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0" r:id="rId11"/>
    <p:sldId id="261" r:id="rId12"/>
    <p:sldId id="269" r:id="rId13"/>
    <p:sldId id="270" r:id="rId14"/>
    <p:sldId id="271" r:id="rId15"/>
    <p:sldId id="262" r:id="rId1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6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81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6824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Recency, Frequency, Monetary (RFM) Analysis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009970"/>
            <a:ext cx="4134600" cy="2020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RFM measures customers’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Frequency and Monetary affects customer lifetime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Recency affects customer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Classified into four groups by their RFM score from highest to lowest respectively: Platinum, Gold, Silver, and Bronze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9DBFB4-2D67-4D34-881D-1C1EA69FC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253" y="2009970"/>
            <a:ext cx="4270722" cy="170858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Recency vs Monetary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754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Platinum customers bought more recently and spent the most money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Negative correlation between recency and monetary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less recent the last purchase is, the less profitable the customer</a:t>
            </a:r>
            <a:endParaRPr dirty="0"/>
          </a:p>
        </p:txBody>
      </p:sp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54F40982-F02B-4E12-A628-59F2A0A316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4" t="7763" r="9181" b="5426"/>
          <a:stretch/>
        </p:blipFill>
        <p:spPr>
          <a:xfrm>
            <a:off x="4487825" y="1962542"/>
            <a:ext cx="4397189" cy="226614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Recency vs Frequency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754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Platinum customers bought more recently and frequently than other groups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Negative correlation between recency and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less recent the last purchase is, the less frequent the customer buys</a:t>
            </a:r>
            <a:endParaRPr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FE743F8A-5D51-47C9-9C3E-0B08C2A8F6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913" y="1727947"/>
            <a:ext cx="4535062" cy="256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90767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Frequency vs Monetary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489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Positive correlation between recency and monetary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Business should expect higher monetary gains, the more frequently the customer buys</a:t>
            </a:r>
            <a:endParaRPr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215FA7D6-9BDD-4193-A935-E8DCFDD3B9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25" y="1883870"/>
            <a:ext cx="4642661" cy="260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9204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Target Market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727694"/>
            <a:ext cx="4134600" cy="3347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Sprocket should filter out the customers based on RFM score as they tend to be the most valuable customers for the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Most of the customers work in financial services, manufacturing, and health sectors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Most of the customers are aged between 40-49 years 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Target New South Wales (NSW) as most customers do not own a vehicle and will more likely to purchase bikes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4A097C-7E4E-448E-A1CF-71B430744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310" y="1169894"/>
            <a:ext cx="4633690" cy="366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2909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754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1000 potential customers do not have prior transaction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Generate useful customer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Optimize resource allocation for targeted marketing.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Focus on high value customers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Shape 73">
            <a:extLst>
              <a:ext uri="{FF2B5EF4-FFF2-40B4-BE49-F238E27FC236}">
                <a16:creationId xmlns:a16="http://schemas.microsoft.com/office/drawing/2014/main" id="{DD5B11AC-C10B-4D00-9139-11CD4EAA317E}"/>
              </a:ext>
            </a:extLst>
          </p:cNvPr>
          <p:cNvSpPr/>
          <p:nvPr/>
        </p:nvSpPr>
        <p:spPr>
          <a:xfrm>
            <a:off x="4339625" y="2164723"/>
            <a:ext cx="4134600" cy="1489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CA" dirty="0"/>
          </a:p>
          <a:p>
            <a:r>
              <a:rPr lang="en-CA" dirty="0"/>
              <a:t>Generate useful customer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Optimize resource allocation for targeted marketing.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Focus on high value customers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Data Cleaning and Quality Assessment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591483"/>
            <a:ext cx="4134600" cy="3197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50000"/>
              </a:lnSpc>
            </a:pPr>
            <a:r>
              <a:rPr lang="en-CA" b="1" dirty="0"/>
              <a:t>Data Quality Assessment Standards: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Accuracy: Correct Values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Completeness: Data Fields with Values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Consistency: Value Free From Contradiction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Currency: Values Up to Date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Relevancy: Items with Value Meta-data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Validity: Data Containing Allowable Values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Uniqueness: Duplicated Records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Customer Age Distributions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740212"/>
            <a:ext cx="4134600" cy="2262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dirty="0"/>
              <a:t>Most customers age around 40 to 49 years old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dirty="0"/>
              <a:t>The least popular groups are 10 to 19 and 70 years old and above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dirty="0"/>
              <a:t>Popular shoppers tend to be between 20 to 69 years old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C0A4D1-73F2-464C-B869-D8DC28BD82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25" y="891508"/>
            <a:ext cx="4431000" cy="19323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ABD9E3-7FFF-4B5E-98E7-DAA03EBE71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725" y="3015673"/>
            <a:ext cx="4282800" cy="193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699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Purchases in the Past 3 Years By Gender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1872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Customer gender demographic evenly spread between male and females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Females make up majority of the bike purchases in the past three years</a:t>
            </a:r>
            <a:endParaRPr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21F2BBD-BFE0-4346-9EC7-03BE4F2DBF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2" t="4556" r="16444" b="14411"/>
          <a:stretch/>
        </p:blipFill>
        <p:spPr>
          <a:xfrm>
            <a:off x="4580200" y="1854257"/>
            <a:ext cx="4276165" cy="274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0323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Wealth Segmentation By Age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4" y="1894294"/>
            <a:ext cx="4756943" cy="1223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Most customers are labelled as Mass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More customers labelled as High Net Worth than Affluent by a small margin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4E6A0C-FDD6-4911-907F-6FF88B0639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967" y="2951199"/>
            <a:ext cx="3567290" cy="2061513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245813-19EB-45AB-A275-449C8E7121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967" y="852149"/>
            <a:ext cx="3567288" cy="206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9715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750091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147425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Job Industry Distribution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591483"/>
            <a:ext cx="4568681" cy="2020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Top three job industries that customers work in are financial services, manufacturing, and health respectively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Least popular job industries are telecommunications, agriculture, entertainment, and IT</a:t>
            </a:r>
            <a:endParaRPr dirty="0"/>
          </a:p>
        </p:txBody>
      </p: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6D4A156-27FE-44BF-A8EE-9D167D0C21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36" t="6986" r="19485" b="15809"/>
          <a:stretch/>
        </p:blipFill>
        <p:spPr>
          <a:xfrm>
            <a:off x="5627597" y="2876318"/>
            <a:ext cx="2978524" cy="2058753"/>
          </a:xfrm>
          <a:prstGeom prst="rect">
            <a:avLst/>
          </a:prstGeom>
        </p:spPr>
      </p:pic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572C850-BC66-4960-BB45-A726947146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44" t="6397" r="20441" b="15221"/>
          <a:stretch/>
        </p:blipFill>
        <p:spPr>
          <a:xfrm>
            <a:off x="5627597" y="730616"/>
            <a:ext cx="2978524" cy="206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0740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750091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174466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Car Ownership By State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909598"/>
            <a:ext cx="4134600" cy="1489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Most customers from New South Wales (NSW) don’t own a vehicle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Could allocate more resources on the NSW region</a:t>
            </a:r>
            <a:endParaRPr dirty="0"/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B95DF14-0722-45A9-A358-1B25FD4B16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7" t="7868" r="9191" b="6103"/>
          <a:stretch/>
        </p:blipFill>
        <p:spPr>
          <a:xfrm>
            <a:off x="4580199" y="2987797"/>
            <a:ext cx="4245951" cy="21448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DAF631-1947-41E4-BE45-6AA26FE80A4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7427" r="9338" b="5515"/>
          <a:stretch/>
        </p:blipFill>
        <p:spPr>
          <a:xfrm>
            <a:off x="4572000" y="765184"/>
            <a:ext cx="4245951" cy="224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541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607</Words>
  <Application>Microsoft Office PowerPoint</Application>
  <PresentationFormat>On-screen Show (16:9)</PresentationFormat>
  <Paragraphs>86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Open Sans</vt:lpstr>
      <vt:lpstr>Open Sans Extrabold</vt:lpstr>
      <vt:lpstr>Open Sans Light</vt:lpstr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Daniel Tsai</cp:lastModifiedBy>
  <cp:revision>13</cp:revision>
  <dcterms:modified xsi:type="dcterms:W3CDTF">2020-08-22T20:13:17Z</dcterms:modified>
</cp:coreProperties>
</file>