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3">
  <p:sldMasterIdLst>
    <p:sldMasterId id="2147483648" r:id="rId1"/>
  </p:sldMasterIdLst>
  <p:sldIdLst>
    <p:sldId id="258" r:id="rId2"/>
    <p:sldId id="259" r:id="rId3"/>
    <p:sldId id="272" r:id="rId4"/>
    <p:sldId id="261" r:id="rId5"/>
    <p:sldId id="275" r:id="rId6"/>
    <p:sldId id="276" r:id="rId7"/>
    <p:sldId id="277" r:id="rId8"/>
    <p:sldId id="282" r:id="rId9"/>
    <p:sldId id="278" r:id="rId10"/>
    <p:sldId id="271" r:id="rId11"/>
    <p:sldId id="279" r:id="rId12"/>
    <p:sldId id="280" r:id="rId13"/>
    <p:sldId id="283" r:id="rId14"/>
    <p:sldId id="281" r:id="rId15"/>
    <p:sldId id="269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8E1"/>
    <a:srgbClr val="9EC4E6"/>
    <a:srgbClr val="FF66CC"/>
    <a:srgbClr val="0000FF"/>
    <a:srgbClr val="FF0000"/>
    <a:srgbClr val="FFCC00"/>
    <a:srgbClr val="00FF00"/>
    <a:srgbClr val="009999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40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17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03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07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720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63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10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44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12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91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456E-06F7-4AB2-9A26-2EB813A73459}" type="datetimeFigureOut">
              <a:rPr lang="he-IL" smtClean="0"/>
              <a:t>י'/כסלו/תשפ"ב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563D-CE19-435E-BD2D-38BAEBBBDF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0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1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19" Type="http://schemas.openxmlformats.org/officeDocument/2006/relationships/image" Target="../media/image18.png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18" Type="http://schemas.openxmlformats.org/officeDocument/2006/relationships/image" Target="../media/image25.sv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23" Type="http://schemas.openxmlformats.org/officeDocument/2006/relationships/image" Target="../media/image24.png"/><Relationship Id="rId10" Type="http://schemas.microsoft.com/office/2007/relationships/hdphoto" Target="../media/hdphoto5.wdp"/><Relationship Id="rId19" Type="http://schemas.openxmlformats.org/officeDocument/2006/relationships/image" Target="../media/image20.jpg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Relationship Id="rId2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18" Type="http://schemas.openxmlformats.org/officeDocument/2006/relationships/image" Target="../media/image25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18" Type="http://schemas.openxmlformats.org/officeDocument/2006/relationships/image" Target="../media/image26.png"/><Relationship Id="rId3" Type="http://schemas.openxmlformats.org/officeDocument/2006/relationships/image" Target="../media/image7.png"/><Relationship Id="rId21" Type="http://schemas.microsoft.com/office/2007/relationships/hdphoto" Target="../media/hdphoto7.wdp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23" Type="http://schemas.openxmlformats.org/officeDocument/2006/relationships/image" Target="../media/image36.svg"/><Relationship Id="rId10" Type="http://schemas.microsoft.com/office/2007/relationships/hdphoto" Target="../media/hdphoto5.wdp"/><Relationship Id="rId19" Type="http://schemas.microsoft.com/office/2007/relationships/hdphoto" Target="../media/hdphoto6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Relationship Id="rId2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30" y="2707656"/>
            <a:ext cx="3323247" cy="16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rgbClr val="00FF00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grpSp>
        <p:nvGrpSpPr>
          <p:cNvPr id="19" name="קבוצה 18"/>
          <p:cNvGrpSpPr/>
          <p:nvPr/>
        </p:nvGrpSpPr>
        <p:grpSpPr>
          <a:xfrm>
            <a:off x="586058" y="3032264"/>
            <a:ext cx="8351701" cy="2694876"/>
            <a:chOff x="586058" y="3032264"/>
            <a:chExt cx="8351701" cy="2694876"/>
          </a:xfrm>
        </p:grpSpPr>
        <p:pic>
          <p:nvPicPr>
            <p:cNvPr id="50" name="Graphic 81" descr="Checkmark">
              <a:extLst>
                <a:ext uri="{FF2B5EF4-FFF2-40B4-BE49-F238E27FC236}">
                  <a16:creationId xmlns:a16="http://schemas.microsoft.com/office/drawing/2014/main" id="{EFF59630-5408-48B2-B5F5-17EC251E0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8374944" y="3032264"/>
              <a:ext cx="562815" cy="56281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מלבן 53"/>
            <p:cNvSpPr/>
            <p:nvPr/>
          </p:nvSpPr>
          <p:spPr>
            <a:xfrm>
              <a:off x="586058" y="3049484"/>
              <a:ext cx="773221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בדיקות שפיות – (נדרש 100% הצלחה):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he-IL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כניסת אדמיניסטרטור למערכת וביצוע שאילתא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he-IL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כניסת איש מכירות למערכת וביצוע הזמנה ללקוח רגיל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he-IL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הדפסת דף ניסיון במדפסת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he-IL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הרצת שאילתא </a:t>
              </a:r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</a:t>
              </a:r>
              <a:r>
                <a:rPr lang="he-IL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בהצלחה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he-IL" sz="2800" dirty="0"/>
            </a:p>
          </p:txBody>
        </p:sp>
      </p:grpSp>
      <p:pic>
        <p:nvPicPr>
          <p:cNvPr id="56" name="Graphic 2">
            <a:extLst>
              <a:ext uri="{FF2B5EF4-FFF2-40B4-BE49-F238E27FC236}">
                <a16:creationId xmlns:a16="http://schemas.microsoft.com/office/drawing/2014/main" id="{094FC57E-0E5C-4280-B009-E7C35C29568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454471" y="863905"/>
            <a:ext cx="1259797" cy="917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קבוצה 17"/>
          <p:cNvGrpSpPr/>
          <p:nvPr/>
        </p:nvGrpSpPr>
        <p:grpSpPr>
          <a:xfrm>
            <a:off x="1658112" y="2015332"/>
            <a:ext cx="7275154" cy="573899"/>
            <a:chOff x="1658112" y="2015332"/>
            <a:chExt cx="7275154" cy="573899"/>
          </a:xfrm>
        </p:grpSpPr>
        <p:pic>
          <p:nvPicPr>
            <p:cNvPr id="44" name="Graphic 4" descr="Checkmark">
              <a:extLst>
                <a:ext uri="{FF2B5EF4-FFF2-40B4-BE49-F238E27FC236}">
                  <a16:creationId xmlns:a16="http://schemas.microsoft.com/office/drawing/2014/main" id="{F243831C-1C5D-4B67-B5CB-2546BC6CF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8370451" y="2026416"/>
              <a:ext cx="562815" cy="56281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מלבן 2"/>
            <p:cNvSpPr/>
            <p:nvPr/>
          </p:nvSpPr>
          <p:spPr>
            <a:xfrm>
              <a:off x="1658112" y="2015332"/>
              <a:ext cx="66284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חומרה נדרשת ותוכנות נדרשות מוכנות  </a:t>
              </a:r>
              <a:endParaRPr lang="he-IL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3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rgbClr val="00FF00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pic>
        <p:nvPicPr>
          <p:cNvPr id="57" name="Graphic 2">
            <a:extLst>
              <a:ext uri="{FF2B5EF4-FFF2-40B4-BE49-F238E27FC236}">
                <a16:creationId xmlns:a16="http://schemas.microsoft.com/office/drawing/2014/main" id="{094FC57E-0E5C-4280-B009-E7C35C29568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H="1">
            <a:off x="4557219" y="820419"/>
            <a:ext cx="1246172" cy="917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0" name="משולש שווה-שוקיים 59"/>
          <p:cNvSpPr/>
          <p:nvPr/>
        </p:nvSpPr>
        <p:spPr>
          <a:xfrm>
            <a:off x="2589602" y="2344420"/>
            <a:ext cx="4650993" cy="3154680"/>
          </a:xfrm>
          <a:prstGeom prst="triangle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grpSp>
        <p:nvGrpSpPr>
          <p:cNvPr id="30" name="קבוצה 29"/>
          <p:cNvGrpSpPr/>
          <p:nvPr/>
        </p:nvGrpSpPr>
        <p:grpSpPr>
          <a:xfrm>
            <a:off x="5744589" y="2042484"/>
            <a:ext cx="2362606" cy="1139301"/>
            <a:chOff x="5744589" y="2042484"/>
            <a:chExt cx="2362606" cy="1139301"/>
          </a:xfrm>
        </p:grpSpPr>
        <p:sp>
          <p:nvSpPr>
            <p:cNvPr id="26" name="מלבן 25"/>
            <p:cNvSpPr/>
            <p:nvPr/>
          </p:nvSpPr>
          <p:spPr>
            <a:xfrm>
              <a:off x="5744589" y="2350788"/>
              <a:ext cx="23626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תקלה גורמת לתעופה במערכת</a:t>
              </a:r>
              <a:endParaRPr lang="he-IL" sz="2400" dirty="0"/>
            </a:p>
          </p:txBody>
        </p:sp>
        <p:sp>
          <p:nvSpPr>
            <p:cNvPr id="29" name="משולש שווה-שוקיים 28"/>
            <p:cNvSpPr/>
            <p:nvPr/>
          </p:nvSpPr>
          <p:spPr>
            <a:xfrm>
              <a:off x="7632954" y="2042484"/>
              <a:ext cx="377190" cy="373642"/>
            </a:xfrm>
            <a:prstGeom prst="triangle">
              <a:avLst/>
            </a:prstGeom>
            <a:blipFill>
              <a:blip r:embed="rId20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6349504" y="3445896"/>
            <a:ext cx="2826499" cy="1167117"/>
            <a:chOff x="6349504" y="3445896"/>
            <a:chExt cx="2826499" cy="1167117"/>
          </a:xfrm>
        </p:grpSpPr>
        <p:sp>
          <p:nvSpPr>
            <p:cNvPr id="61" name="מלבן 60"/>
            <p:cNvSpPr/>
            <p:nvPr/>
          </p:nvSpPr>
          <p:spPr>
            <a:xfrm>
              <a:off x="6349504" y="3782016"/>
              <a:ext cx="28264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תקלה שאינה מפריעה להמשך פעילות תקינה</a:t>
              </a:r>
              <a:endParaRPr lang="he-IL" sz="2400" dirty="0"/>
            </a:p>
          </p:txBody>
        </p:sp>
        <p:sp>
          <p:nvSpPr>
            <p:cNvPr id="64" name="משולש שווה-שוקיים 63"/>
            <p:cNvSpPr/>
            <p:nvPr/>
          </p:nvSpPr>
          <p:spPr>
            <a:xfrm>
              <a:off x="8652479" y="3445896"/>
              <a:ext cx="377190" cy="373642"/>
            </a:xfrm>
            <a:prstGeom prst="triangle">
              <a:avLst/>
            </a:prstGeom>
            <a:blipFill>
              <a:blip r:embed="rId21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103239" y="2657378"/>
            <a:ext cx="3633376" cy="1189068"/>
            <a:chOff x="103239" y="2657378"/>
            <a:chExt cx="3633376" cy="1189068"/>
          </a:xfrm>
        </p:grpSpPr>
        <p:sp>
          <p:nvSpPr>
            <p:cNvPr id="62" name="מלבן 61"/>
            <p:cNvSpPr/>
            <p:nvPr/>
          </p:nvSpPr>
          <p:spPr>
            <a:xfrm>
              <a:off x="103239" y="3015449"/>
              <a:ext cx="36333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תקלה אשר לא מאפשרת המשך פעילות תקינה במערכת</a:t>
              </a:r>
              <a:endParaRPr lang="he-IL" sz="2400" dirty="0"/>
            </a:p>
          </p:txBody>
        </p:sp>
        <p:sp>
          <p:nvSpPr>
            <p:cNvPr id="65" name="משולש שווה-שוקיים 64"/>
            <p:cNvSpPr/>
            <p:nvPr/>
          </p:nvSpPr>
          <p:spPr>
            <a:xfrm>
              <a:off x="3282883" y="2657378"/>
              <a:ext cx="377190" cy="373642"/>
            </a:xfrm>
            <a:prstGeom prst="triangle">
              <a:avLst/>
            </a:prstGeom>
            <a:blipFill>
              <a:blip r:embed="rId2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7" name="קבוצה 66"/>
          <p:cNvGrpSpPr/>
          <p:nvPr/>
        </p:nvGrpSpPr>
        <p:grpSpPr>
          <a:xfrm>
            <a:off x="160389" y="4199481"/>
            <a:ext cx="2362606" cy="1175781"/>
            <a:chOff x="160389" y="4199481"/>
            <a:chExt cx="2362606" cy="1175781"/>
          </a:xfrm>
        </p:grpSpPr>
        <p:sp>
          <p:nvSpPr>
            <p:cNvPr id="63" name="מלבן 62"/>
            <p:cNvSpPr/>
            <p:nvPr/>
          </p:nvSpPr>
          <p:spPr>
            <a:xfrm>
              <a:off x="160389" y="4544265"/>
              <a:ext cx="23626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תקלה ברמת 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GUI</a:t>
              </a:r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או בדומה לה</a:t>
              </a:r>
              <a:endParaRPr lang="he-IL" sz="2400" dirty="0"/>
            </a:p>
          </p:txBody>
        </p:sp>
        <p:sp>
          <p:nvSpPr>
            <p:cNvPr id="66" name="משולש שווה-שוקיים 65"/>
            <p:cNvSpPr/>
            <p:nvPr/>
          </p:nvSpPr>
          <p:spPr>
            <a:xfrm>
              <a:off x="2054365" y="4199481"/>
              <a:ext cx="377190" cy="373642"/>
            </a:xfrm>
            <a:prstGeom prst="triangle">
              <a:avLst/>
            </a:prstGeom>
            <a:blipFill>
              <a:blip r:embed="rId2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3533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rgbClr val="00FF00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pic>
        <p:nvPicPr>
          <p:cNvPr id="57" name="Graphic 2">
            <a:extLst>
              <a:ext uri="{FF2B5EF4-FFF2-40B4-BE49-F238E27FC236}">
                <a16:creationId xmlns:a16="http://schemas.microsoft.com/office/drawing/2014/main" id="{094FC57E-0E5C-4280-B009-E7C35C29568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H="1">
            <a:off x="4593795" y="820419"/>
            <a:ext cx="1246172" cy="917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קבוצה 2"/>
          <p:cNvGrpSpPr/>
          <p:nvPr/>
        </p:nvGrpSpPr>
        <p:grpSpPr>
          <a:xfrm>
            <a:off x="2629513" y="1829230"/>
            <a:ext cx="4940446" cy="1275794"/>
            <a:chOff x="2629513" y="1829230"/>
            <a:chExt cx="4940446" cy="1275794"/>
          </a:xfrm>
        </p:grpSpPr>
        <p:sp>
          <p:nvSpPr>
            <p:cNvPr id="44" name="Rectangle: Rounded Corners 51">
              <a:extLst>
                <a:ext uri="{FF2B5EF4-FFF2-40B4-BE49-F238E27FC236}">
                  <a16:creationId xmlns:a16="http://schemas.microsoft.com/office/drawing/2014/main" id="{B6F9C562-F044-4D2C-8442-795242DE5529}"/>
                </a:ext>
              </a:extLst>
            </p:cNvPr>
            <p:cNvSpPr/>
            <p:nvPr/>
          </p:nvSpPr>
          <p:spPr>
            <a:xfrm>
              <a:off x="2629513" y="1829230"/>
              <a:ext cx="4940446" cy="1275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ED41C"/>
                </a:gs>
                <a:gs pos="97000">
                  <a:srgbClr val="DE9F00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מלבן 1"/>
            <p:cNvSpPr/>
            <p:nvPr/>
          </p:nvSpPr>
          <p:spPr>
            <a:xfrm>
              <a:off x="3478148" y="2030743"/>
              <a:ext cx="343500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2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אחוז בדיקות שבוצעו</a:t>
              </a:r>
            </a:p>
            <a:p>
              <a:pPr algn="ctr"/>
              <a:r>
                <a:rPr lang="he-IL" sz="2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90% מהבדיקות שתוכננו בוצעו</a:t>
              </a:r>
              <a:endParaRPr lang="he-IL" sz="2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2414641" y="3249857"/>
            <a:ext cx="5401991" cy="1275794"/>
            <a:chOff x="2414641" y="3249857"/>
            <a:chExt cx="5401991" cy="1275794"/>
          </a:xfrm>
        </p:grpSpPr>
        <p:sp>
          <p:nvSpPr>
            <p:cNvPr id="50" name="Rectangle: Rounded Corners 56">
              <a:extLst>
                <a:ext uri="{FF2B5EF4-FFF2-40B4-BE49-F238E27FC236}">
                  <a16:creationId xmlns:a16="http://schemas.microsoft.com/office/drawing/2014/main" id="{00399633-F1D0-4FA4-BEC8-8A09A2347B65}"/>
                </a:ext>
              </a:extLst>
            </p:cNvPr>
            <p:cNvSpPr/>
            <p:nvPr/>
          </p:nvSpPr>
          <p:spPr>
            <a:xfrm>
              <a:off x="2618594" y="3249857"/>
              <a:ext cx="4940446" cy="1275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3D600"/>
                </a:gs>
                <a:gs pos="97000">
                  <a:srgbClr val="74B900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מלבן 57"/>
            <p:cNvSpPr/>
            <p:nvPr/>
          </p:nvSpPr>
          <p:spPr>
            <a:xfrm>
              <a:off x="2414641" y="3436442"/>
              <a:ext cx="540199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2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אחוז הבדיקות שעברו בהצלחה</a:t>
              </a:r>
            </a:p>
            <a:p>
              <a:pPr algn="ctr"/>
              <a:r>
                <a:rPr lang="he-IL" sz="2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80% מהבדיקות שבוצעו עברו בהצלחה</a:t>
              </a:r>
              <a:endParaRPr lang="he-IL" sz="2200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2334905" y="4655555"/>
            <a:ext cx="5683381" cy="1870625"/>
            <a:chOff x="2334905" y="4655555"/>
            <a:chExt cx="5683381" cy="1870625"/>
          </a:xfrm>
        </p:grpSpPr>
        <p:sp>
          <p:nvSpPr>
            <p:cNvPr id="53" name="Rectangle: Rounded Corners 55">
              <a:extLst>
                <a:ext uri="{FF2B5EF4-FFF2-40B4-BE49-F238E27FC236}">
                  <a16:creationId xmlns:a16="http://schemas.microsoft.com/office/drawing/2014/main" id="{CEB31C13-FE45-402C-8A4F-B67597F78EE4}"/>
                </a:ext>
              </a:extLst>
            </p:cNvPr>
            <p:cNvSpPr/>
            <p:nvPr/>
          </p:nvSpPr>
          <p:spPr>
            <a:xfrm>
              <a:off x="2690473" y="4655555"/>
              <a:ext cx="4940446" cy="18706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7DF"/>
                </a:gs>
                <a:gs pos="97000">
                  <a:srgbClr val="00A0B1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מלבן 58"/>
            <p:cNvSpPr/>
            <p:nvPr/>
          </p:nvSpPr>
          <p:spPr>
            <a:xfrm>
              <a:off x="2334905" y="4669940"/>
              <a:ext cx="5683381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2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תקלות פתוחות</a:t>
              </a:r>
            </a:p>
            <a:p>
              <a:pPr algn="ctr"/>
              <a:r>
                <a:rPr lang="he-IL" sz="2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 תקלות קריטיות</a:t>
              </a:r>
            </a:p>
            <a:p>
              <a:pPr algn="ctr"/>
              <a:r>
                <a:rPr lang="he-IL" sz="2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 תקלות חמורות</a:t>
              </a:r>
            </a:p>
            <a:p>
              <a:pPr algn="ctr"/>
              <a:r>
                <a:rPr lang="he-IL" sz="2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עד 10 תקלות בינוניות</a:t>
              </a:r>
            </a:p>
            <a:p>
              <a:pPr algn="ctr"/>
              <a:r>
                <a:rPr lang="he-IL" sz="2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עד 15 תקלות מינוריות</a:t>
              </a:r>
              <a:endParaRPr lang="he-IL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0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rgbClr val="00FF00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cxnSp>
        <p:nvCxnSpPr>
          <p:cNvPr id="64" name="Straight Connector 59"/>
          <p:cNvCxnSpPr/>
          <p:nvPr/>
        </p:nvCxnSpPr>
        <p:spPr>
          <a:xfrm>
            <a:off x="1827564" y="1542811"/>
            <a:ext cx="542337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0"/>
          <p:cNvCxnSpPr/>
          <p:nvPr/>
        </p:nvCxnSpPr>
        <p:spPr>
          <a:xfrm>
            <a:off x="2637836" y="2637944"/>
            <a:ext cx="4932781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2"/>
          <p:cNvCxnSpPr/>
          <p:nvPr/>
        </p:nvCxnSpPr>
        <p:spPr>
          <a:xfrm>
            <a:off x="3368525" y="3654796"/>
            <a:ext cx="466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/>
          <p:cNvGrpSpPr/>
          <p:nvPr/>
        </p:nvGrpSpPr>
        <p:grpSpPr>
          <a:xfrm>
            <a:off x="2197216" y="440630"/>
            <a:ext cx="6584421" cy="1251621"/>
            <a:chOff x="2197216" y="440630"/>
            <a:chExt cx="6584421" cy="1251621"/>
          </a:xfrm>
        </p:grpSpPr>
        <p:sp>
          <p:nvSpPr>
            <p:cNvPr id="74" name="מלבן 73"/>
            <p:cNvSpPr/>
            <p:nvPr/>
          </p:nvSpPr>
          <p:spPr>
            <a:xfrm>
              <a:off x="4595689" y="440630"/>
              <a:ext cx="324319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2600" b="1" dirty="0">
                  <a:solidFill>
                    <a:srgbClr val="00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שרת של החברה לא עובד</a:t>
              </a:r>
              <a:endParaRPr lang="he-IL" sz="2600" dirty="0">
                <a:solidFill>
                  <a:srgbClr val="00FF00"/>
                </a:solidFill>
              </a:endParaRPr>
            </a:p>
          </p:txBody>
        </p:sp>
        <p:pic>
          <p:nvPicPr>
            <p:cNvPr id="75" name="Picture 6" descr="Desktop free icon">
              <a:extLst>
                <a:ext uri="{FF2B5EF4-FFF2-40B4-BE49-F238E27FC236}">
                  <a16:creationId xmlns:a16="http://schemas.microsoft.com/office/drawing/2014/main" id="{A20DD3DE-C09A-4F8D-A517-34E645141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388" y="557481"/>
              <a:ext cx="646249" cy="646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מלבן 75"/>
            <p:cNvSpPr/>
            <p:nvPr/>
          </p:nvSpPr>
          <p:spPr>
            <a:xfrm>
              <a:off x="2197216" y="861254"/>
              <a:ext cx="56477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סיכוי</a:t>
              </a:r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נזק צפוי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חומרת הסיכון</a:t>
              </a:r>
            </a:p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		10		4</a:t>
              </a:r>
              <a:endParaRPr lang="he-IL" sz="2400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2209408" y="3360614"/>
            <a:ext cx="6657192" cy="1233333"/>
            <a:chOff x="2209408" y="3360614"/>
            <a:chExt cx="6657192" cy="1233333"/>
          </a:xfrm>
        </p:grpSpPr>
        <p:pic>
          <p:nvPicPr>
            <p:cNvPr id="71" name="Picture 10">
              <a:extLst>
                <a:ext uri="{FF2B5EF4-FFF2-40B4-BE49-F238E27FC236}">
                  <a16:creationId xmlns:a16="http://schemas.microsoft.com/office/drawing/2014/main" id="{26F92802-7EF7-4A7F-958E-82AF5C1E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54600" y="3508983"/>
              <a:ext cx="612000" cy="61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מלבן 77"/>
            <p:cNvSpPr/>
            <p:nvPr/>
          </p:nvSpPr>
          <p:spPr>
            <a:xfrm>
              <a:off x="4698936" y="3360614"/>
              <a:ext cx="315823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26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חיבור לאינטרנט לא עובד</a:t>
              </a:r>
              <a:endParaRPr lang="he-IL" sz="2600" dirty="0">
                <a:solidFill>
                  <a:srgbClr val="0000FF"/>
                </a:solidFill>
              </a:endParaRPr>
            </a:p>
          </p:txBody>
        </p:sp>
        <p:sp>
          <p:nvSpPr>
            <p:cNvPr id="81" name="מלבן 80"/>
            <p:cNvSpPr/>
            <p:nvPr/>
          </p:nvSpPr>
          <p:spPr>
            <a:xfrm>
              <a:off x="2209408" y="3762950"/>
              <a:ext cx="56477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סיכוי</a:t>
              </a:r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נזק צפוי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חומרת הסיכון</a:t>
              </a:r>
            </a:p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		6		3</a:t>
              </a:r>
              <a:endParaRPr lang="he-IL" sz="2400" dirty="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2215504" y="4768790"/>
            <a:ext cx="6665018" cy="1651433"/>
            <a:chOff x="2215504" y="4768790"/>
            <a:chExt cx="6665018" cy="1651433"/>
          </a:xfrm>
        </p:grpSpPr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id="{CB53696E-A462-477A-9880-D35F246A7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32522" y="4874485"/>
              <a:ext cx="648000" cy="648000"/>
            </a:xfrm>
            <a:prstGeom prst="rect">
              <a:avLst/>
            </a:prstGeom>
          </p:spPr>
        </p:pic>
        <p:sp>
          <p:nvSpPr>
            <p:cNvPr id="79" name="מלבן 78"/>
            <p:cNvSpPr/>
            <p:nvPr/>
          </p:nvSpPr>
          <p:spPr>
            <a:xfrm>
              <a:off x="3703155" y="4768790"/>
              <a:ext cx="416011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2600" b="1" dirty="0">
                  <a:solidFill>
                    <a:srgbClr val="FF66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קורונה (סגר/כניסת עובד לבידוד)</a:t>
              </a:r>
              <a:endParaRPr lang="he-IL" sz="2600" dirty="0">
                <a:solidFill>
                  <a:srgbClr val="FF66CC"/>
                </a:solidFill>
              </a:endParaRPr>
            </a:p>
          </p:txBody>
        </p:sp>
        <p:sp>
          <p:nvSpPr>
            <p:cNvPr id="82" name="מלבן 81"/>
            <p:cNvSpPr/>
            <p:nvPr/>
          </p:nvSpPr>
          <p:spPr>
            <a:xfrm>
              <a:off x="2215504" y="5219894"/>
              <a:ext cx="564776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סיכוי</a:t>
              </a:r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נזק צפוי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חומרת הסיכון</a:t>
              </a:r>
            </a:p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סגר -	0.4	7		2.8</a:t>
              </a:r>
            </a:p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בידוד -	0.3	9		2.7 </a:t>
              </a:r>
              <a:endParaRPr lang="he-IL" sz="24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2203312" y="1891478"/>
            <a:ext cx="6677210" cy="1245525"/>
            <a:chOff x="2203312" y="1891478"/>
            <a:chExt cx="6677210" cy="1245525"/>
          </a:xfrm>
        </p:grpSpPr>
        <p:sp>
          <p:nvSpPr>
            <p:cNvPr id="77" name="מלבן 76"/>
            <p:cNvSpPr/>
            <p:nvPr/>
          </p:nvSpPr>
          <p:spPr>
            <a:xfrm>
              <a:off x="5556858" y="1891478"/>
              <a:ext cx="22942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2600" b="1" dirty="0">
                  <a:solidFill>
                    <a:srgbClr val="FFCC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בודקים לא יעילים</a:t>
              </a:r>
              <a:endParaRPr lang="he-IL" sz="2600" dirty="0">
                <a:solidFill>
                  <a:srgbClr val="FFCC00"/>
                </a:solidFill>
              </a:endParaRPr>
            </a:p>
          </p:txBody>
        </p:sp>
        <p:sp>
          <p:nvSpPr>
            <p:cNvPr id="80" name="מלבן 79"/>
            <p:cNvSpPr/>
            <p:nvPr/>
          </p:nvSpPr>
          <p:spPr>
            <a:xfrm>
              <a:off x="2203312" y="2306006"/>
              <a:ext cx="56477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סיכוי</a:t>
              </a:r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נזק צפוי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he-IL" sz="24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חומרת הסיכון</a:t>
              </a:r>
            </a:p>
            <a:p>
              <a:r>
                <a:rPr lang="he-IL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		8		3.2</a:t>
              </a:r>
              <a:endParaRPr lang="he-IL" sz="2400" dirty="0"/>
            </a:p>
          </p:txBody>
        </p:sp>
        <p:pic>
          <p:nvPicPr>
            <p:cNvPr id="83" name="Graphic 21" descr="Users">
              <a:extLst>
                <a:ext uri="{FF2B5EF4-FFF2-40B4-BE49-F238E27FC236}">
                  <a16:creationId xmlns:a16="http://schemas.microsoft.com/office/drawing/2014/main" id="{692EF024-1523-4C0E-A8C7-F0291BFC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8135388" y="1925003"/>
              <a:ext cx="745134" cy="7451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532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52400" y="4058518"/>
            <a:ext cx="118750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אנחנו האויב של </a:t>
            </a:r>
            <a:r>
              <a:rPr lang="he-IL" sz="5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הטוב</a:t>
            </a:r>
            <a:endParaRPr lang="he-IL" sz="5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2192" y="1760326"/>
            <a:ext cx="12192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solidFill>
                  <a:schemeClr val="bg1"/>
                </a:solidFill>
                <a:cs typeface="Guttman Adii" panose="02010401010101010101" pitchFamily="2" charset="-79"/>
              </a:rPr>
              <a:t>הטוב יותר הוא אויבו של הטוב</a:t>
            </a:r>
            <a:r>
              <a:rPr lang="he-IL" sz="5000" dirty="0">
                <a:solidFill>
                  <a:schemeClr val="bg1"/>
                </a:solidFill>
                <a:cs typeface="Guttman Adii" panose="02010401010101010101" pitchFamily="2" charset="-79"/>
              </a:rPr>
              <a:t> </a:t>
            </a:r>
          </a:p>
          <a:p>
            <a:pPr algn="ctr"/>
            <a:r>
              <a:rPr lang="he-IL" sz="3500" dirty="0">
                <a:solidFill>
                  <a:schemeClr val="bg1"/>
                </a:solidFill>
                <a:cs typeface="Guttman Adii" panose="02010401010101010101" pitchFamily="2" charset="-79"/>
              </a:rPr>
              <a:t>(וולטר)</a:t>
            </a:r>
            <a:endParaRPr lang="he-IL" sz="3500" dirty="0">
              <a:cs typeface="Guttman Adii" panose="02010401010101010101" pitchFamily="2" charset="-79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6227735" y="4777153"/>
            <a:ext cx="1724417" cy="12752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8800" b="1" dirty="0">
                <a:solidFill>
                  <a:srgbClr val="8BB8E1"/>
                </a:solidFill>
              </a:rPr>
              <a:t>צוות</a:t>
            </a:r>
            <a:endParaRPr lang="he-IL" sz="2400" b="1" dirty="0">
              <a:solidFill>
                <a:srgbClr val="8BB8E1"/>
              </a:solidFill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B318C083-9E85-4B38-A868-E26EE84A79F8}"/>
              </a:ext>
            </a:extLst>
          </p:cNvPr>
          <p:cNvGrpSpPr/>
          <p:nvPr/>
        </p:nvGrpSpPr>
        <p:grpSpPr>
          <a:xfrm>
            <a:off x="4506430" y="4371277"/>
            <a:ext cx="1944531" cy="2328619"/>
            <a:chOff x="4369308" y="3017065"/>
            <a:chExt cx="4721860" cy="4721860"/>
          </a:xfrm>
        </p:grpSpPr>
        <p:pic>
          <p:nvPicPr>
            <p:cNvPr id="7" name="Picture 4" descr="Uploaded image">
              <a:extLst>
                <a:ext uri="{FF2B5EF4-FFF2-40B4-BE49-F238E27FC236}">
                  <a16:creationId xmlns:a16="http://schemas.microsoft.com/office/drawing/2014/main" id="{2293D65C-F188-4849-A181-4627A7A81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308" y="3017065"/>
              <a:ext cx="4721860" cy="4721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ploaded image">
              <a:extLst>
                <a:ext uri="{FF2B5EF4-FFF2-40B4-BE49-F238E27FC236}">
                  <a16:creationId xmlns:a16="http://schemas.microsoft.com/office/drawing/2014/main" id="{69393BEA-AC0F-47BD-AAC7-F0E16C4CD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308" y="4097528"/>
              <a:ext cx="2001012" cy="2001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Uploaded image">
              <a:extLst>
                <a:ext uri="{FF2B5EF4-FFF2-40B4-BE49-F238E27FC236}">
                  <a16:creationId xmlns:a16="http://schemas.microsoft.com/office/drawing/2014/main" id="{918F5D76-FC40-4698-AB89-9A3B9A67A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748" y="4097528"/>
              <a:ext cx="2001012" cy="2001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81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703" y="930929"/>
            <a:ext cx="4811957" cy="4811957"/>
          </a:xfrm>
          <a:prstGeom prst="rect">
            <a:avLst/>
          </a:prstGeom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2150345" y="257505"/>
            <a:ext cx="7647179" cy="191033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8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529122" y="4773005"/>
            <a:ext cx="11134558" cy="162159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500" b="1" spc="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בנימין </a:t>
            </a:r>
            <a:r>
              <a:rPr lang="he-IL" sz="4500" b="1" spc="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זקזאק</a:t>
            </a:r>
            <a:r>
              <a:rPr lang="he-IL" sz="4500" b="1" spc="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משה </a:t>
            </a:r>
            <a:r>
              <a:rPr lang="he-IL" sz="4500" b="1" spc="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מסטבאום</a:t>
            </a:r>
            <a:r>
              <a:rPr lang="he-IL" sz="4500" b="1" spc="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מיטל כהן</a:t>
            </a:r>
            <a:endParaRPr lang="he-IL" sz="4500" b="1" spc="100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08308" y="380334"/>
            <a:ext cx="11045952" cy="158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e-IL" sz="9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פרויקט ניהול מחסן</a:t>
            </a:r>
            <a:endParaRPr lang="en-US" sz="9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4337807" y="1416208"/>
            <a:ext cx="5009608" cy="3488344"/>
            <a:chOff x="3490331" y="1494265"/>
            <a:chExt cx="5009608" cy="3488344"/>
          </a:xfrm>
        </p:grpSpPr>
        <p:sp>
          <p:nvSpPr>
            <p:cNvPr id="5" name="כותרת 1"/>
            <p:cNvSpPr txBox="1">
              <a:spLocks/>
            </p:cNvSpPr>
            <p:nvPr/>
          </p:nvSpPr>
          <p:spPr>
            <a:xfrm>
              <a:off x="5772184" y="2002052"/>
              <a:ext cx="2727755" cy="1910339"/>
            </a:xfrm>
            <a:prstGeom prst="rect">
              <a:avLst/>
            </a:prstGeom>
          </p:spPr>
          <p:txBody>
            <a:bodyPr vert="horz" lIns="91440" tIns="45720" rIns="91440" bIns="45720" rtlCol="1" anchor="ctr">
              <a:normAutofit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e-IL" sz="8800" b="1" dirty="0">
                  <a:solidFill>
                    <a:srgbClr val="8BB8E1"/>
                  </a:solidFill>
                </a:rPr>
                <a:t>צוות</a:t>
              </a:r>
              <a:endParaRPr lang="he-IL" sz="2400" b="1" dirty="0">
                <a:solidFill>
                  <a:srgbClr val="8BB8E1"/>
                </a:solidFill>
              </a:endParaRPr>
            </a:p>
          </p:txBody>
        </p:sp>
        <p:grpSp>
          <p:nvGrpSpPr>
            <p:cNvPr id="2" name="קבוצה 1">
              <a:extLst>
                <a:ext uri="{FF2B5EF4-FFF2-40B4-BE49-F238E27FC236}">
                  <a16:creationId xmlns:a16="http://schemas.microsoft.com/office/drawing/2014/main" id="{B318C083-9E85-4B38-A868-E26EE84A79F8}"/>
                </a:ext>
              </a:extLst>
            </p:cNvPr>
            <p:cNvGrpSpPr/>
            <p:nvPr/>
          </p:nvGrpSpPr>
          <p:grpSpPr>
            <a:xfrm>
              <a:off x="3490331" y="1494265"/>
              <a:ext cx="3075939" cy="3488344"/>
              <a:chOff x="4369308" y="3017065"/>
              <a:chExt cx="4721860" cy="4721860"/>
            </a:xfrm>
          </p:grpSpPr>
          <p:pic>
            <p:nvPicPr>
              <p:cNvPr id="1028" name="Picture 4" descr="Uploaded image">
                <a:extLst>
                  <a:ext uri="{FF2B5EF4-FFF2-40B4-BE49-F238E27FC236}">
                    <a16:creationId xmlns:a16="http://schemas.microsoft.com/office/drawing/2014/main" id="{2293D65C-F188-4849-A181-4627A7A81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9308" y="3017065"/>
                <a:ext cx="4721860" cy="4721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Uploaded image">
                <a:extLst>
                  <a:ext uri="{FF2B5EF4-FFF2-40B4-BE49-F238E27FC236}">
                    <a16:creationId xmlns:a16="http://schemas.microsoft.com/office/drawing/2014/main" id="{69393BEA-AC0F-47BD-AAC7-F0E16C4CDD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9308" y="4097528"/>
                <a:ext cx="2001012" cy="200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Uploaded image">
                <a:extLst>
                  <a:ext uri="{FF2B5EF4-FFF2-40B4-BE49-F238E27FC236}">
                    <a16:creationId xmlns:a16="http://schemas.microsoft.com/office/drawing/2014/main" id="{918F5D76-FC40-4698-AB89-9A3B9A67A6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0748" y="4097528"/>
                <a:ext cx="2001012" cy="200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64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קבוצה 140"/>
          <p:cNvGrpSpPr/>
          <p:nvPr/>
        </p:nvGrpSpPr>
        <p:grpSpPr>
          <a:xfrm>
            <a:off x="4627435" y="2000551"/>
            <a:ext cx="2663381" cy="2501726"/>
            <a:chOff x="4627435" y="2000551"/>
            <a:chExt cx="2663381" cy="2501726"/>
          </a:xfrm>
        </p:grpSpPr>
        <p:sp>
          <p:nvSpPr>
            <p:cNvPr id="48" name="אליפסה 47"/>
            <p:cNvSpPr/>
            <p:nvPr/>
          </p:nvSpPr>
          <p:spPr>
            <a:xfrm>
              <a:off x="4627435" y="2000551"/>
              <a:ext cx="2663381" cy="250172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49" name="אליפסה 48"/>
            <p:cNvSpPr/>
            <p:nvPr/>
          </p:nvSpPr>
          <p:spPr>
            <a:xfrm>
              <a:off x="4787954" y="2161836"/>
              <a:ext cx="2327050" cy="218216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threePt" dir="t"/>
            </a:scene3d>
            <a:sp3d prstMaterial="matte">
              <a:bevelT w="146050" h="177800"/>
              <a:bevelB w="15875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36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פרויקט מחסן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9" name="קבוצה 148"/>
          <p:cNvGrpSpPr/>
          <p:nvPr/>
        </p:nvGrpSpPr>
        <p:grpSpPr>
          <a:xfrm>
            <a:off x="762334" y="2299188"/>
            <a:ext cx="3755373" cy="752357"/>
            <a:chOff x="762334" y="2299188"/>
            <a:chExt cx="3755373" cy="752357"/>
          </a:xfrm>
        </p:grpSpPr>
        <p:grpSp>
          <p:nvGrpSpPr>
            <p:cNvPr id="38" name="קבוצה 37"/>
            <p:cNvGrpSpPr/>
            <p:nvPr/>
          </p:nvGrpSpPr>
          <p:grpSpPr>
            <a:xfrm>
              <a:off x="762334" y="2299188"/>
              <a:ext cx="2695575" cy="752357"/>
              <a:chOff x="8248176" y="3156242"/>
              <a:chExt cx="2695575" cy="752357"/>
            </a:xfrm>
          </p:grpSpPr>
          <p:sp>
            <p:nvSpPr>
              <p:cNvPr id="39" name="תרשים זרימה: מסיים 38"/>
              <p:cNvSpPr/>
              <p:nvPr/>
            </p:nvSpPr>
            <p:spPr>
              <a:xfrm>
                <a:off x="8248176" y="3156242"/>
                <a:ext cx="2695575" cy="752357"/>
              </a:xfrm>
              <a:prstGeom prst="flowChartTerminator">
                <a:avLst/>
              </a:prstGeom>
              <a:solidFill>
                <a:srgbClr val="FF33CC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40" name="תרשים זרימה: מסיים 39"/>
              <p:cNvSpPr/>
              <p:nvPr/>
            </p:nvSpPr>
            <p:spPr>
              <a:xfrm>
                <a:off x="8291157" y="321301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קריטריון כניסה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אליפסה 54"/>
            <p:cNvSpPr/>
            <p:nvPr/>
          </p:nvSpPr>
          <p:spPr>
            <a:xfrm>
              <a:off x="4212907" y="2658975"/>
              <a:ext cx="304800" cy="285750"/>
            </a:xfrm>
            <a:prstGeom prst="ellipse">
              <a:avLst/>
            </a:prstGeom>
            <a:solidFill>
              <a:srgbClr val="FF33CC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cxnSp>
          <p:nvCxnSpPr>
            <p:cNvPr id="86" name="מחבר ישר 85"/>
            <p:cNvCxnSpPr/>
            <p:nvPr/>
          </p:nvCxnSpPr>
          <p:spPr>
            <a:xfrm>
              <a:off x="3617225" y="2763895"/>
              <a:ext cx="428312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59" descr="Signpost">
              <a:extLst>
                <a:ext uri="{FF2B5EF4-FFF2-40B4-BE49-F238E27FC236}">
                  <a16:creationId xmlns:a16="http://schemas.microsoft.com/office/drawing/2014/main" id="{AC180D54-AC39-4BAD-96E7-60B410EC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634628" y="2408294"/>
              <a:ext cx="584060" cy="58406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3" name="קבוצה 142"/>
          <p:cNvGrpSpPr/>
          <p:nvPr/>
        </p:nvGrpSpPr>
        <p:grpSpPr>
          <a:xfrm>
            <a:off x="6952002" y="1065314"/>
            <a:ext cx="3587935" cy="1081118"/>
            <a:chOff x="6952002" y="1065314"/>
            <a:chExt cx="3587935" cy="1081118"/>
          </a:xfrm>
        </p:grpSpPr>
        <p:grpSp>
          <p:nvGrpSpPr>
            <p:cNvPr id="142" name="קבוצה 141"/>
            <p:cNvGrpSpPr/>
            <p:nvPr/>
          </p:nvGrpSpPr>
          <p:grpSpPr>
            <a:xfrm>
              <a:off x="6952002" y="1065314"/>
              <a:ext cx="3587935" cy="1081118"/>
              <a:chOff x="6952002" y="1065314"/>
              <a:chExt cx="3587935" cy="1081118"/>
            </a:xfrm>
          </p:grpSpPr>
          <p:sp>
            <p:nvSpPr>
              <p:cNvPr id="4" name="תרשים זרימה: מסיים 3"/>
              <p:cNvSpPr/>
              <p:nvPr/>
            </p:nvSpPr>
            <p:spPr>
              <a:xfrm>
                <a:off x="7844362" y="10653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5" name="תרשים זרימה: מסיים 4"/>
              <p:cNvSpPr/>
              <p:nvPr/>
            </p:nvSpPr>
            <p:spPr>
              <a:xfrm>
                <a:off x="7887343" y="11220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אליפסה 49"/>
              <p:cNvSpPr/>
              <p:nvPr/>
            </p:nvSpPr>
            <p:spPr>
              <a:xfrm>
                <a:off x="6952002" y="1860682"/>
                <a:ext cx="304800" cy="285750"/>
              </a:xfrm>
              <a:prstGeom prst="ellipse">
                <a:avLst/>
              </a:prstGeom>
              <a:solidFill>
                <a:srgbClr val="FFC000"/>
              </a:solidFill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grpSp>
            <p:nvGrpSpPr>
              <p:cNvPr id="90" name="קבוצה 89"/>
              <p:cNvGrpSpPr/>
              <p:nvPr/>
            </p:nvGrpSpPr>
            <p:grpSpPr>
              <a:xfrm>
                <a:off x="7116594" y="1404487"/>
                <a:ext cx="487680" cy="288415"/>
                <a:chOff x="7116594" y="1404487"/>
                <a:chExt cx="487680" cy="288415"/>
              </a:xfrm>
            </p:grpSpPr>
            <p:cxnSp>
              <p:nvCxnSpPr>
                <p:cNvPr id="61" name="מחבר ישר 60"/>
                <p:cNvCxnSpPr/>
                <p:nvPr/>
              </p:nvCxnSpPr>
              <p:spPr>
                <a:xfrm flipH="1">
                  <a:off x="7116594" y="1404487"/>
                  <a:ext cx="487680" cy="0"/>
                </a:xfrm>
                <a:prstGeom prst="line">
                  <a:avLst/>
                </a:prstGeom>
                <a:ln w="349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מחבר ישר 72"/>
                <p:cNvCxnSpPr/>
                <p:nvPr/>
              </p:nvCxnSpPr>
              <p:spPr>
                <a:xfrm flipV="1">
                  <a:off x="7134882" y="1410583"/>
                  <a:ext cx="0" cy="282319"/>
                </a:xfrm>
                <a:prstGeom prst="line">
                  <a:avLst/>
                </a:prstGeom>
                <a:ln w="349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4" name="Graphic 133" descr="Single gear">
              <a:extLst>
                <a:ext uri="{FF2B5EF4-FFF2-40B4-BE49-F238E27FC236}">
                  <a16:creationId xmlns:a16="http://schemas.microsoft.com/office/drawing/2014/main" id="{BF39FC8A-4430-430A-BA4C-949268A1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8032696" y="1165688"/>
              <a:ext cx="562113" cy="56211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7" name="קבוצה 136"/>
          <p:cNvGrpSpPr/>
          <p:nvPr/>
        </p:nvGrpSpPr>
        <p:grpSpPr>
          <a:xfrm>
            <a:off x="1535002" y="1003717"/>
            <a:ext cx="3446001" cy="1170007"/>
            <a:chOff x="1535002" y="1003717"/>
            <a:chExt cx="3446001" cy="1170007"/>
          </a:xfrm>
        </p:grpSpPr>
        <p:grpSp>
          <p:nvGrpSpPr>
            <p:cNvPr id="35" name="קבוצה 34"/>
            <p:cNvGrpSpPr/>
            <p:nvPr/>
          </p:nvGrpSpPr>
          <p:grpSpPr>
            <a:xfrm>
              <a:off x="1535002" y="1003717"/>
              <a:ext cx="2695575" cy="752357"/>
              <a:chOff x="8307658" y="2004098"/>
              <a:chExt cx="2695575" cy="752357"/>
            </a:xfrm>
          </p:grpSpPr>
          <p:sp>
            <p:nvSpPr>
              <p:cNvPr id="36" name="תרשים זרימה: מסיים 35"/>
              <p:cNvSpPr/>
              <p:nvPr/>
            </p:nvSpPr>
            <p:spPr>
              <a:xfrm>
                <a:off x="8307658" y="2004098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37" name="תרשים זרימה: מסיים 36"/>
              <p:cNvSpPr/>
              <p:nvPr/>
            </p:nvSpPr>
            <p:spPr>
              <a:xfrm>
                <a:off x="8350639" y="2060874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אליפסה 50"/>
            <p:cNvSpPr/>
            <p:nvPr/>
          </p:nvSpPr>
          <p:spPr>
            <a:xfrm>
              <a:off x="4676203" y="1887974"/>
              <a:ext cx="304800" cy="285750"/>
            </a:xfrm>
            <a:prstGeom prst="ellipse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grpSp>
          <p:nvGrpSpPr>
            <p:cNvPr id="91" name="קבוצה 90"/>
            <p:cNvGrpSpPr/>
            <p:nvPr/>
          </p:nvGrpSpPr>
          <p:grpSpPr>
            <a:xfrm>
              <a:off x="4389073" y="1404487"/>
              <a:ext cx="428312" cy="282780"/>
              <a:chOff x="4389073" y="1404487"/>
              <a:chExt cx="428312" cy="282780"/>
            </a:xfrm>
          </p:grpSpPr>
          <p:cxnSp>
            <p:nvCxnSpPr>
              <p:cNvPr id="77" name="מחבר ישר 76"/>
              <p:cNvCxnSpPr/>
              <p:nvPr/>
            </p:nvCxnSpPr>
            <p:spPr>
              <a:xfrm>
                <a:off x="4389073" y="1404487"/>
                <a:ext cx="428312" cy="0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מחבר ישר 77"/>
              <p:cNvCxnSpPr/>
              <p:nvPr/>
            </p:nvCxnSpPr>
            <p:spPr>
              <a:xfrm flipH="1" flipV="1">
                <a:off x="4801323" y="1410464"/>
                <a:ext cx="0" cy="276803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5" name="Graphic 134" descr="Monthly calendar">
              <a:extLst>
                <a:ext uri="{FF2B5EF4-FFF2-40B4-BE49-F238E27FC236}">
                  <a16:creationId xmlns:a16="http://schemas.microsoft.com/office/drawing/2014/main" id="{C8CC7AA2-3BE1-499F-9BB0-C1E136993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296175" y="1097978"/>
              <a:ext cx="588634" cy="5886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2" name="קבוצה 151"/>
          <p:cNvGrpSpPr/>
          <p:nvPr/>
        </p:nvGrpSpPr>
        <p:grpSpPr>
          <a:xfrm>
            <a:off x="7439682" y="2297631"/>
            <a:ext cx="3724143" cy="752357"/>
            <a:chOff x="7439682" y="2297631"/>
            <a:chExt cx="3724143" cy="752357"/>
          </a:xfrm>
        </p:grpSpPr>
        <p:grpSp>
          <p:nvGrpSpPr>
            <p:cNvPr id="144" name="קבוצה 143"/>
            <p:cNvGrpSpPr/>
            <p:nvPr/>
          </p:nvGrpSpPr>
          <p:grpSpPr>
            <a:xfrm>
              <a:off x="7439682" y="2297631"/>
              <a:ext cx="3724143" cy="752357"/>
              <a:chOff x="7439682" y="2297631"/>
              <a:chExt cx="3724143" cy="752357"/>
            </a:xfrm>
          </p:grpSpPr>
          <p:grpSp>
            <p:nvGrpSpPr>
              <p:cNvPr id="6" name="קבוצה 5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3" name="תרשים זרימה: מסיים 12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אליפסה 53"/>
              <p:cNvSpPr/>
              <p:nvPr/>
            </p:nvSpPr>
            <p:spPr>
              <a:xfrm>
                <a:off x="7439682" y="2631683"/>
                <a:ext cx="304800" cy="285750"/>
              </a:xfrm>
              <a:prstGeom prst="ellipse">
                <a:avLst/>
              </a:prstGeom>
              <a:solidFill>
                <a:srgbClr val="FF33CC"/>
              </a:solidFill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cxnSp>
            <p:nvCxnSpPr>
              <p:cNvPr id="85" name="מחבר ישר 84"/>
              <p:cNvCxnSpPr/>
              <p:nvPr/>
            </p:nvCxnSpPr>
            <p:spPr>
              <a:xfrm flipH="1">
                <a:off x="7844362" y="2763895"/>
                <a:ext cx="487680" cy="0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6" name="Graphic 135" descr="List RTL">
              <a:extLst>
                <a:ext uri="{FF2B5EF4-FFF2-40B4-BE49-F238E27FC236}">
                  <a16:creationId xmlns:a16="http://schemas.microsoft.com/office/drawing/2014/main" id="{3E27CEE0-7178-4A99-8F1D-579ED7476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663214" y="2374073"/>
              <a:ext cx="566745" cy="5667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קבוצה 144"/>
          <p:cNvGrpSpPr/>
          <p:nvPr/>
        </p:nvGrpSpPr>
        <p:grpSpPr>
          <a:xfrm>
            <a:off x="7415298" y="3639844"/>
            <a:ext cx="3748527" cy="752357"/>
            <a:chOff x="7415298" y="3639844"/>
            <a:chExt cx="3748527" cy="752357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8468250" y="3639844"/>
              <a:ext cx="2695575" cy="752357"/>
              <a:chOff x="8291157" y="4314908"/>
              <a:chExt cx="2695575" cy="752357"/>
            </a:xfrm>
          </p:grpSpPr>
          <p:sp>
            <p:nvSpPr>
              <p:cNvPr id="16" name="תרשים זרימה: מסיים 15"/>
              <p:cNvSpPr/>
              <p:nvPr/>
            </p:nvSpPr>
            <p:spPr>
              <a:xfrm>
                <a:off x="8291157" y="4314908"/>
                <a:ext cx="2695575" cy="752357"/>
              </a:xfrm>
              <a:prstGeom prst="flowChartTerminator">
                <a:avLst/>
              </a:prstGeom>
              <a:solidFill>
                <a:srgbClr val="CC66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7" name="תרשים זרימה: מסיים 16"/>
              <p:cNvSpPr/>
              <p:nvPr/>
            </p:nvSpPr>
            <p:spPr>
              <a:xfrm>
                <a:off x="8334138" y="43594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מאגרי מידע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אליפסה 55"/>
            <p:cNvSpPr/>
            <p:nvPr/>
          </p:nvSpPr>
          <p:spPr>
            <a:xfrm>
              <a:off x="7415298" y="3839253"/>
              <a:ext cx="304800" cy="285750"/>
            </a:xfrm>
            <a:prstGeom prst="ellipse">
              <a:avLst/>
            </a:prstGeom>
            <a:solidFill>
              <a:srgbClr val="CC66FF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cxnSp>
          <p:nvCxnSpPr>
            <p:cNvPr id="87" name="מחבר ישר 86"/>
            <p:cNvCxnSpPr/>
            <p:nvPr/>
          </p:nvCxnSpPr>
          <p:spPr>
            <a:xfrm flipH="1">
              <a:off x="7834266" y="3952615"/>
              <a:ext cx="487680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Graphic 147" descr="Puzzle pieces">
              <a:extLst>
                <a:ext uri="{FF2B5EF4-FFF2-40B4-BE49-F238E27FC236}">
                  <a16:creationId xmlns:a16="http://schemas.microsoft.com/office/drawing/2014/main" id="{25C4489C-2E33-444A-8C21-C4E937EAA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8701979" y="3660044"/>
              <a:ext cx="617188" cy="61718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0" name="קבוצה 149"/>
          <p:cNvGrpSpPr/>
          <p:nvPr/>
        </p:nvGrpSpPr>
        <p:grpSpPr>
          <a:xfrm>
            <a:off x="823557" y="3571265"/>
            <a:ext cx="3718534" cy="752357"/>
            <a:chOff x="823557" y="3571265"/>
            <a:chExt cx="3718534" cy="752357"/>
          </a:xfrm>
        </p:grpSpPr>
        <p:grpSp>
          <p:nvGrpSpPr>
            <p:cNvPr id="41" name="קבוצה 40"/>
            <p:cNvGrpSpPr/>
            <p:nvPr/>
          </p:nvGrpSpPr>
          <p:grpSpPr>
            <a:xfrm>
              <a:off x="823557" y="3571265"/>
              <a:ext cx="2695575" cy="752357"/>
              <a:chOff x="8291157" y="4314908"/>
              <a:chExt cx="2695575" cy="752357"/>
            </a:xfrm>
          </p:grpSpPr>
          <p:sp>
            <p:nvSpPr>
              <p:cNvPr id="42" name="תרשים זרימה: מסיים 41"/>
              <p:cNvSpPr/>
              <p:nvPr/>
            </p:nvSpPr>
            <p:spPr>
              <a:xfrm>
                <a:off x="8291157" y="4314908"/>
                <a:ext cx="2695575" cy="752357"/>
              </a:xfrm>
              <a:prstGeom prst="flowChartTerminator">
                <a:avLst/>
              </a:prstGeom>
              <a:solidFill>
                <a:srgbClr val="CC66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43" name="תרשים זרימה: מסיים 42"/>
              <p:cNvSpPr/>
              <p:nvPr/>
            </p:nvSpPr>
            <p:spPr>
              <a:xfrm>
                <a:off x="8334138" y="43594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קריטריון יציאה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אליפסה 56"/>
            <p:cNvSpPr/>
            <p:nvPr/>
          </p:nvSpPr>
          <p:spPr>
            <a:xfrm>
              <a:off x="4237291" y="3769009"/>
              <a:ext cx="304800" cy="285750"/>
            </a:xfrm>
            <a:prstGeom prst="ellipse">
              <a:avLst/>
            </a:prstGeom>
            <a:solidFill>
              <a:srgbClr val="CC66FF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cxnSp>
          <p:nvCxnSpPr>
            <p:cNvPr id="88" name="מחבר ישר 87"/>
            <p:cNvCxnSpPr/>
            <p:nvPr/>
          </p:nvCxnSpPr>
          <p:spPr>
            <a:xfrm>
              <a:off x="3631513" y="3952615"/>
              <a:ext cx="428312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Graphic 159" descr="Signpost">
              <a:extLst>
                <a:ext uri="{FF2B5EF4-FFF2-40B4-BE49-F238E27FC236}">
                  <a16:creationId xmlns:a16="http://schemas.microsoft.com/office/drawing/2014/main" id="{AC180D54-AC39-4BAD-96E7-60B410EC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677562" y="3658813"/>
              <a:ext cx="584060" cy="58406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8" name="קבוצה 147"/>
          <p:cNvGrpSpPr/>
          <p:nvPr/>
        </p:nvGrpSpPr>
        <p:grpSpPr>
          <a:xfrm>
            <a:off x="6952002" y="4594033"/>
            <a:ext cx="3443109" cy="1039940"/>
            <a:chOff x="6952002" y="4594033"/>
            <a:chExt cx="3443109" cy="1039940"/>
          </a:xfrm>
        </p:grpSpPr>
        <p:grpSp>
          <p:nvGrpSpPr>
            <p:cNvPr id="146" name="קבוצה 145"/>
            <p:cNvGrpSpPr/>
            <p:nvPr/>
          </p:nvGrpSpPr>
          <p:grpSpPr>
            <a:xfrm>
              <a:off x="7699536" y="4881616"/>
              <a:ext cx="2695575" cy="752357"/>
              <a:chOff x="7699536" y="4881616"/>
              <a:chExt cx="2695575" cy="752357"/>
            </a:xfrm>
          </p:grpSpPr>
          <p:sp>
            <p:nvSpPr>
              <p:cNvPr id="19" name="תרשים זרימה: מסיים 18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0" name="תרשים זרימה: מסיים 19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אליפסה 51"/>
            <p:cNvSpPr/>
            <p:nvPr/>
          </p:nvSpPr>
          <p:spPr>
            <a:xfrm>
              <a:off x="6952002" y="4594033"/>
              <a:ext cx="304800" cy="285750"/>
            </a:xfrm>
            <a:prstGeom prst="ellipse">
              <a:avLst/>
            </a:prstGeom>
            <a:solidFill>
              <a:srgbClr val="66FFFF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grpSp>
          <p:nvGrpSpPr>
            <p:cNvPr id="147" name="קבוצה 146"/>
            <p:cNvGrpSpPr/>
            <p:nvPr/>
          </p:nvGrpSpPr>
          <p:grpSpPr>
            <a:xfrm>
              <a:off x="7064910" y="5046823"/>
              <a:ext cx="435732" cy="265485"/>
              <a:chOff x="7064910" y="5046823"/>
              <a:chExt cx="435732" cy="265485"/>
            </a:xfrm>
          </p:grpSpPr>
          <p:cxnSp>
            <p:nvCxnSpPr>
              <p:cNvPr id="80" name="מחבר ישר 79"/>
              <p:cNvCxnSpPr/>
              <p:nvPr/>
            </p:nvCxnSpPr>
            <p:spPr>
              <a:xfrm flipH="1" flipV="1">
                <a:off x="7064910" y="5312308"/>
                <a:ext cx="435732" cy="0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מחבר ישר 80"/>
              <p:cNvCxnSpPr/>
              <p:nvPr/>
            </p:nvCxnSpPr>
            <p:spPr>
              <a:xfrm>
                <a:off x="7081250" y="5046823"/>
                <a:ext cx="0" cy="259874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Graphic 71">
              <a:extLst>
                <a:ext uri="{FF2B5EF4-FFF2-40B4-BE49-F238E27FC236}">
                  <a16:creationId xmlns:a16="http://schemas.microsoft.com/office/drawing/2014/main" id="{D0A1AD3B-F0E3-F248-B395-8EBBEA52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496" y="4971470"/>
              <a:ext cx="501353" cy="501353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קבוצה 150"/>
          <p:cNvGrpSpPr/>
          <p:nvPr/>
        </p:nvGrpSpPr>
        <p:grpSpPr>
          <a:xfrm>
            <a:off x="1522993" y="4560365"/>
            <a:ext cx="3470202" cy="1061846"/>
            <a:chOff x="1522993" y="4560365"/>
            <a:chExt cx="3470202" cy="1061846"/>
          </a:xfrm>
        </p:grpSpPr>
        <p:grpSp>
          <p:nvGrpSpPr>
            <p:cNvPr id="44" name="קבוצה 43"/>
            <p:cNvGrpSpPr/>
            <p:nvPr/>
          </p:nvGrpSpPr>
          <p:grpSpPr>
            <a:xfrm>
              <a:off x="1522993" y="4869854"/>
              <a:ext cx="2695575" cy="752357"/>
              <a:chOff x="8248176" y="5449190"/>
              <a:chExt cx="2695575" cy="752357"/>
            </a:xfrm>
          </p:grpSpPr>
          <p:sp>
            <p:nvSpPr>
              <p:cNvPr id="45" name="תרשים זרימה: מסיים 44"/>
              <p:cNvSpPr/>
              <p:nvPr/>
            </p:nvSpPr>
            <p:spPr>
              <a:xfrm>
                <a:off x="8248176" y="5449190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46" name="תרשים זרימה: מסיים 45"/>
              <p:cNvSpPr/>
              <p:nvPr/>
            </p:nvSpPr>
            <p:spPr>
              <a:xfrm>
                <a:off x="8291157" y="5505966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טבלת סיכונים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אליפסה 52"/>
            <p:cNvSpPr/>
            <p:nvPr/>
          </p:nvSpPr>
          <p:spPr>
            <a:xfrm>
              <a:off x="4688395" y="4560365"/>
              <a:ext cx="304800" cy="285750"/>
            </a:xfrm>
            <a:prstGeom prst="ellipse">
              <a:avLst/>
            </a:prstGeom>
            <a:solidFill>
              <a:srgbClr val="66FFFF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grpSp>
          <p:nvGrpSpPr>
            <p:cNvPr id="82" name="קבוצה 81"/>
            <p:cNvGrpSpPr/>
            <p:nvPr/>
          </p:nvGrpSpPr>
          <p:grpSpPr>
            <a:xfrm flipH="1" flipV="1">
              <a:off x="4422733" y="5034631"/>
              <a:ext cx="382688" cy="265485"/>
              <a:chOff x="7104402" y="1453255"/>
              <a:chExt cx="487680" cy="288415"/>
            </a:xfrm>
          </p:grpSpPr>
          <p:cxnSp>
            <p:nvCxnSpPr>
              <p:cNvPr id="83" name="מחבר ישר 82"/>
              <p:cNvCxnSpPr/>
              <p:nvPr/>
            </p:nvCxnSpPr>
            <p:spPr>
              <a:xfrm flipH="1">
                <a:off x="7104402" y="1453255"/>
                <a:ext cx="487680" cy="0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מחבר ישר 83"/>
              <p:cNvCxnSpPr/>
              <p:nvPr/>
            </p:nvCxnSpPr>
            <p:spPr>
              <a:xfrm flipV="1">
                <a:off x="7122690" y="1459351"/>
                <a:ext cx="0" cy="282319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2" name="Graphic 30" descr="Lightbulb with solid fill">
              <a:extLst>
                <a:ext uri="{FF2B5EF4-FFF2-40B4-BE49-F238E27FC236}">
                  <a16:creationId xmlns:a16="http://schemas.microsoft.com/office/drawing/2014/main" id="{58525A11-A4F0-4F20-A376-B632F9932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3373139" y="4985355"/>
              <a:ext cx="568403" cy="5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5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rgbClr val="00FF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sp>
        <p:nvSpPr>
          <p:cNvPr id="52" name="כותרת 1"/>
          <p:cNvSpPr txBox="1">
            <a:spLocks/>
          </p:cNvSpPr>
          <p:nvPr/>
        </p:nvSpPr>
        <p:spPr>
          <a:xfrm>
            <a:off x="711433" y="1042230"/>
            <a:ext cx="7703857" cy="43194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מערכת זו מיועדת לניהול מחסן ומכירות של חברה המספקת ציוד לעבודות יד, שיפוצים ובנייה.</a:t>
            </a:r>
          </a:p>
          <a:p>
            <a:r>
              <a:rPr lang="he-IL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המערכת באה להחליף מערכת קיימת שכבר איננה מתאימה לצורכי החברה.</a:t>
            </a:r>
          </a:p>
          <a:p>
            <a:endParaRPr lang="he-IL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2500" b="1" dirty="0">
                <a:solidFill>
                  <a:srgbClr val="66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משתמשי המערכת הם עובדי החברה:</a:t>
            </a:r>
          </a:p>
          <a:p>
            <a:endParaRPr lang="he-IL" sz="2500" b="1" dirty="0">
              <a:solidFill>
                <a:srgbClr val="66CC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מנהל </a:t>
            </a:r>
          </a:p>
          <a:p>
            <a:pPr marL="342900" indent="-342900">
              <a:buFontTx/>
              <a:buChar char="-"/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אנשי מכירות</a:t>
            </a:r>
          </a:p>
          <a:p>
            <a:pPr marL="342900" indent="-342900">
              <a:buFontTx/>
              <a:buChar char="-"/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אנשי משרד</a:t>
            </a:r>
          </a:p>
          <a:p>
            <a:pPr marL="342900" indent="-342900">
              <a:buFontTx/>
              <a:buChar char="-"/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אנשי משלוחים</a:t>
            </a:r>
          </a:p>
        </p:txBody>
      </p:sp>
    </p:spTree>
    <p:extLst>
      <p:ext uri="{BB962C8B-B14F-4D97-AF65-F5344CB8AC3E}">
        <p14:creationId xmlns:p14="http://schemas.microsoft.com/office/powerpoint/2010/main" val="331601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rgbClr val="00FF00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sp>
        <p:nvSpPr>
          <p:cNvPr id="43" name="מלבן 42"/>
          <p:cNvSpPr/>
          <p:nvPr/>
        </p:nvSpPr>
        <p:spPr>
          <a:xfrm>
            <a:off x="2140628" y="123748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קליטת הזמנות אקראיות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קליטת לקוחות קבועים/הזמנות קבועות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ביצוע תשלום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ביצוע כל תהליכי ההזמנה כולל משלוח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ניהול אספקה למלאי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טיפול במאגר פריטים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טיפול בטבלאות המערכת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שאילתות</a:t>
            </a:r>
            <a:endParaRPr lang="en-US" sz="25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rgbClr val="00FF00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sp>
        <p:nvSpPr>
          <p:cNvPr id="2" name="מלבן 1"/>
          <p:cNvSpPr/>
          <p:nvPr/>
        </p:nvSpPr>
        <p:spPr>
          <a:xfrm>
            <a:off x="5118422" y="1520122"/>
            <a:ext cx="3423424" cy="464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פריטים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הזמנות לביצוע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חשבוניות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פרטי הזמנות קבועות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לקוחות קבועים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קבלות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חשבות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endParaRPr lang="en-US" sz="25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1222921" y="1504903"/>
            <a:ext cx="3423424" cy="349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הזמנות למלאי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מחירי משלוחים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הנחות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מספרים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הרשאות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פרופילים</a:t>
            </a:r>
            <a:endParaRPr lang="en-US" sz="25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solidFill>
                    <a:srgbClr val="00FF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sp>
        <p:nvSpPr>
          <p:cNvPr id="43" name="כותרת 1"/>
          <p:cNvSpPr txBox="1">
            <a:spLocks/>
          </p:cNvSpPr>
          <p:nvPr/>
        </p:nvSpPr>
        <p:spPr>
          <a:xfrm>
            <a:off x="694240" y="1176645"/>
            <a:ext cx="8198870" cy="379466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הקווים המנחים בבקשת הלקוח הם: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לו"ז קצר.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התמקדות בפעולה תקינה של המערכת כך שפעילות החברה תתנהל ללא תקלות.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"/>
              <a:tabLst>
                <a:tab pos="702310" algn="l"/>
                <a:tab pos="1308735" algn="l"/>
              </a:tabLst>
            </a:pPr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חסכון בעלויות הבדיקות.</a:t>
            </a:r>
          </a:p>
          <a:p>
            <a:endParaRPr lang="he-IL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למיצוי יעילות בתוך קווים אלו, יבוצעו שני סבבי בדיקות בלבד כאשר הסבב הראשון יוקדש לביצוע בדיקות פונקציונאליות בלבד.</a:t>
            </a:r>
          </a:p>
        </p:txBody>
      </p:sp>
    </p:spTree>
    <p:extLst>
      <p:ext uri="{BB962C8B-B14F-4D97-AF65-F5344CB8AC3E}">
        <p14:creationId xmlns:p14="http://schemas.microsoft.com/office/powerpoint/2010/main" val="39652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solidFill>
                    <a:srgbClr val="00FF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sp>
        <p:nvSpPr>
          <p:cNvPr id="44" name="מלבן 43"/>
          <p:cNvSpPr/>
          <p:nvPr/>
        </p:nvSpPr>
        <p:spPr>
          <a:xfrm>
            <a:off x="769434" y="1453757"/>
            <a:ext cx="408005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 pitchFamily="34" charset="0"/>
                <a:cs typeface="David" panose="020E0502060401010101" pitchFamily="34" charset="-79"/>
              </a:rPr>
              <a:t>Interface</a:t>
            </a: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Integration</a:t>
            </a: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2800" dirty="0">
                <a:solidFill>
                  <a:schemeClr val="bg1"/>
                </a:solidFill>
                <a:latin typeface="Castellar" panose="020A0402060406010301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Conversion</a:t>
            </a: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Compatibility</a:t>
            </a: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2600" dirty="0">
                <a:solidFill>
                  <a:schemeClr val="bg1"/>
                </a:solidFill>
                <a:latin typeface="Broadway" panose="04040905080B02020502" pitchFamily="82" charset="0"/>
                <a:ea typeface="Pecita" panose="03050502000000000000" pitchFamily="66" charset="2"/>
                <a:cs typeface="Pecita" panose="03050502000000000000" pitchFamily="66" charset="2"/>
              </a:rPr>
              <a:t>Boundary Values</a:t>
            </a:r>
          </a:p>
        </p:txBody>
      </p:sp>
      <p:sp>
        <p:nvSpPr>
          <p:cNvPr id="50" name="מלבן 49"/>
          <p:cNvSpPr/>
          <p:nvPr/>
        </p:nvSpPr>
        <p:spPr>
          <a:xfrm>
            <a:off x="4849493" y="1464783"/>
            <a:ext cx="396067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Functionality</a:t>
            </a:r>
            <a:r>
              <a:rPr lang="en-US" sz="32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200" dirty="0">
                <a:solidFill>
                  <a:schemeClr val="bg1"/>
                </a:solidFill>
                <a:latin typeface="Century" panose="020406040505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C.R.U.D.</a:t>
            </a:r>
            <a:r>
              <a:rPr lang="en-US" sz="3200" dirty="0">
                <a:solidFill>
                  <a:schemeClr val="bg1"/>
                </a:solidFill>
                <a:latin typeface="Century" panose="020406040505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effectLst/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200" dirty="0">
                <a:solidFill>
                  <a:schemeClr val="bg1"/>
                </a:solidFill>
                <a:latin typeface="Snap ITC" panose="04040A07060A02020202" pitchFamily="82" charset="0"/>
                <a:ea typeface="Times New Roman" panose="02020603050405020304" pitchFamily="18" charset="0"/>
                <a:cs typeface="David" panose="020E0502060401010101" pitchFamily="34" charset="-79"/>
              </a:rPr>
              <a:t>GUI</a:t>
            </a:r>
            <a:r>
              <a:rPr lang="en-US" sz="32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600" dirty="0">
                <a:solidFill>
                  <a:schemeClr val="bg1"/>
                </a:solidFill>
                <a:latin typeface="Poor Richard" panose="02080502050505020702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Security</a:t>
            </a:r>
            <a:r>
              <a:rPr lang="en-US" sz="3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tabLst>
                <a:tab pos="702310" algn="l"/>
                <a:tab pos="1308735" algn="l"/>
              </a:tabLst>
            </a:pPr>
            <a:r>
              <a:rPr lang="en-US" sz="3800" dirty="0">
                <a:solidFill>
                  <a:schemeClr val="bg1"/>
                </a:solidFill>
                <a:latin typeface="Harlow Solid Italic" panose="04030604020F02020D02" pitchFamily="82" charset="0"/>
                <a:ea typeface="Pecita" panose="03050502000000000000" pitchFamily="66" charset="2"/>
                <a:cs typeface="Pecita" panose="03050502000000000000" pitchFamily="66" charset="2"/>
              </a:rPr>
              <a:t>Usability</a:t>
            </a:r>
            <a:r>
              <a:rPr lang="en-US" sz="32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591996" y="571930"/>
            <a:ext cx="3025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>
                <a:solidFill>
                  <a:srgbClr val="66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הבדיקות שיבוצעו: </a:t>
            </a:r>
          </a:p>
        </p:txBody>
      </p:sp>
    </p:spTree>
    <p:extLst>
      <p:ext uri="{BB962C8B-B14F-4D97-AF65-F5344CB8AC3E}">
        <p14:creationId xmlns:p14="http://schemas.microsoft.com/office/powerpoint/2010/main" val="14557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5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5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9366391" y="512961"/>
            <a:ext cx="2715149" cy="5934453"/>
            <a:chOff x="9366391" y="255328"/>
            <a:chExt cx="2715149" cy="6727340"/>
          </a:xfrm>
        </p:grpSpPr>
        <p:grpSp>
          <p:nvGrpSpPr>
            <p:cNvPr id="4" name="קבוצה 3"/>
            <p:cNvGrpSpPr/>
            <p:nvPr/>
          </p:nvGrpSpPr>
          <p:grpSpPr>
            <a:xfrm>
              <a:off x="9374642" y="255328"/>
              <a:ext cx="2695575" cy="752357"/>
              <a:chOff x="7996762" y="1217714"/>
              <a:chExt cx="2695575" cy="752357"/>
            </a:xfrm>
          </p:grpSpPr>
          <p:sp>
            <p:nvSpPr>
              <p:cNvPr id="5" name="תרשים זרימה: מסיים 4"/>
              <p:cNvSpPr/>
              <p:nvPr/>
            </p:nvSpPr>
            <p:spPr>
              <a:xfrm>
                <a:off x="7996762" y="1217714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6" name="תרשים זרימה: מסיים 5"/>
              <p:cNvSpPr/>
              <p:nvPr/>
            </p:nvSpPr>
            <p:spPr>
              <a:xfrm>
                <a:off x="8039743" y="1274490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תיאור המערכת</a:t>
                </a:r>
                <a:endParaRPr lang="en-US" sz="23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133" descr="Single gear">
                <a:extLst>
                  <a:ext uri="{FF2B5EF4-FFF2-40B4-BE49-F238E27FC236}">
                    <a16:creationId xmlns:a16="http://schemas.microsoft.com/office/drawing/2014/main" id="{BF39FC8A-4430-430A-BA4C-949268A1B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096" y="1318088"/>
                <a:ext cx="562113" cy="56211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9366391" y="1958427"/>
              <a:ext cx="2695575" cy="752357"/>
              <a:chOff x="8468250" y="3639844"/>
              <a:chExt cx="2695575" cy="752357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8468250" y="3639844"/>
                <a:ext cx="2695575" cy="752357"/>
                <a:chOff x="8291157" y="4314908"/>
                <a:chExt cx="2695575" cy="752357"/>
              </a:xfrm>
            </p:grpSpPr>
            <p:sp>
              <p:nvSpPr>
                <p:cNvPr id="9" name="תרשים זרימה: מסיים 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0" name="תרשים זרימה: מסיים 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מאגרי מידע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" name="Graphic 147" descr="Puzzle pieces">
                <a:extLst>
                  <a:ext uri="{FF2B5EF4-FFF2-40B4-BE49-F238E27FC236}">
                    <a16:creationId xmlns:a16="http://schemas.microsoft.com/office/drawing/2014/main" id="{25C4489C-2E33-444A-8C21-C4E937EA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8701979" y="3660044"/>
                <a:ext cx="617188" cy="61718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קבוצה 16"/>
            <p:cNvGrpSpPr/>
            <p:nvPr/>
          </p:nvGrpSpPr>
          <p:grpSpPr>
            <a:xfrm>
              <a:off x="9375919" y="1098370"/>
              <a:ext cx="2695575" cy="752357"/>
              <a:chOff x="8468250" y="2297631"/>
              <a:chExt cx="2695575" cy="752357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8468250" y="2297631"/>
                <a:ext cx="2695575" cy="752357"/>
                <a:chOff x="8248176" y="3156242"/>
                <a:chExt cx="2695575" cy="752357"/>
              </a:xfrm>
            </p:grpSpPr>
            <p:sp>
              <p:nvSpPr>
                <p:cNvPr id="14" name="תרשים זרימה: מסיים 13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15" name="תרשים זרימה: מסיים 14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פעולות מרכזיות</a:t>
                  </a:r>
                  <a:endParaRPr lang="en-US" sz="23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6" name="Graphic 135" descr="List RTL">
                <a:extLst>
                  <a:ext uri="{FF2B5EF4-FFF2-40B4-BE49-F238E27FC236}">
                    <a16:creationId xmlns:a16="http://schemas.microsoft.com/office/drawing/2014/main" id="{3E27CEE0-7178-4A99-8F1D-579ED7476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6127" y="2379288"/>
                <a:ext cx="594984" cy="59498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קבוצה 22"/>
            <p:cNvGrpSpPr/>
            <p:nvPr/>
          </p:nvGrpSpPr>
          <p:grpSpPr>
            <a:xfrm>
              <a:off x="9374641" y="2808182"/>
              <a:ext cx="2695575" cy="752357"/>
              <a:chOff x="7699536" y="4881616"/>
              <a:chExt cx="2695575" cy="752357"/>
            </a:xfrm>
          </p:grpSpPr>
          <p:sp>
            <p:nvSpPr>
              <p:cNvPr id="20" name="תרשים זרימה: מסיים 19"/>
              <p:cNvSpPr/>
              <p:nvPr/>
            </p:nvSpPr>
            <p:spPr>
              <a:xfrm>
                <a:off x="7699536" y="4881616"/>
                <a:ext cx="2695575" cy="752357"/>
              </a:xfrm>
              <a:prstGeom prst="flowChartTerminator">
                <a:avLst/>
              </a:prstGeom>
              <a:solidFill>
                <a:srgbClr val="66FFFF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1" name="תרשים זרימה: מסיים 20"/>
              <p:cNvSpPr/>
              <p:nvPr/>
            </p:nvSpPr>
            <p:spPr>
              <a:xfrm>
                <a:off x="7742517" y="4938392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שיטת העבודה</a:t>
                </a:r>
                <a:endParaRPr lang="en-US" sz="23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71">
                <a:extLst>
                  <a:ext uri="{FF2B5EF4-FFF2-40B4-BE49-F238E27FC236}">
                    <a16:creationId xmlns:a16="http://schemas.microsoft.com/office/drawing/2014/main" id="{D0A1AD3B-F0E3-F248-B395-8EBBEA529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2496" y="4971470"/>
                <a:ext cx="501353" cy="501353"/>
              </a:xfrm>
              <a:prstGeom prst="rect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8" name="קבוצה 27"/>
            <p:cNvGrpSpPr/>
            <p:nvPr/>
          </p:nvGrpSpPr>
          <p:grpSpPr>
            <a:xfrm>
              <a:off x="9374642" y="3660594"/>
              <a:ext cx="2695575" cy="752357"/>
              <a:chOff x="9374642" y="3884532"/>
              <a:chExt cx="2695575" cy="752357"/>
            </a:xfrm>
          </p:grpSpPr>
          <p:sp>
            <p:nvSpPr>
              <p:cNvPr id="24" name="תרשים זרימה: מסיים 23"/>
              <p:cNvSpPr/>
              <p:nvPr/>
            </p:nvSpPr>
            <p:spPr>
              <a:xfrm>
                <a:off x="9374642" y="3884532"/>
                <a:ext cx="2695575" cy="752357"/>
              </a:xfrm>
              <a:prstGeom prst="flowChartTerminator">
                <a:avLst/>
              </a:prstGeom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5" name="תרשים זרימה: מסיים 24"/>
              <p:cNvSpPr/>
              <p:nvPr/>
            </p:nvSpPr>
            <p:spPr>
              <a:xfrm>
                <a:off x="9417623" y="3941308"/>
                <a:ext cx="2593112" cy="662331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softEdge rad="25400"/>
              </a:effectLst>
              <a:scene3d>
                <a:camera prst="orthographicFront"/>
                <a:lightRig rig="threePt" dir="t"/>
              </a:scene3d>
              <a:sp3d extrusionH="127000" contourW="19050" prstMaterial="plastic">
                <a:bevelT w="177800" h="247650"/>
                <a:bevelB w="215900" h="247650"/>
                <a:extrusionClr>
                  <a:schemeClr val="accent2">
                    <a:lumMod val="60000"/>
                    <a:lumOff val="4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300" b="1" dirty="0">
                    <a:solidFill>
                      <a:srgbClr val="00FF00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לוחות זמנים</a:t>
                </a:r>
                <a:endParaRPr lang="en-US" sz="2300" dirty="0">
                  <a:solidFill>
                    <a:srgbClr val="00FF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c 134" descr="Monthly calendar">
                <a:extLst>
                  <a:ext uri="{FF2B5EF4-FFF2-40B4-BE49-F238E27FC236}">
                    <a16:creationId xmlns:a16="http://schemas.microsoft.com/office/drawing/2014/main" id="{C8CC7AA2-3BE1-499F-9BB0-C1E13699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57225" y="3963813"/>
                <a:ext cx="588634" cy="58863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7" name="קבוצה 36"/>
            <p:cNvGrpSpPr/>
            <p:nvPr/>
          </p:nvGrpSpPr>
          <p:grpSpPr>
            <a:xfrm>
              <a:off x="9375919" y="4520651"/>
              <a:ext cx="2695575" cy="752357"/>
              <a:chOff x="762334" y="2299188"/>
              <a:chExt cx="2695575" cy="752357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762334" y="2299188"/>
                <a:ext cx="2695575" cy="752357"/>
                <a:chOff x="8248176" y="3156242"/>
                <a:chExt cx="2695575" cy="752357"/>
              </a:xfrm>
            </p:grpSpPr>
            <p:sp>
              <p:nvSpPr>
                <p:cNvPr id="32" name="תרשים זרימה: מסיים 31"/>
                <p:cNvSpPr/>
                <p:nvPr/>
              </p:nvSpPr>
              <p:spPr>
                <a:xfrm>
                  <a:off x="8248176" y="3156242"/>
                  <a:ext cx="2695575" cy="752357"/>
                </a:xfrm>
                <a:prstGeom prst="flowChartTerminator">
                  <a:avLst/>
                </a:prstGeom>
                <a:solidFill>
                  <a:srgbClr val="FF33CC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3" name="תרשים זרימה: מסיים 32"/>
                <p:cNvSpPr/>
                <p:nvPr/>
              </p:nvSpPr>
              <p:spPr>
                <a:xfrm>
                  <a:off x="8291157" y="3213018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כניסה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4249" y="2397143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2" name="קבוצה 41"/>
            <p:cNvGrpSpPr/>
            <p:nvPr/>
          </p:nvGrpSpPr>
          <p:grpSpPr>
            <a:xfrm>
              <a:off x="9375919" y="5369557"/>
              <a:ext cx="2695575" cy="752357"/>
              <a:chOff x="823557" y="3571265"/>
              <a:chExt cx="2695575" cy="752357"/>
            </a:xfrm>
          </p:grpSpPr>
          <p:grpSp>
            <p:nvGrpSpPr>
              <p:cNvPr id="38" name="קבוצה 37"/>
              <p:cNvGrpSpPr/>
              <p:nvPr/>
            </p:nvGrpSpPr>
            <p:grpSpPr>
              <a:xfrm>
                <a:off x="823557" y="3571265"/>
                <a:ext cx="2695575" cy="752357"/>
                <a:chOff x="8291157" y="4314908"/>
                <a:chExt cx="2695575" cy="752357"/>
              </a:xfrm>
            </p:grpSpPr>
            <p:sp>
              <p:nvSpPr>
                <p:cNvPr id="39" name="תרשים זרימה: מסיים 38"/>
                <p:cNvSpPr/>
                <p:nvPr/>
              </p:nvSpPr>
              <p:spPr>
                <a:xfrm>
                  <a:off x="8291157" y="4314908"/>
                  <a:ext cx="2695575" cy="752357"/>
                </a:xfrm>
                <a:prstGeom prst="flowChartTerminator">
                  <a:avLst/>
                </a:prstGeom>
                <a:solidFill>
                  <a:srgbClr val="CC66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0" name="תרשים זרימה: מסיים 39"/>
                <p:cNvSpPr/>
                <p:nvPr/>
              </p:nvSpPr>
              <p:spPr>
                <a:xfrm>
                  <a:off x="8334138" y="4359492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קריטריון יציאה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1" name="Graphic 159" descr="Signpost">
                <a:extLst>
                  <a:ext uri="{FF2B5EF4-FFF2-40B4-BE49-F238E27FC236}">
                    <a16:creationId xmlns:a16="http://schemas.microsoft.com/office/drawing/2014/main" id="{AC180D54-AC39-4BAD-96E7-60B410EC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82939" y="3625360"/>
                <a:ext cx="584060" cy="58406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9" name="קבוצה 48"/>
            <p:cNvGrpSpPr/>
            <p:nvPr/>
          </p:nvGrpSpPr>
          <p:grpSpPr>
            <a:xfrm>
              <a:off x="9385965" y="6230311"/>
              <a:ext cx="2695575" cy="752357"/>
              <a:chOff x="1522993" y="4869854"/>
              <a:chExt cx="2695575" cy="752357"/>
            </a:xfrm>
          </p:grpSpPr>
          <p:grpSp>
            <p:nvGrpSpPr>
              <p:cNvPr id="45" name="קבוצה 44"/>
              <p:cNvGrpSpPr/>
              <p:nvPr/>
            </p:nvGrpSpPr>
            <p:grpSpPr>
              <a:xfrm>
                <a:off x="1522993" y="4869854"/>
                <a:ext cx="2695575" cy="752357"/>
                <a:chOff x="8248176" y="5449190"/>
                <a:chExt cx="2695575" cy="752357"/>
              </a:xfrm>
            </p:grpSpPr>
            <p:sp>
              <p:nvSpPr>
                <p:cNvPr id="46" name="תרשים זרימה: מסיים 45"/>
                <p:cNvSpPr/>
                <p:nvPr/>
              </p:nvSpPr>
              <p:spPr>
                <a:xfrm>
                  <a:off x="8248176" y="5449190"/>
                  <a:ext cx="2695575" cy="752357"/>
                </a:xfrm>
                <a:prstGeom prst="flowChartTerminator">
                  <a:avLst/>
                </a:prstGeom>
                <a:solidFill>
                  <a:srgbClr val="66FFFF"/>
                </a:solidFill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47" name="תרשים זרימה: מסיים 46"/>
                <p:cNvSpPr/>
                <p:nvPr/>
              </p:nvSpPr>
              <p:spPr>
                <a:xfrm>
                  <a:off x="8291157" y="5505966"/>
                  <a:ext cx="2593112" cy="662331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softEdge rad="25400"/>
                </a:effectLst>
                <a:scene3d>
                  <a:camera prst="orthographicFront"/>
                  <a:lightRig rig="threePt" dir="t"/>
                </a:scene3d>
                <a:sp3d extrusionH="127000" contourW="19050" prstMaterial="plastic">
                  <a:bevelT w="177800" h="247650"/>
                  <a:bevelB w="215900" h="247650"/>
                  <a:extrusionClr>
                    <a:schemeClr val="accent2">
                      <a:lumMod val="60000"/>
                      <a:lumOff val="40000"/>
                    </a:schemeClr>
                  </a:extrusionClr>
                  <a:contourClr>
                    <a:schemeClr val="accent2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2300" b="1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טבלת סיכונים</a:t>
                  </a:r>
                  <a:endParaRPr lang="en-US" sz="23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8" name="Graphic 30" descr="Lightbulb with solid fill">
                <a:extLst>
                  <a:ext uri="{FF2B5EF4-FFF2-40B4-BE49-F238E27FC236}">
                    <a16:creationId xmlns:a16="http://schemas.microsoft.com/office/drawing/2014/main" id="{58525A11-A4F0-4F20-A376-B632F9932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67363" y="4985355"/>
                <a:ext cx="568403" cy="568403"/>
              </a:xfrm>
              <a:prstGeom prst="rect">
                <a:avLst/>
              </a:prstGeom>
            </p:spPr>
          </p:pic>
        </p:grpSp>
      </p:grpSp>
      <p:grpSp>
        <p:nvGrpSpPr>
          <p:cNvPr id="52" name="קבוצה 51"/>
          <p:cNvGrpSpPr/>
          <p:nvPr/>
        </p:nvGrpSpPr>
        <p:grpSpPr>
          <a:xfrm>
            <a:off x="423749" y="966794"/>
            <a:ext cx="8556478" cy="411480"/>
            <a:chOff x="423749" y="966794"/>
            <a:chExt cx="8556478" cy="411480"/>
          </a:xfrm>
        </p:grpSpPr>
        <p:sp>
          <p:nvSpPr>
            <p:cNvPr id="43" name="Rectangle: Rounded Corners 92">
              <a:extLst>
                <a:ext uri="{FF2B5EF4-FFF2-40B4-BE49-F238E27FC236}">
                  <a16:creationId xmlns:a16="http://schemas.microsoft.com/office/drawing/2014/main" id="{71612729-F5D2-4811-A00B-CD8B18C6EC84}"/>
                </a:ext>
              </a:extLst>
            </p:cNvPr>
            <p:cNvSpPr/>
            <p:nvPr/>
          </p:nvSpPr>
          <p:spPr>
            <a:xfrm>
              <a:off x="423749" y="98580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FD0EE26E-6240-49D6-B240-4EDC9428667D}"/>
                </a:ext>
              </a:extLst>
            </p:cNvPr>
            <p:cNvSpPr/>
            <p:nvPr/>
          </p:nvSpPr>
          <p:spPr>
            <a:xfrm>
              <a:off x="8483283" y="966794"/>
              <a:ext cx="496944" cy="411480"/>
            </a:xfrm>
            <a:prstGeom prst="roundRect">
              <a:avLst>
                <a:gd name="adj" fmla="val 50000"/>
              </a:avLst>
            </a:prstGeom>
            <a:solidFill>
              <a:srgbClr val="0E799A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4750EF-D0F2-4186-9CD5-595BA263312B}"/>
                </a:ext>
              </a:extLst>
            </p:cNvPr>
            <p:cNvSpPr txBox="1"/>
            <p:nvPr/>
          </p:nvSpPr>
          <p:spPr>
            <a:xfrm>
              <a:off x="1656536" y="987868"/>
              <a:ext cx="671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קריאת האפיון | 03.10 – 04.10 | 2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קבוצה 80"/>
          <p:cNvGrpSpPr/>
          <p:nvPr/>
        </p:nvGrpSpPr>
        <p:grpSpPr>
          <a:xfrm>
            <a:off x="423749" y="1460570"/>
            <a:ext cx="8556477" cy="411480"/>
            <a:chOff x="423749" y="1460570"/>
            <a:chExt cx="8556477" cy="411480"/>
          </a:xfrm>
        </p:grpSpPr>
        <p:sp>
          <p:nvSpPr>
            <p:cNvPr id="44" name="Rectangle: Rounded Corners 93">
              <a:extLst>
                <a:ext uri="{FF2B5EF4-FFF2-40B4-BE49-F238E27FC236}">
                  <a16:creationId xmlns:a16="http://schemas.microsoft.com/office/drawing/2014/main" id="{D383917B-028C-407F-9CDA-232D85851B1A}"/>
                </a:ext>
              </a:extLst>
            </p:cNvPr>
            <p:cNvSpPr/>
            <p:nvPr/>
          </p:nvSpPr>
          <p:spPr>
            <a:xfrm>
              <a:off x="423749" y="148496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30">
              <a:extLst>
                <a:ext uri="{FF2B5EF4-FFF2-40B4-BE49-F238E27FC236}">
                  <a16:creationId xmlns:a16="http://schemas.microsoft.com/office/drawing/2014/main" id="{FD0EE26E-6240-49D6-B240-4EDC9428667D}"/>
                </a:ext>
              </a:extLst>
            </p:cNvPr>
            <p:cNvSpPr/>
            <p:nvPr/>
          </p:nvSpPr>
          <p:spPr>
            <a:xfrm>
              <a:off x="8085149" y="1460570"/>
              <a:ext cx="706102" cy="411480"/>
            </a:xfrm>
            <a:prstGeom prst="roundRect">
              <a:avLst>
                <a:gd name="adj" fmla="val 50000"/>
              </a:avLst>
            </a:prstGeom>
            <a:solidFill>
              <a:srgbClr val="0E799A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4750EF-D0F2-4186-9CD5-595BA263312B}"/>
                </a:ext>
              </a:extLst>
            </p:cNvPr>
            <p:cNvSpPr txBox="1"/>
            <p:nvPr/>
          </p:nvSpPr>
          <p:spPr>
            <a:xfrm>
              <a:off x="1284680" y="1481644"/>
              <a:ext cx="671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ניתוח האפיון | 04.10 – 06.10 | 3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" name="קבוצה 81"/>
          <p:cNvGrpSpPr/>
          <p:nvPr/>
        </p:nvGrpSpPr>
        <p:grpSpPr>
          <a:xfrm>
            <a:off x="423749" y="1960442"/>
            <a:ext cx="8556477" cy="411480"/>
            <a:chOff x="423749" y="1960442"/>
            <a:chExt cx="8556477" cy="411480"/>
          </a:xfrm>
        </p:grpSpPr>
        <p:sp>
          <p:nvSpPr>
            <p:cNvPr id="50" name="Rectangle: Rounded Corners 94">
              <a:extLst>
                <a:ext uri="{FF2B5EF4-FFF2-40B4-BE49-F238E27FC236}">
                  <a16:creationId xmlns:a16="http://schemas.microsoft.com/office/drawing/2014/main" id="{AF6F7607-E3AB-4C45-B812-A451F6E5DD4B}"/>
                </a:ext>
              </a:extLst>
            </p:cNvPr>
            <p:cNvSpPr/>
            <p:nvPr/>
          </p:nvSpPr>
          <p:spPr>
            <a:xfrm>
              <a:off x="423749" y="198412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FD0EE26E-6240-49D6-B240-4EDC9428667D}"/>
                </a:ext>
              </a:extLst>
            </p:cNvPr>
            <p:cNvSpPr/>
            <p:nvPr/>
          </p:nvSpPr>
          <p:spPr>
            <a:xfrm>
              <a:off x="7946835" y="1960442"/>
              <a:ext cx="368928" cy="411480"/>
            </a:xfrm>
            <a:prstGeom prst="roundRect">
              <a:avLst>
                <a:gd name="adj" fmla="val 50000"/>
              </a:avLst>
            </a:prstGeom>
            <a:solidFill>
              <a:srgbClr val="0E799A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4750EF-D0F2-4186-9CD5-595BA263312B}"/>
                </a:ext>
              </a:extLst>
            </p:cNvPr>
            <p:cNvSpPr txBox="1"/>
            <p:nvPr/>
          </p:nvSpPr>
          <p:spPr>
            <a:xfrm>
              <a:off x="1089608" y="1993708"/>
              <a:ext cx="671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פגישה עם האנליסט | 07.10 – 07.10 | 1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קבוצה 82"/>
          <p:cNvGrpSpPr/>
          <p:nvPr/>
        </p:nvGrpSpPr>
        <p:grpSpPr>
          <a:xfrm>
            <a:off x="182908" y="2456193"/>
            <a:ext cx="8797318" cy="411480"/>
            <a:chOff x="182908" y="2456193"/>
            <a:chExt cx="8797318" cy="411480"/>
          </a:xfrm>
        </p:grpSpPr>
        <p:sp>
          <p:nvSpPr>
            <p:cNvPr id="53" name="Rectangle: Rounded Corners 95">
              <a:extLst>
                <a:ext uri="{FF2B5EF4-FFF2-40B4-BE49-F238E27FC236}">
                  <a16:creationId xmlns:a16="http://schemas.microsoft.com/office/drawing/2014/main" id="{C8D3F4CD-A85D-4793-8C70-BFC5C70EEE36}"/>
                </a:ext>
              </a:extLst>
            </p:cNvPr>
            <p:cNvSpPr/>
            <p:nvPr/>
          </p:nvSpPr>
          <p:spPr>
            <a:xfrm>
              <a:off x="423749" y="248328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30">
              <a:extLst>
                <a:ext uri="{FF2B5EF4-FFF2-40B4-BE49-F238E27FC236}">
                  <a16:creationId xmlns:a16="http://schemas.microsoft.com/office/drawing/2014/main" id="{AFCAB9A8-4758-4406-94C5-76CFF228ED98}"/>
                </a:ext>
              </a:extLst>
            </p:cNvPr>
            <p:cNvSpPr/>
            <p:nvPr/>
          </p:nvSpPr>
          <p:spPr>
            <a:xfrm>
              <a:off x="6898323" y="2456193"/>
              <a:ext cx="1182334" cy="411480"/>
            </a:xfrm>
            <a:prstGeom prst="roundRect">
              <a:avLst>
                <a:gd name="adj" fmla="val 50000"/>
              </a:avLst>
            </a:prstGeom>
            <a:solidFill>
              <a:srgbClr val="00FFFF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CAAD03-3DD8-4144-A285-190FCA42A40A}"/>
                </a:ext>
              </a:extLst>
            </p:cNvPr>
            <p:cNvSpPr txBox="1"/>
            <p:nvPr/>
          </p:nvSpPr>
          <p:spPr>
            <a:xfrm>
              <a:off x="182908" y="2498341"/>
              <a:ext cx="671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כתיבת מסמך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STP</a:t>
              </a:r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 | 10.10 – 19.10 | 8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קבוצה 83"/>
          <p:cNvGrpSpPr/>
          <p:nvPr/>
        </p:nvGrpSpPr>
        <p:grpSpPr>
          <a:xfrm>
            <a:off x="249964" y="2949969"/>
            <a:ext cx="8730262" cy="414159"/>
            <a:chOff x="249964" y="2949969"/>
            <a:chExt cx="8730262" cy="414159"/>
          </a:xfrm>
        </p:grpSpPr>
        <p:sp>
          <p:nvSpPr>
            <p:cNvPr id="54" name="Rectangle: Rounded Corners 97">
              <a:extLst>
                <a:ext uri="{FF2B5EF4-FFF2-40B4-BE49-F238E27FC236}">
                  <a16:creationId xmlns:a16="http://schemas.microsoft.com/office/drawing/2014/main" id="{47C64209-95A6-4AC8-9426-0B208EB67690}"/>
                </a:ext>
              </a:extLst>
            </p:cNvPr>
            <p:cNvSpPr/>
            <p:nvPr/>
          </p:nvSpPr>
          <p:spPr>
            <a:xfrm>
              <a:off x="423749" y="298244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30">
              <a:extLst>
                <a:ext uri="{FF2B5EF4-FFF2-40B4-BE49-F238E27FC236}">
                  <a16:creationId xmlns:a16="http://schemas.microsoft.com/office/drawing/2014/main" id="{AFCAB9A8-4758-4406-94C5-76CFF228ED98}"/>
                </a:ext>
              </a:extLst>
            </p:cNvPr>
            <p:cNvSpPr/>
            <p:nvPr/>
          </p:nvSpPr>
          <p:spPr>
            <a:xfrm>
              <a:off x="7056819" y="2949969"/>
              <a:ext cx="1029934" cy="411480"/>
            </a:xfrm>
            <a:prstGeom prst="roundRect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CAAD03-3DD8-4144-A285-190FCA42A40A}"/>
                </a:ext>
              </a:extLst>
            </p:cNvPr>
            <p:cNvSpPr txBox="1"/>
            <p:nvPr/>
          </p:nvSpPr>
          <p:spPr>
            <a:xfrm>
              <a:off x="249964" y="2992117"/>
              <a:ext cx="671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הכנת עץ דרישות | 10.10 – 17.10 | 6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5" name="קבוצה 84"/>
          <p:cNvGrpSpPr/>
          <p:nvPr/>
        </p:nvGrpSpPr>
        <p:grpSpPr>
          <a:xfrm>
            <a:off x="91468" y="3449841"/>
            <a:ext cx="8888758" cy="413447"/>
            <a:chOff x="91468" y="3449841"/>
            <a:chExt cx="8888758" cy="413447"/>
          </a:xfrm>
        </p:grpSpPr>
        <p:sp>
          <p:nvSpPr>
            <p:cNvPr id="55" name="Rectangle: Rounded Corners 98">
              <a:extLst>
                <a:ext uri="{FF2B5EF4-FFF2-40B4-BE49-F238E27FC236}">
                  <a16:creationId xmlns:a16="http://schemas.microsoft.com/office/drawing/2014/main" id="{237DF437-8955-4372-B099-2C3EB6A052D9}"/>
                </a:ext>
              </a:extLst>
            </p:cNvPr>
            <p:cNvSpPr/>
            <p:nvPr/>
          </p:nvSpPr>
          <p:spPr>
            <a:xfrm>
              <a:off x="423749" y="348160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30">
              <a:extLst>
                <a:ext uri="{FF2B5EF4-FFF2-40B4-BE49-F238E27FC236}">
                  <a16:creationId xmlns:a16="http://schemas.microsoft.com/office/drawing/2014/main" id="{AFCAB9A8-4758-4406-94C5-76CFF228ED98}"/>
                </a:ext>
              </a:extLst>
            </p:cNvPr>
            <p:cNvSpPr/>
            <p:nvPr/>
          </p:nvSpPr>
          <p:spPr>
            <a:xfrm>
              <a:off x="6806883" y="3449841"/>
              <a:ext cx="1182334" cy="411480"/>
            </a:xfrm>
            <a:prstGeom prst="roundRect">
              <a:avLst>
                <a:gd name="adj" fmla="val 50000"/>
              </a:avLst>
            </a:prstGeom>
            <a:solidFill>
              <a:srgbClr val="00FFFF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AAD03-3DD8-4144-A285-190FCA42A40A}"/>
                </a:ext>
              </a:extLst>
            </p:cNvPr>
            <p:cNvSpPr txBox="1"/>
            <p:nvPr/>
          </p:nvSpPr>
          <p:spPr>
            <a:xfrm>
              <a:off x="91468" y="3479797"/>
              <a:ext cx="671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כתיבת מסמך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STD</a:t>
              </a:r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 | 11.10 – 20.10 | 8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קבוצה 29"/>
          <p:cNvGrpSpPr/>
          <p:nvPr/>
        </p:nvGrpSpPr>
        <p:grpSpPr>
          <a:xfrm>
            <a:off x="-250921" y="3966026"/>
            <a:ext cx="9231147" cy="411480"/>
            <a:chOff x="-250921" y="3966026"/>
            <a:chExt cx="9231147" cy="411480"/>
          </a:xfrm>
        </p:grpSpPr>
        <p:sp>
          <p:nvSpPr>
            <p:cNvPr id="56" name="Rectangle: Rounded Corners 99">
              <a:extLst>
                <a:ext uri="{FF2B5EF4-FFF2-40B4-BE49-F238E27FC236}">
                  <a16:creationId xmlns:a16="http://schemas.microsoft.com/office/drawing/2014/main" id="{4D967445-C4C2-4229-99F9-FCA9939D5822}"/>
                </a:ext>
              </a:extLst>
            </p:cNvPr>
            <p:cNvSpPr/>
            <p:nvPr/>
          </p:nvSpPr>
          <p:spPr>
            <a:xfrm>
              <a:off x="423749" y="398076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30">
              <a:extLst>
                <a:ext uri="{FF2B5EF4-FFF2-40B4-BE49-F238E27FC236}">
                  <a16:creationId xmlns:a16="http://schemas.microsoft.com/office/drawing/2014/main" id="{FD0EE26E-6240-49D6-B240-4EDC9428667D}"/>
                </a:ext>
              </a:extLst>
            </p:cNvPr>
            <p:cNvSpPr/>
            <p:nvPr/>
          </p:nvSpPr>
          <p:spPr>
            <a:xfrm>
              <a:off x="6416739" y="3966026"/>
              <a:ext cx="368928" cy="411480"/>
            </a:xfrm>
            <a:prstGeom prst="roundRect">
              <a:avLst>
                <a:gd name="adj" fmla="val 50000"/>
              </a:avLst>
            </a:prstGeom>
            <a:solidFill>
              <a:srgbClr val="0E799A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4750EF-D0F2-4186-9CD5-595BA263312B}"/>
                </a:ext>
              </a:extLst>
            </p:cNvPr>
            <p:cNvSpPr txBox="1"/>
            <p:nvPr/>
          </p:nvSpPr>
          <p:spPr>
            <a:xfrm>
              <a:off x="-250921" y="3974908"/>
              <a:ext cx="671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פגישה עם האנליסט | 21.10 – 21.10 | 1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7" name="קבוצה 86"/>
          <p:cNvGrpSpPr/>
          <p:nvPr/>
        </p:nvGrpSpPr>
        <p:grpSpPr>
          <a:xfrm>
            <a:off x="249964" y="4455523"/>
            <a:ext cx="8730262" cy="411480"/>
            <a:chOff x="249964" y="4455523"/>
            <a:chExt cx="8730262" cy="411480"/>
          </a:xfrm>
        </p:grpSpPr>
        <p:sp>
          <p:nvSpPr>
            <p:cNvPr id="57" name="Rectangle: Rounded Corners 100">
              <a:extLst>
                <a:ext uri="{FF2B5EF4-FFF2-40B4-BE49-F238E27FC236}">
                  <a16:creationId xmlns:a16="http://schemas.microsoft.com/office/drawing/2014/main" id="{1AB0FB33-1E11-486F-A6F1-2B94EA870385}"/>
                </a:ext>
              </a:extLst>
            </p:cNvPr>
            <p:cNvSpPr/>
            <p:nvPr/>
          </p:nvSpPr>
          <p:spPr>
            <a:xfrm>
              <a:off x="423749" y="4479922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AFCAB9A8-4758-4406-94C5-76CFF228ED98}"/>
                </a:ext>
              </a:extLst>
            </p:cNvPr>
            <p:cNvSpPr/>
            <p:nvPr/>
          </p:nvSpPr>
          <p:spPr>
            <a:xfrm>
              <a:off x="4691571" y="4455523"/>
              <a:ext cx="1603248" cy="411480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CAAD03-3DD8-4144-A285-190FCA42A40A}"/>
                </a:ext>
              </a:extLst>
            </p:cNvPr>
            <p:cNvSpPr txBox="1"/>
            <p:nvPr/>
          </p:nvSpPr>
          <p:spPr>
            <a:xfrm>
              <a:off x="249964" y="4473287"/>
              <a:ext cx="4362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סבב בדיקות ראשון | 24.10 – 04.11 | 10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קבוצה 87"/>
          <p:cNvGrpSpPr/>
          <p:nvPr/>
        </p:nvGrpSpPr>
        <p:grpSpPr>
          <a:xfrm>
            <a:off x="423749" y="4974172"/>
            <a:ext cx="8556477" cy="411480"/>
            <a:chOff x="423749" y="4974172"/>
            <a:chExt cx="8556477" cy="411480"/>
          </a:xfrm>
        </p:grpSpPr>
        <p:sp>
          <p:nvSpPr>
            <p:cNvPr id="58" name="Rectangle: Rounded Corners 101">
              <a:extLst>
                <a:ext uri="{FF2B5EF4-FFF2-40B4-BE49-F238E27FC236}">
                  <a16:creationId xmlns:a16="http://schemas.microsoft.com/office/drawing/2014/main" id="{E4A7CA87-3554-4C39-9C22-2BCE65D88D95}"/>
                </a:ext>
              </a:extLst>
            </p:cNvPr>
            <p:cNvSpPr/>
            <p:nvPr/>
          </p:nvSpPr>
          <p:spPr>
            <a:xfrm>
              <a:off x="423749" y="4979078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30">
              <a:extLst>
                <a:ext uri="{FF2B5EF4-FFF2-40B4-BE49-F238E27FC236}">
                  <a16:creationId xmlns:a16="http://schemas.microsoft.com/office/drawing/2014/main" id="{AFCAB9A8-4758-4406-94C5-76CFF228ED98}"/>
                </a:ext>
              </a:extLst>
            </p:cNvPr>
            <p:cNvSpPr/>
            <p:nvPr/>
          </p:nvSpPr>
          <p:spPr>
            <a:xfrm>
              <a:off x="2375091" y="4974172"/>
              <a:ext cx="1341120" cy="411480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BCAAD03-3DD8-4144-A285-190FCA42A40A}"/>
                </a:ext>
              </a:extLst>
            </p:cNvPr>
            <p:cNvSpPr txBox="1"/>
            <p:nvPr/>
          </p:nvSpPr>
          <p:spPr>
            <a:xfrm>
              <a:off x="3399219" y="4991936"/>
              <a:ext cx="4253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סבב בדיקות שני | 11.11 – 21.11 | 7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0" name="קבוצה 89"/>
          <p:cNvGrpSpPr/>
          <p:nvPr/>
        </p:nvGrpSpPr>
        <p:grpSpPr>
          <a:xfrm>
            <a:off x="429845" y="5477941"/>
            <a:ext cx="8556477" cy="411480"/>
            <a:chOff x="429845" y="5477941"/>
            <a:chExt cx="8556477" cy="411480"/>
          </a:xfrm>
        </p:grpSpPr>
        <p:sp>
          <p:nvSpPr>
            <p:cNvPr id="73" name="Rectangle: Rounded Corners 101">
              <a:extLst>
                <a:ext uri="{FF2B5EF4-FFF2-40B4-BE49-F238E27FC236}">
                  <a16:creationId xmlns:a16="http://schemas.microsoft.com/office/drawing/2014/main" id="{E4A7CA87-3554-4C39-9C22-2BCE65D88D95}"/>
                </a:ext>
              </a:extLst>
            </p:cNvPr>
            <p:cNvSpPr/>
            <p:nvPr/>
          </p:nvSpPr>
          <p:spPr>
            <a:xfrm>
              <a:off x="429845" y="5497238"/>
              <a:ext cx="8556477" cy="3816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30">
              <a:extLst>
                <a:ext uri="{FF2B5EF4-FFF2-40B4-BE49-F238E27FC236}">
                  <a16:creationId xmlns:a16="http://schemas.microsoft.com/office/drawing/2014/main" id="{AFCAB9A8-4758-4406-94C5-76CFF228ED98}"/>
                </a:ext>
              </a:extLst>
            </p:cNvPr>
            <p:cNvSpPr/>
            <p:nvPr/>
          </p:nvSpPr>
          <p:spPr>
            <a:xfrm>
              <a:off x="1184767" y="5477941"/>
              <a:ext cx="1182334" cy="411480"/>
            </a:xfrm>
            <a:prstGeom prst="roundRect">
              <a:avLst>
                <a:gd name="adj" fmla="val 50000"/>
              </a:avLst>
            </a:prstGeom>
            <a:solidFill>
              <a:srgbClr val="00FFFF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CAAD03-3DD8-4144-A285-190FCA42A40A}"/>
                </a:ext>
              </a:extLst>
            </p:cNvPr>
            <p:cNvSpPr txBox="1"/>
            <p:nvPr/>
          </p:nvSpPr>
          <p:spPr>
            <a:xfrm>
              <a:off x="2286001" y="5509592"/>
              <a:ext cx="4218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כתיבת מסמך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STR</a:t>
              </a:r>
              <a:r>
                <a:rPr lang="he-IL" b="1" dirty="0">
                  <a:latin typeface="Calibri" panose="020F0502020204030204" pitchFamily="34" charset="0"/>
                  <a:cs typeface="Calibri" panose="020F0502020204030204" pitchFamily="34" charset="0"/>
                </a:rPr>
                <a:t> | 21.11 – 25.11 | 5 ימים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2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642</Words>
  <Application>Microsoft Office PowerPoint</Application>
  <PresentationFormat>מסך רחב</PresentationFormat>
  <Paragraphs>185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33" baseType="lpstr">
      <vt:lpstr>Algerian</vt:lpstr>
      <vt:lpstr>Arial</vt:lpstr>
      <vt:lpstr>Bahnschrift Light</vt:lpstr>
      <vt:lpstr>Bahnschrift SemiBold</vt:lpstr>
      <vt:lpstr>Broadway</vt:lpstr>
      <vt:lpstr>Calibri</vt:lpstr>
      <vt:lpstr>Calibri Light</vt:lpstr>
      <vt:lpstr>Castellar</vt:lpstr>
      <vt:lpstr>Century</vt:lpstr>
      <vt:lpstr>David</vt:lpstr>
      <vt:lpstr>Guttman Adii</vt:lpstr>
      <vt:lpstr>Harlow Solid Italic</vt:lpstr>
      <vt:lpstr>Pecita</vt:lpstr>
      <vt:lpstr>Poor Richard</vt:lpstr>
      <vt:lpstr>Snap ITC</vt:lpstr>
      <vt:lpstr>Times New Roman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Shaam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מיטל כהן</dc:creator>
  <cp:lastModifiedBy>מיטל כהן</cp:lastModifiedBy>
  <cp:revision>180</cp:revision>
  <dcterms:created xsi:type="dcterms:W3CDTF">2021-11-11T17:13:06Z</dcterms:created>
  <dcterms:modified xsi:type="dcterms:W3CDTF">2021-11-14T13:09:32Z</dcterms:modified>
</cp:coreProperties>
</file>