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304" r:id="rId7"/>
    <p:sldId id="263" r:id="rId8"/>
    <p:sldId id="305" r:id="rId9"/>
    <p:sldId id="267" r:id="rId10"/>
    <p:sldId id="310" r:id="rId11"/>
    <p:sldId id="311" r:id="rId12"/>
    <p:sldId id="306" r:id="rId13"/>
    <p:sldId id="308" r:id="rId14"/>
    <p:sldId id="307" r:id="rId15"/>
    <p:sldId id="309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91"/>
    <a:srgbClr val="FFF6BD"/>
    <a:srgbClr val="FFFDBD"/>
    <a:srgbClr val="FFFEC6"/>
    <a:srgbClr val="FFECC5"/>
    <a:srgbClr val="FFE6B3"/>
    <a:srgbClr val="FFCC99"/>
    <a:srgbClr val="FDD97F"/>
    <a:srgbClr val="A9D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618A1E-C290-4999-A811-7BF2ADE5DB86}">
  <a:tblStyle styleId="{46618A1E-C290-4999-A811-7BF2ADE5D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7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2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4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46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8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0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610950" y="1989015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E" dirty="0"/>
              <a:t>Consultora tecnológica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05110" y="3714771"/>
            <a:ext cx="414086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Una solución ante el </a:t>
            </a:r>
          </a:p>
          <a:p>
            <a:r>
              <a:rPr lang="es-MX" sz="2400" dirty="0"/>
              <a:t>proceso de reclutamiento</a:t>
            </a:r>
          </a:p>
          <a:p>
            <a:br>
              <a:rPr lang="es-MX" sz="2400" dirty="0"/>
            </a:b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5318CF86-95CD-164D-4528-39326BE18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09360"/>
                  </p:ext>
                </p:extLst>
              </p:nvPr>
            </p:nvGraphicFramePr>
            <p:xfrm>
              <a:off x="0" y="0"/>
              <a:ext cx="9865112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5318CF86-95CD-164D-4528-39326BE188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865112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09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F472EE01-D834-A38E-75BE-5D8678272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831998"/>
                  </p:ext>
                </p:extLst>
              </p:nvPr>
            </p:nvGraphicFramePr>
            <p:xfrm>
              <a:off x="0" y="0"/>
              <a:ext cx="9367024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F472EE01-D834-A38E-75BE-5D8678272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367024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8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666744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>Modelo de Machine Learning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87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526D058-4B7C-78DE-87DE-81CD16CA4A01}"/>
              </a:ext>
            </a:extLst>
          </p:cNvPr>
          <p:cNvSpPr/>
          <p:nvPr/>
        </p:nvSpPr>
        <p:spPr>
          <a:xfrm>
            <a:off x="468351" y="483220"/>
            <a:ext cx="1791629" cy="743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Aprendizaje no supervisado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367866-AC0B-24F9-27F3-A20CC9F24288}"/>
              </a:ext>
            </a:extLst>
          </p:cNvPr>
          <p:cNvSpPr txBox="1"/>
          <p:nvPr/>
        </p:nvSpPr>
        <p:spPr>
          <a:xfrm>
            <a:off x="2824976" y="646771"/>
            <a:ext cx="457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Un modelo no supervisado busca clasificar patrones entre datos para luego etiquetarlos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BCB5153-5CA6-B14B-3995-34B7EB820B8B}"/>
              </a:ext>
            </a:extLst>
          </p:cNvPr>
          <p:cNvSpPr/>
          <p:nvPr/>
        </p:nvSpPr>
        <p:spPr>
          <a:xfrm>
            <a:off x="371707" y="1806498"/>
            <a:ext cx="1531434" cy="103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Entrada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C626906-62C9-8D49-6025-5EDC6ED37B73}"/>
              </a:ext>
            </a:extLst>
          </p:cNvPr>
          <p:cNvSpPr/>
          <p:nvPr/>
        </p:nvSpPr>
        <p:spPr>
          <a:xfrm>
            <a:off x="3806283" y="1806498"/>
            <a:ext cx="1531434" cy="103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Modelo de Machine Learning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C42C22-B82D-1B28-58A0-8B0D73F49FAE}"/>
              </a:ext>
            </a:extLst>
          </p:cNvPr>
          <p:cNvSpPr/>
          <p:nvPr/>
        </p:nvSpPr>
        <p:spPr>
          <a:xfrm>
            <a:off x="7240859" y="1806497"/>
            <a:ext cx="1531434" cy="103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Salida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7673BE-BD62-EB69-FDC2-D65921F0E05B}"/>
              </a:ext>
            </a:extLst>
          </p:cNvPr>
          <p:cNvSpPr/>
          <p:nvPr/>
        </p:nvSpPr>
        <p:spPr>
          <a:xfrm>
            <a:off x="3689059" y="3510228"/>
            <a:ext cx="1791629" cy="743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K-</a:t>
            </a:r>
            <a:r>
              <a:rPr lang="es-PE" dirty="0" err="1"/>
              <a:t>Means</a:t>
            </a:r>
            <a:r>
              <a:rPr lang="es-PE" dirty="0"/>
              <a:t> </a:t>
            </a:r>
            <a:r>
              <a:rPr lang="es-PE" dirty="0" err="1"/>
              <a:t>Clustering</a:t>
            </a:r>
            <a:r>
              <a:rPr lang="es-PE" dirty="0"/>
              <a:t> vs TSNE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3DFABF-BC21-4751-6908-8EE1A4A794F8}"/>
              </a:ext>
            </a:extLst>
          </p:cNvPr>
          <p:cNvSpPr txBox="1"/>
          <p:nvPr/>
        </p:nvSpPr>
        <p:spPr>
          <a:xfrm>
            <a:off x="165274" y="3728046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Herramientas por oferta laboral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07BFA94-BED5-6E48-B9DF-609422533E7D}"/>
              </a:ext>
            </a:extLst>
          </p:cNvPr>
          <p:cNvSpPr/>
          <p:nvPr/>
        </p:nvSpPr>
        <p:spPr>
          <a:xfrm>
            <a:off x="2460702" y="2155902"/>
            <a:ext cx="869796" cy="415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A6778CC-E91C-30CA-6B9D-A521EEFF370E}"/>
              </a:ext>
            </a:extLst>
          </p:cNvPr>
          <p:cNvSpPr/>
          <p:nvPr/>
        </p:nvSpPr>
        <p:spPr>
          <a:xfrm>
            <a:off x="5854390" y="2115246"/>
            <a:ext cx="869796" cy="415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Clasificación de datos - Iconos gratis de diverso">
            <a:extLst>
              <a:ext uri="{FF2B5EF4-FFF2-40B4-BE49-F238E27FC236}">
                <a16:creationId xmlns:a16="http://schemas.microsoft.com/office/drawing/2014/main" id="{F3BFD36B-B305-E085-DC27-5EAF290C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49" y="3143154"/>
            <a:ext cx="1628638" cy="16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0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379742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s-PE" dirty="0"/>
            </a:br>
            <a:br>
              <a:rPr lang="es-PE" dirty="0"/>
            </a:br>
            <a:br>
              <a:rPr lang="es-PE" dirty="0"/>
            </a:br>
            <a:r>
              <a:rPr lang="es-PE" dirty="0"/>
              <a:t>Página Web</a:t>
            </a:r>
            <a:br>
              <a:rPr lang="es-PE" sz="4800" dirty="0"/>
            </a:b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84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5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373334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29670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22101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145908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422267" y="356616"/>
            <a:ext cx="309985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s-PE" dirty="0"/>
            </a:br>
            <a:br>
              <a:rPr lang="es-PE" dirty="0"/>
            </a:br>
            <a:r>
              <a:rPr lang="es-PE" dirty="0"/>
              <a:t>Tabla de contenidos</a:t>
            </a:r>
            <a:br>
              <a:rPr lang="es-PE" dirty="0"/>
            </a:br>
            <a:br>
              <a:rPr lang="es-PE" dirty="0"/>
            </a:b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10706" y="38971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Problemática - Propuesta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10706" y="138798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Pipeline</a:t>
            </a:r>
            <a:endParaRPr lang="es-MX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10706" y="228035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Métricas y </a:t>
            </a:r>
            <a:r>
              <a:rPr lang="es-MX" dirty="0" err="1">
                <a:solidFill>
                  <a:srgbClr val="77C6FC"/>
                </a:solidFill>
                <a:latin typeface="Barlow Semi Condensed" panose="020B0604020202020204" charset="0"/>
              </a:rPr>
              <a:t>KPI´s</a:t>
            </a:r>
            <a:endParaRPr lang="es-MX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11286" y="3186221"/>
            <a:ext cx="280406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Modelo de Machine </a:t>
            </a:r>
            <a:r>
              <a:rPr lang="es-MX" dirty="0" err="1">
                <a:solidFill>
                  <a:srgbClr val="77C6FC"/>
                </a:solidFill>
                <a:latin typeface="Barlow Semi Condensed" panose="020B0604020202020204" charset="0"/>
              </a:rPr>
              <a:t>Learning</a:t>
            </a:r>
            <a:endParaRPr lang="es-MX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52213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44761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37310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2985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9" name="Google Shape;2130;p37">
            <a:extLst>
              <a:ext uri="{FF2B5EF4-FFF2-40B4-BE49-F238E27FC236}">
                <a16:creationId xmlns:a16="http://schemas.microsoft.com/office/drawing/2014/main" id="{5BE99107-14AF-40D6-BE4B-22B5A9AB4E7B}"/>
              </a:ext>
            </a:extLst>
          </p:cNvPr>
          <p:cNvGrpSpPr/>
          <p:nvPr/>
        </p:nvGrpSpPr>
        <p:grpSpPr>
          <a:xfrm>
            <a:off x="736104" y="4087363"/>
            <a:ext cx="635100" cy="734704"/>
            <a:chOff x="731647" y="3806675"/>
            <a:chExt cx="635100" cy="734704"/>
          </a:xfrm>
        </p:grpSpPr>
        <p:grpSp>
          <p:nvGrpSpPr>
            <p:cNvPr id="260" name="Google Shape;2131;p37">
              <a:extLst>
                <a:ext uri="{FF2B5EF4-FFF2-40B4-BE49-F238E27FC236}">
                  <a16:creationId xmlns:a16="http://schemas.microsoft.com/office/drawing/2014/main" id="{F0F7056E-472C-4E1A-B563-B7B0A5C713FB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5" name="Google Shape;2132;p37">
                <a:extLst>
                  <a:ext uri="{FF2B5EF4-FFF2-40B4-BE49-F238E27FC236}">
                    <a16:creationId xmlns:a16="http://schemas.microsoft.com/office/drawing/2014/main" id="{8A0FC218-CEB8-4A43-9C73-4AE9C29A8CC4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133;p37">
                <a:extLst>
                  <a:ext uri="{FF2B5EF4-FFF2-40B4-BE49-F238E27FC236}">
                    <a16:creationId xmlns:a16="http://schemas.microsoft.com/office/drawing/2014/main" id="{610F2D3E-ABB6-4726-90C3-3BCBEEDAE460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134;p37">
              <a:extLst>
                <a:ext uri="{FF2B5EF4-FFF2-40B4-BE49-F238E27FC236}">
                  <a16:creationId xmlns:a16="http://schemas.microsoft.com/office/drawing/2014/main" id="{E7FC7EAE-D7C6-457D-84EE-45A45B1825BF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2" name="Google Shape;2135;p37">
                <a:extLst>
                  <a:ext uri="{FF2B5EF4-FFF2-40B4-BE49-F238E27FC236}">
                    <a16:creationId xmlns:a16="http://schemas.microsoft.com/office/drawing/2014/main" id="{F310A0C4-57D0-4069-9308-1FD61D18ABB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3" name="Google Shape;2136;p37">
                <a:extLst>
                  <a:ext uri="{FF2B5EF4-FFF2-40B4-BE49-F238E27FC236}">
                    <a16:creationId xmlns:a16="http://schemas.microsoft.com/office/drawing/2014/main" id="{ADCBC371-E2C8-4B10-A335-D99A92C9D78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4" name="Google Shape;2137;p37">
                <a:extLst>
                  <a:ext uri="{FF2B5EF4-FFF2-40B4-BE49-F238E27FC236}">
                    <a16:creationId xmlns:a16="http://schemas.microsoft.com/office/drawing/2014/main" id="{9983E23E-AB7A-4E5F-8263-69EB05AEE27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D268A9C2-7D66-40CE-B448-F4ED37CDA2F9}"/>
              </a:ext>
            </a:extLst>
          </p:cNvPr>
          <p:cNvSpPr txBox="1">
            <a:spLocks/>
          </p:cNvSpPr>
          <p:nvPr/>
        </p:nvSpPr>
        <p:spPr>
          <a:xfrm>
            <a:off x="818273" y="424004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4" name="Google Shape;2145;p37">
            <a:extLst>
              <a:ext uri="{FF2B5EF4-FFF2-40B4-BE49-F238E27FC236}">
                <a16:creationId xmlns:a16="http://schemas.microsoft.com/office/drawing/2014/main" id="{270383C6-CE1D-4FF6-B770-C1913CA72B6E}"/>
              </a:ext>
            </a:extLst>
          </p:cNvPr>
          <p:cNvSpPr txBox="1">
            <a:spLocks/>
          </p:cNvSpPr>
          <p:nvPr/>
        </p:nvSpPr>
        <p:spPr>
          <a:xfrm>
            <a:off x="1504717" y="412111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Página web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341565" y="2464741"/>
            <a:ext cx="574002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s-PE" dirty="0"/>
            </a:br>
            <a:br>
              <a:rPr lang="es-PE" dirty="0"/>
            </a:br>
            <a:br>
              <a:rPr lang="es-PE" dirty="0"/>
            </a:br>
            <a:r>
              <a:rPr lang="es-PE" dirty="0"/>
              <a:t>Problemática - Propuesta</a:t>
            </a:r>
            <a:br>
              <a:rPr lang="es-PE" sz="4800" dirty="0"/>
            </a:b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41496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Entendiendo el problema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dirty="0"/>
              <a:t>20%</a:t>
            </a:r>
          </a:p>
          <a:p>
            <a:br>
              <a:rPr lang="es-PE" dirty="0"/>
            </a:b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79 %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317203" y="2825496"/>
            <a:ext cx="2336058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Crecimiento en adquisición de soluciones de herramientas para análisis de Big Data en Latinoamérica en los últimos 4 años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Ofertas laborales en portales de empleo están relacionados al Big Data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3099144"/>
            <a:ext cx="2168196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Existen incongruencias en los requerimientos de las ofertas laborales </a:t>
            </a:r>
          </a:p>
          <a:p>
            <a:br>
              <a:rPr lang="es-MX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1026" name="Picture 2" descr="https://lh6.googleusercontent.com/1CzZMImXAuXAihbVeseStTwsqgcSraJISKd6FbUtwc5PqnOogYzZfqErYm3PpRFMp6e8B6cjlUQlH8YlOQDQPuCp0zRkGeU_CTc-ufuW4j_vYILm8XmjUE5M8WMMLZw6Sp9PBV7SayR2DTet-w2U-qKRbg=s2048">
            <a:extLst>
              <a:ext uri="{FF2B5EF4-FFF2-40B4-BE49-F238E27FC236}">
                <a16:creationId xmlns:a16="http://schemas.microsoft.com/office/drawing/2014/main" id="{F1F1D97A-6458-4FAF-8110-6C90297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45" y="1158823"/>
            <a:ext cx="2853050" cy="18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dirty="0"/>
              <a:t>Nuestra solución</a:t>
            </a:r>
            <a:br>
              <a:rPr lang="es-PE" dirty="0"/>
            </a:br>
            <a:br>
              <a:rPr lang="es-PE" dirty="0"/>
            </a:b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Modelo machine </a:t>
            </a:r>
            <a:r>
              <a:rPr lang="es-PE" dirty="0" err="1"/>
              <a:t>learning</a:t>
            </a:r>
            <a:r>
              <a:rPr lang="es-PE" dirty="0"/>
              <a:t> clasificatorio no supervisado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3939663" y="1545336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Ayudar a la reclutadora a identificar el perfil del postulante</a:t>
            </a:r>
            <a:endParaRPr lang="es-MX" sz="1600" dirty="0"/>
          </a:p>
          <a:p>
            <a:br>
              <a:rPr lang="es-MX" sz="1600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1709928" y="3218592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Visualización de las tendencias y evolución del mercado IT para la ciencia de datos</a:t>
            </a:r>
            <a:endParaRPr lang="es-MX" sz="1800" dirty="0"/>
          </a:p>
          <a:p>
            <a:br>
              <a:rPr lang="es-MX" sz="1800" dirty="0"/>
            </a:b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3892942" y="32140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Mantener a la reclutadora informada sobre las tendencias del mercado laboral en data</a:t>
            </a:r>
            <a:endParaRPr lang="es-MX" sz="1600" dirty="0"/>
          </a:p>
          <a:p>
            <a:br>
              <a:rPr lang="es-MX" sz="1600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12064" y="327349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4E3070-48E3-48A6-91C6-041CDE85AB6D}"/>
              </a:ext>
            </a:extLst>
          </p:cNvPr>
          <p:cNvSpPr/>
          <p:nvPr/>
        </p:nvSpPr>
        <p:spPr>
          <a:xfrm>
            <a:off x="6167411" y="1617212"/>
            <a:ext cx="2290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>
                <a:solidFill>
                  <a:srgbClr val="77C6FC"/>
                </a:solidFill>
                <a:latin typeface="Fjalla One" panose="020B0604020202020204" charset="0"/>
              </a:rPr>
              <a:t>Página web</a:t>
            </a:r>
            <a:endParaRPr lang="es-PE" sz="3600" dirty="0"/>
          </a:p>
          <a:p>
            <a:br>
              <a:rPr lang="es-PE" dirty="0"/>
            </a:br>
            <a:endParaRPr lang="es-PE" dirty="0"/>
          </a:p>
        </p:txBody>
      </p:sp>
      <p:pic>
        <p:nvPicPr>
          <p:cNvPr id="2050" name="Picture 2" descr="https://lh3.googleusercontent.com/hXdB7GSXBL6Dr6Oqv2iuTCnvTJQsPxcAOPpv-x9FhVqD_ybbX4aXoQHCI3vtUNt3lo5Lh_S5jaI6AwseLYfhNQ-LfOWSiM02TKFbpjpDqXtpd1LVWFPAdspwKzz80ZTlhEDVNVsxxi2dxGC-OnJZvKJUkA=s2048">
            <a:extLst>
              <a:ext uri="{FF2B5EF4-FFF2-40B4-BE49-F238E27FC236}">
                <a16:creationId xmlns:a16="http://schemas.microsoft.com/office/drawing/2014/main" id="{F500BBE3-E153-436C-AD83-4997BFBA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81" y="2240334"/>
            <a:ext cx="1995800" cy="19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379742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s-PE" dirty="0"/>
            </a:br>
            <a:br>
              <a:rPr lang="es-PE" dirty="0"/>
            </a:br>
            <a:br>
              <a:rPr lang="es-PE" dirty="0"/>
            </a:br>
            <a:r>
              <a:rPr lang="es-PE" dirty="0"/>
              <a:t>Pipeline</a:t>
            </a:r>
            <a:br>
              <a:rPr lang="es-PE" sz="4800" dirty="0"/>
            </a:b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1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Pipeline</a:t>
            </a:r>
            <a:endParaRPr dirty="0"/>
          </a:p>
        </p:txBody>
      </p:sp>
      <p:pic>
        <p:nvPicPr>
          <p:cNvPr id="3074" name="Picture 2" descr="https://lh6.googleusercontent.com/LR3MuTq1Ye9-rJ2fFUlr7z01C1X4p3MMUAkkO9WQiC9nHI0mwJ8s76lkYu1U8NLUxzAs-WD6oHMwrf9Hz7ntbxCvJvzF5FDKrlyMAfOSFpw89I0S45oXNCAy1aOG6NnONvnShFBeWKpXZpwxyaTfKhJdGQ=s2048">
            <a:extLst>
              <a:ext uri="{FF2B5EF4-FFF2-40B4-BE49-F238E27FC236}">
                <a16:creationId xmlns:a16="http://schemas.microsoft.com/office/drawing/2014/main" id="{F7D6C574-7DD8-40FA-B3EC-CEA91660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68" y="911028"/>
            <a:ext cx="7108263" cy="41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1" descr="https://lh6.googleusercontent.com/RAGEaqREQ3FhoqZUmxRxkx1_ccmQMuE0NZbhXk-WmqyJwxe70_uNktSpvgnA5CNZi63yFkqo17Mz7HbDhW84zyVCnwsfttV6yI0MBrAKO0ZDD_mZ2CZFV6TyiKg3gSZ--YrMlHnTnszXtqCsieWNFdNDhA=s2048">
            <a:extLst>
              <a:ext uri="{FF2B5EF4-FFF2-40B4-BE49-F238E27FC236}">
                <a16:creationId xmlns:a16="http://schemas.microsoft.com/office/drawing/2014/main" id="{FE1F1FAE-3381-D0DE-6DEE-D9B6261F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16" y="1635512"/>
            <a:ext cx="403633" cy="4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A0C814C-2BA0-B3DA-F83B-2E0E199DF427}"/>
              </a:ext>
            </a:extLst>
          </p:cNvPr>
          <p:cNvSpPr/>
          <p:nvPr/>
        </p:nvSpPr>
        <p:spPr>
          <a:xfrm>
            <a:off x="3489941" y="1973316"/>
            <a:ext cx="2259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</a:rPr>
              <a:t>Tiempo procesamiento:</a:t>
            </a:r>
          </a:p>
          <a:p>
            <a:pPr algn="ctr"/>
            <a:r>
              <a:rPr lang="es-PE" dirty="0">
                <a:latin typeface="Arial" panose="020B0604020202020204" pitchFamily="34" charset="0"/>
              </a:rPr>
              <a:t> 240 min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392DE6-B320-1BB5-D2A5-8B7C93431644}"/>
              </a:ext>
            </a:extLst>
          </p:cNvPr>
          <p:cNvSpPr/>
          <p:nvPr/>
        </p:nvSpPr>
        <p:spPr>
          <a:xfrm>
            <a:off x="760087" y="4740795"/>
            <a:ext cx="2126776" cy="281880"/>
          </a:xfrm>
          <a:prstGeom prst="rect">
            <a:avLst/>
          </a:prstGeom>
          <a:solidFill>
            <a:srgbClr val="F7A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b="1" dirty="0"/>
          </a:p>
          <a:p>
            <a:endParaRPr lang="es-PE" b="1" dirty="0"/>
          </a:p>
          <a:p>
            <a:r>
              <a:rPr lang="es-PE" b="1" dirty="0"/>
              <a:t>Entrada (peso): ~ 1 MB</a:t>
            </a:r>
          </a:p>
          <a:p>
            <a:br>
              <a:rPr lang="es-PE" b="1" dirty="0"/>
            </a:br>
            <a:endParaRPr lang="es-PE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8DB6FF-7A54-15F2-65D5-88F2138E36DD}"/>
              </a:ext>
            </a:extLst>
          </p:cNvPr>
          <p:cNvSpPr/>
          <p:nvPr/>
        </p:nvSpPr>
        <p:spPr>
          <a:xfrm>
            <a:off x="5820053" y="4740795"/>
            <a:ext cx="2222191" cy="277449"/>
          </a:xfrm>
          <a:prstGeom prst="rect">
            <a:avLst/>
          </a:prstGeom>
          <a:solidFill>
            <a:srgbClr val="F7A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b="1" dirty="0"/>
          </a:p>
          <a:p>
            <a:endParaRPr lang="es-PE" b="1" dirty="0"/>
          </a:p>
          <a:p>
            <a:endParaRPr lang="es-PE" b="1" dirty="0"/>
          </a:p>
          <a:p>
            <a:r>
              <a:rPr lang="es-PE" b="1" dirty="0"/>
              <a:t>Salida (peso): ~ 2 KB</a:t>
            </a:r>
            <a:endParaRPr lang="es-PE" dirty="0"/>
          </a:p>
          <a:p>
            <a:br>
              <a:rPr lang="es-PE" dirty="0"/>
            </a:br>
            <a:br>
              <a:rPr lang="es-PE" dirty="0"/>
            </a:br>
            <a:endParaRPr lang="es-PE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DEFB99F-1C73-6016-A904-866C87FFA0D4}"/>
              </a:ext>
            </a:extLst>
          </p:cNvPr>
          <p:cNvCxnSpPr>
            <a:cxnSpLocks/>
          </p:cNvCxnSpPr>
          <p:nvPr/>
        </p:nvCxnSpPr>
        <p:spPr>
          <a:xfrm>
            <a:off x="2445834" y="683941"/>
            <a:ext cx="0" cy="4056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64894F4-B1C1-FB22-FF87-20B91D68629C}"/>
              </a:ext>
            </a:extLst>
          </p:cNvPr>
          <p:cNvCxnSpPr>
            <a:cxnSpLocks/>
          </p:cNvCxnSpPr>
          <p:nvPr/>
        </p:nvCxnSpPr>
        <p:spPr>
          <a:xfrm>
            <a:off x="6858000" y="624678"/>
            <a:ext cx="0" cy="4056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a Base De Datos, Tabla, Iconos De Equipo imagen png - imagen transparente  descarga gratuita">
            <a:extLst>
              <a:ext uri="{FF2B5EF4-FFF2-40B4-BE49-F238E27FC236}">
                <a16:creationId xmlns:a16="http://schemas.microsoft.com/office/drawing/2014/main" id="{37E39744-76EF-FF0C-2913-83B95379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67" y="4317469"/>
            <a:ext cx="385553" cy="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de línea de fuente de datos 14669572 Vector en Vecteezy">
            <a:extLst>
              <a:ext uri="{FF2B5EF4-FFF2-40B4-BE49-F238E27FC236}">
                <a16:creationId xmlns:a16="http://schemas.microsoft.com/office/drawing/2014/main" id="{D3A04E91-52D8-FE54-3C4D-F87C702E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34" y="4094291"/>
            <a:ext cx="631437" cy="6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379742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s-PE" dirty="0"/>
            </a:br>
            <a:br>
              <a:rPr lang="es-PE" dirty="0"/>
            </a:br>
            <a:br>
              <a:rPr lang="es-PE" dirty="0"/>
            </a:br>
            <a:r>
              <a:rPr lang="es-PE" dirty="0"/>
              <a:t>Métricas y </a:t>
            </a:r>
            <a:r>
              <a:rPr lang="es-PE" dirty="0" err="1"/>
              <a:t>KPI´s</a:t>
            </a:r>
            <a:br>
              <a:rPr lang="es-PE" sz="4800" dirty="0"/>
            </a:b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62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BE90681C-6535-9D64-F0EF-2046A0057E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775355"/>
                  </p:ext>
                </p:extLst>
              </p:nvPr>
            </p:nvGraphicFramePr>
            <p:xfrm>
              <a:off x="0" y="0"/>
              <a:ext cx="9334499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BE90681C-6535-9D64-F0EF-2046A0057E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334499" cy="54292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C3E44D9A-57CE-44F3-836A-ED7415D3CB98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1FF951F-23E9-4605-8D8A-58B1137B5E2E&quot;"/>
    <we:property name="creatorTenantId" value="&quot;3a423007-9709-4e45-b4af-2f99bd37d18e&quot;"/>
    <we:property name="reportUrl" value="&quot;/groups/me/reports/29ad9c5f-f282-47d8-b49f-2cbccf42ae2c/ReportSection?bookmarkGuid=5d46eff8-b625-4a5f-9cd0-e283b3f55cf4&amp;bookmarkUsage=1&amp;ctid=3a423007-9709-4e45-b4af-2f99bd37d18e&amp;fromEntryPoint=export&quot;"/>
    <we:property name="reportName" value="&quot;Pagina 1 - Estado mercado&quot;"/>
    <we:property name="reportState" value="&quot;CONNECTED&quot;"/>
    <we:property name="embedUrl" value="&quot;/reportEmbed?reportId=29ad9c5f-f282-47d8-b49f-2cbccf42ae2c&amp;config=eyJjbHVzdGVyVXJsIjoiaHR0cHM6Ly9XQUJJLVBBQVMtMS1TQ1VT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Estado mercado&quot;"/>
    <we:property name="datasetId" value="&quot;6e27a945-7b72-4fd4-95b0-7f72e1fd192e&quot;"/>
    <we:property name="backgroundColor" value="&quot;rgb(255,255,255)&quot;"/>
    <we:property name="bookmark" value="&quot;H4sIAAAAAAAAA+1b227cNhD9lYWAoi/rgqLueXNsB704bZAE6UMRBENytKtUK20prZtt4E/qQ9FPyI91SO3VkXdl15dUXcAwVuJoOLczQw6lj47KqmkO8x9hgs4T5zloCarUA9cZOkVz72lZ/joB/SsLY+4yFxM3EMBlyCFFoiqndVYWlfPko1ODHmH9JqtmkBuGdPOXt0MH8vwFjMxVCnmFQ2eKuioLyLM/sCGmoVrP8HLo4IdpXmowLF/VUKNhe0HkdE2iuN94NCPIOrvAVyjr5u5LnJa6Xl4Pnar5ZUXaHjPM7IQnZVFDVhBjc0/EAIK0ilkU+lGkpBeBuV9lxShfiLh+9vV8asxS44dalB+MBcR74m84XV6SCj5LPYyTSIookuBxpkS0l1s1hil+zkuFbuChcpMgYcpHIL6JeTbN8nop/Pzsw1STpT8uHfbMDibCkyr2IfBlyFwf0WVAE9TNfCdk21GpM0myDBfsDLc3S1vzofNMlxPLdxEcJVGeFXVWz81FirqG6l0OgvyVY/WuwtEEyawKKiJs9GKX5P+fx6jRMiKzq2zpie/sfyM8VlXjL0uSzyZXRszVq3KmJb7EdH1hRTJWeqFLCikr1oscakhLPQEaobnfQD6zcUiszzNSsrG9vU3kX49yqCpVlvprQ/+WjP62icKNqTuJ1NEwu8QdOuPy9xON5BrlPHEvhx+X3jpWF1BIutvVVXLTVSckRaFAZ2Unv5yUkykRV1evfsgKI9bQOce0NkPfZmROLcfzc7zA/HP7rMY/H1qa4A2xbsC+8Gg3t0trrYWulofMPv1tsL9h21OTPgzdhhzO9+bnb7NPf8JA4SBFOV44ZaGDc/zpryaoXmajsVWzJWw4c6NzomoNlwc3S5uj798+m7HKTKxuZR/lhiG4PACWCKUiL5YR/rvsk2+G9HlJjxoFXoPI8R0ksQjDRByhL9iRH0NyJAC9oyCRoZskfgCperCclF8F+XOsuiWjZyg06tKmouE1NFSh/9hNcSx0lu/hMd/N4vtZke2jyPdQHI/Kqt5N8grrDCek806qn2Q920fzY3nRgdNpJjtQnRVLH7SXg37juwnWK/AeOhLkGNXperHYICNTdmUjadLv1P7iwdbF42ZF9TZ4b0Xh7ry+9n2z+tpaG9sxx2S6vmm9kXda9F6M9lLzVTZt0duO9VLrVYVo0dqO9VLrZdVrdfW8n55eFfIWpe1YT7XOd2id91Tr9YKrDdZ2sJd6b60iW1RfjfdS+43VcYvui9Fear615m/RfTXeS+239jIt2q/GHbOFaeskbe9qjkcjjSNYboTPHqoDVkG+2tA8mxWLPq3b2mFo7R48XK+O9u51+VqDgPdtLRCzU9zZ482zAk/GoOvtPu+yoU1Tvd/oXC+0nNt9Vr/3nMueUt/1XDSCLFpT7kW+i0mELFBMcVcwe0rQobMfSBUoKYQUsRBxEDMmxf+gs38Ffh36aQpqGFSUB0m1qn6kDv/OrHFNk/8/lpr3Zj4JWl1NeqVWqJ826e0008sTOorOsy9bewPgoRP4gfBkzEJfKoTQZcDdA37vAb9YjKhu4mMd0B3g20v4RihQhsyXnhuF3At8BeEBvvcAXyggnx+K7wG9d4le9JVENw18N2Ah0lY68HlH9CbKTWMOIRMsYD6jJwn4B/T2FL3PEaqZ7rwJvJF4Xw0IdcSyrAa1ziYkqzHhAwP0MRRsMAjgpvTnKpYAYMJZFLKOGGTMQ86jEII4ChMWiTA8YLC/C+ADCO8NhLFQrqfCIEq4j0EQhQHIjiBUhNpYxV6saA8rEkxYzA4g7G8X6YDC+yuFgscu+l5MVTDhAZcyssvR27zxjWkKPgtEAknEMFGKkH1bXr6ARAqfeV4cuhxkzDm7NS+XezzkYchl4goJTCm8PtM8xnvLx4U911sf23V8jflmGUVeDY3jIrvJC8MbdLsl9B5aQs4WrzT/+9x25TClTZYbJoYqzySFz2ZYOhPUIxuDIywadSgkps1cGVbr6Nz+dV/xdxf16jrf7S9TFGHJ+bo2XdpnTOlqscqkbLCLFq7XnC/TE6r8vVgcLzd5ru2cciXXnQdJc1DmR0nkRREGjDHa7gcq9MK9SQysfE9ndV0Wn+cyL+UMZYocFOex4JEn1U1y2YOV/XOgp2aqBTAdCv59ylXSnuTWgn1xTaUbZ6MJTFsqd8KlDdHIjzGMIp/HN6qQ95NwXy+WK3jIut2z7qbR9qde7/QO8+5TqDL5GEl3S2cb0AHz04B2mHEghRBBmKYKOm4uE5EyP3SDOGBx6nlhkqqg/5vLaibeUWYzD3XaWZ5BRTeLwXGVwe5PUhaEZzMz2U5SUzKII6GUzDuAQg3qMQ5OyONCIBR7vqLRRKxXj+/+eKec1eMj7KqCJe+ow8/YkemScIPng2/Nt5x+txn2y00jt7dQk1qi2HOZz9GTAtCNffA9tXdRd80X15Zhm/ko4qopSHwBBbaYkcxH8EC1x5T2m/WVIS8v/wGn2EqqMz8AAA==&quot;"/>
    <we:property name="initialStateBookmark" value="&quot;H4sIAAAAAAAAA+1bbW/TSBD+K5GlE1/S0/rd5ltoiw5oAQGCDydUze6OEyPHzq2dHgH1J92H0/0E/tjNrvNa3MQtfeF8kVCJvePZeXtmdmftr5ZMy0kGs5cwRuuxdQpKgCxUz7b6Vl7fe/Lq1YvTwZsXZy8Hp8d0u5hUaZGX1uOvVgVqiNX7tJxCpjnQzd8/9i3Istcw1FcJZCX2rQmqssghS79gTUxDlZriRd/Cz5OsUKBZvq2gQs32nMjpmua2f3VpRhBVeo5vUVT13Tc4KVS1uO5bZf3LiLQ5ppmZCQ+LvII0J8b6Ho8AuO3ziIWBF4ZSuCHo+2WaD7O5iKtn380m2g4Vfq548VlbgH8i/prTxQWp4LHExSgOBQ9DAa7DJA93citHQP9/x0sGtu+itGM/ZtJDIL6xfjZJs2oh/Oz480SRpb8uPPTUDMbcFTLywPdEwGwP0WZAE1T1fIdk22GhUkGy9OfsNLf3C1s7feupKsaG7zwaCqI8zqu0mumLBFUF5VkGnPyVYXlW4nCMZFYJJRHWerEL8v+HESo0jMjsMl144pn5q4XHsqz9ZUiy6fjSiL56W0yVwDeYrC6MSNpKr1VBIWXEep1BBUmhxkAjNPd7yKYmDon1SUpK1rY3t4n80TCDspRFoR5p+o9k9I91FK5N3UqklobZJm7fGhV/Hiok10jrsX3R/7rw1kCeQy7obltXiXVXHZIUuQSVFq38cliMJ0RcXr56keZarL51gkmlh35LyZxKjGYneI7Z9/ZZjn8/tDDBe2Jdg33u0XZuF8Zac10ND5F++0djf822Rzp9aLo1Oazn+ucf029/QU9iL0ExmjtlroM1+PZ3HVRv0uHIqNkQNg6zwxOiagyXezdLk6Pv3j7rscp0rG5kH2kHAdiODyzmUoZuJEL8seyTrYf0SUGPagXeAc/wDOKIB0HMD9Dj7MCLID7ggO6BH4vAjmPPh0TeW07KLoP8FMt2yegpcoWqMKmofwUNleQv2ykGXKXZDh6z7SyeT/N0F0W2g2IwLMpqO8lbrFIck85bqV6JarqL5mVx3oLTUSpaUB3nCx80l4Nu47sO1kvw7lsCxAjl0Wp1WCMjlWZlI2jSZ3J38WCr4nG9onoTvDeicHteX/m+Xn1tLIbNmKUzXde0Xss7DXrPRzup+TKbNuhtxjqp9bJCNGhtxjqp9aLqNbp61k1PLwt5g9JmrKNaZ1u0zjqq9WrB1QRrM9hJvTdWkQ2qL8c7qf3a6rhB9/loJzXfWPM36L4c76T2G3uZBu2X45bewjR1kjZ3NYPhUOEQFhvh4/vqgJWQLTc0T6f5vE9rN3YYGrsH99ero717VbxTwOFTUwtE7xS39nizNMfDEahqs8+7aGjTVJ/WOtdzLWdmn9XtPeeip9R1PeeNIIPWxHFDz8Y4ROZLJh2bM3NK0KKz7wvpS8G54BHnkR8xJvj/oLN/CX4t+mkSKuiVlAdJtbJ6oA7/1qxxRZP/P5aad2Y+AUpeTnqFkqie1OntKFWLEzqKzuOfW3sN4L7lez53RcQCT0iEwGbg2Hv83gF+MR9S3cSHOqDbw7eT8A2RowiYJ1w7DBzX9yQEe/jeAXwhh2y2L7579N4metGTAu3E92yfBUhbad9zWqI3lnYSORAwznzmMXqSgL9Hb0fRe4pQTlXrTeC1xPulR6gjlkXZq1Q6Jlm1Ce8ZoA+hYI1BADuhf7ZkMQDGDgsD1hKDjLnoOGEAfhQGMQt5EOwx2N0F8B6EdwbCiEvblYEfxo6Hvh8GPoiWIJSE2khGbiRpD8tjjFnE9iDsbhdpj8K7K4XciWz03IiqYOz4jhChWY7e5I1vTBLwmM9jiEOGsZSE7Jvy8jjEgnvMdaPAdkBEjsNuzMt2XCdwgsARsc0FMCnx6kzzEO8tD3Jzrrc6tmv5GvP1Moq4HBqDPL3OC8NrdNsldO9bQofNX2n+8dx26TClSZZrJoYySwWFz3pYWmNUQxODQ8xrdSgkJvVcKZar6Nz8dVfxdxv16irf7S5TFGHxyao2XZhndOlqsMq4qLGLBq5XnC/TE7L4M58fL9d5rumccinXrQdJfVDmhXHohiH6jDHa7vsycIOdSQyMfE+mVVXk3+cyN3EYigQdkI4TcSd0hbxOLru3sn8C9NRUNgCmRcG/S7kK2pPcWLCfrql07Ww0hklD5Y4dYUI09CIMwtBzomtVyLtJuO/myxXcZ932WXfdaLtTr3t0i3n3CZSpeIiku6GzCWifeYlPO8zIF5xzP0gSCS03lzFPmBfYfuSzKHHdIE6k3/3NZTnlZ5TZ9EOtdpbHUNLNvDcoU9j+Scqc8HiqJ9tKqksGcSSUknl7kMteNcLeIXmcc4R8x1c0iojV8vHtH+8U02p0gG1VMOQtdfiALZkuCNd43vvWfMPpt5thf940cnML1akljFybeQ66ggPakQeeK3cu6q744towbDIfRVw5AYGvIccGM5L5CB4od5jSfLNumUlImpRnu2yvv2RfGv7i4l9b2tysVD8AAA==&quot;"/>
    <we:property name="isFiltersActionButtonVisible" value="true"/>
    <we:property name="reportEmbeddedTime" value="&quot;2023-01-31T22:57:38.303Z&quot;"/>
    <we:property name="creatorUserId" value="&quot;100320026E445D48&quot;"/>
    <we:property name="creatorSessionId" value="&quot;763a9a29-73d9-4ad4-acde-b3dcfe16e47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2F1D44B-1085-4EEE-B5FA-2E22108AC854}">
  <we:reference id="wa200003233" version="2.0.0.3" store="es-E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UU/bMBD+K1NeeKmmOGnSlDfo2F42hijiZarQxb6khjSObLe0Q/3vOzuFUSh0IDY2jafG5/P5u+/OvnOvAiFNU8HiECYY7AZfQHMQSr9jQSeoW9m+UhcT0BcCUugnSZhBzBKW8jjJC9JSjZWqNsHuVWBBl2hPpZlC5QyS8NuoE0BVHUHpRgVUBjtBg9qoGir5HVtlmrJ6istOgPOmUhqcyaEFi87sjNRpTFDY+5h2BG7lDIfIbSs9xkZpuxpHLM6wl2Kf52maZV1gsaA1pp31MLfru009sIGqLciaADhZHgmERABLwygLM94TCXdyI+uyWrnyc+3JonH0WZzbXM0dU/k57eksLZfkatyHKMMwDCHHXlcICEV/qzUzBvq9Z4sVEPEs7EHCwpiLsJvmqVtbyMpeg18czBtNEaE4tbb2xAxqjo4eol2jaVm+Cva0tOMJWum9+4yF9dKy1FiCXSkdrC0ZqGo62SAfqqnmeIyFn6qttAvaWeNM4uUZTpwqBM6DI60oLdpZivsnJNKhOiU1P/1xWq/CzdzwWJZjD2rIaZk4mLVUre/9NwH2ON1xcIOvtBCsomDEbjhWlwONZEM45c5bfN7i8xafF4jPgESl0pKTc3dD9DT4qiCkYM4qyKk4VWjODJYTpNogwNz15lBNco0Ht1y9DTD8pQR6OeafBL01ze4EILnvw4gkj9apHPRgDNqulyoaaIF6f+HL0Aepr2t41Pl9ufcyDCxH140HaZ/f6iZWWda69AfTauQLP+/2ioxxasp41A/7LMrb9uWZhf+VWL9/ZB7Nvlc/4kdTNFadaMjhXD16xF8JoOtbqW2tqYH+py4gAxVoqTZVgP/kAtpyFF79Grqb+u01JDKRs37ewzRhPc7iJIP8+dfQ0+APCHItbtLmFta9Wm46nVtzx1SSo17LnGCC9LZ1HwIseC+adiOJ7bwSfhq9k9T1Sev6Gfd5CtXUmd3ZR3uJWO8QpqVn7oFY+gXmGZHcSkUbrZgnEPZiwQqRpSnVjS5GW1+eD7xjvcFNPKmpNQ1wPIIaN/BFPEEtUGzhzP9jcMPXcvkDVgtNILEQAAA=&quot;"/>
    <we:property name="creatorSessionId" value="&quot;fc3ce742-06a5-423a-b040-b97aa916455d&quot;"/>
    <we:property name="creatorTenantId" value="&quot;3a423007-9709-4e45-b4af-2f99bd37d18e&quot;"/>
    <we:property name="creatorUserId" value="&quot;100320026E445D48&quot;"/>
    <we:property name="datasetId" value="&quot;c50b1be0-9d86-4667-ad62-ae97bf4a6458&quot;"/>
    <we:property name="embedUrl" value="&quot;/reportEmbed?reportId=b0c9858e-febd-48e1-b06f-77987baee08e&amp;config=eyJjbHVzdGVyVXJsIjoiaHR0cHM6Ly9XQUJJLVBBQVMtMS1TQ1VTLXJlZGlyZWN0LmFuYWx5c2lzLndpbmRvd3MubmV0IiwiZW1iZWRGZWF0dXJlcyI6eyJtb2Rlcm5FbWJlZCI6dHJ1ZSwidXNhZ2VNZXRyaWNzVk5leHQiOnRydWV9fQ%3D%3D&amp;disableSensitivityBanner=true&quot;"/>
    <we:property name="initialStateBookmark" value="&quot;H4sIAAAAAAAAA+1Y308bMQz+V6Z72Us13Y/2euWtdN0eGFAVxMuEKl/iXoPSyylJSzvU/31Ormy0FDoQG5vGE43j2J8/O7GPm4ALU0lYnsAUg4PgGDQDrvS7KGgEZS07PD09Ou4Oj0Yn3eM+iVVlhSpNcHATWNAF2gthZiCdBRJ+vWwEIOUACrcagzTYCCrURpUgxTeslWnL6hmuGgEuKqk0OJNnFiw6s3NSpzX5jj4k5BGYFXM8Q2Zr6RArpe16HUdJhu0UOyxP0yxrQpRwOmPqXQ9zv75z6oH1VGlBlATAyfKYI7Q4RGkYZ2HG2rzFnNyIspDrUH6ePV9Wji+LC5urhWMqvyKfztJqRaEmHYgzDMMQcmw3OYeQd/ZaMxOgv/dsRWOIWRa2oRWFCeNhM81Td3YspL0Fv+wvKk0ZoTzVtrp8DiVDRw/RrtHULN8EXS3sZIpW+Oi+4Nh6aVFoLMCulfobR3pKzqY75GdqphkOcey3SivskjxrnAu8HuHUqULgIhhoRWVR71LePyORDvKC1Pz2p1m5TnfklkNRTDyoM0bHeH9eU7Xp+28C7HG66+AWp3QQrKJkJG45Udc9jWSDO+XGW37e8vOWnxfIT49EhdKCUXDbKXoafDUmpGBGEnJqThLNyGAxReoNHMx2NCdqmmvs3wn1LsDwlwro5Zh/EvTadLSVgNb9GC5J8mifykH3JqDtZquiheaoD5e+DX0U+raHx43fV3svw8Dq8nbwIO2rO9PEusrqkP5gWV36xs+a7XEWsTADFnfCThTn9fjyzMb/SqzfvzKPVt+rX/HBDI1V5xpyuFKPXvFXAujmVhpbSxqg/6kHyIAELdSuDvCfPEB7rsKrP0PbpV8/QzzjedTJ25i2ojaLklYG+fOfoafB7xHkkv8omztYu6XYdTv31o6RgqHeqJxgivRt635wsOCjqGpHAut9xf02+iBp6hPWzTPu5wXImTP7/hDtNWL5njCtPHMP5NIfMM/I5F4q6mwlrAVhO+HRmGdpSn2jifHeL88HvmO9wV08qZk1FTAcQIk7+CKeoOTI93Dm/i0QeB8ERuRyH8e3+nWoq++wBG7N0RAAAA==&quot;"/>
    <we:property name="isFiltersActionButtonVisible" value="true"/>
    <we:property name="pageDisplayName" value="&quot;Empresas&quot;"/>
    <we:property name="pageName" value="&quot;ReportSection2138e76e9cb66884a13d&quot;"/>
    <we:property name="pptInsertionSessionID" value="&quot;91FF951F-23E9-4605-8D8A-58B1137B5E2E&quot;"/>
    <we:property name="reportEmbeddedTime" value="&quot;2023-01-31T23:00:36.642Z&quot;"/>
    <we:property name="reportName" value="&quot;Pagina 2 - Empresas&quot;"/>
    <we:property name="reportState" value="&quot;CONNECTED&quot;"/>
    <we:property name="reportUrl" value="&quot;/groups/me/reports/b0c9858e-febd-48e1-b06f-77987baee08e/ReportSection2138e76e9cb66884a13d?bookmarkGuid=d50da5e9-1d44-4cad-96ad-c10f6deb9d26&amp;bookmarkUsage=1&amp;ctid=3a423007-9709-4e45-b4af-2f99bd37d18e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3FEBEEF-49D8-4884-8C56-22A332A8859D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1FF951F-23E9-4605-8D8A-58B1137B5E2E&quot;"/>
    <we:property name="creatorTenantId" value="&quot;3a423007-9709-4e45-b4af-2f99bd37d18e&quot;"/>
    <we:property name="reportUrl" value="&quot;/groups/me/reports/f0e30119-cf62-4e0f-b8c8-06142587c5f1/ReportSection514352283ed4bb82a375?bookmarkGuid=a997c172-fad8-48c2-bd76-acae8f0abcca&amp;bookmarkUsage=1&amp;ctid=3a423007-9709-4e45-b4af-2f99bd37d18e&amp;fromEntryPoint=export&quot;"/>
    <we:property name="reportName" value="&quot;Pagina 3 - Herramientas&quot;"/>
    <we:property name="reportState" value="&quot;CONNECTED&quot;"/>
    <we:property name="embedUrl" value="&quot;/reportEmbed?reportId=f0e30119-cf62-4e0f-b8c8-06142587c5f1&amp;config=eyJjbHVzdGVyVXJsIjoiaHR0cHM6Ly9XQUJJLVBBQVMtMS1TQ1VTLXJlZGlyZWN0LmFuYWx5c2lzLndpbmRvd3MubmV0IiwiZW1iZWRGZWF0dXJlcyI6eyJtb2Rlcm5FbWJlZCI6dHJ1ZSwidXNhZ2VNZXRyaWNzVk5leHQiOnRydWV9fQ%3D%3D&amp;disableSensitivityBanner=true&quot;"/>
    <we:property name="pageName" value="&quot;ReportSection514352283ed4bb82a375&quot;"/>
    <we:property name="pageDisplayName" value="&quot;Herramientas por perfil&quot;"/>
    <we:property name="datasetId" value="&quot;0085d493-7a08-41e4-bd2f-1243af85dea0&quot;"/>
    <we:property name="backgroundColor" value="&quot;rgb(255,255,255)&quot;"/>
    <we:property name="bookmark" value="&quot;H4sIAAAAAAAAA+1Z308bORD+V6p96UtUeX/v8tbScDpde4cAcQ8nVI3t2WC6Wa+8Xo5clP+9Y28CgYOCQqFQJQ9JZjwef/5m7JlN5oFUXVvD7E+YYrATfAYjQGrzJgxGQTPoPmj9dQrma1JloojzkFe5iIsigkqmZKVbq3TTBTvzwIKZoD1WXQ+1c0jKf05GAdT1PkycVEHd4Sho0XS6gVr9h4MxDVnT42IU4EVbawPO5aEFi87tOZmTTFDCdzGtCMKqczxEYQftAbba2KWchkmcRlERo0w4J5Rx7lB2w6iHeb+9W9QD29WNBdUQAKdjeZaG9JYxyVgi0xAkc/pONZN6uZWruUez1tFn8cJyfeGY4me0pvO0WNBWk1KKNKmkiArGI/KIDO/11p0Cff7PVx7FcQY8lGUhs1wyEcbcza1UbZfg+Wx80RqKyHwV2D0/yCMellmWJciTSKYyjzNHmB3W26UYTLRRgrCMlu6ct+NVTKJRsGf01PtdJtEpWY4bq+zMCWjMFwHGoAHSD9tgC0qLv2kI/TxiWaohmPPgd//usGLXDSHzJnU/vTHipEPdG4EHWF0JHoEjZd9oyjSPYr/HzuojAxzONA3S8sdQ9z5DyfsnRdsa2PZqmvFWgoU3QFk66+xbN+WEmD4ZUnQNwIOA3c7GPRhHwan+d9cgRUAGO+FiNF8F5b08h0aQ9iaY95OJwQmsqBw/EVLRIx0Lr93rm+UxZA9E/Bw5tKunLRjV3ZT+UI0DNgo+YWU9YUbZ0ylaJZx0qX00jXdn4t3cHajJqV/+UJC1HJ8PCTn+wRHeBJpH5C5zJ/xF9mA1hTC+BvuWQ8TeseIjObz15DwV949M4WcKwyNRfi8i64eQrR3C63f5U11jbgym6hL4dTQuDb5fLg3iFNrrJY4EI9F8mPmj/lGZVe2nm+NFBcbdSUN7QsZnaz3Hb0b37cMr2QZMn/hGIGUhy0QlGBYxLzHN41w8sBEociGrJM2TEOMo4xlEhdw2AstGAJsJtYFotp3Ar9QJRNtO4Pk6gXjbCWw7gcd3Aj+1vAqqrWGUFHkmYqqx9ATP2QPLa1ikArKcFQxTlkYQh8i25XVZXjvheFbbJ+1fq75un7S39fWnh2FbX19PfeUiiUXKU8zTkjNAqrfl3fX1vkv6M0LXG/wRYI+0hfrL8ufgTdgmv3LTHzWecB8Ln9ZZVVSi4gIZYwljcVymkXO52R8bgrGyCBFTwERgAXlVwgsK4upR/tVHcW0jQxixLFmacSGThIeFgIhD/oKIv2zyXj3z6zvxN5ezuoIWTNFM/HK6t10LAvehGZqndnCl0NsR4dBIx4D/bu4o7v5v01Vxp9c3puCay7YdAAA=&quot;"/>
    <we:property name="initialStateBookmark" value="&quot;H4sIAAAAAAAAA+1Z30/jOBD+V1Z52Zdq5fxOeGPZslqxLAgQ93BCaGxPilGaRI7D0UP932/stFA42FZlYWFVHkpnPB5//mbsmTQ3nlRtU8LkB4zR2/L2QQuQtf7gewOv6nWfDw729reP9s5/bO8PSV03RtVV623deAb0CM2pajsorQdS/n028KAsD2FkpQLKFgdeg7qtKyjVv9gb05DRHU4HHl43Za3Bujw2YNC6vSJzkmlt/1NIK4Iw6gqPUZhee4RNrc1Mjv0ojIMgC1FGnGcBhGlMc9p+1MFcbm8XdcB26sqAqgiA1bE0iX36SJhkLJKxD5JZfauqUTnbyt3ck0lj+TJ4bXh9bZnil7Sm9TSd0lajXIo4KqQIMsYD8ogMl3prL4D+/89XGoRhAtyXeSaTVDLhh9zOLVRpZuD5ZHjdaIrIzTySu26QB9zPkySJkEeBjGUaJpYw06+3QzEY1VoJwjKYubPeTucxCQberq7Hzu8say7IclgZZSZWQK3PBWiNGkjfb4NNKS3+oiF084hlqfpg3njf3KfFim3bh8yZlN34wYiVjutOCzzC4k5wCCwph7qmTHMoDjtsTX2igcNlTYO0/CmUnctQ8v5d0bZ6tp2aZnyUYOADUJZOWvPRTjkjps/6FF0AsBKwx9lYgnHgXdT/7GikCEhvy58ObuZB2ZZXUAnSPgSzPRppHMGcyuELIRUd0rFw2t2umh1DtiLi18ihnXrcgFbtQ2lPVRbYwPuOhXGEaWUuxmiUsNKt9tk0Pp2JT3N3pEYXbvljQdZyeNUn5PAXR3gdaA6RvcytcED2YGoKYXgP9iOHiH1i2Rdy+OjJeSnun5nCrxSGZ6L8WUQWDyFbOIT37/KXusbsGIzVLfD7aGwa/LxcasQxNPdLHAlaov48cUf9i9Lz2k83x5sKjL2T+vaEjC8Xeo6vuu6a1SvZGkyfuUYgZj5LRCEYZiHPMU7DVKzYCGSpkEUUp5GPYZDwBIJMbhqBWSOA1YjaQNSbTuBP6gSCTSfwep1AuOkENp3A8zuB31peBdVWP4iyNBEh1Vh6gudsxfLqZ7GAJGUZw5jFAYQ+sk15nZXXVlie1eZJ+8+qr5sn7U19/e1h2NTX91NfuYhCEfMY0zjnDJDqbf50fV12Se8jtJ3GXwH2pDZQns9+Dl6HbfIr1/1R4wX3MXVpnRRZIQoukDEWMRaGeRxYl+u92BCM5ZmPGANGAjNIixzeUBDnj/LvPooLG+nDiHnO4oQLGUXczwQEHNI3RPxtk/fumV/cibu5rNUdNG+MeuSWqzvTNiDwEKq+eWp6VwqdHREOlbQMuO/6ieLuXpt6bhHiRPESl0ywL1PnzQD9/QcVzIHZ1x0AAA==&quot;"/>
    <we:property name="isFiltersActionButtonVisible" value="true"/>
    <we:property name="reportEmbeddedTime" value="&quot;2023-01-31T23:04:37.224Z&quot;"/>
    <we:property name="creatorUserId" value="&quot;100320026E445D48&quot;"/>
    <we:property name="creatorSessionId" value="&quot;fa6b4fb9-1401-4b5d-88a0-4986a25c213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234</Words>
  <Application>Microsoft Office PowerPoint</Application>
  <PresentationFormat>Presentación en pantalla (16:9)</PresentationFormat>
  <Paragraphs>65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Barlow Semi Condensed Medium</vt:lpstr>
      <vt:lpstr>Fjalla One</vt:lpstr>
      <vt:lpstr>Barlow Semi Condensed</vt:lpstr>
      <vt:lpstr>Technology Consulting by Slidesgo</vt:lpstr>
      <vt:lpstr>Consultora tecnológica</vt:lpstr>
      <vt:lpstr>  Tabla de contenidos  </vt:lpstr>
      <vt:lpstr>   Problemática - Propuesta  </vt:lpstr>
      <vt:lpstr>Entendiendo el problema</vt:lpstr>
      <vt:lpstr>Nuestra solución  </vt:lpstr>
      <vt:lpstr>   Pipeline  </vt:lpstr>
      <vt:lpstr>Pipeline</vt:lpstr>
      <vt:lpstr>   Métricas y KPI´s  </vt:lpstr>
      <vt:lpstr>Presentación de PowerPoint</vt:lpstr>
      <vt:lpstr>Presentación de PowerPoint</vt:lpstr>
      <vt:lpstr>Presentación de PowerPoint</vt:lpstr>
      <vt:lpstr>Modelo de Machine Learning</vt:lpstr>
      <vt:lpstr>Presentación de PowerPoint</vt:lpstr>
      <vt:lpstr>   Página Web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Consultora tecnológica</dc:title>
  <dc:creator>USER</dc:creator>
  <cp:lastModifiedBy>Luz Estrada</cp:lastModifiedBy>
  <cp:revision>11</cp:revision>
  <dcterms:modified xsi:type="dcterms:W3CDTF">2023-02-01T00:25:08Z</dcterms:modified>
</cp:coreProperties>
</file>