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8"/>
  </p:notesMasterIdLst>
  <p:sldIdLst>
    <p:sldId id="256" r:id="rId2"/>
    <p:sldId id="259" r:id="rId3"/>
    <p:sldId id="264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57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32C742-0E81-9018-0F93-E897BAF7AF69}" v="560" dt="2025-09-08T02:06:28.6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47FF6-A881-4869-A5F2-6E0F167A15CF}" type="datetimeFigureOut">
              <a:t>9/8/2025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7A7D4-F860-4273-8A83-15E49F75FC9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36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Symbol"/>
              <a:buChar char="•"/>
            </a:pPr>
            <a:r>
              <a:rPr lang="en-US" dirty="0"/>
              <a:t>“Road traffic accidents are a global health concern, causing injury, loss of life, and economic cost.”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“In the UK, Leeds faces unique risks due to dense traffic, weather conditions, and large-scale events like Leeds United football matches.”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Symbol"/>
              <a:buChar char="•"/>
            </a:pPr>
            <a:r>
              <a:rPr lang="en-US" dirty="0"/>
              <a:t>“This study aims to </a:t>
            </a:r>
            <a:r>
              <a:rPr lang="en-US" dirty="0" err="1"/>
              <a:t>analyse</a:t>
            </a:r>
            <a:r>
              <a:rPr lang="en-US" dirty="0"/>
              <a:t> and </a:t>
            </a:r>
            <a:r>
              <a:rPr lang="en-US" dirty="0" err="1"/>
              <a:t>visualise</a:t>
            </a:r>
            <a:r>
              <a:rPr lang="en-US" dirty="0"/>
              <a:t> these accident risks and build interactive dashboards to support evidence-based policymaking.”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Symbol,Sans-Serif"/>
              <a:buChar char="•"/>
            </a:pPr>
            <a:r>
              <a:rPr lang="en-US" dirty="0">
                <a:solidFill>
                  <a:srgbClr val="C00000"/>
                </a:solidFill>
              </a:rPr>
              <a:t>2mins</a:t>
            </a:r>
            <a:endParaRPr lang="en-US" dirty="0">
              <a:solidFill>
                <a:srgbClr val="444444"/>
              </a:solidFill>
            </a:endParaRPr>
          </a:p>
          <a:p>
            <a:pPr marL="285750" indent="-285750">
              <a:buFont typeface="Symbo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7A7D4-F860-4273-8A83-15E49F75FC90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68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Symbol"/>
              <a:buChar char="•"/>
            </a:pPr>
            <a:r>
              <a:rPr lang="en-US" dirty="0"/>
              <a:t>“The dashboards bring these findings together in an accessible way.”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“For example, the event dashboard allows users to compare matchday and non-matchday risks.”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“Weather dashboards show risks by sunshine and rainfall bands.”</a:t>
            </a: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   “The overview dashboard highlights key hotspots, while demographic dashboards reveal gender and age vulnerabilities.” </a:t>
            </a:r>
            <a:endParaRPr lang="en-US" dirty="0">
              <a:solidFill>
                <a:srgbClr val="000000"/>
              </a:solidFill>
              <a:ea typeface="Calibri"/>
              <a:cs typeface="Calibri"/>
            </a:endParaRPr>
          </a:p>
          <a:p>
            <a:pPr marL="285750" indent="-285750">
              <a:buFont typeface="Symbol"/>
              <a:buChar char="•"/>
            </a:pPr>
            <a:r>
              <a:rPr lang="en-US" dirty="0">
                <a:solidFill>
                  <a:srgbClr val="000000"/>
                </a:solidFill>
              </a:rPr>
              <a:t>“These tools allow policymakers to explore data directly, rather than rely on static reports.” </a:t>
            </a:r>
            <a:endParaRPr lang="en-US" dirty="0"/>
          </a:p>
          <a:p>
            <a:pPr marL="285750" indent="-285750">
              <a:buFont typeface="Symbol"/>
              <a:buChar char="•"/>
            </a:pPr>
            <a:r>
              <a:rPr lang="en-US" dirty="0">
                <a:solidFill>
                  <a:srgbClr val="C00000"/>
                </a:solidFill>
                <a:ea typeface="Calibri"/>
                <a:cs typeface="Calibri"/>
              </a:rPr>
              <a:t>3-5mins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7A7D4-F860-4273-8A83-15E49F75FC90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24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/>
              <a:t>“The findings point to targeted interventions.” </a:t>
            </a:r>
            <a:endParaRPr lang="en-US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dirty="0"/>
              <a:t>“For events: stronger police traffic control, better parking, and guidance for away fans.” </a:t>
            </a:r>
            <a:endParaRPr lang="en-US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dirty="0"/>
              <a:t>“For weather: campaigns about light rain and glare, with infrastructure measures like anti-glare screens and road markings.” </a:t>
            </a:r>
            <a:endParaRPr lang="en-US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dirty="0"/>
              <a:t>“For time: rush-hour enforcement and school safety measures.” </a:t>
            </a:r>
            <a:endParaRPr lang="en-US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dirty="0"/>
              <a:t>“For demographics: safer cycling infrastructure and crossing patrols for schoolchildren.” </a:t>
            </a:r>
            <a:endParaRPr lang="en-US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dirty="0"/>
              <a:t>“And for infrastructure: redesigning high-risk junctions.” </a:t>
            </a:r>
            <a:endParaRPr lang="en-US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dirty="0"/>
              <a:t>“Finally, dashboards should be adopted as part of routine monitoring frameworks.” </a:t>
            </a:r>
          </a:p>
          <a:p>
            <a:pPr marL="285750" indent="-285750">
              <a:buFont typeface="Symbol,Sans-Serif"/>
              <a:buChar char="•"/>
            </a:pPr>
            <a:r>
              <a:rPr lang="en-US" dirty="0">
                <a:solidFill>
                  <a:srgbClr val="C00000"/>
                </a:solidFill>
              </a:rPr>
              <a:t>1.5mins</a:t>
            </a:r>
            <a:endParaRPr lang="en-US" dirty="0">
              <a:solidFill>
                <a:srgbClr val="444444"/>
              </a:solidFill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7A7D4-F860-4273-8A83-15E49F75FC90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68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Symbol"/>
              <a:buChar char="•"/>
            </a:pPr>
            <a:r>
              <a:rPr lang="en-US" dirty="0"/>
              <a:t>“The project had some limitations: lack of traffic volume data, limited event scope, and reliance on free weather APIs rather than Met Office data.”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“Future work should expand to other events like festivals, integrate traffic exposure, test machine learning models, and replicate the methodology in other UK cities.”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7A7D4-F860-4273-8A83-15E49F75FC90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14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Symbol"/>
              <a:buChar char="•"/>
            </a:pPr>
            <a:r>
              <a:rPr lang="en-US" dirty="0"/>
              <a:t>“This project demonstrated that road safety risks in Leeds are shaped by the interplay of </a:t>
            </a:r>
            <a:r>
              <a:rPr lang="en-US" dirty="0" err="1"/>
              <a:t>behaviour</a:t>
            </a:r>
            <a:r>
              <a:rPr lang="en-US" dirty="0"/>
              <a:t>, infrastructure, weather, time, and events.”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“By integrating datasets and </a:t>
            </a:r>
            <a:r>
              <a:rPr lang="en-US" dirty="0" err="1"/>
              <a:t>visualising</a:t>
            </a:r>
            <a:r>
              <a:rPr lang="en-US" dirty="0"/>
              <a:t> them in dashboards, the study bridged the gap between raw data and actionable policy.”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Symbol"/>
              <a:buChar char="•"/>
            </a:pPr>
            <a:r>
              <a:rPr lang="en-US" dirty="0"/>
              <a:t>“The approach is replicable and scalable, offering value both academically and practically.”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7A7D4-F860-4273-8A83-15E49F75FC90}" type="slidenum"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89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“Thank you for listening. I’ll be happy to take any questions.”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7A7D4-F860-4273-8A83-15E49F75FC90}" type="slidenum"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72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research was guided by six key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7A7D4-F860-4273-8A83-15E49F75FC90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2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Symbol"/>
              <a:buChar char="•"/>
            </a:pPr>
            <a:r>
              <a:rPr lang="en-US" dirty="0"/>
              <a:t>“I combined three main datasets: the STATS19 dataset for collisions, vehicles, and casualties; weather data from the Open-</a:t>
            </a:r>
            <a:r>
              <a:rPr lang="en-US" dirty="0" err="1"/>
              <a:t>Meteo</a:t>
            </a:r>
            <a:r>
              <a:rPr lang="en-US" dirty="0"/>
              <a:t> API; and Leeds United football fixtures.”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“This multi-source integration allowed me to connect event, weather, demographic, and infrastructure dimensions of accidents.”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Symbol"/>
              <a:buChar char="•"/>
            </a:pPr>
            <a:r>
              <a:rPr lang="en-US" dirty="0">
                <a:solidFill>
                  <a:srgbClr val="C00000"/>
                </a:solidFill>
                <a:ea typeface="Calibri"/>
                <a:cs typeface="Calibri"/>
              </a:rPr>
              <a:t>1.5mins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7A7D4-F860-4273-8A83-15E49F75FC90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01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Symbol"/>
              <a:buChar char="•"/>
            </a:pPr>
            <a:r>
              <a:rPr lang="en-US" dirty="0"/>
              <a:t>“The workflow started with Python for preprocessing - cleaning, handling missing values, and exploratory data analysis to explore patterns and trends.”</a:t>
            </a:r>
          </a:p>
          <a:p>
            <a:pPr marL="285750" indent="-285750">
              <a:buFont typeface="Symbol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“I used SARIMA for predictive modelling to identify time-series trends.”</a:t>
            </a:r>
            <a:endParaRPr lang="en-US" dirty="0">
              <a:solidFill>
                <a:schemeClr val="bg1">
                  <a:lumMod val="6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Symbol"/>
              <a:buChar char="•"/>
            </a:pPr>
            <a:r>
              <a:rPr lang="en-US" dirty="0"/>
              <a:t>“Finally, Tableau dashboards were implemented to present interactive insights. The goal was not just technical </a:t>
            </a:r>
            <a:r>
              <a:rPr lang="en-US" dirty="0" err="1"/>
              <a:t>rigour</a:t>
            </a:r>
            <a:r>
              <a:rPr lang="en-US" dirty="0"/>
              <a:t>, but accessibility for non-technical users.”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Symbol"/>
              <a:buChar char="•"/>
            </a:pPr>
            <a:r>
              <a:rPr lang="en-US" dirty="0">
                <a:solidFill>
                  <a:srgbClr val="C00000"/>
                </a:solidFill>
                <a:ea typeface="Calibri"/>
                <a:cs typeface="Calibri"/>
              </a:rPr>
              <a:t>2mins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7A7D4-F860-4273-8A83-15E49F75FC90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18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Symbol"/>
              <a:buChar char="•"/>
            </a:pPr>
            <a:r>
              <a:rPr lang="en-US" dirty="0"/>
              <a:t>“Leeds United matchdays increased accident risks conditionally, especially on Fridays.”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“Extending the analysis radius to 7 km around Elland Road showed away-fan traffic and parking pressures on major routes.”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Symbol"/>
              <a:buChar char="•"/>
            </a:pPr>
            <a:r>
              <a:rPr lang="en-US" dirty="0"/>
              <a:t>“This suggests the need for event-specific traffic management.”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7A7D4-F860-4273-8A83-15E49F75FC90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37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Symbol"/>
              <a:buChar char="•"/>
            </a:pPr>
            <a:r>
              <a:rPr lang="en-US" dirty="0"/>
              <a:t>“Light rain and glare emerged as underestimated risks.”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“Heavy rain actually saw fewer accidents, likely because drivers reduced exposure and drove cautiously.”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Symbol"/>
              <a:buChar char="•"/>
            </a:pPr>
            <a:r>
              <a:rPr lang="en-US" dirty="0"/>
              <a:t>“This challenges assumptions that only extreme weather is dangerous.”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7A7D4-F860-4273-8A83-15E49F75FC90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29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Symbol"/>
              <a:buChar char="•"/>
            </a:pPr>
            <a:r>
              <a:rPr lang="en-US" dirty="0"/>
              <a:t>“Clear rush-hour peaks were found at 8–9 AM and 4–6 PM, linked to commuting.”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“Fridays were consistently riskier due to overlapping work and leisure travel.”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“COVID-19 lockdowns caused a sharp but temporary reduction in accidents, proving the link between mobility and risk.”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7A7D4-F860-4273-8A83-15E49F75FC90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99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Symbol"/>
              <a:buChar char="•"/>
            </a:pPr>
            <a:r>
              <a:rPr lang="en-US" dirty="0"/>
              <a:t>“Young male drivers were overrepresented in accidents.”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“Pedestrians aged 11–15 were highly vulnerable, often due to independent travel.”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“Cyclists, especially male commuters and delivery riders, were disproportionately affected.”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7A7D4-F860-4273-8A83-15E49F75FC90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45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Symbol"/>
              <a:buChar char="•"/>
            </a:pPr>
            <a:r>
              <a:rPr lang="en-US" dirty="0"/>
              <a:t>“Single carriageways made up most accident sites, especially slight and serious cases.”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“Uncontrolled junctions and ‘Give Way’ T-junctions were critical hotspots.”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“Even </a:t>
            </a:r>
            <a:r>
              <a:rPr lang="en-US" dirty="0" err="1"/>
              <a:t>signalised</a:t>
            </a:r>
            <a:r>
              <a:rPr lang="en-US" dirty="0"/>
              <a:t> crossroads had high accident counts, showing complexity can overwhelm safety systems.”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7A7D4-F860-4273-8A83-15E49F75FC90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81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39B8-A7CB-4B82-AC0C-44B99F546761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30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2F6F-0846-489A-A4BC-61B476BE2887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549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DF21-A340-467A-94AB-9502647BB771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3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3940-CA92-4FEE-A698-62CF7BC5AC3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77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D641-6C35-45D1-9313-2719E9EA8AD8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63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1268-3A74-4110-8F08-063DFB8BB885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0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C1AF-C1FB-48A7-98B4-E595E63F6614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23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4C44-5F8C-4BEA-BBCE-8694F126DC43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3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56F9-C8F2-4EF7-8042-704C94FF2795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87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32DF-953D-44BD-83F8-5D8DA76EA12A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3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326D-65F4-4B2F-9A62-9E4BD9402C47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63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F9B0CB28-85DB-480B-8C99-FD493ACC7120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5E4DE196-8A13-4FF7-A07E-102851959EAB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19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orient="horz" pos="3816">
          <p15:clr>
            <a:srgbClr val="F26B43"/>
          </p15:clr>
        </p15:guide>
        <p15:guide id="6" orient="horz" pos="11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82287"/>
            <a:ext cx="9144000" cy="1580440"/>
          </a:xfrm>
        </p:spPr>
        <p:txBody>
          <a:bodyPr>
            <a:normAutofit/>
          </a:bodyPr>
          <a:lstStyle/>
          <a:p>
            <a:r>
              <a:rPr lang="en-US" sz="4000" err="1">
                <a:ea typeface="+mj-lt"/>
                <a:cs typeface="+mj-lt"/>
              </a:rPr>
              <a:t>Visualisation</a:t>
            </a:r>
            <a:r>
              <a:rPr lang="en-US" sz="4000" dirty="0">
                <a:ea typeface="+mj-lt"/>
                <a:cs typeface="+mj-lt"/>
              </a:rPr>
              <a:t> of Road Traffic Accidents In the UK </a:t>
            </a:r>
            <a:endParaRPr 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1238" y="4625145"/>
            <a:ext cx="9144000" cy="1066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Student: May </a:t>
            </a:r>
            <a:r>
              <a:rPr lang="en-US" dirty="0" err="1"/>
              <a:t>Tharaphi</a:t>
            </a:r>
            <a:r>
              <a:rPr lang="en-US" dirty="0"/>
              <a:t> Zaw</a:t>
            </a:r>
          </a:p>
          <a:p>
            <a:r>
              <a:rPr lang="en-US" dirty="0"/>
              <a:t>Supervisor: Patrick Ingham</a:t>
            </a:r>
            <a:endParaRPr lang="en-US" dirty="0">
              <a:solidFill>
                <a:srgbClr val="35403A"/>
              </a:solidFill>
              <a:latin typeface="Aptos Light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3E55895-3FC1-B2B2-2621-2C299252D878}"/>
              </a:ext>
            </a:extLst>
          </p:cNvPr>
          <p:cNvSpPr txBox="1">
            <a:spLocks/>
          </p:cNvSpPr>
          <p:nvPr/>
        </p:nvSpPr>
        <p:spPr>
          <a:xfrm>
            <a:off x="1528549" y="3063993"/>
            <a:ext cx="9132627" cy="1055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rial Nova"/>
              </a:rPr>
              <a:t>MSc data science Dissertation</a:t>
            </a:r>
            <a:endParaRPr lang="en-US" dirty="0">
              <a:latin typeface="Aptos Light"/>
            </a:endParaRPr>
          </a:p>
          <a:p>
            <a:r>
              <a:rPr lang="en-US" dirty="0">
                <a:latin typeface="Arial Nova"/>
              </a:rPr>
              <a:t>Leeds </a:t>
            </a:r>
            <a:r>
              <a:rPr lang="en-US" dirty="0" err="1">
                <a:latin typeface="Arial Nova"/>
              </a:rPr>
              <a:t>beckett</a:t>
            </a:r>
            <a:r>
              <a:rPr lang="en-US" dirty="0">
                <a:latin typeface="Arial Nova"/>
              </a:rPr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52A62-1D74-AE6F-D27A-2FA1A8103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111D-1E55-C8B2-187E-F29EF682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Key Findings: Infrastructure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77164-9399-9EDD-343C-7203F4271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Single carriageways = majority of accidents </a:t>
            </a:r>
            <a:endParaRPr lang="en-US" sz="2400" dirty="0">
              <a:ea typeface="Calibri"/>
              <a:cs typeface="Calibri"/>
            </a:endParaRPr>
          </a:p>
          <a:p>
            <a:endParaRPr lang="en-US"/>
          </a:p>
          <a:p>
            <a:r>
              <a:rPr lang="en-US" sz="2400" dirty="0">
                <a:ea typeface="+mn-lt"/>
                <a:cs typeface="+mn-lt"/>
              </a:rPr>
              <a:t>Uncontrolled junctions &gt; hotspots </a:t>
            </a:r>
            <a:endParaRPr lang="en-US" dirty="0"/>
          </a:p>
          <a:p>
            <a:endParaRPr lang="en-US"/>
          </a:p>
          <a:p>
            <a:r>
              <a:rPr lang="en-US" sz="2400" dirty="0" err="1">
                <a:ea typeface="+mn-lt"/>
                <a:cs typeface="+mn-lt"/>
              </a:rPr>
              <a:t>Signalised</a:t>
            </a:r>
            <a:r>
              <a:rPr lang="en-US" sz="2400" dirty="0">
                <a:ea typeface="+mn-lt"/>
                <a:cs typeface="+mn-lt"/>
              </a:rPr>
              <a:t> crossroads also had high accident counts 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54DC3-1234-1475-EAFC-132FFF40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9073-D4D7-4171-B7E6-AD0A7C1D8971}" type="datetime1">
              <a:t>9/8/2025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B5E11-0B26-4831-67EF-B311D11CB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1C9D9-C21D-A080-9EA0-3F7A916E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708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29DAF-BD92-2446-8E2D-E669190FB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90ADB-D6BE-A43A-6187-1096F384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Dashboard Demonstration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1B87-BE12-099B-B325-662325BE9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400" dirty="0">
                <a:ea typeface="+mn-lt"/>
                <a:cs typeface="+mn-lt"/>
              </a:rPr>
              <a:t>Overview dashboard: hotspots &amp; trends </a:t>
            </a:r>
            <a:endParaRPr lang="en-US" sz="2400" dirty="0">
              <a:ea typeface="Calibri"/>
              <a:cs typeface="Calibri"/>
            </a:endParaRPr>
          </a:p>
          <a:p>
            <a:endParaRPr lang="en-US"/>
          </a:p>
          <a:p>
            <a:r>
              <a:rPr lang="en-US" sz="2400" dirty="0">
                <a:ea typeface="+mn-lt"/>
                <a:cs typeface="+mn-lt"/>
              </a:rPr>
              <a:t>Event dashboard: matchday vs non-matchday </a:t>
            </a:r>
            <a:endParaRPr lang="en-US" dirty="0"/>
          </a:p>
          <a:p>
            <a:endParaRPr lang="en-US"/>
          </a:p>
          <a:p>
            <a:r>
              <a:rPr lang="en-US" sz="2400" dirty="0">
                <a:ea typeface="+mn-lt"/>
                <a:cs typeface="+mn-lt"/>
              </a:rPr>
              <a:t>Weather dashboard: rainfall &amp; sunlight risks </a:t>
            </a:r>
            <a:endParaRPr lang="en-US" dirty="0"/>
          </a:p>
          <a:p>
            <a:endParaRPr lang="en-US"/>
          </a:p>
          <a:p>
            <a:r>
              <a:rPr lang="en-US" sz="2400" dirty="0">
                <a:ea typeface="+mn-lt"/>
                <a:cs typeface="+mn-lt"/>
              </a:rPr>
              <a:t>Demographics dashboard: age &amp; gender splits </a:t>
            </a:r>
          </a:p>
          <a:p>
            <a:pPr marL="0" indent="0">
              <a:buNone/>
            </a:pP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rgbClr val="002060"/>
                </a:solidFill>
                <a:ea typeface="+mn-lt"/>
                <a:cs typeface="+mn-lt"/>
              </a:rPr>
              <a:t>http://public.tableau.com/app/profile/may.tharaphi.zaw4774/viz/shared/Y5MRHJ7C4</a:t>
            </a:r>
            <a:endParaRPr lang="en-US" i="1">
              <a:solidFill>
                <a:srgbClr val="00206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2584D-74DB-469F-C6C0-A081E468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9073-D4D7-4171-B7E6-AD0A7C1D8971}" type="datetime1">
              <a:t>9/8/2025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7CED3-B46A-2F57-77B3-7E3F55851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39D0D-D55C-FFB1-E4F5-BFB809BF7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23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CC56F-D68C-5224-593D-18AC9FC68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D1A33-3AF8-370D-A280-E86A4BDBA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Policy &amp; Practice Implications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79353-DCCA-1CEF-D87C-CA48E2FC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400" dirty="0">
                <a:ea typeface="+mn-lt"/>
                <a:cs typeface="+mn-lt"/>
              </a:rPr>
              <a:t>Event </a:t>
            </a:r>
            <a:r>
              <a:rPr lang="en-US" sz="2400" dirty="0" err="1">
                <a:ea typeface="+mn-lt"/>
                <a:cs typeface="+mn-lt"/>
              </a:rPr>
              <a:t>mgmt</a:t>
            </a:r>
            <a:r>
              <a:rPr lang="en-US" sz="2400" dirty="0">
                <a:ea typeface="+mn-lt"/>
                <a:cs typeface="+mn-lt"/>
              </a:rPr>
              <a:t>: police control, parking, away-fan guidance </a:t>
            </a:r>
            <a:endParaRPr lang="en-US" sz="2400" dirty="0">
              <a:ea typeface="Calibri"/>
              <a:cs typeface="Calibri"/>
            </a:endParaRPr>
          </a:p>
          <a:p>
            <a:endParaRPr lang="en-US"/>
          </a:p>
          <a:p>
            <a:r>
              <a:rPr lang="en-US" sz="2400" dirty="0">
                <a:ea typeface="+mn-lt"/>
                <a:cs typeface="+mn-lt"/>
              </a:rPr>
              <a:t>Weather: campaigns for light rain &amp; glare risks </a:t>
            </a:r>
            <a:endParaRPr lang="en-US" dirty="0">
              <a:ea typeface="+mn-lt"/>
              <a:cs typeface="+mn-lt"/>
            </a:endParaRPr>
          </a:p>
          <a:p>
            <a:endParaRPr lang="en-US"/>
          </a:p>
          <a:p>
            <a:r>
              <a:rPr lang="en-US" sz="2400" dirty="0">
                <a:ea typeface="+mn-lt"/>
                <a:cs typeface="+mn-lt"/>
              </a:rPr>
              <a:t>Temporal: rush-hour enforcement, school safety </a:t>
            </a:r>
            <a:endParaRPr lang="en-US" dirty="0"/>
          </a:p>
          <a:p>
            <a:endParaRPr lang="en-US"/>
          </a:p>
          <a:p>
            <a:r>
              <a:rPr lang="en-US" sz="2400" dirty="0">
                <a:ea typeface="+mn-lt"/>
                <a:cs typeface="+mn-lt"/>
              </a:rPr>
              <a:t>Demographics: cycling infrastructure, child pedestrian safety </a:t>
            </a:r>
            <a:endParaRPr lang="en-US" dirty="0"/>
          </a:p>
          <a:p>
            <a:endParaRPr lang="en-US"/>
          </a:p>
          <a:p>
            <a:r>
              <a:rPr lang="en-US" sz="2400" dirty="0">
                <a:ea typeface="+mn-lt"/>
                <a:cs typeface="+mn-lt"/>
              </a:rPr>
              <a:t>Infrastructure: redesign junctions &amp; single carriageways 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348C4-0B04-0DED-AC44-458D6190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9073-D4D7-4171-B7E6-AD0A7C1D8971}" type="datetime1">
              <a:t>9/8/2025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361BE-B8E6-4E78-BABC-2EC38C5A8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FBBE9-DEE8-A06F-9E1E-C7212878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34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AD6CF-62FB-61FC-DB61-2EFC4A9C3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E11D-D6E4-212E-F6C2-C914D0E82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Limitation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D231C-822E-4499-9575-EF8B2D517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No traffic volume data (exposure issue) </a:t>
            </a:r>
            <a:endParaRPr lang="en-US" sz="2400" dirty="0">
              <a:ea typeface="Calibri"/>
              <a:cs typeface="Calibri"/>
            </a:endParaRPr>
          </a:p>
          <a:p>
            <a:endParaRPr lang="en-US"/>
          </a:p>
          <a:p>
            <a:r>
              <a:rPr lang="en-US" sz="2400" dirty="0">
                <a:ea typeface="+mn-lt"/>
                <a:cs typeface="+mn-lt"/>
              </a:rPr>
              <a:t>Event dataset limited to football </a:t>
            </a:r>
            <a:endParaRPr lang="en-US" dirty="0"/>
          </a:p>
          <a:p>
            <a:endParaRPr lang="en-US"/>
          </a:p>
          <a:p>
            <a:r>
              <a:rPr lang="en-US" sz="2400" dirty="0">
                <a:ea typeface="+mn-lt"/>
                <a:cs typeface="+mn-lt"/>
              </a:rPr>
              <a:t>Weather data = free API, not Met Office </a:t>
            </a:r>
            <a:endParaRPr lang="en-US" dirty="0"/>
          </a:p>
          <a:p>
            <a:endParaRPr lang="en-US"/>
          </a:p>
          <a:p>
            <a:r>
              <a:rPr lang="en-US" sz="2400" dirty="0">
                <a:ea typeface="+mn-lt"/>
                <a:cs typeface="+mn-lt"/>
              </a:rPr>
              <a:t>Future: expand events, add exposure data, ML models, replicate in UK cities 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FBE6E-5C6F-CD1C-B1F4-CD3BEDC7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9073-D4D7-4171-B7E6-AD0A7C1D8971}" type="datetime1">
              <a:t>9/8/2025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EDDE0-59CF-C221-0EA6-4B881CE99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845C7-FE3A-EBDD-57F1-F14D76A6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71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8689E-40C5-8083-0BEA-EDF795B37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F7AD-B62F-A385-E714-3653B14AB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6D06E-B120-6728-E983-3CFD070F3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Accident risks shaped by weather, time, demographics, infra, events </a:t>
            </a:r>
            <a:endParaRPr lang="en-US" sz="2400" dirty="0">
              <a:ea typeface="Calibri"/>
              <a:cs typeface="Calibri"/>
            </a:endParaRPr>
          </a:p>
          <a:p>
            <a:endParaRPr lang="en-US"/>
          </a:p>
          <a:p>
            <a:r>
              <a:rPr lang="en-US" sz="2400" dirty="0">
                <a:ea typeface="+mn-lt"/>
                <a:cs typeface="+mn-lt"/>
              </a:rPr>
              <a:t>Dashboards bridge raw data &gt; actionable insights </a:t>
            </a:r>
            <a:endParaRPr lang="en-US" dirty="0"/>
          </a:p>
          <a:p>
            <a:endParaRPr lang="en-US"/>
          </a:p>
          <a:p>
            <a:r>
              <a:rPr lang="en-US" sz="2400" dirty="0">
                <a:ea typeface="+mn-lt"/>
                <a:cs typeface="+mn-lt"/>
              </a:rPr>
              <a:t>Methodology replicable in other cities 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74405-8130-BE51-2A9E-0428B3A7C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9073-D4D7-4171-B7E6-AD0A7C1D8971}" type="datetime1">
              <a:t>9/8/2025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44EE-57C4-6183-1A2E-43C9D618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0883F-10D4-9997-290A-598D6C5D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23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F4D8AD-E9A8-966B-F002-9A90358496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3032457"/>
              </p:ext>
            </p:extLst>
          </p:nvPr>
        </p:nvGraphicFramePr>
        <p:xfrm>
          <a:off x="841611" y="1496740"/>
          <a:ext cx="10515600" cy="4828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85651552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772828511"/>
                    </a:ext>
                  </a:extLst>
                </a:gridCol>
              </a:tblGrid>
              <a:tr h="495667">
                <a:tc>
                  <a:txBody>
                    <a:bodyPr/>
                    <a:lstStyle/>
                    <a:p>
                      <a:r>
                        <a:rPr lang="en-US" dirty="0"/>
                        <a:t>Key Findings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Recommendations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916481"/>
                  </a:ext>
                </a:extLst>
              </a:tr>
              <a:tr h="8444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tx2"/>
                          </a:solidFill>
                          <a:latin typeface="Aptos"/>
                        </a:rPr>
                        <a:t>Events:</a:t>
                      </a:r>
                      <a:r>
                        <a:rPr lang="en-US" sz="1800" b="0" i="0" u="none" strike="noStrike" noProof="0" dirty="0">
                          <a:solidFill>
                            <a:schemeClr val="tx2"/>
                          </a:solidFill>
                          <a:latin typeface="Aptos"/>
                        </a:rPr>
                        <a:t> Friday Leeds United matchdays showed higher accident risk within 7 km of Elland Road</a:t>
                      </a:r>
                      <a:endParaRPr lang="en-US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tx2"/>
                          </a:solidFill>
                          <a:latin typeface="Aptos"/>
                        </a:rPr>
                        <a:t>Event Planning:</a:t>
                      </a:r>
                      <a:r>
                        <a:rPr lang="en-US" sz="1800" b="0" i="0" u="none" strike="noStrike" noProof="0" dirty="0">
                          <a:solidFill>
                            <a:schemeClr val="tx2"/>
                          </a:solidFill>
                          <a:latin typeface="Aptos"/>
                        </a:rPr>
                        <a:t> Stronger police control, parking, and away-fan navigation. </a:t>
                      </a:r>
                      <a:endParaRPr lang="en-US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511729"/>
                  </a:ext>
                </a:extLst>
              </a:tr>
              <a:tr h="119327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tx2"/>
                          </a:solidFill>
                          <a:latin typeface="Aptos"/>
                        </a:rPr>
                        <a:t>Weather:</a:t>
                      </a:r>
                      <a:r>
                        <a:rPr lang="en-US" sz="1800" b="0" i="0" u="none" strike="noStrike" noProof="0" dirty="0">
                          <a:solidFill>
                            <a:schemeClr val="tx2"/>
                          </a:solidFill>
                          <a:latin typeface="Aptos"/>
                        </a:rPr>
                        <a:t> Light rain and glare posed bigger risks than heavy rain. </a:t>
                      </a:r>
                      <a:endParaRPr lang="en-US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tx2"/>
                          </a:solidFill>
                          <a:latin typeface="Aptos"/>
                        </a:rPr>
                        <a:t>Weather Campaigns:</a:t>
                      </a:r>
                      <a:r>
                        <a:rPr lang="en-US" sz="1800" b="0" i="0" u="none" strike="noStrike" noProof="0" dirty="0">
                          <a:solidFill>
                            <a:schemeClr val="tx2"/>
                          </a:solidFill>
                          <a:latin typeface="Aptos"/>
                        </a:rPr>
                        <a:t> Public awareness of light rain/glare, anti-glare screens and improved markings. </a:t>
                      </a:r>
                      <a:endParaRPr lang="en-US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081476"/>
                  </a:ext>
                </a:extLst>
              </a:tr>
              <a:tr h="229476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tx2"/>
                          </a:solidFill>
                          <a:latin typeface="Aptos"/>
                        </a:rPr>
                        <a:t>Demographics &amp; Infrastructure: </a:t>
                      </a:r>
                      <a:r>
                        <a:rPr lang="en-US" sz="1800" b="0" i="0" u="none" strike="noStrike" noProof="0" dirty="0">
                          <a:solidFill>
                            <a:schemeClr val="tx2"/>
                          </a:solidFill>
                          <a:latin typeface="Aptos"/>
                        </a:rPr>
                        <a:t>Young male drivers, cyclists, and 11–15 pedestrians were most vulnerable. </a:t>
                      </a:r>
                      <a:endParaRPr lang="en-US">
                        <a:solidFill>
                          <a:schemeClr val="tx2"/>
                        </a:solidFill>
                      </a:endParaRPr>
                    </a:p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chemeClr val="tx2"/>
                        </a:solidFill>
                        <a:latin typeface="Aptos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2"/>
                          </a:solidFill>
                          <a:latin typeface="Aptos"/>
                        </a:rPr>
                        <a:t>Single carriageways and uncontrolled junctions were hotspots. </a:t>
                      </a:r>
                      <a:endParaRPr lang="en-US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tx2"/>
                          </a:solidFill>
                          <a:latin typeface="Aptos"/>
                        </a:rPr>
                        <a:t>Targeted Safety:</a:t>
                      </a:r>
                      <a:r>
                        <a:rPr lang="en-US" sz="1800" b="0" i="0" u="none" strike="noStrike" noProof="0" dirty="0">
                          <a:solidFill>
                            <a:schemeClr val="tx2"/>
                          </a:solidFill>
                          <a:latin typeface="Aptos"/>
                        </a:rPr>
                        <a:t> Cycling infrastructure, school crossing patrols, and redesign of high-risk junctions.</a:t>
                      </a:r>
                      <a:endParaRPr lang="en-US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579014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7F0C62F5-05BD-5340-3B9C-A99D7120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918" y="588245"/>
            <a:ext cx="10510259" cy="58859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Final Key Takeaways &amp; 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341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1E76-0C51-42CB-2555-7B1D69B584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D0BC1-0EA2-E723-BD14-2612603F1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5968"/>
            <a:ext cx="9144000" cy="1066890"/>
          </a:xfrm>
        </p:spPr>
        <p:txBody>
          <a:bodyPr>
            <a:normAutofit/>
          </a:bodyPr>
          <a:lstStyle/>
          <a:p>
            <a:r>
              <a:rPr lang="en-US" sz="3200" dirty="0"/>
              <a:t>Any questions?</a:t>
            </a:r>
          </a:p>
          <a:p>
            <a:r>
              <a:rPr lang="en-US" sz="1200" dirty="0"/>
              <a:t>m.zaw3483@student.leedsbeckett.ac.uk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A89D3-1514-8132-7F38-58FDFCA94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1EF-D935-4783-9956-152DC1E150BE}" type="datetime1">
              <a:t>9/8/2025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13FDC-4DC5-CF73-45E0-D8645013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CBBC5-CC71-04FD-2183-A0ABE7B06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B127-33B6-1CC1-D249-E47696116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Introduction &amp; Context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9758D-A7CF-0E1C-02D1-4A908A7E0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RTAs: global &amp; UK public health concern </a:t>
            </a:r>
          </a:p>
          <a:p>
            <a:r>
              <a:rPr lang="en-US" sz="2400" dirty="0">
                <a:ea typeface="+mn-lt"/>
                <a:cs typeface="+mn-lt"/>
              </a:rPr>
              <a:t>Leeds risks: weather, urban roads, football events </a:t>
            </a:r>
            <a:endParaRPr lang="en-US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Aim: Analyse &amp; </a:t>
            </a:r>
            <a:r>
              <a:rPr lang="en-US" sz="2400" dirty="0" err="1">
                <a:ea typeface="+mn-lt"/>
                <a:cs typeface="+mn-lt"/>
              </a:rPr>
              <a:t>visualise</a:t>
            </a:r>
            <a:r>
              <a:rPr lang="en-US" sz="2400" dirty="0">
                <a:ea typeface="+mn-lt"/>
                <a:cs typeface="+mn-lt"/>
              </a:rPr>
              <a:t> accidents &gt; interactive dashboards 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E7B60-214A-0F61-70AE-464D78D1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9073-D4D7-4171-B7E6-AD0A7C1D8971}" type="datetime1">
              <a:t>9/8/2025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9A363-6D48-1C80-C14B-C17EBB2A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F35F6-8895-3DB9-BCC3-E7EBC20E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7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A4970-D7D6-6D53-86D5-C0E4167E8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3F53-B6A5-3F21-BA6A-06F1CB3C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Research 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BF1DE-9C8C-C657-D518-651795577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2400" dirty="0">
                <a:ea typeface="+mn-lt"/>
                <a:cs typeface="+mn-lt"/>
              </a:rPr>
              <a:t>Do special events influence accident frequency and risk in Leeds, particularly around major hotspots? </a:t>
            </a:r>
            <a:endParaRPr lang="en-US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How do weather conditions, including sunlight and rainfall, shape accident frequency and severity across Leeds? 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What are the temporal patterns of road traffic accidents, and how does severity vary across these periods? 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Which demographic groups and road users are most at risk in Leeds roads? 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Do vehicle types and key urban features play a significant role in accident risk across Leeds? 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How can data </a:t>
            </a:r>
            <a:r>
              <a:rPr lang="en-US" sz="2400" err="1">
                <a:ea typeface="+mn-lt"/>
                <a:cs typeface="+mn-lt"/>
              </a:rPr>
              <a:t>visualisation</a:t>
            </a:r>
            <a:r>
              <a:rPr lang="en-US" sz="2400" dirty="0">
                <a:ea typeface="+mn-lt"/>
                <a:cs typeface="+mn-lt"/>
              </a:rPr>
              <a:t> tools help translate these findings into actionable insights for policymakers and transport authorities? 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F704F-E816-B2E8-12FD-777AB036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9073-D4D7-4171-B7E6-AD0A7C1D8971}" type="datetime1">
              <a:t>9/8/2025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FF7CD-AF69-CECD-87BE-D802440D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88A98-8A46-0FE8-E624-F512E74E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79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94201-6FF6-3525-47FC-66A9FC73A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543F-9993-BA0A-86C3-9D0654240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Sources</a:t>
            </a: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41A62-1227-1E19-B3ED-1B41B23CD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STATS19: collisions, casualties, vehicles (2019–2023) 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Open-</a:t>
            </a:r>
            <a:r>
              <a:rPr lang="en-US" sz="2400" err="1">
                <a:ea typeface="+mn-lt"/>
                <a:cs typeface="+mn-lt"/>
              </a:rPr>
              <a:t>Meteo</a:t>
            </a:r>
            <a:r>
              <a:rPr lang="en-US" sz="2400" dirty="0">
                <a:ea typeface="+mn-lt"/>
                <a:cs typeface="+mn-lt"/>
              </a:rPr>
              <a:t> API: rainfall, sunshine duration 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Leeds United fixtures: home matches 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FE009-EC94-3F8B-8DBE-2585FD1DD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9073-D4D7-4171-B7E6-AD0A7C1D8971}" type="datetime1">
              <a:t>9/8/2025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F2C52-D52F-4D30-0848-1E614E93A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D59DA-1EBA-DD4F-1FC2-83500FE6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06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0414D-D349-7BA0-2038-47661D33A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13681-39C3-0920-448B-7D40831F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Methods &amp; Workflow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B4BFB-E922-0A03-0273-FC528113C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Python: data preprocessing and cleaning </a:t>
            </a:r>
            <a:endParaRPr lang="en-US" sz="2400" dirty="0"/>
          </a:p>
          <a:p>
            <a:endParaRPr lang="en-US"/>
          </a:p>
          <a:p>
            <a:r>
              <a:rPr lang="en-US" sz="2400" dirty="0">
                <a:ea typeface="+mn-lt"/>
                <a:cs typeface="+mn-lt"/>
              </a:rPr>
              <a:t>Tableau: dashboard implementation &amp; </a:t>
            </a:r>
            <a:r>
              <a:rPr lang="en-US" sz="2400" dirty="0" err="1">
                <a:ea typeface="+mn-lt"/>
                <a:cs typeface="+mn-lt"/>
              </a:rPr>
              <a:t>visualisation</a:t>
            </a:r>
            <a:r>
              <a:rPr lang="en-US" sz="2400" dirty="0">
                <a:ea typeface="+mn-lt"/>
                <a:cs typeface="+mn-lt"/>
              </a:rPr>
              <a:t> </a:t>
            </a:r>
            <a:endParaRPr lang="en-US" dirty="0"/>
          </a:p>
          <a:p>
            <a:endParaRPr lang="en-US"/>
          </a:p>
          <a:p>
            <a:r>
              <a:rPr lang="en-US" sz="2400" dirty="0">
                <a:ea typeface="+mn-lt"/>
                <a:cs typeface="+mn-lt"/>
              </a:rPr>
              <a:t>Hybrid workflow ensures </a:t>
            </a:r>
            <a:r>
              <a:rPr lang="en-US" sz="2400" dirty="0" err="1">
                <a:ea typeface="+mn-lt"/>
                <a:cs typeface="+mn-lt"/>
              </a:rPr>
              <a:t>rigour</a:t>
            </a:r>
            <a:r>
              <a:rPr lang="en-US" sz="2400" dirty="0">
                <a:ea typeface="+mn-lt"/>
                <a:cs typeface="+mn-lt"/>
              </a:rPr>
              <a:t> + accessibility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621FD-4EB3-22F6-1352-2C0ACAC2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9073-D4D7-4171-B7E6-AD0A7C1D8971}" type="datetime1">
              <a:t>9/8/2025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05AF5-3040-C866-4D5B-E6DA510D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37270-B3D1-E383-CD09-798FE91F1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498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2DA45-706A-E2F8-3CC6-98F8CA252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0368-947D-4015-7A37-13105004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Key Findings: Events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55F46-B29F-2BB4-D153-0F73A7BA0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rgbClr val="35403A"/>
                </a:solidFill>
                <a:ea typeface="+mn-lt"/>
                <a:cs typeface="+mn-lt"/>
              </a:rPr>
              <a:t>Friday matchdays showed higher accident risk </a:t>
            </a:r>
            <a:endParaRPr lang="en-US" sz="2400" dirty="0">
              <a:solidFill>
                <a:srgbClr val="35403A"/>
              </a:solidFill>
              <a:latin typeface="Aptos Light"/>
              <a:ea typeface="Calibri"/>
              <a:cs typeface="Calibri"/>
            </a:endParaRPr>
          </a:p>
          <a:p>
            <a:endParaRPr lang="en-US" sz="2400" dirty="0">
              <a:solidFill>
                <a:srgbClr val="35403A"/>
              </a:solidFill>
              <a:ea typeface="+mn-lt"/>
              <a:cs typeface="+mn-lt"/>
            </a:endParaRPr>
          </a:p>
          <a:p>
            <a:r>
              <a:rPr lang="en-US" sz="2400" dirty="0">
                <a:solidFill>
                  <a:srgbClr val="35403A"/>
                </a:solidFill>
                <a:ea typeface="+mn-lt"/>
                <a:cs typeface="+mn-lt"/>
              </a:rPr>
              <a:t>7 km radius around Elland Road &gt; away-fan traffic &amp; </a:t>
            </a:r>
            <a:r>
              <a:rPr lang="en-US" sz="2400" dirty="0">
                <a:ea typeface="+mn-lt"/>
                <a:cs typeface="+mn-lt"/>
              </a:rPr>
              <a:t>congestion </a:t>
            </a:r>
            <a:endParaRPr lang="en-US" dirty="0"/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Event-specific traffic management needed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7FDE7-C06E-3CD5-2FE4-9ADF29C9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9073-D4D7-4171-B7E6-AD0A7C1D8971}" type="datetime1">
              <a:t>9/8/2025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DCAB9-D447-3CBF-FF53-EF6B5BDC7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30AA9-4B13-D98E-5CFD-FCBBEAE1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631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8D907-5ACA-181F-95E4-13B775A46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2780-751B-FC0A-0526-71035364B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Key Findings: Weather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32012-AF5D-C2BB-47DC-20C1A2572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rgbClr val="35403A"/>
                </a:solidFill>
                <a:ea typeface="+mn-lt"/>
                <a:cs typeface="+mn-lt"/>
              </a:rPr>
              <a:t>Light rain &amp; </a:t>
            </a:r>
            <a:r>
              <a:rPr lang="en-US" sz="2400" dirty="0">
                <a:ea typeface="+mn-lt"/>
                <a:cs typeface="+mn-lt"/>
              </a:rPr>
              <a:t>glare underestimated hazards </a:t>
            </a:r>
            <a:endParaRPr lang="en-US" sz="2400" dirty="0">
              <a:ea typeface="Calibri"/>
              <a:cs typeface="Calibri"/>
            </a:endParaRPr>
          </a:p>
          <a:p>
            <a:endParaRPr lang="en-US"/>
          </a:p>
          <a:p>
            <a:r>
              <a:rPr lang="en-US" sz="2400" dirty="0">
                <a:ea typeface="+mn-lt"/>
                <a:cs typeface="+mn-lt"/>
              </a:rPr>
              <a:t>Heavy rain saw fewer accidents (cautious driving) </a:t>
            </a:r>
            <a:endParaRPr lang="en-US" dirty="0"/>
          </a:p>
          <a:p>
            <a:endParaRPr lang="en-US"/>
          </a:p>
          <a:p>
            <a:r>
              <a:rPr lang="en-US" sz="2400" dirty="0">
                <a:ea typeface="+mn-lt"/>
                <a:cs typeface="+mn-lt"/>
              </a:rPr>
              <a:t>Sun glare increased summer accident risks 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0C890-065E-6BA2-AFB8-E7467219E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9073-D4D7-4171-B7E6-AD0A7C1D8971}" type="datetime1">
              <a:t>9/8/2025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74661-C089-1A37-CAFF-8C3333B6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0592E-7460-6E3C-11D6-E47FD543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92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A353E-5FE2-A9FF-7C57-26178CF83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160B3-572C-5E1F-79D4-F3F22B32B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Key Findings: Temporal Patterns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99033-1E12-9239-5A7D-3B5E684D1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Rush-hour peaks: 8-9 AM &amp; 4-6 PM </a:t>
            </a:r>
            <a:endParaRPr lang="en-US" sz="2400" dirty="0">
              <a:ea typeface="Calibri"/>
              <a:cs typeface="Calibri"/>
            </a:endParaRPr>
          </a:p>
          <a:p>
            <a:endParaRPr lang="en-US"/>
          </a:p>
          <a:p>
            <a:r>
              <a:rPr lang="en-US" sz="2400" dirty="0">
                <a:ea typeface="+mn-lt"/>
                <a:cs typeface="+mn-lt"/>
              </a:rPr>
              <a:t>Fridays consistently higher risk </a:t>
            </a:r>
            <a:endParaRPr lang="en-US" dirty="0"/>
          </a:p>
          <a:p>
            <a:endParaRPr lang="en-US"/>
          </a:p>
          <a:p>
            <a:r>
              <a:rPr lang="en-US" sz="2400" dirty="0">
                <a:ea typeface="+mn-lt"/>
                <a:cs typeface="+mn-lt"/>
              </a:rPr>
              <a:t>COVID lockdown &gt; sharp but temporary drop 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9FE96-8EBB-0836-DF47-8C2670B92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9073-D4D7-4171-B7E6-AD0A7C1D8971}" type="datetime1">
              <a:t>9/8/2025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082CA-6526-4C1A-E3C7-BCA5D78C4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ABA77-1213-55DC-9E1A-4089E8F0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373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EE2A0-CD76-47EC-97E9-41F915BA9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4DF1-76FC-3CF2-40DB-0D888DCAA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Key Findings: Demographics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271E8-6534-20B5-B3C3-E95DFE46D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Young male drivers overrepresented </a:t>
            </a:r>
            <a:endParaRPr lang="en-US" sz="2400" dirty="0">
              <a:ea typeface="Calibri"/>
              <a:cs typeface="Calibri"/>
            </a:endParaRPr>
          </a:p>
          <a:p>
            <a:endParaRPr lang="en-US"/>
          </a:p>
          <a:p>
            <a:r>
              <a:rPr lang="en-US" sz="2400" dirty="0">
                <a:ea typeface="+mn-lt"/>
                <a:cs typeface="+mn-lt"/>
              </a:rPr>
              <a:t>Pedestrians 11–15 most vulnerable </a:t>
            </a:r>
            <a:endParaRPr lang="en-US" dirty="0"/>
          </a:p>
          <a:p>
            <a:endParaRPr lang="en-US"/>
          </a:p>
          <a:p>
            <a:r>
              <a:rPr lang="en-US" sz="2400" dirty="0">
                <a:ea typeface="+mn-lt"/>
                <a:cs typeface="+mn-lt"/>
              </a:rPr>
              <a:t>Cyclists (esp. commuters &amp; delivery riders) at risk 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7309D-0BAE-12C9-C6DE-7AA69BC29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9073-D4D7-4171-B7E6-AD0A7C1D8971}" type="datetime1">
              <a:t>9/8/2025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FC1BB-1535-8478-CEEB-6707624D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04789-08D2-CDE9-A6F6-1ADF82DF9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79757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BohoVogueVTI">
      <a:dk1>
        <a:sysClr val="windowText" lastClr="000000"/>
      </a:dk1>
      <a:lt1>
        <a:sysClr val="window" lastClr="FFFFFF"/>
      </a:lt1>
      <a:dk2>
        <a:srgbClr val="35403A"/>
      </a:dk2>
      <a:lt2>
        <a:srgbClr val="F1EFEB"/>
      </a:lt2>
      <a:accent1>
        <a:srgbClr val="9E8B50"/>
      </a:accent1>
      <a:accent2>
        <a:srgbClr val="D5966B"/>
      </a:accent2>
      <a:accent3>
        <a:srgbClr val="9BA6BB"/>
      </a:accent3>
      <a:accent4>
        <a:srgbClr val="869880"/>
      </a:accent4>
      <a:accent5>
        <a:srgbClr val="588267"/>
      </a:accent5>
      <a:accent6>
        <a:srgbClr val="B89C46"/>
      </a:accent6>
      <a:hlink>
        <a:srgbClr val="C77138"/>
      </a:hlink>
      <a:folHlink>
        <a:srgbClr val="589374"/>
      </a:folHlink>
    </a:clrScheme>
    <a:fontScheme name="BohoVogueVTI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BohoVogu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587E0025-A466-4551-A341-1A9F570FDF06}" vid="{F615CBBD-D1BB-4663-887F-92A47C7C6A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BohoVogueVTI</vt:lpstr>
      <vt:lpstr>Visualisation of Road Traffic Accidents In the UK </vt:lpstr>
      <vt:lpstr>Introduction &amp; Context </vt:lpstr>
      <vt:lpstr>Research Questions</vt:lpstr>
      <vt:lpstr>Data Sources</vt:lpstr>
      <vt:lpstr>Methods &amp; Workflow </vt:lpstr>
      <vt:lpstr>Key Findings: Events</vt:lpstr>
      <vt:lpstr>Key Findings: Weather</vt:lpstr>
      <vt:lpstr>Key Findings: Temporal Patterns</vt:lpstr>
      <vt:lpstr>Key Findings: Demographics</vt:lpstr>
      <vt:lpstr>Key Findings: Infrastructure</vt:lpstr>
      <vt:lpstr>Dashboard Demonstration</vt:lpstr>
      <vt:lpstr>Policy &amp; Practice Implications</vt:lpstr>
      <vt:lpstr>Limitation &amp; Future Work</vt:lpstr>
      <vt:lpstr>Conclusion</vt:lpstr>
      <vt:lpstr>Final Key Takeaways &amp; 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230</cp:revision>
  <dcterms:created xsi:type="dcterms:W3CDTF">2025-09-08T00:00:30Z</dcterms:created>
  <dcterms:modified xsi:type="dcterms:W3CDTF">2025-09-08T21:58:34Z</dcterms:modified>
</cp:coreProperties>
</file>