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1"/>
  </p:notesMasterIdLst>
  <p:sldIdLst>
    <p:sldId id="256" r:id="rId2"/>
    <p:sldId id="278" r:id="rId3"/>
    <p:sldId id="259" r:id="rId4"/>
    <p:sldId id="264" r:id="rId5"/>
    <p:sldId id="263" r:id="rId6"/>
    <p:sldId id="275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57" r:id="rId18"/>
    <p:sldId id="277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892EC-AB5D-7530-882C-51ED28626B6A}" v="17" dt="2025-09-10T20:54:34.538"/>
    <p1510:client id="{38544914-2725-6F90-F708-DB7858262092}" v="255" dt="2025-09-10T16:51:01.484"/>
    <p1510:client id="{9532C742-0E81-9018-0F93-E897BAF7AF69}" v="641" dt="2025-09-10T16:06:36.2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947FF6-A881-4869-A5F2-6E0F167A15CF}" type="datetimeFigureOut"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7A7D4-F860-4273-8A83-15E49F75FC9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36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3A97B-7312-68D0-A330-77B9F9AD1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93AFA0-ECEC-7C77-A76A-C533BABE0A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CF7F28-1246-8189-3160-FAA533B64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847C7-DC62-AE9C-AC81-E17863B66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99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45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81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24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868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14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893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19ACE-9F68-CBA8-A913-0AD0588AB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AB6184-6C8A-AF3C-3E9A-6474E9859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DD6CA2-E588-3F8F-D665-8AE6A24B9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8E582-6083-23BD-8B19-5FEC8D9D2D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73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72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6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2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01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18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37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290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7A7D4-F860-4273-8A83-15E49F75FC90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9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30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9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03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79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3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3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3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7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3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3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ay.tharaphi.zaw4774/viz/shared/Y5MRHJ7C4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url?sa=i&amp;url=https%3A%2F%2Fclearcheck.co.uk%2Fimplications-of-accepting-a-police-caution%2F&amp;psig=AOvVaw2A_bxhBFgm5m_qd3XMl8Ef&amp;ust=1757608340840000&amp;source=images&amp;cd=vfe&amp;opi=89978449&amp;ved=0CBYQjRxqFwoTCLjh1bnPzo8DFQAAAAAdAAAAABAE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ytharaphizaw/leeds-uk-rta-visual-analytics-2019-2023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lic.tableau.com/app/profile/may.tharaphi.zaw4774/viz/shared/Y5MRHJ7C4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url?sa=i&amp;url=https%3A%2F%2Fwww.thescottishsun.co.uk%2Fnews%2F14265385%2Fhorror-car-smash-glasgow-road%2F&amp;psig=AOvVaw3VmaT_I7aIK8wJnvmhT6Ud&amp;ust=1757608125694000&amp;source=images&amp;cd=vfe&amp;opi=89978449&amp;ved=2ahUKEwjSwJTRzs6PAxWfdkEAHZG-NrgQjRx6BAgAEB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url?sa=i&amp;url=https%3A%2F%2Fwww.bbc.co.uk%2Fnews%2Fuk-england-bristol-66735515&amp;psig=AOvVaw28iawQBucUpExcRfGsC0Qp&amp;ust=1757609427019000&amp;source=images&amp;cd=vfe&amp;opi=89978449&amp;ved=0CBYQjRxqFwoTCNCuyMTTzo8DFQAAAAAdAAAAABA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.gov.uk/dataset/cb7ae6f0-4be6-4935-9277-47e5ce24a11f/road-accidents-safety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ootball-data.co.uk/englandm.php" TargetMode="External"/><Relationship Id="rId4" Type="http://schemas.openxmlformats.org/officeDocument/2006/relationships/hyperlink" Target="https://open-meteo.com/en/docs/historical-weather-ap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82287"/>
            <a:ext cx="9144000" cy="1580440"/>
          </a:xfrm>
        </p:spPr>
        <p:txBody>
          <a:bodyPr>
            <a:normAutofit/>
          </a:bodyPr>
          <a:lstStyle/>
          <a:p>
            <a:r>
              <a:rPr lang="en-US" sz="4000" err="1">
                <a:ea typeface="+mj-lt"/>
                <a:cs typeface="+mj-lt"/>
              </a:rPr>
              <a:t>Visualisation</a:t>
            </a:r>
            <a:r>
              <a:rPr lang="en-US" sz="4000">
                <a:ea typeface="+mj-lt"/>
                <a:cs typeface="+mj-lt"/>
              </a:rPr>
              <a:t> of Road Traffic Accidents In the UK </a:t>
            </a:r>
            <a:endParaRPr 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1238" y="4625145"/>
            <a:ext cx="9144000" cy="10668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Student: May </a:t>
            </a:r>
            <a:r>
              <a:rPr lang="en-US" err="1"/>
              <a:t>Tharaphi</a:t>
            </a:r>
            <a:r>
              <a:rPr lang="en-US"/>
              <a:t> Zaw</a:t>
            </a:r>
          </a:p>
          <a:p>
            <a:r>
              <a:rPr lang="en-US"/>
              <a:t>Supervisor: Patrick Ingham</a:t>
            </a:r>
            <a:endParaRPr lang="en-US">
              <a:solidFill>
                <a:srgbClr val="35403A"/>
              </a:solidFill>
              <a:latin typeface="Aptos Light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3E55895-3FC1-B2B2-2621-2C299252D878}"/>
              </a:ext>
            </a:extLst>
          </p:cNvPr>
          <p:cNvSpPr txBox="1">
            <a:spLocks/>
          </p:cNvSpPr>
          <p:nvPr/>
        </p:nvSpPr>
        <p:spPr>
          <a:xfrm>
            <a:off x="1528549" y="3063993"/>
            <a:ext cx="9132627" cy="1055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3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rial Nova"/>
              </a:rPr>
              <a:t>MSc data science Dissertation</a:t>
            </a:r>
            <a:endParaRPr lang="en-US">
              <a:latin typeface="Aptos Light"/>
            </a:endParaRPr>
          </a:p>
          <a:p>
            <a:r>
              <a:rPr lang="en-US">
                <a:latin typeface="Arial Nova"/>
              </a:rPr>
              <a:t>Leeds </a:t>
            </a:r>
            <a:r>
              <a:rPr lang="en-US" err="1">
                <a:latin typeface="Arial Nova"/>
              </a:rPr>
              <a:t>beckett</a:t>
            </a:r>
            <a:r>
              <a:rPr lang="en-US">
                <a:latin typeface="Arial Nova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A353E-5FE2-A9FF-7C57-26178CF83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60B3-572C-5E1F-79D4-F3F22B32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6"/>
            <a:ext cx="10449784" cy="872064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Key Findings: Temporal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99033-1E12-9239-5A7D-3B5E684D1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4594928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Rush-hour peaks: 8-9 AM &amp; 4-6 PM </a:t>
            </a:r>
            <a:endParaRPr lang="en-US" sz="24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Fridays consistently higher risk </a:t>
            </a:r>
            <a:endParaRPr lang="en-US" dirty="0"/>
          </a:p>
          <a:p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COVID lockdown &gt; sharp but temporary drop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9FE96-8EBB-0836-DF47-8C2670B9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82CA-6526-4C1A-E3C7-BCA5D78C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ABA77-1213-55DC-9E1A-4089E8F0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10</a:t>
            </a:fld>
            <a:endParaRPr lang="en-US"/>
          </a:p>
        </p:txBody>
      </p:sp>
      <p:pic>
        <p:nvPicPr>
          <p:cNvPr id="7" name="drawing">
            <a:extLst>
              <a:ext uri="{FF2B5EF4-FFF2-40B4-BE49-F238E27FC236}">
                <a16:creationId xmlns:a16="http://schemas.microsoft.com/office/drawing/2014/main" id="{99233579-9E54-8F86-76D2-DE134AB08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647" y="1863531"/>
            <a:ext cx="6310630" cy="1910715"/>
          </a:xfrm>
          <a:prstGeom prst="rect">
            <a:avLst/>
          </a:prstGeom>
        </p:spPr>
      </p:pic>
      <p:pic>
        <p:nvPicPr>
          <p:cNvPr id="8" name="drawing">
            <a:extLst>
              <a:ext uri="{FF2B5EF4-FFF2-40B4-BE49-F238E27FC236}">
                <a16:creationId xmlns:a16="http://schemas.microsoft.com/office/drawing/2014/main" id="{89A28EE6-1B68-4184-F2A8-034579DA86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1647" y="3908687"/>
            <a:ext cx="6320015" cy="231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7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EE2A0-CD76-47EC-97E9-41F915BA9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4DF1-76FC-3CF2-40DB-0D888DCAA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721940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Key Findings: Demographics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71E8-6534-20B5-B3C3-E95DFE46D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4895179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Young male drivers overrepresented </a:t>
            </a:r>
            <a:endParaRPr lang="en-US" sz="24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Pedestrians 11-15 most vulnerable </a:t>
            </a:r>
            <a:endParaRPr lang="en-US" dirty="0"/>
          </a:p>
          <a:p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Cyclists (esp. commuters &amp; delivery riders) at risk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7309D-0BAE-12C9-C6DE-7AA69BC29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FC1BB-1535-8478-CEEB-6707624D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04789-08D2-CDE9-A6F6-1ADF82DF9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11</a:t>
            </a:fld>
            <a:endParaRPr lang="en-US"/>
          </a:p>
        </p:txBody>
      </p:sp>
      <p:pic>
        <p:nvPicPr>
          <p:cNvPr id="7" name="drawing">
            <a:extLst>
              <a:ext uri="{FF2B5EF4-FFF2-40B4-BE49-F238E27FC236}">
                <a16:creationId xmlns:a16="http://schemas.microsoft.com/office/drawing/2014/main" id="{A8F367D8-3327-9DB0-3F39-B592807A2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346"/>
          <a:stretch>
            <a:fillRect/>
          </a:stretch>
        </p:blipFill>
        <p:spPr>
          <a:xfrm>
            <a:off x="7676866" y="1310185"/>
            <a:ext cx="2272351" cy="1760351"/>
          </a:xfrm>
          <a:prstGeom prst="rect">
            <a:avLst/>
          </a:prstGeom>
        </p:spPr>
      </p:pic>
      <p:pic>
        <p:nvPicPr>
          <p:cNvPr id="8" name="drawing">
            <a:extLst>
              <a:ext uri="{FF2B5EF4-FFF2-40B4-BE49-F238E27FC236}">
                <a16:creationId xmlns:a16="http://schemas.microsoft.com/office/drawing/2014/main" id="{6C73424A-8C18-5053-F37E-EA3FCB01C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9687" y="3295645"/>
            <a:ext cx="4651205" cy="260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79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52A62-1D74-AE6F-D27A-2FA1A8103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111D-1E55-C8B2-187E-F29EF682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653701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Key Findings: Infrastructure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77164-9399-9EDD-343C-7203F4271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5789107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Single carriageways = majority of accidents </a:t>
            </a:r>
            <a:endParaRPr lang="en-US" sz="24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Uncontrolled junctions &gt; hotspots </a:t>
            </a:r>
            <a:endParaRPr lang="en-US" dirty="0"/>
          </a:p>
          <a:p>
            <a:endParaRPr lang="en-US" dirty="0"/>
          </a:p>
          <a:p>
            <a:r>
              <a:rPr lang="en-US" sz="2400" dirty="0" err="1">
                <a:ea typeface="+mn-lt"/>
                <a:cs typeface="+mn-lt"/>
              </a:rPr>
              <a:t>Signalised</a:t>
            </a:r>
            <a:r>
              <a:rPr lang="en-US" sz="2400" dirty="0">
                <a:ea typeface="+mn-lt"/>
                <a:cs typeface="+mn-lt"/>
              </a:rPr>
              <a:t> crossroads also had high accident counts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54DC3-1234-1475-EAFC-132FFF40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B5E11-0B26-4831-67EF-B311D11CB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C9D9-C21D-A080-9EA0-3F7A916E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12</a:t>
            </a:fld>
            <a:endParaRPr lang="en-US"/>
          </a:p>
        </p:txBody>
      </p:sp>
      <p:pic>
        <p:nvPicPr>
          <p:cNvPr id="7" name="Picture 6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7B797919-FAE0-36CD-116F-804F88F04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437" y="1237770"/>
            <a:ext cx="2901915" cy="1996593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8170BE-FF7A-581E-110F-6D33C95B0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240" y="3370997"/>
            <a:ext cx="5274310" cy="271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0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29DAF-BD92-2446-8E2D-E669190FB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90ADB-D6BE-A43A-6187-1096F384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864037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Dashboard Demonstration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1B87-BE12-099B-B325-662325BE9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2400" b="1" dirty="0">
                <a:ea typeface="+mn-lt"/>
                <a:cs typeface="+mn-lt"/>
              </a:rPr>
              <a:t>Overview dashboard: </a:t>
            </a:r>
            <a:r>
              <a:rPr lang="en-US" sz="2400" dirty="0">
                <a:ea typeface="+mn-lt"/>
                <a:cs typeface="+mn-lt"/>
              </a:rPr>
              <a:t>hotspots &amp; trends, temporal patterns</a:t>
            </a:r>
            <a:endParaRPr lang="en-US" sz="24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b="1" dirty="0">
                <a:ea typeface="+mn-lt"/>
                <a:cs typeface="+mn-lt"/>
              </a:rPr>
              <a:t>Event dashboard</a:t>
            </a:r>
            <a:r>
              <a:rPr lang="en-US" sz="2400" dirty="0">
                <a:ea typeface="+mn-lt"/>
                <a:cs typeface="+mn-lt"/>
              </a:rPr>
              <a:t>: matchday vs non-matchday, hotspot area</a:t>
            </a:r>
            <a:endParaRPr lang="en-US" dirty="0"/>
          </a:p>
          <a:p>
            <a:endParaRPr lang="en-US" dirty="0"/>
          </a:p>
          <a:p>
            <a:r>
              <a:rPr lang="en-US" sz="2400" b="1" dirty="0">
                <a:ea typeface="+mn-lt"/>
                <a:cs typeface="+mn-lt"/>
              </a:rPr>
              <a:t>Weather dashboard: </a:t>
            </a:r>
            <a:r>
              <a:rPr lang="en-US" sz="2400" dirty="0">
                <a:ea typeface="+mn-lt"/>
                <a:cs typeface="+mn-lt"/>
              </a:rPr>
              <a:t>rainfall &amp; sunlight risks </a:t>
            </a:r>
            <a:endParaRPr lang="en-US" dirty="0"/>
          </a:p>
          <a:p>
            <a:endParaRPr lang="en-US" dirty="0"/>
          </a:p>
          <a:p>
            <a:r>
              <a:rPr lang="en-US" sz="2400" b="1" dirty="0">
                <a:ea typeface="+mn-lt"/>
                <a:cs typeface="+mn-lt"/>
              </a:rPr>
              <a:t>Demographics dashboard: </a:t>
            </a:r>
            <a:r>
              <a:rPr lang="en-US" sz="2400" dirty="0">
                <a:ea typeface="+mn-lt"/>
                <a:cs typeface="+mn-lt"/>
              </a:rPr>
              <a:t>age &amp; gender splits, high-risked casualty groups</a:t>
            </a:r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Infrastructure dashboard: </a:t>
            </a:r>
            <a:r>
              <a:rPr lang="en-US" sz="2400" dirty="0">
                <a:ea typeface="+mn-lt"/>
                <a:cs typeface="+mn-lt"/>
              </a:rPr>
              <a:t>analysis on types of roads, vehicles, and junctions</a:t>
            </a:r>
          </a:p>
          <a:p>
            <a:endParaRPr lang="en-US" sz="24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i="1" dirty="0">
                <a:ea typeface="+mn-lt"/>
                <a:cs typeface="+mn-lt"/>
              </a:rPr>
              <a:t>Go to: </a:t>
            </a:r>
            <a:r>
              <a:rPr lang="en-US" sz="2000" i="1" dirty="0">
                <a:ea typeface="+mn-lt"/>
                <a:cs typeface="+mn-lt"/>
                <a:hlinkClick r:id="rId3"/>
              </a:rPr>
              <a:t>Tableau Public Dashboard Website</a:t>
            </a:r>
            <a:endParaRPr lang="en-US" i="1" dirty="0">
              <a:solidFill>
                <a:srgbClr val="002060"/>
              </a:solidFill>
              <a:hlinkClick r:id="rId3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2584D-74DB-469F-C6C0-A081E4689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7CED3-B46A-2F57-77B3-7E3F5585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9D0D-D55C-FFB1-E4F5-BFB809BF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23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CC56F-D68C-5224-593D-18AC9FC6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mplications of Accepting a Police Caution">
            <a:extLst>
              <a:ext uri="{FF2B5EF4-FFF2-40B4-BE49-F238E27FC236}">
                <a16:creationId xmlns:a16="http://schemas.microsoft.com/office/drawing/2014/main" id="{501CDC1E-E924-CB96-F3C1-B7AB012A73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4549" y="465"/>
            <a:ext cx="12182901" cy="35920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7D1A33-3AF8-370D-A280-E86A4BDBA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87748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ea typeface="+mj-lt"/>
                <a:cs typeface="+mj-lt"/>
              </a:rPr>
              <a:t>Policy &amp; Practice Implications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79353-DCCA-1CEF-D87C-CA48E2FC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Event management: police control, parking, away-fan guidance </a:t>
            </a:r>
            <a:endParaRPr lang="en-US" sz="2400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Weather: campaigns for light rain &amp; glare risks 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35403A"/>
              </a:solidFill>
            </a:endParaRPr>
          </a:p>
          <a:p>
            <a:r>
              <a:rPr lang="en-US" sz="2400" dirty="0">
                <a:solidFill>
                  <a:srgbClr val="35403A"/>
                </a:solidFill>
                <a:ea typeface="+mn-lt"/>
                <a:cs typeface="+mn-lt"/>
              </a:rPr>
              <a:t>Temporal: rush-hour enforcement, school safety </a:t>
            </a:r>
            <a:endParaRPr lang="en-US" dirty="0">
              <a:solidFill>
                <a:srgbClr val="35403A"/>
              </a:solidFill>
            </a:endParaRPr>
          </a:p>
          <a:p>
            <a:endParaRPr lang="en-US" dirty="0">
              <a:solidFill>
                <a:srgbClr val="35403A"/>
              </a:solidFill>
            </a:endParaRPr>
          </a:p>
          <a:p>
            <a:r>
              <a:rPr lang="en-US" sz="2400" dirty="0">
                <a:solidFill>
                  <a:srgbClr val="35403A"/>
                </a:solidFill>
                <a:ea typeface="+mn-lt"/>
                <a:cs typeface="+mn-lt"/>
              </a:rPr>
              <a:t>Demographics: cycling infrastructure, child pedestrian safety </a:t>
            </a:r>
            <a:endParaRPr lang="en-US" dirty="0">
              <a:solidFill>
                <a:srgbClr val="35403A"/>
              </a:solidFill>
            </a:endParaRPr>
          </a:p>
          <a:p>
            <a:endParaRPr lang="en-US" dirty="0">
              <a:solidFill>
                <a:srgbClr val="35403A"/>
              </a:solidFill>
            </a:endParaRPr>
          </a:p>
          <a:p>
            <a:r>
              <a:rPr lang="en-US" sz="2400" dirty="0">
                <a:solidFill>
                  <a:srgbClr val="35403A"/>
                </a:solidFill>
                <a:ea typeface="+mn-lt"/>
                <a:cs typeface="+mn-lt"/>
              </a:rPr>
              <a:t>Infrastructure: redesign junctions &amp; single carriageways </a:t>
            </a:r>
            <a:endParaRPr lang="en-US" dirty="0">
              <a:solidFill>
                <a:srgbClr val="35403A"/>
              </a:solidFill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348C4-0B04-0DED-AC44-458D6190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361BE-B8E6-4E78-BABC-2EC38C5A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FBBE9-DEE8-A06F-9E1E-C7212878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B2A838-6990-FDD3-04ED-E37F26945B7F}"/>
              </a:ext>
            </a:extLst>
          </p:cNvPr>
          <p:cNvSpPr txBox="1"/>
          <p:nvPr/>
        </p:nvSpPr>
        <p:spPr>
          <a:xfrm>
            <a:off x="2060331" y="6323790"/>
            <a:ext cx="41206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Image Reference: </a:t>
            </a:r>
            <a:r>
              <a:rPr lang="en-US">
                <a:hlinkClick r:id="rId4"/>
              </a:rPr>
              <a:t>DBS Check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34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AD6CF-62FB-61FC-DB61-2EFC4A9C3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E11D-D6E4-212E-F6C2-C914D0E8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016268"/>
          </a:xfrm>
        </p:spPr>
        <p:txBody>
          <a:bodyPr>
            <a:normAutofit/>
          </a:bodyPr>
          <a:lstStyle/>
          <a:p>
            <a:r>
              <a:rPr lang="en-US" sz="3600" dirty="0"/>
              <a:t>Limitation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D231C-822E-4499-9575-EF8B2D517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No traffic volume data (exposure issue) </a:t>
            </a:r>
            <a:endParaRPr lang="en-US" sz="24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Event dataset limited to football matches only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Future: expand events, add exposure data, ML models, replicate in other UK cities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FBE6E-5C6F-CD1C-B1F4-CD3BEDC7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EDDE0-59CF-C221-0EA6-4B881CE99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845C7-FE3A-EBDD-57F1-F14D76A6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8689E-40C5-8083-0BEA-EDF795B37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F7AD-B62F-A385-E714-3653B14A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970261"/>
          </a:xfrm>
        </p:spPr>
        <p:txBody>
          <a:bodyPr>
            <a:normAutofit/>
          </a:bodyPr>
          <a:lstStyle/>
          <a:p>
            <a:r>
              <a:rPr lang="en-US" sz="3600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6D06E-B120-6728-E983-3CFD070F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Accident risks shaped by weather, time, demographics, infra, events </a:t>
            </a:r>
            <a:endParaRPr lang="en-US" sz="24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Dashboards bridge raw data &gt; actionable insights </a:t>
            </a:r>
            <a:endParaRPr lang="en-US" dirty="0"/>
          </a:p>
          <a:p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Methodology replicable in other cities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74405-8130-BE51-2A9E-0428B3A7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544EE-57C4-6183-1A2E-43C9D6187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0883F-10D4-9997-290A-598D6C5D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23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F4D8AD-E9A8-966B-F002-9A9035849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763340"/>
              </p:ext>
            </p:extLst>
          </p:nvPr>
        </p:nvGraphicFramePr>
        <p:xfrm>
          <a:off x="841611" y="1496740"/>
          <a:ext cx="10515600" cy="48281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5651552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72828511"/>
                    </a:ext>
                  </a:extLst>
                </a:gridCol>
              </a:tblGrid>
              <a:tr h="495667">
                <a:tc>
                  <a:txBody>
                    <a:bodyPr/>
                    <a:lstStyle/>
                    <a:p>
                      <a:r>
                        <a:rPr lang="en-US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Recommendations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916481"/>
                  </a:ext>
                </a:extLst>
              </a:tr>
              <a:tr h="8444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Events:</a:t>
                      </a: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 Friday Leeds United matchdays showed higher accident risk within 7 km of Elland Road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Event Planning:</a:t>
                      </a: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 Stronger police control, parking, and away-fan navigation. 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511729"/>
                  </a:ext>
                </a:extLst>
              </a:tr>
              <a:tr h="119327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Weather:</a:t>
                      </a: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 Light rain and glare posed bigger risks than heavy rain. 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Weather Campaigns:</a:t>
                      </a: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 Public awareness of light rain/glare, anti-glare screens and improved markings. 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81476"/>
                  </a:ext>
                </a:extLst>
              </a:tr>
              <a:tr h="22947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Demographics &amp; Infrastructure: </a:t>
                      </a: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Young male drivers, cyclists, and 11-15 pedestrians were most vulnerable. 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800" b="0" i="0" u="none" strike="noStrike" noProof="0" dirty="0">
                        <a:solidFill>
                          <a:schemeClr val="tx2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Single carriageways and uncontrolled junctions were hotspots. 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Targeted Safety:</a:t>
                      </a:r>
                      <a:r>
                        <a:rPr lang="en-US" sz="1800" b="0" i="0" u="none" strike="noStrike" noProof="0" dirty="0">
                          <a:solidFill>
                            <a:schemeClr val="tx2"/>
                          </a:solidFill>
                          <a:latin typeface="Aptos"/>
                        </a:rPr>
                        <a:t> Cycling infrastructure, school crossing patrols, and redesign of high-risk junctions.</a:t>
                      </a:r>
                      <a:endParaRPr lang="en-US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579014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7F0C62F5-05BD-5340-3B9C-A99D7120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18" y="588245"/>
            <a:ext cx="10510259" cy="588595"/>
          </a:xfrm>
        </p:spPr>
        <p:txBody>
          <a:bodyPr>
            <a:normAutofit fontScale="90000"/>
          </a:bodyPr>
          <a:lstStyle/>
          <a:p>
            <a:r>
              <a:rPr lang="en-US" sz="3600"/>
              <a:t>Final Key Takeaways &amp; Recommendations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41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94DE8-0FBC-A406-E8A9-AB4B03CF5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BC85-DE38-B8E7-A616-25E78772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Project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C0D13-C8FF-A456-64D0-1775A509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ea typeface="+mn-lt"/>
                <a:cs typeface="+mn-lt"/>
              </a:rPr>
              <a:t>Github</a:t>
            </a:r>
            <a:r>
              <a:rPr lang="en-US" sz="2400" dirty="0">
                <a:ea typeface="+mn-lt"/>
                <a:cs typeface="+mn-lt"/>
              </a:rPr>
              <a:t> Repository</a:t>
            </a:r>
          </a:p>
          <a:p>
            <a:pPr marL="0" indent="0">
              <a:buNone/>
            </a:pPr>
            <a:r>
              <a:rPr lang="en-US" sz="2400" i="1" dirty="0">
                <a:ea typeface="+mn-lt"/>
                <a:cs typeface="+mn-lt"/>
                <a:hlinkClick r:id="rId3"/>
              </a:rPr>
              <a:t>https://github.com/maytharaphizaw/leeds-uk-rta-visual-analytics-2019-2023</a:t>
            </a:r>
          </a:p>
          <a:p>
            <a:pPr marL="0" indent="0">
              <a:buNone/>
            </a:pPr>
            <a:endParaRPr lang="en-US" sz="2400" dirty="0">
              <a:ea typeface="Calibri"/>
              <a:cs typeface="Calibri"/>
            </a:endParaRPr>
          </a:p>
          <a:p>
            <a:r>
              <a:rPr lang="en-US" sz="2400" dirty="0">
                <a:ea typeface="Calibri"/>
                <a:cs typeface="Calibri"/>
              </a:rPr>
              <a:t>Tableau Public:</a:t>
            </a:r>
          </a:p>
          <a:p>
            <a:pPr marL="0" indent="0">
              <a:buNone/>
            </a:pPr>
            <a:r>
              <a:rPr lang="en-US" sz="2400" i="1" dirty="0">
                <a:ea typeface="+mn-lt"/>
                <a:cs typeface="+mn-lt"/>
                <a:hlinkClick r:id="rId4"/>
              </a:rPr>
              <a:t>https://public.tableau.com/app/profile/may.tharaphi.zaw4774/viz/shared/Y5MRHJ7C4</a:t>
            </a:r>
            <a:endParaRPr lang="en-US" i="1" dirty="0"/>
          </a:p>
          <a:p>
            <a:pPr marL="0" indent="0">
              <a:buNone/>
            </a:pPr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  <a:p>
            <a:endParaRPr lang="en-US" sz="2400" dirty="0">
              <a:ea typeface="Calibri"/>
              <a:cs typeface="Calibri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8DD27-644F-50A6-9AC2-B38762E6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8C4E0-608F-E904-B7AC-A3D32FA7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453B6-7987-3CF3-ACEF-5EC4BE3A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9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1E76-0C51-42CB-2555-7B1D69B58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D0BC1-0EA2-E723-BD14-2612603F1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5968"/>
            <a:ext cx="9144000" cy="1066890"/>
          </a:xfrm>
        </p:spPr>
        <p:txBody>
          <a:bodyPr>
            <a:normAutofit/>
          </a:bodyPr>
          <a:lstStyle/>
          <a:p>
            <a:r>
              <a:rPr lang="en-US" sz="3200"/>
              <a:t>Any questions?</a:t>
            </a:r>
          </a:p>
          <a:p>
            <a:r>
              <a:rPr lang="en-US" sz="1200"/>
              <a:t>m.zaw3483@student.leedsbeckett.ac.uk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A89D3-1514-8132-7F38-58FDFCA94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451EF-D935-4783-9956-152DC1E150BE}" type="datetime1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13FDC-4DC5-CF73-45E0-D8645013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CBBC5-CC71-04FD-2183-A0ABE7B06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39122-51D5-4904-1024-40D013537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orror three-car smash closes Glasgow road in both directions ...">
            <a:extLst>
              <a:ext uri="{FF2B5EF4-FFF2-40B4-BE49-F238E27FC236}">
                <a16:creationId xmlns:a16="http://schemas.microsoft.com/office/drawing/2014/main" id="{75C751B7-2C5D-5C83-975F-23913C3DF1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3000"/>
          </a:blip>
          <a:stretch>
            <a:fillRect/>
          </a:stretch>
        </p:blipFill>
        <p:spPr>
          <a:xfrm>
            <a:off x="5887926" y="-3875"/>
            <a:ext cx="6309193" cy="68793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EDF553-3BEA-7A00-8BF5-752F9AEF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919833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UK RTAs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84512-9AA4-E520-A4F2-1C3384AAB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4930629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Total deaths: 1,695 people in 2023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Total serious injuries: 28,967 people across UK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Total casualties: 140,962 total casualties of all severities reported in the UK.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164A3-1B9F-04A9-2B7E-E431D5D15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D79C6-CB03-40E2-D5CC-526DF41F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E0867-4739-714C-BDA7-6D0C2CD7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D9BA5-944A-02A1-5BE8-6BC32B2DF050}"/>
              </a:ext>
            </a:extLst>
          </p:cNvPr>
          <p:cNvSpPr txBox="1"/>
          <p:nvPr/>
        </p:nvSpPr>
        <p:spPr>
          <a:xfrm>
            <a:off x="2060331" y="6323790"/>
            <a:ext cx="41206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Image Reference: </a:t>
            </a:r>
            <a:r>
              <a:rPr lang="en-US">
                <a:hlinkClick r:id="rId4"/>
              </a:rPr>
              <a:t>The Scottish Sun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0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B127-33B6-1CC1-D249-E47696116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953952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Context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758D-A7CF-0E1C-02D1-4A908A7E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4870754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RTAs: global &amp; UK public health concern </a:t>
            </a:r>
          </a:p>
          <a:p>
            <a:r>
              <a:rPr lang="en-US" sz="2400" dirty="0">
                <a:ea typeface="+mn-lt"/>
                <a:cs typeface="+mn-lt"/>
              </a:rPr>
              <a:t>Leeds risks: weather, urban roads, special events/festivals/sports matches 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Aim: </a:t>
            </a:r>
            <a:r>
              <a:rPr lang="en-US" sz="2400" dirty="0" err="1">
                <a:ea typeface="+mn-lt"/>
                <a:cs typeface="+mn-lt"/>
              </a:rPr>
              <a:t>Analyse</a:t>
            </a:r>
            <a:r>
              <a:rPr lang="en-US" sz="2400" dirty="0">
                <a:ea typeface="+mn-lt"/>
                <a:cs typeface="+mn-lt"/>
              </a:rPr>
              <a:t> &amp; </a:t>
            </a:r>
            <a:r>
              <a:rPr lang="en-US" sz="2400" dirty="0" err="1">
                <a:ea typeface="+mn-lt"/>
                <a:cs typeface="+mn-lt"/>
              </a:rPr>
              <a:t>visualise</a:t>
            </a:r>
            <a:r>
              <a:rPr lang="en-US" sz="2400" dirty="0">
                <a:ea typeface="+mn-lt"/>
                <a:cs typeface="+mn-lt"/>
              </a:rPr>
              <a:t> accidents &gt; interactive dashboards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E7B60-214A-0F61-70AE-464D78D1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9A363-6D48-1C80-C14B-C17EBB2A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F35F6-8895-3DB9-BCC3-E7EBC20ED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3</a:t>
            </a:fld>
            <a:endParaRPr lang="en-US"/>
          </a:p>
        </p:txBody>
      </p:sp>
      <p:pic>
        <p:nvPicPr>
          <p:cNvPr id="7" name="Picture 6" descr="Bristol: Driver seriously injured after collision with police car - BBC News">
            <a:extLst>
              <a:ext uri="{FF2B5EF4-FFF2-40B4-BE49-F238E27FC236}">
                <a16:creationId xmlns:a16="http://schemas.microsoft.com/office/drawing/2014/main" id="{4BB278FF-7311-8AD2-6300-B37F144F48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8000"/>
          </a:blip>
          <a:stretch>
            <a:fillRect/>
          </a:stretch>
        </p:blipFill>
        <p:spPr>
          <a:xfrm>
            <a:off x="5748578" y="727"/>
            <a:ext cx="6442130" cy="6856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CE4930-95ED-A2F7-82C6-1B2797CDEEBC}"/>
              </a:ext>
            </a:extLst>
          </p:cNvPr>
          <p:cNvSpPr txBox="1"/>
          <p:nvPr/>
        </p:nvSpPr>
        <p:spPr>
          <a:xfrm>
            <a:off x="2060331" y="6323790"/>
            <a:ext cx="41206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Image Reference: </a:t>
            </a:r>
            <a:r>
              <a:rPr lang="en-US" dirty="0">
                <a:hlinkClick r:id="rId4"/>
              </a:rPr>
              <a:t>BBC News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73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A4970-D7D6-6D53-86D5-C0E4167E8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3F53-B6A5-3F21-BA6A-06F1CB3C6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947128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Research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BF1DE-9C8C-C657-D518-651795577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400" dirty="0">
                <a:ea typeface="+mn-lt"/>
                <a:cs typeface="+mn-lt"/>
              </a:rPr>
              <a:t>Do special events influence accident frequency and risk in Leeds, particularly around major hotspots? 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How do weather conditions, including sunlight and rainfall, shape accident frequency and severity across Leeds? 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What are the temporal patterns of road traffic accidents, and how does severity vary across these periods? 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Which demographic groups and road users are most at risk in Leeds roads? 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Do vehicle types and key urban features play a significant role in accident risk across Leeds? 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How can data </a:t>
            </a:r>
            <a:r>
              <a:rPr lang="en-US" sz="2400" dirty="0" err="1">
                <a:ea typeface="+mn-lt"/>
                <a:cs typeface="+mn-lt"/>
              </a:rPr>
              <a:t>visualisation</a:t>
            </a:r>
            <a:r>
              <a:rPr lang="en-US" sz="2400" dirty="0">
                <a:ea typeface="+mn-lt"/>
                <a:cs typeface="+mn-lt"/>
              </a:rPr>
              <a:t> tools help translate these findings into actionable insights for policymakers and transport authorities?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F704F-E816-B2E8-12FD-777AB036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FF7CD-AF69-CECD-87BE-D802440D6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88A98-8A46-0FE8-E624-F512E74E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9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94201-6FF6-3525-47FC-66A9FC73A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F543F-9993-BA0A-86C3-9D065424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919833"/>
          </a:xfrm>
        </p:spPr>
        <p:txBody>
          <a:bodyPr>
            <a:normAutofit/>
          </a:bodyPr>
          <a:lstStyle/>
          <a:p>
            <a:r>
              <a:rPr lang="en-US" sz="3600" dirty="0"/>
              <a:t>Data Sources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41A62-1227-1E19-B3ED-1B41B23CD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STATS19: collisions, casualties, vehicles (2019-2023)  (</a:t>
            </a:r>
            <a:r>
              <a:rPr lang="en-US" sz="2400" dirty="0">
                <a:ea typeface="+mn-lt"/>
                <a:cs typeface="+mn-lt"/>
                <a:hlinkClick r:id="rId3"/>
              </a:rPr>
              <a:t>link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sz="2400" dirty="0"/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Open-</a:t>
            </a:r>
            <a:r>
              <a:rPr lang="en-US" sz="2400" dirty="0" err="1">
                <a:ea typeface="+mn-lt"/>
                <a:cs typeface="+mn-lt"/>
              </a:rPr>
              <a:t>Meteo</a:t>
            </a:r>
            <a:r>
              <a:rPr lang="en-US" sz="2400" dirty="0">
                <a:ea typeface="+mn-lt"/>
                <a:cs typeface="+mn-lt"/>
              </a:rPr>
              <a:t> API: rainfall, sunshine duration (</a:t>
            </a:r>
            <a:r>
              <a:rPr lang="en-US" sz="2400" dirty="0">
                <a:ea typeface="+mn-lt"/>
                <a:cs typeface="+mn-lt"/>
                <a:hlinkClick r:id="rId4"/>
              </a:rPr>
              <a:t>link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Leeds United fixtures: home matches (</a:t>
            </a:r>
            <a:r>
              <a:rPr lang="en-US" sz="2400" dirty="0">
                <a:ea typeface="+mn-lt"/>
                <a:cs typeface="+mn-lt"/>
                <a:hlinkClick r:id="rId5"/>
              </a:rPr>
              <a:t>link</a:t>
            </a:r>
            <a:r>
              <a:rPr lang="en-US" sz="2400" dirty="0">
                <a:ea typeface="+mn-lt"/>
                <a:cs typeface="+mn-lt"/>
              </a:rPr>
              <a:t>)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FE009-EC94-3F8B-8DBE-2585FD1D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F2C52-D52F-4D30-0848-1E614E93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D59DA-1EBA-DD4F-1FC2-83500FE6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0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9CEF-83FD-0C01-E14D-01F41424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514360" cy="67182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System Implementation Framework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39ADC-875B-6E56-D65D-71A19CDB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81E9-039E-46CC-B446-60BC5E13C3C6}" type="datetime1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1A479-3EF7-CF2A-6879-319A5371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00535-37EC-5DA9-D59A-98A00DA6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6</a:t>
            </a:fld>
            <a:endParaRPr lang="en-US"/>
          </a:p>
        </p:txBody>
      </p:sp>
      <p:pic>
        <p:nvPicPr>
          <p:cNvPr id="8" name="Picture 7" descr="A diagram of a data analysis process&#10;&#10;AI-generated content may be incorrect.">
            <a:extLst>
              <a:ext uri="{FF2B5EF4-FFF2-40B4-BE49-F238E27FC236}">
                <a16:creationId xmlns:a16="http://schemas.microsoft.com/office/drawing/2014/main" id="{23ED42B2-05D4-066A-C18B-7114945AA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26" y="1529811"/>
            <a:ext cx="9151749" cy="481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0414D-D349-7BA0-2038-47661D33A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13681-39C3-0920-448B-7D40831F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933480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Methods &amp; Workflow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4BFB-E922-0A03-0273-FC528113C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Python: data preprocessing and cleaning </a:t>
            </a:r>
            <a:endParaRPr lang="en-US" sz="2400"/>
          </a:p>
          <a:p>
            <a:endParaRPr lang="en-US"/>
          </a:p>
          <a:p>
            <a:r>
              <a:rPr lang="en-US" sz="2400">
                <a:ea typeface="+mn-lt"/>
                <a:cs typeface="+mn-lt"/>
              </a:rPr>
              <a:t>Tableau: dashboard implementation &amp; </a:t>
            </a:r>
            <a:r>
              <a:rPr lang="en-US" sz="2400" err="1">
                <a:ea typeface="+mn-lt"/>
                <a:cs typeface="+mn-lt"/>
              </a:rPr>
              <a:t>visualisation</a:t>
            </a:r>
            <a:r>
              <a:rPr lang="en-US" sz="2400">
                <a:ea typeface="+mn-lt"/>
                <a:cs typeface="+mn-lt"/>
              </a:rPr>
              <a:t> </a:t>
            </a:r>
            <a:endParaRPr lang="en-US"/>
          </a:p>
          <a:p>
            <a:endParaRPr lang="en-US"/>
          </a:p>
          <a:p>
            <a:r>
              <a:rPr lang="en-US" sz="2400">
                <a:ea typeface="+mn-lt"/>
                <a:cs typeface="+mn-lt"/>
              </a:rPr>
              <a:t>Hybrid workflow ensures </a:t>
            </a:r>
            <a:r>
              <a:rPr lang="en-US" sz="2400" err="1">
                <a:ea typeface="+mn-lt"/>
                <a:cs typeface="+mn-lt"/>
              </a:rPr>
              <a:t>rigour</a:t>
            </a:r>
            <a:r>
              <a:rPr lang="en-US" sz="2400">
                <a:ea typeface="+mn-lt"/>
                <a:cs typeface="+mn-lt"/>
              </a:rPr>
              <a:t> + accessibility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21FD-4EB3-22F6-1352-2C0ACAC2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05AF5-3040-C866-4D5B-E6DA510D1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7270-B3D1-E383-CD09-798FE91F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98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2DA45-706A-E2F8-3CC6-98F8CA252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0368-947D-4015-7A37-13105004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851626"/>
          </a:xfrm>
        </p:spPr>
        <p:txBody>
          <a:bodyPr>
            <a:normAutofit/>
          </a:bodyPr>
          <a:lstStyle/>
          <a:p>
            <a:r>
              <a:rPr lang="en-US" sz="3600" dirty="0">
                <a:ea typeface="+mj-lt"/>
                <a:cs typeface="+mj-lt"/>
              </a:rPr>
              <a:t>Key Findings: Events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5F46-B29F-2BB4-D153-0F73A7BA0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4298025" cy="390381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400" dirty="0">
                <a:solidFill>
                  <a:srgbClr val="35403A"/>
                </a:solidFill>
                <a:ea typeface="+mn-lt"/>
                <a:cs typeface="+mn-lt"/>
              </a:rPr>
              <a:t>Accidents increased conditionally on Leeds United matchday, particularly on Fridays</a:t>
            </a:r>
            <a:endParaRPr lang="en-US" sz="2400" dirty="0">
              <a:solidFill>
                <a:srgbClr val="35403A"/>
              </a:solidFill>
              <a:latin typeface="Aptos Light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solidFill>
                <a:srgbClr val="35403A"/>
              </a:solidFill>
              <a:ea typeface="+mn-lt"/>
              <a:cs typeface="+mn-lt"/>
            </a:endParaRPr>
          </a:p>
          <a:p>
            <a:r>
              <a:rPr lang="en-US" sz="2400" dirty="0">
                <a:solidFill>
                  <a:srgbClr val="35403A"/>
                </a:solidFill>
                <a:ea typeface="+mn-lt"/>
                <a:cs typeface="+mn-lt"/>
              </a:rPr>
              <a:t>7 km radius around Elland Road &gt; away-fan traffic &amp; </a:t>
            </a:r>
            <a:r>
              <a:rPr lang="en-US" sz="2400" dirty="0">
                <a:ea typeface="+mn-lt"/>
                <a:cs typeface="+mn-lt"/>
              </a:rPr>
              <a:t>congestion </a:t>
            </a:r>
            <a:endParaRPr lang="en-US" dirty="0"/>
          </a:p>
          <a:p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Event-specific traffic management needed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7FDE7-C06E-3CD5-2FE4-9ADF29C9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DCAB9-D447-3CBF-FF53-EF6B5BDC7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30AA9-4B13-D98E-5CFD-FCBBEAE1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8</a:t>
            </a:fld>
            <a:endParaRPr lang="en-US"/>
          </a:p>
        </p:txBody>
      </p:sp>
      <p:pic>
        <p:nvPicPr>
          <p:cNvPr id="7" name="drawing">
            <a:extLst>
              <a:ext uri="{FF2B5EF4-FFF2-40B4-BE49-F238E27FC236}">
                <a16:creationId xmlns:a16="http://schemas.microsoft.com/office/drawing/2014/main" id="{ABEBA65D-A658-9C1A-813F-5E47873C4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34418"/>
            <a:ext cx="5083196" cy="416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31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8D907-5ACA-181F-95E4-13B775A46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2780-751B-FC0A-0526-71035364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Key Findings: Weather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2012-AF5D-C2BB-47DC-20C1A2572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5580485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solidFill>
                  <a:srgbClr val="35403A"/>
                </a:solidFill>
                <a:ea typeface="+mn-lt"/>
                <a:cs typeface="+mn-lt"/>
              </a:rPr>
              <a:t>Light rain &amp; </a:t>
            </a:r>
            <a:r>
              <a:rPr lang="en-US" sz="2400" dirty="0">
                <a:ea typeface="+mn-lt"/>
                <a:cs typeface="+mn-lt"/>
              </a:rPr>
              <a:t>glare underestimated hazards </a:t>
            </a:r>
            <a:endParaRPr lang="en-US" sz="2400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Heavy rain saw fewer accidents (cautious driving) </a:t>
            </a:r>
            <a:endParaRPr lang="en-US" dirty="0"/>
          </a:p>
          <a:p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Sun glare increased summer accident risks 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0C890-065E-6BA2-AFB8-E7467219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A9073-D4D7-4171-B7E6-AD0A7C1D8971}" type="datetime1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74661-C089-1A37-CAFF-8C3333B6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0592E-7460-6E3C-11D6-E47FD543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9</a:t>
            </a:fld>
            <a:endParaRPr lang="en-US"/>
          </a:p>
        </p:txBody>
      </p:sp>
      <p:pic>
        <p:nvPicPr>
          <p:cNvPr id="7" name="drawing">
            <a:extLst>
              <a:ext uri="{FF2B5EF4-FFF2-40B4-BE49-F238E27FC236}">
                <a16:creationId xmlns:a16="http://schemas.microsoft.com/office/drawing/2014/main" id="{D49B95E9-34C8-1DFE-B4B2-12F1C1F8C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32884" y="1299060"/>
            <a:ext cx="2790060" cy="1559669"/>
          </a:xfrm>
          <a:prstGeom prst="rect">
            <a:avLst/>
          </a:prstGeom>
        </p:spPr>
      </p:pic>
      <p:pic>
        <p:nvPicPr>
          <p:cNvPr id="10" name="drawing">
            <a:extLst>
              <a:ext uri="{FF2B5EF4-FFF2-40B4-BE49-F238E27FC236}">
                <a16:creationId xmlns:a16="http://schemas.microsoft.com/office/drawing/2014/main" id="{C8679647-5AB3-8A99-C19E-AB41FC093E4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990" y="3303878"/>
            <a:ext cx="57245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29693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803</Words>
  <Application>Microsoft Office PowerPoint</Application>
  <PresentationFormat>Widescreen</PresentationFormat>
  <Paragraphs>190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Light</vt:lpstr>
      <vt:lpstr>Arial</vt:lpstr>
      <vt:lpstr>Arial Nova</vt:lpstr>
      <vt:lpstr>Calibri</vt:lpstr>
      <vt:lpstr>Walbaum Display</vt:lpstr>
      <vt:lpstr>BohoVogueVTI</vt:lpstr>
      <vt:lpstr>Visualisation of Road Traffic Accidents In the UK </vt:lpstr>
      <vt:lpstr>UK RTAs</vt:lpstr>
      <vt:lpstr>Context </vt:lpstr>
      <vt:lpstr>Research Questions</vt:lpstr>
      <vt:lpstr>Data Sources</vt:lpstr>
      <vt:lpstr>System Implementation Framework</vt:lpstr>
      <vt:lpstr>Methods &amp; Workflow </vt:lpstr>
      <vt:lpstr>Key Findings: Events</vt:lpstr>
      <vt:lpstr>Key Findings: Weather</vt:lpstr>
      <vt:lpstr>Key Findings: Temporal Patterns</vt:lpstr>
      <vt:lpstr>Key Findings: Demographics</vt:lpstr>
      <vt:lpstr>Key Findings: Infrastructure</vt:lpstr>
      <vt:lpstr>Dashboard Demonstration</vt:lpstr>
      <vt:lpstr>Policy &amp; Practice Implications</vt:lpstr>
      <vt:lpstr>Limitation &amp; Future Work</vt:lpstr>
      <vt:lpstr>Conclusion</vt:lpstr>
      <vt:lpstr>Final Key Takeaways &amp; Recommendations</vt:lpstr>
      <vt:lpstr>Project Package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May Tharaphi Zaw</cp:lastModifiedBy>
  <cp:revision>20</cp:revision>
  <dcterms:created xsi:type="dcterms:W3CDTF">2025-09-08T00:00:30Z</dcterms:created>
  <dcterms:modified xsi:type="dcterms:W3CDTF">2025-09-17T01:21:34Z</dcterms:modified>
</cp:coreProperties>
</file>