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78" r:id="rId3"/>
    <p:sldId id="259" r:id="rId4"/>
    <p:sldId id="264" r:id="rId5"/>
    <p:sldId id="263" r:id="rId6"/>
    <p:sldId id="275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7" r:id="rId18"/>
    <p:sldId id="27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892EC-AB5D-7530-882C-51ED28626B6A}" v="17" dt="2025-09-10T20:54:34.538"/>
    <p1510:client id="{38544914-2725-6F90-F708-DB7858262092}" v="255" dt="2025-09-10T16:51:01.484"/>
    <p1510:client id="{9532C742-0E81-9018-0F93-E897BAF7AF69}" v="641" dt="2025-09-10T16:06:36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7FF6-A881-4869-A5F2-6E0F167A15CF}" type="datetimeFigureOut"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A7D4-F860-4273-8A83-15E49F75FC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A97B-7312-68D0-A330-77B9F9AD1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3AFA0-ECEC-7C77-A76A-C533BABE0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F7F28-1246-8189-3160-FAA533B64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47C7-DC62-AE9C-AC81-E17863B66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9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9ACE-9F68-CBA8-A913-0AD0588A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B6184-6C8A-AF3C-3E9A-6474E9859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D6CA2-E588-3F8F-D665-8AE6A24B9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8E582-6083-23BD-8B19-5FEC8D9D2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3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1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0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3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y.tharaphi.zaw4774/viz/shared/Y5MRHJ7C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clearcheck.co.uk%2Fimplications-of-accepting-a-police-caution%2F&amp;psig=AOvVaw2A_bxhBFgm5m_qd3XMl8Ef&amp;ust=1757608340840000&amp;source=images&amp;cd=vfe&amp;opi=89978449&amp;ved=0CBYQjRxqFwoTCLjh1bnPzo8DFQAAAAAdAAAAABA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tharaphizaw/leeds-uk-rta-visual-analytics-2019-202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may.tharaphi.zaw4774/viz/shared/Y5MRHJ7C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thescottishsun.co.uk%2Fnews%2F14265385%2Fhorror-car-smash-glasgow-road%2F&amp;psig=AOvVaw3VmaT_I7aIK8wJnvmhT6Ud&amp;ust=1757608125694000&amp;source=images&amp;cd=vfe&amp;opi=89978449&amp;ved=2ahUKEwjSwJTRzs6PAxWfdkEAHZG-NrgQjRx6BAgAEB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bbc.co.uk%2Fnews%2Fuk-england-bristol-66735515&amp;psig=AOvVaw28iawQBucUpExcRfGsC0Qp&amp;ust=1757609427019000&amp;source=images&amp;cd=vfe&amp;opi=89978449&amp;ved=0CBYQjRxqFwoTCNCuyMTTzo8DFQAAAAAdAAAAAB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tgpt.com/g/g-p-67f4039389108191b49135fab4056844-data-science-thesis-dissertation/c/686dc5aa-abb0-8013-96af-9d4c1f02a5b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otball-data.co.uk/englandm.php" TargetMode="External"/><Relationship Id="rId4" Type="http://schemas.openxmlformats.org/officeDocument/2006/relationships/hyperlink" Target="https://open-meteo.com/en/docs/historical-weather-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2287"/>
            <a:ext cx="9144000" cy="1580440"/>
          </a:xfrm>
        </p:spPr>
        <p:txBody>
          <a:bodyPr>
            <a:normAutofit/>
          </a:bodyPr>
          <a:lstStyle/>
          <a:p>
            <a:r>
              <a:rPr lang="en-US" sz="4000" err="1">
                <a:ea typeface="+mj-lt"/>
                <a:cs typeface="+mj-lt"/>
              </a:rPr>
              <a:t>Visualisation</a:t>
            </a:r>
            <a:r>
              <a:rPr lang="en-US" sz="4000">
                <a:ea typeface="+mj-lt"/>
                <a:cs typeface="+mj-lt"/>
              </a:rPr>
              <a:t> of Road Traffic Accidents In the UK 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238" y="4625145"/>
            <a:ext cx="9144000" cy="1066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Student: May </a:t>
            </a:r>
            <a:r>
              <a:rPr lang="en-US" err="1"/>
              <a:t>Tharaphi</a:t>
            </a:r>
            <a:r>
              <a:rPr lang="en-US"/>
              <a:t> Zaw</a:t>
            </a:r>
          </a:p>
          <a:p>
            <a:r>
              <a:rPr lang="en-US"/>
              <a:t>Supervisor: Patrick Ingham</a:t>
            </a:r>
            <a:endParaRPr lang="en-US">
              <a:solidFill>
                <a:srgbClr val="35403A"/>
              </a:solidFill>
              <a:latin typeface="Aptos Ligh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E55895-3FC1-B2B2-2621-2C299252D878}"/>
              </a:ext>
            </a:extLst>
          </p:cNvPr>
          <p:cNvSpPr txBox="1">
            <a:spLocks/>
          </p:cNvSpPr>
          <p:nvPr/>
        </p:nvSpPr>
        <p:spPr>
          <a:xfrm>
            <a:off x="1528549" y="3063993"/>
            <a:ext cx="9132627" cy="1055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 Nova"/>
              </a:rPr>
              <a:t>MSc data science Dissertation</a:t>
            </a:r>
            <a:endParaRPr lang="en-US">
              <a:latin typeface="Aptos Light"/>
            </a:endParaRPr>
          </a:p>
          <a:p>
            <a:r>
              <a:rPr lang="en-US">
                <a:latin typeface="Arial Nova"/>
              </a:rPr>
              <a:t>Leeds </a:t>
            </a:r>
            <a:r>
              <a:rPr lang="en-US" err="1">
                <a:latin typeface="Arial Nova"/>
              </a:rPr>
              <a:t>beckett</a:t>
            </a:r>
            <a:r>
              <a:rPr lang="en-US">
                <a:latin typeface="Arial Nova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A353E-5FE2-A9FF-7C57-26178CF8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0B3-572C-5E1F-79D4-F3F22B32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6"/>
            <a:ext cx="10449784" cy="872064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Temporal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9033-1E12-9239-5A7D-3B5E684D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59492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Rush-hour peaks: 8-9 AM &amp; 4-6 PM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Fridays consistently higher risk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COVID lockdown &gt; sharp but temporary drop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FE96-8EBB-0836-DF47-8C2670B9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82CA-6526-4C1A-E3C7-BCA5D78C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BA77-1213-55DC-9E1A-4089E8F0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99233579-9E54-8F86-76D2-DE134AB08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647" y="1863531"/>
            <a:ext cx="6310630" cy="1910715"/>
          </a:xfrm>
          <a:prstGeom prst="rect">
            <a:avLst/>
          </a:prstGeom>
        </p:spPr>
      </p:pic>
      <p:pic>
        <p:nvPicPr>
          <p:cNvPr id="8" name="drawing">
            <a:extLst>
              <a:ext uri="{FF2B5EF4-FFF2-40B4-BE49-F238E27FC236}">
                <a16:creationId xmlns:a16="http://schemas.microsoft.com/office/drawing/2014/main" id="{89A28EE6-1B68-4184-F2A8-034579DA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647" y="3908687"/>
            <a:ext cx="6320015" cy="23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E2A0-CD76-47EC-97E9-41F915BA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4DF1-76FC-3CF2-40DB-0D888DCA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72194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Demographics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71E8-6534-20B5-B3C3-E95DFE46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895179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Young male drivers overrepresented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Pedestrians 11-15 most vulnerable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Cyclists (esp. commuters &amp; delivery riders) at risk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309D-0BAE-12C9-C6DE-7AA69BC2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FC1BB-1535-8478-CEEB-6707624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4789-08D2-CDE9-A6F6-1ADF82DF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A8F367D8-3327-9DB0-3F39-B592807A2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346"/>
          <a:stretch>
            <a:fillRect/>
          </a:stretch>
        </p:blipFill>
        <p:spPr>
          <a:xfrm>
            <a:off x="7676866" y="1310185"/>
            <a:ext cx="2272351" cy="1760351"/>
          </a:xfrm>
          <a:prstGeom prst="rect">
            <a:avLst/>
          </a:prstGeom>
        </p:spPr>
      </p:pic>
      <p:pic>
        <p:nvPicPr>
          <p:cNvPr id="8" name="drawing">
            <a:extLst>
              <a:ext uri="{FF2B5EF4-FFF2-40B4-BE49-F238E27FC236}">
                <a16:creationId xmlns:a16="http://schemas.microsoft.com/office/drawing/2014/main" id="{6C73424A-8C18-5053-F37E-EA3FCB01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687" y="3295645"/>
            <a:ext cx="4651205" cy="26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2A62-1D74-AE6F-D27A-2FA1A8103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111D-1E55-C8B2-187E-F29EF682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53701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Infrastructure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7164-9399-9EDD-343C-7203F42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5789107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Single carriageways = majority of accidents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Uncontrolled junctions &gt; hotspots </a:t>
            </a:r>
            <a:endParaRPr lang="en-US" dirty="0"/>
          </a:p>
          <a:p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Signalised</a:t>
            </a:r>
            <a:r>
              <a:rPr lang="en-US" sz="2400" dirty="0">
                <a:ea typeface="+mn-lt"/>
                <a:cs typeface="+mn-lt"/>
              </a:rPr>
              <a:t> crossroads also had high accident counts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DC3-1234-1475-EAFC-132FFF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5E11-0B26-4831-67EF-B311D11C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C9D9-C21D-A080-9EA0-3F7A916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12</a:t>
            </a:fld>
            <a:endParaRPr lang="en-US"/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7B797919-FAE0-36CD-116F-804F88F0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437" y="1237770"/>
            <a:ext cx="2901915" cy="199659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170BE-FF7A-581E-110F-6D33C95B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240" y="3370997"/>
            <a:ext cx="5274310" cy="27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0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29DAF-BD92-2446-8E2D-E669190F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ADB-D6BE-A43A-6187-1096F384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64037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Dashboard 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1B87-BE12-099B-B325-662325BE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 b="1" dirty="0">
                <a:ea typeface="+mn-lt"/>
                <a:cs typeface="+mn-lt"/>
              </a:rPr>
              <a:t>Overview dashboard: </a:t>
            </a:r>
            <a:r>
              <a:rPr lang="en-US" sz="2400" dirty="0">
                <a:ea typeface="+mn-lt"/>
                <a:cs typeface="+mn-lt"/>
              </a:rPr>
              <a:t>hotspots &amp; trends, temporal patterns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Event dashboard</a:t>
            </a:r>
            <a:r>
              <a:rPr lang="en-US" sz="2400" dirty="0">
                <a:ea typeface="+mn-lt"/>
                <a:cs typeface="+mn-lt"/>
              </a:rPr>
              <a:t>: matchday vs non-matchday, hotspot area</a:t>
            </a:r>
            <a:endParaRPr lang="en-US" dirty="0"/>
          </a:p>
          <a:p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Weather dashboard: </a:t>
            </a:r>
            <a:r>
              <a:rPr lang="en-US" sz="2400" dirty="0">
                <a:ea typeface="+mn-lt"/>
                <a:cs typeface="+mn-lt"/>
              </a:rPr>
              <a:t>rainfall &amp; sunlight risks </a:t>
            </a:r>
            <a:endParaRPr lang="en-US" dirty="0"/>
          </a:p>
          <a:p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Demographics dashboard: </a:t>
            </a:r>
            <a:r>
              <a:rPr lang="en-US" sz="2400" dirty="0">
                <a:ea typeface="+mn-lt"/>
                <a:cs typeface="+mn-lt"/>
              </a:rPr>
              <a:t>age &amp; gender splits, high-risked casualty groups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Infrastructure dashboard: </a:t>
            </a:r>
            <a:r>
              <a:rPr lang="en-US" sz="2400" dirty="0">
                <a:ea typeface="+mn-lt"/>
                <a:cs typeface="+mn-lt"/>
              </a:rPr>
              <a:t>analysis on types of roads, vehicles, and junctions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i="1" dirty="0">
                <a:ea typeface="+mn-lt"/>
                <a:cs typeface="+mn-lt"/>
              </a:rPr>
              <a:t>Go to: </a:t>
            </a:r>
            <a:r>
              <a:rPr lang="en-US" sz="2000" i="1" dirty="0">
                <a:ea typeface="+mn-lt"/>
                <a:cs typeface="+mn-lt"/>
                <a:hlinkClick r:id="rId3"/>
              </a:rPr>
              <a:t>Tableau Public Dashboard Website</a:t>
            </a:r>
            <a:endParaRPr lang="en-US" i="1" dirty="0">
              <a:solidFill>
                <a:srgbClr val="002060"/>
              </a:solidFill>
              <a:hlinkClick r:id="rId3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584D-74DB-469F-C6C0-A081E468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CED3-B46A-2F57-77B3-7E3F5585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9D0D-D55C-FFB1-E4F5-BFB809BF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C56F-D68C-5224-593D-18AC9FC6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plications of Accepting a Police Caution">
            <a:extLst>
              <a:ext uri="{FF2B5EF4-FFF2-40B4-BE49-F238E27FC236}">
                <a16:creationId xmlns:a16="http://schemas.microsoft.com/office/drawing/2014/main" id="{501CDC1E-E924-CB96-F3C1-B7AB012A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549" y="465"/>
            <a:ext cx="12182901" cy="3592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D1A33-3AF8-370D-A280-E86A4BDB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774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+mj-lt"/>
                <a:cs typeface="+mj-lt"/>
              </a:rPr>
              <a:t>Policy &amp; Practice Implications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9353-DCCA-1CEF-D87C-CA48E2F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Event management: police control, parking, away-fan guidance </a:t>
            </a:r>
            <a:endParaRPr 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Weather: campaigns for light rain &amp; glare risks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35403A"/>
              </a:solidFill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Temporal: rush-hour enforcement, school safety </a:t>
            </a:r>
            <a:endParaRPr lang="en-US" dirty="0">
              <a:solidFill>
                <a:srgbClr val="35403A"/>
              </a:solidFill>
            </a:endParaRPr>
          </a:p>
          <a:p>
            <a:endParaRPr lang="en-US" dirty="0">
              <a:solidFill>
                <a:srgbClr val="35403A"/>
              </a:solidFill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Demographics: cycling infrastructure, child pedestrian safety </a:t>
            </a:r>
            <a:endParaRPr lang="en-US" dirty="0">
              <a:solidFill>
                <a:srgbClr val="35403A"/>
              </a:solidFill>
            </a:endParaRPr>
          </a:p>
          <a:p>
            <a:endParaRPr lang="en-US" dirty="0">
              <a:solidFill>
                <a:srgbClr val="35403A"/>
              </a:solidFill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Infrastructure: redesign junctions &amp; single carriageways </a:t>
            </a:r>
            <a:endParaRPr lang="en-US" dirty="0">
              <a:solidFill>
                <a:srgbClr val="35403A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48C4-0B04-0DED-AC44-458D6190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61BE-B8E6-4E78-BABC-2EC38C5A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BBE9-DEE8-A06F-9E1E-C721287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2A838-6990-FDD3-04ED-E37F26945B7F}"/>
              </a:ext>
            </a:extLst>
          </p:cNvPr>
          <p:cNvSpPr txBox="1"/>
          <p:nvPr/>
        </p:nvSpPr>
        <p:spPr>
          <a:xfrm>
            <a:off x="2060331" y="6323790"/>
            <a:ext cx="412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Reference: </a:t>
            </a:r>
            <a:r>
              <a:rPr lang="en-US">
                <a:hlinkClick r:id="rId4"/>
              </a:rPr>
              <a:t>DBS Check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D6CF-62FB-61FC-DB61-2EFC4A9C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E11D-D6E4-212E-F6C2-C914D0E8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016268"/>
          </a:xfrm>
        </p:spPr>
        <p:txBody>
          <a:bodyPr>
            <a:normAutofit/>
          </a:bodyPr>
          <a:lstStyle/>
          <a:p>
            <a:r>
              <a:rPr lang="en-US" sz="3600" dirty="0"/>
              <a:t>Limitation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231C-822E-4499-9575-EF8B2D51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No traffic volume data (exposure issue)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Event dataset limited to football matches only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Future: expand events, add exposure data, ML models, replicate in other UK cities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BE6E-5C6F-CD1C-B1F4-CD3BEDC7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DDE0-59CF-C221-0EA6-4B881CE9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45C7-FE3A-EBDD-57F1-F14D76A6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8689E-40C5-8083-0BEA-EDF795B3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F7AD-B62F-A385-E714-3653B14A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70261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D06E-B120-6728-E983-3CFD070F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Accident risks shaped by weather, time, demographics, infra, events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Dashboards bridge raw data &gt; actionable insights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Methodology replicable in other cities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4405-8130-BE51-2A9E-0428B3A7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44EE-57C4-6183-1A2E-43C9D61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883F-10D4-9997-290A-598D6C5D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F4D8AD-E9A8-966B-F002-9A9035849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63340"/>
              </p:ext>
            </p:extLst>
          </p:nvPr>
        </p:nvGraphicFramePr>
        <p:xfrm>
          <a:off x="841611" y="1496740"/>
          <a:ext cx="10515600" cy="482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65155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72828511"/>
                    </a:ext>
                  </a:extLst>
                </a:gridCol>
              </a:tblGrid>
              <a:tr h="495667">
                <a:tc>
                  <a:txBody>
                    <a:bodyPr/>
                    <a:lstStyle/>
                    <a:p>
                      <a:r>
                        <a:rPr lang="en-US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16481"/>
                  </a:ext>
                </a:extLst>
              </a:tr>
              <a:tr h="844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Events: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Friday Leeds United matchdays showed higher accident risk within 7 km of Elland Road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Event Planning: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Stronger police control, parking, and away-fan navigation.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511729"/>
                  </a:ext>
                </a:extLst>
              </a:tr>
              <a:tr h="11932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Weather: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Light rain and glare posed bigger risks than heavy rain.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Weather Campaigns: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Public awareness of light rain/glare, anti-glare screens and improved markings.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81476"/>
                  </a:ext>
                </a:extLst>
              </a:tr>
              <a:tr h="22947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Demographics &amp; Infrastructure: 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Young male drivers, cyclists, and 11-15 pedestrians were most vulnerable.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Single carriageways and uncontrolled junctions were hotspots.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Targeted Safety: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Cycling infrastructure, school crossing patrols, and redesign of high-risk junctions.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7901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F0C62F5-05BD-5340-3B9C-A99D712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18" y="588245"/>
            <a:ext cx="10510259" cy="588595"/>
          </a:xfrm>
        </p:spPr>
        <p:txBody>
          <a:bodyPr>
            <a:normAutofit fontScale="90000"/>
          </a:bodyPr>
          <a:lstStyle/>
          <a:p>
            <a:r>
              <a:rPr lang="en-US" sz="3600"/>
              <a:t>Final Key Takeaways &amp; Recommendations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94DE8-0FBC-A406-E8A9-AB4B03CF5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BC85-DE38-B8E7-A616-25E78772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Project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0D13-C8FF-A456-64D0-1775A509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 Repository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  <a:hlinkClick r:id="rId3"/>
              </a:rPr>
              <a:t>https://github.com/maytharaphizaw/leeds-uk-rta-visual-analytics-2019-2023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Tableau Public: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  <a:hlinkClick r:id="rId4"/>
              </a:rPr>
              <a:t>https://public.tableau.com/app/profile/may.tharaphi.zaw4774/viz/shared/Y5MRHJ7C4</a:t>
            </a:r>
            <a:endParaRPr lang="en-US" i="1" dirty="0"/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DD27-644F-50A6-9AC2-B38762E6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C4E0-608F-E904-B7AC-A3D32FA7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53B6-7987-3CF3-ACEF-5EC4BE3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1E76-0C51-42CB-2555-7B1D69B58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0BC1-0EA2-E723-BD14-2612603F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968"/>
            <a:ext cx="9144000" cy="1066890"/>
          </a:xfrm>
        </p:spPr>
        <p:txBody>
          <a:bodyPr>
            <a:normAutofit/>
          </a:bodyPr>
          <a:lstStyle/>
          <a:p>
            <a:r>
              <a:rPr lang="en-US" sz="3200"/>
              <a:t>Any questions?</a:t>
            </a:r>
          </a:p>
          <a:p>
            <a:r>
              <a:rPr lang="en-US" sz="1200"/>
              <a:t>m.zaw3483@student.leedsbeckett.ac.uk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89D3-1514-8132-7F38-58FDFCA9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EF-D935-4783-9956-152DC1E150BE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3FDC-4DC5-CF73-45E0-D8645013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BBC5-CC71-04FD-2183-A0ABE7B0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39122-51D5-4904-1024-40D01353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rror three-car smash closes Glasgow road in both directions ...">
            <a:extLst>
              <a:ext uri="{FF2B5EF4-FFF2-40B4-BE49-F238E27FC236}">
                <a16:creationId xmlns:a16="http://schemas.microsoft.com/office/drawing/2014/main" id="{75C751B7-2C5D-5C83-975F-23913C3D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5887926" y="-3875"/>
            <a:ext cx="6309193" cy="6879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DF553-3BEA-7A00-8BF5-752F9AEF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19833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UK RTAs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4512-9AA4-E520-A4F2-1C3384AA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930629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Total deaths: 1,695 people in 2023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Total serious injuries: 28,967 people across UK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Total casualties: 140,962 total casualties of all severities reported in the UK.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64A3-1B9F-04A9-2B7E-E431D5D1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79C6-CB03-40E2-D5CC-526DF41F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0867-4739-714C-BDA7-6D0C2CD7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D9BA5-944A-02A1-5BE8-6BC32B2DF050}"/>
              </a:ext>
            </a:extLst>
          </p:cNvPr>
          <p:cNvSpPr txBox="1"/>
          <p:nvPr/>
        </p:nvSpPr>
        <p:spPr>
          <a:xfrm>
            <a:off x="2060331" y="6323790"/>
            <a:ext cx="412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Reference: </a:t>
            </a:r>
            <a:r>
              <a:rPr lang="en-US">
                <a:hlinkClick r:id="rId4"/>
              </a:rPr>
              <a:t>The Scottish Sun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B127-33B6-1CC1-D249-E4769611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53952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Context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758D-A7CF-0E1C-02D1-4A908A7E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870754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RTAs: global &amp; UK public health concern </a:t>
            </a:r>
          </a:p>
          <a:p>
            <a:r>
              <a:rPr lang="en-US" sz="2400" dirty="0">
                <a:ea typeface="+mn-lt"/>
                <a:cs typeface="+mn-lt"/>
              </a:rPr>
              <a:t>Leeds risks: weather, urban roads, special events/festivals/sports matches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Aim: </a:t>
            </a:r>
            <a:r>
              <a:rPr lang="en-US" sz="2400" dirty="0" err="1">
                <a:ea typeface="+mn-lt"/>
                <a:cs typeface="+mn-lt"/>
              </a:rPr>
              <a:t>Analyse</a:t>
            </a:r>
            <a:r>
              <a:rPr lang="en-US" sz="2400" dirty="0">
                <a:ea typeface="+mn-lt"/>
                <a:cs typeface="+mn-lt"/>
              </a:rPr>
              <a:t> &amp; </a:t>
            </a:r>
            <a:r>
              <a:rPr lang="en-US" sz="2400" dirty="0" err="1">
                <a:ea typeface="+mn-lt"/>
                <a:cs typeface="+mn-lt"/>
              </a:rPr>
              <a:t>visualise</a:t>
            </a:r>
            <a:r>
              <a:rPr lang="en-US" sz="2400" dirty="0">
                <a:ea typeface="+mn-lt"/>
                <a:cs typeface="+mn-lt"/>
              </a:rPr>
              <a:t> accidents &gt; interactive dashboards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7B60-214A-0F61-70AE-464D78D1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9A363-6D48-1C80-C14B-C17EBB2A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35F6-8895-3DB9-BCC3-E7EBC20E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/>
          </a:p>
        </p:txBody>
      </p:sp>
      <p:pic>
        <p:nvPicPr>
          <p:cNvPr id="7" name="Picture 6" descr="Bristol: Driver seriously injured after collision with police car - BBC News">
            <a:extLst>
              <a:ext uri="{FF2B5EF4-FFF2-40B4-BE49-F238E27FC236}">
                <a16:creationId xmlns:a16="http://schemas.microsoft.com/office/drawing/2014/main" id="{4BB278FF-7311-8AD2-6300-B37F144F48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5748578" y="727"/>
            <a:ext cx="6442130" cy="6856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E4930-95ED-A2F7-82C6-1B2797CDEEBC}"/>
              </a:ext>
            </a:extLst>
          </p:cNvPr>
          <p:cNvSpPr txBox="1"/>
          <p:nvPr/>
        </p:nvSpPr>
        <p:spPr>
          <a:xfrm>
            <a:off x="2060331" y="6323790"/>
            <a:ext cx="412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Reference: </a:t>
            </a:r>
            <a:r>
              <a:rPr lang="en-US" dirty="0">
                <a:hlinkClick r:id="rId4"/>
              </a:rPr>
              <a:t>BBC News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4970-D7D6-6D53-86D5-C0E4167E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F53-B6A5-3F21-BA6A-06F1CB3C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47128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F1DE-9C8C-C657-D518-65179557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Do special events influence accident frequency and risk in Leeds, particularly around major hotspots?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How do weather conditions, including sunlight and rainfall, shape accident frequency and severity across Leeds?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What are the temporal patterns of road traffic accidents, and how does severity vary across these periods?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Which demographic groups and road users are most at risk in Leeds roads?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Do vehicle types and key urban features play a significant role in accident risk across Leeds?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How can data </a:t>
            </a:r>
            <a:r>
              <a:rPr lang="en-US" sz="2400" dirty="0" err="1">
                <a:ea typeface="+mn-lt"/>
                <a:cs typeface="+mn-lt"/>
              </a:rPr>
              <a:t>visualisation</a:t>
            </a:r>
            <a:r>
              <a:rPr lang="en-US" sz="2400" dirty="0">
                <a:ea typeface="+mn-lt"/>
                <a:cs typeface="+mn-lt"/>
              </a:rPr>
              <a:t> tools help translate these findings into actionable insights for policymakers and transport authorities?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704F-E816-B2E8-12FD-777AB036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F7CD-AF69-CECD-87BE-D802440D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8A98-8A46-0FE8-E624-F512E74E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4201-6FF6-3525-47FC-66A9FC73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543F-9993-BA0A-86C3-9D065424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19833"/>
          </a:xfrm>
        </p:spPr>
        <p:txBody>
          <a:bodyPr>
            <a:normAutofit/>
          </a:bodyPr>
          <a:lstStyle/>
          <a:p>
            <a:r>
              <a:rPr lang="en-US" sz="3600" dirty="0"/>
              <a:t>Data Sources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1A62-1227-1E19-B3ED-1B41B23C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STATS19: collisions, casualties, vehicles (2019-2023)  (</a:t>
            </a:r>
            <a:r>
              <a:rPr lang="en-US" sz="2400" dirty="0">
                <a:ea typeface="+mn-lt"/>
                <a:cs typeface="+mn-lt"/>
                <a:hlinkClick r:id="rId3"/>
              </a:rPr>
              <a:t>link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Open-</a:t>
            </a:r>
            <a:r>
              <a:rPr lang="en-US" sz="2400" dirty="0" err="1">
                <a:ea typeface="+mn-lt"/>
                <a:cs typeface="+mn-lt"/>
              </a:rPr>
              <a:t>Meteo</a:t>
            </a:r>
            <a:r>
              <a:rPr lang="en-US" sz="2400" dirty="0">
                <a:ea typeface="+mn-lt"/>
                <a:cs typeface="+mn-lt"/>
              </a:rPr>
              <a:t> API: rainfall, sunshine duration (</a:t>
            </a:r>
            <a:r>
              <a:rPr lang="en-US" sz="2400" dirty="0">
                <a:ea typeface="+mn-lt"/>
                <a:cs typeface="+mn-lt"/>
                <a:hlinkClick r:id="rId4"/>
              </a:rPr>
              <a:t>link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Leeds United fixtures: home matches (</a:t>
            </a:r>
            <a:r>
              <a:rPr lang="en-US" sz="2400" dirty="0">
                <a:ea typeface="+mn-lt"/>
                <a:cs typeface="+mn-lt"/>
                <a:hlinkClick r:id="rId5"/>
              </a:rPr>
              <a:t>link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E009-EC94-3F8B-8DBE-2585FD1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2C52-D52F-4D30-0848-1E614E93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59DA-1EBA-DD4F-1FC2-83500FE6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9CEF-83FD-0C01-E14D-01F41424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514360" cy="67182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System Implementation Framework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9ADC-875B-6E56-D65D-71A19CDB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81E9-039E-46CC-B446-60BC5E13C3C6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A479-3EF7-CF2A-6879-319A537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0535-37EC-5DA9-D59A-98A00DA6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  <p:pic>
        <p:nvPicPr>
          <p:cNvPr id="8" name="Picture 7" descr="A diagram of a data analysis process&#10;&#10;AI-generated content may be incorrect.">
            <a:extLst>
              <a:ext uri="{FF2B5EF4-FFF2-40B4-BE49-F238E27FC236}">
                <a16:creationId xmlns:a16="http://schemas.microsoft.com/office/drawing/2014/main" id="{23ED42B2-05D4-066A-C18B-7114945A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26" y="1529811"/>
            <a:ext cx="9151749" cy="48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0414D-D349-7BA0-2038-47661D33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3681-39C3-0920-448B-7D40831F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3348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Methods &amp; Workflow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4BFB-E922-0A03-0273-FC528113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Python: data preprocessing and cleaning </a:t>
            </a:r>
            <a:endParaRPr lang="en-US" sz="2400"/>
          </a:p>
          <a:p>
            <a:endParaRPr lang="en-US"/>
          </a:p>
          <a:p>
            <a:r>
              <a:rPr lang="en-US" sz="2400">
                <a:ea typeface="+mn-lt"/>
                <a:cs typeface="+mn-lt"/>
              </a:rPr>
              <a:t>Tableau: dashboard implementation &amp; </a:t>
            </a:r>
            <a:r>
              <a:rPr lang="en-US" sz="2400" err="1">
                <a:ea typeface="+mn-lt"/>
                <a:cs typeface="+mn-lt"/>
              </a:rPr>
              <a:t>visualisation</a:t>
            </a:r>
            <a:r>
              <a:rPr lang="en-US" sz="2400">
                <a:ea typeface="+mn-lt"/>
                <a:cs typeface="+mn-lt"/>
              </a:rPr>
              <a:t> </a:t>
            </a:r>
            <a:endParaRPr lang="en-US"/>
          </a:p>
          <a:p>
            <a:endParaRPr lang="en-US"/>
          </a:p>
          <a:p>
            <a:r>
              <a:rPr lang="en-US" sz="2400">
                <a:ea typeface="+mn-lt"/>
                <a:cs typeface="+mn-lt"/>
              </a:rPr>
              <a:t>Hybrid workflow ensures </a:t>
            </a:r>
            <a:r>
              <a:rPr lang="en-US" sz="2400" err="1">
                <a:ea typeface="+mn-lt"/>
                <a:cs typeface="+mn-lt"/>
              </a:rPr>
              <a:t>rigour</a:t>
            </a:r>
            <a:r>
              <a:rPr lang="en-US" sz="2400">
                <a:ea typeface="+mn-lt"/>
                <a:cs typeface="+mn-lt"/>
              </a:rPr>
              <a:t> + accessibility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21FD-4EB3-22F6-1352-2C0ACAC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5AF5-3040-C866-4D5B-E6DA510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7270-B3D1-E383-CD09-798FE91F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DA45-706A-E2F8-3CC6-98F8CA25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368-947D-4015-7A37-13105004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51626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5F46-B29F-2BB4-D153-0F73A7B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298025" cy="39038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Accidents increased conditionally on Leeds United matchday, particularly on Fridays</a:t>
            </a:r>
            <a:endParaRPr lang="en-US" sz="2400" dirty="0">
              <a:solidFill>
                <a:srgbClr val="35403A"/>
              </a:solidFill>
              <a:latin typeface="Aptos Light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35403A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7 km radius around Elland Road &gt; away-fan traffic &amp; </a:t>
            </a:r>
            <a:r>
              <a:rPr lang="en-US" sz="2400" dirty="0">
                <a:ea typeface="+mn-lt"/>
                <a:cs typeface="+mn-lt"/>
              </a:rPr>
              <a:t>congestion </a:t>
            </a:r>
            <a:endParaRPr lang="en-US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Event-specific traffic management needed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FDE7-C06E-3CD5-2FE4-9ADF29C9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CAB9-D447-3CBF-FF53-EF6B5BD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0AA9-4B13-D98E-5CFD-FCBBEAE1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ABEBA65D-A658-9C1A-813F-5E47873C4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4418"/>
            <a:ext cx="5083196" cy="41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3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D907-5ACA-181F-95E4-13B775A4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2780-751B-FC0A-0526-71035364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Key Findings: Weather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2012-AF5D-C2BB-47DC-20C1A257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5580485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Light rain &amp; </a:t>
            </a:r>
            <a:r>
              <a:rPr lang="en-US" sz="2400" dirty="0">
                <a:ea typeface="+mn-lt"/>
                <a:cs typeface="+mn-lt"/>
              </a:rPr>
              <a:t>glare underestimated hazards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Heavy rain saw fewer accidents (cautious driving)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Sun glare increased summer accident risks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C890-065E-6BA2-AFB8-E7467219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4661-C089-1A37-CAFF-8C3333B6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592E-7460-6E3C-11D6-E47FD543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D49B95E9-34C8-1DFE-B4B2-12F1C1F8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84" y="1299060"/>
            <a:ext cx="2790060" cy="1559669"/>
          </a:xfrm>
          <a:prstGeom prst="rect">
            <a:avLst/>
          </a:prstGeom>
        </p:spPr>
      </p:pic>
      <p:pic>
        <p:nvPicPr>
          <p:cNvPr id="10" name="drawing">
            <a:extLst>
              <a:ext uri="{FF2B5EF4-FFF2-40B4-BE49-F238E27FC236}">
                <a16:creationId xmlns:a16="http://schemas.microsoft.com/office/drawing/2014/main" id="{C8679647-5AB3-8A99-C19E-AB41FC093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90" y="3303878"/>
            <a:ext cx="5724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9693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803</Words>
  <Application>Microsoft Office PowerPoint</Application>
  <PresentationFormat>Widescreen</PresentationFormat>
  <Paragraphs>190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Light</vt:lpstr>
      <vt:lpstr>Arial</vt:lpstr>
      <vt:lpstr>Arial Nova</vt:lpstr>
      <vt:lpstr>Calibri</vt:lpstr>
      <vt:lpstr>Walbaum Display</vt:lpstr>
      <vt:lpstr>BohoVogueVTI</vt:lpstr>
      <vt:lpstr>Visualisation of Road Traffic Accidents In the UK </vt:lpstr>
      <vt:lpstr>UK RTAs</vt:lpstr>
      <vt:lpstr>Context </vt:lpstr>
      <vt:lpstr>Research Questions</vt:lpstr>
      <vt:lpstr>Data Sources</vt:lpstr>
      <vt:lpstr>System Implementation Framework</vt:lpstr>
      <vt:lpstr>Methods &amp; Workflow </vt:lpstr>
      <vt:lpstr>Key Findings: Events</vt:lpstr>
      <vt:lpstr>Key Findings: Weather</vt:lpstr>
      <vt:lpstr>Key Findings: Temporal Patterns</vt:lpstr>
      <vt:lpstr>Key Findings: Demographics</vt:lpstr>
      <vt:lpstr>Key Findings: Infrastructure</vt:lpstr>
      <vt:lpstr>Dashboard Demonstration</vt:lpstr>
      <vt:lpstr>Policy &amp; Practice Implications</vt:lpstr>
      <vt:lpstr>Limitation &amp; Future Work</vt:lpstr>
      <vt:lpstr>Conclusion</vt:lpstr>
      <vt:lpstr>Final Key Takeaways &amp; Recommendations</vt:lpstr>
      <vt:lpstr>Project Package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 Tharaphi Zaw</cp:lastModifiedBy>
  <cp:revision>19</cp:revision>
  <dcterms:created xsi:type="dcterms:W3CDTF">2025-09-08T00:00:30Z</dcterms:created>
  <dcterms:modified xsi:type="dcterms:W3CDTF">2025-09-10T22:11:53Z</dcterms:modified>
</cp:coreProperties>
</file>