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68" r:id="rId9"/>
    <p:sldId id="271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1716088" y="1690688"/>
            <a:ext cx="7427912" cy="2533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066800"/>
            <a:ext cx="2867025" cy="3157538"/>
            <a:chOff x="0" y="672"/>
            <a:chExt cx="1806" cy="198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37" y="672"/>
              <a:ext cx="369" cy="4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19" y="1464"/>
              <a:ext cx="368" cy="3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1464"/>
              <a:ext cx="367" cy="39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81" y="1464"/>
              <a:ext cx="362" cy="3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1" y="1857"/>
              <a:ext cx="363" cy="40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19" y="1857"/>
              <a:ext cx="368" cy="4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7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noFill/>
        </p:spPr>
        <p:txBody>
          <a:bodyPr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57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3246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1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1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41BAE-A15F-4DBB-8A96-9A454A342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0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6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17D83-ED0E-4E66-BB60-CE4D8A37D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82000" cy="1066800"/>
          </a:xfrm>
          <a:prstGeom prst="rect">
            <a:avLst/>
          </a:prstGeom>
          <a:solidFill>
            <a:schemeClr val="bg2">
              <a:alpha val="6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29" name="Group 40"/>
          <p:cNvGrpSpPr>
            <a:grpSpLocks/>
          </p:cNvGrpSpPr>
          <p:nvPr/>
        </p:nvGrpSpPr>
        <p:grpSpPr bwMode="auto">
          <a:xfrm>
            <a:off x="0" y="0"/>
            <a:ext cx="365125" cy="1066800"/>
            <a:chOff x="0" y="0"/>
            <a:chExt cx="230" cy="720"/>
          </a:xfrm>
        </p:grpSpPr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0" y="574"/>
              <a:ext cx="57" cy="14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114" y="143"/>
              <a:ext cx="58" cy="14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171" y="0"/>
              <a:ext cx="59" cy="14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171" y="143"/>
              <a:ext cx="59" cy="14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57" y="287"/>
              <a:ext cx="58" cy="14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78" name="Rectangle 26"/>
            <p:cNvSpPr>
              <a:spLocks noChangeArrowheads="1"/>
            </p:cNvSpPr>
            <p:nvPr/>
          </p:nvSpPr>
          <p:spPr bwMode="auto">
            <a:xfrm>
              <a:off x="114" y="287"/>
              <a:ext cx="58" cy="14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0" y="429"/>
              <a:ext cx="57" cy="14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80" name="Rectangle 28"/>
            <p:cNvSpPr>
              <a:spLocks noChangeArrowheads="1"/>
            </p:cNvSpPr>
            <p:nvPr/>
          </p:nvSpPr>
          <p:spPr bwMode="auto">
            <a:xfrm>
              <a:off x="57" y="429"/>
              <a:ext cx="58" cy="14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1030" name="Group 51"/>
          <p:cNvGrpSpPr>
            <a:grpSpLocks/>
          </p:cNvGrpSpPr>
          <p:nvPr/>
        </p:nvGrpSpPr>
        <p:grpSpPr bwMode="auto">
          <a:xfrm>
            <a:off x="8778875" y="0"/>
            <a:ext cx="365125" cy="1066800"/>
            <a:chOff x="0" y="0"/>
            <a:chExt cx="230" cy="720"/>
          </a:xfrm>
        </p:grpSpPr>
        <p:sp>
          <p:nvSpPr>
            <p:cNvPr id="74804" name="Rectangle 52"/>
            <p:cNvSpPr>
              <a:spLocks noChangeArrowheads="1"/>
            </p:cNvSpPr>
            <p:nvPr/>
          </p:nvSpPr>
          <p:spPr bwMode="auto">
            <a:xfrm>
              <a:off x="0" y="574"/>
              <a:ext cx="57" cy="14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805" name="Rectangle 53"/>
            <p:cNvSpPr>
              <a:spLocks noChangeArrowheads="1"/>
            </p:cNvSpPr>
            <p:nvPr/>
          </p:nvSpPr>
          <p:spPr bwMode="auto">
            <a:xfrm>
              <a:off x="114" y="143"/>
              <a:ext cx="58" cy="14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806" name="Rectangle 54"/>
            <p:cNvSpPr>
              <a:spLocks noChangeArrowheads="1"/>
            </p:cNvSpPr>
            <p:nvPr/>
          </p:nvSpPr>
          <p:spPr bwMode="auto">
            <a:xfrm>
              <a:off x="171" y="0"/>
              <a:ext cx="59" cy="14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807" name="Rectangle 55"/>
            <p:cNvSpPr>
              <a:spLocks noChangeArrowheads="1"/>
            </p:cNvSpPr>
            <p:nvPr/>
          </p:nvSpPr>
          <p:spPr bwMode="auto">
            <a:xfrm>
              <a:off x="171" y="143"/>
              <a:ext cx="59" cy="14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808" name="Rectangle 56"/>
            <p:cNvSpPr>
              <a:spLocks noChangeArrowheads="1"/>
            </p:cNvSpPr>
            <p:nvPr/>
          </p:nvSpPr>
          <p:spPr bwMode="auto">
            <a:xfrm>
              <a:off x="57" y="287"/>
              <a:ext cx="58" cy="14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809" name="Rectangle 57"/>
            <p:cNvSpPr>
              <a:spLocks noChangeArrowheads="1"/>
            </p:cNvSpPr>
            <p:nvPr/>
          </p:nvSpPr>
          <p:spPr bwMode="auto">
            <a:xfrm>
              <a:off x="114" y="287"/>
              <a:ext cx="58" cy="14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810" name="Rectangle 58"/>
            <p:cNvSpPr>
              <a:spLocks noChangeArrowheads="1"/>
            </p:cNvSpPr>
            <p:nvPr/>
          </p:nvSpPr>
          <p:spPr bwMode="auto">
            <a:xfrm>
              <a:off x="0" y="429"/>
              <a:ext cx="57" cy="14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811" name="Rectangle 59"/>
            <p:cNvSpPr>
              <a:spLocks noChangeArrowheads="1"/>
            </p:cNvSpPr>
            <p:nvPr/>
          </p:nvSpPr>
          <p:spPr bwMode="auto">
            <a:xfrm>
              <a:off x="57" y="429"/>
              <a:ext cx="58" cy="14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codeconv/html/CodeConventions.doc.html" TargetMode="External"/><Relationship Id="rId2" Type="http://schemas.openxmlformats.org/officeDocument/2006/relationships/hyperlink" Target="http://java.sun.com/docs/codeconv/CodeConvention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: 01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: 01 (</a:t>
            </a:r>
            <a:r>
              <a:rPr lang="en-US" dirty="0" err="1" smtClean="0"/>
              <a:t>gồm</a:t>
            </a:r>
            <a:r>
              <a:rPr lang="en-US" dirty="0" smtClean="0"/>
              <a:t> 09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) </a:t>
            </a:r>
          </a:p>
          <a:p>
            <a:pPr lvl="1"/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hiểu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endParaRPr lang="en-US" sz="2000" dirty="0" smtClean="0"/>
          </a:p>
          <a:p>
            <a:pPr lvl="1"/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khái</a:t>
            </a:r>
            <a:r>
              <a:rPr lang="en-US" sz="2000" dirty="0" smtClean="0"/>
              <a:t> </a:t>
            </a:r>
            <a:r>
              <a:rPr lang="en-US" sz="2000" dirty="0" err="1" smtClean="0"/>
              <a:t>niệm</a:t>
            </a:r>
            <a:endParaRPr lang="en-US" sz="2000" dirty="0" smtClean="0"/>
          </a:p>
          <a:p>
            <a:pPr lvl="1"/>
            <a:r>
              <a:rPr lang="en-US" sz="2000" dirty="0" err="1" smtClean="0"/>
              <a:t>Phác</a:t>
            </a:r>
            <a:r>
              <a:rPr lang="en-US" sz="2000" dirty="0" smtClean="0"/>
              <a:t> </a:t>
            </a:r>
            <a:r>
              <a:rPr lang="en-US" sz="2000" dirty="0" err="1" smtClean="0"/>
              <a:t>thảo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endParaRPr lang="en-US" sz="2000" dirty="0" smtClean="0"/>
          </a:p>
          <a:p>
            <a:pPr lvl="1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giấy</a:t>
            </a:r>
            <a:endParaRPr lang="en-US" sz="2000" dirty="0" smtClean="0"/>
          </a:p>
          <a:p>
            <a:pPr lvl="1"/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endParaRPr lang="en-US" sz="2000" dirty="0" smtClean="0"/>
          </a:p>
          <a:p>
            <a:pPr lvl="1"/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nghiệm</a:t>
            </a:r>
            <a:endParaRPr lang="en-US" sz="2000" dirty="0" smtClean="0"/>
          </a:p>
          <a:p>
            <a:pPr lvl="1"/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endParaRPr lang="en-US" sz="2000" dirty="0" smtClean="0"/>
          </a:p>
          <a:p>
            <a:pPr lvl="1"/>
            <a:r>
              <a:rPr lang="en-US" sz="2000" dirty="0" err="1" smtClean="0"/>
              <a:t>Viết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cáo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bày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6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endParaRPr lang="en-US" sz="2800" dirty="0" smtClean="0"/>
          </a:p>
          <a:p>
            <a:pPr lvl="1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vắng</a:t>
            </a:r>
            <a:r>
              <a:rPr lang="en-US" sz="2400" dirty="0" smtClean="0"/>
              <a:t> 2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endParaRPr lang="en-US" sz="2400" dirty="0" smtClean="0"/>
          </a:p>
          <a:p>
            <a:pPr lvl="2"/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endParaRPr lang="en-US" sz="2000" dirty="0" smtClean="0"/>
          </a:p>
          <a:p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nhà</a:t>
            </a:r>
            <a:endParaRPr lang="en-US" sz="2800" dirty="0" smtClean="0"/>
          </a:p>
          <a:p>
            <a:pPr lvl="1"/>
            <a:r>
              <a:rPr lang="en-US" sz="2400" dirty="0" err="1" smtClean="0"/>
              <a:t>Nộp</a:t>
            </a:r>
            <a:r>
              <a:rPr lang="en-US" sz="2400" dirty="0" smtClean="0"/>
              <a:t> </a:t>
            </a:r>
            <a:r>
              <a:rPr lang="en-US" sz="2400" dirty="0" err="1" smtClean="0"/>
              <a:t>đầy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,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endParaRPr lang="en-US" sz="2400" dirty="0" smtClean="0"/>
          </a:p>
          <a:p>
            <a:r>
              <a:rPr lang="en-US" sz="2800" dirty="0" err="1" smtClean="0"/>
              <a:t>Thảo</a:t>
            </a:r>
            <a:r>
              <a:rPr lang="en-US" sz="2800" dirty="0" smtClean="0"/>
              <a:t> </a:t>
            </a:r>
            <a:r>
              <a:rPr lang="en-US" sz="2800" dirty="0" err="1" smtClean="0"/>
              <a:t>luận</a:t>
            </a:r>
            <a:endParaRPr lang="en-US" sz="2800" dirty="0" smtClean="0"/>
          </a:p>
          <a:p>
            <a:pPr lvl="1"/>
            <a:r>
              <a:rPr lang="en-US" sz="2400" dirty="0" err="1" smtClean="0"/>
              <a:t>Khuyến</a:t>
            </a:r>
            <a:r>
              <a:rPr lang="en-US" sz="2400" dirty="0" smtClean="0"/>
              <a:t> </a:t>
            </a:r>
            <a:r>
              <a:rPr lang="en-US" sz="2400" dirty="0" err="1" smtClean="0"/>
              <a:t>khích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hỏi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endParaRPr lang="en-US" sz="2400" dirty="0" smtClean="0"/>
          </a:p>
          <a:p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endParaRPr lang="en-US" sz="2800" dirty="0" smtClean="0"/>
          </a:p>
          <a:p>
            <a:pPr lvl="1"/>
            <a:r>
              <a:rPr lang="en-US" sz="2400" dirty="0" smtClean="0"/>
              <a:t>0.1 (BTMĐ) </a:t>
            </a:r>
            <a:r>
              <a:rPr lang="en-US" sz="2400" smtClean="0"/>
              <a:t>+ 0.3 </a:t>
            </a:r>
            <a:r>
              <a:rPr lang="en-US" sz="2400" dirty="0" smtClean="0"/>
              <a:t>(KTGK) + 0.6 (BTL)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Duyên</a:t>
            </a:r>
            <a:endParaRPr lang="en-US" dirty="0" smtClean="0"/>
          </a:p>
          <a:p>
            <a:pPr lvl="1"/>
            <a:r>
              <a:rPr lang="en-US" dirty="0" err="1" smtClean="0"/>
              <a:t>Phòng</a:t>
            </a:r>
            <a:r>
              <a:rPr lang="en-US" dirty="0" smtClean="0"/>
              <a:t> TN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– 307E3</a:t>
            </a:r>
          </a:p>
          <a:p>
            <a:pPr lvl="1"/>
            <a:r>
              <a:rPr lang="en-US" dirty="0" smtClean="0"/>
              <a:t>ngothiduyen@gmail.com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, project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website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project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GB" sz="2400" dirty="0"/>
              <a:t>“</a:t>
            </a:r>
            <a:r>
              <a:rPr lang="en-GB" sz="2400" u="sng" dirty="0"/>
              <a:t>Designing the User Interface</a:t>
            </a:r>
            <a:r>
              <a:rPr lang="en-GB" sz="2400" dirty="0" smtClean="0"/>
              <a:t>”, 4</a:t>
            </a:r>
            <a:r>
              <a:rPr lang="en-GB" sz="2400" baseline="30000" dirty="0" smtClean="0"/>
              <a:t>th</a:t>
            </a:r>
            <a:r>
              <a:rPr lang="en-GB" sz="2400" dirty="0"/>
              <a:t> Edition, </a:t>
            </a:r>
            <a:r>
              <a:rPr lang="en-GB" sz="2000" dirty="0" smtClean="0"/>
              <a:t>by </a:t>
            </a:r>
            <a:r>
              <a:rPr lang="en-GB" sz="2000" dirty="0"/>
              <a:t>Ben </a:t>
            </a:r>
            <a:r>
              <a:rPr lang="en-GB" sz="2000" dirty="0" err="1"/>
              <a:t>Shneiderman</a:t>
            </a:r>
            <a:r>
              <a:rPr lang="en-GB" sz="2000" dirty="0"/>
              <a:t> and Catherine </a:t>
            </a:r>
            <a:r>
              <a:rPr lang="en-GB" sz="2000" dirty="0" err="1" smtClean="0"/>
              <a:t>Plaisant</a:t>
            </a:r>
            <a:endParaRPr lang="en-GB" sz="2000" dirty="0" smtClean="0"/>
          </a:p>
          <a:p>
            <a:r>
              <a:rPr lang="en-GB" sz="2400" dirty="0" smtClean="0"/>
              <a:t>“</a:t>
            </a:r>
            <a:r>
              <a:rPr lang="en-GB" sz="2400" u="sng" dirty="0" smtClean="0"/>
              <a:t>Designing Mobile </a:t>
            </a:r>
            <a:r>
              <a:rPr lang="en-GB" sz="2400" u="sng" smtClean="0"/>
              <a:t>Interface</a:t>
            </a:r>
            <a:r>
              <a:rPr lang="en-GB" sz="2400" smtClean="0"/>
              <a:t>”</a:t>
            </a:r>
            <a:endParaRPr lang="en-GB" sz="2400" dirty="0" smtClean="0"/>
          </a:p>
          <a:p>
            <a:r>
              <a:rPr lang="en-GB" sz="2400" dirty="0" err="1" smtClean="0"/>
              <a:t>Trang</a:t>
            </a:r>
            <a:r>
              <a:rPr lang="en-GB" sz="2400" dirty="0" smtClean="0"/>
              <a:t> web </a:t>
            </a:r>
            <a:r>
              <a:rPr lang="en-GB" sz="2400" dirty="0" err="1" smtClean="0"/>
              <a:t>môn</a:t>
            </a:r>
            <a:r>
              <a:rPr lang="en-GB" sz="2400" dirty="0" smtClean="0"/>
              <a:t> </a:t>
            </a:r>
            <a:r>
              <a:rPr lang="en-GB" sz="2400" dirty="0" err="1" smtClean="0"/>
              <a:t>học</a:t>
            </a:r>
            <a:endParaRPr lang="en-GB" sz="2400" dirty="0" smtClean="0"/>
          </a:p>
          <a:p>
            <a:pPr lvl="1"/>
            <a:r>
              <a:rPr lang="en-GB" sz="2000" dirty="0" err="1" smtClean="0"/>
              <a:t>Bài</a:t>
            </a:r>
            <a:r>
              <a:rPr lang="en-GB" sz="2000" dirty="0" smtClean="0"/>
              <a:t> </a:t>
            </a:r>
            <a:r>
              <a:rPr lang="en-GB" sz="2000" dirty="0" err="1" smtClean="0"/>
              <a:t>giảng</a:t>
            </a:r>
            <a:r>
              <a:rPr lang="en-GB" sz="2000" dirty="0" smtClean="0"/>
              <a:t> </a:t>
            </a:r>
            <a:r>
              <a:rPr lang="en-GB" sz="2000" dirty="0" err="1" smtClean="0"/>
              <a:t>gốc</a:t>
            </a:r>
            <a:r>
              <a:rPr lang="en-GB" sz="2000" dirty="0" smtClean="0"/>
              <a:t> </a:t>
            </a:r>
            <a:r>
              <a:rPr lang="en-GB" sz="2000" dirty="0" err="1" smtClean="0"/>
              <a:t>tiếng</a:t>
            </a:r>
            <a:r>
              <a:rPr lang="en-GB" sz="2000" dirty="0" smtClean="0"/>
              <a:t> </a:t>
            </a:r>
            <a:r>
              <a:rPr lang="en-GB" sz="2000" dirty="0" err="1" smtClean="0"/>
              <a:t>Anh</a:t>
            </a:r>
            <a:r>
              <a:rPr lang="en-GB" sz="2000" dirty="0" smtClean="0"/>
              <a:t> </a:t>
            </a:r>
            <a:r>
              <a:rPr lang="en-GB" sz="2000" dirty="0" err="1" smtClean="0"/>
              <a:t>và</a:t>
            </a:r>
            <a:r>
              <a:rPr lang="en-GB" sz="2000" dirty="0" smtClean="0"/>
              <a:t> </a:t>
            </a:r>
            <a:r>
              <a:rPr lang="en-GB" sz="2000" dirty="0" err="1" smtClean="0"/>
              <a:t>tiếng</a:t>
            </a:r>
            <a:r>
              <a:rPr lang="en-GB" sz="2000" dirty="0" smtClean="0"/>
              <a:t> </a:t>
            </a:r>
            <a:r>
              <a:rPr lang="en-GB" sz="2000" dirty="0" err="1" smtClean="0"/>
              <a:t>Việt</a:t>
            </a:r>
            <a:r>
              <a:rPr lang="en-GB" sz="2000" dirty="0" smtClean="0"/>
              <a:t> </a:t>
            </a:r>
            <a:r>
              <a:rPr lang="en-GB" sz="2000" dirty="0" err="1" smtClean="0"/>
              <a:t>có</a:t>
            </a:r>
            <a:r>
              <a:rPr lang="en-GB" sz="2000" dirty="0" smtClean="0"/>
              <a:t> </a:t>
            </a:r>
            <a:r>
              <a:rPr lang="en-GB" sz="2000" dirty="0" err="1" smtClean="0"/>
              <a:t>trên</a:t>
            </a:r>
            <a:r>
              <a:rPr lang="en-GB" sz="2000" dirty="0" smtClean="0"/>
              <a:t> website </a:t>
            </a:r>
            <a:r>
              <a:rPr lang="en-GB" sz="2000" dirty="0" err="1" smtClean="0"/>
              <a:t>môn</a:t>
            </a:r>
            <a:r>
              <a:rPr lang="en-GB" sz="2000" dirty="0" smtClean="0"/>
              <a:t> </a:t>
            </a:r>
            <a:r>
              <a:rPr lang="en-GB" sz="2000" dirty="0" err="1" smtClean="0"/>
              <a:t>học</a:t>
            </a:r>
            <a:r>
              <a:rPr lang="en-GB" sz="2000" dirty="0" smtClean="0"/>
              <a:t> </a:t>
            </a:r>
            <a:r>
              <a:rPr lang="en-GB" sz="2000" dirty="0" err="1" smtClean="0"/>
              <a:t>của</a:t>
            </a:r>
            <a:r>
              <a:rPr lang="en-GB" sz="2000" dirty="0" smtClean="0"/>
              <a:t> </a:t>
            </a:r>
            <a:r>
              <a:rPr lang="en-GB" sz="2000" dirty="0" err="1" smtClean="0"/>
              <a:t>trường</a:t>
            </a:r>
            <a:endParaRPr lang="en-GB" sz="2000" dirty="0" smtClean="0"/>
          </a:p>
          <a:p>
            <a:pPr lvl="1"/>
            <a:r>
              <a:rPr lang="en-GB" sz="2000" dirty="0" err="1" smtClean="0"/>
              <a:t>Tài</a:t>
            </a:r>
            <a:r>
              <a:rPr lang="en-GB" sz="2000" dirty="0" smtClean="0"/>
              <a:t> </a:t>
            </a:r>
            <a:r>
              <a:rPr lang="en-GB" sz="2000" dirty="0" err="1" smtClean="0"/>
              <a:t>liệu</a:t>
            </a:r>
            <a:r>
              <a:rPr lang="en-GB" sz="2000" dirty="0" smtClean="0"/>
              <a:t> </a:t>
            </a:r>
            <a:r>
              <a:rPr lang="en-GB" sz="2000" dirty="0" err="1" smtClean="0"/>
              <a:t>hỗ</a:t>
            </a:r>
            <a:r>
              <a:rPr lang="en-GB" sz="2000" dirty="0" smtClean="0"/>
              <a:t> </a:t>
            </a:r>
            <a:r>
              <a:rPr lang="en-GB" sz="2000" dirty="0" err="1" smtClean="0"/>
              <a:t>trợ</a:t>
            </a:r>
            <a:r>
              <a:rPr lang="en-GB" sz="2000" dirty="0" smtClean="0"/>
              <a:t> </a:t>
            </a:r>
            <a:r>
              <a:rPr lang="en-GB" sz="2000" dirty="0" err="1" smtClean="0"/>
              <a:t>thêm</a:t>
            </a:r>
            <a:r>
              <a:rPr lang="en-GB" sz="2000" dirty="0" smtClean="0"/>
              <a:t> </a:t>
            </a:r>
            <a:r>
              <a:rPr lang="en-GB" sz="2000" dirty="0" err="1" smtClean="0"/>
              <a:t>có</a:t>
            </a:r>
            <a:r>
              <a:rPr lang="en-GB" sz="2000" dirty="0" smtClean="0"/>
              <a:t> </a:t>
            </a:r>
            <a:r>
              <a:rPr lang="en-GB" sz="2000" dirty="0" err="1" smtClean="0"/>
              <a:t>thể</a:t>
            </a:r>
            <a:r>
              <a:rPr lang="en-GB" sz="2000" dirty="0" smtClean="0"/>
              <a:t> </a:t>
            </a:r>
            <a:r>
              <a:rPr lang="en-GB" sz="2000" dirty="0" err="1" smtClean="0"/>
              <a:t>tìm</a:t>
            </a:r>
            <a:r>
              <a:rPr lang="en-GB" sz="2000" dirty="0" smtClean="0"/>
              <a:t> </a:t>
            </a:r>
            <a:r>
              <a:rPr lang="en-GB" sz="2000" dirty="0" err="1" smtClean="0"/>
              <a:t>thấy</a:t>
            </a:r>
            <a:r>
              <a:rPr lang="en-GB" sz="2000" dirty="0" smtClean="0"/>
              <a:t> </a:t>
            </a:r>
            <a:r>
              <a:rPr lang="en-GB" sz="2000" dirty="0" err="1" smtClean="0"/>
              <a:t>trên</a:t>
            </a:r>
            <a:r>
              <a:rPr lang="en-GB" sz="2000" dirty="0" smtClean="0"/>
              <a:t> website </a:t>
            </a:r>
            <a:r>
              <a:rPr lang="en-GB" sz="2000" dirty="0" err="1" smtClean="0"/>
              <a:t>môn</a:t>
            </a:r>
            <a:r>
              <a:rPr lang="en-GB" sz="2000" dirty="0" smtClean="0"/>
              <a:t> </a:t>
            </a:r>
            <a:r>
              <a:rPr lang="en-GB" sz="2000" dirty="0" err="1" smtClean="0"/>
              <a:t>học</a:t>
            </a:r>
            <a:endParaRPr lang="en-GB" sz="2000" dirty="0" smtClean="0"/>
          </a:p>
          <a:p>
            <a:r>
              <a:rPr lang="en-GB" sz="2400" dirty="0" err="1" smtClean="0"/>
              <a:t>Sách</a:t>
            </a:r>
            <a:r>
              <a:rPr lang="en-GB" sz="2400" dirty="0" smtClean="0"/>
              <a:t> </a:t>
            </a:r>
            <a:r>
              <a:rPr lang="en-GB" sz="2400" dirty="0" err="1" smtClean="0"/>
              <a:t>tham</a:t>
            </a:r>
            <a:r>
              <a:rPr lang="en-GB" sz="2400" dirty="0" smtClean="0"/>
              <a:t> </a:t>
            </a:r>
            <a:r>
              <a:rPr lang="en-GB" sz="2400" dirty="0" err="1" smtClean="0"/>
              <a:t>khảo</a:t>
            </a:r>
            <a:endParaRPr lang="en-GB" sz="2400" dirty="0" smtClean="0"/>
          </a:p>
          <a:p>
            <a:pPr lvl="1"/>
            <a:r>
              <a:rPr lang="en-US" sz="2000" dirty="0"/>
              <a:t>“</a:t>
            </a:r>
            <a:r>
              <a:rPr lang="en-US" sz="2000" u="sng" dirty="0"/>
              <a:t>User Interface Design</a:t>
            </a:r>
            <a:r>
              <a:rPr lang="en-US" sz="2000" dirty="0"/>
              <a:t>”, A Software Engineering Perspective, by </a:t>
            </a:r>
            <a:r>
              <a:rPr lang="en-US" sz="2000" dirty="0" err="1"/>
              <a:t>Soren</a:t>
            </a:r>
            <a:r>
              <a:rPr lang="en-US" sz="2000" dirty="0"/>
              <a:t> </a:t>
            </a:r>
            <a:r>
              <a:rPr lang="en-US" sz="2000" dirty="0" err="1"/>
              <a:t>Lauesen</a:t>
            </a:r>
            <a:r>
              <a:rPr lang="en-US" sz="2000" dirty="0"/>
              <a:t>, Addison Wesley, 2005, ISBN 0-321-18143-3</a:t>
            </a:r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06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01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Mỗi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nhóm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lập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bất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chép</a:t>
            </a:r>
            <a:r>
              <a:rPr lang="en-US" dirty="0" smtClean="0">
                <a:solidFill>
                  <a:srgbClr val="FF0000"/>
                </a:solidFill>
              </a:rPr>
              <a:t>, copy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điểm</a:t>
            </a:r>
            <a:r>
              <a:rPr lang="en-US" dirty="0" smtClean="0">
                <a:solidFill>
                  <a:srgbClr val="FF0000"/>
                </a:solidFill>
              </a:rPr>
              <a:t> 0 </a:t>
            </a:r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đó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nguồn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mở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ràng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nguồn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gốc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nào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đổi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đó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website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nộp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hạn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bất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nhóm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nào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nộp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muộn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đó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dịch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bày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nhóm</a:t>
            </a:r>
            <a:r>
              <a:rPr lang="en-US" dirty="0" smtClean="0">
                <a:solidFill>
                  <a:srgbClr val="FF0000"/>
                </a:solidFill>
              </a:rPr>
              <a:t> up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dịch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bản</a:t>
            </a:r>
            <a:r>
              <a:rPr lang="en-US" dirty="0" smtClean="0">
                <a:solidFill>
                  <a:srgbClr val="FF0000"/>
                </a:solidFill>
              </a:rPr>
              <a:t> .doc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slide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bày</a:t>
            </a:r>
            <a:r>
              <a:rPr lang="en-US" dirty="0" smtClean="0">
                <a:solidFill>
                  <a:srgbClr val="FF0000"/>
                </a:solidFill>
              </a:rPr>
              <a:t> .</a:t>
            </a:r>
            <a:r>
              <a:rPr lang="en-US" dirty="0" err="1" smtClean="0">
                <a:solidFill>
                  <a:srgbClr val="FF0000"/>
                </a:solidFill>
              </a:rPr>
              <a:t>ppt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>
                <a:solidFill>
                  <a:srgbClr val="FF0000"/>
                </a:solidFill>
              </a:rPr>
              <a:t>lên</a:t>
            </a:r>
            <a:r>
              <a:rPr lang="en-US" dirty="0" smtClean="0">
                <a:solidFill>
                  <a:srgbClr val="FF0000"/>
                </a:solidFill>
              </a:rPr>
              <a:t> website </a:t>
            </a:r>
            <a:r>
              <a:rPr lang="en-US" dirty="0" err="1" smtClean="0">
                <a:solidFill>
                  <a:srgbClr val="FF0000"/>
                </a:solidFill>
              </a:rPr>
              <a:t>môn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học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link </a:t>
            </a:r>
            <a:r>
              <a:rPr lang="en-US" dirty="0" err="1" smtClean="0">
                <a:solidFill>
                  <a:srgbClr val="FF0000"/>
                </a:solidFill>
              </a:rPr>
              <a:t>nộp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chậm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11h55PM </a:t>
            </a:r>
            <a:r>
              <a:rPr lang="en-US" dirty="0" err="1" smtClean="0">
                <a:solidFill>
                  <a:srgbClr val="FF0000"/>
                </a:solidFill>
              </a:rPr>
              <a:t>ngày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chủ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trước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hôm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bày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lớn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nộp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mỗi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11h55PM </a:t>
            </a:r>
            <a:r>
              <a:rPr lang="en-US" dirty="0" err="1" smtClean="0">
                <a:solidFill>
                  <a:srgbClr val="FF0000"/>
                </a:solidFill>
              </a:rPr>
              <a:t>thứ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6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tiếp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]_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project)_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. (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[Nhóm01]_baitap01_040912.doc/zip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cáo</a:t>
            </a:r>
            <a:r>
              <a:rPr lang="en-US" sz="2400" dirty="0" smtClean="0"/>
              <a:t>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endParaRPr lang="en-US" sz="1800" dirty="0" smtClean="0"/>
          </a:p>
          <a:p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ý</a:t>
            </a:r>
            <a:r>
              <a:rPr lang="en-US" sz="2400" dirty="0" smtClean="0"/>
              <a:t>,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copy code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cáo</a:t>
            </a:r>
            <a:r>
              <a:rPr lang="en-US" sz="2400" dirty="0" smtClean="0"/>
              <a:t>. Source code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cáo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6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(coding convention)</a:t>
            </a:r>
          </a:p>
          <a:p>
            <a:pPr lvl="1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 </a:t>
            </a:r>
          </a:p>
          <a:p>
            <a:pPr lvl="2"/>
            <a:r>
              <a:rPr lang="hu-HU" dirty="0">
                <a:hlinkClick r:id="rId2"/>
              </a:rPr>
              <a:t>http://java.sun.com/docs/codeconv/</a:t>
            </a:r>
            <a:r>
              <a:rPr lang="hu-HU" dirty="0" smtClean="0">
                <a:hlinkClick r:id="rId2"/>
              </a:rPr>
              <a:t>CodeConventions.pdf</a:t>
            </a:r>
            <a:endParaRPr lang="hu-HU" dirty="0" smtClean="0"/>
          </a:p>
          <a:p>
            <a:pPr lvl="2"/>
            <a:r>
              <a:rPr lang="hu-HU" dirty="0">
                <a:hlinkClick r:id="rId3"/>
              </a:rPr>
              <a:t>http://java.sun.com/docs/codeconv/html/</a:t>
            </a:r>
            <a:r>
              <a:rPr lang="hu-HU" dirty="0" smtClean="0">
                <a:hlinkClick r:id="rId3"/>
              </a:rPr>
              <a:t>CodeConventions.doc.html</a:t>
            </a:r>
            <a:r>
              <a:rPr lang="hu-HU" dirty="0" smtClean="0"/>
              <a:t> </a:t>
            </a:r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comment </a:t>
            </a:r>
            <a:r>
              <a:rPr lang="en-US" dirty="0" err="1" smtClean="0"/>
              <a:t>cẩn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comment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ý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việc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điểm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3872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DTUI-Template</Template>
  <TotalTime>1950</TotalTime>
  <Words>606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Pixel</vt:lpstr>
      <vt:lpstr>Thiết kế Giao diện Người dùng</vt:lpstr>
      <vt:lpstr>Giáo viên</vt:lpstr>
      <vt:lpstr>Mục tiêu khóa học</vt:lpstr>
      <vt:lpstr>Tài liệu</vt:lpstr>
      <vt:lpstr>Hình thức làm bài và nộp bài</vt:lpstr>
      <vt:lpstr>Hình thức nộp bài</vt:lpstr>
      <vt:lpstr>Quy định đặt tên file nộp bài</vt:lpstr>
      <vt:lpstr>Báo cáo bài làm</vt:lpstr>
      <vt:lpstr>Quy định về viết code</vt:lpstr>
      <vt:lpstr>Bài tập dự kiến</vt:lpstr>
      <vt:lpstr>Chính sách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Người dùng</dc:title>
  <dc:creator>hoangta</dc:creator>
  <cp:lastModifiedBy>Duyen Ngo</cp:lastModifiedBy>
  <cp:revision>138</cp:revision>
  <dcterms:created xsi:type="dcterms:W3CDTF">2010-01-21T13:32:06Z</dcterms:created>
  <dcterms:modified xsi:type="dcterms:W3CDTF">2019-09-04T08:23:20Z</dcterms:modified>
</cp:coreProperties>
</file>