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4"/>
  </p:notesMasterIdLst>
  <p:sldIdLst>
    <p:sldId id="265" r:id="rId2"/>
    <p:sldId id="257" r:id="rId3"/>
    <p:sldId id="258" r:id="rId4"/>
    <p:sldId id="259" r:id="rId5"/>
    <p:sldId id="266" r:id="rId6"/>
    <p:sldId id="261" r:id="rId7"/>
    <p:sldId id="260" r:id="rId8"/>
    <p:sldId id="262" r:id="rId9"/>
    <p:sldId id="263" r:id="rId10"/>
    <p:sldId id="267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77222" autoAdjust="0"/>
  </p:normalViewPr>
  <p:slideViewPr>
    <p:cSldViewPr snapToGrid="0">
      <p:cViewPr varScale="1">
        <p:scale>
          <a:sx n="67" d="100"/>
          <a:sy n="67" d="100"/>
        </p:scale>
        <p:origin x="17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梅 曹" userId="61285d7535f3fe92" providerId="LiveId" clId="{8DDADEF1-B31C-4428-8FB7-FE19639BAF6D}"/>
    <pc:docChg chg="modSld">
      <pc:chgData name="梅 曹" userId="61285d7535f3fe92" providerId="LiveId" clId="{8DDADEF1-B31C-4428-8FB7-FE19639BAF6D}" dt="2025-08-13T01:29:29.042" v="0" actId="1076"/>
      <pc:docMkLst>
        <pc:docMk/>
      </pc:docMkLst>
      <pc:sldChg chg="modSp mod">
        <pc:chgData name="梅 曹" userId="61285d7535f3fe92" providerId="LiveId" clId="{8DDADEF1-B31C-4428-8FB7-FE19639BAF6D}" dt="2025-08-13T01:29:29.042" v="0" actId="1076"/>
        <pc:sldMkLst>
          <pc:docMk/>
          <pc:sldMk cId="4264475592" sldId="258"/>
        </pc:sldMkLst>
        <pc:picChg chg="mod">
          <ac:chgData name="梅 曹" userId="61285d7535f3fe92" providerId="LiveId" clId="{8DDADEF1-B31C-4428-8FB7-FE19639BAF6D}" dt="2025-08-13T01:29:29.042" v="0" actId="1076"/>
          <ac:picMkLst>
            <pc:docMk/>
            <pc:sldMk cId="4264475592" sldId="258"/>
            <ac:picMk id="5" creationId="{8864A732-C8B8-BB83-62DB-0574953FB58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FD148-FEB4-418D-9E7B-2A8B2BBB6860}" type="datetimeFigureOut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52F78-757D-4C47-9AF6-473D975CEF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606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52F78-757D-4C47-9AF6-473D975CEF4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2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DOM </a:t>
            </a:r>
            <a:r>
              <a:rPr lang="zh-TW" altLang="en-US" b="1" dirty="0"/>
              <a:t>操作是什麼？</a:t>
            </a:r>
          </a:p>
          <a:p>
            <a:r>
              <a:rPr lang="zh-TW" altLang="en-US" dirty="0"/>
              <a:t>就是用 </a:t>
            </a:r>
            <a:r>
              <a:rPr lang="en-US" altLang="zh-TW" dirty="0"/>
              <a:t>JavaScript </a:t>
            </a:r>
            <a:r>
              <a:rPr lang="zh-TW" altLang="en-US" dirty="0"/>
              <a:t>去改變、刪除、增加、調整這棵「樹」上的節點。</a:t>
            </a:r>
          </a:p>
          <a:p>
            <a:r>
              <a:rPr lang="zh-TW" altLang="en-US" dirty="0"/>
              <a:t>舉例：</a:t>
            </a:r>
          </a:p>
          <a:p>
            <a:r>
              <a:rPr lang="zh-TW" altLang="en-US" dirty="0"/>
              <a:t>改變文字內容</a:t>
            </a:r>
          </a:p>
          <a:p>
            <a:r>
              <a:rPr lang="zh-TW" altLang="en-US" dirty="0"/>
              <a:t>新增一個按鈕</a:t>
            </a:r>
          </a:p>
          <a:p>
            <a:r>
              <a:rPr lang="zh-TW" altLang="en-US" dirty="0"/>
              <a:t>改變圖片的大小或位置</a:t>
            </a:r>
          </a:p>
          <a:p>
            <a:r>
              <a:rPr lang="zh-TW" altLang="en-US" dirty="0"/>
              <a:t>這些都是「操作 </a:t>
            </a:r>
            <a:r>
              <a:rPr lang="en-US" altLang="zh-TW" dirty="0"/>
              <a:t>DOM</a:t>
            </a:r>
            <a:r>
              <a:rPr lang="zh-TW" altLang="en-US" dirty="0"/>
              <a:t>」。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52F78-757D-4C47-9AF6-473D975CEF4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84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9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87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194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554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124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945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616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944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F6490-1F74-D6F2-0C76-7139DA3B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276234-AA93-6CCF-8E29-6EA49D002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2A6D10-96F1-A31E-F8F0-69E48274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F588-C9F5-485A-9FE6-373767374A2F}" type="datetimeFigureOut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A81F6D-92CA-9911-035B-5FC5803D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B4BD4B-4101-D82A-FC0D-7DBD608B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C9A7-FD50-47EE-852B-E4D8324269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59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1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05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94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61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10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89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2025/8/13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8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92C64-1D19-4444-8E08-DA465472331A}" type="datetimeFigureOut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00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arole-ting.github.io/Web/" TargetMode="Externa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f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69B8A-AF71-4742-B335-32EA3FC50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191569" cy="1646302"/>
          </a:xfrm>
        </p:spPr>
        <p:txBody>
          <a:bodyPr/>
          <a:lstStyle/>
          <a:p>
            <a:pPr algn="l"/>
            <a:r>
              <a:rPr lang="en-US" altLang="zh-TW" sz="6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&amp; CSS </a:t>
            </a:r>
            <a:r>
              <a:rPr lang="zh-TW" altLang="en-US" sz="6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作業簡報</a:t>
            </a:r>
            <a:br>
              <a:rPr lang="zh-TW" altLang="en-US" sz="6200" dirty="0"/>
            </a:br>
            <a:endParaRPr lang="zh-TW" altLang="en-US" sz="6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CF6A2D-F763-4F92-8EFF-2FFA6C5C10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zh-TW" altLang="en-US" sz="3200" b="1" dirty="0"/>
              <a:t>成員：曹梅玉｜林睦卿｜丁雅琪</a:t>
            </a:r>
            <a:endParaRPr lang="en-US" altLang="zh-TW" sz="3200" b="1" dirty="0"/>
          </a:p>
          <a:p>
            <a:pPr algn="l"/>
            <a:r>
              <a:rPr lang="zh-TW" altLang="en-US" sz="3200" b="1" dirty="0"/>
              <a:t>日期：</a:t>
            </a:r>
            <a:r>
              <a:rPr lang="en-US" altLang="zh-TW" sz="3200" b="1" dirty="0"/>
              <a:t>2025</a:t>
            </a:r>
            <a:r>
              <a:rPr lang="zh-TW" altLang="en-US" sz="3200" b="1" dirty="0"/>
              <a:t>年 </a:t>
            </a:r>
            <a:r>
              <a:rPr lang="en-US" altLang="zh-TW" sz="3200" b="1" dirty="0"/>
              <a:t>8</a:t>
            </a:r>
            <a:r>
              <a:rPr lang="zh-TW" altLang="en-US" sz="3200" b="1" dirty="0"/>
              <a:t>月</a:t>
            </a:r>
            <a:r>
              <a:rPr lang="en-US" altLang="zh-TW" sz="3200" b="1" dirty="0"/>
              <a:t>13</a:t>
            </a:r>
            <a:r>
              <a:rPr lang="zh-TW" altLang="en-US" sz="3200" b="1" dirty="0"/>
              <a:t>日</a:t>
            </a:r>
          </a:p>
          <a:p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08659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4334F-1835-16D1-94EA-49CA222E9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45258-A924-5F91-8261-E9FBF5BE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 </a:t>
            </a:r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頁：實機操作</a:t>
            </a:r>
            <a:r>
              <a:rPr lang="en-US" altLang="zh-TW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/Demo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9911AA-9B3B-E1AB-9058-77FE40D8F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10490338" cy="3880773"/>
          </a:xfrm>
        </p:spPr>
        <p:txBody>
          <a:bodyPr>
            <a:noAutofit/>
          </a:bodyPr>
          <a:lstStyle/>
          <a:p>
            <a:pPr marR="0" lvl="0" rtl="0"/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操作說明：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玩家</a:t>
            </a:r>
            <a:r>
              <a:rPr lang="en-US" altLang="zh-TW" sz="28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A/</a:t>
            </a:r>
            <a:r>
              <a:rPr lang="zh-TW" altLang="en-US" sz="28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玩家</a:t>
            </a:r>
            <a:r>
              <a:rPr lang="en-US" altLang="zh-TW" sz="28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r>
              <a:rPr lang="zh-TW" altLang="en-US" sz="28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輪流指出九宮格位子</a:t>
            </a:r>
            <a:endParaRPr lang="zh-TW" altLang="en-US" sz="28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每局勝利者，玩家可填上自己姓名</a:t>
            </a:r>
            <a:endParaRPr lang="zh-TW" altLang="en-US" sz="28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直至有一玩家贏至三局即獲勝</a:t>
            </a:r>
            <a:endParaRPr lang="zh-TW" altLang="en-US" sz="28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zh-TW" altLang="en-US" sz="28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rtl="0"/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展示方式：</a:t>
            </a:r>
            <a:b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實際操作 </a:t>
            </a:r>
            <a:endParaRPr lang="en-US" altLang="zh-TW" sz="3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rtl="0">
              <a:buNone/>
            </a:pPr>
            <a:endParaRPr lang="zh-TW" altLang="en-US" sz="3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2175641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D3F0DB-D3FC-F726-C3BF-B01284B1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4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en-US" altLang="zh-TW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頁：小結與學習成果</a:t>
            </a:r>
            <a:endParaRPr lang="en-US" altLang="zh-TW" sz="4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1147DC-2091-622B-4AC8-A37CFB76D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10490338" cy="3880773"/>
          </a:xfrm>
        </p:spPr>
        <p:txBody>
          <a:bodyPr>
            <a:noAutofit/>
          </a:bodyPr>
          <a:lstStyle/>
          <a:p>
            <a:pPr marR="0" lvl="0" rtl="0"/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我們學會了：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8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HTML/CSS/JavaScript </a:t>
            </a:r>
            <a:r>
              <a:rPr lang="zh-TW" altLang="en-US" sz="28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基礎運用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8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 (</a:t>
            </a:r>
            <a:r>
              <a:rPr lang="en-US" altLang="zh-TW" sz="2800" dirty="0"/>
              <a:t>Document Object Model) </a:t>
            </a:r>
            <a:r>
              <a:rPr lang="zh-TW" altLang="en-US" sz="28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操作與事件處理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團隊分工與版本整合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加入多媒體資源提升使用者體驗</a:t>
            </a:r>
          </a:p>
          <a:p>
            <a:pPr marR="0" lvl="0" rtl="0"/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感想：</a:t>
            </a:r>
            <a:b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第一次做驚悚風格的網頁遊戲，很有挑戰性也很有趣！</a:t>
            </a:r>
          </a:p>
        </p:txBody>
      </p:sp>
    </p:spTree>
    <p:extLst>
      <p:ext uri="{BB962C8B-B14F-4D97-AF65-F5344CB8AC3E}">
        <p14:creationId xmlns:p14="http://schemas.microsoft.com/office/powerpoint/2010/main" val="3928081719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BDD87-0BE1-9B50-18A4-6155D0133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B345E8-977C-6AB8-0B6F-281990FA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4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頁：</a:t>
            </a:r>
            <a:r>
              <a:rPr lang="en-US" altLang="zh-TW" sz="4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</a:t>
            </a:r>
            <a:endParaRPr lang="en-US" altLang="zh-TW" sz="4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5BB049-1CF9-32BF-C6B4-0F9E7797F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1049033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zh-TW" sz="3200" b="1" dirty="0">
                <a:solidFill>
                  <a:schemeClr val="tx1"/>
                </a:solidFill>
                <a:latin typeface="微軟正黑體" panose="020B0604030504040204" pitchFamily="34" charset="-120"/>
              </a:rPr>
              <a:t>感謝</a:t>
            </a:r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</a:rPr>
              <a:t>參與</a:t>
            </a:r>
            <a:r>
              <a:rPr lang="zh-TW" altLang="zh-TW" sz="3200" b="1" dirty="0">
                <a:solidFill>
                  <a:schemeClr val="tx1"/>
                </a:solidFill>
                <a:latin typeface="微軟正黑體" panose="020B0604030504040204" pitchFamily="34" charset="-120"/>
              </a:rPr>
              <a:t>，現在開放提問</a:t>
            </a:r>
            <a:r>
              <a:rPr lang="en-US" altLang="zh-TW" sz="3200" b="1" dirty="0">
                <a:solidFill>
                  <a:schemeClr val="tx1"/>
                </a:solidFill>
                <a:latin typeface="微軟正黑體" panose="020B0604030504040204" pitchFamily="34" charset="-120"/>
              </a:rPr>
              <a:t>~</a:t>
            </a:r>
            <a:endParaRPr lang="zh-TW" altLang="zh-TW" sz="3200" b="1" dirty="0">
              <a:solidFill>
                <a:schemeClr val="tx1"/>
              </a:solidFill>
              <a:latin typeface="微軟正黑體" panose="020B0604030504040204" pitchFamily="34" charset="-120"/>
            </a:endParaRPr>
          </a:p>
          <a:p>
            <a:pPr marL="0" marR="0" lvl="0" indent="0" rtl="0">
              <a:buNone/>
            </a:pPr>
            <a:endParaRPr lang="zh-TW" altLang="en-US" sz="3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67D63E-8A89-9073-5A89-519BA4F64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82357">
            <a:off x="6253208" y="2991313"/>
            <a:ext cx="21431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8509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79B99-7CB4-B593-B748-BFC674AF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頁：封面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A040D6-2D0F-FE63-0AB8-2DF45E943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4450073"/>
          </a:xfrm>
        </p:spPr>
        <p:txBody>
          <a:bodyPr>
            <a:noAutofit/>
          </a:bodyPr>
          <a:lstStyle/>
          <a:p>
            <a:pPr marR="0" lvl="0" rtl="0"/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標題：</a:t>
            </a:r>
            <a:endParaRPr lang="en-US" altLang="zh-TW" sz="3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rtl="0">
              <a:buNone/>
            </a:pPr>
            <a:r>
              <a:rPr lang="en-US" altLang="zh-TW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OX </a:t>
            </a: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恐怖遊戲 </a:t>
            </a:r>
            <a:r>
              <a:rPr lang="en-US" altLang="zh-TW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</a:t>
            </a: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成績登錄系統</a:t>
            </a:r>
          </a:p>
          <a:p>
            <a:pPr marR="0" lvl="0" rtl="0"/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副標題：</a:t>
            </a:r>
            <a:endParaRPr lang="en-US" altLang="zh-TW" sz="3000" b="1" kern="1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rtl="0">
              <a:buNone/>
            </a:pPr>
            <a:r>
              <a:rPr lang="en-US" altLang="zh-TW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HTML/CSS/JavaScript </a:t>
            </a: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學習成果簡報</a:t>
            </a:r>
            <a:endParaRPr lang="en-US" altLang="zh-TW" sz="3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rtl="0">
              <a:buNone/>
            </a:pPr>
            <a:endParaRPr lang="zh-TW" altLang="en-US" sz="3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rtl="0"/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成員：</a:t>
            </a:r>
            <a:r>
              <a:rPr lang="en-US" altLang="zh-TW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</a:t>
            </a: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林小卿</a:t>
            </a: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｜</a:t>
            </a: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曹小玉</a:t>
            </a: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｜</a:t>
            </a: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丁小雨</a:t>
            </a:r>
          </a:p>
          <a:p>
            <a:pPr marR="0" lvl="0" rtl="0"/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日期：</a:t>
            </a:r>
            <a:r>
              <a:rPr lang="en-US" altLang="zh-TW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2025</a:t>
            </a: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8</a:t>
            </a: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en-US" altLang="zh-TW" sz="3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1966618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C3581-AF42-6DD4-8E42-F8DBD0D7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頁：主題與功能介紹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D15EE1-6FBF-9B67-1647-94EBC5FC6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9965682" cy="3880773"/>
          </a:xfrm>
        </p:spPr>
        <p:txBody>
          <a:bodyPr>
            <a:normAutofit/>
          </a:bodyPr>
          <a:lstStyle/>
          <a:p>
            <a:pPr marR="0" lvl="0" rtl="0"/>
            <a:r>
              <a:rPr lang="zh-TW" altLang="en-US" sz="3000" b="1" i="0" u="none" strike="noStrike" kern="100" baseline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主題說明：</a:t>
            </a:r>
            <a:endParaRPr lang="en-US" altLang="zh-TW" sz="3000" b="1" i="0" u="none" strike="noStrike" kern="100" baseline="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rtl="0">
              <a:buNone/>
            </a:pPr>
            <a:r>
              <a:rPr lang="en-US" altLang="zh-TW" sz="3000" b="1" kern="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3000" b="1" kern="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我們製作了一個</a:t>
            </a:r>
            <a:r>
              <a:rPr lang="zh-TW" altLang="en-US" sz="3000" b="1" i="0" u="none" strike="noStrike" kern="100" baseline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經典 </a:t>
            </a:r>
            <a:r>
              <a:rPr lang="en-US" altLang="zh-TW" sz="3000" b="1" i="0" u="none" strike="noStrike" kern="100" baseline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OX </a:t>
            </a:r>
            <a:r>
              <a:rPr lang="zh-TW" altLang="en-US" sz="3000" b="1" i="0" u="none" strike="noStrike" kern="100" baseline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遊戲，並可記錄勝者名字</a:t>
            </a:r>
          </a:p>
          <a:p>
            <a:pPr lvl="0"/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</a:rPr>
              <a:t>勝利與平局判定</a:t>
            </a:r>
          </a:p>
          <a:p>
            <a:pPr lvl="0"/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</a:rPr>
              <a:t>恐怖特效</a:t>
            </a:r>
          </a:p>
          <a:p>
            <a:pPr lvl="0"/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</a:rPr>
              <a:t>成績表單紀錄玩家姓名與結果</a:t>
            </a:r>
          </a:p>
          <a:p>
            <a:pPr lvl="0"/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</a:rPr>
              <a:t>使用技術：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</a:rPr>
              <a:t>HTML / CSS / JavaScript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64A732-C8B8-BB83-62DB-0574953FB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183" y="3688645"/>
            <a:ext cx="1061977" cy="10619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687D36-3C82-94A9-6C6F-327CC3798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2" r="20922"/>
          <a:stretch>
            <a:fillRect/>
          </a:stretch>
        </p:blipFill>
        <p:spPr>
          <a:xfrm>
            <a:off x="8308560" y="3647664"/>
            <a:ext cx="1061977" cy="110366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1FBBE6B-4855-9CC8-D715-B9AE79380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6" r="27328"/>
          <a:stretch>
            <a:fillRect/>
          </a:stretch>
        </p:blipFill>
        <p:spPr>
          <a:xfrm>
            <a:off x="7283737" y="3429000"/>
            <a:ext cx="1024823" cy="158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75592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A1C7A1-3200-639C-2B45-380DF3F3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TW" altLang="en-US" sz="4000" b="1" i="0" u="none" strike="noStrike" kern="100" baseline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4000" b="1" i="0" u="none" strike="noStrike" kern="100" baseline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4000" b="1" i="0" u="none" strike="noStrike" kern="100" baseline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頁：分工與過程說明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E12495A-FE54-FCE7-F9A3-6F00BADBC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9899540" cy="3880773"/>
          </a:xfrm>
        </p:spPr>
        <p:txBody>
          <a:bodyPr>
            <a:normAutofit fontScale="97500"/>
          </a:bodyPr>
          <a:lstStyle/>
          <a:p>
            <a:pPr marR="0" rtl="0"/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成員分工： 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4DC03CC-76DA-2971-42A0-6CEBF9207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77975"/>
              </p:ext>
            </p:extLst>
          </p:nvPr>
        </p:nvGraphicFramePr>
        <p:xfrm>
          <a:off x="1178147" y="2946046"/>
          <a:ext cx="8685381" cy="2375460"/>
        </p:xfrm>
        <a:graphic>
          <a:graphicData uri="http://schemas.openxmlformats.org/drawingml/2006/table">
            <a:tbl>
              <a:tblPr/>
              <a:tblGrid>
                <a:gridCol w="1443338">
                  <a:extLst>
                    <a:ext uri="{9D8B030D-6E8A-4147-A177-3AD203B41FA5}">
                      <a16:colId xmlns:a16="http://schemas.microsoft.com/office/drawing/2014/main" val="2737517696"/>
                    </a:ext>
                  </a:extLst>
                </a:gridCol>
                <a:gridCol w="7242043">
                  <a:extLst>
                    <a:ext uri="{9D8B030D-6E8A-4147-A177-3AD203B41FA5}">
                      <a16:colId xmlns:a16="http://schemas.microsoft.com/office/drawing/2014/main" val="1098573441"/>
                    </a:ext>
                  </a:extLst>
                </a:gridCol>
              </a:tblGrid>
              <a:tr h="59386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組員姓名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2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工作內容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235162"/>
                  </a:ext>
                </a:extLst>
              </a:tr>
              <a:tr h="59386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林小卿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TW" sz="28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HTML </a:t>
                      </a:r>
                      <a:r>
                        <a:rPr lang="zh-TW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結構設計、測試與除錯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562208"/>
                  </a:ext>
                </a:extLst>
              </a:tr>
              <a:tr h="59386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曹小玉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TW" sz="28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CSS </a:t>
                      </a:r>
                      <a:r>
                        <a:rPr lang="zh-TW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美術風格、驚悚特效、上台報告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924469"/>
                  </a:ext>
                </a:extLst>
              </a:tr>
              <a:tr h="59386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丁小雨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TW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JavaScript </a:t>
                      </a:r>
                      <a:r>
                        <a:rPr lang="zh-TW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遊戲邏輯、表單功能、排行榜功能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63132"/>
                  </a:ext>
                </a:extLst>
              </a:tr>
            </a:tbl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EEFD7A65-4FA0-0004-F3C3-DA4DD9CE8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363" y="957754"/>
            <a:ext cx="1852913" cy="159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92810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16C7B-4668-36C2-58AE-24A8913F5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CF08B2-39F0-225F-D4D5-7D59AEA5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頁：分工與過程說明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F0273F36-3DAD-2CA6-23D8-8F61178E3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R="0" rtl="0"/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專案時程</a:t>
            </a: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2025/8/11~2025/8/13</a:t>
            </a:r>
          </a:p>
          <a:p>
            <a:pPr marR="0" rtl="0"/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專案流程：</a:t>
            </a: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3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設計構想與原型</a:t>
            </a:r>
            <a:endParaRPr lang="en-US" altLang="zh-TW" sz="3000" b="1" kern="1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HTML/CSS/JavaScript </a:t>
            </a: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3000" b="1" kern="1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畫出</a:t>
            </a:r>
            <a:r>
              <a:rPr lang="en-US" altLang="zh-TW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Wireframe</a:t>
            </a: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雛型、甘特圖及流程圖</a:t>
            </a:r>
            <a:endParaRPr lang="en-US" altLang="zh-TW" sz="3000" b="1" kern="1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遊戲測試與除錯</a:t>
            </a:r>
            <a:endParaRPr lang="en-US" altLang="zh-TW" sz="3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整合簡報與</a:t>
            </a:r>
            <a:r>
              <a:rPr lang="en-US" altLang="zh-TW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準備</a:t>
            </a:r>
            <a:endParaRPr lang="zh-TW" altLang="en-US" sz="3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6768712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B630E-067C-4B7F-9E90-4D55422B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頁：流程圖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565084-CDC0-EC66-3902-131885B30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356" y="0"/>
            <a:ext cx="3700893" cy="6858000"/>
          </a:xfrm>
          <a:prstGeom prst="rect">
            <a:avLst/>
          </a:prstGeom>
        </p:spPr>
      </p:pic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8D666FD8-65CD-3C47-895C-3731A4F89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8289243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303EA8F-7639-DDD7-BEA5-E41197E2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chemeClr val="tx1"/>
                </a:solidFill>
                <a:latin typeface="+mj-ea"/>
              </a:rPr>
              <a:t>第 </a:t>
            </a:r>
            <a:r>
              <a:rPr lang="en-US" altLang="zh-TW" sz="4000" b="1" dirty="0">
                <a:solidFill>
                  <a:schemeClr val="tx1"/>
                </a:solidFill>
                <a:latin typeface="+mj-ea"/>
              </a:rPr>
              <a:t>5 </a:t>
            </a:r>
            <a:r>
              <a:rPr lang="zh-TW" altLang="en-US" sz="4000" b="1" dirty="0">
                <a:solidFill>
                  <a:schemeClr val="tx1"/>
                </a:solidFill>
                <a:latin typeface="+mj-ea"/>
              </a:rPr>
              <a:t>頁：甘特圖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BBC89FBE-6139-6299-F9A1-75669FE4B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7372E34-BA33-EE05-B256-45374E1E2114}"/>
              </a:ext>
            </a:extLst>
          </p:cNvPr>
          <p:cNvGraphicFramePr>
            <a:graphicFrameLocks noGrp="1"/>
          </p:cNvGraphicFramePr>
          <p:nvPr/>
        </p:nvGraphicFramePr>
        <p:xfrm>
          <a:off x="677862" y="2240155"/>
          <a:ext cx="8596314" cy="3722303"/>
        </p:xfrm>
        <a:graphic>
          <a:graphicData uri="http://schemas.openxmlformats.org/drawingml/2006/table">
            <a:tbl>
              <a:tblPr/>
              <a:tblGrid>
                <a:gridCol w="3181692">
                  <a:extLst>
                    <a:ext uri="{9D8B030D-6E8A-4147-A177-3AD203B41FA5}">
                      <a16:colId xmlns:a16="http://schemas.microsoft.com/office/drawing/2014/main" val="3906724053"/>
                    </a:ext>
                  </a:extLst>
                </a:gridCol>
                <a:gridCol w="1527672">
                  <a:extLst>
                    <a:ext uri="{9D8B030D-6E8A-4147-A177-3AD203B41FA5}">
                      <a16:colId xmlns:a16="http://schemas.microsoft.com/office/drawing/2014/main" val="2138671601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3457410972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2282217338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3330205230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1170695104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3302419761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810462003"/>
                    </a:ext>
                  </a:extLst>
                </a:gridCol>
              </a:tblGrid>
              <a:tr h="372852"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目標任務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負責人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TW" sz="21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8/11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TW" sz="21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8/12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TW" sz="21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8/13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674252"/>
                  </a:ext>
                </a:extLst>
              </a:tr>
              <a:tr h="47849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21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上午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21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下午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21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上午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21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下午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21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上午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21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下午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876137"/>
                  </a:ext>
                </a:extLst>
              </a:tr>
              <a:tr h="478493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設計構想與原型</a:t>
                      </a:r>
                    </a:p>
                  </a:txBody>
                  <a:tcPr marL="6214" marR="6214" marT="621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林小卿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79682"/>
                  </a:ext>
                </a:extLst>
              </a:tr>
              <a:tr h="47849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HTML/CSS/JS </a:t>
                      </a: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架構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丁小雨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042824"/>
                  </a:ext>
                </a:extLst>
              </a:tr>
              <a:tr h="47849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遊戲邏輯</a:t>
                      </a:r>
                      <a:r>
                        <a:rPr lang="en-US" altLang="zh-TW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驚悚特效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曹小玉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38638"/>
                  </a:ext>
                </a:extLst>
              </a:tr>
              <a:tr h="47849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測試與除錯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林小卿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199952"/>
                  </a:ext>
                </a:extLst>
              </a:tr>
              <a:tr h="47849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與展示準備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丁小雨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zh-TW" altLang="en-US" sz="23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zh-TW" altLang="en-US" sz="23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zh-TW" altLang="en-US" sz="23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zh-TW" altLang="en-US" sz="23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292109"/>
                  </a:ext>
                </a:extLst>
              </a:tr>
              <a:tr h="47849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上台簡報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曹小玉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520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133223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5A266-CE9E-3948-8B42-6B70D64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TW" altLang="en-US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 </a:t>
            </a:r>
            <a:r>
              <a:rPr lang="zh-TW" altLang="en-US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頁：表單設計頁面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B52F4609-CF95-6908-D7BE-A0A014854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7A79F86-900C-D171-4DDA-FBCB0E6AB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136" y="2593714"/>
            <a:ext cx="7025736" cy="32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13385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4868D-C002-29D7-82EF-A9A251B5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 </a:t>
            </a:r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頁：問題與解法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90FFDF-C961-F6BD-A20E-9178D8573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endParaRPr lang="zh-TW" altLang="en-US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FE9BA86-C7AF-38ED-4798-BEB631EE2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511467"/>
              </p:ext>
            </p:extLst>
          </p:nvPr>
        </p:nvGraphicFramePr>
        <p:xfrm>
          <a:off x="677333" y="2160588"/>
          <a:ext cx="9560949" cy="3916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4752">
                  <a:extLst>
                    <a:ext uri="{9D8B030D-6E8A-4147-A177-3AD203B41FA5}">
                      <a16:colId xmlns:a16="http://schemas.microsoft.com/office/drawing/2014/main" val="3403516682"/>
                    </a:ext>
                  </a:extLst>
                </a:gridCol>
                <a:gridCol w="5596197">
                  <a:extLst>
                    <a:ext uri="{9D8B030D-6E8A-4147-A177-3AD203B41FA5}">
                      <a16:colId xmlns:a16="http://schemas.microsoft.com/office/drawing/2014/main" val="348330859"/>
                    </a:ext>
                  </a:extLst>
                </a:gridCol>
              </a:tblGrid>
              <a:tr h="97019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>
                          <a:latin typeface="+mn-ea"/>
                          <a:ea typeface="+mn-ea"/>
                        </a:rPr>
                        <a:t>問題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>
                          <a:latin typeface="+mn-ea"/>
                          <a:ea typeface="+mn-ea"/>
                        </a:rPr>
                        <a:t>解法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297757"/>
                  </a:ext>
                </a:extLst>
              </a:tr>
              <a:tr h="970193">
                <a:tc>
                  <a:txBody>
                    <a:bodyPr/>
                    <a:lstStyle/>
                    <a:p>
                      <a:r>
                        <a:rPr lang="zh-TW" altLang="en-US" sz="3000" b="1" i="0" u="none" strike="noStrike" kern="10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對</a:t>
                      </a:r>
                      <a:r>
                        <a:rPr lang="en-US" altLang="zh-TW" sz="3000" b="1" i="0" u="none" strike="noStrike" kern="10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HTML/CSS/JS</a:t>
                      </a:r>
                      <a:r>
                        <a:rPr lang="zh-TW" altLang="en-US" sz="3000" b="1" i="0" u="none" strike="noStrike" kern="10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不熟</a:t>
                      </a:r>
                      <a:endParaRPr lang="zh-TW" altLang="en-US" sz="30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000" b="1" dirty="0">
                          <a:latin typeface="+mn-ea"/>
                          <a:ea typeface="+mn-ea"/>
                        </a:rPr>
                        <a:t>查閱</a:t>
                      </a:r>
                      <a:r>
                        <a:rPr lang="en-US" altLang="zh-TW" sz="3000" b="1" dirty="0">
                          <a:latin typeface="+mn-ea"/>
                          <a:ea typeface="+mn-ea"/>
                        </a:rPr>
                        <a:t>W3Schools</a:t>
                      </a:r>
                      <a:r>
                        <a:rPr lang="zh-TW" altLang="en-US" sz="3000" b="1" dirty="0">
                          <a:latin typeface="+mn-ea"/>
                          <a:ea typeface="+mn-ea"/>
                        </a:rPr>
                        <a:t>、請教組員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441075"/>
                  </a:ext>
                </a:extLst>
              </a:tr>
              <a:tr h="970193">
                <a:tc>
                  <a:txBody>
                    <a:bodyPr/>
                    <a:lstStyle/>
                    <a:p>
                      <a:r>
                        <a:rPr lang="en-US" altLang="zh-TW" sz="3000" b="1" i="0" u="none" strike="noStrike" kern="10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CSS </a:t>
                      </a:r>
                      <a:r>
                        <a:rPr lang="zh-TW" altLang="en-US" sz="3000" b="1" i="0" u="none" strike="noStrike" kern="10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排版不置中 </a:t>
                      </a:r>
                      <a:endParaRPr lang="zh-TW" altLang="en-US" sz="3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000" b="1" dirty="0">
                          <a:latin typeface="+mn-ea"/>
                          <a:ea typeface="+mn-ea"/>
                        </a:rPr>
                        <a:t>與</a:t>
                      </a:r>
                      <a:r>
                        <a:rPr lang="en-US" altLang="zh-TW" sz="3000" b="1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zh-TW" altLang="en-US" sz="3000" b="1" dirty="0">
                          <a:latin typeface="+mn-ea"/>
                          <a:ea typeface="+mn-ea"/>
                        </a:rPr>
                        <a:t>溝通協調，給予對的提示詞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456968"/>
                  </a:ext>
                </a:extLst>
              </a:tr>
              <a:tr h="970193">
                <a:tc>
                  <a:txBody>
                    <a:bodyPr/>
                    <a:lstStyle/>
                    <a:p>
                      <a:r>
                        <a:rPr lang="zh-TW" altLang="en-US" sz="3000" b="1" i="0" u="none" strike="noStrike" kern="10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排行榜不即時更新</a:t>
                      </a:r>
                      <a:endParaRPr lang="zh-TW" altLang="en-US" sz="3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000" b="1" i="0" u="none" strike="noStrike" kern="10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在 </a:t>
                      </a:r>
                      <a:r>
                        <a:rPr lang="en-US" altLang="zh-TW" sz="3000" b="1" i="0" u="none" strike="noStrike" kern="10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JS </a:t>
                      </a:r>
                      <a:r>
                        <a:rPr lang="zh-TW" altLang="en-US" sz="3000" b="1" i="0" u="none" strike="noStrike" kern="10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中使用事件監聽器重新渲染表格</a:t>
                      </a:r>
                      <a:endParaRPr lang="zh-TW" altLang="en-US" sz="3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195604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0BE973E1-01B1-F166-6C3A-B28B0F091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642" y="686668"/>
            <a:ext cx="16573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382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</TotalTime>
  <Words>519</Words>
  <Application>Microsoft Office PowerPoint</Application>
  <PresentationFormat>寬螢幕</PresentationFormat>
  <Paragraphs>128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Arial</vt:lpstr>
      <vt:lpstr>Calibri</vt:lpstr>
      <vt:lpstr>Trebuchet MS</vt:lpstr>
      <vt:lpstr>Wingdings</vt:lpstr>
      <vt:lpstr>Wingdings 3</vt:lpstr>
      <vt:lpstr>多面向</vt:lpstr>
      <vt:lpstr>HTML &amp; CSS 作業簡報 </vt:lpstr>
      <vt:lpstr>第 1 頁：封面</vt:lpstr>
      <vt:lpstr>第 2 頁：主題與功能介紹</vt:lpstr>
      <vt:lpstr>第 3 頁：分工與過程說明</vt:lpstr>
      <vt:lpstr>第 3 頁：分工與過程說明</vt:lpstr>
      <vt:lpstr>第 4 頁：流程圖</vt:lpstr>
      <vt:lpstr>第 5 頁：甘特圖</vt:lpstr>
      <vt:lpstr>第 6 頁：表單設計頁面</vt:lpstr>
      <vt:lpstr>第 7 頁：問題與解法</vt:lpstr>
      <vt:lpstr>第 8 頁：實機操作/Demo</vt:lpstr>
      <vt:lpstr>第 9 頁：小結與學習成果</vt:lpstr>
      <vt:lpstr>第 10 頁：Q&amp;A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Carole Ting</dc:creator>
  <cp:lastModifiedBy>梅 曹</cp:lastModifiedBy>
  <cp:revision>5</cp:revision>
  <dcterms:created xsi:type="dcterms:W3CDTF">2025-08-12T11:55:35Z</dcterms:created>
  <dcterms:modified xsi:type="dcterms:W3CDTF">2025-08-13T01:29:39Z</dcterms:modified>
</cp:coreProperties>
</file>