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833C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7902" y="185737"/>
            <a:ext cx="1943735" cy="584835"/>
          </a:xfrm>
          <a:custGeom>
            <a:avLst/>
            <a:gdLst/>
            <a:ahLst/>
            <a:cxnLst/>
            <a:rect l="l" t="t" r="r" b="b"/>
            <a:pathLst>
              <a:path w="1943735" h="584835">
                <a:moveTo>
                  <a:pt x="1943415" y="584774"/>
                </a:moveTo>
                <a:lnTo>
                  <a:pt x="0" y="584774"/>
                </a:lnTo>
                <a:lnTo>
                  <a:pt x="0" y="0"/>
                </a:lnTo>
                <a:lnTo>
                  <a:pt x="1943415" y="0"/>
                </a:lnTo>
                <a:lnTo>
                  <a:pt x="1943415" y="584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833C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803" y="66293"/>
            <a:ext cx="7053673" cy="81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625" y="1325626"/>
            <a:ext cx="11240135" cy="3707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9F64-8327-64DC-2BD0-32A843DE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03" y="66293"/>
            <a:ext cx="10924397" cy="3939540"/>
          </a:xfrm>
        </p:spPr>
        <p:txBody>
          <a:bodyPr/>
          <a:lstStyle/>
          <a:p>
            <a:br>
              <a:rPr lang="en-IN" sz="3200" b="1" spc="-114" dirty="0">
                <a:solidFill>
                  <a:srgbClr val="FFD966"/>
                </a:solidFill>
                <a:latin typeface="Tahoma"/>
                <a:cs typeface="Tahoma"/>
              </a:rPr>
            </a:br>
            <a:br>
              <a:rPr lang="en-IN" sz="3200" b="1" spc="-114" dirty="0">
                <a:solidFill>
                  <a:srgbClr val="FFD966"/>
                </a:solidFill>
                <a:latin typeface="Tahoma"/>
                <a:cs typeface="Tahoma"/>
              </a:rPr>
            </a:br>
            <a:r>
              <a:rPr lang="en-IN" sz="3200" b="1" spc="-114" dirty="0">
                <a:solidFill>
                  <a:srgbClr val="FFD966"/>
                </a:solidFill>
                <a:latin typeface="Tahoma"/>
                <a:cs typeface="Tahoma"/>
              </a:rPr>
              <a:t>DATA</a:t>
            </a:r>
            <a:r>
              <a:rPr lang="en-IN" sz="3200" b="1" spc="-335" dirty="0">
                <a:solidFill>
                  <a:srgbClr val="FFD966"/>
                </a:solidFill>
                <a:latin typeface="Tahoma"/>
                <a:cs typeface="Tahoma"/>
              </a:rPr>
              <a:t>  </a:t>
            </a:r>
            <a:r>
              <a:rPr lang="en-IN" sz="3200" b="1" spc="-10" dirty="0">
                <a:solidFill>
                  <a:srgbClr val="FFD966"/>
                </a:solidFill>
                <a:latin typeface="Tahoma"/>
                <a:cs typeface="Tahoma"/>
              </a:rPr>
              <a:t>ANALYST</a:t>
            </a:r>
            <a:r>
              <a:rPr lang="en-IN" spc="-10" dirty="0">
                <a:solidFill>
                  <a:srgbClr val="FFD966"/>
                </a:solidFill>
                <a:latin typeface="Tahoma"/>
                <a:cs typeface="Tahoma"/>
              </a:rPr>
              <a:t> </a:t>
            </a:r>
            <a:r>
              <a:rPr lang="en-IN" sz="3200" b="1" spc="-135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br>
              <a:rPr lang="en-IN" sz="3200" b="1" spc="-135" dirty="0">
                <a:solidFill>
                  <a:srgbClr val="FFFFFF"/>
                </a:solidFill>
                <a:latin typeface="Tahoma"/>
                <a:cs typeface="Tahoma"/>
              </a:rPr>
            </a:br>
            <a:br>
              <a:rPr lang="en-IN" sz="3200" b="1" spc="-135" dirty="0">
                <a:solidFill>
                  <a:srgbClr val="FFFFFF"/>
                </a:solidFill>
                <a:latin typeface="Tahoma"/>
                <a:cs typeface="Tahoma"/>
              </a:rPr>
            </a:br>
            <a:r>
              <a:rPr lang="en-IN" sz="3200" b="1" spc="-135" dirty="0">
                <a:solidFill>
                  <a:srgbClr val="FFFFFF"/>
                </a:solidFill>
                <a:latin typeface="Tahoma"/>
                <a:cs typeface="Tahoma"/>
              </a:rPr>
              <a:t>                                </a:t>
            </a:r>
            <a:r>
              <a:rPr lang="en-IN" spc="-135" dirty="0">
                <a:solidFill>
                  <a:srgbClr val="FFFFFF"/>
                </a:solidFill>
                <a:latin typeface="Tahoma"/>
                <a:cs typeface="Tahoma"/>
              </a:rPr>
              <a:t>                  </a:t>
            </a:r>
            <a:r>
              <a:rPr lang="en-IN" sz="32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3200" dirty="0">
                <a:latin typeface="Tahoma"/>
                <a:cs typeface="Tahoma"/>
              </a:rPr>
              <a:t>BANK</a:t>
            </a:r>
            <a:r>
              <a:rPr lang="en-US" sz="3200" spc="-585" dirty="0">
                <a:latin typeface="Tahoma"/>
                <a:cs typeface="Tahoma"/>
              </a:rPr>
              <a:t> </a:t>
            </a:r>
            <a:r>
              <a:rPr lang="en-US" sz="3200" spc="-120" dirty="0">
                <a:latin typeface="Tahoma"/>
                <a:cs typeface="Tahoma"/>
              </a:rPr>
              <a:t>LOAN</a:t>
            </a:r>
            <a:r>
              <a:rPr lang="en-US" sz="3200" spc="-585" dirty="0">
                <a:latin typeface="Tahoma"/>
                <a:cs typeface="Tahoma"/>
              </a:rPr>
              <a:t> </a:t>
            </a:r>
            <a:r>
              <a:rPr lang="en-US" sz="3200" spc="-254" dirty="0">
                <a:latin typeface="Tahoma"/>
                <a:cs typeface="Tahoma"/>
              </a:rPr>
              <a:t>ANA</a:t>
            </a:r>
            <a:r>
              <a:rPr lang="en-US" sz="3200" spc="-1055" dirty="0">
                <a:latin typeface="Tahoma"/>
                <a:cs typeface="Tahoma"/>
              </a:rPr>
              <a:t>L</a:t>
            </a:r>
            <a:r>
              <a:rPr lang="en-US" sz="3200" spc="-254" dirty="0">
                <a:latin typeface="Tahoma"/>
                <a:cs typeface="Tahoma"/>
              </a:rPr>
              <a:t>YSIS</a:t>
            </a:r>
            <a:br>
              <a:rPr lang="en-US" sz="3200" spc="-254" dirty="0">
                <a:latin typeface="Tahoma"/>
                <a:cs typeface="Tahoma"/>
              </a:rPr>
            </a:br>
            <a:br>
              <a:rPr lang="en-US" sz="3200" spc="-254" dirty="0">
                <a:latin typeface="Tahoma"/>
                <a:cs typeface="Tahoma"/>
              </a:rPr>
            </a:br>
            <a:r>
              <a:rPr lang="en-US" sz="3200" spc="-254" dirty="0">
                <a:latin typeface="Tahoma"/>
                <a:cs typeface="Tahoma"/>
              </a:rPr>
              <a:t>           </a:t>
            </a:r>
            <a:br>
              <a:rPr lang="en-IN" sz="3200" dirty="0">
                <a:latin typeface="Tahoma"/>
                <a:cs typeface="Tahoma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70A0F-6548-5257-A315-5890B1A3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2800" y="3044279"/>
            <a:ext cx="4828397" cy="861774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</a:rPr>
              <a:t>Mayuri Dashrath Khatpe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23519328-AC14-5E9F-25F6-C91BA2BD17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1677" y="4549334"/>
            <a:ext cx="2068697" cy="2031782"/>
          </a:xfrm>
          <a:prstGeom prst="rect">
            <a:avLst/>
          </a:prstGeom>
        </p:spPr>
      </p:pic>
      <p:grpSp>
        <p:nvGrpSpPr>
          <p:cNvPr id="6" name="object 7">
            <a:extLst>
              <a:ext uri="{FF2B5EF4-FFF2-40B4-BE49-F238E27FC236}">
                <a16:creationId xmlns:a16="http://schemas.microsoft.com/office/drawing/2014/main" id="{F2DC82B0-6EC2-87A2-1470-6CE28B63EAC5}"/>
              </a:ext>
            </a:extLst>
          </p:cNvPr>
          <p:cNvGrpSpPr/>
          <p:nvPr/>
        </p:nvGrpSpPr>
        <p:grpSpPr>
          <a:xfrm>
            <a:off x="3886200" y="3810000"/>
            <a:ext cx="6374765" cy="3510915"/>
            <a:chOff x="4675950" y="2246966"/>
            <a:chExt cx="6374765" cy="3510915"/>
          </a:xfrm>
        </p:grpSpPr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02E11C5D-6D19-4651-BFD7-268B682AB01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5950" y="2246966"/>
              <a:ext cx="1631367" cy="3510451"/>
            </a:xfrm>
            <a:prstGeom prst="rect">
              <a:avLst/>
            </a:prstGeom>
          </p:spPr>
        </p:pic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58FA2390-A5E0-9060-3A92-A35CBDFAE23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1955" y="2246966"/>
              <a:ext cx="1327880" cy="3510451"/>
            </a:xfrm>
            <a:prstGeom prst="rect">
              <a:avLst/>
            </a:prstGeom>
          </p:spPr>
        </p:pic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DA72E520-E9BF-7F8D-C7F8-EB85D196A1E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4865" y="2863504"/>
              <a:ext cx="4095498" cy="2303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08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287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0"/>
              </a:spcBef>
            </a:pPr>
            <a:r>
              <a:rPr dirty="0"/>
              <a:t>POWER</a:t>
            </a:r>
            <a:r>
              <a:rPr spc="-70" dirty="0"/>
              <a:t> </a:t>
            </a:r>
            <a:r>
              <a:rPr spc="-25" dirty="0"/>
              <a:t>BI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544" y="185738"/>
            <a:ext cx="1039600" cy="58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573" y="850339"/>
            <a:ext cx="10380851" cy="58219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287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0"/>
              </a:spcBef>
            </a:pPr>
            <a:r>
              <a:rPr dirty="0"/>
              <a:t>POWER</a:t>
            </a:r>
            <a:r>
              <a:rPr spc="-70" dirty="0"/>
              <a:t> </a:t>
            </a:r>
            <a:r>
              <a:rPr spc="-25" dirty="0"/>
              <a:t>BI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544" y="185738"/>
            <a:ext cx="1039600" cy="58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286" y="827540"/>
            <a:ext cx="10409427" cy="5844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F37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803" y="66293"/>
            <a:ext cx="4371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110" dirty="0">
                <a:solidFill>
                  <a:srgbClr val="FFFFFF"/>
                </a:solidFill>
                <a:latin typeface="Tahoma"/>
                <a:cs typeface="Tahoma"/>
              </a:rPr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503" y="819150"/>
            <a:ext cx="3388995" cy="36576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5"/>
              </a:lnSpc>
            </a:pPr>
            <a:r>
              <a:rPr sz="2400" b="1" u="heavy" spc="-10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DASHBOARD</a:t>
            </a:r>
            <a:r>
              <a:rPr sz="2400" b="1" u="heavy" spc="-65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1:</a:t>
            </a:r>
            <a:r>
              <a:rPr sz="2400" b="1" u="heavy" spc="-65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SUMMARY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625" y="1384808"/>
            <a:ext cx="620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4B081"/>
                </a:solidFill>
                <a:latin typeface="Calibri"/>
                <a:cs typeface="Calibri"/>
              </a:rPr>
              <a:t>Key</a:t>
            </a:r>
            <a:r>
              <a:rPr sz="2400" b="1" spc="-75" dirty="0">
                <a:solidFill>
                  <a:srgbClr val="F4B08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4B081"/>
                </a:solidFill>
                <a:latin typeface="Calibri"/>
                <a:cs typeface="Calibri"/>
              </a:rPr>
              <a:t>Performance</a:t>
            </a:r>
            <a:r>
              <a:rPr sz="2400" b="1" spc="-70" dirty="0">
                <a:solidFill>
                  <a:srgbClr val="F4B08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4B081"/>
                </a:solidFill>
                <a:latin typeface="Calibri"/>
                <a:cs typeface="Calibri"/>
              </a:rPr>
              <a:t>Indicators</a:t>
            </a:r>
            <a:r>
              <a:rPr sz="2400" b="1" spc="-75" dirty="0">
                <a:solidFill>
                  <a:srgbClr val="F4B08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4B081"/>
                </a:solidFill>
                <a:latin typeface="Calibri"/>
                <a:cs typeface="Calibri"/>
              </a:rPr>
              <a:t>(KPIs)</a:t>
            </a:r>
            <a:r>
              <a:rPr sz="2400" b="1" spc="-70" dirty="0">
                <a:solidFill>
                  <a:srgbClr val="F4B08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4B081"/>
                </a:solidFill>
                <a:latin typeface="Calibri"/>
                <a:cs typeface="Calibri"/>
              </a:rPr>
              <a:t>Requirements: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005" y="1616456"/>
            <a:ext cx="11686540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 marR="8890" indent="-405765" algn="just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17830" algn="l"/>
                <a:tab pos="419100" algn="l"/>
              </a:tabLst>
            </a:pP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	Total</a:t>
            </a:r>
            <a:r>
              <a:rPr sz="1800" b="1" spc="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Loan</a:t>
            </a:r>
            <a:r>
              <a:rPr sz="1800" b="1" spc="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Applications:</a:t>
            </a:r>
            <a:r>
              <a:rPr sz="1800" b="1" spc="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We</a:t>
            </a:r>
            <a:r>
              <a:rPr sz="1800" spc="4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need</a:t>
            </a:r>
            <a:r>
              <a:rPr sz="1800" spc="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to</a:t>
            </a:r>
            <a:r>
              <a:rPr sz="1800" spc="4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calculate</a:t>
            </a:r>
            <a:r>
              <a:rPr sz="1800" spc="4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the</a:t>
            </a:r>
            <a:r>
              <a:rPr sz="1800" spc="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total</a:t>
            </a:r>
            <a:r>
              <a:rPr sz="1800" spc="4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number</a:t>
            </a:r>
            <a:r>
              <a:rPr sz="1800" spc="4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of</a:t>
            </a:r>
            <a:r>
              <a:rPr sz="1800" spc="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loan</a:t>
            </a:r>
            <a:r>
              <a:rPr sz="1800" spc="4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applications</a:t>
            </a:r>
            <a:r>
              <a:rPr sz="1800" spc="4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received</a:t>
            </a:r>
            <a:r>
              <a:rPr sz="1800" spc="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during</a:t>
            </a:r>
            <a:r>
              <a:rPr sz="1800" spc="4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</a:t>
            </a:r>
            <a:r>
              <a:rPr sz="1800" spc="4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specified</a:t>
            </a:r>
            <a:r>
              <a:rPr sz="1800" spc="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period. Additionally,</a:t>
            </a:r>
            <a:r>
              <a:rPr sz="1800" spc="-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it</a:t>
            </a:r>
            <a:r>
              <a:rPr sz="1800" spc="-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is</a:t>
            </a:r>
            <a:r>
              <a:rPr sz="1800" spc="-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essential</a:t>
            </a:r>
            <a:r>
              <a:rPr sz="1800" spc="-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to monitor</a:t>
            </a:r>
            <a:r>
              <a:rPr sz="1800" spc="-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D8E1F3"/>
                </a:solidFill>
                <a:latin typeface="Calibri"/>
                <a:cs typeface="Calibri"/>
              </a:rPr>
              <a:t>Month-to-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Date</a:t>
            </a:r>
            <a:r>
              <a:rPr sz="1800" spc="-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(MTD) Loan</a:t>
            </a:r>
            <a:r>
              <a:rPr sz="1800" spc="-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Applications</a:t>
            </a:r>
            <a:r>
              <a:rPr sz="1800" spc="-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track</a:t>
            </a:r>
            <a:r>
              <a:rPr sz="1800" spc="-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changes </a:t>
            </a:r>
            <a:r>
              <a:rPr sz="1800" spc="-25" dirty="0">
                <a:solidFill>
                  <a:srgbClr val="D8E1F3"/>
                </a:solidFill>
                <a:latin typeface="Calibri"/>
                <a:cs typeface="Calibri"/>
              </a:rPr>
              <a:t>Month-</a:t>
            </a:r>
            <a:r>
              <a:rPr sz="1800" spc="-35" dirty="0">
                <a:solidFill>
                  <a:srgbClr val="D8E1F3"/>
                </a:solidFill>
                <a:latin typeface="Calibri"/>
                <a:cs typeface="Calibri"/>
              </a:rPr>
              <a:t>over-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Month (MoM).</a:t>
            </a:r>
            <a:endParaRPr sz="1800">
              <a:latin typeface="Calibri"/>
              <a:cs typeface="Calibri"/>
            </a:endParaRPr>
          </a:p>
          <a:p>
            <a:pPr marL="417830" marR="21590" indent="-405765" algn="just">
              <a:lnSpc>
                <a:spcPct val="150000"/>
              </a:lnSpc>
              <a:buAutoNum type="arabicPeriod"/>
              <a:tabLst>
                <a:tab pos="417830" algn="l"/>
                <a:tab pos="419100" algn="l"/>
              </a:tabLst>
            </a:pP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	Total</a:t>
            </a:r>
            <a:r>
              <a:rPr sz="1800" b="1" spc="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Funded</a:t>
            </a:r>
            <a:r>
              <a:rPr sz="1800" b="1" spc="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Amount:</a:t>
            </a:r>
            <a:r>
              <a:rPr sz="1800" b="1" spc="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Understanding</a:t>
            </a:r>
            <a:r>
              <a:rPr sz="1800" spc="5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the</a:t>
            </a:r>
            <a:r>
              <a:rPr sz="1800" spc="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total</a:t>
            </a:r>
            <a:r>
              <a:rPr sz="1800" spc="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amount</a:t>
            </a:r>
            <a:r>
              <a:rPr sz="1800" spc="5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of</a:t>
            </a:r>
            <a:r>
              <a:rPr sz="1800" spc="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funds</a:t>
            </a:r>
            <a:r>
              <a:rPr sz="1800" spc="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disbursed</a:t>
            </a:r>
            <a:r>
              <a:rPr sz="1800" spc="5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as</a:t>
            </a:r>
            <a:r>
              <a:rPr sz="1800" spc="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loans</a:t>
            </a:r>
            <a:r>
              <a:rPr sz="1800" spc="5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is</a:t>
            </a:r>
            <a:r>
              <a:rPr sz="1800" spc="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crucial.</a:t>
            </a:r>
            <a:r>
              <a:rPr sz="1800" spc="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We</a:t>
            </a:r>
            <a:r>
              <a:rPr sz="1800" spc="5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also</a:t>
            </a:r>
            <a:r>
              <a:rPr sz="1800" spc="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want</a:t>
            </a:r>
            <a:r>
              <a:rPr sz="1800" spc="5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to</a:t>
            </a:r>
            <a:r>
              <a:rPr sz="1800" spc="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keep</a:t>
            </a:r>
            <a:r>
              <a:rPr sz="1800" spc="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D8E1F3"/>
                </a:solidFill>
                <a:latin typeface="Calibri"/>
                <a:cs typeface="Calibri"/>
              </a:rPr>
              <a:t>an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eye</a:t>
            </a:r>
            <a:r>
              <a:rPr sz="1800" spc="-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MTD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D8E1F3"/>
                </a:solidFill>
                <a:latin typeface="Calibri"/>
                <a:cs typeface="Calibri"/>
              </a:rPr>
              <a:t>Total</a:t>
            </a:r>
            <a:r>
              <a:rPr sz="1800" spc="-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Funded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Amount</a:t>
            </a:r>
            <a:r>
              <a:rPr sz="1800" spc="-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analyse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D8E1F3"/>
                </a:solidFill>
                <a:latin typeface="Calibri"/>
                <a:cs typeface="Calibri"/>
              </a:rPr>
              <a:t>Month-</a:t>
            </a:r>
            <a:r>
              <a:rPr sz="1800" spc="-35" dirty="0">
                <a:solidFill>
                  <a:srgbClr val="D8E1F3"/>
                </a:solidFill>
                <a:latin typeface="Calibri"/>
                <a:cs typeface="Calibri"/>
              </a:rPr>
              <a:t>over-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Month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(MoM)</a:t>
            </a:r>
            <a:r>
              <a:rPr sz="1800" spc="-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changes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in</a:t>
            </a:r>
            <a:r>
              <a:rPr sz="1800" spc="-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this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metric.</a:t>
            </a:r>
            <a:endParaRPr sz="1800">
              <a:latin typeface="Calibri"/>
              <a:cs typeface="Calibri"/>
            </a:endParaRPr>
          </a:p>
          <a:p>
            <a:pPr marL="417830" marR="5080" indent="-405765" algn="just">
              <a:lnSpc>
                <a:spcPct val="150000"/>
              </a:lnSpc>
              <a:buAutoNum type="arabicPeriod"/>
              <a:tabLst>
                <a:tab pos="417830" algn="l"/>
                <a:tab pos="419100" algn="l"/>
              </a:tabLst>
            </a:pP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sz="1800" b="1" spc="-25" dirty="0">
                <a:solidFill>
                  <a:srgbClr val="FFFF00"/>
                </a:solidFill>
                <a:latin typeface="Calibri"/>
                <a:cs typeface="Calibri"/>
              </a:rPr>
              <a:t>Total</a:t>
            </a:r>
            <a:r>
              <a:rPr sz="1800" b="1" spc="-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Amount</a:t>
            </a:r>
            <a:r>
              <a:rPr sz="1800" b="1" spc="-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Received:</a:t>
            </a:r>
            <a:r>
              <a:rPr sz="1800" b="1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D8E1F3"/>
                </a:solidFill>
                <a:latin typeface="Calibri"/>
                <a:cs typeface="Calibri"/>
              </a:rPr>
              <a:t>Tracking</a:t>
            </a:r>
            <a:r>
              <a:rPr sz="1800" spc="-6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the</a:t>
            </a:r>
            <a:r>
              <a:rPr sz="1800" spc="-6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total</a:t>
            </a:r>
            <a:r>
              <a:rPr sz="1800" spc="-6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amount</a:t>
            </a:r>
            <a:r>
              <a:rPr sz="1800" spc="-5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received</a:t>
            </a:r>
            <a:r>
              <a:rPr sz="1800" spc="-6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from</a:t>
            </a:r>
            <a:r>
              <a:rPr sz="1800" spc="-6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borrowers</a:t>
            </a:r>
            <a:r>
              <a:rPr sz="1800" spc="-6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is</a:t>
            </a:r>
            <a:r>
              <a:rPr sz="1800" spc="-5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essential</a:t>
            </a:r>
            <a:r>
              <a:rPr sz="1800" spc="-6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for</a:t>
            </a:r>
            <a:r>
              <a:rPr sz="1800" spc="-6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assessing</a:t>
            </a:r>
            <a:r>
              <a:rPr sz="1800" spc="-6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the</a:t>
            </a:r>
            <a:r>
              <a:rPr sz="1800" spc="-6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bank's</a:t>
            </a:r>
            <a:r>
              <a:rPr sz="1800" spc="-5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cash </a:t>
            </a:r>
            <a:r>
              <a:rPr sz="1800" spc="-20" dirty="0">
                <a:solidFill>
                  <a:srgbClr val="D8E1F3"/>
                </a:solidFill>
                <a:latin typeface="Calibri"/>
                <a:cs typeface="Calibri"/>
              </a:rPr>
              <a:t>flow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and</a:t>
            </a:r>
            <a:r>
              <a:rPr sz="1800" spc="140" dirty="0">
                <a:solidFill>
                  <a:srgbClr val="D8E1F3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loan</a:t>
            </a:r>
            <a:r>
              <a:rPr sz="1800" spc="140" dirty="0">
                <a:solidFill>
                  <a:srgbClr val="D8E1F3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repayment.</a:t>
            </a:r>
            <a:r>
              <a:rPr sz="1800" spc="140" dirty="0">
                <a:solidFill>
                  <a:srgbClr val="D8E1F3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We</a:t>
            </a:r>
            <a:r>
              <a:rPr sz="1800" spc="140" dirty="0">
                <a:solidFill>
                  <a:srgbClr val="D8E1F3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should</a:t>
            </a:r>
            <a:r>
              <a:rPr sz="1800" spc="140" dirty="0">
                <a:solidFill>
                  <a:srgbClr val="D8E1F3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analyse</a:t>
            </a:r>
            <a:r>
              <a:rPr sz="1800" spc="145" dirty="0">
                <a:solidFill>
                  <a:srgbClr val="D8E1F3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the</a:t>
            </a:r>
            <a:r>
              <a:rPr sz="1800" spc="140" dirty="0">
                <a:solidFill>
                  <a:srgbClr val="D8E1F3"/>
                </a:solidFill>
                <a:latin typeface="Calibri"/>
                <a:cs typeface="Calibri"/>
              </a:rPr>
              <a:t>  </a:t>
            </a:r>
            <a:r>
              <a:rPr sz="1800" spc="-20" dirty="0">
                <a:solidFill>
                  <a:srgbClr val="D8E1F3"/>
                </a:solidFill>
                <a:latin typeface="Calibri"/>
                <a:cs typeface="Calibri"/>
              </a:rPr>
              <a:t>Month-to-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Date</a:t>
            </a:r>
            <a:r>
              <a:rPr sz="1800" spc="140" dirty="0">
                <a:solidFill>
                  <a:srgbClr val="D8E1F3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(MTD)</a:t>
            </a:r>
            <a:r>
              <a:rPr sz="1800" spc="140" dirty="0">
                <a:solidFill>
                  <a:srgbClr val="D8E1F3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Total</a:t>
            </a:r>
            <a:r>
              <a:rPr sz="1800" spc="140" dirty="0">
                <a:solidFill>
                  <a:srgbClr val="D8E1F3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Amount</a:t>
            </a:r>
            <a:r>
              <a:rPr sz="1800" spc="140" dirty="0">
                <a:solidFill>
                  <a:srgbClr val="D8E1F3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Received</a:t>
            </a:r>
            <a:r>
              <a:rPr sz="1800" spc="140" dirty="0">
                <a:solidFill>
                  <a:srgbClr val="D8E1F3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and</a:t>
            </a:r>
            <a:r>
              <a:rPr sz="1800" spc="140" dirty="0">
                <a:solidFill>
                  <a:srgbClr val="D8E1F3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observe</a:t>
            </a:r>
            <a:r>
              <a:rPr sz="1800" spc="145" dirty="0">
                <a:solidFill>
                  <a:srgbClr val="D8E1F3"/>
                </a:solidFill>
                <a:latin typeface="Calibri"/>
                <a:cs typeface="Calibri"/>
              </a:rPr>
              <a:t>  </a:t>
            </a:r>
            <a:r>
              <a:rPr sz="1800" spc="-25" dirty="0">
                <a:solidFill>
                  <a:srgbClr val="D8E1F3"/>
                </a:solidFill>
                <a:latin typeface="Calibri"/>
                <a:cs typeface="Calibri"/>
              </a:rPr>
              <a:t>the Month-</a:t>
            </a:r>
            <a:r>
              <a:rPr sz="1800" spc="-35" dirty="0">
                <a:solidFill>
                  <a:srgbClr val="D8E1F3"/>
                </a:solidFill>
                <a:latin typeface="Calibri"/>
                <a:cs typeface="Calibri"/>
              </a:rPr>
              <a:t>over-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Month</a:t>
            </a:r>
            <a:r>
              <a:rPr sz="1800" spc="-3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(MoM)</a:t>
            </a:r>
            <a:r>
              <a:rPr sz="1800" spc="-3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changes.</a:t>
            </a:r>
            <a:endParaRPr sz="1800">
              <a:latin typeface="Calibri"/>
              <a:cs typeface="Calibri"/>
            </a:endParaRPr>
          </a:p>
          <a:p>
            <a:pPr marL="417830" marR="16510" indent="-405765" algn="just">
              <a:lnSpc>
                <a:spcPct val="150000"/>
              </a:lnSpc>
              <a:buAutoNum type="arabicPeriod"/>
              <a:tabLst>
                <a:tab pos="417830" algn="l"/>
                <a:tab pos="419100" algn="l"/>
              </a:tabLst>
            </a:pP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sz="1800" b="1" spc="-10" dirty="0">
                <a:solidFill>
                  <a:srgbClr val="FFFF00"/>
                </a:solidFill>
                <a:latin typeface="Calibri"/>
                <a:cs typeface="Calibri"/>
              </a:rPr>
              <a:t>Average</a:t>
            </a:r>
            <a:r>
              <a:rPr sz="1800" b="1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00"/>
                </a:solidFill>
                <a:latin typeface="Calibri"/>
                <a:cs typeface="Calibri"/>
              </a:rPr>
              <a:t>Interest</a:t>
            </a:r>
            <a:r>
              <a:rPr sz="1800" b="1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Rate:</a:t>
            </a:r>
            <a:r>
              <a:rPr sz="1800" b="1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Calculating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D8E1F3"/>
                </a:solidFill>
                <a:latin typeface="Calibri"/>
                <a:cs typeface="Calibri"/>
              </a:rPr>
              <a:t>average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interest</a:t>
            </a:r>
            <a:r>
              <a:rPr sz="1800" spc="-4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rate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across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all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loans,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MTD,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monitoring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the </a:t>
            </a:r>
            <a:r>
              <a:rPr sz="1800" spc="-25" dirty="0">
                <a:solidFill>
                  <a:srgbClr val="D8E1F3"/>
                </a:solidFill>
                <a:latin typeface="Calibri"/>
                <a:cs typeface="Calibri"/>
              </a:rPr>
              <a:t>Month-</a:t>
            </a:r>
            <a:r>
              <a:rPr sz="1800" spc="-35" dirty="0">
                <a:solidFill>
                  <a:srgbClr val="D8E1F3"/>
                </a:solidFill>
                <a:latin typeface="Calibri"/>
                <a:cs typeface="Calibri"/>
              </a:rPr>
              <a:t>over-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Month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(MoM)</a:t>
            </a:r>
            <a:r>
              <a:rPr sz="1800" spc="-6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variations</a:t>
            </a:r>
            <a:r>
              <a:rPr sz="1800" spc="-6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in</a:t>
            </a:r>
            <a:r>
              <a:rPr sz="1800" spc="-6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interest</a:t>
            </a:r>
            <a:r>
              <a:rPr sz="1800" spc="-6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rates</a:t>
            </a:r>
            <a:r>
              <a:rPr sz="1800" spc="-6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will</a:t>
            </a:r>
            <a:r>
              <a:rPr sz="1800" spc="-6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provide</a:t>
            </a:r>
            <a:r>
              <a:rPr sz="1800" spc="-6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insights</a:t>
            </a:r>
            <a:r>
              <a:rPr sz="1800" spc="-6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into</a:t>
            </a:r>
            <a:r>
              <a:rPr sz="1800" spc="-6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our</a:t>
            </a:r>
            <a:r>
              <a:rPr sz="1800" spc="-6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lending</a:t>
            </a:r>
            <a:r>
              <a:rPr sz="1800" spc="-6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portfolio's</a:t>
            </a:r>
            <a:r>
              <a:rPr sz="1800" spc="-6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overall</a:t>
            </a:r>
            <a:r>
              <a:rPr sz="1800" spc="-6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cost.</a:t>
            </a:r>
            <a:endParaRPr sz="1800">
              <a:latin typeface="Calibri"/>
              <a:cs typeface="Calibri"/>
            </a:endParaRPr>
          </a:p>
          <a:p>
            <a:pPr marL="417830" marR="31115" indent="-405765" algn="just">
              <a:lnSpc>
                <a:spcPct val="150000"/>
              </a:lnSpc>
              <a:buAutoNum type="arabicPeriod"/>
              <a:tabLst>
                <a:tab pos="417830" algn="l"/>
                <a:tab pos="419100" algn="l"/>
              </a:tabLst>
            </a:pP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	Average</a:t>
            </a: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FF00"/>
                </a:solidFill>
                <a:latin typeface="Calibri"/>
                <a:cs typeface="Calibri"/>
              </a:rPr>
              <a:t>Debt-</a:t>
            </a:r>
            <a:r>
              <a:rPr sz="1800" b="1" spc="-10" dirty="0">
                <a:solidFill>
                  <a:srgbClr val="FFFF00"/>
                </a:solidFill>
                <a:latin typeface="Calibri"/>
                <a:cs typeface="Calibri"/>
              </a:rPr>
              <a:t>to-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Income Ratio (DTI):</a:t>
            </a:r>
            <a:r>
              <a:rPr sz="18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Evaluating the average DTI for</a:t>
            </a:r>
            <a:r>
              <a:rPr sz="1800" spc="-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our borrowers helps us gauge their financial</a:t>
            </a:r>
            <a:r>
              <a:rPr sz="1800" spc="-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health.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We</a:t>
            </a:r>
            <a:r>
              <a:rPr sz="1800" spc="-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need</a:t>
            </a:r>
            <a:r>
              <a:rPr sz="1800" spc="-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compute</a:t>
            </a:r>
            <a:r>
              <a:rPr sz="1800" spc="-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D8E1F3"/>
                </a:solidFill>
                <a:latin typeface="Calibri"/>
                <a:cs typeface="Calibri"/>
              </a:rPr>
              <a:t>average</a:t>
            </a:r>
            <a:r>
              <a:rPr sz="1800" spc="-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DTI</a:t>
            </a:r>
            <a:r>
              <a:rPr sz="1800" spc="-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for</a:t>
            </a:r>
            <a:r>
              <a:rPr sz="1800" spc="-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all</a:t>
            </a:r>
            <a:r>
              <a:rPr sz="1800" spc="-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loans,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MTD,</a:t>
            </a:r>
            <a:r>
              <a:rPr sz="1800" spc="-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track</a:t>
            </a:r>
            <a:r>
              <a:rPr sz="1800" spc="-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D8E1F3"/>
                </a:solidFill>
                <a:latin typeface="Calibri"/>
                <a:cs typeface="Calibri"/>
              </a:rPr>
              <a:t>Month-</a:t>
            </a:r>
            <a:r>
              <a:rPr sz="1800" spc="-35" dirty="0">
                <a:solidFill>
                  <a:srgbClr val="D8E1F3"/>
                </a:solidFill>
                <a:latin typeface="Calibri"/>
                <a:cs typeface="Calibri"/>
              </a:rPr>
              <a:t>over-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Month</a:t>
            </a:r>
            <a:r>
              <a:rPr sz="1800" spc="-50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8E1F3"/>
                </a:solidFill>
                <a:latin typeface="Calibri"/>
                <a:cs typeface="Calibri"/>
              </a:rPr>
              <a:t>(MoM)</a:t>
            </a:r>
            <a:r>
              <a:rPr sz="1800" spc="-45" dirty="0">
                <a:solidFill>
                  <a:srgbClr val="D8E1F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8E1F3"/>
                </a:solidFill>
                <a:latin typeface="Calibri"/>
                <a:cs typeface="Calibri"/>
              </a:rPr>
              <a:t>fluctuations.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F37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803" y="66293"/>
            <a:ext cx="4371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110" dirty="0">
                <a:solidFill>
                  <a:srgbClr val="FFFFFF"/>
                </a:solidFill>
                <a:latin typeface="Tahoma"/>
                <a:cs typeface="Tahoma"/>
              </a:rPr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503" y="819150"/>
            <a:ext cx="3388995" cy="36576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5"/>
              </a:lnSpc>
            </a:pPr>
            <a:r>
              <a:rPr sz="2400" b="1" u="heavy" spc="-10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DASHBOARD</a:t>
            </a:r>
            <a:r>
              <a:rPr sz="2400" b="1" u="heavy" spc="-65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1:</a:t>
            </a:r>
            <a:r>
              <a:rPr sz="2400" b="1" u="heavy" spc="-65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SUMMARY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577" y="1395048"/>
            <a:ext cx="3487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4B081"/>
                </a:solidFill>
                <a:latin typeface="Calibri"/>
                <a:cs typeface="Calibri"/>
              </a:rPr>
              <a:t>Good</a:t>
            </a:r>
            <a:r>
              <a:rPr sz="2400" b="1" spc="-30" dirty="0">
                <a:solidFill>
                  <a:srgbClr val="F4B08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4B081"/>
                </a:solidFill>
                <a:latin typeface="Calibri"/>
                <a:cs typeface="Calibri"/>
              </a:rPr>
              <a:t>Loan</a:t>
            </a:r>
            <a:r>
              <a:rPr sz="2400" b="1" spc="-25" dirty="0">
                <a:solidFill>
                  <a:srgbClr val="F4B08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4B081"/>
                </a:solidFill>
                <a:latin typeface="Calibri"/>
                <a:cs typeface="Calibri"/>
              </a:rPr>
              <a:t>v</a:t>
            </a:r>
            <a:r>
              <a:rPr sz="2400" b="1" spc="-25" dirty="0">
                <a:solidFill>
                  <a:srgbClr val="F4B08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4B081"/>
                </a:solidFill>
                <a:latin typeface="Calibri"/>
                <a:cs typeface="Calibri"/>
              </a:rPr>
              <a:t>Bad</a:t>
            </a:r>
            <a:r>
              <a:rPr sz="2400" b="1" spc="-25" dirty="0">
                <a:solidFill>
                  <a:srgbClr val="F4B08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4B081"/>
                </a:solidFill>
                <a:latin typeface="Calibri"/>
                <a:cs typeface="Calibri"/>
              </a:rPr>
              <a:t>Loan</a:t>
            </a:r>
            <a:r>
              <a:rPr sz="2400" b="1" spc="-25" dirty="0">
                <a:solidFill>
                  <a:srgbClr val="F4B08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4B081"/>
                </a:solidFill>
                <a:latin typeface="Calibri"/>
                <a:cs typeface="Calibri"/>
              </a:rPr>
              <a:t>KPI’s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577" y="1945719"/>
            <a:ext cx="1228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B0F0"/>
                </a:solidFill>
                <a:latin typeface="Calibri"/>
                <a:cs typeface="Calibri"/>
              </a:rPr>
              <a:t>Good</a:t>
            </a:r>
            <a:r>
              <a:rPr sz="2000" b="1" spc="-6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B0F0"/>
                </a:solidFill>
                <a:latin typeface="Calibri"/>
                <a:cs typeface="Calibri"/>
              </a:rPr>
              <a:t>Loan: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957" y="2251536"/>
            <a:ext cx="368807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17830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Percentage</a:t>
            </a:r>
            <a:endParaRPr sz="1800">
              <a:latin typeface="Calibri"/>
              <a:cs typeface="Calibri"/>
            </a:endParaRPr>
          </a:p>
          <a:p>
            <a:pPr marL="417830" indent="-405130">
              <a:lnSpc>
                <a:spcPct val="100000"/>
              </a:lnSpc>
              <a:buAutoNum type="arabicPeriod"/>
              <a:tabLst>
                <a:tab pos="417830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endParaRPr sz="1800">
              <a:latin typeface="Calibri"/>
              <a:cs typeface="Calibri"/>
            </a:endParaRPr>
          </a:p>
          <a:p>
            <a:pPr marL="417830" indent="-40513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17830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Funded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endParaRPr sz="1800">
              <a:latin typeface="Calibri"/>
              <a:cs typeface="Calibri"/>
            </a:endParaRPr>
          </a:p>
          <a:p>
            <a:pPr marL="417830" indent="-40513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17830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Received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4899" y="1981854"/>
            <a:ext cx="9918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B0F0"/>
                </a:solidFill>
                <a:latin typeface="Calibri"/>
                <a:cs typeface="Calibri"/>
              </a:rPr>
              <a:t>Bad</a:t>
            </a:r>
            <a:r>
              <a:rPr sz="2000" b="1" spc="-5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00B0F0"/>
                </a:solidFill>
                <a:latin typeface="Calibri"/>
                <a:cs typeface="Calibri"/>
              </a:rPr>
              <a:t>Loan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2279" y="2287671"/>
            <a:ext cx="35375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17830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Bad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Percentage</a:t>
            </a:r>
            <a:endParaRPr sz="1800">
              <a:latin typeface="Calibri"/>
              <a:cs typeface="Calibri"/>
            </a:endParaRPr>
          </a:p>
          <a:p>
            <a:pPr marL="417830" indent="-405130">
              <a:lnSpc>
                <a:spcPct val="100000"/>
              </a:lnSpc>
              <a:buAutoNum type="arabicPeriod"/>
              <a:tabLst>
                <a:tab pos="417830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Bad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endParaRPr sz="1800">
              <a:latin typeface="Calibri"/>
              <a:cs typeface="Calibri"/>
            </a:endParaRPr>
          </a:p>
          <a:p>
            <a:pPr marL="417830" indent="-40513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17830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Bad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Funded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endParaRPr sz="1800">
              <a:latin typeface="Calibri"/>
              <a:cs typeface="Calibri"/>
            </a:endParaRPr>
          </a:p>
          <a:p>
            <a:pPr marL="417830" indent="-40513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17830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Bad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Received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624" y="4041102"/>
            <a:ext cx="11381105" cy="207518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35"/>
              </a:spcBef>
            </a:pPr>
            <a:r>
              <a:rPr sz="2400" b="1" dirty="0">
                <a:solidFill>
                  <a:srgbClr val="F4B081"/>
                </a:solidFill>
                <a:latin typeface="Calibri"/>
                <a:cs typeface="Calibri"/>
              </a:rPr>
              <a:t>Loan</a:t>
            </a:r>
            <a:r>
              <a:rPr sz="2400" b="1" spc="-60" dirty="0">
                <a:solidFill>
                  <a:srgbClr val="F4B08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4B081"/>
                </a:solidFill>
                <a:latin typeface="Calibri"/>
                <a:cs typeface="Calibri"/>
              </a:rPr>
              <a:t>Status</a:t>
            </a:r>
            <a:r>
              <a:rPr sz="2400" b="1" spc="-55" dirty="0">
                <a:solidFill>
                  <a:srgbClr val="F4B08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4B081"/>
                </a:solidFill>
                <a:latin typeface="Calibri"/>
                <a:cs typeface="Calibri"/>
              </a:rPr>
              <a:t>Grid</a:t>
            </a:r>
            <a:r>
              <a:rPr sz="2400" b="1" spc="-60" dirty="0">
                <a:solidFill>
                  <a:srgbClr val="F4B08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4B081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819"/>
              </a:spcBef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gain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lending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operations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loans,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aim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9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9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grid</a:t>
            </a:r>
            <a:r>
              <a:rPr sz="19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19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report</a:t>
            </a:r>
            <a:r>
              <a:rPr sz="19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categorized</a:t>
            </a:r>
            <a:r>
              <a:rPr sz="19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9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'Loan</a:t>
            </a:r>
            <a:r>
              <a:rPr sz="19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Status.’</a:t>
            </a:r>
            <a:r>
              <a:rPr sz="19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9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providing</a:t>
            </a:r>
            <a:r>
              <a:rPr sz="19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19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9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19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9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9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'Total</a:t>
            </a:r>
            <a:r>
              <a:rPr sz="19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Loan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Applications,'</a:t>
            </a:r>
            <a:r>
              <a:rPr sz="19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'Total</a:t>
            </a:r>
            <a:r>
              <a:rPr sz="19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Funded</a:t>
            </a:r>
            <a:r>
              <a:rPr sz="1900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Amount,'</a:t>
            </a:r>
            <a:r>
              <a:rPr sz="19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'Total</a:t>
            </a:r>
            <a:r>
              <a:rPr sz="19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1900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Received,'</a:t>
            </a:r>
            <a:r>
              <a:rPr sz="19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'Month-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to-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r>
              <a:rPr sz="19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(MTD)</a:t>
            </a:r>
            <a:r>
              <a:rPr sz="1900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Funded</a:t>
            </a:r>
            <a:r>
              <a:rPr sz="19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Amount,'</a:t>
            </a:r>
            <a:r>
              <a:rPr sz="19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'MTD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Received,'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'Average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Rate,'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'Average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Debt-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to-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Income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Ratio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(DTI),'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grid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empower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us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data-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decisions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assess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portfolio.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F37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803" y="66293"/>
            <a:ext cx="4371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110" dirty="0">
                <a:solidFill>
                  <a:srgbClr val="FFFFFF"/>
                </a:solidFill>
                <a:latin typeface="Tahoma"/>
                <a:cs typeface="Tahoma"/>
              </a:rPr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503" y="819150"/>
            <a:ext cx="3388360" cy="36576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5"/>
              </a:lnSpc>
            </a:pPr>
            <a:r>
              <a:rPr sz="2400" b="1" u="heavy" spc="-10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DASHBOARD</a:t>
            </a:r>
            <a:r>
              <a:rPr sz="2400" b="1" u="heavy" spc="-65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2:</a:t>
            </a:r>
            <a:r>
              <a:rPr sz="2400" b="1" u="heavy" spc="-65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OVERVIEW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625" y="1325626"/>
            <a:ext cx="1191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4B081"/>
                </a:solidFill>
                <a:latin typeface="Calibri"/>
                <a:cs typeface="Calibri"/>
              </a:rPr>
              <a:t>CHARTS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005" y="1620266"/>
            <a:ext cx="11303635" cy="45516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417830" algn="l"/>
              </a:tabLst>
            </a:pP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Monthly</a:t>
            </a:r>
            <a:r>
              <a:rPr sz="1800" b="1" spc="-7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Trends</a:t>
            </a:r>
            <a:r>
              <a:rPr sz="1800" b="1" spc="-5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by</a:t>
            </a:r>
            <a:r>
              <a:rPr sz="18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Issue</a:t>
            </a:r>
            <a:r>
              <a:rPr sz="18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Date</a:t>
            </a:r>
            <a:r>
              <a:rPr sz="18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(Line</a:t>
            </a:r>
            <a:r>
              <a:rPr sz="18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Chart):</a:t>
            </a:r>
            <a:r>
              <a:rPr sz="1800" b="1" spc="35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seasonality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long-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term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lending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activities</a:t>
            </a:r>
            <a:endParaRPr sz="1800">
              <a:latin typeface="Calibri"/>
              <a:cs typeface="Calibri"/>
            </a:endParaRPr>
          </a:p>
          <a:p>
            <a:pPr marL="417830" marR="648335" indent="-405765">
              <a:lnSpc>
                <a:spcPct val="150000"/>
              </a:lnSpc>
              <a:buAutoNum type="arabicPeriod"/>
              <a:tabLst>
                <a:tab pos="417830" algn="l"/>
              </a:tabLst>
            </a:pP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Regional</a:t>
            </a:r>
            <a:r>
              <a:rPr sz="1800" b="1" spc="-9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Analysis</a:t>
            </a:r>
            <a:r>
              <a:rPr sz="1800" b="1" spc="-5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by</a:t>
            </a:r>
            <a:r>
              <a:rPr sz="1800" b="1" spc="-5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State</a:t>
            </a:r>
            <a:r>
              <a:rPr sz="1800" b="1" spc="-5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(Filled</a:t>
            </a:r>
            <a:r>
              <a:rPr sz="1800" b="1" spc="-5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Map):</a:t>
            </a:r>
            <a:r>
              <a:rPr sz="1800" b="1" spc="-2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regions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significant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lending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activity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assess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regional disparities</a:t>
            </a:r>
            <a:endParaRPr sz="1800">
              <a:latin typeface="Calibri"/>
              <a:cs typeface="Calibri"/>
            </a:endParaRPr>
          </a:p>
          <a:p>
            <a:pPr marL="417830" marR="424815" indent="-405765">
              <a:lnSpc>
                <a:spcPct val="150000"/>
              </a:lnSpc>
              <a:buAutoNum type="arabicPeriod"/>
              <a:tabLst>
                <a:tab pos="417830" algn="l"/>
              </a:tabLst>
            </a:pP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Loan</a:t>
            </a:r>
            <a:r>
              <a:rPr sz="1800" b="1" spc="-7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D966"/>
                </a:solidFill>
                <a:latin typeface="Calibri"/>
                <a:cs typeface="Calibri"/>
              </a:rPr>
              <a:t>Term</a:t>
            </a:r>
            <a:r>
              <a:rPr sz="18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Analysis</a:t>
            </a:r>
            <a:r>
              <a:rPr sz="18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(Donut</a:t>
            </a:r>
            <a:r>
              <a:rPr sz="18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Chart):</a:t>
            </a: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allow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loans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term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lengths.</a:t>
            </a:r>
            <a:endParaRPr sz="1800">
              <a:latin typeface="Calibri"/>
              <a:cs typeface="Calibri"/>
            </a:endParaRPr>
          </a:p>
          <a:p>
            <a:pPr marL="417830" marR="883285" indent="-405765">
              <a:lnSpc>
                <a:spcPct val="150000"/>
              </a:lnSpc>
              <a:buAutoNum type="arabicPeriod"/>
              <a:tabLst>
                <a:tab pos="417830" algn="l"/>
              </a:tabLst>
            </a:pP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Employee</a:t>
            </a:r>
            <a:r>
              <a:rPr sz="1800" b="1" spc="-5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Length</a:t>
            </a:r>
            <a:r>
              <a:rPr sz="1800" b="1" spc="-5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Analysis</a:t>
            </a:r>
            <a:r>
              <a:rPr sz="1800" b="1" spc="-5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(Bar</a:t>
            </a:r>
            <a:r>
              <a:rPr sz="1800" b="1" spc="-5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Chart):</a:t>
            </a:r>
            <a:r>
              <a:rPr sz="1800" b="1" spc="-2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lending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distributed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among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borrowers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different employment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lengths,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helping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assess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impact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employment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history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applications.</a:t>
            </a:r>
            <a:endParaRPr sz="1800">
              <a:latin typeface="Calibri"/>
              <a:cs typeface="Calibri"/>
            </a:endParaRPr>
          </a:p>
          <a:p>
            <a:pPr marL="417830" marR="85725" indent="-405765">
              <a:lnSpc>
                <a:spcPct val="150000"/>
              </a:lnSpc>
              <a:buAutoNum type="arabicPeriod"/>
              <a:tabLst>
                <a:tab pos="417830" algn="l"/>
              </a:tabLst>
            </a:pP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Loan</a:t>
            </a:r>
            <a:r>
              <a:rPr sz="18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Purpose</a:t>
            </a:r>
            <a:r>
              <a:rPr sz="1800" b="1" spc="-4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Breakdown</a:t>
            </a:r>
            <a:r>
              <a:rPr sz="18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(Bar</a:t>
            </a:r>
            <a:r>
              <a:rPr sz="1800" b="1" spc="-4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Chart):</a:t>
            </a: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ill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visual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breakdown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stated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purposes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loans,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aiding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primary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reasons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borrowers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seek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financing.</a:t>
            </a:r>
            <a:endParaRPr sz="1800">
              <a:latin typeface="Calibri"/>
              <a:cs typeface="Calibri"/>
            </a:endParaRPr>
          </a:p>
          <a:p>
            <a:pPr marL="417830" marR="5080" indent="-405765">
              <a:lnSpc>
                <a:spcPct val="150000"/>
              </a:lnSpc>
              <a:buAutoNum type="arabicPeriod"/>
              <a:tabLst>
                <a:tab pos="417830" algn="l"/>
              </a:tabLst>
            </a:pP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Home</a:t>
            </a:r>
            <a:r>
              <a:rPr sz="1800" b="1" spc="-6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Ownership</a:t>
            </a:r>
            <a:r>
              <a:rPr sz="1800" b="1" spc="-5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Analysis</a:t>
            </a:r>
            <a:r>
              <a:rPr sz="1800" b="1" spc="-5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(Tree</a:t>
            </a:r>
            <a:r>
              <a:rPr sz="1800" b="1" spc="-5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Map):</a:t>
            </a:r>
            <a:r>
              <a:rPr sz="1800" b="1" spc="-2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hierarchical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home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ownership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impacts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disbursements.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625" y="6283706"/>
            <a:ext cx="941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Metrics</a:t>
            </a:r>
            <a:r>
              <a:rPr sz="1800" b="1" i="1" u="heavy" spc="-5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to</a:t>
            </a:r>
            <a:r>
              <a:rPr sz="1800" b="1" i="1" u="heavy" spc="-5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be</a:t>
            </a:r>
            <a:r>
              <a:rPr sz="1800" b="1" i="1" u="heavy" spc="-5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shown:</a:t>
            </a:r>
            <a:r>
              <a:rPr sz="1800" b="1" i="1" u="heavy" spc="-5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2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'Total</a:t>
            </a:r>
            <a:r>
              <a:rPr sz="1800" b="1" i="1" u="heavy" spc="-5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Loan</a:t>
            </a:r>
            <a:r>
              <a:rPr sz="1800" b="1" i="1" u="heavy" spc="-5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Applications,'</a:t>
            </a:r>
            <a:r>
              <a:rPr sz="1800" b="1" i="1" u="heavy" spc="-5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2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'Total</a:t>
            </a:r>
            <a:r>
              <a:rPr sz="1800" b="1" i="1" u="heavy" spc="-5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Funded</a:t>
            </a:r>
            <a:r>
              <a:rPr sz="1800" b="1" i="1" u="heavy" spc="-5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Amount,'</a:t>
            </a:r>
            <a:r>
              <a:rPr sz="1800" b="1" i="1" u="heavy" spc="-5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and</a:t>
            </a:r>
            <a:r>
              <a:rPr sz="1800" b="1" i="1" u="heavy" spc="-5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2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'Total</a:t>
            </a:r>
            <a:r>
              <a:rPr sz="1800" b="1" i="1" u="heavy" spc="-5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Amount</a:t>
            </a:r>
            <a:r>
              <a:rPr sz="1800" b="1" i="1" u="heavy" spc="-5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Received'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F37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803" y="66293"/>
            <a:ext cx="4371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110" dirty="0">
                <a:solidFill>
                  <a:srgbClr val="FFFFFF"/>
                </a:solidFill>
                <a:latin typeface="Tahoma"/>
                <a:cs typeface="Tahoma"/>
              </a:rPr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503" y="819150"/>
            <a:ext cx="3010535" cy="36576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5"/>
              </a:lnSpc>
            </a:pPr>
            <a:r>
              <a:rPr sz="2400" b="1" u="heavy" spc="-10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DASHBOARD</a:t>
            </a:r>
            <a:r>
              <a:rPr sz="2400" b="1" u="heavy" spc="-65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3:</a:t>
            </a:r>
            <a:r>
              <a:rPr sz="2400" b="1" u="heavy" spc="-65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DETAILS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F4B081"/>
                </a:solidFill>
                <a:latin typeface="Calibri"/>
                <a:cs typeface="Calibri"/>
              </a:rPr>
              <a:t>GRID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691515" algn="l"/>
                <a:tab pos="1115060" algn="l"/>
                <a:tab pos="1365885" algn="l"/>
                <a:tab pos="3070225" algn="l"/>
                <a:tab pos="3956050" algn="l"/>
                <a:tab pos="5257800" algn="l"/>
                <a:tab pos="5810250" algn="l"/>
                <a:tab pos="6821805" algn="l"/>
                <a:tab pos="7072630" algn="l"/>
                <a:tab pos="8519160" algn="l"/>
                <a:tab pos="9128125" algn="l"/>
                <a:tab pos="9468485" algn="l"/>
                <a:tab pos="9835515" algn="l"/>
                <a:tab pos="10309225" algn="l"/>
              </a:tabLst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'Details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Dashboard'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consolidated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essential</a:t>
            </a:r>
            <a:endParaRPr sz="2000">
              <a:latin typeface="Calibri"/>
              <a:cs typeface="Calibri"/>
            </a:endParaRPr>
          </a:p>
          <a:p>
            <a:pPr marL="12700" marR="33020" algn="just">
              <a:lnSpc>
                <a:spcPct val="150000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aims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offer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holistic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snapshot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loan-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related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points,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critical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efficiently.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000" b="1" i="1" spc="-10" dirty="0">
                <a:solidFill>
                  <a:srgbClr val="F6CAAB"/>
                </a:solidFill>
                <a:latin typeface="Calibri"/>
                <a:cs typeface="Calibri"/>
              </a:rPr>
              <a:t>Objective: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  <a:spcBef>
                <a:spcPts val="800"/>
              </a:spcBef>
            </a:pP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The</a:t>
            </a:r>
            <a:r>
              <a:rPr sz="2000" i="1" spc="40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primary</a:t>
            </a:r>
            <a:r>
              <a:rPr sz="2000" i="1" spc="4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objective</a:t>
            </a:r>
            <a:r>
              <a:rPr sz="2000" i="1" spc="4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of</a:t>
            </a:r>
            <a:r>
              <a:rPr sz="2000" i="1" spc="40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the</a:t>
            </a:r>
            <a:r>
              <a:rPr sz="2000" i="1" spc="4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Details</a:t>
            </a:r>
            <a:r>
              <a:rPr sz="2000" i="1" spc="4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Dashboard</a:t>
            </a:r>
            <a:r>
              <a:rPr sz="2000" i="1" spc="4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is</a:t>
            </a:r>
            <a:r>
              <a:rPr sz="2000" i="1" spc="40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to</a:t>
            </a:r>
            <a:r>
              <a:rPr sz="2000" i="1" spc="4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provide</a:t>
            </a:r>
            <a:r>
              <a:rPr sz="2000" i="1" spc="4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a</a:t>
            </a:r>
            <a:r>
              <a:rPr sz="2000" i="1" spc="4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comprehensive</a:t>
            </a:r>
            <a:r>
              <a:rPr sz="2000" i="1" spc="40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and</a:t>
            </a:r>
            <a:r>
              <a:rPr sz="2000" i="1" spc="4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F6CAAB"/>
                </a:solidFill>
                <a:latin typeface="Calibri"/>
                <a:cs typeface="Calibri"/>
              </a:rPr>
              <a:t>user-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friendly</a:t>
            </a:r>
            <a:r>
              <a:rPr sz="2000" i="1" spc="4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interface</a:t>
            </a:r>
            <a:r>
              <a:rPr sz="2000" i="1" spc="4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F6CAAB"/>
                </a:solidFill>
                <a:latin typeface="Calibri"/>
                <a:cs typeface="Calibri"/>
              </a:rPr>
              <a:t>for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accessing</a:t>
            </a:r>
            <a:r>
              <a:rPr sz="2000" i="1" spc="5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vital</a:t>
            </a:r>
            <a:r>
              <a:rPr sz="2000" i="1" spc="5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loan</a:t>
            </a:r>
            <a:r>
              <a:rPr sz="2000" i="1" spc="5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data.</a:t>
            </a:r>
            <a:r>
              <a:rPr sz="2000" i="1" spc="5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It</a:t>
            </a:r>
            <a:r>
              <a:rPr sz="2000" i="1" spc="5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will</a:t>
            </a:r>
            <a:r>
              <a:rPr sz="2000" i="1" spc="60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serve</a:t>
            </a:r>
            <a:r>
              <a:rPr sz="2000" i="1" spc="5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as</a:t>
            </a:r>
            <a:r>
              <a:rPr sz="2000" i="1" spc="5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a</a:t>
            </a:r>
            <a:r>
              <a:rPr sz="2000" i="1" spc="5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6CAAB"/>
                </a:solidFill>
                <a:latin typeface="Calibri"/>
                <a:cs typeface="Calibri"/>
              </a:rPr>
              <a:t>one-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stop</a:t>
            </a:r>
            <a:r>
              <a:rPr sz="2000" i="1" spc="5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solution</a:t>
            </a:r>
            <a:r>
              <a:rPr sz="2000" i="1" spc="5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for</a:t>
            </a:r>
            <a:r>
              <a:rPr sz="2000" i="1" spc="60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users</a:t>
            </a:r>
            <a:r>
              <a:rPr sz="2000" i="1" spc="5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seeking</a:t>
            </a:r>
            <a:r>
              <a:rPr sz="2000" i="1" spc="5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detailed</a:t>
            </a:r>
            <a:r>
              <a:rPr sz="2000" i="1" spc="5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insights</a:t>
            </a:r>
            <a:r>
              <a:rPr sz="2000" i="1" spc="5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into</a:t>
            </a:r>
            <a:r>
              <a:rPr sz="2000" i="1" spc="5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our</a:t>
            </a:r>
            <a:r>
              <a:rPr sz="2000" i="1" spc="60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F6CAAB"/>
                </a:solidFill>
                <a:latin typeface="Calibri"/>
                <a:cs typeface="Calibri"/>
              </a:rPr>
              <a:t>loan </a:t>
            </a:r>
            <a:r>
              <a:rPr sz="2000" i="1" spc="-10" dirty="0">
                <a:solidFill>
                  <a:srgbClr val="F6CAAB"/>
                </a:solidFill>
                <a:latin typeface="Calibri"/>
                <a:cs typeface="Calibri"/>
              </a:rPr>
              <a:t>portfolio,</a:t>
            </a:r>
            <a:r>
              <a:rPr sz="2000" i="1" spc="-55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borrower</a:t>
            </a:r>
            <a:r>
              <a:rPr sz="2000" i="1" spc="-40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profiles,</a:t>
            </a:r>
            <a:r>
              <a:rPr sz="2000" i="1" spc="-40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and</a:t>
            </a:r>
            <a:r>
              <a:rPr sz="2000" i="1" spc="-40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6CAAB"/>
                </a:solidFill>
                <a:latin typeface="Calibri"/>
                <a:cs typeface="Calibri"/>
              </a:rPr>
              <a:t>loan</a:t>
            </a:r>
            <a:r>
              <a:rPr sz="2000" i="1" spc="-40" dirty="0">
                <a:solidFill>
                  <a:srgbClr val="F6CAAB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6CAAB"/>
                </a:solidFill>
                <a:latin typeface="Calibri"/>
                <a:cs typeface="Calibri"/>
              </a:rPr>
              <a:t>performance.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F37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803" y="66293"/>
            <a:ext cx="7010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FFFFFF"/>
                </a:solidFill>
                <a:latin typeface="Tahoma"/>
                <a:cs typeface="Tahoma"/>
              </a:rPr>
              <a:t>FUNCTIONALITIES</a:t>
            </a:r>
            <a:r>
              <a:rPr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35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20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40" dirty="0">
                <a:solidFill>
                  <a:srgbClr val="FFFFFF"/>
                </a:solidFill>
                <a:latin typeface="Tahoma"/>
                <a:cs typeface="Tahoma"/>
              </a:rPr>
              <a:t>LEARN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5368" y="666692"/>
            <a:ext cx="2371725" cy="573151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25"/>
              </a:spcBef>
            </a:pPr>
            <a:r>
              <a:rPr sz="1600" b="1" spc="135" dirty="0">
                <a:solidFill>
                  <a:srgbClr val="F4B081"/>
                </a:solidFill>
                <a:latin typeface="Cambria"/>
                <a:cs typeface="Cambria"/>
              </a:rPr>
              <a:t>SQL</a:t>
            </a:r>
            <a:r>
              <a:rPr sz="1600" b="1" spc="45" dirty="0">
                <a:solidFill>
                  <a:srgbClr val="F4B081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F4B081"/>
                </a:solidFill>
                <a:latin typeface="Cambria"/>
                <a:cs typeface="Cambria"/>
              </a:rPr>
              <a:t>–</a:t>
            </a:r>
            <a:r>
              <a:rPr sz="1600" b="1" spc="50" dirty="0">
                <a:solidFill>
                  <a:srgbClr val="F4B081"/>
                </a:solidFill>
                <a:latin typeface="Cambria"/>
                <a:cs typeface="Cambria"/>
              </a:rPr>
              <a:t> </a:t>
            </a:r>
            <a:r>
              <a:rPr sz="1600" b="1" spc="160" dirty="0">
                <a:solidFill>
                  <a:srgbClr val="F4B081"/>
                </a:solidFill>
                <a:latin typeface="Cambria"/>
                <a:cs typeface="Cambria"/>
              </a:rPr>
              <a:t>MS</a:t>
            </a:r>
            <a:r>
              <a:rPr sz="1600" b="1" spc="50" dirty="0">
                <a:solidFill>
                  <a:srgbClr val="F4B081"/>
                </a:solidFill>
                <a:latin typeface="Cambria"/>
                <a:cs typeface="Cambria"/>
              </a:rPr>
              <a:t> </a:t>
            </a:r>
            <a:r>
              <a:rPr sz="1600" b="1" spc="135" dirty="0">
                <a:solidFill>
                  <a:srgbClr val="F4B081"/>
                </a:solidFill>
                <a:latin typeface="Cambria"/>
                <a:cs typeface="Cambria"/>
              </a:rPr>
              <a:t>SQL</a:t>
            </a:r>
            <a:r>
              <a:rPr sz="1600" b="1" spc="50" dirty="0">
                <a:solidFill>
                  <a:srgbClr val="F4B081"/>
                </a:solidFill>
                <a:latin typeface="Cambria"/>
                <a:cs typeface="Cambria"/>
              </a:rPr>
              <a:t> </a:t>
            </a:r>
            <a:r>
              <a:rPr sz="1600" b="1" spc="75" dirty="0">
                <a:solidFill>
                  <a:srgbClr val="F4B081"/>
                </a:solidFill>
                <a:latin typeface="Cambria"/>
                <a:cs typeface="Cambria"/>
              </a:rPr>
              <a:t>SERVER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  <a:tabLst>
                <a:tab pos="403860" algn="l"/>
              </a:tabLst>
            </a:pPr>
            <a:r>
              <a:rPr sz="1800" spc="180" dirty="0">
                <a:solidFill>
                  <a:srgbClr val="FFD966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FD966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Creating</a:t>
            </a:r>
            <a:r>
              <a:rPr sz="1800" b="1" spc="-7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FD966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FD966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Creating</a:t>
            </a:r>
            <a:r>
              <a:rPr sz="1800" b="1" spc="-7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D966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FD966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FD966"/>
                </a:solidFill>
                <a:latin typeface="Segoe UI Symbol"/>
                <a:cs typeface="Segoe UI Symbol"/>
              </a:rPr>
              <a:t>	</a:t>
            </a: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Select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FD966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FD966"/>
                </a:solidFill>
                <a:latin typeface="Segoe UI Symbol"/>
                <a:cs typeface="Segoe UI Symbol"/>
              </a:rPr>
              <a:t>	</a:t>
            </a: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Datename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FD966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FD966"/>
                </a:solidFill>
                <a:latin typeface="Segoe UI Symbol"/>
                <a:cs typeface="Segoe UI Symbol"/>
              </a:rPr>
              <a:t>	</a:t>
            </a: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Datepart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FD966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FD966"/>
                </a:solidFill>
                <a:latin typeface="Segoe UI Symbol"/>
                <a:cs typeface="Segoe UI Symbol"/>
              </a:rPr>
              <a:t>	</a:t>
            </a:r>
            <a:r>
              <a:rPr sz="1800" b="1" spc="-20" dirty="0">
                <a:solidFill>
                  <a:srgbClr val="FFD966"/>
                </a:solidFill>
                <a:latin typeface="Calibri"/>
                <a:cs typeface="Calibri"/>
              </a:rPr>
              <a:t>Cast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FD966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FD966"/>
                </a:solidFill>
                <a:latin typeface="Segoe UI Symbol"/>
                <a:cs typeface="Segoe UI Symbol"/>
              </a:rPr>
              <a:t>	</a:t>
            </a: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Decimal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FD966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FD966"/>
                </a:solidFill>
                <a:latin typeface="Segoe UI Symbol"/>
                <a:cs typeface="Segoe UI Symbol"/>
              </a:rPr>
              <a:t>	</a:t>
            </a: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Month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FD966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FD966"/>
                </a:solidFill>
                <a:latin typeface="Segoe UI Symbol"/>
                <a:cs typeface="Segoe UI Symbol"/>
              </a:rPr>
              <a:t>	</a:t>
            </a:r>
            <a:r>
              <a:rPr sz="1800" b="1" spc="-20" dirty="0">
                <a:solidFill>
                  <a:srgbClr val="FFD966"/>
                </a:solidFill>
                <a:latin typeface="Calibri"/>
                <a:cs typeface="Calibri"/>
              </a:rPr>
              <a:t>Hour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FD966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FD966"/>
                </a:solidFill>
                <a:latin typeface="Segoe UI Symbol"/>
                <a:cs typeface="Segoe UI Symbol"/>
              </a:rPr>
              <a:t>	</a:t>
            </a: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Quarter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FD966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FD966"/>
                </a:solidFill>
                <a:latin typeface="Segoe UI Symbol"/>
                <a:cs typeface="Segoe UI Symbol"/>
              </a:rPr>
              <a:t>	</a:t>
            </a:r>
            <a:r>
              <a:rPr sz="1800" b="1" spc="-25" dirty="0">
                <a:solidFill>
                  <a:srgbClr val="FFD966"/>
                </a:solidFill>
                <a:latin typeface="Calibri"/>
                <a:cs typeface="Calibri"/>
              </a:rPr>
              <a:t>Day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FD966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FD966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Group</a:t>
            </a:r>
            <a:r>
              <a:rPr sz="1800" b="1" spc="-6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D966"/>
                </a:solidFill>
                <a:latin typeface="Calibri"/>
                <a:cs typeface="Calibri"/>
              </a:rPr>
              <a:t>by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FD966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FD966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FFD966"/>
                </a:solidFill>
                <a:latin typeface="Calibri"/>
                <a:cs typeface="Calibri"/>
              </a:rPr>
              <a:t>Order</a:t>
            </a:r>
            <a:r>
              <a:rPr sz="18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D966"/>
                </a:solidFill>
                <a:latin typeface="Calibri"/>
                <a:cs typeface="Calibri"/>
              </a:rPr>
              <a:t>by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FD966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FD966"/>
                </a:solidFill>
                <a:latin typeface="Segoe UI Symbol"/>
                <a:cs typeface="Segoe UI Symbol"/>
              </a:rPr>
              <a:t>	</a:t>
            </a: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Decimal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FD966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FD966"/>
                </a:solidFill>
                <a:latin typeface="Segoe UI Symbol"/>
                <a:cs typeface="Segoe UI Symbol"/>
              </a:rPr>
              <a:t>	</a:t>
            </a: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Limit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FD966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FD966"/>
                </a:solidFill>
                <a:latin typeface="Segoe UI Symbol"/>
                <a:cs typeface="Segoe UI Symbol"/>
              </a:rPr>
              <a:t>	</a:t>
            </a:r>
            <a:r>
              <a:rPr sz="1800" b="1" spc="-20" dirty="0">
                <a:solidFill>
                  <a:srgbClr val="FFD966"/>
                </a:solidFill>
                <a:latin typeface="Calibri"/>
                <a:cs typeface="Calibri"/>
              </a:rPr>
              <a:t>Count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FD966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FD966"/>
                </a:solidFill>
                <a:latin typeface="Segoe UI Symbol"/>
                <a:cs typeface="Segoe UI Symbol"/>
              </a:rPr>
              <a:t>	</a:t>
            </a: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Distinct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FD966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FD966"/>
                </a:solidFill>
                <a:latin typeface="Segoe UI Symbol"/>
                <a:cs typeface="Segoe UI Symbol"/>
              </a:rPr>
              <a:t>	</a:t>
            </a:r>
            <a:r>
              <a:rPr sz="1800" b="1" spc="-25" dirty="0">
                <a:solidFill>
                  <a:srgbClr val="FFD966"/>
                </a:solidFill>
                <a:latin typeface="Calibri"/>
                <a:cs typeface="Calibri"/>
              </a:rPr>
              <a:t>CTE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FD966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FD966"/>
                </a:solidFill>
                <a:latin typeface="Segoe UI Symbol"/>
                <a:cs typeface="Segoe UI Symbol"/>
              </a:rPr>
              <a:t>	</a:t>
            </a: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Partition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8341" y="669887"/>
            <a:ext cx="2806700" cy="57251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1000"/>
              </a:spcBef>
            </a:pPr>
            <a:r>
              <a:rPr sz="1600" b="1" spc="95" dirty="0">
                <a:solidFill>
                  <a:srgbClr val="FFFF00"/>
                </a:solidFill>
                <a:latin typeface="Cambria"/>
                <a:cs typeface="Cambria"/>
              </a:rPr>
              <a:t>POWER</a:t>
            </a:r>
            <a:r>
              <a:rPr sz="1600" b="1" spc="55" dirty="0">
                <a:solidFill>
                  <a:srgbClr val="FFFF00"/>
                </a:solidFill>
                <a:latin typeface="Cambria"/>
                <a:cs typeface="Cambria"/>
              </a:rPr>
              <a:t> BI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403860" algn="l"/>
              </a:tabLst>
            </a:pPr>
            <a:r>
              <a:rPr sz="1800" spc="180" dirty="0">
                <a:solidFill>
                  <a:srgbClr val="FAE4D4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AE4D4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FAE4D4"/>
                </a:solidFill>
                <a:latin typeface="Calibri"/>
                <a:cs typeface="Calibri"/>
              </a:rPr>
              <a:t>Connecting</a:t>
            </a:r>
            <a:r>
              <a:rPr sz="1800" b="1" spc="-45" dirty="0">
                <a:solidFill>
                  <a:srgbClr val="FAE4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AE4D4"/>
                </a:solidFill>
                <a:latin typeface="Calibri"/>
                <a:cs typeface="Calibri"/>
              </a:rPr>
              <a:t>to</a:t>
            </a:r>
            <a:r>
              <a:rPr sz="1800" b="1" spc="-40" dirty="0">
                <a:solidFill>
                  <a:srgbClr val="FAE4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AE4D4"/>
                </a:solidFill>
                <a:latin typeface="Calibri"/>
                <a:cs typeface="Calibri"/>
              </a:rPr>
              <a:t>SQL</a:t>
            </a:r>
            <a:r>
              <a:rPr sz="1800" b="1" spc="-40" dirty="0">
                <a:solidFill>
                  <a:srgbClr val="FAE4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AE4D4"/>
                </a:solidFill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AE4D4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AE4D4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FAE4D4"/>
                </a:solidFill>
                <a:latin typeface="Calibri"/>
                <a:cs typeface="Calibri"/>
              </a:rPr>
              <a:t>Data</a:t>
            </a:r>
            <a:r>
              <a:rPr sz="1800" b="1" spc="-80" dirty="0">
                <a:solidFill>
                  <a:srgbClr val="FAE4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AE4D4"/>
                </a:solidFill>
                <a:latin typeface="Calibri"/>
                <a:cs typeface="Calibri"/>
              </a:rPr>
              <a:t>Cleaning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AE4D4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AE4D4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FAE4D4"/>
                </a:solidFill>
                <a:latin typeface="Calibri"/>
                <a:cs typeface="Calibri"/>
              </a:rPr>
              <a:t>Data</a:t>
            </a:r>
            <a:r>
              <a:rPr sz="1800" b="1" spc="-80" dirty="0">
                <a:solidFill>
                  <a:srgbClr val="FAE4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AE4D4"/>
                </a:solidFill>
                <a:latin typeface="Calibri"/>
                <a:cs typeface="Calibri"/>
              </a:rPr>
              <a:t>Modelling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AE4D4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AE4D4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FAE4D4"/>
                </a:solidFill>
                <a:latin typeface="Calibri"/>
                <a:cs typeface="Calibri"/>
              </a:rPr>
              <a:t>Data</a:t>
            </a:r>
            <a:r>
              <a:rPr sz="1800" b="1" spc="-80" dirty="0">
                <a:solidFill>
                  <a:srgbClr val="FAE4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AE4D4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AE4D4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AE4D4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FAE4D4"/>
                </a:solidFill>
                <a:latin typeface="Calibri"/>
                <a:cs typeface="Calibri"/>
              </a:rPr>
              <a:t>Power</a:t>
            </a:r>
            <a:r>
              <a:rPr sz="1800" b="1" spc="-70" dirty="0">
                <a:solidFill>
                  <a:srgbClr val="FAE4D4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AE4D4"/>
                </a:solidFill>
                <a:latin typeface="Calibri"/>
                <a:cs typeface="Calibri"/>
              </a:rPr>
              <a:t>Query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AE4D4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AE4D4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FAE4D4"/>
                </a:solidFill>
                <a:latin typeface="Calibri"/>
                <a:cs typeface="Calibri"/>
              </a:rPr>
              <a:t>Date</a:t>
            </a:r>
            <a:r>
              <a:rPr sz="1800" b="1" spc="-85" dirty="0">
                <a:solidFill>
                  <a:srgbClr val="FAE4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AE4D4"/>
                </a:solidFill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AE4D4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AE4D4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FAE4D4"/>
                </a:solidFill>
                <a:latin typeface="Calibri"/>
                <a:cs typeface="Calibri"/>
              </a:rPr>
              <a:t>Time</a:t>
            </a:r>
            <a:r>
              <a:rPr sz="1800" b="1" spc="-10" dirty="0">
                <a:solidFill>
                  <a:srgbClr val="FAE4D4"/>
                </a:solidFill>
                <a:latin typeface="Calibri"/>
                <a:cs typeface="Calibri"/>
              </a:rPr>
              <a:t> Intelligence </a:t>
            </a:r>
            <a:r>
              <a:rPr sz="1800" b="1" spc="-20" dirty="0">
                <a:solidFill>
                  <a:srgbClr val="FAE4D4"/>
                </a:solidFill>
                <a:latin typeface="Calibri"/>
                <a:cs typeface="Calibri"/>
              </a:rPr>
              <a:t>Func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AE4D4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AE4D4"/>
                </a:solidFill>
                <a:latin typeface="Segoe UI Symbol"/>
                <a:cs typeface="Segoe UI Symbol"/>
              </a:rPr>
              <a:t>	</a:t>
            </a:r>
            <a:r>
              <a:rPr sz="1800" b="1" spc="-25" dirty="0">
                <a:solidFill>
                  <a:srgbClr val="FAE4D4"/>
                </a:solidFill>
                <a:latin typeface="Calibri"/>
                <a:cs typeface="Calibri"/>
              </a:rPr>
              <a:t>DAX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AE4D4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AE4D4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FAE4D4"/>
                </a:solidFill>
                <a:latin typeface="Calibri"/>
                <a:cs typeface="Calibri"/>
              </a:rPr>
              <a:t>Date</a:t>
            </a:r>
            <a:r>
              <a:rPr sz="1800" b="1" spc="-85" dirty="0">
                <a:solidFill>
                  <a:srgbClr val="FAE4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AE4D4"/>
                </a:solidFill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AE4D4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AE4D4"/>
                </a:solidFill>
                <a:latin typeface="Segoe UI Symbol"/>
                <a:cs typeface="Segoe UI Symbol"/>
              </a:rPr>
              <a:t>	</a:t>
            </a:r>
            <a:r>
              <a:rPr sz="1800" b="1" spc="-40" dirty="0">
                <a:solidFill>
                  <a:srgbClr val="FAE4D4"/>
                </a:solidFill>
                <a:latin typeface="Calibri"/>
                <a:cs typeface="Calibri"/>
              </a:rPr>
              <a:t>Text</a:t>
            </a:r>
            <a:r>
              <a:rPr sz="1800" b="1" spc="-35" dirty="0">
                <a:solidFill>
                  <a:srgbClr val="FAE4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AE4D4"/>
                </a:solidFill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AE4D4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AE4D4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FAE4D4"/>
                </a:solidFill>
                <a:latin typeface="Calibri"/>
                <a:cs typeface="Calibri"/>
              </a:rPr>
              <a:t>Filter</a:t>
            </a:r>
            <a:r>
              <a:rPr sz="1800" b="1" spc="-50" dirty="0">
                <a:solidFill>
                  <a:srgbClr val="FAE4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AE4D4"/>
                </a:solidFill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AE4D4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AE4D4"/>
                </a:solidFill>
                <a:latin typeface="Segoe UI Symbol"/>
                <a:cs typeface="Segoe UI Symbol"/>
              </a:rPr>
              <a:t>	</a:t>
            </a:r>
            <a:r>
              <a:rPr sz="1800" b="1" spc="-10" dirty="0">
                <a:solidFill>
                  <a:srgbClr val="FAE4D4"/>
                </a:solidFill>
                <a:latin typeface="Calibri"/>
                <a:cs typeface="Calibri"/>
              </a:rPr>
              <a:t>Calculate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AE4D4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AE4D4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FAE4D4"/>
                </a:solidFill>
                <a:latin typeface="Calibri"/>
                <a:cs typeface="Calibri"/>
              </a:rPr>
              <a:t>SUM/</a:t>
            </a:r>
            <a:r>
              <a:rPr sz="1800" b="1" spc="-65" dirty="0">
                <a:solidFill>
                  <a:srgbClr val="FAE4D4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AE4D4"/>
                </a:solidFill>
                <a:latin typeface="Calibri"/>
                <a:cs typeface="Calibri"/>
              </a:rPr>
              <a:t>SUMX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AE4D4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AE4D4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FAE4D4"/>
                </a:solidFill>
                <a:latin typeface="Calibri"/>
                <a:cs typeface="Calibri"/>
              </a:rPr>
              <a:t>Creating</a:t>
            </a:r>
            <a:r>
              <a:rPr sz="1800" b="1" spc="-75" dirty="0">
                <a:solidFill>
                  <a:srgbClr val="FAE4D4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AE4D4"/>
                </a:solidFill>
                <a:latin typeface="Calibri"/>
                <a:cs typeface="Calibri"/>
              </a:rPr>
              <a:t>KPI’s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AE4D4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AE4D4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FAE4D4"/>
                </a:solidFill>
                <a:latin typeface="Calibri"/>
                <a:cs typeface="Calibri"/>
              </a:rPr>
              <a:t>New</a:t>
            </a:r>
            <a:r>
              <a:rPr sz="1800" b="1" spc="-40" dirty="0">
                <a:solidFill>
                  <a:srgbClr val="FAE4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AE4D4"/>
                </a:solidFill>
                <a:latin typeface="Calibri"/>
                <a:cs typeface="Calibri"/>
              </a:rPr>
              <a:t>Card</a:t>
            </a:r>
            <a:r>
              <a:rPr sz="1800" b="1" spc="-30" dirty="0">
                <a:solidFill>
                  <a:srgbClr val="FAE4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AE4D4"/>
                </a:solidFill>
                <a:latin typeface="Calibri"/>
                <a:cs typeface="Calibri"/>
              </a:rPr>
              <a:t>Visual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AE4D4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AE4D4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FAE4D4"/>
                </a:solidFill>
                <a:latin typeface="Calibri"/>
                <a:cs typeface="Calibri"/>
              </a:rPr>
              <a:t>Creating</a:t>
            </a:r>
            <a:r>
              <a:rPr sz="1800" b="1" spc="-85" dirty="0">
                <a:solidFill>
                  <a:srgbClr val="FAE4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AE4D4"/>
                </a:solidFill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AE4D4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AE4D4"/>
                </a:solidFill>
                <a:latin typeface="Segoe UI Symbol"/>
                <a:cs typeface="Segoe UI Symbol"/>
              </a:rPr>
              <a:t>	</a:t>
            </a:r>
            <a:r>
              <a:rPr sz="1800" b="1" spc="-10" dirty="0">
                <a:solidFill>
                  <a:srgbClr val="FAE4D4"/>
                </a:solidFill>
                <a:latin typeface="Calibri"/>
                <a:cs typeface="Calibri"/>
              </a:rPr>
              <a:t>Formatting</a:t>
            </a:r>
            <a:r>
              <a:rPr sz="1800" b="1" spc="-15" dirty="0">
                <a:solidFill>
                  <a:srgbClr val="FAE4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AE4D4"/>
                </a:solidFill>
                <a:latin typeface="Calibri"/>
                <a:cs typeface="Calibri"/>
              </a:rPr>
              <a:t>visuals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AE4D4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AE4D4"/>
                </a:solidFill>
                <a:latin typeface="Segoe UI Symbol"/>
                <a:cs typeface="Segoe UI Symbol"/>
              </a:rPr>
              <a:t>	</a:t>
            </a:r>
            <a:r>
              <a:rPr sz="1800" b="1" dirty="0">
                <a:solidFill>
                  <a:srgbClr val="FAE4D4"/>
                </a:solidFill>
                <a:latin typeface="Calibri"/>
                <a:cs typeface="Calibri"/>
              </a:rPr>
              <a:t>Creating</a:t>
            </a:r>
            <a:r>
              <a:rPr sz="1800" b="1" spc="-85" dirty="0">
                <a:solidFill>
                  <a:srgbClr val="FAE4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AE4D4"/>
                </a:solidFill>
                <a:latin typeface="Calibri"/>
                <a:cs typeface="Calibri"/>
              </a:rPr>
              <a:t>Functions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800" spc="180" dirty="0">
                <a:solidFill>
                  <a:srgbClr val="FAE4D4"/>
                </a:solidFill>
                <a:latin typeface="Segoe UI Symbol"/>
                <a:cs typeface="Segoe UI Symbol"/>
              </a:rPr>
              <a:t>✔</a:t>
            </a:r>
            <a:r>
              <a:rPr sz="1800" dirty="0">
                <a:solidFill>
                  <a:srgbClr val="FAE4D4"/>
                </a:solidFill>
                <a:latin typeface="Segoe UI Symbol"/>
                <a:cs typeface="Segoe UI Symbol"/>
              </a:rPr>
              <a:t>	</a:t>
            </a:r>
            <a:r>
              <a:rPr sz="1800" b="1" spc="-10" dirty="0">
                <a:solidFill>
                  <a:srgbClr val="FAE4D4"/>
                </a:solidFill>
                <a:latin typeface="Calibri"/>
                <a:cs typeface="Calibri"/>
              </a:rPr>
              <a:t>Navigations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F37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803" y="66293"/>
            <a:ext cx="33724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r>
              <a:rPr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12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709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MS</a:t>
            </a:r>
            <a:r>
              <a:rPr spc="-120" dirty="0"/>
              <a:t> </a:t>
            </a:r>
            <a:r>
              <a:rPr spc="-200" dirty="0"/>
              <a:t>OFFICE/</a:t>
            </a:r>
            <a:r>
              <a:rPr spc="-114" dirty="0"/>
              <a:t> </a:t>
            </a:r>
            <a:r>
              <a:rPr spc="-340" dirty="0"/>
              <a:t>EXCEL:</a:t>
            </a:r>
            <a:r>
              <a:rPr spc="-85" dirty="0"/>
              <a:t> </a:t>
            </a:r>
            <a:r>
              <a:rPr spc="-330" dirty="0">
                <a:solidFill>
                  <a:srgbClr val="A8D08C"/>
                </a:solidFill>
              </a:rPr>
              <a:t>VERSION</a:t>
            </a:r>
            <a:r>
              <a:rPr spc="-120" dirty="0">
                <a:solidFill>
                  <a:srgbClr val="A8D08C"/>
                </a:solidFill>
              </a:rPr>
              <a:t> </a:t>
            </a:r>
            <a:r>
              <a:rPr spc="-295" dirty="0">
                <a:solidFill>
                  <a:srgbClr val="A8D08C"/>
                </a:solidFill>
              </a:rPr>
              <a:t>2021</a:t>
            </a:r>
          </a:p>
          <a:p>
            <a:pPr marL="111760">
              <a:lnSpc>
                <a:spcPct val="100000"/>
              </a:lnSpc>
              <a:spcBef>
                <a:spcPts val="3000"/>
              </a:spcBef>
            </a:pPr>
            <a:r>
              <a:rPr spc="-315" dirty="0"/>
              <a:t>MS</a:t>
            </a:r>
            <a:r>
              <a:rPr spc="-135" dirty="0"/>
              <a:t> </a:t>
            </a:r>
            <a:r>
              <a:rPr spc="-355" dirty="0"/>
              <a:t>SQL</a:t>
            </a:r>
            <a:r>
              <a:rPr spc="-135" dirty="0"/>
              <a:t> </a:t>
            </a:r>
            <a:r>
              <a:rPr spc="-420" dirty="0"/>
              <a:t>SERVER:</a:t>
            </a:r>
            <a:r>
              <a:rPr spc="-135" dirty="0"/>
              <a:t> </a:t>
            </a:r>
            <a:r>
              <a:rPr spc="-20" dirty="0"/>
              <a:t>19.0</a:t>
            </a:r>
          </a:p>
          <a:p>
            <a:pPr marL="111760">
              <a:lnSpc>
                <a:spcPct val="100000"/>
              </a:lnSpc>
            </a:pPr>
            <a:r>
              <a:rPr spc="-355" dirty="0"/>
              <a:t>SQL</a:t>
            </a:r>
            <a:r>
              <a:rPr spc="-135" dirty="0"/>
              <a:t> </a:t>
            </a:r>
            <a:r>
              <a:rPr spc="-455" dirty="0"/>
              <a:t>SERVER</a:t>
            </a:r>
            <a:r>
              <a:rPr spc="-135" dirty="0"/>
              <a:t> </a:t>
            </a:r>
            <a:r>
              <a:rPr spc="-290" dirty="0"/>
              <a:t>MANAGEMENT</a:t>
            </a:r>
            <a:r>
              <a:rPr spc="-135" dirty="0"/>
              <a:t> </a:t>
            </a:r>
            <a:r>
              <a:rPr spc="-380" dirty="0"/>
              <a:t>STUDIO</a:t>
            </a:r>
            <a:r>
              <a:rPr spc="-90" dirty="0"/>
              <a:t> </a:t>
            </a:r>
            <a:r>
              <a:rPr dirty="0">
                <a:solidFill>
                  <a:srgbClr val="A8D08C"/>
                </a:solidFill>
              </a:rPr>
              <a:t>–</a:t>
            </a:r>
            <a:r>
              <a:rPr spc="-135" dirty="0">
                <a:solidFill>
                  <a:srgbClr val="A8D08C"/>
                </a:solidFill>
              </a:rPr>
              <a:t> </a:t>
            </a:r>
            <a:r>
              <a:rPr spc="-210" dirty="0">
                <a:solidFill>
                  <a:srgbClr val="A8D08C"/>
                </a:solidFill>
              </a:rPr>
              <a:t>19.0.20209.0</a:t>
            </a:r>
          </a:p>
          <a:p>
            <a:pPr marL="111760">
              <a:lnSpc>
                <a:spcPct val="100000"/>
              </a:lnSpc>
              <a:spcBef>
                <a:spcPts val="3000"/>
              </a:spcBef>
            </a:pPr>
            <a:r>
              <a:rPr spc="-350" dirty="0">
                <a:solidFill>
                  <a:srgbClr val="FFFF00"/>
                </a:solidFill>
              </a:rPr>
              <a:t>POWER</a:t>
            </a:r>
            <a:r>
              <a:rPr spc="-140" dirty="0">
                <a:solidFill>
                  <a:srgbClr val="FFFF00"/>
                </a:solidFill>
              </a:rPr>
              <a:t> </a:t>
            </a:r>
            <a:r>
              <a:rPr spc="-315" dirty="0">
                <a:solidFill>
                  <a:srgbClr val="FFFF00"/>
                </a:solidFill>
              </a:rPr>
              <a:t>BI</a:t>
            </a:r>
            <a:r>
              <a:rPr spc="-315" dirty="0">
                <a:solidFill>
                  <a:srgbClr val="A8D08C"/>
                </a:solidFill>
              </a:rPr>
              <a:t>:</a:t>
            </a:r>
            <a:r>
              <a:rPr spc="-135" dirty="0">
                <a:solidFill>
                  <a:srgbClr val="A8D08C"/>
                </a:solidFill>
              </a:rPr>
              <a:t> </a:t>
            </a:r>
            <a:r>
              <a:rPr spc="-440" dirty="0">
                <a:solidFill>
                  <a:srgbClr val="A8D08C"/>
                </a:solidFill>
              </a:rPr>
              <a:t>JUNE</a:t>
            </a:r>
            <a:r>
              <a:rPr spc="-135" dirty="0">
                <a:solidFill>
                  <a:srgbClr val="A8D08C"/>
                </a:solidFill>
              </a:rPr>
              <a:t> </a:t>
            </a:r>
            <a:r>
              <a:rPr spc="-270" dirty="0">
                <a:solidFill>
                  <a:srgbClr val="A8D08C"/>
                </a:solidFill>
              </a:rPr>
              <a:t>2023</a:t>
            </a:r>
            <a:r>
              <a:rPr spc="-135" dirty="0">
                <a:solidFill>
                  <a:srgbClr val="A8D08C"/>
                </a:solidFill>
              </a:rPr>
              <a:t> </a:t>
            </a:r>
            <a:r>
              <a:rPr spc="-60" dirty="0">
                <a:solidFill>
                  <a:srgbClr val="A8D08C"/>
                </a:solidFill>
              </a:rPr>
              <a:t>Version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F3764"/>
          </a:solidFill>
        </p:spPr>
        <p:txBody>
          <a:bodyPr wrap="square" lIns="0" tIns="0" rIns="0" bIns="0" rtlCol="0"/>
          <a:lstStyle/>
          <a:p>
            <a:endParaRPr lang="en-IN" sz="5400" b="1" dirty="0">
              <a:solidFill>
                <a:srgbClr val="FFC000"/>
              </a:solidFill>
            </a:endParaRPr>
          </a:p>
          <a:p>
            <a:endParaRPr lang="en-IN" sz="5400" b="1" dirty="0">
              <a:solidFill>
                <a:srgbClr val="FFC000"/>
              </a:solidFill>
            </a:endParaRPr>
          </a:p>
          <a:p>
            <a:endParaRPr lang="en-IN" sz="5400" b="1" dirty="0">
              <a:solidFill>
                <a:srgbClr val="FFC000"/>
              </a:solidFill>
            </a:endParaRPr>
          </a:p>
          <a:p>
            <a:endParaRPr lang="en-IN" sz="5400" b="1" dirty="0">
              <a:solidFill>
                <a:srgbClr val="FFC000"/>
              </a:solidFill>
            </a:endParaRPr>
          </a:p>
          <a:p>
            <a:r>
              <a:rPr lang="en-IN" sz="5400" b="1" dirty="0">
                <a:solidFill>
                  <a:srgbClr val="FFC000"/>
                </a:solidFill>
              </a:rPr>
              <a:t>                     </a:t>
            </a:r>
          </a:p>
          <a:p>
            <a:r>
              <a:rPr lang="en-IN" sz="5400" b="1" dirty="0">
                <a:solidFill>
                  <a:srgbClr val="FFC000"/>
                </a:solidFill>
              </a:rPr>
              <a:t>                       THANK YOU………..</a:t>
            </a:r>
            <a:endParaRPr sz="5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5405" y="4765145"/>
            <a:ext cx="1935214" cy="19352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8026" y="4938527"/>
            <a:ext cx="1679449" cy="17618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56097" y="164753"/>
            <a:ext cx="825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79495" algn="l"/>
              </a:tabLst>
            </a:pPr>
            <a:r>
              <a:rPr sz="3600" b="1" spc="-114" dirty="0">
                <a:solidFill>
                  <a:srgbClr val="FFD966"/>
                </a:solidFill>
                <a:latin typeface="Tahoma"/>
                <a:cs typeface="Tahoma"/>
              </a:rPr>
              <a:t>DATA</a:t>
            </a:r>
            <a:r>
              <a:rPr sz="3600" b="1" spc="-335" dirty="0">
                <a:solidFill>
                  <a:srgbClr val="FFD966"/>
                </a:solidFill>
                <a:latin typeface="Tahoma"/>
                <a:cs typeface="Tahoma"/>
              </a:rPr>
              <a:t> </a:t>
            </a:r>
            <a:r>
              <a:rPr sz="3600" b="1" spc="-10" dirty="0">
                <a:solidFill>
                  <a:srgbClr val="FFD966"/>
                </a:solidFill>
                <a:latin typeface="Tahoma"/>
                <a:cs typeface="Tahoma"/>
              </a:rPr>
              <a:t>ANALYST</a:t>
            </a:r>
            <a:r>
              <a:rPr sz="3600" b="1" dirty="0">
                <a:solidFill>
                  <a:srgbClr val="FFD966"/>
                </a:solidFill>
                <a:latin typeface="Tahoma"/>
                <a:cs typeface="Tahoma"/>
              </a:rPr>
              <a:t>	</a:t>
            </a:r>
            <a:r>
              <a:rPr lang="en-IN" sz="3600" b="1" spc="-135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5323" y="1096950"/>
            <a:ext cx="8180705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Tahoma"/>
                <a:cs typeface="Tahoma"/>
              </a:rPr>
              <a:t>BANK</a:t>
            </a:r>
            <a:r>
              <a:rPr sz="6000" spc="-585" dirty="0">
                <a:latin typeface="Tahoma"/>
                <a:cs typeface="Tahoma"/>
              </a:rPr>
              <a:t> </a:t>
            </a:r>
            <a:r>
              <a:rPr sz="6000" spc="-120" dirty="0">
                <a:latin typeface="Tahoma"/>
                <a:cs typeface="Tahoma"/>
              </a:rPr>
              <a:t>LOAN</a:t>
            </a:r>
            <a:r>
              <a:rPr sz="6000" spc="-585" dirty="0">
                <a:latin typeface="Tahoma"/>
                <a:cs typeface="Tahoma"/>
              </a:rPr>
              <a:t> </a:t>
            </a:r>
            <a:r>
              <a:rPr sz="6000" spc="-254" dirty="0">
                <a:latin typeface="Tahoma"/>
                <a:cs typeface="Tahoma"/>
              </a:rPr>
              <a:t>ANA</a:t>
            </a:r>
            <a:r>
              <a:rPr sz="6000" spc="-1055" dirty="0">
                <a:latin typeface="Tahoma"/>
                <a:cs typeface="Tahoma"/>
              </a:rPr>
              <a:t>L</a:t>
            </a:r>
            <a:r>
              <a:rPr sz="6000" spc="-254" dirty="0">
                <a:latin typeface="Tahoma"/>
                <a:cs typeface="Tahoma"/>
              </a:rPr>
              <a:t>YSIS</a:t>
            </a:r>
            <a:br>
              <a:rPr lang="en-IN" sz="6000" spc="-254" dirty="0">
                <a:latin typeface="Tahoma"/>
                <a:cs typeface="Tahoma"/>
              </a:rPr>
            </a:br>
            <a:r>
              <a:rPr lang="en-IN" sz="6000" spc="-254" dirty="0">
                <a:latin typeface="Tahoma"/>
                <a:cs typeface="Tahoma"/>
              </a:rPr>
              <a:t>       </a:t>
            </a:r>
            <a:r>
              <a:rPr lang="en-IN" sz="3600" spc="-254" dirty="0">
                <a:solidFill>
                  <a:schemeClr val="tx2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PART – 1</a:t>
            </a:r>
            <a:br>
              <a:rPr lang="en-IN" sz="3600" spc="-254" dirty="0">
                <a:latin typeface="Tahoma"/>
                <a:cs typeface="Tahoma"/>
              </a:rPr>
            </a:br>
            <a:br>
              <a:rPr lang="en-IN" sz="6000" spc="-254" dirty="0">
                <a:latin typeface="Tahoma"/>
                <a:cs typeface="Tahoma"/>
              </a:rPr>
            </a:br>
            <a:r>
              <a:rPr lang="en-IN" sz="6000" spc="-254" dirty="0">
                <a:latin typeface="Tahoma"/>
                <a:cs typeface="Tahoma"/>
              </a:rPr>
              <a:t>            </a:t>
            </a:r>
            <a:r>
              <a:rPr lang="en-IN" sz="6000" spc="-254" dirty="0">
                <a:solidFill>
                  <a:schemeClr val="bg1"/>
                </a:solidFill>
                <a:latin typeface="Tahoma"/>
                <a:cs typeface="Tahoma"/>
              </a:rPr>
              <a:t>MS SQL SERVER</a:t>
            </a:r>
            <a:endParaRPr sz="60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6351" y="1310134"/>
            <a:ext cx="1891664" cy="646430"/>
          </a:xfrm>
          <a:prstGeom prst="rect">
            <a:avLst/>
          </a:prstGeom>
          <a:solidFill>
            <a:srgbClr val="2F5496"/>
          </a:solidFill>
        </p:spPr>
        <p:txBody>
          <a:bodyPr vert="horz" wrap="square" lIns="0" tIns="1968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55"/>
              </a:spcBef>
            </a:pPr>
            <a:r>
              <a:rPr sz="3600" b="1" spc="-10" dirty="0">
                <a:solidFill>
                  <a:srgbClr val="FFC000"/>
                </a:solidFill>
                <a:latin typeface="Calibri"/>
                <a:cs typeface="Calibri"/>
              </a:rPr>
              <a:t>IMPORT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7698" y="1310134"/>
            <a:ext cx="1226820" cy="646430"/>
          </a:xfrm>
          <a:prstGeom prst="rect">
            <a:avLst/>
          </a:prstGeom>
          <a:solidFill>
            <a:srgbClr val="BE9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5"/>
              </a:spcBef>
            </a:pPr>
            <a:r>
              <a:rPr sz="3600" b="1" spc="-20" dirty="0">
                <a:solidFill>
                  <a:srgbClr val="2F5496"/>
                </a:solidFill>
                <a:latin typeface="Calibri"/>
                <a:cs typeface="Calibri"/>
              </a:rPr>
              <a:t>DATA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381" rIns="0" bIns="0" rtlCol="0">
            <a:spAutoFit/>
          </a:bodyPr>
          <a:lstStyle/>
          <a:p>
            <a:pPr marL="2488565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DDEAF6"/>
                </a:solidFill>
                <a:latin typeface="Tahoma"/>
                <a:cs typeface="Tahoma"/>
              </a:rPr>
              <a:t>MS</a:t>
            </a:r>
            <a:r>
              <a:rPr sz="4800" spc="-470" dirty="0">
                <a:solidFill>
                  <a:srgbClr val="DDEAF6"/>
                </a:solidFill>
                <a:latin typeface="Tahoma"/>
                <a:cs typeface="Tahoma"/>
              </a:rPr>
              <a:t> </a:t>
            </a:r>
            <a:r>
              <a:rPr sz="4800" spc="-195" dirty="0">
                <a:solidFill>
                  <a:srgbClr val="DDEAF6"/>
                </a:solidFill>
                <a:latin typeface="Tahoma"/>
                <a:cs typeface="Tahoma"/>
              </a:rPr>
              <a:t>SQL</a:t>
            </a:r>
            <a:r>
              <a:rPr sz="4800" spc="-465" dirty="0">
                <a:solidFill>
                  <a:srgbClr val="DDEAF6"/>
                </a:solidFill>
                <a:latin typeface="Tahoma"/>
                <a:cs typeface="Tahoma"/>
              </a:rPr>
              <a:t> </a:t>
            </a:r>
            <a:r>
              <a:rPr sz="4800" spc="-200" dirty="0">
                <a:solidFill>
                  <a:srgbClr val="DDEAF6"/>
                </a:solidFill>
                <a:latin typeface="Tahoma"/>
                <a:cs typeface="Tahoma"/>
              </a:rPr>
              <a:t>SERVER</a:t>
            </a:r>
            <a:endParaRPr sz="48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079" y="171703"/>
            <a:ext cx="779252" cy="7792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018" y="251038"/>
            <a:ext cx="620657" cy="6511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65940" y="1310135"/>
            <a:ext cx="6222519" cy="536608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463" y="2108610"/>
            <a:ext cx="4050648" cy="40506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6351" y="1310134"/>
            <a:ext cx="2238375" cy="646430"/>
          </a:xfrm>
          <a:prstGeom prst="rect">
            <a:avLst/>
          </a:prstGeom>
          <a:solidFill>
            <a:srgbClr val="2F5496"/>
          </a:solidFill>
        </p:spPr>
        <p:txBody>
          <a:bodyPr vert="horz" wrap="square" lIns="0" tIns="19685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55"/>
              </a:spcBef>
            </a:pPr>
            <a:r>
              <a:rPr sz="3600" b="1" spc="-10" dirty="0">
                <a:solidFill>
                  <a:srgbClr val="FFC000"/>
                </a:solidFill>
                <a:latin typeface="Calibri"/>
                <a:cs typeface="Calibri"/>
              </a:rPr>
              <a:t>CREATING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4188" y="1310134"/>
            <a:ext cx="880110" cy="646430"/>
          </a:xfrm>
          <a:prstGeom prst="rect">
            <a:avLst/>
          </a:prstGeom>
          <a:solidFill>
            <a:srgbClr val="BE9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5"/>
              </a:spcBef>
            </a:pPr>
            <a:r>
              <a:rPr sz="3600" b="1" spc="-25" dirty="0">
                <a:solidFill>
                  <a:srgbClr val="2F5496"/>
                </a:solidFill>
                <a:latin typeface="Calibri"/>
                <a:cs typeface="Calibri"/>
              </a:rPr>
              <a:t>DB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381" rIns="0" bIns="0" rtlCol="0">
            <a:spAutoFit/>
          </a:bodyPr>
          <a:lstStyle/>
          <a:p>
            <a:pPr marL="2488565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DDEAF6"/>
                </a:solidFill>
                <a:latin typeface="Tahoma"/>
                <a:cs typeface="Tahoma"/>
              </a:rPr>
              <a:t>MS</a:t>
            </a:r>
            <a:r>
              <a:rPr sz="4800" spc="-470" dirty="0">
                <a:solidFill>
                  <a:srgbClr val="DDEAF6"/>
                </a:solidFill>
                <a:latin typeface="Tahoma"/>
                <a:cs typeface="Tahoma"/>
              </a:rPr>
              <a:t> </a:t>
            </a:r>
            <a:r>
              <a:rPr sz="4800" spc="-195" dirty="0">
                <a:solidFill>
                  <a:srgbClr val="DDEAF6"/>
                </a:solidFill>
                <a:latin typeface="Tahoma"/>
                <a:cs typeface="Tahoma"/>
              </a:rPr>
              <a:t>SQL</a:t>
            </a:r>
            <a:r>
              <a:rPr sz="4800" spc="-465" dirty="0">
                <a:solidFill>
                  <a:srgbClr val="DDEAF6"/>
                </a:solidFill>
                <a:latin typeface="Tahoma"/>
                <a:cs typeface="Tahoma"/>
              </a:rPr>
              <a:t> </a:t>
            </a:r>
            <a:r>
              <a:rPr sz="4800" spc="-200" dirty="0">
                <a:solidFill>
                  <a:srgbClr val="DDEAF6"/>
                </a:solidFill>
                <a:latin typeface="Tahoma"/>
                <a:cs typeface="Tahoma"/>
              </a:rPr>
              <a:t>SERVER</a:t>
            </a:r>
            <a:endParaRPr sz="48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079" y="171703"/>
            <a:ext cx="779252" cy="7792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018" y="251038"/>
            <a:ext cx="620657" cy="6511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65940" y="1310135"/>
            <a:ext cx="6222519" cy="536608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6826" y="2708337"/>
            <a:ext cx="2839527" cy="28395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3850" y="1310134"/>
            <a:ext cx="1941195" cy="646430"/>
          </a:xfrm>
          <a:prstGeom prst="rect">
            <a:avLst/>
          </a:prstGeom>
          <a:solidFill>
            <a:srgbClr val="2F5496"/>
          </a:solidFill>
        </p:spPr>
        <p:txBody>
          <a:bodyPr vert="horz" wrap="square" lIns="0" tIns="1968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55"/>
              </a:spcBef>
            </a:pPr>
            <a:r>
              <a:rPr sz="3600" b="1" spc="-10" dirty="0">
                <a:solidFill>
                  <a:srgbClr val="FFC000"/>
                </a:solidFill>
                <a:latin typeface="Calibri"/>
                <a:cs typeface="Calibri"/>
              </a:rPr>
              <a:t>WRITING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4794" y="1310134"/>
            <a:ext cx="1859280" cy="646430"/>
          </a:xfrm>
          <a:prstGeom prst="rect">
            <a:avLst/>
          </a:prstGeom>
          <a:solidFill>
            <a:srgbClr val="BE9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5"/>
              </a:spcBef>
            </a:pPr>
            <a:r>
              <a:rPr sz="3600" b="1" spc="-10" dirty="0">
                <a:solidFill>
                  <a:srgbClr val="2F5496"/>
                </a:solidFill>
                <a:latin typeface="Calibri"/>
                <a:cs typeface="Calibri"/>
              </a:rPr>
              <a:t>QUERIES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381" rIns="0" bIns="0" rtlCol="0">
            <a:spAutoFit/>
          </a:bodyPr>
          <a:lstStyle/>
          <a:p>
            <a:pPr marL="2488565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DDEAF6"/>
                </a:solidFill>
                <a:latin typeface="Tahoma"/>
                <a:cs typeface="Tahoma"/>
              </a:rPr>
              <a:t>MS</a:t>
            </a:r>
            <a:r>
              <a:rPr sz="4800" spc="-470" dirty="0">
                <a:solidFill>
                  <a:srgbClr val="DDEAF6"/>
                </a:solidFill>
                <a:latin typeface="Tahoma"/>
                <a:cs typeface="Tahoma"/>
              </a:rPr>
              <a:t> </a:t>
            </a:r>
            <a:r>
              <a:rPr sz="4800" spc="-195" dirty="0">
                <a:solidFill>
                  <a:srgbClr val="DDEAF6"/>
                </a:solidFill>
                <a:latin typeface="Tahoma"/>
                <a:cs typeface="Tahoma"/>
              </a:rPr>
              <a:t>SQL</a:t>
            </a:r>
            <a:r>
              <a:rPr sz="4800" spc="-465" dirty="0">
                <a:solidFill>
                  <a:srgbClr val="DDEAF6"/>
                </a:solidFill>
                <a:latin typeface="Tahoma"/>
                <a:cs typeface="Tahoma"/>
              </a:rPr>
              <a:t> </a:t>
            </a:r>
            <a:r>
              <a:rPr sz="4800" spc="-200" dirty="0">
                <a:solidFill>
                  <a:srgbClr val="DDEAF6"/>
                </a:solidFill>
                <a:latin typeface="Tahoma"/>
                <a:cs typeface="Tahoma"/>
              </a:rPr>
              <a:t>SERVER</a:t>
            </a:r>
            <a:endParaRPr sz="48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079" y="171703"/>
            <a:ext cx="779252" cy="7792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018" y="251038"/>
            <a:ext cx="620657" cy="6511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5902" y="2194638"/>
            <a:ext cx="11600195" cy="42124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40" y="2042238"/>
            <a:ext cx="11600195" cy="421249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9966" y="123823"/>
            <a:ext cx="1943735" cy="646430"/>
          </a:xfrm>
          <a:prstGeom prst="rect">
            <a:avLst/>
          </a:prstGeom>
          <a:solidFill>
            <a:srgbClr val="2E75B5"/>
          </a:solidFill>
        </p:spPr>
        <p:txBody>
          <a:bodyPr vert="horz" wrap="square" lIns="0" tIns="19685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155"/>
              </a:spcBef>
            </a:pPr>
            <a:r>
              <a:rPr sz="3600" b="1" spc="-25" dirty="0">
                <a:solidFill>
                  <a:srgbClr val="FFFF00"/>
                </a:solidFill>
                <a:latin typeface="Calibri"/>
                <a:cs typeface="Calibri"/>
              </a:rPr>
              <a:t>SQL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7131" y="123823"/>
            <a:ext cx="434012" cy="5847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4614" y="741224"/>
            <a:ext cx="10798175" cy="125666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600" dirty="0">
                <a:solidFill>
                  <a:srgbClr val="D8E1F3"/>
                </a:solidFill>
              </a:rPr>
              <a:t>FIRING</a:t>
            </a:r>
            <a:r>
              <a:rPr sz="3600" spc="-105" dirty="0">
                <a:solidFill>
                  <a:srgbClr val="D8E1F3"/>
                </a:solidFill>
              </a:rPr>
              <a:t> </a:t>
            </a:r>
            <a:r>
              <a:rPr sz="3600" dirty="0">
                <a:solidFill>
                  <a:srgbClr val="D8E1F3"/>
                </a:solidFill>
              </a:rPr>
              <a:t>SQL</a:t>
            </a:r>
            <a:r>
              <a:rPr sz="3600" spc="-105" dirty="0">
                <a:solidFill>
                  <a:srgbClr val="D8E1F3"/>
                </a:solidFill>
              </a:rPr>
              <a:t> </a:t>
            </a:r>
            <a:r>
              <a:rPr sz="3600" dirty="0">
                <a:solidFill>
                  <a:srgbClr val="D8E1F3"/>
                </a:solidFill>
              </a:rPr>
              <a:t>QUERIES</a:t>
            </a:r>
            <a:r>
              <a:rPr sz="3600" spc="-100" dirty="0">
                <a:solidFill>
                  <a:srgbClr val="D8E1F3"/>
                </a:solidFill>
              </a:rPr>
              <a:t> </a:t>
            </a:r>
            <a:r>
              <a:rPr sz="3600" dirty="0">
                <a:solidFill>
                  <a:srgbClr val="D8E1F3"/>
                </a:solidFill>
              </a:rPr>
              <a:t>TO</a:t>
            </a:r>
            <a:r>
              <a:rPr sz="3600" spc="-105" dirty="0">
                <a:solidFill>
                  <a:srgbClr val="D8E1F3"/>
                </a:solidFill>
              </a:rPr>
              <a:t> </a:t>
            </a:r>
            <a:r>
              <a:rPr sz="3600" spc="-40" dirty="0">
                <a:solidFill>
                  <a:srgbClr val="D8E1F3"/>
                </a:solidFill>
              </a:rPr>
              <a:t>SOLVE</a:t>
            </a:r>
            <a:r>
              <a:rPr sz="3600" spc="-100" dirty="0">
                <a:solidFill>
                  <a:srgbClr val="D8E1F3"/>
                </a:solidFill>
              </a:rPr>
              <a:t> </a:t>
            </a:r>
            <a:r>
              <a:rPr sz="3600" dirty="0">
                <a:solidFill>
                  <a:srgbClr val="D8E1F3"/>
                </a:solidFill>
              </a:rPr>
              <a:t>THE</a:t>
            </a:r>
            <a:r>
              <a:rPr sz="3600" spc="-105" dirty="0">
                <a:solidFill>
                  <a:srgbClr val="D8E1F3"/>
                </a:solidFill>
              </a:rPr>
              <a:t> </a:t>
            </a:r>
            <a:r>
              <a:rPr sz="3600" dirty="0">
                <a:solidFill>
                  <a:srgbClr val="D8E1F3"/>
                </a:solidFill>
              </a:rPr>
              <a:t>BUSINESS</a:t>
            </a:r>
            <a:r>
              <a:rPr sz="3600" spc="-35" dirty="0">
                <a:solidFill>
                  <a:srgbClr val="D8E1F3"/>
                </a:solidFill>
              </a:rPr>
              <a:t> </a:t>
            </a:r>
            <a:r>
              <a:rPr sz="3600" spc="-10" dirty="0">
                <a:solidFill>
                  <a:srgbClr val="D8E1F3"/>
                </a:solidFill>
              </a:rPr>
              <a:t>PROBLEMS</a:t>
            </a:r>
            <a:endParaRPr sz="3600"/>
          </a:p>
          <a:p>
            <a:pPr marL="37465">
              <a:lnSpc>
                <a:spcPct val="100000"/>
              </a:lnSpc>
              <a:spcBef>
                <a:spcPts val="625"/>
              </a:spcBef>
            </a:pPr>
            <a:r>
              <a:rPr sz="3400" spc="-40" dirty="0"/>
              <a:t>COMPARING</a:t>
            </a:r>
            <a:r>
              <a:rPr sz="3400" spc="-95" dirty="0"/>
              <a:t> </a:t>
            </a:r>
            <a:r>
              <a:rPr sz="3400" spc="-50" dirty="0"/>
              <a:t>RESULTS</a:t>
            </a:r>
            <a:r>
              <a:rPr sz="3400" spc="-80" dirty="0"/>
              <a:t> </a:t>
            </a:r>
            <a:r>
              <a:rPr sz="3400" dirty="0"/>
              <a:t>WITH</a:t>
            </a:r>
            <a:r>
              <a:rPr sz="3400" spc="-80" dirty="0"/>
              <a:t> </a:t>
            </a:r>
            <a:r>
              <a:rPr sz="3400" dirty="0"/>
              <a:t>POWER</a:t>
            </a:r>
            <a:r>
              <a:rPr sz="3400" spc="-80" dirty="0"/>
              <a:t> </a:t>
            </a:r>
            <a:r>
              <a:rPr sz="3400" dirty="0"/>
              <a:t>BI,</a:t>
            </a:r>
            <a:r>
              <a:rPr sz="3400" spc="-85" dirty="0"/>
              <a:t> </a:t>
            </a:r>
            <a:r>
              <a:rPr sz="3400" spc="-65" dirty="0"/>
              <a:t>TABLEAU</a:t>
            </a:r>
            <a:r>
              <a:rPr sz="3400" spc="-80" dirty="0"/>
              <a:t> </a:t>
            </a:r>
            <a:r>
              <a:rPr sz="3400" dirty="0"/>
              <a:t>and</a:t>
            </a:r>
            <a:r>
              <a:rPr sz="3400" spc="-80" dirty="0"/>
              <a:t> </a:t>
            </a:r>
            <a:r>
              <a:rPr sz="3400" spc="-10" dirty="0"/>
              <a:t>EXCEL</a:t>
            </a:r>
            <a:endParaRPr sz="3400"/>
          </a:p>
        </p:txBody>
      </p:sp>
      <p:sp>
        <p:nvSpPr>
          <p:cNvPr id="6" name="object 6"/>
          <p:cNvSpPr txBox="1"/>
          <p:nvPr/>
        </p:nvSpPr>
        <p:spPr>
          <a:xfrm>
            <a:off x="219868" y="6239508"/>
            <a:ext cx="1174877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i="1" spc="-45" dirty="0">
                <a:solidFill>
                  <a:srgbClr val="92D050"/>
                </a:solidFill>
                <a:latin typeface="Calibri"/>
                <a:cs typeface="Calibri"/>
              </a:rPr>
              <a:t>You</a:t>
            </a:r>
            <a:r>
              <a:rPr sz="2900" b="1" i="1" spc="-4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900" b="1" i="1" dirty="0">
                <a:solidFill>
                  <a:srgbClr val="92D050"/>
                </a:solidFill>
                <a:latin typeface="Calibri"/>
                <a:cs typeface="Calibri"/>
              </a:rPr>
              <a:t>can</a:t>
            </a:r>
            <a:r>
              <a:rPr sz="2900" b="1" i="1" spc="-3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900" b="1" i="1" dirty="0">
                <a:solidFill>
                  <a:srgbClr val="92D050"/>
                </a:solidFill>
                <a:latin typeface="Calibri"/>
                <a:cs typeface="Calibri"/>
              </a:rPr>
              <a:t>use</a:t>
            </a:r>
            <a:r>
              <a:rPr sz="2900" b="1" i="1" spc="-3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900" b="1" i="1" dirty="0">
                <a:solidFill>
                  <a:srgbClr val="92D050"/>
                </a:solidFill>
                <a:latin typeface="Calibri"/>
                <a:cs typeface="Calibri"/>
              </a:rPr>
              <a:t>the</a:t>
            </a:r>
            <a:r>
              <a:rPr sz="2900" b="1" i="1" spc="-4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900" b="1" i="1" dirty="0">
                <a:solidFill>
                  <a:srgbClr val="92D050"/>
                </a:solidFill>
                <a:latin typeface="Calibri"/>
                <a:cs typeface="Calibri"/>
              </a:rPr>
              <a:t>data</a:t>
            </a:r>
            <a:r>
              <a:rPr sz="2900" b="1" i="1" spc="-3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900" b="1" i="1" dirty="0">
                <a:solidFill>
                  <a:srgbClr val="92D050"/>
                </a:solidFill>
                <a:latin typeface="Calibri"/>
                <a:cs typeface="Calibri"/>
              </a:rPr>
              <a:t>in</a:t>
            </a:r>
            <a:r>
              <a:rPr sz="2900" b="1" i="1" spc="-3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900" b="1" i="1" dirty="0">
                <a:solidFill>
                  <a:srgbClr val="92D050"/>
                </a:solidFill>
                <a:latin typeface="Calibri"/>
                <a:cs typeface="Calibri"/>
              </a:rPr>
              <a:t>any</a:t>
            </a:r>
            <a:r>
              <a:rPr sz="2900" b="1" i="1" spc="-4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900" b="1" i="1" dirty="0">
                <a:solidFill>
                  <a:srgbClr val="92D050"/>
                </a:solidFill>
                <a:latin typeface="Calibri"/>
                <a:cs typeface="Calibri"/>
              </a:rPr>
              <a:t>DB</a:t>
            </a:r>
            <a:r>
              <a:rPr sz="2900" b="1" i="1" spc="-3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900" b="1" i="1" dirty="0">
                <a:solidFill>
                  <a:srgbClr val="92D050"/>
                </a:solidFill>
                <a:latin typeface="Calibri"/>
                <a:cs typeface="Calibri"/>
              </a:rPr>
              <a:t>to</a:t>
            </a:r>
            <a:r>
              <a:rPr sz="2900" b="1" i="1" spc="-3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900" b="1" i="1" dirty="0">
                <a:solidFill>
                  <a:srgbClr val="92D050"/>
                </a:solidFill>
                <a:latin typeface="Calibri"/>
                <a:cs typeface="Calibri"/>
              </a:rPr>
              <a:t>fire</a:t>
            </a:r>
            <a:r>
              <a:rPr sz="2900" b="1" i="1" spc="-4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900" b="1" i="1" dirty="0">
                <a:solidFill>
                  <a:srgbClr val="92D050"/>
                </a:solidFill>
                <a:latin typeface="Calibri"/>
                <a:cs typeface="Calibri"/>
              </a:rPr>
              <a:t>queries.</a:t>
            </a:r>
            <a:r>
              <a:rPr sz="2900" b="1" i="1" spc="-3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900" b="1" i="1" dirty="0">
                <a:solidFill>
                  <a:srgbClr val="92D050"/>
                </a:solidFill>
                <a:latin typeface="Calibri"/>
                <a:cs typeface="Calibri"/>
              </a:rPr>
              <a:t>Queries</a:t>
            </a:r>
            <a:r>
              <a:rPr sz="2900" b="1" i="1" spc="-3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900" b="1" i="1" dirty="0">
                <a:solidFill>
                  <a:srgbClr val="92D050"/>
                </a:solidFill>
                <a:latin typeface="Calibri"/>
                <a:cs typeface="Calibri"/>
              </a:rPr>
              <a:t>used</a:t>
            </a:r>
            <a:r>
              <a:rPr sz="2900" b="1" i="1" spc="-3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900" b="1" i="1" dirty="0">
                <a:solidFill>
                  <a:srgbClr val="92D050"/>
                </a:solidFill>
                <a:latin typeface="Calibri"/>
                <a:cs typeface="Calibri"/>
              </a:rPr>
              <a:t>will</a:t>
            </a:r>
            <a:r>
              <a:rPr sz="2900" b="1" i="1" spc="-4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900" b="1" i="1" dirty="0">
                <a:solidFill>
                  <a:srgbClr val="92D050"/>
                </a:solidFill>
                <a:latin typeface="Calibri"/>
                <a:cs typeface="Calibri"/>
              </a:rPr>
              <a:t>remain</a:t>
            </a:r>
            <a:r>
              <a:rPr sz="2900" b="1" i="1" spc="-3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900" b="1" i="1" spc="-20" dirty="0">
                <a:solidFill>
                  <a:srgbClr val="92D050"/>
                </a:solidFill>
                <a:latin typeface="Calibri"/>
                <a:cs typeface="Calibri"/>
              </a:rPr>
              <a:t>same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6908" y="1906382"/>
            <a:ext cx="7922691" cy="3384901"/>
          </a:xfrm>
          <a:prstGeom prst="rect">
            <a:avLst/>
          </a:prstGeom>
        </p:spPr>
        <p:txBody>
          <a:bodyPr vert="horz" wrap="square" lIns="0" tIns="301625" rIns="0" bIns="0" rtlCol="0">
            <a:spAutoFit/>
          </a:bodyPr>
          <a:lstStyle/>
          <a:p>
            <a:pPr marL="959485">
              <a:lnSpc>
                <a:spcPct val="100000"/>
              </a:lnSpc>
              <a:spcBef>
                <a:spcPts val="2375"/>
              </a:spcBef>
            </a:pPr>
            <a:r>
              <a:rPr sz="4800" b="1" spc="-20" dirty="0">
                <a:solidFill>
                  <a:srgbClr val="00B0F0"/>
                </a:solidFill>
                <a:latin typeface="Tahoma"/>
                <a:cs typeface="Tahoma"/>
              </a:rPr>
              <a:t>PART</a:t>
            </a:r>
            <a:r>
              <a:rPr lang="en-IN" sz="4800" b="1" spc="-20" dirty="0">
                <a:solidFill>
                  <a:srgbClr val="00B0F0"/>
                </a:solidFill>
                <a:latin typeface="Tahoma"/>
                <a:cs typeface="Tahoma"/>
              </a:rPr>
              <a:t>- 2</a:t>
            </a:r>
          </a:p>
          <a:p>
            <a:pPr marL="959485">
              <a:lnSpc>
                <a:spcPct val="100000"/>
              </a:lnSpc>
              <a:spcBef>
                <a:spcPts val="2375"/>
              </a:spcBef>
            </a:pPr>
            <a:endParaRPr sz="4800" dirty="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2850"/>
              </a:spcBef>
            </a:pPr>
            <a:r>
              <a:rPr lang="en-IN" sz="6000" b="1" spc="-625" dirty="0">
                <a:solidFill>
                  <a:srgbClr val="FFFFFF"/>
                </a:solidFill>
                <a:latin typeface="Tahoma"/>
                <a:cs typeface="Tahoma"/>
              </a:rPr>
              <a:t>                         POWER </a:t>
            </a:r>
            <a:r>
              <a:rPr sz="6000" b="1" spc="-625" dirty="0">
                <a:solidFill>
                  <a:srgbClr val="FFFFFF"/>
                </a:solidFill>
                <a:latin typeface="Tahoma"/>
                <a:cs typeface="Tahoma"/>
              </a:rPr>
              <a:t>BI</a:t>
            </a:r>
            <a:endParaRPr sz="6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6097" y="164753"/>
            <a:ext cx="825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79495" algn="l"/>
              </a:tabLst>
            </a:pPr>
            <a:r>
              <a:rPr sz="3600" b="1" spc="-114" dirty="0">
                <a:solidFill>
                  <a:srgbClr val="00B0F0"/>
                </a:solidFill>
                <a:latin typeface="Tahoma"/>
                <a:cs typeface="Tahoma"/>
              </a:rPr>
              <a:t>DATA</a:t>
            </a:r>
            <a:r>
              <a:rPr sz="3600" b="1" spc="-335" dirty="0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sz="3600" b="1" spc="-10" dirty="0">
                <a:solidFill>
                  <a:srgbClr val="00B0F0"/>
                </a:solidFill>
                <a:latin typeface="Tahoma"/>
                <a:cs typeface="Tahoma"/>
              </a:rPr>
              <a:t>ANALYST</a:t>
            </a:r>
            <a:r>
              <a:rPr sz="3600" b="1" dirty="0">
                <a:solidFill>
                  <a:srgbClr val="00B0F0"/>
                </a:solidFill>
                <a:latin typeface="Tahoma"/>
                <a:cs typeface="Tahoma"/>
              </a:rPr>
              <a:t>	</a:t>
            </a:r>
            <a:r>
              <a:rPr sz="3600" b="1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85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15323" y="1096950"/>
            <a:ext cx="81807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Tahoma"/>
                <a:cs typeface="Tahoma"/>
              </a:rPr>
              <a:t>BANK</a:t>
            </a:r>
            <a:r>
              <a:rPr sz="6000" spc="-585" dirty="0">
                <a:latin typeface="Tahoma"/>
                <a:cs typeface="Tahoma"/>
              </a:rPr>
              <a:t> </a:t>
            </a:r>
            <a:r>
              <a:rPr sz="6000" spc="-120" dirty="0">
                <a:latin typeface="Tahoma"/>
                <a:cs typeface="Tahoma"/>
              </a:rPr>
              <a:t>LOAN</a:t>
            </a:r>
            <a:r>
              <a:rPr sz="6000" spc="-585" dirty="0">
                <a:latin typeface="Tahoma"/>
                <a:cs typeface="Tahoma"/>
              </a:rPr>
              <a:t> </a:t>
            </a:r>
            <a:r>
              <a:rPr sz="6000" spc="-254" dirty="0">
                <a:latin typeface="Tahoma"/>
                <a:cs typeface="Tahoma"/>
              </a:rPr>
              <a:t>ANA</a:t>
            </a:r>
            <a:r>
              <a:rPr sz="6000" spc="-1055" dirty="0">
                <a:latin typeface="Tahoma"/>
                <a:cs typeface="Tahoma"/>
              </a:rPr>
              <a:t>L</a:t>
            </a:r>
            <a:r>
              <a:rPr sz="6000" spc="-254" dirty="0">
                <a:latin typeface="Tahoma"/>
                <a:cs typeface="Tahoma"/>
              </a:rPr>
              <a:t>YSIS</a:t>
            </a:r>
            <a:endParaRPr sz="6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3725217"/>
            <a:ext cx="3619259" cy="20358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833C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351" y="1235891"/>
            <a:ext cx="3478529" cy="646430"/>
          </a:xfrm>
          <a:prstGeom prst="rect">
            <a:avLst/>
          </a:prstGeom>
          <a:solidFill>
            <a:srgbClr val="2F5496"/>
          </a:solidFill>
        </p:spPr>
        <p:txBody>
          <a:bodyPr vert="horz" wrap="square" lIns="0" tIns="1651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30"/>
              </a:spcBef>
            </a:pPr>
            <a:r>
              <a:rPr sz="3600" b="1" spc="-10" dirty="0">
                <a:solidFill>
                  <a:srgbClr val="FFC000"/>
                </a:solidFill>
                <a:latin typeface="Calibri"/>
                <a:cs typeface="Calibri"/>
              </a:rPr>
              <a:t>CONNECTING</a:t>
            </a:r>
            <a:r>
              <a:rPr sz="3600" b="1" spc="-1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600" b="1" spc="-35" dirty="0">
                <a:solidFill>
                  <a:srgbClr val="FFC000"/>
                </a:solidFill>
                <a:latin typeface="Calibri"/>
                <a:cs typeface="Calibri"/>
              </a:rPr>
              <a:t>TO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4582" y="1235891"/>
            <a:ext cx="3204210" cy="646430"/>
          </a:xfrm>
          <a:prstGeom prst="rect">
            <a:avLst/>
          </a:prstGeom>
          <a:solidFill>
            <a:srgbClr val="BE9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5"/>
              </a:spcBef>
            </a:pPr>
            <a:r>
              <a:rPr sz="3600" b="1" dirty="0">
                <a:solidFill>
                  <a:srgbClr val="2F5496"/>
                </a:solidFill>
                <a:latin typeface="Calibri"/>
                <a:cs typeface="Calibri"/>
              </a:rPr>
              <a:t>MS</a:t>
            </a:r>
            <a:r>
              <a:rPr sz="3600" b="1" spc="-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2F5496"/>
                </a:solidFill>
                <a:latin typeface="Calibri"/>
                <a:cs typeface="Calibri"/>
              </a:rPr>
              <a:t>SQL</a:t>
            </a:r>
            <a:r>
              <a:rPr sz="3600" b="1" spc="-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2F5496"/>
                </a:solidFill>
                <a:latin typeface="Calibri"/>
                <a:cs typeface="Calibri"/>
              </a:rPr>
              <a:t>SERVER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7409" y="2494495"/>
            <a:ext cx="2513848" cy="301539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675950" y="2246966"/>
            <a:ext cx="6374765" cy="3510915"/>
            <a:chOff x="4675950" y="2246966"/>
            <a:chExt cx="6374765" cy="35109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5950" y="2246966"/>
              <a:ext cx="1631367" cy="35104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1955" y="2246966"/>
              <a:ext cx="1327880" cy="35104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4865" y="2863504"/>
              <a:ext cx="4095498" cy="230371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381" rIns="0" bIns="0" rtlCol="0">
            <a:spAutoFit/>
          </a:bodyPr>
          <a:lstStyle/>
          <a:p>
            <a:pPr marL="1392555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latin typeface="Tahoma"/>
                <a:cs typeface="Tahoma"/>
              </a:rPr>
              <a:t>POWER</a:t>
            </a:r>
            <a:r>
              <a:rPr sz="4800" spc="-445" dirty="0">
                <a:latin typeface="Tahoma"/>
                <a:cs typeface="Tahoma"/>
              </a:rPr>
              <a:t> </a:t>
            </a:r>
            <a:r>
              <a:rPr sz="4800" spc="-505" dirty="0">
                <a:latin typeface="Tahoma"/>
                <a:cs typeface="Tahoma"/>
              </a:rPr>
              <a:t>BI</a:t>
            </a:r>
            <a:endParaRPr sz="48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261" y="185235"/>
            <a:ext cx="1245233" cy="7004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287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0"/>
              </a:spcBef>
            </a:pPr>
            <a:r>
              <a:rPr dirty="0"/>
              <a:t>POWER</a:t>
            </a:r>
            <a:r>
              <a:rPr spc="-70" dirty="0"/>
              <a:t> </a:t>
            </a:r>
            <a:r>
              <a:rPr spc="-25" dirty="0"/>
              <a:t>BI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544" y="185738"/>
            <a:ext cx="1039600" cy="58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6048" y="832888"/>
            <a:ext cx="10399901" cy="58393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945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Black</vt:lpstr>
      <vt:lpstr>Calibri</vt:lpstr>
      <vt:lpstr>Cambria</vt:lpstr>
      <vt:lpstr>Segoe UI Symbol</vt:lpstr>
      <vt:lpstr>Tahoma</vt:lpstr>
      <vt:lpstr>Office Theme</vt:lpstr>
      <vt:lpstr>  DATA  ANALYST PROJECT                                                     BANK LOAN ANALYSIS              </vt:lpstr>
      <vt:lpstr>BANK LOAN ANALYSIS        PART – 1              MS SQL SERVER</vt:lpstr>
      <vt:lpstr>MS SQL SERVER</vt:lpstr>
      <vt:lpstr>MS SQL SERVER</vt:lpstr>
      <vt:lpstr>MS SQL SERVER</vt:lpstr>
      <vt:lpstr>FIRING SQL QUERIES TO SOLVE THE BUSINESS PROBLEMS COMPARING RESULTS WITH POWER BI, TABLEAU and EXCEL</vt:lpstr>
      <vt:lpstr>BANK LOAN ANALYSIS</vt:lpstr>
      <vt:lpstr>POWER BI</vt:lpstr>
      <vt:lpstr>POWER BI</vt:lpstr>
      <vt:lpstr>POWER BI</vt:lpstr>
      <vt:lpstr>POWER BI</vt:lpstr>
      <vt:lpstr>PROBLEM STATEMENT</vt:lpstr>
      <vt:lpstr>PROBLEM STATEMENT</vt:lpstr>
      <vt:lpstr>PROBLEM STATEMENT</vt:lpstr>
      <vt:lpstr>PROBLEM STATEMENT</vt:lpstr>
      <vt:lpstr>FUNCTIONALITIES YOU WILL LEARN</vt:lpstr>
      <vt:lpstr>SOFTWARE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Mayuri</dc:creator>
  <cp:lastModifiedBy>Mayuri Khatpe</cp:lastModifiedBy>
  <cp:revision>1</cp:revision>
  <dcterms:created xsi:type="dcterms:W3CDTF">2024-08-27T05:06:52Z</dcterms:created>
  <dcterms:modified xsi:type="dcterms:W3CDTF">2024-08-27T05:19:41Z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2024-08-27T00:00:00Z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2024-08-27T00:00:00Z</vt:filetime>
  </property>
</Properties>
</file>