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6" r:id="rId5"/>
    <p:sldId id="292" r:id="rId6"/>
    <p:sldId id="294" r:id="rId7"/>
    <p:sldId id="293" r:id="rId8"/>
    <p:sldId id="289" r:id="rId9"/>
    <p:sldId id="288" r:id="rId10"/>
    <p:sldId id="290" r:id="rId11"/>
    <p:sldId id="291" r:id="rId12"/>
    <p:sldId id="261" r:id="rId13"/>
    <p:sldId id="286" r:id="rId14"/>
    <p:sldId id="287"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03C887-C984-432A-ADEF-FE73AD4FD12F}" v="60" dt="2024-08-14T07:58:50.3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8" autoAdjust="0"/>
    <p:restoredTop sz="94660"/>
  </p:normalViewPr>
  <p:slideViewPr>
    <p:cSldViewPr snapToGrid="0">
      <p:cViewPr varScale="1">
        <p:scale>
          <a:sx n="82" d="100"/>
          <a:sy n="82" d="100"/>
        </p:scale>
        <p:origin x="682"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8/14/2024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8/14/2024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6096000" y="5989320"/>
            <a:ext cx="5953304" cy="868680"/>
          </a:xfrm>
        </p:spPr>
        <p:txBody>
          <a:bodyPr>
            <a:normAutofit/>
          </a:bodyPr>
          <a:lstStyle/>
          <a:p>
            <a:pPr marL="0" indent="0">
              <a:buNone/>
            </a:pPr>
            <a:r>
              <a:rPr kumimoji="0" lang="en-US" altLang="en-US" sz="2800" b="1" i="0" u="none" strike="noStrike" cap="none" normalizeH="0" baseline="0" dirty="0">
                <a:ln>
                  <a:noFill/>
                </a:ln>
                <a:effectLst/>
                <a:latin typeface="Arial" panose="020B0604020202020204" pitchFamily="34" charset="0"/>
              </a:rPr>
              <a:t>Prepared by: Mayuri Khatpe</a:t>
            </a:r>
            <a:endParaRPr lang="en-US" sz="2800" b="1" dirty="0"/>
          </a:p>
        </p:txBody>
      </p:sp>
      <p:sp>
        <p:nvSpPr>
          <p:cNvPr id="5" name="Rectangle 2">
            <a:extLst>
              <a:ext uri="{FF2B5EF4-FFF2-40B4-BE49-F238E27FC236}">
                <a16:creationId xmlns:a16="http://schemas.microsoft.com/office/drawing/2014/main" id="{91AE2E16-2F55-0737-CD35-F62A47639062}"/>
              </a:ext>
            </a:extLst>
          </p:cNvPr>
          <p:cNvSpPr>
            <a:spLocks noGrp="1" noChangeArrowheads="1"/>
          </p:cNvSpPr>
          <p:nvPr>
            <p:ph type="ctrTitle"/>
          </p:nvPr>
        </p:nvSpPr>
        <p:spPr bwMode="auto">
          <a:xfrm>
            <a:off x="3285542" y="566678"/>
            <a:ext cx="876376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4400" b="1" i="0" u="none" strike="noStrike" cap="none" normalizeH="0" baseline="0" dirty="0">
                <a:ln>
                  <a:noFill/>
                </a:ln>
                <a:solidFill>
                  <a:schemeClr val="bg1"/>
                </a:solidFill>
                <a:effectLst/>
                <a:latin typeface="Arial" panose="020B0604020202020204" pitchFamily="34" charset="0"/>
              </a:rPr>
              <a:t>Title:</a:t>
            </a:r>
            <a:r>
              <a:rPr kumimoji="0" lang="en-US" altLang="en-US" sz="4400" b="0" i="0" u="none" strike="noStrike" cap="none" normalizeH="0" baseline="0" dirty="0">
                <a:ln>
                  <a:noFill/>
                </a:ln>
                <a:solidFill>
                  <a:schemeClr val="bg1"/>
                </a:solidFill>
                <a:effectLst/>
                <a:latin typeface="Arial" panose="020B0604020202020204" pitchFamily="34" charset="0"/>
              </a:rPr>
              <a:t> Road Accident Analysis and Dashboard Report (2021-2022)</a:t>
            </a:r>
            <a:br>
              <a:rPr kumimoji="0" lang="en-US" altLang="en-US" sz="4400" b="0" i="0" u="none" strike="noStrike" cap="none" normalizeH="0" baseline="0" dirty="0">
                <a:ln>
                  <a:noFill/>
                </a:ln>
                <a:solidFill>
                  <a:schemeClr val="bg1"/>
                </a:solidFill>
                <a:effectLst/>
                <a:latin typeface="Arial" panose="020B0604020202020204" pitchFamily="34" charset="0"/>
              </a:rPr>
            </a:br>
            <a:endParaRPr kumimoji="0" lang="en-US" altLang="en-US" sz="44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i="0" u="none" strike="noStrike" cap="none" normalizeH="0" baseline="0" dirty="0">
                <a:ln>
                  <a:noFill/>
                </a:ln>
                <a:solidFill>
                  <a:schemeClr val="bg1"/>
                </a:solidFill>
                <a:effectLst/>
                <a:latin typeface="Arial" panose="020B0604020202020204" pitchFamily="34" charset="0"/>
              </a:rPr>
              <a:t>           Subtitle: Data Cleaning, Transformation, Analysis,          and Dynamic Dashboard</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F37D0-F6E0-E4B2-510C-1112C963A011}"/>
              </a:ext>
            </a:extLst>
          </p:cNvPr>
          <p:cNvSpPr>
            <a:spLocks noGrp="1"/>
          </p:cNvSpPr>
          <p:nvPr>
            <p:ph type="title"/>
          </p:nvPr>
        </p:nvSpPr>
        <p:spPr>
          <a:xfrm>
            <a:off x="444500" y="542925"/>
            <a:ext cx="11214100" cy="978729"/>
          </a:xfrm>
        </p:spPr>
        <p:txBody>
          <a:bodyPr/>
          <a:lstStyle/>
          <a:p>
            <a:r>
              <a:rPr lang="en-IN" b="1" dirty="0"/>
              <a:t>Insights</a:t>
            </a:r>
            <a:br>
              <a:rPr lang="en-IN" b="1" dirty="0"/>
            </a:br>
            <a:endParaRPr lang="en-IN" dirty="0"/>
          </a:p>
        </p:txBody>
      </p:sp>
      <p:sp>
        <p:nvSpPr>
          <p:cNvPr id="3" name="Slide Number Placeholder 2">
            <a:extLst>
              <a:ext uri="{FF2B5EF4-FFF2-40B4-BE49-F238E27FC236}">
                <a16:creationId xmlns:a16="http://schemas.microsoft.com/office/drawing/2014/main" id="{DDC96DD3-3A1C-507A-CA0F-3C5DB789BFAF}"/>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5" name="Rectangle 1">
            <a:extLst>
              <a:ext uri="{FF2B5EF4-FFF2-40B4-BE49-F238E27FC236}">
                <a16:creationId xmlns:a16="http://schemas.microsoft.com/office/drawing/2014/main" id="{32B0287A-A1D1-1E5B-3AEA-80EF4965DF05}"/>
              </a:ext>
            </a:extLst>
          </p:cNvPr>
          <p:cNvSpPr>
            <a:spLocks noGrp="1" noChangeArrowheads="1"/>
          </p:cNvSpPr>
          <p:nvPr>
            <p:ph type="body" sz="quarter" idx="13"/>
          </p:nvPr>
        </p:nvSpPr>
        <p:spPr bwMode="auto">
          <a:xfrm>
            <a:off x="177282" y="1946722"/>
            <a:ext cx="1180322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effectLst/>
                <a:latin typeface="Arial" panose="020B0604020202020204" pitchFamily="34" charset="0"/>
              </a:rPr>
              <a:t>Casualty Severity:</a:t>
            </a:r>
            <a:r>
              <a:rPr kumimoji="0" lang="en-US" altLang="en-US" sz="1600" b="0" i="0" u="none" strike="noStrike" cap="none" normalizeH="0" baseline="0" dirty="0">
                <a:ln>
                  <a:noFill/>
                </a:ln>
                <a:effectLst/>
                <a:latin typeface="Arial" panose="020B0604020202020204" pitchFamily="34" charset="0"/>
              </a:rPr>
              <a:t> The analysis revealed that slight casualties are the most frequent, while fatal casualties remain the lowest across both years. This indicates that while accidents are common, most do not result in severe injuries or deaths.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effectLst/>
                <a:latin typeface="Arial" panose="020B0604020202020204" pitchFamily="34" charset="0"/>
              </a:rPr>
              <a:t>Vehicle Type:</a:t>
            </a:r>
            <a:r>
              <a:rPr kumimoji="0" lang="en-US" altLang="en-US" sz="1600" b="0" i="0" u="none" strike="noStrike" cap="none" normalizeH="0" baseline="0" dirty="0">
                <a:ln>
                  <a:noFill/>
                </a:ln>
                <a:effectLst/>
                <a:latin typeface="Arial" panose="020B0604020202020204" pitchFamily="34" charset="0"/>
              </a:rPr>
              <a:t> Cars and bikes are responsible for the majority of casualties, suggesting that these vehicle types are involved in the most accidents. This insight could be crucial for developing targeted road safety initiatives.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effectLst/>
                <a:latin typeface="Arial" panose="020B0604020202020204" pitchFamily="34" charset="0"/>
              </a:rPr>
              <a:t>Monthly Trends:</a:t>
            </a:r>
            <a:r>
              <a:rPr kumimoji="0" lang="en-US" altLang="en-US" sz="1600" b="0" i="0" u="none" strike="noStrike" cap="none" normalizeH="0" baseline="0" dirty="0">
                <a:ln>
                  <a:noFill/>
                </a:ln>
                <a:effectLst/>
                <a:latin typeface="Arial" panose="020B0604020202020204" pitchFamily="34" charset="0"/>
              </a:rPr>
              <a:t> January consistently recorded the highest number of casualties in both 2021 and 2022. This seasonal trend might be linked to specific weather conditions or increased traffic during this period.</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effectLst/>
                <a:latin typeface="Arial" panose="020B0604020202020204" pitchFamily="34" charset="0"/>
              </a:rPr>
              <a:t>Road Type &amp; Surface:</a:t>
            </a:r>
            <a:r>
              <a:rPr kumimoji="0" lang="en-US" altLang="en-US" sz="1600" b="0" i="0" u="none" strike="noStrike" cap="none" normalizeH="0" baseline="0" dirty="0">
                <a:ln>
                  <a:noFill/>
                </a:ln>
                <a:effectLst/>
                <a:latin typeface="Arial" panose="020B0604020202020204" pitchFamily="34" charset="0"/>
              </a:rPr>
              <a:t> Single-carriageways were found to have the highest number of casualties, particularly on dry road surfaces. This indicates that these types of roads might require additional safety measures or public awareness campaigns.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effectLst/>
                <a:latin typeface="Arial" panose="020B0604020202020204" pitchFamily="34" charset="0"/>
              </a:rPr>
              <a:t>Conditions:</a:t>
            </a:r>
            <a:r>
              <a:rPr kumimoji="0" lang="en-US" altLang="en-US" sz="1600" b="0" i="0" u="none" strike="noStrike" cap="none" normalizeH="0" baseline="0" dirty="0">
                <a:ln>
                  <a:noFill/>
                </a:ln>
                <a:effectLst/>
                <a:latin typeface="Arial" panose="020B0604020202020204" pitchFamily="34" charset="0"/>
              </a:rPr>
              <a:t> Urban areas experience nearly double the number of casualties compared to rural areas. Additionally, fine weather conditions and daylight hours are associated with the highest number of accidents, suggesting that visibility and road use during these times might play a role. </a:t>
            </a:r>
          </a:p>
        </p:txBody>
      </p:sp>
    </p:spTree>
    <p:extLst>
      <p:ext uri="{BB962C8B-B14F-4D97-AF65-F5344CB8AC3E}">
        <p14:creationId xmlns:p14="http://schemas.microsoft.com/office/powerpoint/2010/main" val="3133358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B5801-DF08-FB64-D869-660D4E8A59A4}"/>
              </a:ext>
            </a:extLst>
          </p:cNvPr>
          <p:cNvSpPr>
            <a:spLocks noGrp="1"/>
          </p:cNvSpPr>
          <p:nvPr>
            <p:ph type="title"/>
          </p:nvPr>
        </p:nvSpPr>
        <p:spPr/>
        <p:txBody>
          <a:bodyPr/>
          <a:lstStyle/>
          <a:p>
            <a:r>
              <a:rPr lang="en-IN" dirty="0"/>
              <a:t>Dashboard Overview</a:t>
            </a:r>
          </a:p>
        </p:txBody>
      </p:sp>
      <p:sp>
        <p:nvSpPr>
          <p:cNvPr id="3" name="Slide Number Placeholder 2">
            <a:extLst>
              <a:ext uri="{FF2B5EF4-FFF2-40B4-BE49-F238E27FC236}">
                <a16:creationId xmlns:a16="http://schemas.microsoft.com/office/drawing/2014/main" id="{4E6AA96A-8E3E-7ED9-9722-8CBE77D17A34}"/>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5" name="Rectangle 1">
            <a:extLst>
              <a:ext uri="{FF2B5EF4-FFF2-40B4-BE49-F238E27FC236}">
                <a16:creationId xmlns:a16="http://schemas.microsoft.com/office/drawing/2014/main" id="{B37BD6D1-26D5-8E27-557F-27B28F9EF16D}"/>
              </a:ext>
            </a:extLst>
          </p:cNvPr>
          <p:cNvSpPr>
            <a:spLocks noGrp="1" noChangeArrowheads="1"/>
          </p:cNvSpPr>
          <p:nvPr>
            <p:ph type="body" sz="quarter" idx="13"/>
          </p:nvPr>
        </p:nvSpPr>
        <p:spPr bwMode="auto">
          <a:xfrm>
            <a:off x="1409700" y="2274838"/>
            <a:ext cx="533037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effectLst/>
                <a:latin typeface="Arial" panose="020B0604020202020204" pitchFamily="34" charset="0"/>
              </a:rPr>
              <a:t>Interactive Features:</a:t>
            </a: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Dynamic exploration of casualty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Customization options for stakeholders.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effectLst/>
                <a:latin typeface="Arial" panose="020B0604020202020204" pitchFamily="34" charset="0"/>
              </a:rPr>
              <a:t>Visual Elements:</a:t>
            </a: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Key charts and graphs.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Filters for year, vehicle type, road type, and more.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703400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14D3A-9646-D616-7B64-0C8C69D69825}"/>
              </a:ext>
            </a:extLst>
          </p:cNvPr>
          <p:cNvSpPr>
            <a:spLocks noGrp="1"/>
          </p:cNvSpPr>
          <p:nvPr>
            <p:ph type="title"/>
          </p:nvPr>
        </p:nvSpPr>
        <p:spPr/>
        <p:txBody>
          <a:bodyPr/>
          <a:lstStyle/>
          <a:p>
            <a:r>
              <a:rPr lang="en-IN" dirty="0"/>
              <a:t>Project Overview</a:t>
            </a:r>
          </a:p>
        </p:txBody>
      </p:sp>
      <p:sp>
        <p:nvSpPr>
          <p:cNvPr id="3" name="Slide Number Placeholder 2">
            <a:extLst>
              <a:ext uri="{FF2B5EF4-FFF2-40B4-BE49-F238E27FC236}">
                <a16:creationId xmlns:a16="http://schemas.microsoft.com/office/drawing/2014/main" id="{413B092A-9FB3-8B49-E0C9-A5302048058E}"/>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5" name="TextBox 4">
            <a:extLst>
              <a:ext uri="{FF2B5EF4-FFF2-40B4-BE49-F238E27FC236}">
                <a16:creationId xmlns:a16="http://schemas.microsoft.com/office/drawing/2014/main" id="{FAC6C7D7-D396-C8B7-6B8D-701A2286FD35}"/>
              </a:ext>
            </a:extLst>
          </p:cNvPr>
          <p:cNvSpPr txBox="1"/>
          <p:nvPr/>
        </p:nvSpPr>
        <p:spPr>
          <a:xfrm>
            <a:off x="444499" y="2050903"/>
            <a:ext cx="9268667" cy="14773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Objective:</a:t>
            </a:r>
            <a:r>
              <a:rPr kumimoji="0" lang="en-US" altLang="en-US" sz="1800" b="0" i="0" u="none" strike="noStrike" cap="none" normalizeH="0" baseline="0" dirty="0">
                <a:ln>
                  <a:noFill/>
                </a:ln>
                <a:solidFill>
                  <a:schemeClr val="bg1"/>
                </a:solidFill>
                <a:effectLst/>
                <a:latin typeface="Arial" panose="020B0604020202020204" pitchFamily="34" charset="0"/>
              </a:rPr>
              <a:t> Analyze road accident data from the UK for 2021-2022 using Excel.</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Data Source:</a:t>
            </a:r>
            <a:r>
              <a:rPr kumimoji="0" lang="en-US" altLang="en-US" sz="1800" b="0" i="0" u="none" strike="noStrike" cap="none" normalizeH="0" baseline="0" dirty="0">
                <a:ln>
                  <a:noFill/>
                </a:ln>
                <a:solidFill>
                  <a:schemeClr val="bg1"/>
                </a:solidFill>
                <a:effectLst/>
                <a:latin typeface="Arial" panose="020B0604020202020204" pitchFamily="34" charset="0"/>
              </a:rPr>
              <a:t> Demo data obtained from Kaggle, manipulated for analysis purposes.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Deliverable:</a:t>
            </a:r>
            <a:r>
              <a:rPr kumimoji="0" lang="en-US" altLang="en-US" sz="1800" b="0" i="0" u="none" strike="noStrike" cap="none" normalizeH="0" baseline="0" dirty="0">
                <a:ln>
                  <a:noFill/>
                </a:ln>
                <a:solidFill>
                  <a:schemeClr val="bg1"/>
                </a:solidFill>
                <a:effectLst/>
                <a:latin typeface="Arial" panose="020B0604020202020204" pitchFamily="34" charset="0"/>
              </a:rPr>
              <a:t> An interactive dashboard fulfilling client KPIs and providing insights. </a:t>
            </a:r>
          </a:p>
        </p:txBody>
      </p:sp>
    </p:spTree>
    <p:extLst>
      <p:ext uri="{BB962C8B-B14F-4D97-AF65-F5344CB8AC3E}">
        <p14:creationId xmlns:p14="http://schemas.microsoft.com/office/powerpoint/2010/main" val="3116652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93DEA-F8E1-EE86-91E3-48B96F8DF8C0}"/>
              </a:ext>
            </a:extLst>
          </p:cNvPr>
          <p:cNvSpPr>
            <a:spLocks noGrp="1"/>
          </p:cNvSpPr>
          <p:nvPr>
            <p:ph type="title"/>
          </p:nvPr>
        </p:nvSpPr>
        <p:spPr/>
        <p:txBody>
          <a:bodyPr/>
          <a:lstStyle/>
          <a:p>
            <a:r>
              <a:rPr lang="en-IN" dirty="0"/>
              <a:t>Data Sheet</a:t>
            </a:r>
          </a:p>
        </p:txBody>
      </p:sp>
      <p:sp>
        <p:nvSpPr>
          <p:cNvPr id="3" name="Slide Number Placeholder 2">
            <a:extLst>
              <a:ext uri="{FF2B5EF4-FFF2-40B4-BE49-F238E27FC236}">
                <a16:creationId xmlns:a16="http://schemas.microsoft.com/office/drawing/2014/main" id="{771A1A64-3482-1BF4-FEFE-C62CC9477250}"/>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pic>
        <p:nvPicPr>
          <p:cNvPr id="5" name="Picture 4">
            <a:extLst>
              <a:ext uri="{FF2B5EF4-FFF2-40B4-BE49-F238E27FC236}">
                <a16:creationId xmlns:a16="http://schemas.microsoft.com/office/drawing/2014/main" id="{9F9D9FB6-7796-F732-46B4-E1129E3911A3}"/>
              </a:ext>
            </a:extLst>
          </p:cNvPr>
          <p:cNvPicPr>
            <a:picLocks noChangeAspect="1"/>
          </p:cNvPicPr>
          <p:nvPr/>
        </p:nvPicPr>
        <p:blipFill>
          <a:blip r:embed="rId2"/>
          <a:stretch>
            <a:fillRect/>
          </a:stretch>
        </p:blipFill>
        <p:spPr>
          <a:xfrm>
            <a:off x="354563" y="1520889"/>
            <a:ext cx="10897637" cy="4544009"/>
          </a:xfrm>
          <a:prstGeom prst="rect">
            <a:avLst/>
          </a:prstGeom>
        </p:spPr>
      </p:pic>
    </p:spTree>
    <p:extLst>
      <p:ext uri="{BB962C8B-B14F-4D97-AF65-F5344CB8AC3E}">
        <p14:creationId xmlns:p14="http://schemas.microsoft.com/office/powerpoint/2010/main" val="716648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02DCE-3A26-0C1D-8817-14C1BD9E0558}"/>
              </a:ext>
            </a:extLst>
          </p:cNvPr>
          <p:cNvSpPr>
            <a:spLocks noGrp="1"/>
          </p:cNvSpPr>
          <p:nvPr>
            <p:ph type="title"/>
          </p:nvPr>
        </p:nvSpPr>
        <p:spPr/>
        <p:txBody>
          <a:bodyPr/>
          <a:lstStyle/>
          <a:p>
            <a:r>
              <a:rPr lang="en-IN" dirty="0"/>
              <a:t>KPI</a:t>
            </a:r>
          </a:p>
        </p:txBody>
      </p:sp>
      <p:sp>
        <p:nvSpPr>
          <p:cNvPr id="3" name="Slide Number Placeholder 2">
            <a:extLst>
              <a:ext uri="{FF2B5EF4-FFF2-40B4-BE49-F238E27FC236}">
                <a16:creationId xmlns:a16="http://schemas.microsoft.com/office/drawing/2014/main" id="{4FA45EAA-CB51-5DD5-FB50-8664185E2907}"/>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pic>
        <p:nvPicPr>
          <p:cNvPr id="5" name="Picture 4">
            <a:extLst>
              <a:ext uri="{FF2B5EF4-FFF2-40B4-BE49-F238E27FC236}">
                <a16:creationId xmlns:a16="http://schemas.microsoft.com/office/drawing/2014/main" id="{C09EA694-6DC6-9904-F9B5-F3A3D826F777}"/>
              </a:ext>
            </a:extLst>
          </p:cNvPr>
          <p:cNvPicPr>
            <a:picLocks noChangeAspect="1"/>
          </p:cNvPicPr>
          <p:nvPr/>
        </p:nvPicPr>
        <p:blipFill>
          <a:blip r:embed="rId2"/>
          <a:stretch>
            <a:fillRect/>
          </a:stretch>
        </p:blipFill>
        <p:spPr>
          <a:xfrm>
            <a:off x="1717080" y="1629017"/>
            <a:ext cx="8499939" cy="4290432"/>
          </a:xfrm>
          <a:prstGeom prst="rect">
            <a:avLst/>
          </a:prstGeom>
        </p:spPr>
      </p:pic>
    </p:spTree>
    <p:extLst>
      <p:ext uri="{BB962C8B-B14F-4D97-AF65-F5344CB8AC3E}">
        <p14:creationId xmlns:p14="http://schemas.microsoft.com/office/powerpoint/2010/main" val="1402154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9F3DF-E2E3-3C0E-DA27-AF190E6BE04F}"/>
              </a:ext>
            </a:extLst>
          </p:cNvPr>
          <p:cNvSpPr>
            <a:spLocks noGrp="1"/>
          </p:cNvSpPr>
          <p:nvPr>
            <p:ph type="title"/>
          </p:nvPr>
        </p:nvSpPr>
        <p:spPr/>
        <p:txBody>
          <a:bodyPr/>
          <a:lstStyle/>
          <a:p>
            <a:r>
              <a:rPr lang="en-IN" dirty="0"/>
              <a:t>Data Analysis Sheet</a:t>
            </a:r>
          </a:p>
        </p:txBody>
      </p:sp>
      <p:sp>
        <p:nvSpPr>
          <p:cNvPr id="3" name="Slide Number Placeholder 2">
            <a:extLst>
              <a:ext uri="{FF2B5EF4-FFF2-40B4-BE49-F238E27FC236}">
                <a16:creationId xmlns:a16="http://schemas.microsoft.com/office/drawing/2014/main" id="{6521FBBF-6F0E-03D0-4BE1-850745AF888D}"/>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pic>
        <p:nvPicPr>
          <p:cNvPr id="5" name="Picture 4">
            <a:extLst>
              <a:ext uri="{FF2B5EF4-FFF2-40B4-BE49-F238E27FC236}">
                <a16:creationId xmlns:a16="http://schemas.microsoft.com/office/drawing/2014/main" id="{701F5295-7EF6-348E-A15F-7FF26F4195BD}"/>
              </a:ext>
            </a:extLst>
          </p:cNvPr>
          <p:cNvPicPr>
            <a:picLocks noChangeAspect="1"/>
          </p:cNvPicPr>
          <p:nvPr/>
        </p:nvPicPr>
        <p:blipFill>
          <a:blip r:embed="rId2"/>
          <a:stretch>
            <a:fillRect/>
          </a:stretch>
        </p:blipFill>
        <p:spPr>
          <a:xfrm>
            <a:off x="923731" y="1460101"/>
            <a:ext cx="9563877" cy="4614128"/>
          </a:xfrm>
          <a:prstGeom prst="rect">
            <a:avLst/>
          </a:prstGeom>
        </p:spPr>
      </p:pic>
    </p:spTree>
    <p:extLst>
      <p:ext uri="{BB962C8B-B14F-4D97-AF65-F5344CB8AC3E}">
        <p14:creationId xmlns:p14="http://schemas.microsoft.com/office/powerpoint/2010/main" val="3613125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1E91F-BDAD-003C-2C08-8C8AC00D0B2E}"/>
              </a:ext>
            </a:extLst>
          </p:cNvPr>
          <p:cNvSpPr>
            <a:spLocks noGrp="1"/>
          </p:cNvSpPr>
          <p:nvPr>
            <p:ph type="title"/>
          </p:nvPr>
        </p:nvSpPr>
        <p:spPr/>
        <p:txBody>
          <a:bodyPr/>
          <a:lstStyle/>
          <a:p>
            <a:r>
              <a:rPr lang="en-IN" dirty="0"/>
              <a:t>Dashboard</a:t>
            </a:r>
          </a:p>
        </p:txBody>
      </p:sp>
      <p:sp>
        <p:nvSpPr>
          <p:cNvPr id="3" name="Slide Number Placeholder 2">
            <a:extLst>
              <a:ext uri="{FF2B5EF4-FFF2-40B4-BE49-F238E27FC236}">
                <a16:creationId xmlns:a16="http://schemas.microsoft.com/office/drawing/2014/main" id="{A5878AEF-AF76-B468-B7C9-29D5AFAC8E3D}"/>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pic>
        <p:nvPicPr>
          <p:cNvPr id="5" name="Picture 4">
            <a:extLst>
              <a:ext uri="{FF2B5EF4-FFF2-40B4-BE49-F238E27FC236}">
                <a16:creationId xmlns:a16="http://schemas.microsoft.com/office/drawing/2014/main" id="{B368B1FC-26BE-F76F-B8E3-19D573A75C1C}"/>
              </a:ext>
            </a:extLst>
          </p:cNvPr>
          <p:cNvPicPr>
            <a:picLocks noChangeAspect="1"/>
          </p:cNvPicPr>
          <p:nvPr/>
        </p:nvPicPr>
        <p:blipFill>
          <a:blip r:embed="rId2"/>
          <a:stretch>
            <a:fillRect/>
          </a:stretch>
        </p:blipFill>
        <p:spPr>
          <a:xfrm>
            <a:off x="1024584" y="1559170"/>
            <a:ext cx="8855207" cy="4275190"/>
          </a:xfrm>
          <a:prstGeom prst="rect">
            <a:avLst/>
          </a:prstGeom>
        </p:spPr>
      </p:pic>
    </p:spTree>
    <p:extLst>
      <p:ext uri="{BB962C8B-B14F-4D97-AF65-F5344CB8AC3E}">
        <p14:creationId xmlns:p14="http://schemas.microsoft.com/office/powerpoint/2010/main" val="2085133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65411-717E-5689-AFEA-65F039EEFEA2}"/>
              </a:ext>
            </a:extLst>
          </p:cNvPr>
          <p:cNvSpPr>
            <a:spLocks noGrp="1"/>
          </p:cNvSpPr>
          <p:nvPr>
            <p:ph type="title"/>
          </p:nvPr>
        </p:nvSpPr>
        <p:spPr/>
        <p:txBody>
          <a:bodyPr/>
          <a:lstStyle/>
          <a:p>
            <a:r>
              <a:rPr lang="en-IN" dirty="0"/>
              <a:t>Key Performance Indicators (KPIs)</a:t>
            </a:r>
          </a:p>
        </p:txBody>
      </p:sp>
      <p:sp>
        <p:nvSpPr>
          <p:cNvPr id="3" name="Slide Number Placeholder 2">
            <a:extLst>
              <a:ext uri="{FF2B5EF4-FFF2-40B4-BE49-F238E27FC236}">
                <a16:creationId xmlns:a16="http://schemas.microsoft.com/office/drawing/2014/main" id="{E5781B18-AA05-D7B1-BD67-D62FF4F8D393}"/>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5" name="TextBox 4">
            <a:extLst>
              <a:ext uri="{FF2B5EF4-FFF2-40B4-BE49-F238E27FC236}">
                <a16:creationId xmlns:a16="http://schemas.microsoft.com/office/drawing/2014/main" id="{C92F2D34-C4C6-8401-452B-571326FACE35}"/>
              </a:ext>
            </a:extLst>
          </p:cNvPr>
          <p:cNvSpPr txBox="1"/>
          <p:nvPr/>
        </p:nvSpPr>
        <p:spPr>
          <a:xfrm>
            <a:off x="444500" y="1868670"/>
            <a:ext cx="9371304" cy="3416320"/>
          </a:xfrm>
          <a:prstGeom prst="rect">
            <a:avLst/>
          </a:prstGeom>
          <a:noFill/>
        </p:spPr>
        <p:txBody>
          <a:bodyPr wrap="square">
            <a:spAutoFit/>
          </a:bodyPr>
          <a:lstStyle/>
          <a:p>
            <a:pPr algn="just"/>
            <a:r>
              <a:rPr lang="en-US" sz="1800" b="1" dirty="0">
                <a:solidFill>
                  <a:schemeClr val="bg1"/>
                </a:solidFill>
                <a:ea typeface="Calibri" panose="020F0502020204030204" pitchFamily="34" charset="0"/>
                <a:cs typeface="Calibri" panose="020F0502020204030204" pitchFamily="34" charset="0"/>
              </a:rPr>
              <a:t>Primary KPI</a:t>
            </a:r>
            <a:r>
              <a:rPr lang="en-US" sz="1800" dirty="0">
                <a:solidFill>
                  <a:schemeClr val="bg1"/>
                </a:solidFill>
                <a:ea typeface="Calibri" panose="020F0502020204030204" pitchFamily="34" charset="0"/>
                <a:cs typeface="Calibri" panose="020F0502020204030204" pitchFamily="34" charset="0"/>
              </a:rPr>
              <a:t>: Total casualties after accidents, along with the number and percentage of casualties categorized by accident severity.</a:t>
            </a:r>
          </a:p>
          <a:p>
            <a:pPr algn="just"/>
            <a:endParaRPr lang="en-US" sz="1800" dirty="0">
              <a:solidFill>
                <a:schemeClr val="bg1"/>
              </a:solidFill>
              <a:ea typeface="Calibri" panose="020F0502020204030204" pitchFamily="34" charset="0"/>
              <a:cs typeface="Calibri" panose="020F0502020204030204" pitchFamily="34" charset="0"/>
            </a:endParaRPr>
          </a:p>
          <a:p>
            <a:pPr algn="just"/>
            <a:r>
              <a:rPr lang="en-US" sz="1800" b="1" dirty="0">
                <a:solidFill>
                  <a:schemeClr val="bg1"/>
                </a:solidFill>
                <a:ea typeface="Calibri" panose="020F0502020204030204" pitchFamily="34" charset="0"/>
                <a:cs typeface="Calibri" panose="020F0502020204030204" pitchFamily="34" charset="0"/>
              </a:rPr>
              <a:t>Secondary KPI</a:t>
            </a:r>
            <a:r>
              <a:rPr lang="en-US" sz="1800" dirty="0">
                <a:solidFill>
                  <a:schemeClr val="bg1"/>
                </a:solidFill>
                <a:ea typeface="Calibri" panose="020F0502020204030204" pitchFamily="34" charset="0"/>
                <a:cs typeface="Calibri" panose="020F0502020204030204" pitchFamily="34" charset="0"/>
              </a:rPr>
              <a:t>: Number of casualties categorized by vehicle type.</a:t>
            </a:r>
          </a:p>
          <a:p>
            <a:pPr algn="just"/>
            <a:endParaRPr lang="en-US" sz="1800" dirty="0">
              <a:solidFill>
                <a:schemeClr val="bg1"/>
              </a:solidFill>
              <a:ea typeface="Calibri" panose="020F0502020204030204" pitchFamily="34" charset="0"/>
              <a:cs typeface="Calibri" panose="020F0502020204030204" pitchFamily="34" charset="0"/>
            </a:endParaRPr>
          </a:p>
          <a:p>
            <a:pPr algn="just"/>
            <a:r>
              <a:rPr lang="en-US" sz="1800" b="1" dirty="0">
                <a:solidFill>
                  <a:schemeClr val="bg1"/>
                </a:solidFill>
                <a:ea typeface="Calibri" panose="020F0502020204030204" pitchFamily="34" charset="0"/>
                <a:cs typeface="Calibri" panose="020F0502020204030204" pitchFamily="34" charset="0"/>
              </a:rPr>
              <a:t>Monthly Trend</a:t>
            </a:r>
            <a:r>
              <a:rPr lang="en-US" sz="1800" dirty="0">
                <a:solidFill>
                  <a:schemeClr val="bg1"/>
                </a:solidFill>
                <a:ea typeface="Calibri" panose="020F0502020204030204" pitchFamily="34" charset="0"/>
                <a:cs typeface="Calibri" panose="020F0502020204030204" pitchFamily="34" charset="0"/>
              </a:rPr>
              <a:t>: Comparison of casualties between the years 2021 and 2022.</a:t>
            </a:r>
          </a:p>
          <a:p>
            <a:pPr algn="just"/>
            <a:endParaRPr lang="en-US" sz="1800" dirty="0">
              <a:solidFill>
                <a:schemeClr val="bg1"/>
              </a:solidFill>
              <a:ea typeface="Calibri" panose="020F0502020204030204" pitchFamily="34" charset="0"/>
              <a:cs typeface="Calibri" panose="020F0502020204030204" pitchFamily="34" charset="0"/>
            </a:endParaRPr>
          </a:p>
          <a:p>
            <a:pPr algn="just"/>
            <a:r>
              <a:rPr lang="en-US" sz="1800" b="1" dirty="0">
                <a:solidFill>
                  <a:schemeClr val="bg1"/>
                </a:solidFill>
                <a:ea typeface="Calibri" panose="020F0502020204030204" pitchFamily="34" charset="0"/>
                <a:cs typeface="Calibri" panose="020F0502020204030204" pitchFamily="34" charset="0"/>
              </a:rPr>
              <a:t>Casualties by Road Type &amp; Surface</a:t>
            </a:r>
            <a:r>
              <a:rPr lang="en-US" sz="1800" dirty="0">
                <a:solidFill>
                  <a:schemeClr val="bg1"/>
                </a:solidFill>
                <a:ea typeface="Calibri" panose="020F0502020204030204" pitchFamily="34" charset="0"/>
                <a:cs typeface="Calibri" panose="020F0502020204030204" pitchFamily="34" charset="0"/>
              </a:rPr>
              <a:t>: Analysis of casualties based on road type and surface conditions.</a:t>
            </a:r>
          </a:p>
          <a:p>
            <a:pPr algn="just"/>
            <a:endParaRPr lang="en-US" sz="1800" dirty="0">
              <a:solidFill>
                <a:schemeClr val="bg1"/>
              </a:solidFill>
              <a:ea typeface="Calibri" panose="020F0502020204030204" pitchFamily="34" charset="0"/>
              <a:cs typeface="Calibri" panose="020F0502020204030204" pitchFamily="34" charset="0"/>
            </a:endParaRPr>
          </a:p>
          <a:p>
            <a:pPr algn="just"/>
            <a:r>
              <a:rPr lang="en-US" sz="1800" b="1" dirty="0">
                <a:solidFill>
                  <a:schemeClr val="bg1"/>
                </a:solidFill>
                <a:ea typeface="Calibri" panose="020F0502020204030204" pitchFamily="34" charset="0"/>
                <a:cs typeface="Calibri" panose="020F0502020204030204" pitchFamily="34" charset="0"/>
              </a:rPr>
              <a:t>Distribution Analysis</a:t>
            </a:r>
            <a:r>
              <a:rPr lang="en-US" sz="1800" dirty="0">
                <a:solidFill>
                  <a:schemeClr val="bg1"/>
                </a:solidFill>
                <a:ea typeface="Calibri" panose="020F0502020204030204" pitchFamily="34" charset="0"/>
                <a:cs typeface="Calibri" panose="020F0502020204030204" pitchFamily="34" charset="0"/>
              </a:rPr>
              <a:t>: Examination of casualties by area, weather, and lighting conditions.</a:t>
            </a:r>
          </a:p>
        </p:txBody>
      </p:sp>
    </p:spTree>
    <p:extLst>
      <p:ext uri="{BB962C8B-B14F-4D97-AF65-F5344CB8AC3E}">
        <p14:creationId xmlns:p14="http://schemas.microsoft.com/office/powerpoint/2010/main" val="4161118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F0DC-503C-157B-73E4-934168B064BD}"/>
              </a:ext>
            </a:extLst>
          </p:cNvPr>
          <p:cNvSpPr>
            <a:spLocks noGrp="1"/>
          </p:cNvSpPr>
          <p:nvPr>
            <p:ph type="title"/>
          </p:nvPr>
        </p:nvSpPr>
        <p:spPr/>
        <p:txBody>
          <a:bodyPr/>
          <a:lstStyle/>
          <a:p>
            <a:r>
              <a:rPr lang="en-IN" dirty="0"/>
              <a:t>Stakeholders</a:t>
            </a:r>
          </a:p>
        </p:txBody>
      </p:sp>
      <p:sp>
        <p:nvSpPr>
          <p:cNvPr id="3" name="Slide Number Placeholder 2">
            <a:extLst>
              <a:ext uri="{FF2B5EF4-FFF2-40B4-BE49-F238E27FC236}">
                <a16:creationId xmlns:a16="http://schemas.microsoft.com/office/drawing/2014/main" id="{67166366-6548-FBDC-F16A-D3722213AD9E}"/>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5" name="TextBox 4">
            <a:extLst>
              <a:ext uri="{FF2B5EF4-FFF2-40B4-BE49-F238E27FC236}">
                <a16:creationId xmlns:a16="http://schemas.microsoft.com/office/drawing/2014/main" id="{EBC8BDD0-C7D4-1D5B-9FBA-3340490B14D1}"/>
              </a:ext>
            </a:extLst>
          </p:cNvPr>
          <p:cNvSpPr txBox="1"/>
          <p:nvPr/>
        </p:nvSpPr>
        <p:spPr>
          <a:xfrm>
            <a:off x="354563" y="1748637"/>
            <a:ext cx="8371891" cy="3693319"/>
          </a:xfrm>
          <a:prstGeom prst="rect">
            <a:avLst/>
          </a:prstGeom>
          <a:noFill/>
        </p:spPr>
        <p:txBody>
          <a:bodyPr wrap="square">
            <a:spAutoFit/>
          </a:bodyPr>
          <a:lstStyle/>
          <a:p>
            <a:pPr marL="0" indent="0">
              <a:buNone/>
            </a:pPr>
            <a:r>
              <a:rPr lang="en-US" b="1" dirty="0">
                <a:solidFill>
                  <a:schemeClr val="bg1"/>
                </a:solidFill>
              </a:rPr>
              <a:t>The stakeholders for this project include-</a:t>
            </a:r>
          </a:p>
          <a:p>
            <a:endParaRPr lang="en-US" dirty="0">
              <a:solidFill>
                <a:schemeClr val="bg1"/>
              </a:solidFill>
            </a:endParaRPr>
          </a:p>
          <a:p>
            <a:r>
              <a:rPr lang="en-US" dirty="0">
                <a:solidFill>
                  <a:schemeClr val="bg1"/>
                </a:solidFill>
              </a:rPr>
              <a:t>Ministry of Transport</a:t>
            </a:r>
          </a:p>
          <a:p>
            <a:endParaRPr lang="en-US" dirty="0">
              <a:solidFill>
                <a:schemeClr val="bg1"/>
              </a:solidFill>
            </a:endParaRPr>
          </a:p>
          <a:p>
            <a:r>
              <a:rPr lang="en-US" dirty="0">
                <a:solidFill>
                  <a:schemeClr val="bg1"/>
                </a:solidFill>
              </a:rPr>
              <a:t>Road Transport Department</a:t>
            </a:r>
          </a:p>
          <a:p>
            <a:endParaRPr lang="en-US" dirty="0">
              <a:solidFill>
                <a:schemeClr val="bg1"/>
              </a:solidFill>
            </a:endParaRPr>
          </a:p>
          <a:p>
            <a:r>
              <a:rPr lang="en-US" dirty="0">
                <a:solidFill>
                  <a:schemeClr val="bg1"/>
                </a:solidFill>
              </a:rPr>
              <a:t>Police Force</a:t>
            </a:r>
          </a:p>
          <a:p>
            <a:endParaRPr lang="en-US" dirty="0">
              <a:solidFill>
                <a:schemeClr val="bg1"/>
              </a:solidFill>
            </a:endParaRPr>
          </a:p>
          <a:p>
            <a:r>
              <a:rPr lang="en-US" dirty="0">
                <a:solidFill>
                  <a:schemeClr val="bg1"/>
                </a:solidFill>
              </a:rPr>
              <a:t>Traffic Management Agencies</a:t>
            </a:r>
          </a:p>
          <a:p>
            <a:endParaRPr lang="en-US" dirty="0">
              <a:solidFill>
                <a:schemeClr val="bg1"/>
              </a:solidFill>
            </a:endParaRPr>
          </a:p>
          <a:p>
            <a:r>
              <a:rPr lang="en-US" dirty="0">
                <a:solidFill>
                  <a:schemeClr val="bg1"/>
                </a:solidFill>
              </a:rPr>
              <a:t>Public</a:t>
            </a:r>
          </a:p>
          <a:p>
            <a:endParaRPr lang="en-US" dirty="0">
              <a:solidFill>
                <a:schemeClr val="bg1"/>
              </a:solidFill>
            </a:endParaRPr>
          </a:p>
          <a:p>
            <a:r>
              <a:rPr lang="en-US" dirty="0">
                <a:solidFill>
                  <a:schemeClr val="bg1"/>
                </a:solidFill>
              </a:rPr>
              <a:t>Media</a:t>
            </a:r>
          </a:p>
        </p:txBody>
      </p:sp>
    </p:spTree>
    <p:extLst>
      <p:ext uri="{BB962C8B-B14F-4D97-AF65-F5344CB8AC3E}">
        <p14:creationId xmlns:p14="http://schemas.microsoft.com/office/powerpoint/2010/main" val="1291372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IN" dirty="0"/>
              <a:t>Methodology</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9" name="Rectangle 2">
            <a:extLst>
              <a:ext uri="{FF2B5EF4-FFF2-40B4-BE49-F238E27FC236}">
                <a16:creationId xmlns:a16="http://schemas.microsoft.com/office/drawing/2014/main" id="{7A361416-1A0F-F6B5-3D28-07F4287474CD}"/>
              </a:ext>
            </a:extLst>
          </p:cNvPr>
          <p:cNvSpPr>
            <a:spLocks noGrp="1" noChangeArrowheads="1"/>
          </p:cNvSpPr>
          <p:nvPr>
            <p:ph type="body" sz="quarter" idx="2"/>
          </p:nvPr>
        </p:nvSpPr>
        <p:spPr bwMode="auto">
          <a:xfrm>
            <a:off x="341863" y="1810732"/>
            <a:ext cx="112141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effectLst/>
                <a:latin typeface="Arial" panose="020B0604020202020204" pitchFamily="34" charset="0"/>
              </a:rPr>
              <a:t>Data Cleaning:</a:t>
            </a:r>
            <a:r>
              <a:rPr kumimoji="0" lang="en-US" altLang="en-US" sz="1600" b="0" i="0" u="none" strike="noStrike" cap="none" normalizeH="0" baseline="0" dirty="0">
                <a:ln>
                  <a:noFill/>
                </a:ln>
                <a:effectLst/>
                <a:latin typeface="Arial" panose="020B0604020202020204" pitchFamily="34" charset="0"/>
              </a:rPr>
              <a:t> The dataset was first cleaned by removing blank rows and eliminating any duplicate entries to ensure the accuracy of the analysis. Additionally, data types were adjusted where necessary to maintain consistency across all fields.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effectLst/>
                <a:latin typeface="Arial" panose="020B0604020202020204" pitchFamily="34" charset="0"/>
              </a:rPr>
              <a:t>Data Processing:</a:t>
            </a:r>
            <a:r>
              <a:rPr kumimoji="0" lang="en-US" altLang="en-US" sz="1600" b="0" i="0" u="none" strike="noStrike" cap="none" normalizeH="0" baseline="0" dirty="0">
                <a:ln>
                  <a:noFill/>
                </a:ln>
                <a:effectLst/>
                <a:latin typeface="Arial" panose="020B0604020202020204" pitchFamily="34" charset="0"/>
              </a:rPr>
              <a:t> Excel formulas and functions were utilized to create new columns that provided additional insights. These customized columns were essential for creating accurate visualizations and meeting the analysis requirements.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effectLst/>
                <a:latin typeface="Arial" panose="020B0604020202020204" pitchFamily="34" charset="0"/>
              </a:rPr>
              <a:t>Data Analysis:</a:t>
            </a:r>
            <a:r>
              <a:rPr kumimoji="0" lang="en-US" altLang="en-US" sz="1600" b="0" i="0" u="none" strike="noStrike" cap="none" normalizeH="0" baseline="0" dirty="0">
                <a:ln>
                  <a:noFill/>
                </a:ln>
                <a:effectLst/>
                <a:latin typeface="Arial" panose="020B0604020202020204" pitchFamily="34" charset="0"/>
              </a:rPr>
              <a:t> The cleaned and processed data was aggregated into pivot tables, which allowed for a structured examination of various trends and patterns. These tables were then used to generate charts that visually represented key metrics.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effectLst/>
                <a:latin typeface="Arial" panose="020B0604020202020204" pitchFamily="34" charset="0"/>
              </a:rPr>
              <a:t>Data Visualization:</a:t>
            </a:r>
            <a:r>
              <a:rPr kumimoji="0" lang="en-US" altLang="en-US" sz="1600" b="0" i="0" u="none" strike="noStrike" cap="none" normalizeH="0" baseline="0" dirty="0">
                <a:ln>
                  <a:noFill/>
                </a:ln>
                <a:effectLst/>
                <a:latin typeface="Arial" panose="020B0604020202020204" pitchFamily="34" charset="0"/>
              </a:rPr>
              <a:t> Customized visuals, including bar charts, pie charts, and line graphs, were created to highlight the most important findings. Special attention was given to formatting these visuals for clarity and ease of interpretation.</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effectLst/>
                <a:latin typeface="Arial" panose="020B0604020202020204" pitchFamily="34" charset="0"/>
              </a:rPr>
              <a:t>Dashboard Creation:</a:t>
            </a:r>
            <a:r>
              <a:rPr kumimoji="0" lang="en-US" altLang="en-US" sz="1600" b="0" i="0" u="none" strike="noStrike" cap="none" normalizeH="0" baseline="0" dirty="0">
                <a:ln>
                  <a:noFill/>
                </a:ln>
                <a:effectLst/>
                <a:latin typeface="Arial" panose="020B0604020202020204" pitchFamily="34" charset="0"/>
              </a:rPr>
              <a:t> An interactive dashboard was developed, enabling users to dynamically explore the data. The dashboard includes filters and customizable options, allowing stakeholders to view specific details relevant to their needs. </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103</TotalTime>
  <Words>625</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Trade Gothic LT Pro</vt:lpstr>
      <vt:lpstr>Trebuchet MS</vt:lpstr>
      <vt:lpstr>Office Theme</vt:lpstr>
      <vt:lpstr>Title: Road Accident Analysis and Dashboard Report (2021-2022)             Subtitle: Data Cleaning, Transformation, Analysis,          and Dynamic Dashboard</vt:lpstr>
      <vt:lpstr>Project Overview</vt:lpstr>
      <vt:lpstr>Data Sheet</vt:lpstr>
      <vt:lpstr>KPI</vt:lpstr>
      <vt:lpstr>Data Analysis Sheet</vt:lpstr>
      <vt:lpstr>Dashboard</vt:lpstr>
      <vt:lpstr>Key Performance Indicators (KPIs)</vt:lpstr>
      <vt:lpstr>Stakeholders</vt:lpstr>
      <vt:lpstr>Methodology</vt:lpstr>
      <vt:lpstr>Insights </vt:lpstr>
      <vt:lpstr>Dashboard Overview</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Mayuri Khatpe</dc:creator>
  <cp:lastModifiedBy>Mayuri Khatpe</cp:lastModifiedBy>
  <cp:revision>2</cp:revision>
  <dcterms:created xsi:type="dcterms:W3CDTF">2024-08-12T15:46:20Z</dcterms:created>
  <dcterms:modified xsi:type="dcterms:W3CDTF">2024-08-14T08:00:30Z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