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73" r:id="rId3"/>
    <p:sldId id="277" r:id="rId4"/>
    <p:sldId id="267" r:id="rId5"/>
    <p:sldId id="257" r:id="rId6"/>
    <p:sldId id="259" r:id="rId7"/>
    <p:sldId id="276" r:id="rId8"/>
    <p:sldId id="258" r:id="rId9"/>
    <p:sldId id="260" r:id="rId10"/>
    <p:sldId id="261" r:id="rId11"/>
    <p:sldId id="262" r:id="rId12"/>
    <p:sldId id="263" r:id="rId13"/>
    <p:sldId id="264" r:id="rId14"/>
    <p:sldId id="269" r:id="rId15"/>
    <p:sldId id="265" r:id="rId16"/>
    <p:sldId id="275"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82" d="100"/>
          <a:sy n="82" d="100"/>
        </p:scale>
        <p:origin x="65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3264F7-9AC5-4477-A5CA-D43A6853560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622B094-3918-4846-9C9F-B465B01CAB1C}">
      <dgm:prSet/>
      <dgm:spPr/>
      <dgm:t>
        <a:bodyPr/>
        <a:lstStyle/>
        <a:p>
          <a:r>
            <a:rPr lang="en-US" dirty="0"/>
            <a:t>Edge Computing</a:t>
          </a:r>
        </a:p>
      </dgm:t>
    </dgm:pt>
    <dgm:pt modelId="{D3CD4177-CDC5-4F36-B394-3B50830B245E}" type="parTrans" cxnId="{80B9512E-3DB7-40B1-B3EB-B94FF09DCDBD}">
      <dgm:prSet/>
      <dgm:spPr/>
      <dgm:t>
        <a:bodyPr/>
        <a:lstStyle/>
        <a:p>
          <a:endParaRPr lang="en-US"/>
        </a:p>
      </dgm:t>
    </dgm:pt>
    <dgm:pt modelId="{9B4A08EF-C903-401E-82D2-C4F270295B64}" type="sibTrans" cxnId="{80B9512E-3DB7-40B1-B3EB-B94FF09DCDBD}">
      <dgm:prSet/>
      <dgm:spPr/>
      <dgm:t>
        <a:bodyPr/>
        <a:lstStyle/>
        <a:p>
          <a:endParaRPr lang="en-US"/>
        </a:p>
      </dgm:t>
    </dgm:pt>
    <dgm:pt modelId="{A87D04DD-31CF-4319-B32F-BE15828E7CAE}">
      <dgm:prSet/>
      <dgm:spPr/>
      <dgm:t>
        <a:bodyPr/>
        <a:lstStyle/>
        <a:p>
          <a:r>
            <a:rPr lang="en-US" dirty="0"/>
            <a:t>Pulmonary Embolism</a:t>
          </a:r>
        </a:p>
      </dgm:t>
    </dgm:pt>
    <dgm:pt modelId="{E3146DD7-D5C4-491A-A7B8-E34175FAF754}" type="parTrans" cxnId="{0BA792F6-3901-45D1-B87D-9CCC51660061}">
      <dgm:prSet/>
      <dgm:spPr/>
      <dgm:t>
        <a:bodyPr/>
        <a:lstStyle/>
        <a:p>
          <a:endParaRPr lang="en-US"/>
        </a:p>
      </dgm:t>
    </dgm:pt>
    <dgm:pt modelId="{0DCF442B-EC8C-4CDE-B327-E6304FC1DADE}" type="sibTrans" cxnId="{0BA792F6-3901-45D1-B87D-9CCC51660061}">
      <dgm:prSet/>
      <dgm:spPr/>
      <dgm:t>
        <a:bodyPr/>
        <a:lstStyle/>
        <a:p>
          <a:endParaRPr lang="en-US"/>
        </a:p>
      </dgm:t>
    </dgm:pt>
    <dgm:pt modelId="{CADAAE1B-4A8B-49C2-8EDD-003ABA8395F0}">
      <dgm:prSet/>
      <dgm:spPr/>
      <dgm:t>
        <a:bodyPr/>
        <a:lstStyle/>
        <a:p>
          <a:r>
            <a:rPr lang="en-IN" dirty="0"/>
            <a:t>VGG-16</a:t>
          </a:r>
          <a:endParaRPr lang="en-US" dirty="0"/>
        </a:p>
      </dgm:t>
    </dgm:pt>
    <dgm:pt modelId="{42DDE5CB-7559-4B81-B238-4D2545981924}" type="parTrans" cxnId="{476345D9-CBE9-4E96-95E3-3AD10A827DEE}">
      <dgm:prSet/>
      <dgm:spPr/>
      <dgm:t>
        <a:bodyPr/>
        <a:lstStyle/>
        <a:p>
          <a:endParaRPr lang="en-US"/>
        </a:p>
      </dgm:t>
    </dgm:pt>
    <dgm:pt modelId="{7280E301-E370-4C99-A2A0-2E9D57C8902B}" type="sibTrans" cxnId="{476345D9-CBE9-4E96-95E3-3AD10A827DEE}">
      <dgm:prSet/>
      <dgm:spPr/>
      <dgm:t>
        <a:bodyPr/>
        <a:lstStyle/>
        <a:p>
          <a:endParaRPr lang="en-US"/>
        </a:p>
      </dgm:t>
    </dgm:pt>
    <dgm:pt modelId="{0E723208-E1ED-445B-84B6-4CD34586C15B}">
      <dgm:prSet/>
      <dgm:spPr/>
      <dgm:t>
        <a:bodyPr/>
        <a:lstStyle/>
        <a:p>
          <a:r>
            <a:rPr lang="en-IN" dirty="0"/>
            <a:t>XGBOOST</a:t>
          </a:r>
          <a:endParaRPr lang="en-US" dirty="0"/>
        </a:p>
      </dgm:t>
    </dgm:pt>
    <dgm:pt modelId="{A1593699-EE85-4CD4-8B56-965D95BED4CA}" type="parTrans" cxnId="{D37E8905-3C8F-424C-8F1A-D8FA3467FE76}">
      <dgm:prSet/>
      <dgm:spPr/>
      <dgm:t>
        <a:bodyPr/>
        <a:lstStyle/>
        <a:p>
          <a:endParaRPr lang="en-US"/>
        </a:p>
      </dgm:t>
    </dgm:pt>
    <dgm:pt modelId="{8712F55B-1BB3-4DC3-BA6A-A18B457F3F18}" type="sibTrans" cxnId="{D37E8905-3C8F-424C-8F1A-D8FA3467FE76}">
      <dgm:prSet/>
      <dgm:spPr/>
      <dgm:t>
        <a:bodyPr/>
        <a:lstStyle/>
        <a:p>
          <a:endParaRPr lang="en-US"/>
        </a:p>
      </dgm:t>
    </dgm:pt>
    <dgm:pt modelId="{F81B9097-45C2-4BC3-BFAF-B7A8F5C82E8E}" type="pres">
      <dgm:prSet presAssocID="{673264F7-9AC5-4477-A5CA-D43A6853560E}" presName="vert0" presStyleCnt="0">
        <dgm:presLayoutVars>
          <dgm:dir/>
          <dgm:animOne val="branch"/>
          <dgm:animLvl val="lvl"/>
        </dgm:presLayoutVars>
      </dgm:prSet>
      <dgm:spPr/>
    </dgm:pt>
    <dgm:pt modelId="{0DC89821-C074-4A23-B3D0-ACE1BF72D04C}" type="pres">
      <dgm:prSet presAssocID="{E622B094-3918-4846-9C9F-B465B01CAB1C}" presName="thickLine" presStyleLbl="alignNode1" presStyleIdx="0" presStyleCnt="4"/>
      <dgm:spPr/>
    </dgm:pt>
    <dgm:pt modelId="{14DAEA04-42E1-4665-930A-21AC38B6BCAA}" type="pres">
      <dgm:prSet presAssocID="{E622B094-3918-4846-9C9F-B465B01CAB1C}" presName="horz1" presStyleCnt="0"/>
      <dgm:spPr/>
    </dgm:pt>
    <dgm:pt modelId="{9814EAFA-510E-42F0-A93D-1D180CC89E13}" type="pres">
      <dgm:prSet presAssocID="{E622B094-3918-4846-9C9F-B465B01CAB1C}" presName="tx1" presStyleLbl="revTx" presStyleIdx="0" presStyleCnt="4"/>
      <dgm:spPr/>
    </dgm:pt>
    <dgm:pt modelId="{FF7EAE70-3D10-4B25-99A5-2EF2358EAE70}" type="pres">
      <dgm:prSet presAssocID="{E622B094-3918-4846-9C9F-B465B01CAB1C}" presName="vert1" presStyleCnt="0"/>
      <dgm:spPr/>
    </dgm:pt>
    <dgm:pt modelId="{1594EFBE-1326-4B18-A41B-D921E60512DB}" type="pres">
      <dgm:prSet presAssocID="{A87D04DD-31CF-4319-B32F-BE15828E7CAE}" presName="thickLine" presStyleLbl="alignNode1" presStyleIdx="1" presStyleCnt="4"/>
      <dgm:spPr/>
    </dgm:pt>
    <dgm:pt modelId="{1D6970AA-66B4-4DDD-A269-D77A9FFDA913}" type="pres">
      <dgm:prSet presAssocID="{A87D04DD-31CF-4319-B32F-BE15828E7CAE}" presName="horz1" presStyleCnt="0"/>
      <dgm:spPr/>
    </dgm:pt>
    <dgm:pt modelId="{EFCBBE28-0B24-4086-A825-0277423009CC}" type="pres">
      <dgm:prSet presAssocID="{A87D04DD-31CF-4319-B32F-BE15828E7CAE}" presName="tx1" presStyleLbl="revTx" presStyleIdx="1" presStyleCnt="4"/>
      <dgm:spPr/>
    </dgm:pt>
    <dgm:pt modelId="{82600105-B64F-435B-BE3A-E8028F5B654B}" type="pres">
      <dgm:prSet presAssocID="{A87D04DD-31CF-4319-B32F-BE15828E7CAE}" presName="vert1" presStyleCnt="0"/>
      <dgm:spPr/>
    </dgm:pt>
    <dgm:pt modelId="{1409BD0A-E7F5-4E53-9F21-067F5FC10F5F}" type="pres">
      <dgm:prSet presAssocID="{CADAAE1B-4A8B-49C2-8EDD-003ABA8395F0}" presName="thickLine" presStyleLbl="alignNode1" presStyleIdx="2" presStyleCnt="4"/>
      <dgm:spPr/>
    </dgm:pt>
    <dgm:pt modelId="{CE814544-D2AA-4038-8ECE-72010C0CF653}" type="pres">
      <dgm:prSet presAssocID="{CADAAE1B-4A8B-49C2-8EDD-003ABA8395F0}" presName="horz1" presStyleCnt="0"/>
      <dgm:spPr/>
    </dgm:pt>
    <dgm:pt modelId="{C728B505-D69F-43F3-8AB5-F5301113569F}" type="pres">
      <dgm:prSet presAssocID="{CADAAE1B-4A8B-49C2-8EDD-003ABA8395F0}" presName="tx1" presStyleLbl="revTx" presStyleIdx="2" presStyleCnt="4"/>
      <dgm:spPr/>
    </dgm:pt>
    <dgm:pt modelId="{F397EC7E-BD45-4367-9DB2-3D736647C0C6}" type="pres">
      <dgm:prSet presAssocID="{CADAAE1B-4A8B-49C2-8EDD-003ABA8395F0}" presName="vert1" presStyleCnt="0"/>
      <dgm:spPr/>
    </dgm:pt>
    <dgm:pt modelId="{DBC21948-C3DD-49D6-A661-D930B95C2717}" type="pres">
      <dgm:prSet presAssocID="{0E723208-E1ED-445B-84B6-4CD34586C15B}" presName="thickLine" presStyleLbl="alignNode1" presStyleIdx="3" presStyleCnt="4"/>
      <dgm:spPr/>
    </dgm:pt>
    <dgm:pt modelId="{89A0BA2C-1C7E-43AF-ABA1-79D509F2421C}" type="pres">
      <dgm:prSet presAssocID="{0E723208-E1ED-445B-84B6-4CD34586C15B}" presName="horz1" presStyleCnt="0"/>
      <dgm:spPr/>
    </dgm:pt>
    <dgm:pt modelId="{F6E6EA31-4665-43D0-BACA-C94227ED2713}" type="pres">
      <dgm:prSet presAssocID="{0E723208-E1ED-445B-84B6-4CD34586C15B}" presName="tx1" presStyleLbl="revTx" presStyleIdx="3" presStyleCnt="4" custLinFactNeighborY="37215"/>
      <dgm:spPr/>
    </dgm:pt>
    <dgm:pt modelId="{384FC430-0397-4D99-AAEC-96C721E52BB7}" type="pres">
      <dgm:prSet presAssocID="{0E723208-E1ED-445B-84B6-4CD34586C15B}" presName="vert1" presStyleCnt="0"/>
      <dgm:spPr/>
    </dgm:pt>
  </dgm:ptLst>
  <dgm:cxnLst>
    <dgm:cxn modelId="{D37E8905-3C8F-424C-8F1A-D8FA3467FE76}" srcId="{673264F7-9AC5-4477-A5CA-D43A6853560E}" destId="{0E723208-E1ED-445B-84B6-4CD34586C15B}" srcOrd="3" destOrd="0" parTransId="{A1593699-EE85-4CD4-8B56-965D95BED4CA}" sibTransId="{8712F55B-1BB3-4DC3-BA6A-A18B457F3F18}"/>
    <dgm:cxn modelId="{80B9512E-3DB7-40B1-B3EB-B94FF09DCDBD}" srcId="{673264F7-9AC5-4477-A5CA-D43A6853560E}" destId="{E622B094-3918-4846-9C9F-B465B01CAB1C}" srcOrd="0" destOrd="0" parTransId="{D3CD4177-CDC5-4F36-B394-3B50830B245E}" sibTransId="{9B4A08EF-C903-401E-82D2-C4F270295B64}"/>
    <dgm:cxn modelId="{6489E631-D9C0-488D-971B-928140EB09CA}" type="presOf" srcId="{673264F7-9AC5-4477-A5CA-D43A6853560E}" destId="{F81B9097-45C2-4BC3-BFAF-B7A8F5C82E8E}" srcOrd="0" destOrd="0" presId="urn:microsoft.com/office/officeart/2008/layout/LinedList"/>
    <dgm:cxn modelId="{F45CD3A7-ADCF-44AA-8B14-4BCD516E00AC}" type="presOf" srcId="{0E723208-E1ED-445B-84B6-4CD34586C15B}" destId="{F6E6EA31-4665-43D0-BACA-C94227ED2713}" srcOrd="0" destOrd="0" presId="urn:microsoft.com/office/officeart/2008/layout/LinedList"/>
    <dgm:cxn modelId="{3E5BF4D6-62C6-4E1C-981B-C8D61BB4EA18}" type="presOf" srcId="{CADAAE1B-4A8B-49C2-8EDD-003ABA8395F0}" destId="{C728B505-D69F-43F3-8AB5-F5301113569F}" srcOrd="0" destOrd="0" presId="urn:microsoft.com/office/officeart/2008/layout/LinedList"/>
    <dgm:cxn modelId="{476345D9-CBE9-4E96-95E3-3AD10A827DEE}" srcId="{673264F7-9AC5-4477-A5CA-D43A6853560E}" destId="{CADAAE1B-4A8B-49C2-8EDD-003ABA8395F0}" srcOrd="2" destOrd="0" parTransId="{42DDE5CB-7559-4B81-B238-4D2545981924}" sibTransId="{7280E301-E370-4C99-A2A0-2E9D57C8902B}"/>
    <dgm:cxn modelId="{7772CBEB-7E27-48E2-93BB-6633F4D298DF}" type="presOf" srcId="{A87D04DD-31CF-4319-B32F-BE15828E7CAE}" destId="{EFCBBE28-0B24-4086-A825-0277423009CC}" srcOrd="0" destOrd="0" presId="urn:microsoft.com/office/officeart/2008/layout/LinedList"/>
    <dgm:cxn modelId="{89BB97F3-C5C4-42DC-B033-0DD6C54F8E8A}" type="presOf" srcId="{E622B094-3918-4846-9C9F-B465B01CAB1C}" destId="{9814EAFA-510E-42F0-A93D-1D180CC89E13}" srcOrd="0" destOrd="0" presId="urn:microsoft.com/office/officeart/2008/layout/LinedList"/>
    <dgm:cxn modelId="{0BA792F6-3901-45D1-B87D-9CCC51660061}" srcId="{673264F7-9AC5-4477-A5CA-D43A6853560E}" destId="{A87D04DD-31CF-4319-B32F-BE15828E7CAE}" srcOrd="1" destOrd="0" parTransId="{E3146DD7-D5C4-491A-A7B8-E34175FAF754}" sibTransId="{0DCF442B-EC8C-4CDE-B327-E6304FC1DADE}"/>
    <dgm:cxn modelId="{D02206E7-FFA2-4AF4-BF7B-EC9B7B37EB74}" type="presParOf" srcId="{F81B9097-45C2-4BC3-BFAF-B7A8F5C82E8E}" destId="{0DC89821-C074-4A23-B3D0-ACE1BF72D04C}" srcOrd="0" destOrd="0" presId="urn:microsoft.com/office/officeart/2008/layout/LinedList"/>
    <dgm:cxn modelId="{5F488A9F-4AF7-4472-9D53-B0CDC956E4B6}" type="presParOf" srcId="{F81B9097-45C2-4BC3-BFAF-B7A8F5C82E8E}" destId="{14DAEA04-42E1-4665-930A-21AC38B6BCAA}" srcOrd="1" destOrd="0" presId="urn:microsoft.com/office/officeart/2008/layout/LinedList"/>
    <dgm:cxn modelId="{F6FFC8DF-208C-496A-83B0-D89FDE84ADE9}" type="presParOf" srcId="{14DAEA04-42E1-4665-930A-21AC38B6BCAA}" destId="{9814EAFA-510E-42F0-A93D-1D180CC89E13}" srcOrd="0" destOrd="0" presId="urn:microsoft.com/office/officeart/2008/layout/LinedList"/>
    <dgm:cxn modelId="{91C641E5-9B30-4518-A44E-DAA3AA583CBB}" type="presParOf" srcId="{14DAEA04-42E1-4665-930A-21AC38B6BCAA}" destId="{FF7EAE70-3D10-4B25-99A5-2EF2358EAE70}" srcOrd="1" destOrd="0" presId="urn:microsoft.com/office/officeart/2008/layout/LinedList"/>
    <dgm:cxn modelId="{4B39D496-D58D-47A3-80CD-EC273F01D707}" type="presParOf" srcId="{F81B9097-45C2-4BC3-BFAF-B7A8F5C82E8E}" destId="{1594EFBE-1326-4B18-A41B-D921E60512DB}" srcOrd="2" destOrd="0" presId="urn:microsoft.com/office/officeart/2008/layout/LinedList"/>
    <dgm:cxn modelId="{22CCE1D5-A638-4297-BBD9-31D6CEF7D456}" type="presParOf" srcId="{F81B9097-45C2-4BC3-BFAF-B7A8F5C82E8E}" destId="{1D6970AA-66B4-4DDD-A269-D77A9FFDA913}" srcOrd="3" destOrd="0" presId="urn:microsoft.com/office/officeart/2008/layout/LinedList"/>
    <dgm:cxn modelId="{D826B51F-7992-42F8-93FB-50080AF9FACE}" type="presParOf" srcId="{1D6970AA-66B4-4DDD-A269-D77A9FFDA913}" destId="{EFCBBE28-0B24-4086-A825-0277423009CC}" srcOrd="0" destOrd="0" presId="urn:microsoft.com/office/officeart/2008/layout/LinedList"/>
    <dgm:cxn modelId="{A3443632-33DD-458E-BB46-A4E0C4ADC811}" type="presParOf" srcId="{1D6970AA-66B4-4DDD-A269-D77A9FFDA913}" destId="{82600105-B64F-435B-BE3A-E8028F5B654B}" srcOrd="1" destOrd="0" presId="urn:microsoft.com/office/officeart/2008/layout/LinedList"/>
    <dgm:cxn modelId="{10B7D727-1F87-429C-96C0-1FAEA78BA012}" type="presParOf" srcId="{F81B9097-45C2-4BC3-BFAF-B7A8F5C82E8E}" destId="{1409BD0A-E7F5-4E53-9F21-067F5FC10F5F}" srcOrd="4" destOrd="0" presId="urn:microsoft.com/office/officeart/2008/layout/LinedList"/>
    <dgm:cxn modelId="{8555EDC1-21A4-47DC-8879-55A99DF27B27}" type="presParOf" srcId="{F81B9097-45C2-4BC3-BFAF-B7A8F5C82E8E}" destId="{CE814544-D2AA-4038-8ECE-72010C0CF653}" srcOrd="5" destOrd="0" presId="urn:microsoft.com/office/officeart/2008/layout/LinedList"/>
    <dgm:cxn modelId="{73D08601-B2EE-4C2C-8892-1CFFF048E919}" type="presParOf" srcId="{CE814544-D2AA-4038-8ECE-72010C0CF653}" destId="{C728B505-D69F-43F3-8AB5-F5301113569F}" srcOrd="0" destOrd="0" presId="urn:microsoft.com/office/officeart/2008/layout/LinedList"/>
    <dgm:cxn modelId="{A788DECE-5673-44FC-9CE0-C447E1851CF0}" type="presParOf" srcId="{CE814544-D2AA-4038-8ECE-72010C0CF653}" destId="{F397EC7E-BD45-4367-9DB2-3D736647C0C6}" srcOrd="1" destOrd="0" presId="urn:microsoft.com/office/officeart/2008/layout/LinedList"/>
    <dgm:cxn modelId="{90C1E36E-E62B-4936-8DD1-DFC7E2421D82}" type="presParOf" srcId="{F81B9097-45C2-4BC3-BFAF-B7A8F5C82E8E}" destId="{DBC21948-C3DD-49D6-A661-D930B95C2717}" srcOrd="6" destOrd="0" presId="urn:microsoft.com/office/officeart/2008/layout/LinedList"/>
    <dgm:cxn modelId="{0CE9A726-A23B-4B6F-8FF1-616D4C365AF8}" type="presParOf" srcId="{F81B9097-45C2-4BC3-BFAF-B7A8F5C82E8E}" destId="{89A0BA2C-1C7E-43AF-ABA1-79D509F2421C}" srcOrd="7" destOrd="0" presId="urn:microsoft.com/office/officeart/2008/layout/LinedList"/>
    <dgm:cxn modelId="{C28478E4-F485-4875-A0BF-8B646965DE5F}" type="presParOf" srcId="{89A0BA2C-1C7E-43AF-ABA1-79D509F2421C}" destId="{F6E6EA31-4665-43D0-BACA-C94227ED2713}" srcOrd="0" destOrd="0" presId="urn:microsoft.com/office/officeart/2008/layout/LinedList"/>
    <dgm:cxn modelId="{D40A1C02-3C17-4428-8985-0A7D73A1A31B}" type="presParOf" srcId="{89A0BA2C-1C7E-43AF-ABA1-79D509F2421C}" destId="{384FC430-0397-4D99-AAEC-96C721E52BB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A34CC4-4A97-4CAA-8495-662071F71A87}"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35AD95B2-5E30-4C53-997D-21845029219B}">
      <dgm:prSet/>
      <dgm:spPr/>
      <dgm:t>
        <a:bodyPr/>
        <a:lstStyle/>
        <a:p>
          <a:r>
            <a:rPr lang="en-US" dirty="0"/>
            <a:t>The future scope of this project can be quite promising, as medical imaging and healthcare continue to evolve with advancements in technology.</a:t>
          </a:r>
        </a:p>
      </dgm:t>
    </dgm:pt>
    <dgm:pt modelId="{E8F6B3A6-0A1F-4382-AC31-9D2DC4096E6A}" type="parTrans" cxnId="{D3A07548-1D66-41C2-8CC3-F0C093433872}">
      <dgm:prSet/>
      <dgm:spPr/>
      <dgm:t>
        <a:bodyPr/>
        <a:lstStyle/>
        <a:p>
          <a:endParaRPr lang="en-US"/>
        </a:p>
      </dgm:t>
    </dgm:pt>
    <dgm:pt modelId="{88D34749-A680-4333-A4BD-EF6B82D60680}" type="sibTrans" cxnId="{D3A07548-1D66-41C2-8CC3-F0C093433872}">
      <dgm:prSet/>
      <dgm:spPr/>
      <dgm:t>
        <a:bodyPr/>
        <a:lstStyle/>
        <a:p>
          <a:endParaRPr lang="en-US"/>
        </a:p>
      </dgm:t>
    </dgm:pt>
    <dgm:pt modelId="{7C06DF6D-1AD1-438E-A1D5-78819DD383F6}">
      <dgm:prSet/>
      <dgm:spPr/>
      <dgm:t>
        <a:bodyPr/>
        <a:lstStyle/>
        <a:p>
          <a:r>
            <a:rPr lang="en-US"/>
            <a:t>Improved accuracy: As deep learning algorithms and models continue to advance, there is scope for enhancing the accuracy of medical image classification.</a:t>
          </a:r>
        </a:p>
      </dgm:t>
    </dgm:pt>
    <dgm:pt modelId="{03D0DC9C-2433-40FB-BB2E-47E7C690A517}" type="parTrans" cxnId="{B40323AE-4942-48C5-8BEE-7D873E8919DF}">
      <dgm:prSet/>
      <dgm:spPr/>
      <dgm:t>
        <a:bodyPr/>
        <a:lstStyle/>
        <a:p>
          <a:endParaRPr lang="en-US"/>
        </a:p>
      </dgm:t>
    </dgm:pt>
    <dgm:pt modelId="{D8D182AD-818A-466B-8E0B-3EB42F9EE64E}" type="sibTrans" cxnId="{B40323AE-4942-48C5-8BEE-7D873E8919DF}">
      <dgm:prSet/>
      <dgm:spPr/>
      <dgm:t>
        <a:bodyPr/>
        <a:lstStyle/>
        <a:p>
          <a:endParaRPr lang="en-US"/>
        </a:p>
      </dgm:t>
    </dgm:pt>
    <dgm:pt modelId="{C8265224-0DBF-42D7-B48E-0FF7C7E64159}">
      <dgm:prSet/>
      <dgm:spPr/>
      <dgm:t>
        <a:bodyPr/>
        <a:lstStyle/>
        <a:p>
          <a:r>
            <a:rPr lang="en-US"/>
            <a:t>Integration with healthcare systems: Integration with existing healthcare systems and electronic health records (EHRs) can enable seamless access to medical image classification results and facilitate better patient management and treatment planning.</a:t>
          </a:r>
        </a:p>
      </dgm:t>
    </dgm:pt>
    <dgm:pt modelId="{E13C7C40-B46F-4148-898F-545781BE4E01}" type="parTrans" cxnId="{DCFBE019-2226-4767-B87B-4ABBFD7222B8}">
      <dgm:prSet/>
      <dgm:spPr/>
      <dgm:t>
        <a:bodyPr/>
        <a:lstStyle/>
        <a:p>
          <a:endParaRPr lang="en-US"/>
        </a:p>
      </dgm:t>
    </dgm:pt>
    <dgm:pt modelId="{3A44F334-5525-47B2-AFC5-B0EC1A655079}" type="sibTrans" cxnId="{DCFBE019-2226-4767-B87B-4ABBFD7222B8}">
      <dgm:prSet/>
      <dgm:spPr/>
      <dgm:t>
        <a:bodyPr/>
        <a:lstStyle/>
        <a:p>
          <a:endParaRPr lang="en-US"/>
        </a:p>
      </dgm:t>
    </dgm:pt>
    <dgm:pt modelId="{E8EFD868-6702-4733-A859-91594922E958}">
      <dgm:prSet/>
      <dgm:spPr/>
      <dgm:t>
        <a:bodyPr/>
        <a:lstStyle/>
        <a:p>
          <a:r>
            <a:rPr lang="en-US"/>
            <a:t>Expansion to other medical conditions: The project can be expanded to classify images related to various other medical conditions, which would contribute to a broader range of applications in healthcare.</a:t>
          </a:r>
        </a:p>
      </dgm:t>
    </dgm:pt>
    <dgm:pt modelId="{343AD69B-2B76-4598-BA13-52768BBF5B51}" type="parTrans" cxnId="{F6904528-97E9-49B4-B320-8494EAB412AC}">
      <dgm:prSet/>
      <dgm:spPr/>
      <dgm:t>
        <a:bodyPr/>
        <a:lstStyle/>
        <a:p>
          <a:endParaRPr lang="en-US"/>
        </a:p>
      </dgm:t>
    </dgm:pt>
    <dgm:pt modelId="{BFCAD7BE-5DFD-4E96-8ED0-E1B232814349}" type="sibTrans" cxnId="{F6904528-97E9-49B4-B320-8494EAB412AC}">
      <dgm:prSet/>
      <dgm:spPr/>
      <dgm:t>
        <a:bodyPr/>
        <a:lstStyle/>
        <a:p>
          <a:endParaRPr lang="en-US"/>
        </a:p>
      </dgm:t>
    </dgm:pt>
    <dgm:pt modelId="{27DD5F18-ADFB-4DCE-9CE4-79317702B3EE}">
      <dgm:prSet/>
      <dgm:spPr/>
      <dgm:t>
        <a:bodyPr/>
        <a:lstStyle/>
        <a:p>
          <a:r>
            <a:rPr lang="en-US"/>
            <a:t>Real-time image analysis: The project can be optimized to perform image classification in real-time, allowing for immediate analysis and decision-making during medical procedures or emergencies.</a:t>
          </a:r>
        </a:p>
      </dgm:t>
    </dgm:pt>
    <dgm:pt modelId="{B76F4396-ED44-4E60-928B-EFF1B59DEE29}" type="parTrans" cxnId="{063553C0-BDAB-4BDE-AD59-AC2D93A66F89}">
      <dgm:prSet/>
      <dgm:spPr/>
      <dgm:t>
        <a:bodyPr/>
        <a:lstStyle/>
        <a:p>
          <a:endParaRPr lang="en-US"/>
        </a:p>
      </dgm:t>
    </dgm:pt>
    <dgm:pt modelId="{C015B215-248F-4FC0-8365-91F7221F53D5}" type="sibTrans" cxnId="{063553C0-BDAB-4BDE-AD59-AC2D93A66F89}">
      <dgm:prSet/>
      <dgm:spPr/>
      <dgm:t>
        <a:bodyPr/>
        <a:lstStyle/>
        <a:p>
          <a:endParaRPr lang="en-US"/>
        </a:p>
      </dgm:t>
    </dgm:pt>
    <dgm:pt modelId="{C363209E-D577-4439-A765-0458158B6BF9}">
      <dgm:prSet/>
      <dgm:spPr/>
      <dgm:t>
        <a:bodyPr/>
        <a:lstStyle/>
        <a:p>
          <a:r>
            <a:rPr lang="en-US"/>
            <a:t>Collaboration with medical experts: Collaborating with medical professionals and researchers can provide valuable insights and feedback for further improvement of the project.</a:t>
          </a:r>
        </a:p>
      </dgm:t>
    </dgm:pt>
    <dgm:pt modelId="{47DFBD08-955F-4670-9144-62CE40CF9CF5}" type="parTrans" cxnId="{2FC62A3E-69A7-47D9-BEF8-7840CB481DD4}">
      <dgm:prSet/>
      <dgm:spPr/>
      <dgm:t>
        <a:bodyPr/>
        <a:lstStyle/>
        <a:p>
          <a:endParaRPr lang="en-US"/>
        </a:p>
      </dgm:t>
    </dgm:pt>
    <dgm:pt modelId="{F9FAB8D5-145D-40EE-B25F-1A2588118EFE}" type="sibTrans" cxnId="{2FC62A3E-69A7-47D9-BEF8-7840CB481DD4}">
      <dgm:prSet/>
      <dgm:spPr/>
      <dgm:t>
        <a:bodyPr/>
        <a:lstStyle/>
        <a:p>
          <a:endParaRPr lang="en-US"/>
        </a:p>
      </dgm:t>
    </dgm:pt>
    <dgm:pt modelId="{1288D37A-C8BE-46B8-B20E-4DB0A7968038}" type="pres">
      <dgm:prSet presAssocID="{A1A34CC4-4A97-4CAA-8495-662071F71A87}" presName="diagram" presStyleCnt="0">
        <dgm:presLayoutVars>
          <dgm:dir/>
          <dgm:resizeHandles val="exact"/>
        </dgm:presLayoutVars>
      </dgm:prSet>
      <dgm:spPr/>
    </dgm:pt>
    <dgm:pt modelId="{F58E95FE-A5A3-49F4-9F53-BB5291B1CBD5}" type="pres">
      <dgm:prSet presAssocID="{35AD95B2-5E30-4C53-997D-21845029219B}" presName="node" presStyleLbl="node1" presStyleIdx="0" presStyleCnt="6">
        <dgm:presLayoutVars>
          <dgm:bulletEnabled val="1"/>
        </dgm:presLayoutVars>
      </dgm:prSet>
      <dgm:spPr/>
    </dgm:pt>
    <dgm:pt modelId="{DE4AC3CF-96F1-46A5-97F7-EA54EBBCE4ED}" type="pres">
      <dgm:prSet presAssocID="{88D34749-A680-4333-A4BD-EF6B82D60680}" presName="sibTrans" presStyleCnt="0"/>
      <dgm:spPr/>
    </dgm:pt>
    <dgm:pt modelId="{502BA433-C7F0-452D-9E51-F4ACC320655E}" type="pres">
      <dgm:prSet presAssocID="{7C06DF6D-1AD1-438E-A1D5-78819DD383F6}" presName="node" presStyleLbl="node1" presStyleIdx="1" presStyleCnt="6">
        <dgm:presLayoutVars>
          <dgm:bulletEnabled val="1"/>
        </dgm:presLayoutVars>
      </dgm:prSet>
      <dgm:spPr/>
    </dgm:pt>
    <dgm:pt modelId="{37831636-D5FB-4E52-9F4F-ADEF39F9BDFE}" type="pres">
      <dgm:prSet presAssocID="{D8D182AD-818A-466B-8E0B-3EB42F9EE64E}" presName="sibTrans" presStyleCnt="0"/>
      <dgm:spPr/>
    </dgm:pt>
    <dgm:pt modelId="{0991C4CE-826D-480D-ADA9-99050CAAB7F6}" type="pres">
      <dgm:prSet presAssocID="{C8265224-0DBF-42D7-B48E-0FF7C7E64159}" presName="node" presStyleLbl="node1" presStyleIdx="2" presStyleCnt="6">
        <dgm:presLayoutVars>
          <dgm:bulletEnabled val="1"/>
        </dgm:presLayoutVars>
      </dgm:prSet>
      <dgm:spPr/>
    </dgm:pt>
    <dgm:pt modelId="{61C940C5-D65F-4F26-B7D9-EFD55875F7F5}" type="pres">
      <dgm:prSet presAssocID="{3A44F334-5525-47B2-AFC5-B0EC1A655079}" presName="sibTrans" presStyleCnt="0"/>
      <dgm:spPr/>
    </dgm:pt>
    <dgm:pt modelId="{F3A638CD-F761-435B-B1F0-7EAD9FC53FEA}" type="pres">
      <dgm:prSet presAssocID="{E8EFD868-6702-4733-A859-91594922E958}" presName="node" presStyleLbl="node1" presStyleIdx="3" presStyleCnt="6">
        <dgm:presLayoutVars>
          <dgm:bulletEnabled val="1"/>
        </dgm:presLayoutVars>
      </dgm:prSet>
      <dgm:spPr/>
    </dgm:pt>
    <dgm:pt modelId="{A50E1B3C-9D07-454C-9794-9EAB3835F89F}" type="pres">
      <dgm:prSet presAssocID="{BFCAD7BE-5DFD-4E96-8ED0-E1B232814349}" presName="sibTrans" presStyleCnt="0"/>
      <dgm:spPr/>
    </dgm:pt>
    <dgm:pt modelId="{4C3D4996-4417-4177-9746-18F765E7C351}" type="pres">
      <dgm:prSet presAssocID="{27DD5F18-ADFB-4DCE-9CE4-79317702B3EE}" presName="node" presStyleLbl="node1" presStyleIdx="4" presStyleCnt="6">
        <dgm:presLayoutVars>
          <dgm:bulletEnabled val="1"/>
        </dgm:presLayoutVars>
      </dgm:prSet>
      <dgm:spPr/>
    </dgm:pt>
    <dgm:pt modelId="{B32D32DE-FC0E-423E-9A89-EDF1AEFBE205}" type="pres">
      <dgm:prSet presAssocID="{C015B215-248F-4FC0-8365-91F7221F53D5}" presName="sibTrans" presStyleCnt="0"/>
      <dgm:spPr/>
    </dgm:pt>
    <dgm:pt modelId="{6BF0147E-CE01-405C-8D03-2074B1BDF94C}" type="pres">
      <dgm:prSet presAssocID="{C363209E-D577-4439-A765-0458158B6BF9}" presName="node" presStyleLbl="node1" presStyleIdx="5" presStyleCnt="6">
        <dgm:presLayoutVars>
          <dgm:bulletEnabled val="1"/>
        </dgm:presLayoutVars>
      </dgm:prSet>
      <dgm:spPr/>
    </dgm:pt>
  </dgm:ptLst>
  <dgm:cxnLst>
    <dgm:cxn modelId="{48F1CA16-367D-4E27-87B7-816B8C278E25}" type="presOf" srcId="{27DD5F18-ADFB-4DCE-9CE4-79317702B3EE}" destId="{4C3D4996-4417-4177-9746-18F765E7C351}" srcOrd="0" destOrd="0" presId="urn:microsoft.com/office/officeart/2005/8/layout/default"/>
    <dgm:cxn modelId="{DCFBE019-2226-4767-B87B-4ABBFD7222B8}" srcId="{A1A34CC4-4A97-4CAA-8495-662071F71A87}" destId="{C8265224-0DBF-42D7-B48E-0FF7C7E64159}" srcOrd="2" destOrd="0" parTransId="{E13C7C40-B46F-4148-898F-545781BE4E01}" sibTransId="{3A44F334-5525-47B2-AFC5-B0EC1A655079}"/>
    <dgm:cxn modelId="{9E305D22-3C0E-4B8D-8027-AC70D55766A6}" type="presOf" srcId="{C363209E-D577-4439-A765-0458158B6BF9}" destId="{6BF0147E-CE01-405C-8D03-2074B1BDF94C}" srcOrd="0" destOrd="0" presId="urn:microsoft.com/office/officeart/2005/8/layout/default"/>
    <dgm:cxn modelId="{F6904528-97E9-49B4-B320-8494EAB412AC}" srcId="{A1A34CC4-4A97-4CAA-8495-662071F71A87}" destId="{E8EFD868-6702-4733-A859-91594922E958}" srcOrd="3" destOrd="0" parTransId="{343AD69B-2B76-4598-BA13-52768BBF5B51}" sibTransId="{BFCAD7BE-5DFD-4E96-8ED0-E1B232814349}"/>
    <dgm:cxn modelId="{2FC62A3E-69A7-47D9-BEF8-7840CB481DD4}" srcId="{A1A34CC4-4A97-4CAA-8495-662071F71A87}" destId="{C363209E-D577-4439-A765-0458158B6BF9}" srcOrd="5" destOrd="0" parTransId="{47DFBD08-955F-4670-9144-62CE40CF9CF5}" sibTransId="{F9FAB8D5-145D-40EE-B25F-1A2588118EFE}"/>
    <dgm:cxn modelId="{79433065-15C0-4EBA-A85A-CC4FBA8C71A6}" type="presOf" srcId="{7C06DF6D-1AD1-438E-A1D5-78819DD383F6}" destId="{502BA433-C7F0-452D-9E51-F4ACC320655E}" srcOrd="0" destOrd="0" presId="urn:microsoft.com/office/officeart/2005/8/layout/default"/>
    <dgm:cxn modelId="{D3A07548-1D66-41C2-8CC3-F0C093433872}" srcId="{A1A34CC4-4A97-4CAA-8495-662071F71A87}" destId="{35AD95B2-5E30-4C53-997D-21845029219B}" srcOrd="0" destOrd="0" parTransId="{E8F6B3A6-0A1F-4382-AC31-9D2DC4096E6A}" sibTransId="{88D34749-A680-4333-A4BD-EF6B82D60680}"/>
    <dgm:cxn modelId="{8682E04A-D4E1-400E-A96E-824F5D3ED6C9}" type="presOf" srcId="{A1A34CC4-4A97-4CAA-8495-662071F71A87}" destId="{1288D37A-C8BE-46B8-B20E-4DB0A7968038}" srcOrd="0" destOrd="0" presId="urn:microsoft.com/office/officeart/2005/8/layout/default"/>
    <dgm:cxn modelId="{0B7F6D90-96FE-4737-84F3-C7DF3F36710D}" type="presOf" srcId="{E8EFD868-6702-4733-A859-91594922E958}" destId="{F3A638CD-F761-435B-B1F0-7EAD9FC53FEA}" srcOrd="0" destOrd="0" presId="urn:microsoft.com/office/officeart/2005/8/layout/default"/>
    <dgm:cxn modelId="{B31867A4-4896-4599-A7EC-B04887E69F1E}" type="presOf" srcId="{C8265224-0DBF-42D7-B48E-0FF7C7E64159}" destId="{0991C4CE-826D-480D-ADA9-99050CAAB7F6}" srcOrd="0" destOrd="0" presId="urn:microsoft.com/office/officeart/2005/8/layout/default"/>
    <dgm:cxn modelId="{B40323AE-4942-48C5-8BEE-7D873E8919DF}" srcId="{A1A34CC4-4A97-4CAA-8495-662071F71A87}" destId="{7C06DF6D-1AD1-438E-A1D5-78819DD383F6}" srcOrd="1" destOrd="0" parTransId="{03D0DC9C-2433-40FB-BB2E-47E7C690A517}" sibTransId="{D8D182AD-818A-466B-8E0B-3EB42F9EE64E}"/>
    <dgm:cxn modelId="{902B0BBA-2D7E-4E60-93A4-1E2C150628CB}" type="presOf" srcId="{35AD95B2-5E30-4C53-997D-21845029219B}" destId="{F58E95FE-A5A3-49F4-9F53-BB5291B1CBD5}" srcOrd="0" destOrd="0" presId="urn:microsoft.com/office/officeart/2005/8/layout/default"/>
    <dgm:cxn modelId="{063553C0-BDAB-4BDE-AD59-AC2D93A66F89}" srcId="{A1A34CC4-4A97-4CAA-8495-662071F71A87}" destId="{27DD5F18-ADFB-4DCE-9CE4-79317702B3EE}" srcOrd="4" destOrd="0" parTransId="{B76F4396-ED44-4E60-928B-EFF1B59DEE29}" sibTransId="{C015B215-248F-4FC0-8365-91F7221F53D5}"/>
    <dgm:cxn modelId="{7348E71C-9497-4E32-B95E-DDBD01B0442D}" type="presParOf" srcId="{1288D37A-C8BE-46B8-B20E-4DB0A7968038}" destId="{F58E95FE-A5A3-49F4-9F53-BB5291B1CBD5}" srcOrd="0" destOrd="0" presId="urn:microsoft.com/office/officeart/2005/8/layout/default"/>
    <dgm:cxn modelId="{3EA44F81-9E84-4095-BEC6-D186CE27AF2A}" type="presParOf" srcId="{1288D37A-C8BE-46B8-B20E-4DB0A7968038}" destId="{DE4AC3CF-96F1-46A5-97F7-EA54EBBCE4ED}" srcOrd="1" destOrd="0" presId="urn:microsoft.com/office/officeart/2005/8/layout/default"/>
    <dgm:cxn modelId="{A850951A-5BE4-4E02-A073-F5B1DA02F85F}" type="presParOf" srcId="{1288D37A-C8BE-46B8-B20E-4DB0A7968038}" destId="{502BA433-C7F0-452D-9E51-F4ACC320655E}" srcOrd="2" destOrd="0" presId="urn:microsoft.com/office/officeart/2005/8/layout/default"/>
    <dgm:cxn modelId="{C7BDED12-7498-40C0-89F8-AE3D36DA91C1}" type="presParOf" srcId="{1288D37A-C8BE-46B8-B20E-4DB0A7968038}" destId="{37831636-D5FB-4E52-9F4F-ADEF39F9BDFE}" srcOrd="3" destOrd="0" presId="urn:microsoft.com/office/officeart/2005/8/layout/default"/>
    <dgm:cxn modelId="{68C46C3F-B9AD-47ED-B3D3-9A8E2E1DB87D}" type="presParOf" srcId="{1288D37A-C8BE-46B8-B20E-4DB0A7968038}" destId="{0991C4CE-826D-480D-ADA9-99050CAAB7F6}" srcOrd="4" destOrd="0" presId="urn:microsoft.com/office/officeart/2005/8/layout/default"/>
    <dgm:cxn modelId="{EAF41F7E-46E4-4A60-901D-1DFA340C6A67}" type="presParOf" srcId="{1288D37A-C8BE-46B8-B20E-4DB0A7968038}" destId="{61C940C5-D65F-4F26-B7D9-EFD55875F7F5}" srcOrd="5" destOrd="0" presId="urn:microsoft.com/office/officeart/2005/8/layout/default"/>
    <dgm:cxn modelId="{781B821D-9F60-4014-BC40-AA483E94C6DA}" type="presParOf" srcId="{1288D37A-C8BE-46B8-B20E-4DB0A7968038}" destId="{F3A638CD-F761-435B-B1F0-7EAD9FC53FEA}" srcOrd="6" destOrd="0" presId="urn:microsoft.com/office/officeart/2005/8/layout/default"/>
    <dgm:cxn modelId="{E5125AF3-BF82-4C8D-917E-986D559B0714}" type="presParOf" srcId="{1288D37A-C8BE-46B8-B20E-4DB0A7968038}" destId="{A50E1B3C-9D07-454C-9794-9EAB3835F89F}" srcOrd="7" destOrd="0" presId="urn:microsoft.com/office/officeart/2005/8/layout/default"/>
    <dgm:cxn modelId="{4336AE73-35E6-4428-A41B-E22A51C0416C}" type="presParOf" srcId="{1288D37A-C8BE-46B8-B20E-4DB0A7968038}" destId="{4C3D4996-4417-4177-9746-18F765E7C351}" srcOrd="8" destOrd="0" presId="urn:microsoft.com/office/officeart/2005/8/layout/default"/>
    <dgm:cxn modelId="{2CE6E6A6-F514-4358-8225-C7CE720CC515}" type="presParOf" srcId="{1288D37A-C8BE-46B8-B20E-4DB0A7968038}" destId="{B32D32DE-FC0E-423E-9A89-EDF1AEFBE205}" srcOrd="9" destOrd="0" presId="urn:microsoft.com/office/officeart/2005/8/layout/default"/>
    <dgm:cxn modelId="{58D4A4E6-9911-454D-9F28-5CA0AB3D4008}" type="presParOf" srcId="{1288D37A-C8BE-46B8-B20E-4DB0A7968038}" destId="{6BF0147E-CE01-405C-8D03-2074B1BDF94C}"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344591-3C21-4595-BCB3-0BC1DA8B81A6}"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2DF706BF-6A66-4660-8D8D-C717B6DD5BEE}">
      <dgm:prSet/>
      <dgm:spPr/>
      <dgm:t>
        <a:bodyPr/>
        <a:lstStyle/>
        <a:p>
          <a:r>
            <a:rPr lang="en-US" dirty="0" err="1"/>
            <a:t>Shubhadeep</a:t>
          </a:r>
          <a:r>
            <a:rPr lang="en-US" dirty="0"/>
            <a:t> </a:t>
          </a:r>
          <a:r>
            <a:rPr lang="en-US" dirty="0" err="1"/>
            <a:t>Maity</a:t>
          </a:r>
          <a:r>
            <a:rPr lang="en-US" dirty="0"/>
            <a:t> – Finding suitable models for our project(</a:t>
          </a:r>
          <a:r>
            <a:rPr lang="en-US" dirty="0" err="1"/>
            <a:t>Xgboost</a:t>
          </a:r>
          <a:r>
            <a:rPr lang="en-US" dirty="0"/>
            <a:t> and </a:t>
          </a:r>
          <a:r>
            <a:rPr lang="en-US"/>
            <a:t>VGG-16), Coding</a:t>
          </a:r>
          <a:r>
            <a:rPr lang="en-US" dirty="0"/>
            <a:t>, Methodology, Presentation</a:t>
          </a:r>
        </a:p>
      </dgm:t>
    </dgm:pt>
    <dgm:pt modelId="{BFEF8D37-9230-44CB-94F6-A7C642DE0F72}" type="parTrans" cxnId="{7C65389A-65B9-4F17-B8B0-EC2067950CB4}">
      <dgm:prSet/>
      <dgm:spPr/>
      <dgm:t>
        <a:bodyPr/>
        <a:lstStyle/>
        <a:p>
          <a:endParaRPr lang="en-US"/>
        </a:p>
      </dgm:t>
    </dgm:pt>
    <dgm:pt modelId="{6FF0AA79-753C-4425-B2AB-FCBF6129039B}" type="sibTrans" cxnId="{7C65389A-65B9-4F17-B8B0-EC2067950CB4}">
      <dgm:prSet/>
      <dgm:spPr/>
      <dgm:t>
        <a:bodyPr/>
        <a:lstStyle/>
        <a:p>
          <a:endParaRPr lang="en-US"/>
        </a:p>
      </dgm:t>
    </dgm:pt>
    <dgm:pt modelId="{C1B08742-748D-484B-A3F2-343425B9A0FB}">
      <dgm:prSet/>
      <dgm:spPr/>
      <dgm:t>
        <a:bodyPr/>
        <a:lstStyle/>
        <a:p>
          <a:r>
            <a:rPr lang="en-US" dirty="0"/>
            <a:t>Mayukh Roy – Finding best dataset, Coding, Methodology and Report</a:t>
          </a:r>
        </a:p>
      </dgm:t>
    </dgm:pt>
    <dgm:pt modelId="{1A71E8B3-3B06-41BE-955B-B760608D81A3}" type="parTrans" cxnId="{A6329C79-3A11-459E-AF23-6A1D79CC092E}">
      <dgm:prSet/>
      <dgm:spPr/>
      <dgm:t>
        <a:bodyPr/>
        <a:lstStyle/>
        <a:p>
          <a:endParaRPr lang="en-US"/>
        </a:p>
      </dgm:t>
    </dgm:pt>
    <dgm:pt modelId="{F0373F71-5A03-471A-9A33-A34A79D993DC}" type="sibTrans" cxnId="{A6329C79-3A11-459E-AF23-6A1D79CC092E}">
      <dgm:prSet/>
      <dgm:spPr/>
      <dgm:t>
        <a:bodyPr/>
        <a:lstStyle/>
        <a:p>
          <a:endParaRPr lang="en-US"/>
        </a:p>
      </dgm:t>
    </dgm:pt>
    <dgm:pt modelId="{5D06FAE9-8C6E-4A61-802D-01E826AB4364}">
      <dgm:prSet/>
      <dgm:spPr/>
      <dgm:t>
        <a:bodyPr/>
        <a:lstStyle/>
        <a:p>
          <a:r>
            <a:rPr lang="en-US" dirty="0"/>
            <a:t>Hrithik Rudra – Finding various research papers related to medical domain and going through them, Coding</a:t>
          </a:r>
        </a:p>
      </dgm:t>
    </dgm:pt>
    <dgm:pt modelId="{7C28C6B2-2674-4CFD-AE60-FD997F1CB2AA}" type="parTrans" cxnId="{ACA249FF-174A-4174-82B3-B3A847E7CBE1}">
      <dgm:prSet/>
      <dgm:spPr/>
      <dgm:t>
        <a:bodyPr/>
        <a:lstStyle/>
        <a:p>
          <a:endParaRPr lang="en-US"/>
        </a:p>
      </dgm:t>
    </dgm:pt>
    <dgm:pt modelId="{D73D518F-DEA0-4443-94DB-18193A1F47D4}" type="sibTrans" cxnId="{ACA249FF-174A-4174-82B3-B3A847E7CBE1}">
      <dgm:prSet/>
      <dgm:spPr/>
      <dgm:t>
        <a:bodyPr/>
        <a:lstStyle/>
        <a:p>
          <a:endParaRPr lang="en-US"/>
        </a:p>
      </dgm:t>
    </dgm:pt>
    <dgm:pt modelId="{B427B882-7832-471C-8058-BE3A8EEC8BCC}" type="pres">
      <dgm:prSet presAssocID="{56344591-3C21-4595-BCB3-0BC1DA8B81A6}" presName="vert0" presStyleCnt="0">
        <dgm:presLayoutVars>
          <dgm:dir/>
          <dgm:animOne val="branch"/>
          <dgm:animLvl val="lvl"/>
        </dgm:presLayoutVars>
      </dgm:prSet>
      <dgm:spPr/>
    </dgm:pt>
    <dgm:pt modelId="{27209FF9-7CC2-47F4-9C75-7571840A0BAA}" type="pres">
      <dgm:prSet presAssocID="{2DF706BF-6A66-4660-8D8D-C717B6DD5BEE}" presName="thickLine" presStyleLbl="alignNode1" presStyleIdx="0" presStyleCnt="3"/>
      <dgm:spPr/>
    </dgm:pt>
    <dgm:pt modelId="{FE07095B-8AA7-4DEF-8604-CE50C11C1F83}" type="pres">
      <dgm:prSet presAssocID="{2DF706BF-6A66-4660-8D8D-C717B6DD5BEE}" presName="horz1" presStyleCnt="0"/>
      <dgm:spPr/>
    </dgm:pt>
    <dgm:pt modelId="{D36A88C6-CB78-46AB-9939-7800D77F09D7}" type="pres">
      <dgm:prSet presAssocID="{2DF706BF-6A66-4660-8D8D-C717B6DD5BEE}" presName="tx1" presStyleLbl="revTx" presStyleIdx="0" presStyleCnt="3"/>
      <dgm:spPr/>
    </dgm:pt>
    <dgm:pt modelId="{E804F795-3037-405D-AE47-A889C638D924}" type="pres">
      <dgm:prSet presAssocID="{2DF706BF-6A66-4660-8D8D-C717B6DD5BEE}" presName="vert1" presStyleCnt="0"/>
      <dgm:spPr/>
    </dgm:pt>
    <dgm:pt modelId="{7D284411-47C7-4303-A816-900D69C146B3}" type="pres">
      <dgm:prSet presAssocID="{C1B08742-748D-484B-A3F2-343425B9A0FB}" presName="thickLine" presStyleLbl="alignNode1" presStyleIdx="1" presStyleCnt="3"/>
      <dgm:spPr/>
    </dgm:pt>
    <dgm:pt modelId="{4E9BC80E-090E-4795-824F-CA66F25A3254}" type="pres">
      <dgm:prSet presAssocID="{C1B08742-748D-484B-A3F2-343425B9A0FB}" presName="horz1" presStyleCnt="0"/>
      <dgm:spPr/>
    </dgm:pt>
    <dgm:pt modelId="{EA8F178B-554F-4CED-9828-8F76FF05EA4C}" type="pres">
      <dgm:prSet presAssocID="{C1B08742-748D-484B-A3F2-343425B9A0FB}" presName="tx1" presStyleLbl="revTx" presStyleIdx="1" presStyleCnt="3"/>
      <dgm:spPr/>
    </dgm:pt>
    <dgm:pt modelId="{6D51F998-DBF4-4E78-A7FE-28E8FFA9CE02}" type="pres">
      <dgm:prSet presAssocID="{C1B08742-748D-484B-A3F2-343425B9A0FB}" presName="vert1" presStyleCnt="0"/>
      <dgm:spPr/>
    </dgm:pt>
    <dgm:pt modelId="{D6905711-8BD2-469D-ADEC-DCFD8CFF69B1}" type="pres">
      <dgm:prSet presAssocID="{5D06FAE9-8C6E-4A61-802D-01E826AB4364}" presName="thickLine" presStyleLbl="alignNode1" presStyleIdx="2" presStyleCnt="3"/>
      <dgm:spPr/>
    </dgm:pt>
    <dgm:pt modelId="{1E1C3928-1E6D-451E-B85A-BC32A5765102}" type="pres">
      <dgm:prSet presAssocID="{5D06FAE9-8C6E-4A61-802D-01E826AB4364}" presName="horz1" presStyleCnt="0"/>
      <dgm:spPr/>
    </dgm:pt>
    <dgm:pt modelId="{CB8F171B-490B-429F-BC57-2B48B9E8ADD2}" type="pres">
      <dgm:prSet presAssocID="{5D06FAE9-8C6E-4A61-802D-01E826AB4364}" presName="tx1" presStyleLbl="revTx" presStyleIdx="2" presStyleCnt="3"/>
      <dgm:spPr/>
    </dgm:pt>
    <dgm:pt modelId="{CB779BD5-26AA-4581-B1E9-038E671FEB48}" type="pres">
      <dgm:prSet presAssocID="{5D06FAE9-8C6E-4A61-802D-01E826AB4364}" presName="vert1" presStyleCnt="0"/>
      <dgm:spPr/>
    </dgm:pt>
  </dgm:ptLst>
  <dgm:cxnLst>
    <dgm:cxn modelId="{24F3175F-96FE-443A-A105-5DBE4C0A1D39}" type="presOf" srcId="{C1B08742-748D-484B-A3F2-343425B9A0FB}" destId="{EA8F178B-554F-4CED-9828-8F76FF05EA4C}" srcOrd="0" destOrd="0" presId="urn:microsoft.com/office/officeart/2008/layout/LinedList"/>
    <dgm:cxn modelId="{8F847A70-E8AF-4B50-A840-60DCCBBB7888}" type="presOf" srcId="{56344591-3C21-4595-BCB3-0BC1DA8B81A6}" destId="{B427B882-7832-471C-8058-BE3A8EEC8BCC}" srcOrd="0" destOrd="0" presId="urn:microsoft.com/office/officeart/2008/layout/LinedList"/>
    <dgm:cxn modelId="{A6329C79-3A11-459E-AF23-6A1D79CC092E}" srcId="{56344591-3C21-4595-BCB3-0BC1DA8B81A6}" destId="{C1B08742-748D-484B-A3F2-343425B9A0FB}" srcOrd="1" destOrd="0" parTransId="{1A71E8B3-3B06-41BE-955B-B760608D81A3}" sibTransId="{F0373F71-5A03-471A-9A33-A34A79D993DC}"/>
    <dgm:cxn modelId="{9835D784-3B34-4A45-9FC9-E3E6DC0BC66A}" type="presOf" srcId="{2DF706BF-6A66-4660-8D8D-C717B6DD5BEE}" destId="{D36A88C6-CB78-46AB-9939-7800D77F09D7}" srcOrd="0" destOrd="0" presId="urn:microsoft.com/office/officeart/2008/layout/LinedList"/>
    <dgm:cxn modelId="{D5DDE295-5985-4965-814A-54F3108ED39C}" type="presOf" srcId="{5D06FAE9-8C6E-4A61-802D-01E826AB4364}" destId="{CB8F171B-490B-429F-BC57-2B48B9E8ADD2}" srcOrd="0" destOrd="0" presId="urn:microsoft.com/office/officeart/2008/layout/LinedList"/>
    <dgm:cxn modelId="{7C65389A-65B9-4F17-B8B0-EC2067950CB4}" srcId="{56344591-3C21-4595-BCB3-0BC1DA8B81A6}" destId="{2DF706BF-6A66-4660-8D8D-C717B6DD5BEE}" srcOrd="0" destOrd="0" parTransId="{BFEF8D37-9230-44CB-94F6-A7C642DE0F72}" sibTransId="{6FF0AA79-753C-4425-B2AB-FCBF6129039B}"/>
    <dgm:cxn modelId="{ACA249FF-174A-4174-82B3-B3A847E7CBE1}" srcId="{56344591-3C21-4595-BCB3-0BC1DA8B81A6}" destId="{5D06FAE9-8C6E-4A61-802D-01E826AB4364}" srcOrd="2" destOrd="0" parTransId="{7C28C6B2-2674-4CFD-AE60-FD997F1CB2AA}" sibTransId="{D73D518F-DEA0-4443-94DB-18193A1F47D4}"/>
    <dgm:cxn modelId="{90A04DED-C713-4892-A06D-ADE82C4248ED}" type="presParOf" srcId="{B427B882-7832-471C-8058-BE3A8EEC8BCC}" destId="{27209FF9-7CC2-47F4-9C75-7571840A0BAA}" srcOrd="0" destOrd="0" presId="urn:microsoft.com/office/officeart/2008/layout/LinedList"/>
    <dgm:cxn modelId="{82E40650-180F-47F6-835F-B182401B2E28}" type="presParOf" srcId="{B427B882-7832-471C-8058-BE3A8EEC8BCC}" destId="{FE07095B-8AA7-4DEF-8604-CE50C11C1F83}" srcOrd="1" destOrd="0" presId="urn:microsoft.com/office/officeart/2008/layout/LinedList"/>
    <dgm:cxn modelId="{96F732A8-879E-4DE3-A9E9-0ED6C27A5EBE}" type="presParOf" srcId="{FE07095B-8AA7-4DEF-8604-CE50C11C1F83}" destId="{D36A88C6-CB78-46AB-9939-7800D77F09D7}" srcOrd="0" destOrd="0" presId="urn:microsoft.com/office/officeart/2008/layout/LinedList"/>
    <dgm:cxn modelId="{D566D4B7-B735-4FBD-BC56-A65A2B1DE31F}" type="presParOf" srcId="{FE07095B-8AA7-4DEF-8604-CE50C11C1F83}" destId="{E804F795-3037-405D-AE47-A889C638D924}" srcOrd="1" destOrd="0" presId="urn:microsoft.com/office/officeart/2008/layout/LinedList"/>
    <dgm:cxn modelId="{035A455B-7551-4D8C-B3A5-B43386E5FCFC}" type="presParOf" srcId="{B427B882-7832-471C-8058-BE3A8EEC8BCC}" destId="{7D284411-47C7-4303-A816-900D69C146B3}" srcOrd="2" destOrd="0" presId="urn:microsoft.com/office/officeart/2008/layout/LinedList"/>
    <dgm:cxn modelId="{50E25F31-EE17-40D1-BC4F-263CCE76BF1F}" type="presParOf" srcId="{B427B882-7832-471C-8058-BE3A8EEC8BCC}" destId="{4E9BC80E-090E-4795-824F-CA66F25A3254}" srcOrd="3" destOrd="0" presId="urn:microsoft.com/office/officeart/2008/layout/LinedList"/>
    <dgm:cxn modelId="{F41226E5-5B0D-4625-9667-026DAB913B1B}" type="presParOf" srcId="{4E9BC80E-090E-4795-824F-CA66F25A3254}" destId="{EA8F178B-554F-4CED-9828-8F76FF05EA4C}" srcOrd="0" destOrd="0" presId="urn:microsoft.com/office/officeart/2008/layout/LinedList"/>
    <dgm:cxn modelId="{31555E32-9B76-44A9-AB7F-FD455E47BADB}" type="presParOf" srcId="{4E9BC80E-090E-4795-824F-CA66F25A3254}" destId="{6D51F998-DBF4-4E78-A7FE-28E8FFA9CE02}" srcOrd="1" destOrd="0" presId="urn:microsoft.com/office/officeart/2008/layout/LinedList"/>
    <dgm:cxn modelId="{745D0C68-FEF6-4CD3-AD6A-2C06B4DA9163}" type="presParOf" srcId="{B427B882-7832-471C-8058-BE3A8EEC8BCC}" destId="{D6905711-8BD2-469D-ADEC-DCFD8CFF69B1}" srcOrd="4" destOrd="0" presId="urn:microsoft.com/office/officeart/2008/layout/LinedList"/>
    <dgm:cxn modelId="{40FFA960-707D-4E40-950A-2A8AF3A90F9F}" type="presParOf" srcId="{B427B882-7832-471C-8058-BE3A8EEC8BCC}" destId="{1E1C3928-1E6D-451E-B85A-BC32A5765102}" srcOrd="5" destOrd="0" presId="urn:microsoft.com/office/officeart/2008/layout/LinedList"/>
    <dgm:cxn modelId="{F9552055-2955-4DA0-B2FF-CC2C09579184}" type="presParOf" srcId="{1E1C3928-1E6D-451E-B85A-BC32A5765102}" destId="{CB8F171B-490B-429F-BC57-2B48B9E8ADD2}" srcOrd="0" destOrd="0" presId="urn:microsoft.com/office/officeart/2008/layout/LinedList"/>
    <dgm:cxn modelId="{AD7081D9-870E-4658-9679-245E19412FDF}" type="presParOf" srcId="{1E1C3928-1E6D-451E-B85A-BC32A5765102}" destId="{CB779BD5-26AA-4581-B1E9-038E671FEB4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C89821-C074-4A23-B3D0-ACE1BF72D04C}">
      <dsp:nvSpPr>
        <dsp:cNvPr id="0" name=""/>
        <dsp:cNvSpPr/>
      </dsp:nvSpPr>
      <dsp:spPr>
        <a:xfrm>
          <a:off x="0" y="0"/>
          <a:ext cx="588433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14EAFA-510E-42F0-A93D-1D180CC89E13}">
      <dsp:nvSpPr>
        <dsp:cNvPr id="0" name=""/>
        <dsp:cNvSpPr/>
      </dsp:nvSpPr>
      <dsp:spPr>
        <a:xfrm>
          <a:off x="0" y="0"/>
          <a:ext cx="5884333" cy="614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Edge Computing</a:t>
          </a:r>
        </a:p>
      </dsp:txBody>
      <dsp:txXfrm>
        <a:off x="0" y="0"/>
        <a:ext cx="5884333" cy="614265"/>
      </dsp:txXfrm>
    </dsp:sp>
    <dsp:sp modelId="{1594EFBE-1326-4B18-A41B-D921E60512DB}">
      <dsp:nvSpPr>
        <dsp:cNvPr id="0" name=""/>
        <dsp:cNvSpPr/>
      </dsp:nvSpPr>
      <dsp:spPr>
        <a:xfrm>
          <a:off x="0" y="614265"/>
          <a:ext cx="588433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CBBE28-0B24-4086-A825-0277423009CC}">
      <dsp:nvSpPr>
        <dsp:cNvPr id="0" name=""/>
        <dsp:cNvSpPr/>
      </dsp:nvSpPr>
      <dsp:spPr>
        <a:xfrm>
          <a:off x="0" y="614265"/>
          <a:ext cx="5884333" cy="614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Pulmonary Embolism</a:t>
          </a:r>
        </a:p>
      </dsp:txBody>
      <dsp:txXfrm>
        <a:off x="0" y="614265"/>
        <a:ext cx="5884333" cy="614265"/>
      </dsp:txXfrm>
    </dsp:sp>
    <dsp:sp modelId="{1409BD0A-E7F5-4E53-9F21-067F5FC10F5F}">
      <dsp:nvSpPr>
        <dsp:cNvPr id="0" name=""/>
        <dsp:cNvSpPr/>
      </dsp:nvSpPr>
      <dsp:spPr>
        <a:xfrm>
          <a:off x="0" y="1228530"/>
          <a:ext cx="588433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28B505-D69F-43F3-8AB5-F5301113569F}">
      <dsp:nvSpPr>
        <dsp:cNvPr id="0" name=""/>
        <dsp:cNvSpPr/>
      </dsp:nvSpPr>
      <dsp:spPr>
        <a:xfrm>
          <a:off x="0" y="1228530"/>
          <a:ext cx="5884333" cy="614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dirty="0"/>
            <a:t>VGG-16</a:t>
          </a:r>
          <a:endParaRPr lang="en-US" sz="2800" kern="1200" dirty="0"/>
        </a:p>
      </dsp:txBody>
      <dsp:txXfrm>
        <a:off x="0" y="1228530"/>
        <a:ext cx="5884333" cy="614265"/>
      </dsp:txXfrm>
    </dsp:sp>
    <dsp:sp modelId="{DBC21948-C3DD-49D6-A661-D930B95C2717}">
      <dsp:nvSpPr>
        <dsp:cNvPr id="0" name=""/>
        <dsp:cNvSpPr/>
      </dsp:nvSpPr>
      <dsp:spPr>
        <a:xfrm>
          <a:off x="0" y="1842795"/>
          <a:ext cx="588433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E6EA31-4665-43D0-BACA-C94227ED2713}">
      <dsp:nvSpPr>
        <dsp:cNvPr id="0" name=""/>
        <dsp:cNvSpPr/>
      </dsp:nvSpPr>
      <dsp:spPr>
        <a:xfrm>
          <a:off x="0" y="1842795"/>
          <a:ext cx="5884333" cy="614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dirty="0"/>
            <a:t>XGBOOST</a:t>
          </a:r>
          <a:endParaRPr lang="en-US" sz="2800" kern="1200" dirty="0"/>
        </a:p>
      </dsp:txBody>
      <dsp:txXfrm>
        <a:off x="0" y="1842795"/>
        <a:ext cx="5884333" cy="6142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E95FE-A5A3-49F4-9F53-BB5291B1CBD5}">
      <dsp:nvSpPr>
        <dsp:cNvPr id="0" name=""/>
        <dsp:cNvSpPr/>
      </dsp:nvSpPr>
      <dsp:spPr>
        <a:xfrm>
          <a:off x="338089" y="528"/>
          <a:ext cx="3045916" cy="18275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The future scope of this project can be quite promising, as medical imaging and healthcare continue to evolve with advancements in technology.</a:t>
          </a:r>
        </a:p>
      </dsp:txBody>
      <dsp:txXfrm>
        <a:off x="338089" y="528"/>
        <a:ext cx="3045916" cy="1827549"/>
      </dsp:txXfrm>
    </dsp:sp>
    <dsp:sp modelId="{502BA433-C7F0-452D-9E51-F4ACC320655E}">
      <dsp:nvSpPr>
        <dsp:cNvPr id="0" name=""/>
        <dsp:cNvSpPr/>
      </dsp:nvSpPr>
      <dsp:spPr>
        <a:xfrm>
          <a:off x="3688597" y="528"/>
          <a:ext cx="3045916" cy="182754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Improved accuracy: As deep learning algorithms and models continue to advance, there is scope for enhancing the accuracy of medical image classification.</a:t>
          </a:r>
        </a:p>
      </dsp:txBody>
      <dsp:txXfrm>
        <a:off x="3688597" y="528"/>
        <a:ext cx="3045916" cy="1827549"/>
      </dsp:txXfrm>
    </dsp:sp>
    <dsp:sp modelId="{0991C4CE-826D-480D-ADA9-99050CAAB7F6}">
      <dsp:nvSpPr>
        <dsp:cNvPr id="0" name=""/>
        <dsp:cNvSpPr/>
      </dsp:nvSpPr>
      <dsp:spPr>
        <a:xfrm>
          <a:off x="338089" y="2132670"/>
          <a:ext cx="3045916" cy="182754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Integration with healthcare systems: Integration with existing healthcare systems and electronic health records (EHRs) can enable seamless access to medical image classification results and facilitate better patient management and treatment planning.</a:t>
          </a:r>
        </a:p>
      </dsp:txBody>
      <dsp:txXfrm>
        <a:off x="338089" y="2132670"/>
        <a:ext cx="3045916" cy="1827549"/>
      </dsp:txXfrm>
    </dsp:sp>
    <dsp:sp modelId="{F3A638CD-F761-435B-B1F0-7EAD9FC53FEA}">
      <dsp:nvSpPr>
        <dsp:cNvPr id="0" name=""/>
        <dsp:cNvSpPr/>
      </dsp:nvSpPr>
      <dsp:spPr>
        <a:xfrm>
          <a:off x="3688597" y="2132670"/>
          <a:ext cx="3045916" cy="182754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Expansion to other medical conditions: The project can be expanded to classify images related to various other medical conditions, which would contribute to a broader range of applications in healthcare.</a:t>
          </a:r>
        </a:p>
      </dsp:txBody>
      <dsp:txXfrm>
        <a:off x="3688597" y="2132670"/>
        <a:ext cx="3045916" cy="1827549"/>
      </dsp:txXfrm>
    </dsp:sp>
    <dsp:sp modelId="{4C3D4996-4417-4177-9746-18F765E7C351}">
      <dsp:nvSpPr>
        <dsp:cNvPr id="0" name=""/>
        <dsp:cNvSpPr/>
      </dsp:nvSpPr>
      <dsp:spPr>
        <a:xfrm>
          <a:off x="338089" y="4264811"/>
          <a:ext cx="3045916" cy="182754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Real-time image analysis: The project can be optimized to perform image classification in real-time, allowing for immediate analysis and decision-making during medical procedures or emergencies.</a:t>
          </a:r>
        </a:p>
      </dsp:txBody>
      <dsp:txXfrm>
        <a:off x="338089" y="4264811"/>
        <a:ext cx="3045916" cy="1827549"/>
      </dsp:txXfrm>
    </dsp:sp>
    <dsp:sp modelId="{6BF0147E-CE01-405C-8D03-2074B1BDF94C}">
      <dsp:nvSpPr>
        <dsp:cNvPr id="0" name=""/>
        <dsp:cNvSpPr/>
      </dsp:nvSpPr>
      <dsp:spPr>
        <a:xfrm>
          <a:off x="3688597" y="4264811"/>
          <a:ext cx="3045916" cy="18275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Collaboration with medical experts: Collaborating with medical professionals and researchers can provide valuable insights and feedback for further improvement of the project.</a:t>
          </a:r>
        </a:p>
      </dsp:txBody>
      <dsp:txXfrm>
        <a:off x="3688597" y="4264811"/>
        <a:ext cx="3045916" cy="18275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09FF9-7CC2-47F4-9C75-7571840A0BAA}">
      <dsp:nvSpPr>
        <dsp:cNvPr id="0" name=""/>
        <dsp:cNvSpPr/>
      </dsp:nvSpPr>
      <dsp:spPr>
        <a:xfrm>
          <a:off x="0" y="2602"/>
          <a:ext cx="60960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6A88C6-CB78-46AB-9939-7800D77F09D7}">
      <dsp:nvSpPr>
        <dsp:cNvPr id="0" name=""/>
        <dsp:cNvSpPr/>
      </dsp:nvSpPr>
      <dsp:spPr>
        <a:xfrm>
          <a:off x="0" y="2602"/>
          <a:ext cx="6096000" cy="1774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err="1"/>
            <a:t>Shubhadeep</a:t>
          </a:r>
          <a:r>
            <a:rPr lang="en-US" sz="2600" kern="1200" dirty="0"/>
            <a:t> </a:t>
          </a:r>
          <a:r>
            <a:rPr lang="en-US" sz="2600" kern="1200" dirty="0" err="1"/>
            <a:t>Maity</a:t>
          </a:r>
          <a:r>
            <a:rPr lang="en-US" sz="2600" kern="1200" dirty="0"/>
            <a:t> – Finding suitable models for our project(</a:t>
          </a:r>
          <a:r>
            <a:rPr lang="en-US" sz="2600" kern="1200" dirty="0" err="1"/>
            <a:t>Xgboost</a:t>
          </a:r>
          <a:r>
            <a:rPr lang="en-US" sz="2600" kern="1200" dirty="0"/>
            <a:t> and </a:t>
          </a:r>
          <a:r>
            <a:rPr lang="en-US" sz="2600" kern="1200"/>
            <a:t>VGG-16), Coding</a:t>
          </a:r>
          <a:r>
            <a:rPr lang="en-US" sz="2600" kern="1200" dirty="0"/>
            <a:t>, Methodology, Presentation</a:t>
          </a:r>
        </a:p>
      </dsp:txBody>
      <dsp:txXfrm>
        <a:off x="0" y="2602"/>
        <a:ext cx="6096000" cy="1774691"/>
      </dsp:txXfrm>
    </dsp:sp>
    <dsp:sp modelId="{7D284411-47C7-4303-A816-900D69C146B3}">
      <dsp:nvSpPr>
        <dsp:cNvPr id="0" name=""/>
        <dsp:cNvSpPr/>
      </dsp:nvSpPr>
      <dsp:spPr>
        <a:xfrm>
          <a:off x="0" y="1777294"/>
          <a:ext cx="6096000" cy="0"/>
        </a:xfrm>
        <a:prstGeom prst="line">
          <a:avLst/>
        </a:prstGeom>
        <a:solidFill>
          <a:schemeClr val="accent2">
            <a:hueOff val="748465"/>
            <a:satOff val="-337"/>
            <a:lumOff val="3529"/>
            <a:alphaOff val="0"/>
          </a:schemeClr>
        </a:solidFill>
        <a:ln w="12700" cap="flat" cmpd="sng" algn="ctr">
          <a:solidFill>
            <a:schemeClr val="accent2">
              <a:hueOff val="748465"/>
              <a:satOff val="-337"/>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8F178B-554F-4CED-9828-8F76FF05EA4C}">
      <dsp:nvSpPr>
        <dsp:cNvPr id="0" name=""/>
        <dsp:cNvSpPr/>
      </dsp:nvSpPr>
      <dsp:spPr>
        <a:xfrm>
          <a:off x="0" y="1777294"/>
          <a:ext cx="6096000" cy="1774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Mayukh Roy – Finding best dataset, Coding, Methodology and Report</a:t>
          </a:r>
        </a:p>
      </dsp:txBody>
      <dsp:txXfrm>
        <a:off x="0" y="1777294"/>
        <a:ext cx="6096000" cy="1774691"/>
      </dsp:txXfrm>
    </dsp:sp>
    <dsp:sp modelId="{D6905711-8BD2-469D-ADEC-DCFD8CFF69B1}">
      <dsp:nvSpPr>
        <dsp:cNvPr id="0" name=""/>
        <dsp:cNvSpPr/>
      </dsp:nvSpPr>
      <dsp:spPr>
        <a:xfrm>
          <a:off x="0" y="3551985"/>
          <a:ext cx="6096000" cy="0"/>
        </a:xfrm>
        <a:prstGeom prst="line">
          <a:avLst/>
        </a:prstGeom>
        <a:solidFill>
          <a:schemeClr val="accent2">
            <a:hueOff val="1496931"/>
            <a:satOff val="-674"/>
            <a:lumOff val="7057"/>
            <a:alphaOff val="0"/>
          </a:schemeClr>
        </a:solidFill>
        <a:ln w="12700" cap="flat" cmpd="sng" algn="ctr">
          <a:solidFill>
            <a:schemeClr val="accent2">
              <a:hueOff val="1496931"/>
              <a:satOff val="-674"/>
              <a:lumOff val="70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8F171B-490B-429F-BC57-2B48B9E8ADD2}">
      <dsp:nvSpPr>
        <dsp:cNvPr id="0" name=""/>
        <dsp:cNvSpPr/>
      </dsp:nvSpPr>
      <dsp:spPr>
        <a:xfrm>
          <a:off x="0" y="3551985"/>
          <a:ext cx="6096000" cy="1774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Hrithik Rudra – Finding various research papers related to medical domain and going through them, Coding</a:t>
          </a:r>
        </a:p>
      </dsp:txBody>
      <dsp:txXfrm>
        <a:off x="0" y="3551985"/>
        <a:ext cx="6096000" cy="177469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5/23/2023</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925477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5/23/2023</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15888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5/23/2023</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87852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5/23/2023</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1110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5/23/2023</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84503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5/23/2023</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83253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5/23/2023</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7129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5/23/2023</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46874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5/23/2023</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41164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5/23/2023</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12093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5/23/2023</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94379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5/23/2023</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545359812"/>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76" r:id="rId5"/>
    <p:sldLayoutId id="2147483677" r:id="rId6"/>
    <p:sldLayoutId id="2147483682"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ackground pattern&#10;&#10;Description automatically generated">
            <a:extLst>
              <a:ext uri="{FF2B5EF4-FFF2-40B4-BE49-F238E27FC236}">
                <a16:creationId xmlns:a16="http://schemas.microsoft.com/office/drawing/2014/main" id="{4CE75B51-94CA-7EC5-DA0E-095842FF29B2}"/>
              </a:ext>
            </a:extLst>
          </p:cNvPr>
          <p:cNvPicPr>
            <a:picLocks noChangeAspect="1"/>
          </p:cNvPicPr>
          <p:nvPr/>
        </p:nvPicPr>
        <p:blipFill rotWithShape="1">
          <a:blip r:embed="rId2">
            <a:alphaModFix amt="50000"/>
          </a:blip>
          <a:srcRect t="10801" b="6212"/>
          <a:stretch/>
        </p:blipFill>
        <p:spPr>
          <a:xfrm>
            <a:off x="-524" y="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grpSp>
        <p:nvGrpSpPr>
          <p:cNvPr id="11" name="Group 10">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12" name="Freeform: Shape 11">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EBBED87-56CA-B55D-3DF0-8F3BE9B9B3AA}"/>
              </a:ext>
            </a:extLst>
          </p:cNvPr>
          <p:cNvSpPr>
            <a:spLocks noGrp="1"/>
          </p:cNvSpPr>
          <p:nvPr>
            <p:ph type="ctrTitle"/>
          </p:nvPr>
        </p:nvSpPr>
        <p:spPr>
          <a:xfrm>
            <a:off x="762000" y="459155"/>
            <a:ext cx="8773886" cy="2231235"/>
          </a:xfrm>
        </p:spPr>
        <p:txBody>
          <a:bodyPr>
            <a:normAutofit/>
          </a:bodyPr>
          <a:lstStyle/>
          <a:p>
            <a:pPr algn="l"/>
            <a:r>
              <a:rPr lang="en-US" sz="4400" dirty="0"/>
              <a:t>Medical Data Analysis </a:t>
            </a:r>
            <a:br>
              <a:rPr lang="en-US" sz="4400" dirty="0"/>
            </a:br>
            <a:r>
              <a:rPr lang="en-US" sz="4400" dirty="0"/>
              <a:t>in Edge Computing </a:t>
            </a:r>
            <a:br>
              <a:rPr lang="en-US" sz="4400" dirty="0"/>
            </a:br>
            <a:r>
              <a:rPr lang="en-US" sz="4400" dirty="0"/>
              <a:t>Environment</a:t>
            </a:r>
            <a:endParaRPr lang="en-IN" sz="4400" dirty="0"/>
          </a:p>
        </p:txBody>
      </p:sp>
      <p:sp>
        <p:nvSpPr>
          <p:cNvPr id="3" name="Subtitle 2">
            <a:extLst>
              <a:ext uri="{FF2B5EF4-FFF2-40B4-BE49-F238E27FC236}">
                <a16:creationId xmlns:a16="http://schemas.microsoft.com/office/drawing/2014/main" id="{E5D58669-F01C-5DD0-15F1-8ABB9B8D785D}"/>
              </a:ext>
            </a:extLst>
          </p:cNvPr>
          <p:cNvSpPr>
            <a:spLocks noGrp="1"/>
          </p:cNvSpPr>
          <p:nvPr>
            <p:ph type="subTitle" idx="1"/>
          </p:nvPr>
        </p:nvSpPr>
        <p:spPr>
          <a:xfrm>
            <a:off x="762000" y="3069957"/>
            <a:ext cx="8382000" cy="2231235"/>
          </a:xfrm>
        </p:spPr>
        <p:txBody>
          <a:bodyPr>
            <a:normAutofit fontScale="92500" lnSpcReduction="20000"/>
          </a:bodyPr>
          <a:lstStyle/>
          <a:p>
            <a:pPr algn="l"/>
            <a:r>
              <a:rPr lang="en-US" dirty="0"/>
              <a:t>By</a:t>
            </a:r>
          </a:p>
          <a:p>
            <a:pPr algn="l"/>
            <a:r>
              <a:rPr lang="en-US" dirty="0"/>
              <a:t>MAYUKH ROY (A91005219090)</a:t>
            </a:r>
          </a:p>
          <a:p>
            <a:pPr algn="l"/>
            <a:r>
              <a:rPr lang="en-US" dirty="0"/>
              <a:t>HRITHIK RUDRA (A91005219102)</a:t>
            </a:r>
          </a:p>
          <a:p>
            <a:pPr algn="l"/>
            <a:r>
              <a:rPr lang="en-US" dirty="0"/>
              <a:t>SHUBHADEEP MAITY (A91005219106)</a:t>
            </a:r>
          </a:p>
          <a:p>
            <a:pPr algn="l"/>
            <a:endParaRPr lang="en-US" dirty="0"/>
          </a:p>
          <a:p>
            <a:pPr algn="l"/>
            <a:r>
              <a:rPr lang="en-US" dirty="0"/>
              <a:t>SUBJECT: Major Project (ETMJ100)</a:t>
            </a:r>
          </a:p>
        </p:txBody>
      </p:sp>
      <p:pic>
        <p:nvPicPr>
          <p:cNvPr id="5" name="Picture 4">
            <a:extLst>
              <a:ext uri="{FF2B5EF4-FFF2-40B4-BE49-F238E27FC236}">
                <a16:creationId xmlns:a16="http://schemas.microsoft.com/office/drawing/2014/main" id="{B3680FEC-D146-A64A-2C5E-5FDA166607F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84704" y="780088"/>
            <a:ext cx="3385256" cy="1877363"/>
          </a:xfrm>
          <a:prstGeom prst="rect">
            <a:avLst/>
          </a:prstGeom>
          <a:noFill/>
          <a:ln>
            <a:noFill/>
          </a:ln>
        </p:spPr>
      </p:pic>
      <p:sp>
        <p:nvSpPr>
          <p:cNvPr id="6" name="TextBox 5">
            <a:extLst>
              <a:ext uri="{FF2B5EF4-FFF2-40B4-BE49-F238E27FC236}">
                <a16:creationId xmlns:a16="http://schemas.microsoft.com/office/drawing/2014/main" id="{76E475E9-D502-A4E4-212E-6D3EAC01DD18}"/>
              </a:ext>
            </a:extLst>
          </p:cNvPr>
          <p:cNvSpPr txBox="1"/>
          <p:nvPr/>
        </p:nvSpPr>
        <p:spPr>
          <a:xfrm>
            <a:off x="5579706" y="6255112"/>
            <a:ext cx="6382139" cy="369332"/>
          </a:xfrm>
          <a:prstGeom prst="rect">
            <a:avLst/>
          </a:prstGeom>
          <a:noFill/>
        </p:spPr>
        <p:txBody>
          <a:bodyPr wrap="square" rtlCol="0">
            <a:spAutoFit/>
          </a:bodyPr>
          <a:lstStyle/>
          <a:p>
            <a:pPr algn="r"/>
            <a:r>
              <a:rPr lang="en-US" dirty="0"/>
              <a:t>Course: B. TECH (CSE)		Batch: 2019-23</a:t>
            </a:r>
            <a:endParaRPr lang="en-IN" dirty="0"/>
          </a:p>
        </p:txBody>
      </p:sp>
    </p:spTree>
    <p:extLst>
      <p:ext uri="{BB962C8B-B14F-4D97-AF65-F5344CB8AC3E}">
        <p14:creationId xmlns:p14="http://schemas.microsoft.com/office/powerpoint/2010/main" val="1127262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3B69693-79B5-F03B-3C54-7BA5E6DDF9B3}"/>
              </a:ext>
            </a:extLst>
          </p:cNvPr>
          <p:cNvPicPr>
            <a:picLocks noChangeAspect="1"/>
          </p:cNvPicPr>
          <p:nvPr/>
        </p:nvPicPr>
        <p:blipFill>
          <a:blip r:embed="rId2"/>
          <a:stretch>
            <a:fillRect/>
          </a:stretch>
        </p:blipFill>
        <p:spPr>
          <a:xfrm>
            <a:off x="762001" y="2629754"/>
            <a:ext cx="2771774" cy="2000086"/>
          </a:xfrm>
          <a:prstGeom prst="rect">
            <a:avLst/>
          </a:prstGeom>
        </p:spPr>
      </p:pic>
      <p:sp>
        <p:nvSpPr>
          <p:cNvPr id="14" name="Freeform: Shape 13">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EA91B2AB-75E9-2721-4B58-C54D4803334D}"/>
              </a:ext>
            </a:extLst>
          </p:cNvPr>
          <p:cNvSpPr txBox="1"/>
          <p:nvPr/>
        </p:nvSpPr>
        <p:spPr>
          <a:xfrm>
            <a:off x="4842566" y="1011568"/>
            <a:ext cx="6853441" cy="3048001"/>
          </a:xfrm>
          <a:prstGeom prst="rect">
            <a:avLst/>
          </a:prstGeom>
        </p:spPr>
        <p:txBody>
          <a:bodyPr vert="horz" lIns="91440" tIns="45720" rIns="91440" bIns="45720" rtlCol="0">
            <a:normAutofit/>
          </a:bodyPr>
          <a:lstStyle/>
          <a:p>
            <a:pPr>
              <a:lnSpc>
                <a:spcPct val="90000"/>
              </a:lnSpc>
              <a:spcAft>
                <a:spcPts val="600"/>
              </a:spcAft>
            </a:pPr>
            <a:r>
              <a:rPr lang="en-US" sz="1700" dirty="0"/>
              <a:t>The following folders contain: -</a:t>
            </a:r>
          </a:p>
          <a:p>
            <a:pPr indent="-228600">
              <a:lnSpc>
                <a:spcPct val="90000"/>
              </a:lnSpc>
              <a:spcAft>
                <a:spcPts val="600"/>
              </a:spcAft>
              <a:buFont typeface="Arial" panose="020B0604020202020204" pitchFamily="34" charset="0"/>
              <a:buChar char="•"/>
            </a:pPr>
            <a:endParaRPr lang="en-US" sz="1700" dirty="0"/>
          </a:p>
          <a:p>
            <a:pPr marL="457200" indent="-342900">
              <a:lnSpc>
                <a:spcPct val="90000"/>
              </a:lnSpc>
              <a:spcAft>
                <a:spcPts val="600"/>
              </a:spcAft>
              <a:buFont typeface="+mj-lt"/>
              <a:buAutoNum type="arabicPeriod"/>
            </a:pPr>
            <a:r>
              <a:rPr lang="en-US" sz="1700" dirty="0"/>
              <a:t>Test: all test images, i.e. , metadata</a:t>
            </a:r>
            <a:br>
              <a:rPr lang="en-US" sz="1700" dirty="0"/>
            </a:br>
            <a:br>
              <a:rPr lang="en-US" sz="1700" dirty="0"/>
            </a:br>
            <a:r>
              <a:rPr lang="en-US" sz="1700" dirty="0"/>
              <a:t>Has total 210 images (105 in “No PE” and 105 in “PE”)</a:t>
            </a:r>
          </a:p>
          <a:p>
            <a:pPr marL="457200" indent="-342900">
              <a:lnSpc>
                <a:spcPct val="90000"/>
              </a:lnSpc>
              <a:spcAft>
                <a:spcPts val="600"/>
              </a:spcAft>
              <a:buFont typeface="+mj-lt"/>
              <a:buAutoNum type="arabicPeriod"/>
            </a:pPr>
            <a:endParaRPr lang="en-US" sz="1700" dirty="0"/>
          </a:p>
          <a:p>
            <a:pPr marL="457200" indent="-342900">
              <a:lnSpc>
                <a:spcPct val="90000"/>
              </a:lnSpc>
              <a:spcAft>
                <a:spcPts val="600"/>
              </a:spcAft>
              <a:buFont typeface="+mj-lt"/>
              <a:buAutoNum type="arabicPeriod"/>
            </a:pPr>
            <a:r>
              <a:rPr lang="en-US" sz="1700" dirty="0"/>
              <a:t>Train: all training images</a:t>
            </a:r>
            <a:br>
              <a:rPr lang="en-US" sz="1700" dirty="0"/>
            </a:br>
            <a:br>
              <a:rPr lang="en-US" sz="1700" dirty="0"/>
            </a:br>
            <a:r>
              <a:rPr lang="en-US" sz="1700" dirty="0"/>
              <a:t>Has total 1664 images (832 in “No PE” and 832 in “PE”)</a:t>
            </a:r>
          </a:p>
          <a:p>
            <a:pPr marL="457200" indent="-342900">
              <a:lnSpc>
                <a:spcPct val="90000"/>
              </a:lnSpc>
              <a:spcAft>
                <a:spcPts val="600"/>
              </a:spcAft>
              <a:buFont typeface="+mj-lt"/>
              <a:buAutoNum type="arabicPeriod"/>
            </a:pPr>
            <a:endParaRPr lang="en-US" sz="1700" dirty="0"/>
          </a:p>
          <a:p>
            <a:pPr marL="457200" indent="-342900">
              <a:lnSpc>
                <a:spcPct val="90000"/>
              </a:lnSpc>
              <a:spcAft>
                <a:spcPts val="600"/>
              </a:spcAft>
              <a:buFont typeface="+mj-lt"/>
              <a:buAutoNum type="arabicPeriod"/>
            </a:pPr>
            <a:endParaRPr lang="en-US" sz="1700" dirty="0"/>
          </a:p>
          <a:p>
            <a:pPr marL="114300">
              <a:lnSpc>
                <a:spcPct val="90000"/>
              </a:lnSpc>
              <a:spcAft>
                <a:spcPts val="600"/>
              </a:spcAft>
            </a:pPr>
            <a:endParaRPr lang="en-US" sz="1700" dirty="0"/>
          </a:p>
        </p:txBody>
      </p:sp>
      <p:sp>
        <p:nvSpPr>
          <p:cNvPr id="8" name="TextBox 7">
            <a:extLst>
              <a:ext uri="{FF2B5EF4-FFF2-40B4-BE49-F238E27FC236}">
                <a16:creationId xmlns:a16="http://schemas.microsoft.com/office/drawing/2014/main" id="{CEAF7387-C281-D269-6B10-6E42A288DE70}"/>
              </a:ext>
            </a:extLst>
          </p:cNvPr>
          <p:cNvSpPr txBox="1"/>
          <p:nvPr/>
        </p:nvSpPr>
        <p:spPr>
          <a:xfrm>
            <a:off x="4953000" y="4622471"/>
            <a:ext cx="5334000" cy="1223961"/>
          </a:xfrm>
          <a:prstGeom prst="rect">
            <a:avLst/>
          </a:prstGeom>
        </p:spPr>
        <p:txBody>
          <a:bodyPr vert="horz" lIns="91440" tIns="45720" rIns="91440" bIns="45720" rtlCol="0">
            <a:normAutofit fontScale="92500"/>
          </a:bodyPr>
          <a:lstStyle/>
          <a:p>
            <a:pPr>
              <a:lnSpc>
                <a:spcPct val="90000"/>
              </a:lnSpc>
              <a:spcBef>
                <a:spcPts val="1000"/>
              </a:spcBef>
              <a:spcAft>
                <a:spcPts val="600"/>
              </a:spcAft>
            </a:pPr>
            <a:r>
              <a:rPr lang="en-US" sz="1700" b="1" dirty="0">
                <a:solidFill>
                  <a:srgbClr val="FFFF00"/>
                </a:solidFill>
              </a:rPr>
              <a:t>Dataset Used : RSNA(Radiology Society of North America) STR(Society of Thoracic Radiology) Pulmonary Embolism Detection</a:t>
            </a:r>
          </a:p>
          <a:p>
            <a:pPr>
              <a:lnSpc>
                <a:spcPct val="90000"/>
              </a:lnSpc>
              <a:spcBef>
                <a:spcPts val="1000"/>
              </a:spcBef>
              <a:spcAft>
                <a:spcPts val="600"/>
              </a:spcAft>
            </a:pPr>
            <a:r>
              <a:rPr lang="en-US" sz="1700" b="1" dirty="0">
                <a:solidFill>
                  <a:srgbClr val="FFFF00"/>
                </a:solidFill>
              </a:rPr>
              <a:t>Source of the Dataset : Kaggle</a:t>
            </a:r>
          </a:p>
        </p:txBody>
      </p:sp>
    </p:spTree>
    <p:extLst>
      <p:ext uri="{BB962C8B-B14F-4D97-AF65-F5344CB8AC3E}">
        <p14:creationId xmlns:p14="http://schemas.microsoft.com/office/powerpoint/2010/main" val="468436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912E6B-5C9A-306C-52A0-740E5521F71A}"/>
              </a:ext>
            </a:extLst>
          </p:cNvPr>
          <p:cNvSpPr>
            <a:spLocks noGrp="1"/>
          </p:cNvSpPr>
          <p:nvPr>
            <p:ph type="title"/>
          </p:nvPr>
        </p:nvSpPr>
        <p:spPr>
          <a:xfrm>
            <a:off x="762000" y="749777"/>
            <a:ext cx="10667999" cy="1086018"/>
          </a:xfrm>
        </p:spPr>
        <p:txBody>
          <a:bodyPr anchor="ctr">
            <a:normAutofit/>
          </a:bodyPr>
          <a:lstStyle/>
          <a:p>
            <a:pPr algn="ctr"/>
            <a:r>
              <a:rPr lang="en-IN" dirty="0"/>
              <a:t>METHODOLOGY</a:t>
            </a:r>
          </a:p>
        </p:txBody>
      </p:sp>
      <p:sp>
        <p:nvSpPr>
          <p:cNvPr id="10" name="Freeform: Shape 9">
            <a:extLst>
              <a:ext uri="{FF2B5EF4-FFF2-40B4-BE49-F238E27FC236}">
                <a16:creationId xmlns:a16="http://schemas.microsoft.com/office/drawing/2014/main" id="{280CBF0E-1AF1-4F17-84A3-89E3F964A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367198"/>
            <a:ext cx="12192000" cy="822960"/>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534676D8-D37A-4610-BBFB-A1DC26D52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367198"/>
            <a:ext cx="12192000" cy="822960"/>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7097F29-66F6-953E-CE35-C8418BBF47DE}"/>
              </a:ext>
            </a:extLst>
          </p:cNvPr>
          <p:cNvSpPr>
            <a:spLocks noGrp="1"/>
          </p:cNvSpPr>
          <p:nvPr>
            <p:ph idx="1"/>
          </p:nvPr>
        </p:nvSpPr>
        <p:spPr>
          <a:xfrm>
            <a:off x="946536" y="3120824"/>
            <a:ext cx="10659151" cy="1418190"/>
          </a:xfrm>
        </p:spPr>
        <p:txBody>
          <a:bodyPr>
            <a:normAutofit fontScale="70000" lnSpcReduction="20000"/>
          </a:bodyPr>
          <a:lstStyle/>
          <a:p>
            <a:pPr marL="0" indent="0" algn="ctr">
              <a:buNone/>
            </a:pPr>
            <a:r>
              <a:rPr lang="en-IN" dirty="0"/>
              <a:t>Our task is to classify the CTPA(Computed Tomography pulmonary angiography)</a:t>
            </a:r>
          </a:p>
          <a:p>
            <a:pPr marL="0" indent="0" algn="ctr">
              <a:buNone/>
            </a:pPr>
            <a:r>
              <a:rPr lang="en-IN" dirty="0"/>
              <a:t>images as “PE” and “No PE” classes.</a:t>
            </a:r>
          </a:p>
          <a:p>
            <a:pPr marL="0" indent="0" algn="ctr">
              <a:buNone/>
            </a:pPr>
            <a:endParaRPr lang="en-IN" dirty="0"/>
          </a:p>
          <a:p>
            <a:pPr marL="0" indent="0" algn="ctr">
              <a:buNone/>
            </a:pPr>
            <a:r>
              <a:rPr lang="en-IN" dirty="0"/>
              <a:t>The methodology of our project is divided into two parts</a:t>
            </a:r>
          </a:p>
        </p:txBody>
      </p:sp>
      <p:sp>
        <p:nvSpPr>
          <p:cNvPr id="4" name="Rectangle 3">
            <a:extLst>
              <a:ext uri="{FF2B5EF4-FFF2-40B4-BE49-F238E27FC236}">
                <a16:creationId xmlns:a16="http://schemas.microsoft.com/office/drawing/2014/main" id="{3E870724-65CC-81A5-E923-A1A460F6DD29}"/>
              </a:ext>
            </a:extLst>
          </p:cNvPr>
          <p:cNvSpPr/>
          <p:nvPr/>
        </p:nvSpPr>
        <p:spPr>
          <a:xfrm>
            <a:off x="2628222" y="4633082"/>
            <a:ext cx="2559598" cy="1767717"/>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VGG 16 MODEL</a:t>
            </a:r>
          </a:p>
          <a:p>
            <a:pPr algn="ctr"/>
            <a:endParaRPr lang="en-IN" dirty="0"/>
          </a:p>
          <a:p>
            <a:pPr algn="ctr"/>
            <a:r>
              <a:rPr lang="en-IN" dirty="0"/>
              <a:t>(For extracting information from the image)</a:t>
            </a:r>
          </a:p>
        </p:txBody>
      </p:sp>
      <p:sp>
        <p:nvSpPr>
          <p:cNvPr id="5" name="Rectangle 4">
            <a:extLst>
              <a:ext uri="{FF2B5EF4-FFF2-40B4-BE49-F238E27FC236}">
                <a16:creationId xmlns:a16="http://schemas.microsoft.com/office/drawing/2014/main" id="{075DD8C4-D1C3-CEDC-6847-EF458615E8E0}"/>
              </a:ext>
            </a:extLst>
          </p:cNvPr>
          <p:cNvSpPr/>
          <p:nvPr/>
        </p:nvSpPr>
        <p:spPr>
          <a:xfrm>
            <a:off x="7595218" y="4633083"/>
            <a:ext cx="2780423" cy="176771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XGBOOST MODEL</a:t>
            </a:r>
          </a:p>
          <a:p>
            <a:pPr algn="ctr"/>
            <a:endParaRPr lang="en-IN" dirty="0"/>
          </a:p>
          <a:p>
            <a:pPr algn="ctr"/>
            <a:r>
              <a:rPr lang="en-IN" dirty="0"/>
              <a:t>(For Classifying images based on their characteristics)</a:t>
            </a:r>
          </a:p>
        </p:txBody>
      </p:sp>
      <p:sp>
        <p:nvSpPr>
          <p:cNvPr id="6" name="Arrow: Right 5">
            <a:extLst>
              <a:ext uri="{FF2B5EF4-FFF2-40B4-BE49-F238E27FC236}">
                <a16:creationId xmlns:a16="http://schemas.microsoft.com/office/drawing/2014/main" id="{16B31B97-A381-FDFE-545B-C577C1B4601F}"/>
              </a:ext>
            </a:extLst>
          </p:cNvPr>
          <p:cNvSpPr/>
          <p:nvPr/>
        </p:nvSpPr>
        <p:spPr>
          <a:xfrm>
            <a:off x="5673012" y="4973384"/>
            <a:ext cx="1418253" cy="605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95257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401A-739F-F357-876A-8DE0332E1E36}"/>
              </a:ext>
            </a:extLst>
          </p:cNvPr>
          <p:cNvSpPr>
            <a:spLocks noGrp="1"/>
          </p:cNvSpPr>
          <p:nvPr>
            <p:ph type="title"/>
          </p:nvPr>
        </p:nvSpPr>
        <p:spPr>
          <a:xfrm>
            <a:off x="1186543" y="478973"/>
            <a:ext cx="9818914" cy="789992"/>
          </a:xfrm>
        </p:spPr>
        <p:txBody>
          <a:bodyPr>
            <a:normAutofit fontScale="90000"/>
          </a:bodyPr>
          <a:lstStyle/>
          <a:p>
            <a:pPr algn="ctr"/>
            <a:r>
              <a:rPr lang="en-IN" dirty="0"/>
              <a:t>STEPS INVOLVED IN OUR METHODOLOGY</a:t>
            </a:r>
          </a:p>
        </p:txBody>
      </p:sp>
      <p:sp>
        <p:nvSpPr>
          <p:cNvPr id="3" name="Content Placeholder 2">
            <a:extLst>
              <a:ext uri="{FF2B5EF4-FFF2-40B4-BE49-F238E27FC236}">
                <a16:creationId xmlns:a16="http://schemas.microsoft.com/office/drawing/2014/main" id="{16193299-88A3-3431-9EED-C700CF443936}"/>
              </a:ext>
            </a:extLst>
          </p:cNvPr>
          <p:cNvSpPr>
            <a:spLocks noGrp="1"/>
          </p:cNvSpPr>
          <p:nvPr>
            <p:ph idx="1"/>
          </p:nvPr>
        </p:nvSpPr>
        <p:spPr>
          <a:xfrm>
            <a:off x="659363" y="1489786"/>
            <a:ext cx="10346093" cy="5237585"/>
          </a:xfrm>
        </p:spPr>
        <p:txBody>
          <a:bodyPr>
            <a:noAutofit/>
          </a:bodyPr>
          <a:lstStyle/>
          <a:p>
            <a:pPr>
              <a:lnSpc>
                <a:spcPct val="160000"/>
              </a:lnSpc>
            </a:pPr>
            <a:r>
              <a:rPr lang="en-US" sz="2000" dirty="0"/>
              <a:t>The methodology aims to classify Pulmonary Embolism CTPA scans correctly into “PE” and “No PE”, with each Train and Test splits PE and No PE images.</a:t>
            </a:r>
          </a:p>
          <a:p>
            <a:pPr>
              <a:lnSpc>
                <a:spcPct val="160000"/>
              </a:lnSpc>
            </a:pPr>
            <a:r>
              <a:rPr lang="en-US" sz="2000" dirty="0"/>
              <a:t>Resize all images to 256</a:t>
            </a:r>
          </a:p>
          <a:p>
            <a:pPr>
              <a:lnSpc>
                <a:spcPct val="160000"/>
              </a:lnSpc>
            </a:pPr>
            <a:r>
              <a:rPr lang="en-US" sz="2000" dirty="0"/>
              <a:t>Convert RGB images to Gray-scale</a:t>
            </a:r>
          </a:p>
          <a:p>
            <a:pPr>
              <a:lnSpc>
                <a:spcPct val="160000"/>
              </a:lnSpc>
            </a:pPr>
            <a:r>
              <a:rPr lang="en-US" sz="2000" dirty="0"/>
              <a:t>Normalize pixel values to between 0 and 1</a:t>
            </a:r>
          </a:p>
          <a:p>
            <a:pPr>
              <a:lnSpc>
                <a:spcPct val="160000"/>
              </a:lnSpc>
            </a:pPr>
            <a:r>
              <a:rPr lang="en-US" sz="2000" dirty="0"/>
              <a:t>Load VGG16 model without classifier /fully connected layers</a:t>
            </a:r>
          </a:p>
          <a:p>
            <a:pPr>
              <a:lnSpc>
                <a:spcPct val="160000"/>
              </a:lnSpc>
            </a:pPr>
            <a:r>
              <a:rPr lang="en-US" sz="2000" dirty="0"/>
              <a:t>Use features from Convolutional network for XGBOOST to classify images</a:t>
            </a:r>
          </a:p>
          <a:p>
            <a:pPr>
              <a:lnSpc>
                <a:spcPct val="160000"/>
              </a:lnSpc>
            </a:pPr>
            <a:r>
              <a:rPr lang="en-US" sz="2000" dirty="0"/>
              <a:t>Evaluate the performance of the model</a:t>
            </a:r>
          </a:p>
          <a:p>
            <a:pPr>
              <a:lnSpc>
                <a:spcPct val="160000"/>
              </a:lnSpc>
            </a:pPr>
            <a:endParaRPr lang="en-US" sz="2000" dirty="0"/>
          </a:p>
        </p:txBody>
      </p:sp>
    </p:spTree>
    <p:extLst>
      <p:ext uri="{BB962C8B-B14F-4D97-AF65-F5344CB8AC3E}">
        <p14:creationId xmlns:p14="http://schemas.microsoft.com/office/powerpoint/2010/main" val="4028743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47AC8A-6E85-7969-1001-BDD9E3BABBAF}"/>
              </a:ext>
            </a:extLst>
          </p:cNvPr>
          <p:cNvSpPr>
            <a:spLocks noGrp="1"/>
          </p:cNvSpPr>
          <p:nvPr>
            <p:ph type="title"/>
          </p:nvPr>
        </p:nvSpPr>
        <p:spPr>
          <a:xfrm>
            <a:off x="8109499" y="761999"/>
            <a:ext cx="2040533" cy="1008289"/>
          </a:xfrm>
        </p:spPr>
        <p:txBody>
          <a:bodyPr vert="horz" lIns="91440" tIns="45720" rIns="91440" bIns="45720" rtlCol="0" anchor="b" anchorCtr="0">
            <a:normAutofit/>
          </a:bodyPr>
          <a:lstStyle/>
          <a:p>
            <a:r>
              <a:rPr lang="en-US" kern="1200" dirty="0">
                <a:solidFill>
                  <a:schemeClr val="tx1"/>
                </a:solidFill>
                <a:latin typeface="+mj-lt"/>
                <a:ea typeface="+mj-ea"/>
                <a:cs typeface="+mj-cs"/>
              </a:rPr>
              <a:t>RESULT</a:t>
            </a:r>
          </a:p>
        </p:txBody>
      </p:sp>
      <p:pic>
        <p:nvPicPr>
          <p:cNvPr id="5" name="Content Placeholder 4">
            <a:extLst>
              <a:ext uri="{FF2B5EF4-FFF2-40B4-BE49-F238E27FC236}">
                <a16:creationId xmlns:a16="http://schemas.microsoft.com/office/drawing/2014/main" id="{9043E1F2-762B-0F3F-3D13-223ABDCBAA0B}"/>
              </a:ext>
            </a:extLst>
          </p:cNvPr>
          <p:cNvPicPr>
            <a:picLocks noGrp="1" noChangeAspect="1"/>
          </p:cNvPicPr>
          <p:nvPr>
            <p:ph idx="1"/>
          </p:nvPr>
        </p:nvPicPr>
        <p:blipFill>
          <a:blip r:embed="rId2"/>
          <a:stretch>
            <a:fillRect/>
          </a:stretch>
        </p:blipFill>
        <p:spPr>
          <a:xfrm>
            <a:off x="463422" y="418111"/>
            <a:ext cx="5909386" cy="1884835"/>
          </a:xfrm>
          <a:prstGeom prst="rect">
            <a:avLst/>
          </a:prstGeom>
        </p:spPr>
      </p:pic>
      <p:sp>
        <p:nvSpPr>
          <p:cNvPr id="6" name="TextBox 5">
            <a:extLst>
              <a:ext uri="{FF2B5EF4-FFF2-40B4-BE49-F238E27FC236}">
                <a16:creationId xmlns:a16="http://schemas.microsoft.com/office/drawing/2014/main" id="{9C0BE2E4-7B57-023F-0C7D-6F67ADC07FE0}"/>
              </a:ext>
            </a:extLst>
          </p:cNvPr>
          <p:cNvSpPr txBox="1"/>
          <p:nvPr/>
        </p:nvSpPr>
        <p:spPr>
          <a:xfrm>
            <a:off x="6830008" y="2230017"/>
            <a:ext cx="4599516" cy="3865984"/>
          </a:xfrm>
          <a:prstGeom prst="rect">
            <a:avLst/>
          </a:prstGeom>
        </p:spPr>
        <p:txBody>
          <a:bodyPr vert="horz" lIns="91440" tIns="45720" rIns="91440" bIns="45720" rtlCol="0">
            <a:normAutofit/>
          </a:bodyPr>
          <a:lstStyle/>
          <a:p>
            <a:pPr>
              <a:lnSpc>
                <a:spcPct val="90000"/>
              </a:lnSpc>
              <a:spcAft>
                <a:spcPts val="600"/>
              </a:spcAft>
            </a:pPr>
            <a:r>
              <a:rPr lang="en-US" dirty="0"/>
              <a:t>So, at the end, here is the classification report that has been generated after the predictions from the algorithm.</a:t>
            </a:r>
          </a:p>
          <a:p>
            <a:pPr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r>
              <a:rPr lang="en-US" dirty="0"/>
              <a:t>Accuracy of 97.61% (approx. 98%) has been achieved.</a:t>
            </a:r>
            <a:br>
              <a:rPr lang="en-US" dirty="0"/>
            </a:br>
            <a:endParaRPr lang="en-US" dirty="0"/>
          </a:p>
          <a:p>
            <a:pPr marL="285750" indent="-228600">
              <a:lnSpc>
                <a:spcPct val="90000"/>
              </a:lnSpc>
              <a:spcAft>
                <a:spcPts val="600"/>
              </a:spcAft>
              <a:buFont typeface="Arial" panose="020B0604020202020204" pitchFamily="34" charset="0"/>
              <a:buChar char="•"/>
            </a:pPr>
            <a:r>
              <a:rPr lang="en-US" dirty="0"/>
              <a:t>For The "PE" class, the sensitivity is observed to be 98%.</a:t>
            </a:r>
            <a:br>
              <a:rPr lang="en-US" dirty="0"/>
            </a:br>
            <a:endParaRPr lang="en-US" dirty="0"/>
          </a:p>
          <a:p>
            <a:pPr marL="285750" indent="-228600">
              <a:lnSpc>
                <a:spcPct val="90000"/>
              </a:lnSpc>
              <a:spcAft>
                <a:spcPts val="600"/>
              </a:spcAft>
              <a:buFont typeface="Arial" panose="020B0604020202020204" pitchFamily="34" charset="0"/>
              <a:buChar char="•"/>
            </a:pPr>
            <a:r>
              <a:rPr lang="en-US" dirty="0"/>
              <a:t>For the "No PE" class it is seen to be 97%.</a:t>
            </a:r>
          </a:p>
        </p:txBody>
      </p:sp>
      <p:pic>
        <p:nvPicPr>
          <p:cNvPr id="7" name="Picture 2">
            <a:extLst>
              <a:ext uri="{FF2B5EF4-FFF2-40B4-BE49-F238E27FC236}">
                <a16:creationId xmlns:a16="http://schemas.microsoft.com/office/drawing/2014/main" id="{ACAC35CD-5625-E1B4-2F03-0A2A7D44C6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422" y="2527880"/>
            <a:ext cx="5909386" cy="4105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4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B0479F5-59EA-43F3-BAFC-2606376EB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D2F0C1-A4A2-FFD1-C771-8B9A381054A3}"/>
              </a:ext>
            </a:extLst>
          </p:cNvPr>
          <p:cNvSpPr>
            <a:spLocks noGrp="1"/>
          </p:cNvSpPr>
          <p:nvPr>
            <p:ph type="title"/>
          </p:nvPr>
        </p:nvSpPr>
        <p:spPr>
          <a:xfrm>
            <a:off x="762000" y="2914650"/>
            <a:ext cx="2531706" cy="2419350"/>
          </a:xfrm>
        </p:spPr>
        <p:txBody>
          <a:bodyPr>
            <a:normAutofit/>
          </a:bodyPr>
          <a:lstStyle/>
          <a:p>
            <a:pPr algn="ctr"/>
            <a:r>
              <a:rPr lang="en-US" sz="4800" b="1" dirty="0">
                <a:solidFill>
                  <a:srgbClr val="00B0F0"/>
                </a:solidFill>
              </a:rPr>
              <a:t>FUTURE SCOPE</a:t>
            </a:r>
            <a:endParaRPr lang="en-IN" sz="4800" b="1" dirty="0">
              <a:solidFill>
                <a:srgbClr val="00B0F0"/>
              </a:solidFill>
            </a:endParaRPr>
          </a:p>
        </p:txBody>
      </p:sp>
      <p:graphicFrame>
        <p:nvGraphicFramePr>
          <p:cNvPr id="5" name="Content Placeholder 2">
            <a:extLst>
              <a:ext uri="{FF2B5EF4-FFF2-40B4-BE49-F238E27FC236}">
                <a16:creationId xmlns:a16="http://schemas.microsoft.com/office/drawing/2014/main" id="{4E56EEEE-330F-FD25-1B63-2761522179DB}"/>
              </a:ext>
            </a:extLst>
          </p:cNvPr>
          <p:cNvGraphicFramePr>
            <a:graphicFrameLocks noGrp="1"/>
          </p:cNvGraphicFramePr>
          <p:nvPr>
            <p:ph idx="1"/>
            <p:extLst>
              <p:ext uri="{D42A27DB-BD31-4B8C-83A1-F6EECF244321}">
                <p14:modId xmlns:p14="http://schemas.microsoft.com/office/powerpoint/2010/main" val="4167392664"/>
              </p:ext>
            </p:extLst>
          </p:nvPr>
        </p:nvGraphicFramePr>
        <p:xfrm>
          <a:off x="4572000" y="382555"/>
          <a:ext cx="7072604" cy="60928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0170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E71064-AFF9-14B0-D3AC-C854955A338E}"/>
              </a:ext>
            </a:extLst>
          </p:cNvPr>
          <p:cNvSpPr>
            <a:spLocks noGrp="1"/>
          </p:cNvSpPr>
          <p:nvPr>
            <p:ph type="title"/>
          </p:nvPr>
        </p:nvSpPr>
        <p:spPr>
          <a:xfrm>
            <a:off x="762000" y="581025"/>
            <a:ext cx="3465871" cy="933143"/>
          </a:xfrm>
        </p:spPr>
        <p:txBody>
          <a:bodyPr anchor="b">
            <a:normAutofit/>
          </a:bodyPr>
          <a:lstStyle/>
          <a:p>
            <a:r>
              <a:rPr lang="en-IN" dirty="0"/>
              <a:t>CONCLUSION</a:t>
            </a:r>
          </a:p>
        </p:txBody>
      </p:sp>
      <p:pic>
        <p:nvPicPr>
          <p:cNvPr id="5" name="Picture 4" descr="Pen placed on top of a signature line">
            <a:extLst>
              <a:ext uri="{FF2B5EF4-FFF2-40B4-BE49-F238E27FC236}">
                <a16:creationId xmlns:a16="http://schemas.microsoft.com/office/drawing/2014/main" id="{4112B2BF-58B9-0854-9B49-ACF804346341}"/>
              </a:ext>
            </a:extLst>
          </p:cNvPr>
          <p:cNvPicPr>
            <a:picLocks noChangeAspect="1"/>
          </p:cNvPicPr>
          <p:nvPr/>
        </p:nvPicPr>
        <p:blipFill rotWithShape="1">
          <a:blip r:embed="rId2"/>
          <a:srcRect l="37321" r="-1" b="-1"/>
          <a:stretch/>
        </p:blipFill>
        <p:spPr>
          <a:xfrm>
            <a:off x="5771535" y="10"/>
            <a:ext cx="6420465"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11" name="Group 10">
            <a:extLst>
              <a:ext uri="{FF2B5EF4-FFF2-40B4-BE49-F238E27FC236}">
                <a16:creationId xmlns:a16="http://schemas.microsoft.com/office/drawing/2014/main" id="{EE5D87AC-5CCC-4E1F-8B25-D3A6053029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12" name="Freeform: Shape 11">
              <a:extLst>
                <a:ext uri="{FF2B5EF4-FFF2-40B4-BE49-F238E27FC236}">
                  <a16:creationId xmlns:a16="http://schemas.microsoft.com/office/drawing/2014/main" id="{6EFC8E10-A01A-44C0-92B4-4837ED6C4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329C434-C896-4DBB-9A47-D99A5EE41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6373CAB5-F761-3606-0CB0-D2B49D9BEE1E}"/>
              </a:ext>
            </a:extLst>
          </p:cNvPr>
          <p:cNvSpPr>
            <a:spLocks noGrp="1"/>
          </p:cNvSpPr>
          <p:nvPr>
            <p:ph idx="1"/>
          </p:nvPr>
        </p:nvSpPr>
        <p:spPr>
          <a:xfrm>
            <a:off x="475861" y="1763486"/>
            <a:ext cx="5066523" cy="4513489"/>
          </a:xfrm>
        </p:spPr>
        <p:txBody>
          <a:bodyPr anchor="t">
            <a:normAutofit/>
          </a:bodyPr>
          <a:lstStyle/>
          <a:p>
            <a:pPr marL="0" indent="0">
              <a:buNone/>
            </a:pPr>
            <a:r>
              <a:rPr lang="en-IN" sz="2000" dirty="0"/>
              <a:t>So, the VGG16 model combined with XGBOOST has successfully classified the CTPA images into two classes, and through this classification, we get to know which image has detected Pulmonary Embolism. </a:t>
            </a:r>
          </a:p>
          <a:p>
            <a:pPr marL="0" indent="0">
              <a:buNone/>
            </a:pPr>
            <a:endParaRPr lang="en-IN" sz="2000" dirty="0"/>
          </a:p>
          <a:p>
            <a:pPr marL="0" indent="0">
              <a:buNone/>
            </a:pPr>
            <a:r>
              <a:rPr lang="en-IN" sz="2000" dirty="0"/>
              <a:t>This model will be very much helpful for medical diagnosis using predictions from image detection.</a:t>
            </a:r>
          </a:p>
          <a:p>
            <a:pPr marL="0" indent="0">
              <a:buNone/>
            </a:pPr>
            <a:endParaRPr lang="en-IN" sz="2000" dirty="0"/>
          </a:p>
          <a:p>
            <a:pPr marL="0" indent="0">
              <a:buNone/>
            </a:pPr>
            <a:r>
              <a:rPr lang="en-US" sz="2000" dirty="0"/>
              <a:t>It can identify clots in an image and generates high quality segmentation mask for each instance.</a:t>
            </a:r>
            <a:endParaRPr lang="en-IN" sz="2000" dirty="0"/>
          </a:p>
        </p:txBody>
      </p:sp>
    </p:spTree>
    <p:extLst>
      <p:ext uri="{BB962C8B-B14F-4D97-AF65-F5344CB8AC3E}">
        <p14:creationId xmlns:p14="http://schemas.microsoft.com/office/powerpoint/2010/main" val="469534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C908-7909-0105-209C-EF0135A02F72}"/>
              </a:ext>
            </a:extLst>
          </p:cNvPr>
          <p:cNvSpPr>
            <a:spLocks noGrp="1"/>
          </p:cNvSpPr>
          <p:nvPr>
            <p:ph type="title"/>
          </p:nvPr>
        </p:nvSpPr>
        <p:spPr>
          <a:xfrm>
            <a:off x="761999" y="503854"/>
            <a:ext cx="8727233" cy="737117"/>
          </a:xfrm>
        </p:spPr>
        <p:txBody>
          <a:bodyPr>
            <a:normAutofit fontScale="90000"/>
          </a:bodyPr>
          <a:lstStyle/>
          <a:p>
            <a:r>
              <a:rPr lang="en-US" sz="4800" dirty="0"/>
              <a:t>References</a:t>
            </a:r>
            <a:endParaRPr lang="en-IN" sz="4800" dirty="0"/>
          </a:p>
        </p:txBody>
      </p:sp>
      <p:sp>
        <p:nvSpPr>
          <p:cNvPr id="3" name="Content Placeholder 2">
            <a:extLst>
              <a:ext uri="{FF2B5EF4-FFF2-40B4-BE49-F238E27FC236}">
                <a16:creationId xmlns:a16="http://schemas.microsoft.com/office/drawing/2014/main" id="{0D33D4F1-EEE2-92F7-D558-A67CD77687B8}"/>
              </a:ext>
            </a:extLst>
          </p:cNvPr>
          <p:cNvSpPr>
            <a:spLocks noGrp="1"/>
          </p:cNvSpPr>
          <p:nvPr>
            <p:ph idx="1"/>
          </p:nvPr>
        </p:nvSpPr>
        <p:spPr>
          <a:xfrm>
            <a:off x="761999" y="1455576"/>
            <a:ext cx="10723985" cy="4898570"/>
          </a:xfrm>
        </p:spPr>
        <p:txBody>
          <a:bodyPr>
            <a:normAutofit/>
          </a:bodyPr>
          <a:lstStyle/>
          <a:p>
            <a:r>
              <a:rPr lang="en-IN" sz="2000" dirty="0">
                <a:effectLst/>
                <a:latin typeface="Times New Roman" panose="02020603050405020304" pitchFamily="18" charset="0"/>
                <a:ea typeface="Calibri" panose="020F0502020204030204" pitchFamily="34" charset="0"/>
              </a:rPr>
              <a:t>X. Yang, “A Two-Stage Convolutional Neural Network for Pulmonary Embolism Detection from CTPA Images,” IEEE Access, vol.7, (2019).</a:t>
            </a:r>
          </a:p>
          <a:p>
            <a:r>
              <a:rPr lang="en-IN" sz="2000" dirty="0">
                <a:effectLst/>
                <a:latin typeface="Times New Roman" panose="02020603050405020304" pitchFamily="18" charset="0"/>
                <a:ea typeface="Calibri" panose="020F0502020204030204" pitchFamily="34" charset="0"/>
              </a:rPr>
              <a:t>“Pulmonary Embolism imaging and outcomes,” AJR American Journal of Roentgenology, (2012).</a:t>
            </a:r>
            <a:endParaRPr lang="en-IN" sz="2000" dirty="0">
              <a:latin typeface="Times New Roman" panose="02020603050405020304" pitchFamily="18" charset="0"/>
              <a:ea typeface="Calibri" panose="020F0502020204030204" pitchFamily="34" charset="0"/>
            </a:endParaRPr>
          </a:p>
          <a:p>
            <a:r>
              <a:rPr lang="en-IN" sz="2000" dirty="0">
                <a:effectLst/>
                <a:latin typeface="Times New Roman" panose="02020603050405020304" pitchFamily="18" charset="0"/>
                <a:ea typeface="Calibri" panose="020F0502020204030204" pitchFamily="34" charset="0"/>
              </a:rPr>
              <a:t>S. J. S. D. Yadav, “Convolutional neural network based medical image classification for disease diagnosis,” Vols. J Big Data 6, 113 , (2019).</a:t>
            </a:r>
          </a:p>
          <a:p>
            <a:r>
              <a:rPr lang="en-IN" sz="2000" dirty="0">
                <a:effectLst/>
                <a:latin typeface="Times New Roman" panose="02020603050405020304" pitchFamily="18" charset="0"/>
                <a:ea typeface="Calibri" panose="020F0502020204030204" pitchFamily="34" charset="0"/>
              </a:rPr>
              <a:t>S. J. S. Yadav, “ Deep convolutional neural network based medical image classification for disease diagnosis,” Vols. J Big Data 6, 113, (2019).</a:t>
            </a:r>
            <a:endParaRPr lang="en-IN" sz="2000" dirty="0">
              <a:latin typeface="Times New Roman" panose="02020603050405020304" pitchFamily="18" charset="0"/>
              <a:ea typeface="Calibri" panose="020F0502020204030204" pitchFamily="34" charset="0"/>
            </a:endParaRPr>
          </a:p>
          <a:p>
            <a:r>
              <a:rPr lang="en-IN" sz="2000" dirty="0">
                <a:effectLst/>
                <a:latin typeface="Times New Roman" panose="02020603050405020304" pitchFamily="18" charset="0"/>
                <a:ea typeface="Calibri" panose="020F0502020204030204" pitchFamily="34" charset="0"/>
              </a:rPr>
              <a:t>The RSNA Pulmonary Embolism CT Dataset, (2021).</a:t>
            </a:r>
          </a:p>
          <a:p>
            <a:r>
              <a:rPr lang="en-IN" sz="2000" dirty="0" err="1">
                <a:effectLst/>
                <a:latin typeface="Times New Roman" panose="02020603050405020304" pitchFamily="18" charset="0"/>
                <a:ea typeface="Calibri" panose="020F0502020204030204" pitchFamily="34" charset="0"/>
                <a:cs typeface="Vrinda" panose="020B0502040204020203" pitchFamily="34" charset="0"/>
              </a:rPr>
              <a:t>Mukherje</a:t>
            </a:r>
            <a:r>
              <a:rPr lang="en-IN" sz="2000" dirty="0">
                <a:effectLst/>
                <a:latin typeface="Times New Roman" panose="02020603050405020304" pitchFamily="18" charset="0"/>
                <a:ea typeface="Calibri" panose="020F0502020204030204" pitchFamily="34" charset="0"/>
                <a:cs typeface="Vrinda" panose="020B0502040204020203" pitchFamily="34" charset="0"/>
              </a:rPr>
              <a:t>, D. and Anand, A., 2023. On edge deep learning implementation: approach to achieve 5G. Multimedia Tools and Applications, 82(8), pp.12229-12243.</a:t>
            </a:r>
            <a:endParaRPr lang="en-IN" sz="2000" dirty="0">
              <a:effectLst/>
              <a:latin typeface="Calibri" panose="020F0502020204030204" pitchFamily="34" charset="0"/>
              <a:ea typeface="Calibri" panose="020F0502020204030204" pitchFamily="34" charset="0"/>
              <a:cs typeface="Vrinda" panose="020B0502040204020203" pitchFamily="34" charset="0"/>
            </a:endParaRPr>
          </a:p>
          <a:p>
            <a:r>
              <a:rPr lang="en-IN" sz="2000" dirty="0" err="1">
                <a:effectLst/>
                <a:latin typeface="Times New Roman" panose="02020603050405020304" pitchFamily="18" charset="0"/>
                <a:ea typeface="Calibri" panose="020F0502020204030204" pitchFamily="34" charset="0"/>
              </a:rPr>
              <a:t>Mukherje</a:t>
            </a:r>
            <a:r>
              <a:rPr lang="en-IN" sz="2000" dirty="0">
                <a:effectLst/>
                <a:latin typeface="Times New Roman" panose="02020603050405020304" pitchFamily="18" charset="0"/>
                <a:ea typeface="Calibri" panose="020F0502020204030204" pitchFamily="34" charset="0"/>
              </a:rPr>
              <a:t>, </a:t>
            </a:r>
            <a:r>
              <a:rPr lang="en-IN" sz="2000" dirty="0" err="1">
                <a:effectLst/>
                <a:latin typeface="Times New Roman" panose="02020603050405020304" pitchFamily="18" charset="0"/>
                <a:ea typeface="Calibri" panose="020F0502020204030204" pitchFamily="34" charset="0"/>
              </a:rPr>
              <a:t>Dhritiman</a:t>
            </a:r>
            <a:r>
              <a:rPr lang="en-IN" sz="2000" dirty="0">
                <a:effectLst/>
                <a:latin typeface="Times New Roman" panose="02020603050405020304" pitchFamily="18" charset="0"/>
                <a:ea typeface="Calibri" panose="020F0502020204030204" pitchFamily="34" charset="0"/>
              </a:rPr>
              <a:t>, and Aman Anand. "On edge deep learning implementation: approach to achieve 5G." Multimedia Tools and Applications 82, no. 8 (2023): 12229-12243.</a:t>
            </a:r>
            <a:endParaRPr lang="en-IN" sz="3200" dirty="0"/>
          </a:p>
        </p:txBody>
      </p:sp>
    </p:spTree>
    <p:extLst>
      <p:ext uri="{BB962C8B-B14F-4D97-AF65-F5344CB8AC3E}">
        <p14:creationId xmlns:p14="http://schemas.microsoft.com/office/powerpoint/2010/main" val="4080169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C579CB-4E3A-38A9-5019-FC0FDFAD53FA}"/>
              </a:ext>
            </a:extLst>
          </p:cNvPr>
          <p:cNvSpPr>
            <a:spLocks noGrp="1"/>
          </p:cNvSpPr>
          <p:nvPr>
            <p:ph type="title"/>
          </p:nvPr>
        </p:nvSpPr>
        <p:spPr>
          <a:xfrm>
            <a:off x="571502" y="0"/>
            <a:ext cx="3047999" cy="3810000"/>
          </a:xfrm>
        </p:spPr>
        <p:txBody>
          <a:bodyPr anchor="b">
            <a:normAutofit/>
          </a:bodyPr>
          <a:lstStyle/>
          <a:p>
            <a:r>
              <a:rPr lang="en-US" dirty="0"/>
              <a:t>Role of Each Group Member		</a:t>
            </a:r>
            <a:endParaRPr lang="en-IN" dirty="0"/>
          </a:p>
        </p:txBody>
      </p:sp>
      <p:sp>
        <p:nvSpPr>
          <p:cNvPr id="16" name="Freeform: Shape 10">
            <a:extLst>
              <a:ext uri="{FF2B5EF4-FFF2-40B4-BE49-F238E27FC236}">
                <a16:creationId xmlns:a16="http://schemas.microsoft.com/office/drawing/2014/main" id="{5811A85E-38EA-465A-84F9-6230CF74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2">
            <a:extLst>
              <a:ext uri="{FF2B5EF4-FFF2-40B4-BE49-F238E27FC236}">
                <a16:creationId xmlns:a16="http://schemas.microsoft.com/office/drawing/2014/main" id="{866290A3-7E80-441D-AA1E-5263326B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8" name="Content Placeholder 2">
            <a:extLst>
              <a:ext uri="{FF2B5EF4-FFF2-40B4-BE49-F238E27FC236}">
                <a16:creationId xmlns:a16="http://schemas.microsoft.com/office/drawing/2014/main" id="{63787B81-6E02-BA80-2DF6-62DDCA0147DB}"/>
              </a:ext>
            </a:extLst>
          </p:cNvPr>
          <p:cNvGraphicFramePr>
            <a:graphicFrameLocks noGrp="1"/>
          </p:cNvGraphicFramePr>
          <p:nvPr>
            <p:ph idx="1"/>
            <p:extLst>
              <p:ext uri="{D42A27DB-BD31-4B8C-83A1-F6EECF244321}">
                <p14:modId xmlns:p14="http://schemas.microsoft.com/office/powerpoint/2010/main" val="3806307655"/>
              </p:ext>
            </p:extLst>
          </p:nvPr>
        </p:nvGraphicFramePr>
        <p:xfrm>
          <a:off x="5334000" y="766719"/>
          <a:ext cx="6096000" cy="5329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894F5C17-0065-6830-CEAD-6C49E47B4CFE}"/>
              </a:ext>
            </a:extLst>
          </p:cNvPr>
          <p:cNvSpPr/>
          <p:nvPr/>
        </p:nvSpPr>
        <p:spPr>
          <a:xfrm>
            <a:off x="422544" y="4341673"/>
            <a:ext cx="2893741" cy="1754326"/>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a:t>
            </a:r>
          </a:p>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YOU</a:t>
            </a:r>
          </a:p>
        </p:txBody>
      </p:sp>
    </p:spTree>
    <p:extLst>
      <p:ext uri="{BB962C8B-B14F-4D97-AF65-F5344CB8AC3E}">
        <p14:creationId xmlns:p14="http://schemas.microsoft.com/office/powerpoint/2010/main" val="575209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4E794-EBF7-1487-F418-7777A58E9C6E}"/>
              </a:ext>
            </a:extLst>
          </p:cNvPr>
          <p:cNvSpPr>
            <a:spLocks noGrp="1"/>
          </p:cNvSpPr>
          <p:nvPr>
            <p:ph type="title"/>
          </p:nvPr>
        </p:nvSpPr>
        <p:spPr>
          <a:xfrm>
            <a:off x="634482" y="316270"/>
            <a:ext cx="8434873" cy="727788"/>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9149FFE4-63CA-6BF6-28ED-1746B3DE8D19}"/>
              </a:ext>
            </a:extLst>
          </p:cNvPr>
          <p:cNvSpPr>
            <a:spLocks noGrp="1"/>
          </p:cNvSpPr>
          <p:nvPr>
            <p:ph idx="1"/>
          </p:nvPr>
        </p:nvSpPr>
        <p:spPr>
          <a:xfrm>
            <a:off x="634482" y="1409700"/>
            <a:ext cx="10795518" cy="4972050"/>
          </a:xfrm>
        </p:spPr>
        <p:txBody>
          <a:bodyPr>
            <a:normAutofit lnSpcReduction="10000"/>
          </a:bodyPr>
          <a:lstStyle/>
          <a:p>
            <a:r>
              <a:rPr lang="en-IN" sz="2400" dirty="0">
                <a:latin typeface="Times New Roman" panose="02020603050405020304" pitchFamily="18" charset="0"/>
                <a:ea typeface="Calibri" panose="020F0502020204030204" pitchFamily="34" charset="0"/>
              </a:rPr>
              <a:t>For our project, we have mainly used Machine learning concepts in Edge computing environment to detect diseases in Medical domain.</a:t>
            </a:r>
            <a:endParaRPr lang="en-IN" sz="2400" dirty="0">
              <a:effectLst/>
              <a:latin typeface="Times New Roman" panose="02020603050405020304" pitchFamily="18" charset="0"/>
              <a:ea typeface="Calibri" panose="020F0502020204030204" pitchFamily="34" charset="0"/>
            </a:endParaRPr>
          </a:p>
          <a:p>
            <a:r>
              <a:rPr lang="en-IN" sz="2400" dirty="0">
                <a:effectLst/>
                <a:latin typeface="Times New Roman" panose="02020603050405020304" pitchFamily="18" charset="0"/>
                <a:ea typeface="Calibri" panose="020F0502020204030204" pitchFamily="34" charset="0"/>
              </a:rPr>
              <a:t>The detection of Pulmonary Embolism (PE) </a:t>
            </a:r>
            <a:r>
              <a:rPr lang="en-IN" sz="2400" dirty="0">
                <a:latin typeface="Times New Roman" panose="02020603050405020304" pitchFamily="18" charset="0"/>
                <a:ea typeface="Calibri" panose="020F0502020204030204" pitchFamily="34" charset="0"/>
              </a:rPr>
              <a:t>- </a:t>
            </a:r>
            <a:r>
              <a:rPr lang="en-IN" sz="2400" dirty="0">
                <a:effectLst/>
                <a:latin typeface="Times New Roman" panose="02020603050405020304" pitchFamily="18" charset="0"/>
                <a:ea typeface="Calibri" panose="020F0502020204030204" pitchFamily="34" charset="0"/>
              </a:rPr>
              <a:t>a critical condition where a blood clot obstructs a pulmonary artery, leading to impaired blood flow to the lungs – has been taken into consideration for our project work.</a:t>
            </a:r>
          </a:p>
          <a:p>
            <a:r>
              <a:rPr lang="en-IN" sz="2400" dirty="0">
                <a:effectLst/>
                <a:latin typeface="Times New Roman" panose="02020603050405020304" pitchFamily="18" charset="0"/>
                <a:ea typeface="Calibri" panose="020F0502020204030204" pitchFamily="34" charset="0"/>
              </a:rPr>
              <a:t>This study proposes an innovative approach employing VGG16 and XGBOOST models to categorize CTPA images as either 'PE' (images with emboli) or 'No PE' (images without emboli).</a:t>
            </a:r>
            <a:endParaRPr lang="en-IN" sz="2400" dirty="0">
              <a:latin typeface="Times New Roman" panose="02020603050405020304" pitchFamily="18" charset="0"/>
              <a:ea typeface="Calibri" panose="020F0502020204030204" pitchFamily="34" charset="0"/>
            </a:endParaRPr>
          </a:p>
          <a:p>
            <a:r>
              <a:rPr lang="en-IN" sz="2400" kern="100" dirty="0">
                <a:effectLst/>
                <a:latin typeface="Times New Roman" panose="02020603050405020304" pitchFamily="18" charset="0"/>
                <a:ea typeface="Calibri" panose="020F0502020204030204" pitchFamily="34" charset="0"/>
                <a:cs typeface="Vrinda" panose="020B0502040204020203" pitchFamily="34" charset="0"/>
              </a:rPr>
              <a:t>We utilize a Kaggle dataset containing over 1000 images categorized accordingly.</a:t>
            </a:r>
            <a:endParaRPr lang="en-IN" sz="2400" kern="100" dirty="0">
              <a:effectLst/>
              <a:latin typeface="Calibri" panose="020F0502020204030204" pitchFamily="34" charset="0"/>
              <a:ea typeface="Calibri" panose="020F0502020204030204" pitchFamily="34" charset="0"/>
              <a:cs typeface="Vrinda" panose="020B0502040204020203" pitchFamily="34" charset="0"/>
            </a:endParaRPr>
          </a:p>
          <a:p>
            <a:r>
              <a:rPr lang="en-IN" sz="2400" dirty="0">
                <a:effectLst/>
                <a:latin typeface="Times New Roman" panose="02020603050405020304" pitchFamily="18" charset="0"/>
                <a:ea typeface="Calibri" panose="020F0502020204030204" pitchFamily="34" charset="0"/>
              </a:rPr>
              <a:t>Edge computing involves processing data in proximity to its origin, minimizing latency and enabling real-time decision-making. </a:t>
            </a:r>
          </a:p>
          <a:p>
            <a:r>
              <a:rPr lang="en-IN" sz="2400" dirty="0">
                <a:effectLst/>
                <a:latin typeface="Times New Roman" panose="02020603050405020304" pitchFamily="18" charset="0"/>
                <a:ea typeface="Calibri" panose="020F0502020204030204" pitchFamily="34" charset="0"/>
              </a:rPr>
              <a:t>By deploying our VGG16 and XGBOOST models on edge devices such as local servers or within healthcare facilities, we enhance the speed and reliability of CTPA image classification. </a:t>
            </a:r>
            <a:endParaRPr lang="en-IN" sz="3600" dirty="0"/>
          </a:p>
        </p:txBody>
      </p:sp>
    </p:spTree>
    <p:extLst>
      <p:ext uri="{BB962C8B-B14F-4D97-AF65-F5344CB8AC3E}">
        <p14:creationId xmlns:p14="http://schemas.microsoft.com/office/powerpoint/2010/main" val="1170766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30C31-3BE1-66A2-DB11-93F6C1872839}"/>
              </a:ext>
            </a:extLst>
          </p:cNvPr>
          <p:cNvSpPr>
            <a:spLocks noGrp="1"/>
          </p:cNvSpPr>
          <p:nvPr>
            <p:ph type="title"/>
          </p:nvPr>
        </p:nvSpPr>
        <p:spPr>
          <a:xfrm>
            <a:off x="619125" y="510268"/>
            <a:ext cx="5741437" cy="836645"/>
          </a:xfrm>
        </p:spPr>
        <p:txBody>
          <a:bodyPr/>
          <a:lstStyle/>
          <a:p>
            <a:r>
              <a:rPr lang="en-US" dirty="0"/>
              <a:t>Introduction</a:t>
            </a:r>
            <a:endParaRPr lang="en-IN" dirty="0"/>
          </a:p>
        </p:txBody>
      </p:sp>
      <p:graphicFrame>
        <p:nvGraphicFramePr>
          <p:cNvPr id="5" name="Content Placeholder 2">
            <a:extLst>
              <a:ext uri="{FF2B5EF4-FFF2-40B4-BE49-F238E27FC236}">
                <a16:creationId xmlns:a16="http://schemas.microsoft.com/office/drawing/2014/main" id="{567048E2-AFAB-B9BC-4243-EA4E1196F69B}"/>
              </a:ext>
            </a:extLst>
          </p:cNvPr>
          <p:cNvGraphicFramePr>
            <a:graphicFrameLocks noGrp="1"/>
          </p:cNvGraphicFramePr>
          <p:nvPr>
            <p:ph idx="1"/>
            <p:extLst>
              <p:ext uri="{D42A27DB-BD31-4B8C-83A1-F6EECF244321}">
                <p14:modId xmlns:p14="http://schemas.microsoft.com/office/powerpoint/2010/main" val="2164435676"/>
              </p:ext>
            </p:extLst>
          </p:nvPr>
        </p:nvGraphicFramePr>
        <p:xfrm>
          <a:off x="1777999" y="2587878"/>
          <a:ext cx="5884333" cy="24570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6E7CBB81-42A6-2805-F931-B04DE7337829}"/>
              </a:ext>
            </a:extLst>
          </p:cNvPr>
          <p:cNvSpPr txBox="1"/>
          <p:nvPr/>
        </p:nvSpPr>
        <p:spPr>
          <a:xfrm>
            <a:off x="1072090" y="1655600"/>
            <a:ext cx="7296150" cy="461665"/>
          </a:xfrm>
          <a:prstGeom prst="rect">
            <a:avLst/>
          </a:prstGeom>
          <a:noFill/>
        </p:spPr>
        <p:txBody>
          <a:bodyPr wrap="square" rtlCol="0">
            <a:spAutoFit/>
          </a:bodyPr>
          <a:lstStyle/>
          <a:p>
            <a:r>
              <a:rPr lang="en-US" sz="2400" dirty="0"/>
              <a:t>The topics of discussion for our project :-</a:t>
            </a:r>
            <a:endParaRPr lang="en-IN" sz="2400" dirty="0"/>
          </a:p>
        </p:txBody>
      </p:sp>
    </p:spTree>
    <p:extLst>
      <p:ext uri="{BB962C8B-B14F-4D97-AF65-F5344CB8AC3E}">
        <p14:creationId xmlns:p14="http://schemas.microsoft.com/office/powerpoint/2010/main" val="1607495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7109A-6953-0999-39F4-81551F1FA9FE}"/>
              </a:ext>
            </a:extLst>
          </p:cNvPr>
          <p:cNvSpPr>
            <a:spLocks noGrp="1"/>
          </p:cNvSpPr>
          <p:nvPr>
            <p:ph type="title"/>
          </p:nvPr>
        </p:nvSpPr>
        <p:spPr>
          <a:xfrm>
            <a:off x="4954555" y="103598"/>
            <a:ext cx="6095999" cy="1230680"/>
          </a:xfrm>
        </p:spPr>
        <p:txBody>
          <a:bodyPr anchor="b">
            <a:normAutofit/>
          </a:bodyPr>
          <a:lstStyle/>
          <a:p>
            <a:r>
              <a:rPr lang="en-US" dirty="0"/>
              <a:t>Edge Computing</a:t>
            </a:r>
            <a:endParaRPr lang="en-IN" dirty="0"/>
          </a:p>
        </p:txBody>
      </p:sp>
      <p:pic>
        <p:nvPicPr>
          <p:cNvPr id="5" name="Picture 4" descr="Sphere of mesh and nodes">
            <a:extLst>
              <a:ext uri="{FF2B5EF4-FFF2-40B4-BE49-F238E27FC236}">
                <a16:creationId xmlns:a16="http://schemas.microsoft.com/office/drawing/2014/main" id="{FF685DF6-99FD-CB2E-7C87-0810DA984261}"/>
              </a:ext>
            </a:extLst>
          </p:cNvPr>
          <p:cNvPicPr>
            <a:picLocks noChangeAspect="1"/>
          </p:cNvPicPr>
          <p:nvPr/>
        </p:nvPicPr>
        <p:blipFill rotWithShape="1">
          <a:blip r:embed="rId2"/>
          <a:srcRect l="40494" r="9506"/>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11" name="Freeform: Shape 10">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C85D52A-56F0-67B9-1E32-046B910CE135}"/>
              </a:ext>
            </a:extLst>
          </p:cNvPr>
          <p:cNvSpPr>
            <a:spLocks noGrp="1"/>
          </p:cNvSpPr>
          <p:nvPr>
            <p:ph idx="1"/>
          </p:nvPr>
        </p:nvSpPr>
        <p:spPr>
          <a:xfrm>
            <a:off x="4954555" y="1875453"/>
            <a:ext cx="6764694" cy="4357395"/>
          </a:xfrm>
        </p:spPr>
        <p:txBody>
          <a:bodyPr>
            <a:normAutofit fontScale="92500" lnSpcReduction="10000"/>
          </a:bodyPr>
          <a:lstStyle/>
          <a:p>
            <a:pPr>
              <a:buFont typeface="Wingdings" panose="05000000000000000000" pitchFamily="2" charset="2"/>
              <a:buChar char="q"/>
            </a:pPr>
            <a:r>
              <a:rPr lang="en-US" sz="1800" kern="100" dirty="0">
                <a:latin typeface="+mj-lt"/>
                <a:ea typeface="Calibri" panose="020F0502020204030204" pitchFamily="34" charset="0"/>
                <a:cs typeface="Vrinda" panose="020B0502040204020203" pitchFamily="34" charset="0"/>
              </a:rPr>
              <a:t>E</a:t>
            </a:r>
            <a:r>
              <a:rPr lang="en-US" sz="1800" kern="100" dirty="0">
                <a:effectLst/>
                <a:latin typeface="+mj-lt"/>
                <a:ea typeface="Calibri" panose="020F0502020204030204" pitchFamily="34" charset="0"/>
                <a:cs typeface="Vrinda" panose="020B0502040204020203" pitchFamily="34" charset="0"/>
              </a:rPr>
              <a:t>dge computing is a way of bringing the power of computing closer to where it's needed, rather than relying on far-away data centers or the cloud. It means performing tasks like processing data and storing information on devices that are right there, at the "edge" of the network.</a:t>
            </a:r>
          </a:p>
          <a:p>
            <a:pPr>
              <a:buFont typeface="Wingdings" panose="05000000000000000000" pitchFamily="2" charset="2"/>
              <a:buChar char="q"/>
            </a:pPr>
            <a:endParaRPr lang="en-US" sz="1800" kern="100" dirty="0">
              <a:latin typeface="+mj-lt"/>
              <a:ea typeface="Calibri" panose="020F0502020204030204" pitchFamily="34" charset="0"/>
              <a:cs typeface="Vrinda" panose="020B0502040204020203" pitchFamily="34" charset="0"/>
            </a:endParaRPr>
          </a:p>
          <a:p>
            <a:pPr>
              <a:buFont typeface="Wingdings" panose="05000000000000000000" pitchFamily="2" charset="2"/>
              <a:buChar char="q"/>
            </a:pPr>
            <a:r>
              <a:rPr lang="en-US" sz="1800" kern="100" dirty="0">
                <a:effectLst/>
                <a:latin typeface="+mj-lt"/>
                <a:ea typeface="Calibri" panose="020F0502020204030204" pitchFamily="34" charset="0"/>
                <a:cs typeface="Vrinda" panose="020B0502040204020203" pitchFamily="34" charset="0"/>
              </a:rPr>
              <a:t>Edge computing is all about making things more efficient, faster, and reliable by having computing power closer to where it's needed, rather than relying solely on distant servers.</a:t>
            </a:r>
            <a:endParaRPr lang="en-IN" sz="1800" kern="100" dirty="0">
              <a:effectLst/>
              <a:latin typeface="+mj-lt"/>
              <a:ea typeface="Calibri" panose="020F0502020204030204" pitchFamily="34" charset="0"/>
              <a:cs typeface="Vrinda" panose="020B0502040204020203" pitchFamily="34" charset="0"/>
            </a:endParaRPr>
          </a:p>
          <a:p>
            <a:pPr>
              <a:buFont typeface="Wingdings" panose="05000000000000000000" pitchFamily="2" charset="2"/>
              <a:buChar char="q"/>
            </a:pPr>
            <a:endParaRPr lang="en-IN" sz="1800" kern="100" dirty="0">
              <a:latin typeface="+mj-lt"/>
              <a:ea typeface="Calibri" panose="020F0502020204030204" pitchFamily="34" charset="0"/>
              <a:cs typeface="Vrinda" panose="020B0502040204020203" pitchFamily="34" charset="0"/>
            </a:endParaRPr>
          </a:p>
          <a:p>
            <a:pPr>
              <a:buFont typeface="Wingdings" panose="05000000000000000000" pitchFamily="2" charset="2"/>
              <a:buChar char="q"/>
            </a:pPr>
            <a:r>
              <a:rPr lang="en-IN" sz="1800" kern="100" dirty="0">
                <a:effectLst/>
                <a:latin typeface="+mj-lt"/>
                <a:ea typeface="Calibri" panose="020F0502020204030204" pitchFamily="34" charset="0"/>
                <a:cs typeface="Vrinda" panose="020B0502040204020203" pitchFamily="34" charset="0"/>
              </a:rPr>
              <a:t>Edge computing involves processing data in proximity to its origin, minimizing latency and enabling real-time decision-making. By deploying our VGG16 and XGBOOST models on edge devices such as local servers or within healthcare facilities, we enhance the speed and reliability of CTPA image classification. This advancement facilitates prompt diagnosis by doctors, enabling timely medical interventions and potentially saving lives.</a:t>
            </a:r>
          </a:p>
          <a:p>
            <a:pPr marL="0" indent="0">
              <a:buNone/>
            </a:pPr>
            <a:endParaRPr lang="en-IN" sz="1400" dirty="0">
              <a:latin typeface="+mj-lt"/>
            </a:endParaRPr>
          </a:p>
        </p:txBody>
      </p:sp>
    </p:spTree>
    <p:extLst>
      <p:ext uri="{BB962C8B-B14F-4D97-AF65-F5344CB8AC3E}">
        <p14:creationId xmlns:p14="http://schemas.microsoft.com/office/powerpoint/2010/main" val="308450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Freeform: Shape 29">
            <a:extLst>
              <a:ext uri="{FF2B5EF4-FFF2-40B4-BE49-F238E27FC236}">
                <a16:creationId xmlns:a16="http://schemas.microsoft.com/office/drawing/2014/main" id="{C5486FEF-95C5-433A-8B8C-9C07A3C38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82"/>
          </a:xfrm>
          <a:custGeom>
            <a:avLst/>
            <a:gdLst>
              <a:gd name="connsiteX0" fmla="*/ 7230262 w 12192000"/>
              <a:gd name="connsiteY0" fmla="*/ 5906862 h 6099082"/>
              <a:gd name="connsiteX1" fmla="*/ 7197115 w 12192000"/>
              <a:gd name="connsiteY1" fmla="*/ 5913338 h 6099082"/>
              <a:gd name="connsiteX2" fmla="*/ 7214545 w 12192000"/>
              <a:gd name="connsiteY2" fmla="*/ 5911744 h 6099082"/>
              <a:gd name="connsiteX3" fmla="*/ 7230262 w 12192000"/>
              <a:gd name="connsiteY3" fmla="*/ 5906862 h 6099082"/>
              <a:gd name="connsiteX4" fmla="*/ 7009120 w 12192000"/>
              <a:gd name="connsiteY4" fmla="*/ 5850263 h 6099082"/>
              <a:gd name="connsiteX5" fmla="*/ 7021563 w 12192000"/>
              <a:gd name="connsiteY5" fmla="*/ 5861355 h 6099082"/>
              <a:gd name="connsiteX6" fmla="*/ 7021563 w 12192000"/>
              <a:gd name="connsiteY6" fmla="*/ 5861354 h 6099082"/>
              <a:gd name="connsiteX7" fmla="*/ 7768443 w 12192000"/>
              <a:gd name="connsiteY7" fmla="*/ 5742074 h 6099082"/>
              <a:gd name="connsiteX8" fmla="*/ 7768443 w 12192000"/>
              <a:gd name="connsiteY8" fmla="*/ 5742075 h 6099082"/>
              <a:gd name="connsiteX9" fmla="*/ 7792447 w 12192000"/>
              <a:gd name="connsiteY9" fmla="*/ 5764553 h 6099082"/>
              <a:gd name="connsiteX10" fmla="*/ 7768443 w 12192000"/>
              <a:gd name="connsiteY10" fmla="*/ 5742074 h 6099082"/>
              <a:gd name="connsiteX11" fmla="*/ 4038748 w 12192000"/>
              <a:gd name="connsiteY11" fmla="*/ 5739955 h 6099082"/>
              <a:gd name="connsiteX12" fmla="*/ 4030517 w 12192000"/>
              <a:gd name="connsiteY12" fmla="*/ 5751599 h 6099082"/>
              <a:gd name="connsiteX13" fmla="*/ 4015609 w 12192000"/>
              <a:gd name="connsiteY13" fmla="*/ 5770450 h 6099082"/>
              <a:gd name="connsiteX14" fmla="*/ 3996845 w 12192000"/>
              <a:gd name="connsiteY14" fmla="*/ 5780104 h 6099082"/>
              <a:gd name="connsiteX15" fmla="*/ 4030518 w 12192000"/>
              <a:gd name="connsiteY15" fmla="*/ 5751599 h 6099082"/>
              <a:gd name="connsiteX16" fmla="*/ 6245343 w 12192000"/>
              <a:gd name="connsiteY16" fmla="*/ 5736549 h 6099082"/>
              <a:gd name="connsiteX17" fmla="*/ 6274406 w 12192000"/>
              <a:gd name="connsiteY17" fmla="*/ 5743345 h 6099082"/>
              <a:gd name="connsiteX18" fmla="*/ 6291246 w 12192000"/>
              <a:gd name="connsiteY18" fmla="*/ 5749662 h 6099082"/>
              <a:gd name="connsiteX19" fmla="*/ 6291385 w 12192000"/>
              <a:gd name="connsiteY19" fmla="*/ 5749714 h 6099082"/>
              <a:gd name="connsiteX20" fmla="*/ 6306284 w 12192000"/>
              <a:gd name="connsiteY20" fmla="*/ 5755552 h 6099082"/>
              <a:gd name="connsiteX21" fmla="*/ 6308075 w 12192000"/>
              <a:gd name="connsiteY21" fmla="*/ 5755968 h 6099082"/>
              <a:gd name="connsiteX22" fmla="*/ 6313854 w 12192000"/>
              <a:gd name="connsiteY22" fmla="*/ 5758133 h 6099082"/>
              <a:gd name="connsiteX23" fmla="*/ 6337047 w 12192000"/>
              <a:gd name="connsiteY23" fmla="*/ 5762696 h 6099082"/>
              <a:gd name="connsiteX24" fmla="*/ 6308075 w 12192000"/>
              <a:gd name="connsiteY24" fmla="*/ 5755968 h 6099082"/>
              <a:gd name="connsiteX25" fmla="*/ 6291385 w 12192000"/>
              <a:gd name="connsiteY25" fmla="*/ 5749714 h 6099082"/>
              <a:gd name="connsiteX26" fmla="*/ 6276197 w 12192000"/>
              <a:gd name="connsiteY26" fmla="*/ 5743764 h 6099082"/>
              <a:gd name="connsiteX27" fmla="*/ 6274406 w 12192000"/>
              <a:gd name="connsiteY27" fmla="*/ 5743345 h 6099082"/>
              <a:gd name="connsiteX28" fmla="*/ 6268612 w 12192000"/>
              <a:gd name="connsiteY28" fmla="*/ 5741171 h 6099082"/>
              <a:gd name="connsiteX29" fmla="*/ 6245343 w 12192000"/>
              <a:gd name="connsiteY29" fmla="*/ 5736549 h 6099082"/>
              <a:gd name="connsiteX30" fmla="*/ 3871824 w 12192000"/>
              <a:gd name="connsiteY30" fmla="*/ 5726642 h 6099082"/>
              <a:gd name="connsiteX31" fmla="*/ 3908498 w 12192000"/>
              <a:gd name="connsiteY31" fmla="*/ 5756123 h 6099082"/>
              <a:gd name="connsiteX32" fmla="*/ 3908984 w 12192000"/>
              <a:gd name="connsiteY32" fmla="*/ 5756350 h 6099082"/>
              <a:gd name="connsiteX33" fmla="*/ 3908498 w 12192000"/>
              <a:gd name="connsiteY33" fmla="*/ 5756123 h 6099082"/>
              <a:gd name="connsiteX34" fmla="*/ 3871824 w 12192000"/>
              <a:gd name="connsiteY34" fmla="*/ 5726642 h 6099082"/>
              <a:gd name="connsiteX35" fmla="*/ 6558837 w 12192000"/>
              <a:gd name="connsiteY35" fmla="*/ 5706717 h 6099082"/>
              <a:gd name="connsiteX36" fmla="*/ 6529984 w 12192000"/>
              <a:gd name="connsiteY36" fmla="*/ 5708163 h 6099082"/>
              <a:gd name="connsiteX37" fmla="*/ 6589207 w 12192000"/>
              <a:gd name="connsiteY37" fmla="*/ 5711593 h 6099082"/>
              <a:gd name="connsiteX38" fmla="*/ 6558837 w 12192000"/>
              <a:gd name="connsiteY38" fmla="*/ 5706717 h 6099082"/>
              <a:gd name="connsiteX39" fmla="*/ 4834454 w 12192000"/>
              <a:gd name="connsiteY39" fmla="*/ 5646059 h 6099082"/>
              <a:gd name="connsiteX40" fmla="*/ 4883985 w 12192000"/>
              <a:gd name="connsiteY40" fmla="*/ 5670301 h 6099082"/>
              <a:gd name="connsiteX41" fmla="*/ 4858238 w 12192000"/>
              <a:gd name="connsiteY41" fmla="*/ 5663787 h 6099082"/>
              <a:gd name="connsiteX42" fmla="*/ 4834454 w 12192000"/>
              <a:gd name="connsiteY42" fmla="*/ 5646059 h 6099082"/>
              <a:gd name="connsiteX43" fmla="*/ 5056443 w 12192000"/>
              <a:gd name="connsiteY43" fmla="*/ 5643725 h 6099082"/>
              <a:gd name="connsiteX44" fmla="*/ 5072588 w 12192000"/>
              <a:gd name="connsiteY44" fmla="*/ 5644505 h 6099082"/>
              <a:gd name="connsiteX45" fmla="*/ 5089161 w 12192000"/>
              <a:gd name="connsiteY45" fmla="*/ 5653107 h 6099082"/>
              <a:gd name="connsiteX46" fmla="*/ 5056443 w 12192000"/>
              <a:gd name="connsiteY46" fmla="*/ 5643725 h 6099082"/>
              <a:gd name="connsiteX47" fmla="*/ 739852 w 12192000"/>
              <a:gd name="connsiteY47" fmla="*/ 5343843 h 6099082"/>
              <a:gd name="connsiteX48" fmla="*/ 724278 w 12192000"/>
              <a:gd name="connsiteY48" fmla="*/ 5365062 h 6099082"/>
              <a:gd name="connsiteX49" fmla="*/ 708621 w 12192000"/>
              <a:gd name="connsiteY49" fmla="*/ 5381222 h 6099082"/>
              <a:gd name="connsiteX50" fmla="*/ 691439 w 12192000"/>
              <a:gd name="connsiteY50" fmla="*/ 5386697 h 6099082"/>
              <a:gd name="connsiteX51" fmla="*/ 708622 w 12192000"/>
              <a:gd name="connsiteY51" fmla="*/ 5381222 h 6099082"/>
              <a:gd name="connsiteX52" fmla="*/ 724279 w 12192000"/>
              <a:gd name="connsiteY52" fmla="*/ 5365062 h 6099082"/>
              <a:gd name="connsiteX53" fmla="*/ 739852 w 12192000"/>
              <a:gd name="connsiteY53" fmla="*/ 5343843 h 6099082"/>
              <a:gd name="connsiteX54" fmla="*/ 8934151 w 12192000"/>
              <a:gd name="connsiteY54" fmla="*/ 5275333 h 6099082"/>
              <a:gd name="connsiteX55" fmla="*/ 8954249 w 12192000"/>
              <a:gd name="connsiteY55" fmla="*/ 5290264 h 6099082"/>
              <a:gd name="connsiteX56" fmla="*/ 8962389 w 12192000"/>
              <a:gd name="connsiteY56" fmla="*/ 5293563 h 6099082"/>
              <a:gd name="connsiteX57" fmla="*/ 8954250 w 12192000"/>
              <a:gd name="connsiteY57" fmla="*/ 5290264 h 6099082"/>
              <a:gd name="connsiteX58" fmla="*/ 8934151 w 12192000"/>
              <a:gd name="connsiteY58" fmla="*/ 5275333 h 6099082"/>
              <a:gd name="connsiteX59" fmla="*/ 2314816 w 12192000"/>
              <a:gd name="connsiteY59" fmla="*/ 5273737 h 6099082"/>
              <a:gd name="connsiteX60" fmla="*/ 2300909 w 12192000"/>
              <a:gd name="connsiteY60" fmla="*/ 5279143 h 6099082"/>
              <a:gd name="connsiteX61" fmla="*/ 2216515 w 12192000"/>
              <a:gd name="connsiteY61" fmla="*/ 5314887 h 6099082"/>
              <a:gd name="connsiteX62" fmla="*/ 2300910 w 12192000"/>
              <a:gd name="connsiteY62" fmla="*/ 5279143 h 6099082"/>
              <a:gd name="connsiteX63" fmla="*/ 1916629 w 12192000"/>
              <a:gd name="connsiteY63" fmla="*/ 5252000 h 6099082"/>
              <a:gd name="connsiteX64" fmla="*/ 1907132 w 12192000"/>
              <a:gd name="connsiteY64" fmla="*/ 5255330 h 6099082"/>
              <a:gd name="connsiteX65" fmla="*/ 1866619 w 12192000"/>
              <a:gd name="connsiteY65" fmla="*/ 5265015 h 6099082"/>
              <a:gd name="connsiteX66" fmla="*/ 1907133 w 12192000"/>
              <a:gd name="connsiteY66" fmla="*/ 5255330 h 6099082"/>
              <a:gd name="connsiteX67" fmla="*/ 2058204 w 12192000"/>
              <a:gd name="connsiteY67" fmla="*/ 5241232 h 6099082"/>
              <a:gd name="connsiteX68" fmla="*/ 2108194 w 12192000"/>
              <a:gd name="connsiteY68" fmla="*/ 5255939 h 6099082"/>
              <a:gd name="connsiteX69" fmla="*/ 2058204 w 12192000"/>
              <a:gd name="connsiteY69" fmla="*/ 5241232 h 6099082"/>
              <a:gd name="connsiteX70" fmla="*/ 0 w 12192000"/>
              <a:gd name="connsiteY70" fmla="*/ 0 h 6099082"/>
              <a:gd name="connsiteX71" fmla="*/ 12191456 w 12192000"/>
              <a:gd name="connsiteY71" fmla="*/ 0 h 6099082"/>
              <a:gd name="connsiteX72" fmla="*/ 12191456 w 12192000"/>
              <a:gd name="connsiteY72" fmla="*/ 873938 h 6099082"/>
              <a:gd name="connsiteX73" fmla="*/ 12192000 w 12192000"/>
              <a:gd name="connsiteY73" fmla="*/ 873938 h 6099082"/>
              <a:gd name="connsiteX74" fmla="*/ 12192000 w 12192000"/>
              <a:gd name="connsiteY74" fmla="*/ 3249107 h 6099082"/>
              <a:gd name="connsiteX75" fmla="*/ 12192000 w 12192000"/>
              <a:gd name="connsiteY75" fmla="*/ 3283970 h 6099082"/>
              <a:gd name="connsiteX76" fmla="*/ 12192000 w 12192000"/>
              <a:gd name="connsiteY76" fmla="*/ 3681702 h 6099082"/>
              <a:gd name="connsiteX77" fmla="*/ 12160947 w 12192000"/>
              <a:gd name="connsiteY77" fmla="*/ 3710323 h 6099082"/>
              <a:gd name="connsiteX78" fmla="*/ 12026448 w 12192000"/>
              <a:gd name="connsiteY78" fmla="*/ 3770523 h 6099082"/>
              <a:gd name="connsiteX79" fmla="*/ 11986443 w 12192000"/>
              <a:gd name="connsiteY79" fmla="*/ 3786526 h 6099082"/>
              <a:gd name="connsiteX80" fmla="*/ 11821656 w 12192000"/>
              <a:gd name="connsiteY80" fmla="*/ 3889591 h 6099082"/>
              <a:gd name="connsiteX81" fmla="*/ 11672489 w 12192000"/>
              <a:gd name="connsiteY81" fmla="*/ 4017039 h 6099082"/>
              <a:gd name="connsiteX82" fmla="*/ 11562947 w 12192000"/>
              <a:gd name="connsiteY82" fmla="*/ 4168300 h 6099082"/>
              <a:gd name="connsiteX83" fmla="*/ 11532275 w 12192000"/>
              <a:gd name="connsiteY83" fmla="*/ 4204307 h 6099082"/>
              <a:gd name="connsiteX84" fmla="*/ 11448453 w 12192000"/>
              <a:gd name="connsiteY84" fmla="*/ 4249457 h 6099082"/>
              <a:gd name="connsiteX85" fmla="*/ 11374346 w 12192000"/>
              <a:gd name="connsiteY85" fmla="*/ 4283366 h 6099082"/>
              <a:gd name="connsiteX86" fmla="*/ 11320623 w 12192000"/>
              <a:gd name="connsiteY86" fmla="*/ 4320897 h 6099082"/>
              <a:gd name="connsiteX87" fmla="*/ 11275283 w 12192000"/>
              <a:gd name="connsiteY87" fmla="*/ 4355378 h 6099082"/>
              <a:gd name="connsiteX88" fmla="*/ 11172600 w 12192000"/>
              <a:gd name="connsiteY88" fmla="*/ 4444536 h 6099082"/>
              <a:gd name="connsiteX89" fmla="*/ 11058869 w 12192000"/>
              <a:gd name="connsiteY89" fmla="*/ 4519786 h 6099082"/>
              <a:gd name="connsiteX90" fmla="*/ 10967423 w 12192000"/>
              <a:gd name="connsiteY90" fmla="*/ 4611991 h 6099082"/>
              <a:gd name="connsiteX91" fmla="*/ 10929704 w 12192000"/>
              <a:gd name="connsiteY91" fmla="*/ 4661903 h 6099082"/>
              <a:gd name="connsiteX92" fmla="*/ 10850453 w 12192000"/>
              <a:gd name="connsiteY92" fmla="*/ 4696003 h 6099082"/>
              <a:gd name="connsiteX93" fmla="*/ 10764534 w 12192000"/>
              <a:gd name="connsiteY93" fmla="*/ 4749345 h 6099082"/>
              <a:gd name="connsiteX94" fmla="*/ 10703573 w 12192000"/>
              <a:gd name="connsiteY94" fmla="*/ 4802305 h 6099082"/>
              <a:gd name="connsiteX95" fmla="*/ 10656519 w 12192000"/>
              <a:gd name="connsiteY95" fmla="*/ 4837740 h 6099082"/>
              <a:gd name="connsiteX96" fmla="*/ 10590031 w 12192000"/>
              <a:gd name="connsiteY96" fmla="*/ 4873366 h 6099082"/>
              <a:gd name="connsiteX97" fmla="*/ 10523354 w 12192000"/>
              <a:gd name="connsiteY97" fmla="*/ 4920039 h 6099082"/>
              <a:gd name="connsiteX98" fmla="*/ 10490969 w 12192000"/>
              <a:gd name="connsiteY98" fmla="*/ 4948806 h 6099082"/>
              <a:gd name="connsiteX99" fmla="*/ 10428291 w 12192000"/>
              <a:gd name="connsiteY99" fmla="*/ 4996622 h 6099082"/>
              <a:gd name="connsiteX100" fmla="*/ 10363709 w 12192000"/>
              <a:gd name="connsiteY100" fmla="*/ 5041201 h 6099082"/>
              <a:gd name="connsiteX101" fmla="*/ 10242357 w 12192000"/>
              <a:gd name="connsiteY101" fmla="*/ 5092257 h 6099082"/>
              <a:gd name="connsiteX102" fmla="*/ 10131863 w 12192000"/>
              <a:gd name="connsiteY102" fmla="*/ 5167315 h 6099082"/>
              <a:gd name="connsiteX103" fmla="*/ 10044230 w 12192000"/>
              <a:gd name="connsiteY103" fmla="*/ 5222182 h 6099082"/>
              <a:gd name="connsiteX104" fmla="*/ 9993175 w 12192000"/>
              <a:gd name="connsiteY104" fmla="*/ 5258189 h 6099082"/>
              <a:gd name="connsiteX105" fmla="*/ 9899446 w 12192000"/>
              <a:gd name="connsiteY105" fmla="*/ 5338582 h 6099082"/>
              <a:gd name="connsiteX106" fmla="*/ 9754088 w 12192000"/>
              <a:gd name="connsiteY106" fmla="*/ 5423166 h 6099082"/>
              <a:gd name="connsiteX107" fmla="*/ 9666265 w 12192000"/>
              <a:gd name="connsiteY107" fmla="*/ 5468888 h 6099082"/>
              <a:gd name="connsiteX108" fmla="*/ 9477283 w 12192000"/>
              <a:gd name="connsiteY108" fmla="*/ 5537851 h 6099082"/>
              <a:gd name="connsiteX109" fmla="*/ 9416321 w 12192000"/>
              <a:gd name="connsiteY109" fmla="*/ 5562426 h 6099082"/>
              <a:gd name="connsiteX110" fmla="*/ 9346597 w 12192000"/>
              <a:gd name="connsiteY110" fmla="*/ 5578619 h 6099082"/>
              <a:gd name="connsiteX111" fmla="*/ 9234579 w 12192000"/>
              <a:gd name="connsiteY111" fmla="*/ 5616911 h 6099082"/>
              <a:gd name="connsiteX112" fmla="*/ 9015878 w 12192000"/>
              <a:gd name="connsiteY112" fmla="*/ 5682826 h 6099082"/>
              <a:gd name="connsiteX113" fmla="*/ 8967871 w 12192000"/>
              <a:gd name="connsiteY113" fmla="*/ 5692923 h 6099082"/>
              <a:gd name="connsiteX114" fmla="*/ 8845565 w 12192000"/>
              <a:gd name="connsiteY114" fmla="*/ 5735407 h 6099082"/>
              <a:gd name="connsiteX115" fmla="*/ 8772219 w 12192000"/>
              <a:gd name="connsiteY115" fmla="*/ 5763982 h 6099082"/>
              <a:gd name="connsiteX116" fmla="*/ 8711448 w 12192000"/>
              <a:gd name="connsiteY116" fmla="*/ 5780366 h 6099082"/>
              <a:gd name="connsiteX117" fmla="*/ 8657726 w 12192000"/>
              <a:gd name="connsiteY117" fmla="*/ 5787986 h 6099082"/>
              <a:gd name="connsiteX118" fmla="*/ 8516369 w 12192000"/>
              <a:gd name="connsiteY118" fmla="*/ 5825705 h 6099082"/>
              <a:gd name="connsiteX119" fmla="*/ 8459979 w 12192000"/>
              <a:gd name="connsiteY119" fmla="*/ 5840566 h 6099082"/>
              <a:gd name="connsiteX120" fmla="*/ 8313671 w 12192000"/>
              <a:gd name="connsiteY120" fmla="*/ 5891622 h 6099082"/>
              <a:gd name="connsiteX121" fmla="*/ 8189651 w 12192000"/>
              <a:gd name="connsiteY121" fmla="*/ 5925341 h 6099082"/>
              <a:gd name="connsiteX122" fmla="*/ 8137835 w 12192000"/>
              <a:gd name="connsiteY122" fmla="*/ 5941534 h 6099082"/>
              <a:gd name="connsiteX123" fmla="*/ 8019339 w 12192000"/>
              <a:gd name="connsiteY123" fmla="*/ 5968586 h 6099082"/>
              <a:gd name="connsiteX124" fmla="*/ 7952280 w 12192000"/>
              <a:gd name="connsiteY124" fmla="*/ 5987637 h 6099082"/>
              <a:gd name="connsiteX125" fmla="*/ 7788636 w 12192000"/>
              <a:gd name="connsiteY125" fmla="*/ 6009163 h 6099082"/>
              <a:gd name="connsiteX126" fmla="*/ 7619655 w 12192000"/>
              <a:gd name="connsiteY126" fmla="*/ 6029928 h 6099082"/>
              <a:gd name="connsiteX127" fmla="*/ 7526880 w 12192000"/>
              <a:gd name="connsiteY127" fmla="*/ 6036786 h 6099082"/>
              <a:gd name="connsiteX128" fmla="*/ 7445916 w 12192000"/>
              <a:gd name="connsiteY128" fmla="*/ 6047647 h 6099082"/>
              <a:gd name="connsiteX129" fmla="*/ 7375428 w 12192000"/>
              <a:gd name="connsiteY129" fmla="*/ 6054505 h 6099082"/>
              <a:gd name="connsiteX130" fmla="*/ 7263220 w 12192000"/>
              <a:gd name="connsiteY130" fmla="*/ 6068411 h 6099082"/>
              <a:gd name="connsiteX131" fmla="*/ 7216547 w 12192000"/>
              <a:gd name="connsiteY131" fmla="*/ 6072032 h 6099082"/>
              <a:gd name="connsiteX132" fmla="*/ 7106432 w 12192000"/>
              <a:gd name="connsiteY132" fmla="*/ 6071840 h 6099082"/>
              <a:gd name="connsiteX133" fmla="*/ 7068141 w 12192000"/>
              <a:gd name="connsiteY133" fmla="*/ 6069936 h 6099082"/>
              <a:gd name="connsiteX134" fmla="*/ 6994415 w 12192000"/>
              <a:gd name="connsiteY134" fmla="*/ 6046313 h 6099082"/>
              <a:gd name="connsiteX135" fmla="*/ 6985653 w 12192000"/>
              <a:gd name="connsiteY135" fmla="*/ 6044599 h 6099082"/>
              <a:gd name="connsiteX136" fmla="*/ 6937263 w 12192000"/>
              <a:gd name="connsiteY136" fmla="*/ 6035263 h 6099082"/>
              <a:gd name="connsiteX137" fmla="*/ 6910782 w 12192000"/>
              <a:gd name="connsiteY137" fmla="*/ 6032214 h 6099082"/>
              <a:gd name="connsiteX138" fmla="*/ 6810195 w 12192000"/>
              <a:gd name="connsiteY138" fmla="*/ 6012784 h 6099082"/>
              <a:gd name="connsiteX139" fmla="*/ 6752283 w 12192000"/>
              <a:gd name="connsiteY139" fmla="*/ 6003639 h 6099082"/>
              <a:gd name="connsiteX140" fmla="*/ 6705417 w 12192000"/>
              <a:gd name="connsiteY140" fmla="*/ 6004974 h 6099082"/>
              <a:gd name="connsiteX141" fmla="*/ 6623118 w 12192000"/>
              <a:gd name="connsiteY141" fmla="*/ 6006687 h 6099082"/>
              <a:gd name="connsiteX142" fmla="*/ 6596828 w 12192000"/>
              <a:gd name="connsiteY142" fmla="*/ 6011070 h 6099082"/>
              <a:gd name="connsiteX143" fmla="*/ 6477951 w 12192000"/>
              <a:gd name="connsiteY143" fmla="*/ 5998495 h 6099082"/>
              <a:gd name="connsiteX144" fmla="*/ 6410131 w 12192000"/>
              <a:gd name="connsiteY144" fmla="*/ 5997543 h 6099082"/>
              <a:gd name="connsiteX145" fmla="*/ 6333739 w 12192000"/>
              <a:gd name="connsiteY145" fmla="*/ 5981920 h 6099082"/>
              <a:gd name="connsiteX146" fmla="*/ 6311449 w 12192000"/>
              <a:gd name="connsiteY146" fmla="*/ 5982682 h 6099082"/>
              <a:gd name="connsiteX147" fmla="*/ 6286493 w 12192000"/>
              <a:gd name="connsiteY147" fmla="*/ 5984017 h 6099082"/>
              <a:gd name="connsiteX148" fmla="*/ 6209909 w 12192000"/>
              <a:gd name="connsiteY148" fmla="*/ 5985161 h 6099082"/>
              <a:gd name="connsiteX149" fmla="*/ 6163424 w 12192000"/>
              <a:gd name="connsiteY149" fmla="*/ 5990874 h 6099082"/>
              <a:gd name="connsiteX150" fmla="*/ 6074841 w 12192000"/>
              <a:gd name="connsiteY150" fmla="*/ 5987447 h 6099082"/>
              <a:gd name="connsiteX151" fmla="*/ 6042072 w 12192000"/>
              <a:gd name="connsiteY151" fmla="*/ 5992399 h 6099082"/>
              <a:gd name="connsiteX152" fmla="*/ 5959204 w 12192000"/>
              <a:gd name="connsiteY152" fmla="*/ 5992971 h 6099082"/>
              <a:gd name="connsiteX153" fmla="*/ 5884905 w 12192000"/>
              <a:gd name="connsiteY153" fmla="*/ 5990113 h 6099082"/>
              <a:gd name="connsiteX154" fmla="*/ 5813275 w 12192000"/>
              <a:gd name="connsiteY154" fmla="*/ 5991637 h 6099082"/>
              <a:gd name="connsiteX155" fmla="*/ 5762029 w 12192000"/>
              <a:gd name="connsiteY155" fmla="*/ 5997923 h 6099082"/>
              <a:gd name="connsiteX156" fmla="*/ 5706401 w 12192000"/>
              <a:gd name="connsiteY156" fmla="*/ 6001734 h 6099082"/>
              <a:gd name="connsiteX157" fmla="*/ 5553045 w 12192000"/>
              <a:gd name="connsiteY157" fmla="*/ 6024403 h 6099082"/>
              <a:gd name="connsiteX158" fmla="*/ 5524660 w 12192000"/>
              <a:gd name="connsiteY158" fmla="*/ 6018880 h 6099082"/>
              <a:gd name="connsiteX159" fmla="*/ 5363491 w 12192000"/>
              <a:gd name="connsiteY159" fmla="*/ 6013736 h 6099082"/>
              <a:gd name="connsiteX160" fmla="*/ 5328437 w 12192000"/>
              <a:gd name="connsiteY160" fmla="*/ 6014118 h 6099082"/>
              <a:gd name="connsiteX161" fmla="*/ 5234326 w 12192000"/>
              <a:gd name="connsiteY161" fmla="*/ 5991637 h 6099082"/>
              <a:gd name="connsiteX162" fmla="*/ 5089161 w 12192000"/>
              <a:gd name="connsiteY162" fmla="*/ 6027262 h 6099082"/>
              <a:gd name="connsiteX163" fmla="*/ 4953328 w 12192000"/>
              <a:gd name="connsiteY163" fmla="*/ 6071840 h 6099082"/>
              <a:gd name="connsiteX164" fmla="*/ 4936184 w 12192000"/>
              <a:gd name="connsiteY164" fmla="*/ 6077555 h 6099082"/>
              <a:gd name="connsiteX165" fmla="*/ 4887414 w 12192000"/>
              <a:gd name="connsiteY165" fmla="*/ 6087272 h 6099082"/>
              <a:gd name="connsiteX166" fmla="*/ 4827024 w 12192000"/>
              <a:gd name="connsiteY166" fmla="*/ 6090701 h 6099082"/>
              <a:gd name="connsiteX167" fmla="*/ 4750439 w 12192000"/>
              <a:gd name="connsiteY167" fmla="*/ 6099082 h 6099082"/>
              <a:gd name="connsiteX168" fmla="*/ 4689097 w 12192000"/>
              <a:gd name="connsiteY168" fmla="*/ 6088605 h 6099082"/>
              <a:gd name="connsiteX169" fmla="*/ 4603368 w 12192000"/>
              <a:gd name="connsiteY169" fmla="*/ 6072984 h 6099082"/>
              <a:gd name="connsiteX170" fmla="*/ 4522595 w 12192000"/>
              <a:gd name="connsiteY170" fmla="*/ 6058123 h 6099082"/>
              <a:gd name="connsiteX171" fmla="*/ 4497067 w 12192000"/>
              <a:gd name="connsiteY171" fmla="*/ 6075649 h 6099082"/>
              <a:gd name="connsiteX172" fmla="*/ 4457632 w 12192000"/>
              <a:gd name="connsiteY172" fmla="*/ 6090890 h 6099082"/>
              <a:gd name="connsiteX173" fmla="*/ 4413816 w 12192000"/>
              <a:gd name="connsiteY173" fmla="*/ 6072601 h 6099082"/>
              <a:gd name="connsiteX174" fmla="*/ 4311323 w 12192000"/>
              <a:gd name="connsiteY174" fmla="*/ 6034693 h 6099082"/>
              <a:gd name="connsiteX175" fmla="*/ 4246551 w 12192000"/>
              <a:gd name="connsiteY175" fmla="*/ 6032976 h 6099082"/>
              <a:gd name="connsiteX176" fmla="*/ 4105766 w 12192000"/>
              <a:gd name="connsiteY176" fmla="*/ 6016784 h 6099082"/>
              <a:gd name="connsiteX177" fmla="*/ 4013753 w 12192000"/>
              <a:gd name="connsiteY177" fmla="*/ 5993733 h 6099082"/>
              <a:gd name="connsiteX178" fmla="*/ 3947648 w 12192000"/>
              <a:gd name="connsiteY178" fmla="*/ 5967634 h 6099082"/>
              <a:gd name="connsiteX179" fmla="*/ 3852966 w 12192000"/>
              <a:gd name="connsiteY179" fmla="*/ 5933533 h 6099082"/>
              <a:gd name="connsiteX180" fmla="*/ 3757902 w 12192000"/>
              <a:gd name="connsiteY180" fmla="*/ 5915816 h 6099082"/>
              <a:gd name="connsiteX181" fmla="*/ 3689131 w 12192000"/>
              <a:gd name="connsiteY181" fmla="*/ 5893526 h 6099082"/>
              <a:gd name="connsiteX182" fmla="*/ 3605116 w 12192000"/>
              <a:gd name="connsiteY182" fmla="*/ 5878285 h 6099082"/>
              <a:gd name="connsiteX183" fmla="*/ 3534629 w 12192000"/>
              <a:gd name="connsiteY183" fmla="*/ 5877715 h 6099082"/>
              <a:gd name="connsiteX184" fmla="*/ 3424135 w 12192000"/>
              <a:gd name="connsiteY184" fmla="*/ 5880382 h 6099082"/>
              <a:gd name="connsiteX185" fmla="*/ 3288877 w 12192000"/>
              <a:gd name="connsiteY185" fmla="*/ 5834280 h 6099082"/>
              <a:gd name="connsiteX186" fmla="*/ 3234202 w 12192000"/>
              <a:gd name="connsiteY186" fmla="*/ 5823991 h 6099082"/>
              <a:gd name="connsiteX187" fmla="*/ 3182763 w 12192000"/>
              <a:gd name="connsiteY187" fmla="*/ 5819229 h 6099082"/>
              <a:gd name="connsiteX188" fmla="*/ 3073604 w 12192000"/>
              <a:gd name="connsiteY188" fmla="*/ 5788558 h 6099082"/>
              <a:gd name="connsiteX189" fmla="*/ 3029216 w 12192000"/>
              <a:gd name="connsiteY189" fmla="*/ 5778459 h 6099082"/>
              <a:gd name="connsiteX190" fmla="*/ 2967110 w 12192000"/>
              <a:gd name="connsiteY190" fmla="*/ 5778651 h 6099082"/>
              <a:gd name="connsiteX191" fmla="*/ 2854140 w 12192000"/>
              <a:gd name="connsiteY191" fmla="*/ 5764553 h 6099082"/>
              <a:gd name="connsiteX192" fmla="*/ 2741360 w 12192000"/>
              <a:gd name="connsiteY192" fmla="*/ 5723403 h 6099082"/>
              <a:gd name="connsiteX193" fmla="*/ 2693543 w 12192000"/>
              <a:gd name="connsiteY193" fmla="*/ 5727405 h 6099082"/>
              <a:gd name="connsiteX194" fmla="*/ 2676398 w 12192000"/>
              <a:gd name="connsiteY194" fmla="*/ 5726453 h 6099082"/>
              <a:gd name="connsiteX195" fmla="*/ 2522279 w 12192000"/>
              <a:gd name="connsiteY195" fmla="*/ 5703782 h 6099082"/>
              <a:gd name="connsiteX196" fmla="*/ 2506847 w 12192000"/>
              <a:gd name="connsiteY196" fmla="*/ 5701305 h 6099082"/>
              <a:gd name="connsiteX197" fmla="*/ 2434456 w 12192000"/>
              <a:gd name="connsiteY197" fmla="*/ 5681112 h 6099082"/>
              <a:gd name="connsiteX198" fmla="*/ 2251948 w 12192000"/>
              <a:gd name="connsiteY198" fmla="*/ 5668538 h 6099082"/>
              <a:gd name="connsiteX199" fmla="*/ 2240710 w 12192000"/>
              <a:gd name="connsiteY199" fmla="*/ 5667014 h 6099082"/>
              <a:gd name="connsiteX200" fmla="*/ 2179556 w 12192000"/>
              <a:gd name="connsiteY200" fmla="*/ 5677111 h 6099082"/>
              <a:gd name="connsiteX201" fmla="*/ 2149267 w 12192000"/>
              <a:gd name="connsiteY201" fmla="*/ 5691399 h 6099082"/>
              <a:gd name="connsiteX202" fmla="*/ 2102021 w 12192000"/>
              <a:gd name="connsiteY202" fmla="*/ 5706259 h 6099082"/>
              <a:gd name="connsiteX203" fmla="*/ 2054013 w 12192000"/>
              <a:gd name="connsiteY203" fmla="*/ 5711784 h 6099082"/>
              <a:gd name="connsiteX204" fmla="*/ 1973429 w 12192000"/>
              <a:gd name="connsiteY204" fmla="*/ 5689303 h 6099082"/>
              <a:gd name="connsiteX205" fmla="*/ 1944092 w 12192000"/>
              <a:gd name="connsiteY205" fmla="*/ 5687017 h 6099082"/>
              <a:gd name="connsiteX206" fmla="*/ 1878748 w 12192000"/>
              <a:gd name="connsiteY206" fmla="*/ 5676159 h 6099082"/>
              <a:gd name="connsiteX207" fmla="*/ 1821596 w 12192000"/>
              <a:gd name="connsiteY207" fmla="*/ 5676920 h 6099082"/>
              <a:gd name="connsiteX208" fmla="*/ 1775684 w 12192000"/>
              <a:gd name="connsiteY208" fmla="*/ 5694257 h 6099082"/>
              <a:gd name="connsiteX209" fmla="*/ 1709006 w 12192000"/>
              <a:gd name="connsiteY209" fmla="*/ 5697685 h 6099082"/>
              <a:gd name="connsiteX210" fmla="*/ 1665950 w 12192000"/>
              <a:gd name="connsiteY210" fmla="*/ 5685113 h 6099082"/>
              <a:gd name="connsiteX211" fmla="*/ 1657188 w 12192000"/>
              <a:gd name="connsiteY211" fmla="*/ 5683399 h 6099082"/>
              <a:gd name="connsiteX212" fmla="*/ 1544598 w 12192000"/>
              <a:gd name="connsiteY212" fmla="*/ 5682634 h 6099082"/>
              <a:gd name="connsiteX213" fmla="*/ 1404006 w 12192000"/>
              <a:gd name="connsiteY213" fmla="*/ 5720546 h 6099082"/>
              <a:gd name="connsiteX214" fmla="*/ 1380762 w 12192000"/>
              <a:gd name="connsiteY214" fmla="*/ 5728549 h 6099082"/>
              <a:gd name="connsiteX215" fmla="*/ 1267411 w 12192000"/>
              <a:gd name="connsiteY215" fmla="*/ 5742455 h 6099082"/>
              <a:gd name="connsiteX216" fmla="*/ 1206641 w 12192000"/>
              <a:gd name="connsiteY216" fmla="*/ 5756553 h 6099082"/>
              <a:gd name="connsiteX217" fmla="*/ 1162823 w 12192000"/>
              <a:gd name="connsiteY217" fmla="*/ 5757315 h 6099082"/>
              <a:gd name="connsiteX218" fmla="*/ 1109865 w 12192000"/>
              <a:gd name="connsiteY218" fmla="*/ 5782270 h 6099082"/>
              <a:gd name="connsiteX219" fmla="*/ 1092527 w 12192000"/>
              <a:gd name="connsiteY219" fmla="*/ 5793130 h 6099082"/>
              <a:gd name="connsiteX220" fmla="*/ 1071762 w 12192000"/>
              <a:gd name="connsiteY220" fmla="*/ 5799607 h 6099082"/>
              <a:gd name="connsiteX221" fmla="*/ 977653 w 12192000"/>
              <a:gd name="connsiteY221" fmla="*/ 5820182 h 6099082"/>
              <a:gd name="connsiteX222" fmla="*/ 960887 w 12192000"/>
              <a:gd name="connsiteY222" fmla="*/ 5831801 h 6099082"/>
              <a:gd name="connsiteX223" fmla="*/ 949646 w 12192000"/>
              <a:gd name="connsiteY223" fmla="*/ 5839042 h 6099082"/>
              <a:gd name="connsiteX224" fmla="*/ 858205 w 12192000"/>
              <a:gd name="connsiteY224" fmla="*/ 5851234 h 6099082"/>
              <a:gd name="connsiteX225" fmla="*/ 801053 w 12192000"/>
              <a:gd name="connsiteY225" fmla="*/ 5885715 h 6099082"/>
              <a:gd name="connsiteX226" fmla="*/ 785432 w 12192000"/>
              <a:gd name="connsiteY226" fmla="*/ 5900384 h 6099082"/>
              <a:gd name="connsiteX227" fmla="*/ 730754 w 12192000"/>
              <a:gd name="connsiteY227" fmla="*/ 5922482 h 6099082"/>
              <a:gd name="connsiteX228" fmla="*/ 546917 w 12192000"/>
              <a:gd name="connsiteY228" fmla="*/ 5964966 h 6099082"/>
              <a:gd name="connsiteX229" fmla="*/ 494337 w 12192000"/>
              <a:gd name="connsiteY229" fmla="*/ 5949915 h 6099082"/>
              <a:gd name="connsiteX230" fmla="*/ 394511 w 12192000"/>
              <a:gd name="connsiteY230" fmla="*/ 5990303 h 6099082"/>
              <a:gd name="connsiteX231" fmla="*/ 307259 w 12192000"/>
              <a:gd name="connsiteY231" fmla="*/ 6013163 h 6099082"/>
              <a:gd name="connsiteX232" fmla="*/ 274873 w 12192000"/>
              <a:gd name="connsiteY232" fmla="*/ 6018690 h 6099082"/>
              <a:gd name="connsiteX233" fmla="*/ 172384 w 12192000"/>
              <a:gd name="connsiteY233" fmla="*/ 6028786 h 6099082"/>
              <a:gd name="connsiteX234" fmla="*/ 119613 w 12192000"/>
              <a:gd name="connsiteY234" fmla="*/ 6051647 h 6099082"/>
              <a:gd name="connsiteX235" fmla="*/ 61197 w 12192000"/>
              <a:gd name="connsiteY235" fmla="*/ 6069150 h 6099082"/>
              <a:gd name="connsiteX236" fmla="*/ 544 w 12192000"/>
              <a:gd name="connsiteY236" fmla="*/ 6073921 h 6099082"/>
              <a:gd name="connsiteX237" fmla="*/ 544 w 12192000"/>
              <a:gd name="connsiteY237" fmla="*/ 5946682 h 6099082"/>
              <a:gd name="connsiteX238" fmla="*/ 0 w 12192000"/>
              <a:gd name="connsiteY238" fmla="*/ 5946682 h 6099082"/>
              <a:gd name="connsiteX239" fmla="*/ 0 w 12192000"/>
              <a:gd name="connsiteY239" fmla="*/ 1335314 h 6099082"/>
              <a:gd name="connsiteX240" fmla="*/ 0 w 12192000"/>
              <a:gd name="connsiteY240" fmla="*/ 873938 h 609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12192000" h="6099082">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6" y="5749662"/>
                </a:lnTo>
                <a:lnTo>
                  <a:pt x="6291385" y="5749714"/>
                </a:lnTo>
                <a:lnTo>
                  <a:pt x="6306284" y="5755552"/>
                </a:lnTo>
                <a:lnTo>
                  <a:pt x="6308075" y="5755968"/>
                </a:lnTo>
                <a:lnTo>
                  <a:pt x="6313854" y="5758133"/>
                </a:lnTo>
                <a:cubicBezTo>
                  <a:pt x="6321454" y="5760521"/>
                  <a:pt x="6329151" y="5762258"/>
                  <a:pt x="6337047" y="5762696"/>
                </a:cubicBezTo>
                <a:lnTo>
                  <a:pt x="6308075" y="5755968"/>
                </a:lnTo>
                <a:lnTo>
                  <a:pt x="6291385" y="5749714"/>
                </a:lnTo>
                <a:lnTo>
                  <a:pt x="6276197" y="5743764"/>
                </a:lnTo>
                <a:lnTo>
                  <a:pt x="6274406" y="5743345"/>
                </a:lnTo>
                <a:lnTo>
                  <a:pt x="6268612" y="5741171"/>
                </a:lnTo>
                <a:cubicBezTo>
                  <a:pt x="6260996" y="5738770"/>
                  <a:pt x="6253273" y="5737013"/>
                  <a:pt x="6245343" y="5736549"/>
                </a:cubicBezTo>
                <a:close/>
                <a:moveTo>
                  <a:pt x="3871824" y="5726642"/>
                </a:moveTo>
                <a:cubicBezTo>
                  <a:pt x="3883350" y="5738834"/>
                  <a:pt x="3895591" y="5748360"/>
                  <a:pt x="3908498" y="5756123"/>
                </a:cubicBezTo>
                <a:lnTo>
                  <a:pt x="3908984" y="5756350"/>
                </a:lnTo>
                <a:lnTo>
                  <a:pt x="3908498" y="5756123"/>
                </a:lnTo>
                <a:cubicBezTo>
                  <a:pt x="3895591" y="5748360"/>
                  <a:pt x="3883351" y="5738834"/>
                  <a:pt x="3871824" y="5726642"/>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5" y="5670301"/>
                </a:cubicBezTo>
                <a:lnTo>
                  <a:pt x="4858238" y="5663787"/>
                </a:lnTo>
                <a:cubicBezTo>
                  <a:pt x="4849944" y="5659978"/>
                  <a:pt x="4841980" y="5654298"/>
                  <a:pt x="4834454" y="5646059"/>
                </a:cubicBezTo>
                <a:close/>
                <a:moveTo>
                  <a:pt x="5056443" y="5643725"/>
                </a:moveTo>
                <a:lnTo>
                  <a:pt x="5072588" y="5644505"/>
                </a:lnTo>
                <a:cubicBezTo>
                  <a:pt x="5078053" y="5645963"/>
                  <a:pt x="5083589" y="5648726"/>
                  <a:pt x="5089161" y="5653107"/>
                </a:cubicBezTo>
                <a:cubicBezTo>
                  <a:pt x="5078018"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4" y="5990874"/>
                </a:cubicBezTo>
                <a:cubicBezTo>
                  <a:pt x="6133897" y="5985351"/>
                  <a:pt x="6104368" y="5997733"/>
                  <a:pt x="6074841" y="5987447"/>
                </a:cubicBezTo>
                <a:cubicBezTo>
                  <a:pt x="6065695" y="5984399"/>
                  <a:pt x="6053123" y="5992019"/>
                  <a:pt x="6042072" y="5992399"/>
                </a:cubicBezTo>
                <a:cubicBezTo>
                  <a:pt x="6014449" y="5993351"/>
                  <a:pt x="5986827" y="5993161"/>
                  <a:pt x="5959204" y="5992971"/>
                </a:cubicBezTo>
                <a:cubicBezTo>
                  <a:pt x="5934437" y="5992781"/>
                  <a:pt x="5908718" y="5995447"/>
                  <a:pt x="5884905" y="5990113"/>
                </a:cubicBezTo>
                <a:cubicBezTo>
                  <a:pt x="5859949" y="5984399"/>
                  <a:pt x="5837470" y="5985161"/>
                  <a:pt x="5813275" y="5991637"/>
                </a:cubicBezTo>
                <a:cubicBezTo>
                  <a:pt x="5796701" y="5996019"/>
                  <a:pt x="5779174" y="5996591"/>
                  <a:pt x="5762029" y="5997923"/>
                </a:cubicBezTo>
                <a:cubicBezTo>
                  <a:pt x="5743551" y="5999447"/>
                  <a:pt x="5723166" y="5995447"/>
                  <a:pt x="5706401" y="6001734"/>
                </a:cubicBezTo>
                <a:cubicBezTo>
                  <a:pt x="5656488" y="6020403"/>
                  <a:pt x="5605243" y="6024403"/>
                  <a:pt x="5553045" y="6024403"/>
                </a:cubicBezTo>
                <a:cubicBezTo>
                  <a:pt x="5543518" y="6024403"/>
                  <a:pt x="5533801" y="6021738"/>
                  <a:pt x="5524660" y="6018880"/>
                </a:cubicBezTo>
                <a:cubicBezTo>
                  <a:pt x="5471316" y="6001734"/>
                  <a:pt x="5417784" y="6003257"/>
                  <a:pt x="5363491" y="6013736"/>
                </a:cubicBezTo>
                <a:cubicBezTo>
                  <a:pt x="5352249" y="6016022"/>
                  <a:pt x="5339677" y="6016403"/>
                  <a:pt x="5328437" y="6014118"/>
                </a:cubicBezTo>
                <a:cubicBezTo>
                  <a:pt x="5296812" y="6007449"/>
                  <a:pt x="5266141" y="5996399"/>
                  <a:pt x="5234326" y="5991637"/>
                </a:cubicBezTo>
                <a:cubicBezTo>
                  <a:pt x="5181748" y="5983826"/>
                  <a:pt x="5136216" y="6010115"/>
                  <a:pt x="5089161" y="6027262"/>
                </a:cubicBezTo>
                <a:cubicBezTo>
                  <a:pt x="5044391" y="6043455"/>
                  <a:pt x="5006291" y="6080032"/>
                  <a:pt x="4953328" y="6071840"/>
                </a:cubicBezTo>
                <a:cubicBezTo>
                  <a:pt x="4947996" y="6071078"/>
                  <a:pt x="4942089" y="6076222"/>
                  <a:pt x="4936184" y="6077555"/>
                </a:cubicBezTo>
                <a:cubicBezTo>
                  <a:pt x="4919991" y="6081176"/>
                  <a:pt x="4903799" y="6085555"/>
                  <a:pt x="4887414" y="6087272"/>
                </a:cubicBezTo>
                <a:cubicBezTo>
                  <a:pt x="4867412" y="6089558"/>
                  <a:pt x="4847027" y="6088797"/>
                  <a:pt x="4827024" y="6090701"/>
                </a:cubicBezTo>
                <a:cubicBezTo>
                  <a:pt x="4801305" y="6092986"/>
                  <a:pt x="4775968" y="6099082"/>
                  <a:pt x="4750439" y="6099082"/>
                </a:cubicBezTo>
                <a:cubicBezTo>
                  <a:pt x="4729865" y="6099082"/>
                  <a:pt x="4709480" y="6092034"/>
                  <a:pt x="4689097" y="6088605"/>
                </a:cubicBezTo>
                <a:cubicBezTo>
                  <a:pt x="4660331" y="6083842"/>
                  <a:pt x="4628705" y="6085176"/>
                  <a:pt x="4603368" y="6072984"/>
                </a:cubicBezTo>
                <a:cubicBezTo>
                  <a:pt x="4576318" y="6060029"/>
                  <a:pt x="4550599" y="6054123"/>
                  <a:pt x="4522595" y="6058123"/>
                </a:cubicBezTo>
                <a:cubicBezTo>
                  <a:pt x="4513260" y="6059457"/>
                  <a:pt x="4501257" y="6067459"/>
                  <a:pt x="4497067" y="6075649"/>
                </a:cubicBezTo>
                <a:cubicBezTo>
                  <a:pt x="4487731" y="6093938"/>
                  <a:pt x="4474968" y="6097178"/>
                  <a:pt x="4457632" y="6090890"/>
                </a:cubicBezTo>
                <a:cubicBezTo>
                  <a:pt x="4442581" y="6085555"/>
                  <a:pt x="4424103" y="6082890"/>
                  <a:pt x="4413816" y="6072601"/>
                </a:cubicBezTo>
                <a:cubicBezTo>
                  <a:pt x="4384668" y="6043455"/>
                  <a:pt x="4347518" y="6042503"/>
                  <a:pt x="4311323" y="6034693"/>
                </a:cubicBezTo>
                <a:cubicBezTo>
                  <a:pt x="4289227" y="6029928"/>
                  <a:pt x="4268649" y="6029738"/>
                  <a:pt x="4246551" y="6032976"/>
                </a:cubicBezTo>
                <a:cubicBezTo>
                  <a:pt x="4198545"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ln>
            <a:noFill/>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 y="3296010"/>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 y="3296010"/>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CBAD742-8571-0970-8AE4-49FB86F914A1}"/>
              </a:ext>
            </a:extLst>
          </p:cNvPr>
          <p:cNvSpPr>
            <a:spLocks noGrp="1"/>
          </p:cNvSpPr>
          <p:nvPr>
            <p:ph type="title"/>
          </p:nvPr>
        </p:nvSpPr>
        <p:spPr>
          <a:xfrm>
            <a:off x="1179871" y="249195"/>
            <a:ext cx="10756492" cy="730520"/>
          </a:xfrm>
        </p:spPr>
        <p:txBody>
          <a:bodyPr vert="horz" lIns="91440" tIns="45720" rIns="91440" bIns="45720" rtlCol="0" anchor="b" anchorCtr="0">
            <a:normAutofit fontScale="90000"/>
          </a:bodyPr>
          <a:lstStyle/>
          <a:p>
            <a:pPr algn="r"/>
            <a:r>
              <a:rPr lang="en-US" sz="5400" dirty="0"/>
              <a:t>What is PULMONARY EMBOLISM?</a:t>
            </a:r>
          </a:p>
        </p:txBody>
      </p:sp>
      <p:pic>
        <p:nvPicPr>
          <p:cNvPr id="1028" name="Picture 4" descr="Pulmonary Embolism">
            <a:extLst>
              <a:ext uri="{FF2B5EF4-FFF2-40B4-BE49-F238E27FC236}">
                <a16:creationId xmlns:a16="http://schemas.microsoft.com/office/drawing/2014/main" id="{AA0FA763-8423-1038-E03A-8A26D7CE8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231" y="1429979"/>
            <a:ext cx="3247718" cy="32477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8016F03-627E-8A4D-F030-8F97CCF3EB7C}"/>
              </a:ext>
            </a:extLst>
          </p:cNvPr>
          <p:cNvSpPr txBox="1"/>
          <p:nvPr/>
        </p:nvSpPr>
        <p:spPr>
          <a:xfrm>
            <a:off x="4581329" y="1336279"/>
            <a:ext cx="6811347" cy="1477328"/>
          </a:xfrm>
          <a:prstGeom prst="rect">
            <a:avLst/>
          </a:prstGeom>
          <a:noFill/>
        </p:spPr>
        <p:txBody>
          <a:bodyPr wrap="square" rtlCol="0">
            <a:spAutoFit/>
          </a:bodyPr>
          <a:lstStyle/>
          <a:p>
            <a:r>
              <a:rPr lang="en-US" dirty="0"/>
              <a:t>Pulmonary embolism is a blockage in one of the pulmonary arteries in our lungs. In most cases, pulmonary embolism is caused by blood clots that travel to the lungs from deep veins in the legs or, rarely, from veins in other parts of the body (deep vein thrombosis).</a:t>
            </a:r>
            <a:endParaRPr lang="en-IN" dirty="0"/>
          </a:p>
        </p:txBody>
      </p:sp>
      <p:sp>
        <p:nvSpPr>
          <p:cNvPr id="6" name="TextBox 5">
            <a:extLst>
              <a:ext uri="{FF2B5EF4-FFF2-40B4-BE49-F238E27FC236}">
                <a16:creationId xmlns:a16="http://schemas.microsoft.com/office/drawing/2014/main" id="{BC9FE5B8-2E4E-EC39-9B6E-5336AD3EDA65}"/>
              </a:ext>
            </a:extLst>
          </p:cNvPr>
          <p:cNvSpPr txBox="1"/>
          <p:nvPr/>
        </p:nvSpPr>
        <p:spPr>
          <a:xfrm>
            <a:off x="3968620" y="3234449"/>
            <a:ext cx="6453674" cy="1200329"/>
          </a:xfrm>
          <a:prstGeom prst="rect">
            <a:avLst/>
          </a:prstGeom>
          <a:noFill/>
        </p:spPr>
        <p:txBody>
          <a:bodyPr wrap="square" rtlCol="0">
            <a:spAutoFit/>
          </a:bodyPr>
          <a:lstStyle/>
          <a:p>
            <a:r>
              <a:rPr lang="en-US" dirty="0"/>
              <a:t>Since the clots block blood flow to the lungs, pulmonary embolism can be life-threatening. Computed tomography pulmonary angiography (CTPA) is used for diagnosing this embolism.</a:t>
            </a:r>
            <a:endParaRPr lang="en-IN" dirty="0"/>
          </a:p>
        </p:txBody>
      </p:sp>
    </p:spTree>
    <p:extLst>
      <p:ext uri="{BB962C8B-B14F-4D97-AF65-F5344CB8AC3E}">
        <p14:creationId xmlns:p14="http://schemas.microsoft.com/office/powerpoint/2010/main" val="590424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5" name="Rectangle 205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56710C-98C8-0CAB-1B74-1ADA0CE7C1F2}"/>
              </a:ext>
            </a:extLst>
          </p:cNvPr>
          <p:cNvSpPr>
            <a:spLocks noGrp="1"/>
          </p:cNvSpPr>
          <p:nvPr>
            <p:ph type="title"/>
          </p:nvPr>
        </p:nvSpPr>
        <p:spPr>
          <a:xfrm>
            <a:off x="771526" y="210128"/>
            <a:ext cx="8953500" cy="809047"/>
          </a:xfrm>
        </p:spPr>
        <p:txBody>
          <a:bodyPr vert="horz" lIns="91440" tIns="45720" rIns="91440" bIns="45720" rtlCol="0" anchor="b" anchorCtr="0">
            <a:normAutofit/>
          </a:bodyPr>
          <a:lstStyle/>
          <a:p>
            <a:r>
              <a:rPr lang="en-US" sz="4100" kern="1200" dirty="0">
                <a:solidFill>
                  <a:schemeClr val="tx1"/>
                </a:solidFill>
                <a:latin typeface="+mj-lt"/>
                <a:ea typeface="+mj-ea"/>
                <a:cs typeface="+mj-cs"/>
              </a:rPr>
              <a:t>What is VGG16 and XGBOOST ?</a:t>
            </a:r>
          </a:p>
        </p:txBody>
      </p:sp>
      <p:sp>
        <p:nvSpPr>
          <p:cNvPr id="4" name="TextBox 3">
            <a:extLst>
              <a:ext uri="{FF2B5EF4-FFF2-40B4-BE49-F238E27FC236}">
                <a16:creationId xmlns:a16="http://schemas.microsoft.com/office/drawing/2014/main" id="{4BC0BB97-D61A-565A-3EE6-C8B6BA57A72C}"/>
              </a:ext>
            </a:extLst>
          </p:cNvPr>
          <p:cNvSpPr txBox="1"/>
          <p:nvPr/>
        </p:nvSpPr>
        <p:spPr>
          <a:xfrm>
            <a:off x="4945628" y="1229303"/>
            <a:ext cx="6941572" cy="3124397"/>
          </a:xfrm>
          <a:prstGeom prst="rect">
            <a:avLst/>
          </a:prstGeom>
        </p:spPr>
        <p:txBody>
          <a:bodyPr vert="horz" lIns="91440" tIns="45720" rIns="91440" bIns="45720" rtlCol="0">
            <a:normAutofit/>
          </a:bodyPr>
          <a:lstStyle/>
          <a:p>
            <a:pPr>
              <a:lnSpc>
                <a:spcPct val="90000"/>
              </a:lnSpc>
              <a:spcAft>
                <a:spcPts val="600"/>
              </a:spcAft>
            </a:pPr>
            <a:r>
              <a:rPr lang="en-US" sz="1600" b="1" u="sng" dirty="0"/>
              <a:t>VGG16</a:t>
            </a:r>
          </a:p>
          <a:p>
            <a:pPr>
              <a:lnSpc>
                <a:spcPct val="150000"/>
              </a:lnSpc>
              <a:spcAft>
                <a:spcPts val="800"/>
              </a:spcAft>
            </a:pPr>
            <a:r>
              <a:rPr lang="en-IN" sz="1400" kern="100" dirty="0">
                <a:effectLst/>
                <a:latin typeface="Times New Roman" panose="02020603050405020304" pitchFamily="18" charset="0"/>
                <a:ea typeface="Calibri" panose="020F0502020204030204" pitchFamily="34" charset="0"/>
                <a:cs typeface="Vrinda" panose="020B0502040204020203" pitchFamily="34" charset="0"/>
              </a:rPr>
              <a:t>is a convolutional neural network (CNN) architecture that was developed by the Visual Geometry Group (VGG) at the University of Oxford. It is a deep neural network that consists of 16 layers and was introduced in the paper "Very Deep Convolutional Networks for Large-Scale Image Recognition" by Karen </a:t>
            </a:r>
            <a:r>
              <a:rPr lang="en-IN" sz="1400" kern="100" dirty="0" err="1">
                <a:effectLst/>
                <a:latin typeface="Times New Roman" panose="02020603050405020304" pitchFamily="18" charset="0"/>
                <a:ea typeface="Calibri" panose="020F0502020204030204" pitchFamily="34" charset="0"/>
                <a:cs typeface="Vrinda" panose="020B0502040204020203" pitchFamily="34" charset="0"/>
              </a:rPr>
              <a:t>Simonyan</a:t>
            </a:r>
            <a:r>
              <a:rPr lang="en-IN" sz="1400" kern="100" dirty="0">
                <a:effectLst/>
                <a:latin typeface="Times New Roman" panose="02020603050405020304" pitchFamily="18" charset="0"/>
                <a:ea typeface="Calibri" panose="020F0502020204030204" pitchFamily="34" charset="0"/>
                <a:cs typeface="Vrinda" panose="020B0502040204020203" pitchFamily="34" charset="0"/>
              </a:rPr>
              <a:t> and Andrew Zisserman in 2014. VGG16 achieved excellent results on the ImageNet Large Scale Visual Recognition Challenge (ILSVRC) in 2014 and has since become a popular model for image classification tasks.</a:t>
            </a:r>
            <a:endParaRPr lang="en-IN" sz="1400" kern="1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7" name="TextBox 6">
            <a:extLst>
              <a:ext uri="{FF2B5EF4-FFF2-40B4-BE49-F238E27FC236}">
                <a16:creationId xmlns:a16="http://schemas.microsoft.com/office/drawing/2014/main" id="{5CA68210-C122-6699-AE3F-7C29796A2D27}"/>
              </a:ext>
            </a:extLst>
          </p:cNvPr>
          <p:cNvSpPr txBox="1"/>
          <p:nvPr/>
        </p:nvSpPr>
        <p:spPr>
          <a:xfrm>
            <a:off x="4945628" y="4278205"/>
            <a:ext cx="6095046" cy="1446550"/>
          </a:xfrm>
          <a:prstGeom prst="rect">
            <a:avLst/>
          </a:prstGeom>
          <a:noFill/>
        </p:spPr>
        <p:txBody>
          <a:bodyPr wrap="square">
            <a:spAutoFit/>
          </a:bodyPr>
          <a:lstStyle/>
          <a:p>
            <a:r>
              <a:rPr lang="en-US" sz="1400" b="1" u="sng" dirty="0"/>
              <a:t>XGBOOST</a:t>
            </a:r>
            <a:endParaRPr lang="en-US" sz="1600" b="1" u="sng" dirty="0"/>
          </a:p>
          <a:p>
            <a:endParaRPr lang="en-IN" sz="1800" dirty="0">
              <a:effectLst/>
              <a:latin typeface="Times New Roman" panose="02020603050405020304" pitchFamily="18" charset="0"/>
              <a:ea typeface="Calibri" panose="020F0502020204030204" pitchFamily="34" charset="0"/>
            </a:endParaRPr>
          </a:p>
          <a:p>
            <a:r>
              <a:rPr lang="en-IN" sz="1400" dirty="0">
                <a:effectLst/>
                <a:latin typeface="Times New Roman" panose="02020603050405020304" pitchFamily="18" charset="0"/>
                <a:ea typeface="Calibri" panose="020F0502020204030204" pitchFamily="34" charset="0"/>
              </a:rPr>
              <a:t>XGBOOST (Extreme Gradient Boosting) is a popular machine learning algorithm for supervised learning tasks, particularly for classification and regression problems. It is a gradient boosting framework that uses a set of decision tree-based models for ensemble learning. </a:t>
            </a:r>
            <a:endParaRPr lang="en-IN" sz="1100" dirty="0"/>
          </a:p>
        </p:txBody>
      </p:sp>
      <p:pic>
        <p:nvPicPr>
          <p:cNvPr id="3" name="Picture 2" descr="xgboost image">
            <a:extLst>
              <a:ext uri="{FF2B5EF4-FFF2-40B4-BE49-F238E27FC236}">
                <a16:creationId xmlns:a16="http://schemas.microsoft.com/office/drawing/2014/main" id="{0EFD1084-CB96-330B-45E3-3970E99324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60386"/>
            <a:ext cx="4088052" cy="3124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75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45705-79F0-45B0-D173-C09F30CD57CE}"/>
              </a:ext>
            </a:extLst>
          </p:cNvPr>
          <p:cNvSpPr>
            <a:spLocks noGrp="1"/>
          </p:cNvSpPr>
          <p:nvPr>
            <p:ph type="title"/>
          </p:nvPr>
        </p:nvSpPr>
        <p:spPr>
          <a:xfrm>
            <a:off x="762000" y="457201"/>
            <a:ext cx="6898433" cy="951721"/>
          </a:xfrm>
        </p:spPr>
        <p:txBody>
          <a:bodyPr/>
          <a:lstStyle/>
          <a:p>
            <a:r>
              <a:rPr lang="en-US" dirty="0"/>
              <a:t>NOVELTY</a:t>
            </a:r>
            <a:endParaRPr lang="en-IN" dirty="0"/>
          </a:p>
        </p:txBody>
      </p:sp>
      <p:sp>
        <p:nvSpPr>
          <p:cNvPr id="3" name="Content Placeholder 2">
            <a:extLst>
              <a:ext uri="{FF2B5EF4-FFF2-40B4-BE49-F238E27FC236}">
                <a16:creationId xmlns:a16="http://schemas.microsoft.com/office/drawing/2014/main" id="{0767403D-11E3-23F9-57F5-F9E0CEC1A5F4}"/>
              </a:ext>
            </a:extLst>
          </p:cNvPr>
          <p:cNvSpPr>
            <a:spLocks noGrp="1"/>
          </p:cNvSpPr>
          <p:nvPr>
            <p:ph idx="1"/>
          </p:nvPr>
        </p:nvSpPr>
        <p:spPr>
          <a:xfrm>
            <a:off x="762000" y="1520889"/>
            <a:ext cx="10668000" cy="4687079"/>
          </a:xfrm>
        </p:spPr>
        <p:txBody>
          <a:bodyPr/>
          <a:lstStyle/>
          <a:p>
            <a:r>
              <a:rPr lang="en-US" dirty="0"/>
              <a:t>The project aims to leverage the pre-trained VGG16 model and combine it with </a:t>
            </a:r>
            <a:r>
              <a:rPr lang="en-US" dirty="0" err="1"/>
              <a:t>XGBoost</a:t>
            </a:r>
            <a:r>
              <a:rPr lang="en-US" dirty="0"/>
              <a:t> for medical image classification.</a:t>
            </a:r>
          </a:p>
          <a:p>
            <a:r>
              <a:rPr lang="en-US" dirty="0"/>
              <a:t>This combination of deep learning and boosting techniques can potentially enhance the accuracy and performance of the classification model. </a:t>
            </a:r>
          </a:p>
          <a:p>
            <a:r>
              <a:rPr lang="en-US" dirty="0"/>
              <a:t>Furthermore, the use of grayscale images, feature extraction, and the </a:t>
            </a:r>
            <a:r>
              <a:rPr lang="en-US" dirty="0" err="1"/>
              <a:t>XGBoost</a:t>
            </a:r>
            <a:r>
              <a:rPr lang="en-US" dirty="0"/>
              <a:t> algorithm contribute to the novelty of the approach.</a:t>
            </a:r>
            <a:endParaRPr lang="en-IN" dirty="0"/>
          </a:p>
        </p:txBody>
      </p:sp>
    </p:spTree>
    <p:extLst>
      <p:ext uri="{BB962C8B-B14F-4D97-AF65-F5344CB8AC3E}">
        <p14:creationId xmlns:p14="http://schemas.microsoft.com/office/powerpoint/2010/main" val="2853973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F0DDC9-9BE2-2398-58DC-FD8AA37E0E22}"/>
              </a:ext>
            </a:extLst>
          </p:cNvPr>
          <p:cNvSpPr>
            <a:spLocks noGrp="1"/>
          </p:cNvSpPr>
          <p:nvPr>
            <p:ph type="title"/>
          </p:nvPr>
        </p:nvSpPr>
        <p:spPr>
          <a:xfrm>
            <a:off x="5334000" y="430169"/>
            <a:ext cx="6095999" cy="1624055"/>
          </a:xfrm>
        </p:spPr>
        <p:txBody>
          <a:bodyPr anchor="b">
            <a:normAutofit/>
          </a:bodyPr>
          <a:lstStyle/>
          <a:p>
            <a:r>
              <a:rPr lang="en-US" dirty="0"/>
              <a:t>Proposed Approach</a:t>
            </a:r>
            <a:endParaRPr lang="en-IN" dirty="0"/>
          </a:p>
        </p:txBody>
      </p:sp>
      <p:pic>
        <p:nvPicPr>
          <p:cNvPr id="14" name="Picture 13" descr="Scan of a human brain in a neurology clinic">
            <a:extLst>
              <a:ext uri="{FF2B5EF4-FFF2-40B4-BE49-F238E27FC236}">
                <a16:creationId xmlns:a16="http://schemas.microsoft.com/office/drawing/2014/main" id="{EA42A41F-CE85-8E39-104B-BB831B06872B}"/>
              </a:ext>
            </a:extLst>
          </p:cNvPr>
          <p:cNvPicPr>
            <a:picLocks noChangeAspect="1"/>
          </p:cNvPicPr>
          <p:nvPr/>
        </p:nvPicPr>
        <p:blipFill rotWithShape="1">
          <a:blip r:embed="rId2"/>
          <a:srcRect l="49744" r="257"/>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20" name="Freeform: Shape 19">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7F4C258-4FF4-6FCF-3FF4-B0F852521511}"/>
              </a:ext>
            </a:extLst>
          </p:cNvPr>
          <p:cNvSpPr>
            <a:spLocks noGrp="1"/>
          </p:cNvSpPr>
          <p:nvPr>
            <p:ph idx="1"/>
          </p:nvPr>
        </p:nvSpPr>
        <p:spPr>
          <a:xfrm>
            <a:off x="5334001" y="2390775"/>
            <a:ext cx="6096000" cy="3705225"/>
          </a:xfrm>
        </p:spPr>
        <p:txBody>
          <a:bodyPr>
            <a:normAutofit/>
          </a:bodyPr>
          <a:lstStyle/>
          <a:p>
            <a:pPr marL="0" indent="0">
              <a:buNone/>
            </a:pPr>
            <a:endParaRPr lang="en-US" sz="1800" dirty="0"/>
          </a:p>
          <a:p>
            <a:r>
              <a:rPr lang="en-US" sz="1800" dirty="0"/>
              <a:t>Use a Dataset which contains CT scan images of human chests</a:t>
            </a:r>
          </a:p>
          <a:p>
            <a:r>
              <a:rPr lang="en-US" sz="1800" dirty="0"/>
              <a:t>Build a XGBOOST model in combination with VGG16 to classify the CT scan images into two classes “PE” and “No PE” (Here “PE” is an acronym for “Pulmonary Embolism”)</a:t>
            </a:r>
          </a:p>
          <a:p>
            <a:r>
              <a:rPr lang="en-US" sz="1800" dirty="0"/>
              <a:t>To evaluate the model using metrics like Precision, Recall and F1-score.</a:t>
            </a:r>
            <a:endParaRPr lang="en-IN" sz="1800" dirty="0"/>
          </a:p>
        </p:txBody>
      </p:sp>
    </p:spTree>
    <p:extLst>
      <p:ext uri="{BB962C8B-B14F-4D97-AF65-F5344CB8AC3E}">
        <p14:creationId xmlns:p14="http://schemas.microsoft.com/office/powerpoint/2010/main" val="770444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6FD91A-2CED-8E72-8479-6AE093766809}"/>
              </a:ext>
            </a:extLst>
          </p:cNvPr>
          <p:cNvSpPr>
            <a:spLocks noGrp="1"/>
          </p:cNvSpPr>
          <p:nvPr>
            <p:ph type="title"/>
          </p:nvPr>
        </p:nvSpPr>
        <p:spPr>
          <a:xfrm>
            <a:off x="5334001" y="1163594"/>
            <a:ext cx="6095999" cy="1624055"/>
          </a:xfrm>
        </p:spPr>
        <p:txBody>
          <a:bodyPr vert="horz" lIns="91440" tIns="45720" rIns="91440" bIns="45720" rtlCol="0" anchor="b" anchorCtr="0">
            <a:normAutofit/>
          </a:bodyPr>
          <a:lstStyle/>
          <a:p>
            <a:r>
              <a:rPr lang="en-US" kern="1200" dirty="0">
                <a:solidFill>
                  <a:schemeClr val="tx1"/>
                </a:solidFill>
                <a:latin typeface="+mj-lt"/>
                <a:ea typeface="+mj-ea"/>
                <a:cs typeface="+mj-cs"/>
              </a:rPr>
              <a:t>DATASET DESCRIPTION</a:t>
            </a:r>
          </a:p>
        </p:txBody>
      </p:sp>
      <p:pic>
        <p:nvPicPr>
          <p:cNvPr id="41" name="Picture 40" descr="Desk with stethoscope and computer keyboard">
            <a:extLst>
              <a:ext uri="{FF2B5EF4-FFF2-40B4-BE49-F238E27FC236}">
                <a16:creationId xmlns:a16="http://schemas.microsoft.com/office/drawing/2014/main" id="{1B8F4B38-795A-6AE4-80F9-CF56AFCF4177}"/>
              </a:ext>
            </a:extLst>
          </p:cNvPr>
          <p:cNvPicPr>
            <a:picLocks noChangeAspect="1"/>
          </p:cNvPicPr>
          <p:nvPr/>
        </p:nvPicPr>
        <p:blipFill rotWithShape="1">
          <a:blip r:embed="rId2"/>
          <a:srcRect l="55226" r="274" b="-1"/>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47" name="Freeform: Shape 46">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A464E78A-97FC-87D8-F0B2-109898B57B7E}"/>
              </a:ext>
            </a:extLst>
          </p:cNvPr>
          <p:cNvSpPr txBox="1"/>
          <p:nvPr/>
        </p:nvSpPr>
        <p:spPr>
          <a:xfrm>
            <a:off x="5334001" y="3047999"/>
            <a:ext cx="6095999" cy="3048001"/>
          </a:xfrm>
          <a:prstGeom prst="rect">
            <a:avLst/>
          </a:prstGeom>
        </p:spPr>
        <p:txBody>
          <a:bodyPr vert="horz" lIns="91440" tIns="45720" rIns="91440" bIns="45720" rtlCol="0">
            <a:normAutofit/>
          </a:bodyPr>
          <a:lstStyle/>
          <a:p>
            <a:pPr indent="-228600">
              <a:lnSpc>
                <a:spcPct val="90000"/>
              </a:lnSpc>
              <a:spcBef>
                <a:spcPts val="1000"/>
              </a:spcBef>
              <a:buFont typeface="Arial" panose="020B0604020202020204" pitchFamily="34" charset="0"/>
              <a:buChar char="•"/>
            </a:pPr>
            <a:endParaRPr lang="en-US" dirty="0"/>
          </a:p>
          <a:p>
            <a:pPr indent="-228600">
              <a:lnSpc>
                <a:spcPct val="90000"/>
              </a:lnSpc>
              <a:spcBef>
                <a:spcPts val="1000"/>
              </a:spcBef>
              <a:buFont typeface="Arial" panose="020B0604020202020204" pitchFamily="34" charset="0"/>
              <a:buChar char="•"/>
            </a:pPr>
            <a:r>
              <a:rPr lang="en-US" dirty="0"/>
              <a:t>The Dataset mainly contains images of Chest CT Scans from which we must predict the existence and characteristics of Pulmonary Embolism.</a:t>
            </a:r>
          </a:p>
          <a:p>
            <a:pPr indent="-228600">
              <a:lnSpc>
                <a:spcPct val="90000"/>
              </a:lnSpc>
              <a:spcBef>
                <a:spcPts val="1000"/>
              </a:spcBef>
              <a:buFont typeface="Arial" panose="020B0604020202020204" pitchFamily="34" charset="0"/>
              <a:buChar char="•"/>
            </a:pPr>
            <a:endParaRPr lang="en-US" dirty="0"/>
          </a:p>
          <a:p>
            <a:pPr indent="-228600">
              <a:lnSpc>
                <a:spcPct val="90000"/>
              </a:lnSpc>
              <a:spcBef>
                <a:spcPts val="1000"/>
              </a:spcBef>
              <a:buFont typeface="Arial" panose="020B0604020202020204" pitchFamily="34" charset="0"/>
              <a:buChar char="•"/>
            </a:pPr>
            <a:r>
              <a:rPr lang="en-US" dirty="0"/>
              <a:t>We will be requiring Training and Test images for our work. In this dataset, the images are grouped in directories by study and series. </a:t>
            </a:r>
          </a:p>
        </p:txBody>
      </p:sp>
    </p:spTree>
    <p:extLst>
      <p:ext uri="{BB962C8B-B14F-4D97-AF65-F5344CB8AC3E}">
        <p14:creationId xmlns:p14="http://schemas.microsoft.com/office/powerpoint/2010/main" val="3440366258"/>
      </p:ext>
    </p:extLst>
  </p:cSld>
  <p:clrMapOvr>
    <a:masterClrMapping/>
  </p:clrMapOvr>
</p:sld>
</file>

<file path=ppt/theme/theme1.xml><?xml version="1.0" encoding="utf-8"?>
<a:theme xmlns:a="http://schemas.openxmlformats.org/drawingml/2006/main" name="TornVTI">
  <a:themeElements>
    <a:clrScheme name="AnalogousFromRegularSeedRightStep">
      <a:dk1>
        <a:srgbClr val="000000"/>
      </a:dk1>
      <a:lt1>
        <a:srgbClr val="FFFFFF"/>
      </a:lt1>
      <a:dk2>
        <a:srgbClr val="3C3522"/>
      </a:dk2>
      <a:lt2>
        <a:srgbClr val="E2E8E6"/>
      </a:lt2>
      <a:accent1>
        <a:srgbClr val="E72968"/>
      </a:accent1>
      <a:accent2>
        <a:srgbClr val="D52817"/>
      </a:accent2>
      <a:accent3>
        <a:srgbClr val="E78929"/>
      </a:accent3>
      <a:accent4>
        <a:srgbClr val="B2A513"/>
      </a:accent4>
      <a:accent5>
        <a:srgbClr val="81B320"/>
      </a:accent5>
      <a:accent6>
        <a:srgbClr val="3DBA14"/>
      </a:accent6>
      <a:hlink>
        <a:srgbClr val="319473"/>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790</TotalTime>
  <Words>1554</Words>
  <Application>Microsoft Office PowerPoint</Application>
  <PresentationFormat>Widescreen</PresentationFormat>
  <Paragraphs>110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Times New Roman</vt:lpstr>
      <vt:lpstr>Verdana Pro</vt:lpstr>
      <vt:lpstr>Verdana Pro Cond SemiBold</vt:lpstr>
      <vt:lpstr>Wingdings</vt:lpstr>
      <vt:lpstr>TornVTI</vt:lpstr>
      <vt:lpstr>Medical Data Analysis  in Edge Computing  Environment</vt:lpstr>
      <vt:lpstr>Abstract</vt:lpstr>
      <vt:lpstr>Introduction</vt:lpstr>
      <vt:lpstr>Edge Computing</vt:lpstr>
      <vt:lpstr>What is PULMONARY EMBOLISM?</vt:lpstr>
      <vt:lpstr>What is VGG16 and XGBOOST ?</vt:lpstr>
      <vt:lpstr>NOVELTY</vt:lpstr>
      <vt:lpstr>Proposed Approach</vt:lpstr>
      <vt:lpstr>DATASET DESCRIPTION</vt:lpstr>
      <vt:lpstr>PowerPoint Presentation</vt:lpstr>
      <vt:lpstr>METHODOLOGY</vt:lpstr>
      <vt:lpstr>STEPS INVOLVED IN OUR METHODOLOGY</vt:lpstr>
      <vt:lpstr>RESULT</vt:lpstr>
      <vt:lpstr>FUTURE SCOPE</vt:lpstr>
      <vt:lpstr>CONCLUSION</vt:lpstr>
      <vt:lpstr>References</vt:lpstr>
      <vt:lpstr>Role of Each Group Member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PULMONARY EMBOLISM using XGBOOST and VGG16</dc:title>
  <dc:creator>Mayukh Roy</dc:creator>
  <cp:lastModifiedBy>Mayukh Roy</cp:lastModifiedBy>
  <cp:revision>33</cp:revision>
  <dcterms:created xsi:type="dcterms:W3CDTF">2022-11-27T06:03:59Z</dcterms:created>
  <dcterms:modified xsi:type="dcterms:W3CDTF">2023-05-23T05:55:33Z</dcterms:modified>
</cp:coreProperties>
</file>