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86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816561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053666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235089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207369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445619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693047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8229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5639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36346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4295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31893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3/10/2021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1521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1365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3/10/2021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4527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5182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6258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4408324-A84C-4A45-93B6-78D079CCE772}" type="datetime1">
              <a:rPr lang="en-US" smtClean="0"/>
              <a:t>3/10/2021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391519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youtube.com/" TargetMode="External"/><Relationship Id="rId3" Type="http://schemas.openxmlformats.org/officeDocument/2006/relationships/hyperlink" Target="https://www.tutorialspoint.com/python/python_gui_programming.htm" TargetMode="External"/><Relationship Id="rId7" Type="http://schemas.openxmlformats.org/officeDocument/2006/relationships/hyperlink" Target="https://www.google.com/" TargetMode="Externa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hyperlink" Target="https://www.youtube.com/channel/UC59K-uG2A5ogwIrHw4bmlEg" TargetMode="External"/><Relationship Id="rId5" Type="http://schemas.openxmlformats.org/officeDocument/2006/relationships/hyperlink" Target="https://www.geeksforgeeks.org/python-tkinter-tutorial/?ref=lbp" TargetMode="External"/><Relationship Id="rId4" Type="http://schemas.openxmlformats.org/officeDocument/2006/relationships/hyperlink" Target="https://www.javatpoint.com/python-tkin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845E-1546-406D-89DB-9EBD83AD236D}"/>
              </a:ext>
            </a:extLst>
          </p:cNvPr>
          <p:cNvSpPr>
            <a:spLocks noGrp="1"/>
          </p:cNvSpPr>
          <p:nvPr>
            <p:ph type="ctrTitle"/>
          </p:nvPr>
        </p:nvSpPr>
        <p:spPr>
          <a:xfrm>
            <a:off x="6090045" y="1346200"/>
            <a:ext cx="5624118" cy="3284538"/>
          </a:xfrm>
        </p:spPr>
        <p:txBody>
          <a:bodyPr vert="horz" lIns="109728" tIns="109728" rIns="109728" bIns="91440" rtlCol="0" anchor="b">
            <a:normAutofit/>
          </a:bodyPr>
          <a:lstStyle/>
          <a:p>
            <a:pPr marL="0" marR="0" lvl="0" indent="38100" fontAlgn="base">
              <a:lnSpc>
                <a:spcPct val="110000"/>
              </a:lnSpc>
              <a:spcAft>
                <a:spcPct val="0"/>
              </a:spcAft>
              <a:buClrTx/>
              <a:buSzTx/>
              <a:tabLst/>
            </a:pPr>
            <a:br>
              <a:rPr kumimoji="0" lang="en-US" altLang="en-US" sz="3000" i="0" u="none" strike="noStrike" cap="none" normalizeH="0" dirty="0">
                <a:ln>
                  <a:noFill/>
                </a:ln>
                <a:effectLst/>
              </a:rPr>
            </a:br>
            <a:endParaRPr kumimoji="0" lang="en-US" altLang="en-US" sz="3000" i="0" u="none" strike="noStrike" cap="none" normalizeH="0" dirty="0">
              <a:ln>
                <a:noFill/>
              </a:ln>
              <a:effectLst/>
            </a:endParaRPr>
          </a:p>
        </p:txBody>
      </p:sp>
      <p:sp>
        <p:nvSpPr>
          <p:cNvPr id="3" name="Subtitle 2">
            <a:extLst>
              <a:ext uri="{FF2B5EF4-FFF2-40B4-BE49-F238E27FC236}">
                <a16:creationId xmlns:a16="http://schemas.microsoft.com/office/drawing/2014/main" id="{19E9C34D-14E0-4CCC-A8F3-05D5974CF0C2}"/>
              </a:ext>
            </a:extLst>
          </p:cNvPr>
          <p:cNvSpPr>
            <a:spLocks noGrp="1"/>
          </p:cNvSpPr>
          <p:nvPr>
            <p:ph type="subTitle" idx="1"/>
          </p:nvPr>
        </p:nvSpPr>
        <p:spPr>
          <a:xfrm>
            <a:off x="307965" y="4999854"/>
            <a:ext cx="5617794" cy="1150937"/>
          </a:xfrm>
        </p:spPr>
        <p:txBody>
          <a:bodyPr vert="horz" lIns="109728" tIns="109728" rIns="109728" bIns="91440" rtlCol="0" anchor="t">
            <a:normAutofit/>
          </a:bodyPr>
          <a:lstStyle/>
          <a:p>
            <a:r>
              <a:rPr lang="en-US" sz="3600" dirty="0">
                <a:solidFill>
                  <a:schemeClr val="tx2"/>
                </a:solidFill>
              </a:rPr>
              <a:t>Python Project</a:t>
            </a:r>
          </a:p>
        </p:txBody>
      </p:sp>
      <p:pic>
        <p:nvPicPr>
          <p:cNvPr id="2049" name="image1.jpeg">
            <a:extLst>
              <a:ext uri="{FF2B5EF4-FFF2-40B4-BE49-F238E27FC236}">
                <a16:creationId xmlns:a16="http://schemas.microsoft.com/office/drawing/2014/main" id="{D48E723B-326E-4F18-AAB4-BF05F957B8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0094" y="371492"/>
            <a:ext cx="2394888" cy="41780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E7F98CFA-A989-425C-AE99-B92B678F4AEE}"/>
              </a:ext>
            </a:extLst>
          </p:cNvPr>
          <p:cNvSpPr>
            <a:spLocks noChangeArrowheads="1"/>
          </p:cNvSpPr>
          <p:nvPr/>
        </p:nvSpPr>
        <p:spPr bwMode="auto">
          <a:xfrm>
            <a:off x="3345968" y="394625"/>
            <a:ext cx="8153514" cy="1310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RCC INSTITUTE OF INFORMATION TECHNOLOGY</a:t>
            </a:r>
            <a:endParaRPr kumimoji="0" lang="en-US" altLang="en-US" sz="800" b="0" i="0" u="none" strike="noStrike" cap="none" normalizeH="0" baseline="0" dirty="0">
              <a:ln>
                <a:noFill/>
              </a:ln>
              <a:solidFill>
                <a:schemeClr val="accent1">
                  <a:lumMod val="20000"/>
                  <a:lumOff val="80000"/>
                </a:schemeClr>
              </a:solidFill>
              <a:effectLst/>
            </a:endParaRPr>
          </a:p>
          <a:p>
            <a:pPr marL="0" marR="0" lvl="0" indent="0" algn="ctr"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solidFill>
                  <a:schemeClr val="accent1">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 Unit of RCC Institute of Technology, an autonomous Society of Department of Higher Education, Govt. of West Bengal.</a:t>
            </a:r>
            <a:endParaRPr kumimoji="0" lang="en-US" altLang="en-US" sz="800" b="0" i="0" u="none" strike="noStrike" cap="none" normalizeH="0" baseline="0" dirty="0">
              <a:ln>
                <a:noFill/>
              </a:ln>
              <a:solidFill>
                <a:schemeClr val="accent1">
                  <a:lumMod val="20000"/>
                  <a:lumOff val="80000"/>
                </a:schemeClr>
              </a:solidFill>
              <a:effectLst/>
            </a:endParaRPr>
          </a:p>
          <a:p>
            <a:pPr marL="0" marR="0" lvl="0" indent="38100" algn="ctr" fontAlgn="base">
              <a:lnSpc>
                <a:spcPct val="110000"/>
              </a:lnSpc>
              <a:spcAft>
                <a:spcPct val="0"/>
              </a:spcAft>
              <a:buClrTx/>
              <a:buSzTx/>
              <a:tabLst/>
            </a:pPr>
            <a:r>
              <a:rPr kumimoji="0" lang="en-US" altLang="en-US" sz="1800" i="0" u="none" strike="noStrike" cap="none" normalizeH="0" dirty="0" err="1">
                <a:ln>
                  <a:noFill/>
                </a:ln>
                <a:effectLst/>
              </a:rPr>
              <a:t>Estd</a:t>
            </a:r>
            <a:r>
              <a:rPr kumimoji="0" lang="en-US" altLang="en-US" sz="1800" i="0" u="none" strike="noStrike" cap="none" normalizeH="0" dirty="0">
                <a:ln>
                  <a:noFill/>
                </a:ln>
                <a:effectLst/>
              </a:rPr>
              <a:t>. in 1999</a:t>
            </a:r>
          </a:p>
          <a:p>
            <a:pPr marL="0" marR="0" lvl="0" indent="38100" algn="ctr" fontAlgn="base">
              <a:lnSpc>
                <a:spcPct val="110000"/>
              </a:lnSpc>
              <a:spcAft>
                <a:spcPct val="0"/>
              </a:spcAft>
              <a:buClrTx/>
              <a:buSzTx/>
              <a:tabLst/>
            </a:pPr>
            <a:r>
              <a:rPr kumimoji="0" lang="en-US" altLang="en-US" sz="1800" b="1" i="0" u="none" strike="noStrike" cap="none" normalizeH="0" dirty="0">
                <a:ln>
                  <a:noFill/>
                </a:ln>
                <a:effectLst/>
              </a:rPr>
              <a:t>Department of Computer Science &amp; Engineering</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 name="Oval 5">
            <a:extLst>
              <a:ext uri="{FF2B5EF4-FFF2-40B4-BE49-F238E27FC236}">
                <a16:creationId xmlns:a16="http://schemas.microsoft.com/office/drawing/2014/main" id="{AE0158F0-E014-4F0D-B1D4-D37762D941D5}"/>
              </a:ext>
            </a:extLst>
          </p:cNvPr>
          <p:cNvSpPr/>
          <p:nvPr/>
        </p:nvSpPr>
        <p:spPr>
          <a:xfrm>
            <a:off x="5587910" y="1789494"/>
            <a:ext cx="4273636" cy="26425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Rock, Paper, Scissor using Python</a:t>
            </a:r>
            <a:endParaRPr lang="en-IN" sz="2000" dirty="0">
              <a:solidFill>
                <a:schemeClr val="accent1"/>
              </a:solidFill>
            </a:endParaRPr>
          </a:p>
        </p:txBody>
      </p:sp>
      <p:sp>
        <p:nvSpPr>
          <p:cNvPr id="7" name="Rectangle: Rounded Corners 6">
            <a:extLst>
              <a:ext uri="{FF2B5EF4-FFF2-40B4-BE49-F238E27FC236}">
                <a16:creationId xmlns:a16="http://schemas.microsoft.com/office/drawing/2014/main" id="{180D0C5A-B4B2-4171-B58B-4EFB8816CF3A}"/>
              </a:ext>
            </a:extLst>
          </p:cNvPr>
          <p:cNvSpPr/>
          <p:nvPr/>
        </p:nvSpPr>
        <p:spPr>
          <a:xfrm>
            <a:off x="5299556" y="4715248"/>
            <a:ext cx="4850344" cy="2063618"/>
          </a:xfrm>
          <a:prstGeom prst="round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3399"/>
                </a:solidFill>
              </a:rPr>
              <a:t>By Mayukh Ghosh</a:t>
            </a:r>
          </a:p>
          <a:p>
            <a:pPr algn="ctr"/>
            <a:r>
              <a:rPr lang="en-US" dirty="0">
                <a:solidFill>
                  <a:srgbClr val="FF3399"/>
                </a:solidFill>
              </a:rPr>
              <a:t>CSE2019/104</a:t>
            </a:r>
          </a:p>
          <a:p>
            <a:pPr algn="ctr"/>
            <a:r>
              <a:rPr lang="en-US" sz="1800" b="1" dirty="0">
                <a:solidFill>
                  <a:srgbClr val="FF3399"/>
                </a:solidFill>
                <a:effectLst/>
                <a:latin typeface="Calibri" panose="020F0502020204030204" pitchFamily="34" charset="0"/>
                <a:ea typeface="Calibri" panose="020F0502020204030204" pitchFamily="34" charset="0"/>
              </a:rPr>
              <a:t>11700119023</a:t>
            </a:r>
            <a:endParaRPr lang="en-IN" dirty="0">
              <a:solidFill>
                <a:srgbClr val="FF3399"/>
              </a:solidFill>
            </a:endParaRPr>
          </a:p>
        </p:txBody>
      </p:sp>
    </p:spTree>
    <p:extLst>
      <p:ext uri="{BB962C8B-B14F-4D97-AF65-F5344CB8AC3E}">
        <p14:creationId xmlns:p14="http://schemas.microsoft.com/office/powerpoint/2010/main" val="200803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anim calcmode="lin" valueType="num">
                                      <p:cBhvr>
                                        <p:cTn id="12" dur="2000" fill="hold"/>
                                        <p:tgtEl>
                                          <p:spTgt spid="7"/>
                                        </p:tgtEl>
                                        <p:attrNameLst>
                                          <p:attrName>ppt_w</p:attrName>
                                        </p:attrNameLst>
                                      </p:cBhvr>
                                      <p:tavLst>
                                        <p:tav tm="0" fmla="#ppt_w*sin(2.5*pi*$)">
                                          <p:val>
                                            <p:fltVal val="0"/>
                                          </p:val>
                                        </p:tav>
                                        <p:tav tm="100000">
                                          <p:val>
                                            <p:fltVal val="1"/>
                                          </p:val>
                                        </p:tav>
                                      </p:tavLst>
                                    </p:anim>
                                    <p:anim calcmode="lin" valueType="num">
                                      <p:cBhvr>
                                        <p:cTn id="13"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DF6CE-C16A-4BD0-86AE-1B12635C14DA}"/>
              </a:ext>
            </a:extLst>
          </p:cNvPr>
          <p:cNvSpPr txBox="1"/>
          <p:nvPr/>
        </p:nvSpPr>
        <p:spPr>
          <a:xfrm>
            <a:off x="765312" y="586410"/>
            <a:ext cx="10803836" cy="4985980"/>
          </a:xfrm>
          <a:prstGeom prst="rect">
            <a:avLst/>
          </a:prstGeom>
          <a:noFill/>
        </p:spPr>
        <p:txBody>
          <a:bodyPr wrap="square" rtlCol="0">
            <a:spAutoFit/>
          </a:bodyPr>
          <a:lstStyle/>
          <a:p>
            <a:pPr marL="457200" algn="ctr"/>
            <a:r>
              <a:rPr lang="en-US" sz="4800" b="1" dirty="0">
                <a:solidFill>
                  <a:srgbClr val="FFC000"/>
                </a:solidFill>
                <a:effectLst/>
                <a:highlight>
                  <a:srgbClr val="FF00FF"/>
                </a:highlight>
                <a:latin typeface="Calibri" panose="020F0502020204030204" pitchFamily="34" charset="0"/>
                <a:ea typeface="Calibri" panose="020F0502020204030204" pitchFamily="34" charset="0"/>
              </a:rPr>
              <a:t>References:</a:t>
            </a:r>
            <a:endParaRPr lang="en-IN" sz="4800" dirty="0">
              <a:effectLst/>
              <a:highlight>
                <a:srgbClr val="FF00FF"/>
              </a:highlight>
              <a:latin typeface="Calibri" panose="020F0502020204030204" pitchFamily="34" charset="0"/>
              <a:ea typeface="Calibri" panose="020F0502020204030204" pitchFamily="34" charset="0"/>
            </a:endParaRPr>
          </a:p>
          <a:p>
            <a:r>
              <a:rPr lang="en-US" sz="2800" dirty="0">
                <a:effectLst/>
                <a:latin typeface="Calibri" panose="020F0502020204030204" pitchFamily="34" charset="0"/>
                <a:ea typeface="Calibri" panose="020F0502020204030204" pitchFamily="34" charset="0"/>
              </a:rPr>
              <a:t>[1]</a:t>
            </a:r>
            <a:r>
              <a:rPr lang="en-US" sz="2800" u="sng" dirty="0">
                <a:solidFill>
                  <a:srgbClr val="0563C1"/>
                </a:solidFill>
                <a:effectLst/>
                <a:latin typeface="Calibri" panose="020F0502020204030204" pitchFamily="34" charset="0"/>
                <a:ea typeface="Calibri" panose="020F0502020204030204" pitchFamily="34" charset="0"/>
                <a:hlinkClick r:id="rId3"/>
              </a:rPr>
              <a:t>https://www.tutorialspoint.com/python/python_gui_programming.htm</a:t>
            </a:r>
            <a:endParaRPr lang="en-IN" sz="2800" dirty="0">
              <a:effectLst/>
              <a:latin typeface="Calibri" panose="020F0502020204030204" pitchFamily="34" charset="0"/>
              <a:ea typeface="Calibri" panose="020F0502020204030204" pitchFamily="34" charset="0"/>
            </a:endParaRPr>
          </a:p>
          <a:p>
            <a:r>
              <a:rPr lang="en-US" sz="2800" dirty="0">
                <a:effectLst/>
                <a:latin typeface="Calibri" panose="020F0502020204030204" pitchFamily="34" charset="0"/>
                <a:ea typeface="Calibri" panose="020F0502020204030204" pitchFamily="34" charset="0"/>
              </a:rPr>
              <a:t> </a:t>
            </a:r>
            <a:endParaRPr lang="en-IN" sz="2800" dirty="0">
              <a:effectLst/>
              <a:latin typeface="Calibri" panose="020F0502020204030204" pitchFamily="34" charset="0"/>
              <a:ea typeface="Calibri" panose="020F0502020204030204" pitchFamily="34" charset="0"/>
            </a:endParaRPr>
          </a:p>
          <a:p>
            <a:r>
              <a:rPr lang="en-US" sz="2800" dirty="0">
                <a:effectLst/>
                <a:latin typeface="Calibri" panose="020F0502020204030204" pitchFamily="34" charset="0"/>
                <a:ea typeface="Calibri" panose="020F0502020204030204" pitchFamily="34" charset="0"/>
              </a:rPr>
              <a:t>[2]  </a:t>
            </a:r>
            <a:r>
              <a:rPr lang="en-US" sz="2800" u="sng" dirty="0">
                <a:solidFill>
                  <a:srgbClr val="0563C1"/>
                </a:solidFill>
                <a:effectLst/>
                <a:latin typeface="Calibri" panose="020F0502020204030204" pitchFamily="34" charset="0"/>
                <a:ea typeface="Calibri" panose="020F0502020204030204" pitchFamily="34" charset="0"/>
                <a:hlinkClick r:id="rId4"/>
              </a:rPr>
              <a:t>https://www.javatpoint.com/python-tkinter</a:t>
            </a:r>
            <a:endParaRPr lang="en-IN" sz="2800" dirty="0">
              <a:effectLst/>
              <a:latin typeface="Calibri" panose="020F0502020204030204" pitchFamily="34" charset="0"/>
              <a:ea typeface="Calibri" panose="020F0502020204030204" pitchFamily="34" charset="0"/>
            </a:endParaRPr>
          </a:p>
          <a:p>
            <a:r>
              <a:rPr lang="en-US" sz="2800" dirty="0">
                <a:effectLst/>
                <a:latin typeface="Calibri" panose="020F0502020204030204" pitchFamily="34" charset="0"/>
                <a:ea typeface="Calibri" panose="020F0502020204030204" pitchFamily="34" charset="0"/>
              </a:rPr>
              <a:t>[3] </a:t>
            </a:r>
            <a:r>
              <a:rPr lang="en-US" sz="2800" u="sng" dirty="0">
                <a:solidFill>
                  <a:srgbClr val="0563C1"/>
                </a:solidFill>
                <a:effectLst/>
                <a:latin typeface="Calibri" panose="020F0502020204030204" pitchFamily="34" charset="0"/>
                <a:ea typeface="Calibri" panose="020F0502020204030204" pitchFamily="34" charset="0"/>
                <a:hlinkClick r:id="rId5"/>
              </a:rPr>
              <a:t>https://www.geeksforgeeks.org/python-tkinter-tutorial/?ref=lbp</a:t>
            </a:r>
            <a:endParaRPr lang="en-IN" sz="2800" dirty="0">
              <a:effectLst/>
              <a:latin typeface="Calibri" panose="020F0502020204030204" pitchFamily="34" charset="0"/>
              <a:ea typeface="Calibri" panose="020F0502020204030204" pitchFamily="34" charset="0"/>
            </a:endParaRPr>
          </a:p>
          <a:p>
            <a:r>
              <a:rPr lang="en-US" sz="2800" dirty="0">
                <a:effectLst/>
                <a:latin typeface="Calibri" panose="020F0502020204030204" pitchFamily="34" charset="0"/>
                <a:ea typeface="Calibri" panose="020F0502020204030204" pitchFamily="34" charset="0"/>
              </a:rPr>
              <a:t>[4] </a:t>
            </a:r>
            <a:r>
              <a:rPr lang="en-US" sz="2800" u="sng" dirty="0">
                <a:solidFill>
                  <a:srgbClr val="0563C1"/>
                </a:solidFill>
                <a:effectLst/>
                <a:latin typeface="Calibri" panose="020F0502020204030204" pitchFamily="34" charset="0"/>
                <a:ea typeface="Calibri" panose="020F0502020204030204" pitchFamily="34" charset="0"/>
                <a:hlinkClick r:id="rId6"/>
              </a:rPr>
              <a:t>https://www.youtube.com/channel/UC59K-uG2A5ogwIrHw4bmlEg</a:t>
            </a:r>
            <a:endParaRPr lang="en-IN" sz="2800" dirty="0">
              <a:effectLst/>
              <a:latin typeface="Calibri" panose="020F0502020204030204" pitchFamily="34" charset="0"/>
              <a:ea typeface="Calibri" panose="020F0502020204030204" pitchFamily="34" charset="0"/>
            </a:endParaRPr>
          </a:p>
          <a:p>
            <a:r>
              <a:rPr lang="en-US" sz="2800" dirty="0">
                <a:effectLst/>
                <a:latin typeface="Calibri" panose="020F0502020204030204" pitchFamily="34" charset="0"/>
                <a:ea typeface="Calibri" panose="020F0502020204030204" pitchFamily="34" charset="0"/>
              </a:rPr>
              <a:t>[5] </a:t>
            </a:r>
            <a:r>
              <a:rPr lang="en-US" sz="2800" u="sng" dirty="0">
                <a:solidFill>
                  <a:srgbClr val="0563C1"/>
                </a:solidFill>
                <a:effectLst/>
                <a:latin typeface="Calibri" panose="020F0502020204030204" pitchFamily="34" charset="0"/>
                <a:ea typeface="Calibri" panose="020F0502020204030204" pitchFamily="34" charset="0"/>
                <a:hlinkClick r:id="rId7"/>
              </a:rPr>
              <a:t>https://www.google.com/</a:t>
            </a:r>
            <a:endParaRPr lang="en-IN" sz="2800" dirty="0">
              <a:effectLst/>
              <a:latin typeface="Calibri" panose="020F0502020204030204" pitchFamily="34" charset="0"/>
              <a:ea typeface="Calibri" panose="020F0502020204030204" pitchFamily="34" charset="0"/>
            </a:endParaRPr>
          </a:p>
          <a:p>
            <a:r>
              <a:rPr lang="en-US" sz="2800" dirty="0">
                <a:effectLst/>
                <a:latin typeface="Calibri" panose="020F0502020204030204" pitchFamily="34" charset="0"/>
                <a:ea typeface="Calibri" panose="020F0502020204030204" pitchFamily="34" charset="0"/>
              </a:rPr>
              <a:t>[6] </a:t>
            </a:r>
            <a:r>
              <a:rPr lang="en-US" sz="2800" u="sng" dirty="0">
                <a:solidFill>
                  <a:srgbClr val="0563C1"/>
                </a:solidFill>
                <a:effectLst/>
                <a:latin typeface="Calibri" panose="020F0502020204030204" pitchFamily="34" charset="0"/>
                <a:ea typeface="Calibri" panose="020F0502020204030204" pitchFamily="34" charset="0"/>
                <a:hlinkClick r:id="rId8"/>
              </a:rPr>
              <a:t>https://www.youtube.com/</a:t>
            </a:r>
            <a:endParaRPr lang="en-IN" sz="2800" dirty="0">
              <a:effectLst/>
              <a:latin typeface="Calibri" panose="020F0502020204030204" pitchFamily="34" charset="0"/>
              <a:ea typeface="Calibri" panose="020F0502020204030204" pitchFamily="34" charset="0"/>
            </a:endParaRPr>
          </a:p>
          <a:p>
            <a:r>
              <a:rPr lang="en-US" sz="2800" dirty="0">
                <a:effectLst/>
                <a:latin typeface="Calibri" panose="020F0502020204030204" pitchFamily="34" charset="0"/>
                <a:ea typeface="Calibri" panose="020F0502020204030204" pitchFamily="34" charset="0"/>
              </a:rPr>
              <a:t> </a:t>
            </a:r>
            <a:endParaRPr lang="en-IN" sz="2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0313360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8" presetClass="emph" presetSubtype="0" fill="hold" nodeType="clickEffect">
                                  <p:stCondLst>
                                    <p:cond delay="0"/>
                                  </p:stCondLst>
                                  <p:iterate type="lt">
                                    <p:tmPct val="4000"/>
                                  </p:iterate>
                                  <p:childTnLst>
                                    <p:set>
                                      <p:cBhvr override="childStyle">
                                        <p:cTn id="12" dur="500" fill="hold"/>
                                        <p:tgtEl>
                                          <p:spTgt spid="2">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BA23B9-7015-46FF-B122-CBBB1C7BACAF}"/>
              </a:ext>
            </a:extLst>
          </p:cNvPr>
          <p:cNvSpPr/>
          <p:nvPr/>
        </p:nvSpPr>
        <p:spPr>
          <a:xfrm>
            <a:off x="0" y="0"/>
            <a:ext cx="12192000" cy="684961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spcBef>
                <a:spcPts val="20"/>
              </a:spcBef>
            </a:pPr>
            <a:endParaRPr lang="en-IN" sz="3200" b="1" u="sng" dirty="0">
              <a:solidFill>
                <a:srgbClr val="C45911"/>
              </a:solidFill>
              <a:effectLst/>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rPr>
              <a:t> </a:t>
            </a:r>
          </a:p>
          <a:p>
            <a:r>
              <a:rPr lang="en-IN" sz="1800" dirty="0">
                <a:effectLst/>
                <a:latin typeface="Calibri" panose="020F0502020204030204" pitchFamily="34" charset="0"/>
                <a:ea typeface="Calibri" panose="020F0502020204030204" pitchFamily="34" charset="0"/>
              </a:rPr>
              <a:t>I </a:t>
            </a:r>
            <a:r>
              <a:rPr lang="en-IN" sz="2000" dirty="0">
                <a:effectLst/>
                <a:latin typeface="Calibri" panose="020F0502020204030204" pitchFamily="34" charset="0"/>
                <a:ea typeface="Calibri" panose="020F0502020204030204" pitchFamily="34" charset="0"/>
              </a:rPr>
              <a:t>would like to express my special sincere thanks of gratitude to my teacher Mr. Swapan </a:t>
            </a:r>
            <a:r>
              <a:rPr lang="en-IN" sz="2000" dirty="0" err="1">
                <a:effectLst/>
                <a:latin typeface="Calibri" panose="020F0502020204030204" pitchFamily="34" charset="0"/>
                <a:ea typeface="Calibri" panose="020F0502020204030204" pitchFamily="34" charset="0"/>
              </a:rPr>
              <a:t>Shakhari</a:t>
            </a:r>
            <a:r>
              <a:rPr lang="en-IN" sz="2000" dirty="0">
                <a:effectLst/>
                <a:latin typeface="Calibri" panose="020F0502020204030204" pitchFamily="34" charset="0"/>
                <a:ea typeface="Calibri" panose="020F0502020204030204" pitchFamily="34" charset="0"/>
              </a:rPr>
              <a:t> and </a:t>
            </a:r>
            <a:r>
              <a:rPr lang="en-US" sz="2000" dirty="0">
                <a:effectLst/>
                <a:latin typeface="Calibri" panose="020F0502020204030204" pitchFamily="34" charset="0"/>
                <a:ea typeface="Calibri" panose="020F0502020204030204" pitchFamily="34" charset="0"/>
              </a:rPr>
              <a:t>Mr. </a:t>
            </a:r>
            <a:r>
              <a:rPr lang="en-US" sz="2000" dirty="0" err="1">
                <a:effectLst/>
                <a:latin typeface="Calibri" panose="020F0502020204030204" pitchFamily="34" charset="0"/>
                <a:ea typeface="Calibri" panose="020F0502020204030204" pitchFamily="34" charset="0"/>
              </a:rPr>
              <a:t>Souvik</a:t>
            </a:r>
            <a:r>
              <a:rPr lang="en-US" sz="2000" dirty="0">
                <a:effectLst/>
                <a:latin typeface="Calibri" panose="020F0502020204030204" pitchFamily="34" charset="0"/>
                <a:ea typeface="Calibri" panose="020F0502020204030204" pitchFamily="34" charset="0"/>
              </a:rPr>
              <a:t> Majumdar</a:t>
            </a:r>
            <a:r>
              <a:rPr lang="en-IN" sz="2000" dirty="0">
                <a:effectLst/>
                <a:latin typeface="Calibri" panose="020F0502020204030204" pitchFamily="34" charset="0"/>
                <a:ea typeface="Calibri" panose="020F0502020204030204" pitchFamily="34" charset="0"/>
              </a:rPr>
              <a:t>, who gave me this golden opportunity to do this wonderful project of Python.</a:t>
            </a:r>
          </a:p>
          <a:p>
            <a:r>
              <a:rPr lang="en-IN" sz="2000" dirty="0">
                <a:effectLst/>
                <a:latin typeface="Calibri" panose="020F0502020204030204" pitchFamily="34" charset="0"/>
                <a:ea typeface="Calibri" panose="020F0502020204030204" pitchFamily="34" charset="0"/>
              </a:rPr>
              <a:t> </a:t>
            </a:r>
          </a:p>
          <a:p>
            <a:r>
              <a:rPr lang="en-IN" sz="2000" dirty="0">
                <a:effectLst/>
                <a:latin typeface="Calibri" panose="020F0502020204030204" pitchFamily="34" charset="0"/>
                <a:ea typeface="Calibri" panose="020F0502020204030204" pitchFamily="34" charset="0"/>
              </a:rPr>
              <a:t>Sir also helped me with the doubts regarding the project. I came to know about so many new things, I am really thankful to him as this project has given me a boost to my knowledge and exposed me to a variety of new aspects of Python language.</a:t>
            </a:r>
          </a:p>
          <a:p>
            <a:r>
              <a:rPr lang="en-IN" sz="2000" dirty="0">
                <a:effectLst/>
                <a:latin typeface="Calibri" panose="020F0502020204030204" pitchFamily="34" charset="0"/>
                <a:ea typeface="Calibri" panose="020F0502020204030204" pitchFamily="34" charset="0"/>
              </a:rPr>
              <a:t> </a:t>
            </a:r>
          </a:p>
          <a:p>
            <a:r>
              <a:rPr lang="en-IN" sz="2000" dirty="0">
                <a:effectLst/>
                <a:latin typeface="Calibri" panose="020F0502020204030204" pitchFamily="34" charset="0"/>
                <a:ea typeface="Calibri" panose="020F0502020204030204" pitchFamily="34" charset="0"/>
              </a:rPr>
              <a:t>I would also like to thank our principal sir</a:t>
            </a:r>
            <a:r>
              <a:rPr lang="en-IN" sz="2000" dirty="0">
                <a:solidFill>
                  <a:srgbClr val="333333"/>
                </a:solidFill>
                <a:effectLst/>
                <a:latin typeface="Verdana" panose="020B060403050404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Prof. Anirban Mukherjee</a:t>
            </a:r>
            <a:r>
              <a:rPr lang="en-IN" sz="2000" dirty="0">
                <a:effectLst/>
                <a:latin typeface="Calibri" panose="020F0502020204030204" pitchFamily="34" charset="0"/>
                <a:ea typeface="Calibri" panose="020F0502020204030204" pitchFamily="34" charset="0"/>
              </a:rPr>
              <a:t> and our HOD sir Mr. Rajib </a:t>
            </a:r>
            <a:r>
              <a:rPr lang="en-IN" sz="2000" dirty="0" err="1">
                <a:effectLst/>
                <a:latin typeface="Calibri" panose="020F0502020204030204" pitchFamily="34" charset="0"/>
                <a:ea typeface="Calibri" panose="020F0502020204030204" pitchFamily="34" charset="0"/>
              </a:rPr>
              <a:t>Saha</a:t>
            </a:r>
            <a:r>
              <a:rPr lang="en-IN" sz="2000" dirty="0">
                <a:effectLst/>
                <a:latin typeface="Calibri" panose="020F0502020204030204" pitchFamily="34" charset="0"/>
                <a:ea typeface="Calibri" panose="020F0502020204030204" pitchFamily="34" charset="0"/>
              </a:rPr>
              <a:t> who have decided to include the project in the curriculum and gave me a chance to work under their guidance for this project.</a:t>
            </a:r>
          </a:p>
          <a:p>
            <a:r>
              <a:rPr lang="en-IN" sz="2000" dirty="0">
                <a:effectLst/>
                <a:latin typeface="Calibri" panose="020F0502020204030204" pitchFamily="34" charset="0"/>
                <a:ea typeface="Calibri" panose="020F0502020204030204" pitchFamily="34" charset="0"/>
              </a:rPr>
              <a:t> </a:t>
            </a:r>
          </a:p>
          <a:p>
            <a:r>
              <a:rPr lang="en-IN" sz="2000" dirty="0">
                <a:effectLst/>
                <a:latin typeface="Calibri" panose="020F0502020204030204" pitchFamily="34" charset="0"/>
                <a:ea typeface="Calibri" panose="020F0502020204030204" pitchFamily="34" charset="0"/>
              </a:rPr>
              <a:t>Secondly, I would also like to thank my friends who helped me a lot in finalizing this project with the limited time frame.</a:t>
            </a:r>
          </a:p>
          <a:p>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gn="r"/>
            <a:r>
              <a:rPr lang="en-US" sz="1800" dirty="0">
                <a:solidFill>
                  <a:srgbClr val="2F5496"/>
                </a:solidFill>
                <a:effectLst/>
                <a:latin typeface="Calibri" panose="020F0502020204030204" pitchFamily="34" charset="0"/>
                <a:ea typeface="Calibri" panose="020F0502020204030204" pitchFamily="34" charset="0"/>
              </a:rPr>
              <a:t>MAYUKH GHOSH</a:t>
            </a:r>
            <a:endParaRPr lang="en-IN" sz="1800" dirty="0">
              <a:effectLst/>
              <a:latin typeface="Calibri" panose="020F0502020204030204" pitchFamily="34" charset="0"/>
              <a:ea typeface="Calibri" panose="020F0502020204030204" pitchFamily="34" charset="0"/>
            </a:endParaRPr>
          </a:p>
          <a:p>
            <a:pPr algn="r"/>
            <a:r>
              <a:rPr lang="en-US" sz="1800" dirty="0">
                <a:solidFill>
                  <a:srgbClr val="2F5496"/>
                </a:solidFill>
                <a:effectLst/>
                <a:latin typeface="Calibri" panose="020F0502020204030204" pitchFamily="34" charset="0"/>
                <a:ea typeface="Calibri" panose="020F0502020204030204" pitchFamily="34" charset="0"/>
              </a:rPr>
              <a:t>						11700119023</a:t>
            </a:r>
            <a:endParaRPr lang="en-IN" sz="1800" dirty="0">
              <a:effectLst/>
              <a:latin typeface="Calibri" panose="020F0502020204030204" pitchFamily="34" charset="0"/>
              <a:ea typeface="Calibri" panose="020F0502020204030204" pitchFamily="34" charset="0"/>
            </a:endParaRPr>
          </a:p>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3" name="Rectangle: Rounded Corners 2">
            <a:extLst>
              <a:ext uri="{FF2B5EF4-FFF2-40B4-BE49-F238E27FC236}">
                <a16:creationId xmlns:a16="http://schemas.microsoft.com/office/drawing/2014/main" id="{A53D2A9B-2ED0-4FF8-B07A-7474D4DBD9E2}"/>
              </a:ext>
            </a:extLst>
          </p:cNvPr>
          <p:cNvSpPr/>
          <p:nvPr/>
        </p:nvSpPr>
        <p:spPr>
          <a:xfrm>
            <a:off x="3926048" y="184558"/>
            <a:ext cx="3993159" cy="6040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u="sng" dirty="0">
                <a:solidFill>
                  <a:srgbClr val="C45911"/>
                </a:solidFill>
                <a:effectLst/>
                <a:latin typeface="Calibri" panose="020F0502020204030204" pitchFamily="34" charset="0"/>
                <a:ea typeface="Calibri" panose="020F0502020204030204" pitchFamily="34" charset="0"/>
                <a:cs typeface="Calibri" panose="020F0502020204030204" pitchFamily="34" charset="0"/>
              </a:rPr>
              <a:t>ACKNOWLEDGEMENT:</a:t>
            </a:r>
            <a:endParaRPr lang="en-IN" sz="2800" dirty="0">
              <a:effectLst/>
              <a:latin typeface="Calibri" panose="020F0502020204030204" pitchFamily="34" charset="0"/>
              <a:ea typeface="Calibri" panose="020F0502020204030204" pitchFamily="34" charset="0"/>
            </a:endParaRPr>
          </a:p>
          <a:p>
            <a:pPr algn="ctr"/>
            <a:endParaRPr lang="en-IN" dirty="0">
              <a:solidFill>
                <a:schemeClr val="accent2"/>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7859411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 calcmode="lin" valueType="num">
                                      <p:cBhvr>
                                        <p:cTn id="18"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2">
                                            <p:txEl>
                                              <p:pRg st="4" end="4"/>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p:cTn id="23"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 calcmode="lin" valueType="num">
                                      <p:cBhvr>
                                        <p:cTn id="30"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1"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2" dur="500"/>
                                        <p:tgtEl>
                                          <p:spTgt spid="2">
                                            <p:txEl>
                                              <p:pRg st="6" end="6"/>
                                            </p:txEl>
                                          </p:spTgt>
                                        </p:tgtEl>
                                      </p:cBhvr>
                                    </p:animEffect>
                                  </p:childTnLst>
                                </p:cTn>
                              </p:par>
                              <p:par>
                                <p:cTn id="33" presetID="53" presetClass="entr" presetSubtype="16"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p:cTn id="35"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36"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heel(1)">
                                      <p:cBhvr>
                                        <p:cTn id="42"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87F0131-62BC-4341-904D-A48BDBF5C7A6}"/>
              </a:ext>
            </a:extLst>
          </p:cNvPr>
          <p:cNvSpPr/>
          <p:nvPr/>
        </p:nvSpPr>
        <p:spPr>
          <a:xfrm>
            <a:off x="3531765" y="427838"/>
            <a:ext cx="3951215" cy="10905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b="1" dirty="0">
                <a:solidFill>
                  <a:srgbClr val="7030A0"/>
                </a:solidFill>
                <a:effectLst/>
                <a:highlight>
                  <a:srgbClr val="D3D3D3"/>
                </a:highlight>
                <a:latin typeface="Calibri" panose="020F0502020204030204" pitchFamily="34" charset="0"/>
                <a:ea typeface="Calibri" panose="020F0502020204030204" pitchFamily="34" charset="0"/>
              </a:rPr>
              <a:t>Introduction</a:t>
            </a:r>
            <a:r>
              <a:rPr lang="en-US" sz="1800" b="1" dirty="0">
                <a:solidFill>
                  <a:srgbClr val="7030A0"/>
                </a:solidFill>
                <a:effectLst/>
                <a:highlight>
                  <a:srgbClr val="D3D3D3"/>
                </a:highlight>
                <a:latin typeface="Calibri" panose="020F0502020204030204" pitchFamily="34"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p:txBody>
      </p:sp>
      <p:sp>
        <p:nvSpPr>
          <p:cNvPr id="4" name="TextBox 3">
            <a:extLst>
              <a:ext uri="{FF2B5EF4-FFF2-40B4-BE49-F238E27FC236}">
                <a16:creationId xmlns:a16="http://schemas.microsoft.com/office/drawing/2014/main" id="{E3564636-8EB7-4EE3-A962-ACF8B09A3742}"/>
              </a:ext>
            </a:extLst>
          </p:cNvPr>
          <p:cNvSpPr txBox="1"/>
          <p:nvPr/>
        </p:nvSpPr>
        <p:spPr>
          <a:xfrm>
            <a:off x="209725" y="1753300"/>
            <a:ext cx="11761365" cy="4524315"/>
          </a:xfrm>
          <a:prstGeom prst="rect">
            <a:avLst/>
          </a:prstGeom>
          <a:noFill/>
        </p:spPr>
        <p:txBody>
          <a:bodyPr wrap="square" rtlCol="0">
            <a:spAutoFit/>
          </a:bodyPr>
          <a:lstStyle/>
          <a:p>
            <a:r>
              <a:rPr lang="en-AU" sz="1800" dirty="0">
                <a:effectLst/>
                <a:latin typeface="Calibri" panose="020F0502020204030204" pitchFamily="34" charset="0"/>
                <a:ea typeface="Calibri" panose="020F0502020204030204" pitchFamily="34" charset="0"/>
              </a:rPr>
              <a:t>My project is a simple GUI based python game Rock, Paper and Scissor. It was made extensively with the help of </a:t>
            </a:r>
            <a:r>
              <a:rPr lang="en-AU" sz="1800" b="1" dirty="0" err="1">
                <a:effectLst/>
                <a:latin typeface="Calibri" panose="020F0502020204030204" pitchFamily="34" charset="0"/>
                <a:ea typeface="Calibri" panose="020F0502020204030204" pitchFamily="34" charset="0"/>
              </a:rPr>
              <a:t>Tkinter</a:t>
            </a:r>
            <a:r>
              <a:rPr lang="en-AU" sz="1800" dirty="0">
                <a:effectLst/>
                <a:latin typeface="Calibri" panose="020F0502020204030204" pitchFamily="34" charset="0"/>
                <a:ea typeface="Calibri" panose="020F0502020204030204" pitchFamily="34" charset="0"/>
              </a:rPr>
              <a:t> module in Python which allowed me to create many widgets such as buttons, entry boxes, add colours and add a pop-up window. </a:t>
            </a:r>
            <a:endParaRPr lang="en-IN" sz="1800" dirty="0">
              <a:effectLst/>
              <a:latin typeface="Calibri" panose="020F0502020204030204" pitchFamily="34" charset="0"/>
              <a:ea typeface="Calibri" panose="020F0502020204030204" pitchFamily="34" charset="0"/>
            </a:endParaRPr>
          </a:p>
          <a:p>
            <a:r>
              <a:rPr lang="en-AU"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This is a very basic game which we have all played in our childhood days, I tried to implement this as a real time game against the computer using the python.</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The basic rules of the dames are if both computer and user choose same rock &amp; rock, paper &amp; paper, scissor &amp; scissor there is no score and a tie in game. When user choose rock and computer choose scissor then user wins and vice versa. Again, when computer choose paper and user choose scissor computer wins and vice versa, when user choose rock and computer choose paper user wins and vice versa, when computer choose rock and user choose scissor computer wins and vice versa.</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A standard Python interface to the </a:t>
            </a:r>
            <a:r>
              <a:rPr lang="en-US" sz="1800" b="1" dirty="0">
                <a:effectLst/>
                <a:latin typeface="Calibri" panose="020F0502020204030204" pitchFamily="34" charset="0"/>
                <a:ea typeface="Calibri" panose="020F0502020204030204" pitchFamily="34" charset="0"/>
              </a:rPr>
              <a:t>Tk GUI</a:t>
            </a:r>
            <a:r>
              <a:rPr lang="en-US" sz="1800" dirty="0">
                <a:effectLst/>
                <a:latin typeface="Calibri" panose="020F0502020204030204" pitchFamily="34" charset="0"/>
                <a:ea typeface="Calibri" panose="020F0502020204030204" pitchFamily="34" charset="0"/>
              </a:rPr>
              <a:t> toolkit shipped with Python. In addition, Python with </a:t>
            </a:r>
            <a:r>
              <a:rPr lang="en-US" sz="1800" b="1" dirty="0" err="1">
                <a:effectLst/>
                <a:latin typeface="Calibri" panose="020F0502020204030204" pitchFamily="34" charset="0"/>
                <a:ea typeface="Calibri" panose="020F0502020204030204" pitchFamily="34" charset="0"/>
              </a:rPr>
              <a:t>tkinter</a:t>
            </a:r>
            <a:r>
              <a:rPr lang="en-US" sz="1800" dirty="0">
                <a:effectLst/>
                <a:latin typeface="Calibri" panose="020F0502020204030204" pitchFamily="34" charset="0"/>
                <a:ea typeface="Calibri" panose="020F0502020204030204" pitchFamily="34" charset="0"/>
              </a:rPr>
              <a:t> outputs the fastest and easiest way to create GUI applications. Creating a GUI using</a:t>
            </a:r>
            <a:r>
              <a:rPr lang="en-US" sz="1800" b="1" dirty="0">
                <a:effectLst/>
                <a:latin typeface="Calibri" panose="020F0502020204030204" pitchFamily="34" charset="0"/>
                <a:ea typeface="Calibri" panose="020F0502020204030204" pitchFamily="34" charset="0"/>
              </a:rPr>
              <a:t> </a:t>
            </a:r>
            <a:r>
              <a:rPr lang="en-US" sz="1800" b="1" dirty="0" err="1">
                <a:effectLst/>
                <a:latin typeface="Calibri" panose="020F0502020204030204" pitchFamily="34" charset="0"/>
                <a:ea typeface="Calibri" panose="020F0502020204030204" pitchFamily="34" charset="0"/>
              </a:rPr>
              <a:t>tkinter</a:t>
            </a:r>
            <a:r>
              <a:rPr lang="en-US" sz="1800" b="1"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 an easy task.</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I created this game so that everybody can play and remember their childhood days.</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54691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arn(inVertical)">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p:cTn id="23"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4" end="4"/>
                                            </p:txEl>
                                          </p:spTgt>
                                        </p:tgtEl>
                                      </p:cBhvr>
                                    </p:animEffect>
                                  </p:childTnLst>
                                </p:cTn>
                              </p:par>
                              <p:par>
                                <p:cTn id="27" presetID="26"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down)">
                                      <p:cBhvr>
                                        <p:cTn id="29" dur="580">
                                          <p:stCondLst>
                                            <p:cond delay="0"/>
                                          </p:stCondLst>
                                        </p:cTn>
                                        <p:tgtEl>
                                          <p:spTgt spid="4">
                                            <p:txEl>
                                              <p:pRg st="5" end="5"/>
                                            </p:txEl>
                                          </p:spTgt>
                                        </p:tgtEl>
                                      </p:cBhvr>
                                    </p:animEffect>
                                    <p:anim calcmode="lin" valueType="num">
                                      <p:cBhvr>
                                        <p:cTn id="30"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xEl>
                                              <p:pRg st="5" end="5"/>
                                            </p:txEl>
                                          </p:spTgt>
                                        </p:tgtEl>
                                      </p:cBhvr>
                                      <p:to x="100000" y="60000"/>
                                    </p:animScale>
                                    <p:animScale>
                                      <p:cBhvr>
                                        <p:cTn id="36" dur="166" decel="50000">
                                          <p:stCondLst>
                                            <p:cond delay="676"/>
                                          </p:stCondLst>
                                        </p:cTn>
                                        <p:tgtEl>
                                          <p:spTgt spid="4">
                                            <p:txEl>
                                              <p:pRg st="5" end="5"/>
                                            </p:txEl>
                                          </p:spTgt>
                                        </p:tgtEl>
                                      </p:cBhvr>
                                      <p:to x="100000" y="100000"/>
                                    </p:animScale>
                                    <p:animScale>
                                      <p:cBhvr>
                                        <p:cTn id="37" dur="26">
                                          <p:stCondLst>
                                            <p:cond delay="1312"/>
                                          </p:stCondLst>
                                        </p:cTn>
                                        <p:tgtEl>
                                          <p:spTgt spid="4">
                                            <p:txEl>
                                              <p:pRg st="5" end="5"/>
                                            </p:txEl>
                                          </p:spTgt>
                                        </p:tgtEl>
                                      </p:cBhvr>
                                      <p:to x="100000" y="80000"/>
                                    </p:animScale>
                                    <p:animScale>
                                      <p:cBhvr>
                                        <p:cTn id="38" dur="166" decel="50000">
                                          <p:stCondLst>
                                            <p:cond delay="1338"/>
                                          </p:stCondLst>
                                        </p:cTn>
                                        <p:tgtEl>
                                          <p:spTgt spid="4">
                                            <p:txEl>
                                              <p:pRg st="5" end="5"/>
                                            </p:txEl>
                                          </p:spTgt>
                                        </p:tgtEl>
                                      </p:cBhvr>
                                      <p:to x="100000" y="100000"/>
                                    </p:animScale>
                                    <p:animScale>
                                      <p:cBhvr>
                                        <p:cTn id="39" dur="26">
                                          <p:stCondLst>
                                            <p:cond delay="1642"/>
                                          </p:stCondLst>
                                        </p:cTn>
                                        <p:tgtEl>
                                          <p:spTgt spid="4">
                                            <p:txEl>
                                              <p:pRg st="5" end="5"/>
                                            </p:txEl>
                                          </p:spTgt>
                                        </p:tgtEl>
                                      </p:cBhvr>
                                      <p:to x="100000" y="90000"/>
                                    </p:animScale>
                                    <p:animScale>
                                      <p:cBhvr>
                                        <p:cTn id="40" dur="166" decel="50000">
                                          <p:stCondLst>
                                            <p:cond delay="1668"/>
                                          </p:stCondLst>
                                        </p:cTn>
                                        <p:tgtEl>
                                          <p:spTgt spid="4">
                                            <p:txEl>
                                              <p:pRg st="5" end="5"/>
                                            </p:txEl>
                                          </p:spTgt>
                                        </p:tgtEl>
                                      </p:cBhvr>
                                      <p:to x="100000" y="100000"/>
                                    </p:animScale>
                                    <p:animScale>
                                      <p:cBhvr>
                                        <p:cTn id="41" dur="26">
                                          <p:stCondLst>
                                            <p:cond delay="1808"/>
                                          </p:stCondLst>
                                        </p:cTn>
                                        <p:tgtEl>
                                          <p:spTgt spid="4">
                                            <p:txEl>
                                              <p:pRg st="5" end="5"/>
                                            </p:txEl>
                                          </p:spTgt>
                                        </p:tgtEl>
                                      </p:cBhvr>
                                      <p:to x="100000" y="95000"/>
                                    </p:animScale>
                                    <p:animScale>
                                      <p:cBhvr>
                                        <p:cTn id="42" dur="166" decel="50000">
                                          <p:stCondLst>
                                            <p:cond delay="1834"/>
                                          </p:stCondLst>
                                        </p:cTn>
                                        <p:tgtEl>
                                          <p:spTgt spid="4">
                                            <p:txEl>
                                              <p:pRg st="5" end="5"/>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wipe(down)">
                                      <p:cBhvr>
                                        <p:cTn id="45" dur="580">
                                          <p:stCondLst>
                                            <p:cond delay="0"/>
                                          </p:stCondLst>
                                        </p:cTn>
                                        <p:tgtEl>
                                          <p:spTgt spid="4">
                                            <p:txEl>
                                              <p:pRg st="6" end="6"/>
                                            </p:txEl>
                                          </p:spTgt>
                                        </p:tgtEl>
                                      </p:cBhvr>
                                    </p:animEffect>
                                    <p:anim calcmode="lin" valueType="num">
                                      <p:cBhvr>
                                        <p:cTn id="46"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4">
                                            <p:txEl>
                                              <p:pRg st="6" end="6"/>
                                            </p:txEl>
                                          </p:spTgt>
                                        </p:tgtEl>
                                      </p:cBhvr>
                                      <p:to x="100000" y="60000"/>
                                    </p:animScale>
                                    <p:animScale>
                                      <p:cBhvr>
                                        <p:cTn id="52" dur="166" decel="50000">
                                          <p:stCondLst>
                                            <p:cond delay="676"/>
                                          </p:stCondLst>
                                        </p:cTn>
                                        <p:tgtEl>
                                          <p:spTgt spid="4">
                                            <p:txEl>
                                              <p:pRg st="6" end="6"/>
                                            </p:txEl>
                                          </p:spTgt>
                                        </p:tgtEl>
                                      </p:cBhvr>
                                      <p:to x="100000" y="100000"/>
                                    </p:animScale>
                                    <p:animScale>
                                      <p:cBhvr>
                                        <p:cTn id="53" dur="26">
                                          <p:stCondLst>
                                            <p:cond delay="1312"/>
                                          </p:stCondLst>
                                        </p:cTn>
                                        <p:tgtEl>
                                          <p:spTgt spid="4">
                                            <p:txEl>
                                              <p:pRg st="6" end="6"/>
                                            </p:txEl>
                                          </p:spTgt>
                                        </p:tgtEl>
                                      </p:cBhvr>
                                      <p:to x="100000" y="80000"/>
                                    </p:animScale>
                                    <p:animScale>
                                      <p:cBhvr>
                                        <p:cTn id="54" dur="166" decel="50000">
                                          <p:stCondLst>
                                            <p:cond delay="1338"/>
                                          </p:stCondLst>
                                        </p:cTn>
                                        <p:tgtEl>
                                          <p:spTgt spid="4">
                                            <p:txEl>
                                              <p:pRg st="6" end="6"/>
                                            </p:txEl>
                                          </p:spTgt>
                                        </p:tgtEl>
                                      </p:cBhvr>
                                      <p:to x="100000" y="100000"/>
                                    </p:animScale>
                                    <p:animScale>
                                      <p:cBhvr>
                                        <p:cTn id="55" dur="26">
                                          <p:stCondLst>
                                            <p:cond delay="1642"/>
                                          </p:stCondLst>
                                        </p:cTn>
                                        <p:tgtEl>
                                          <p:spTgt spid="4">
                                            <p:txEl>
                                              <p:pRg st="6" end="6"/>
                                            </p:txEl>
                                          </p:spTgt>
                                        </p:tgtEl>
                                      </p:cBhvr>
                                      <p:to x="100000" y="90000"/>
                                    </p:animScale>
                                    <p:animScale>
                                      <p:cBhvr>
                                        <p:cTn id="56" dur="166" decel="50000">
                                          <p:stCondLst>
                                            <p:cond delay="1668"/>
                                          </p:stCondLst>
                                        </p:cTn>
                                        <p:tgtEl>
                                          <p:spTgt spid="4">
                                            <p:txEl>
                                              <p:pRg st="6" end="6"/>
                                            </p:txEl>
                                          </p:spTgt>
                                        </p:tgtEl>
                                      </p:cBhvr>
                                      <p:to x="100000" y="100000"/>
                                    </p:animScale>
                                    <p:animScale>
                                      <p:cBhvr>
                                        <p:cTn id="57" dur="26">
                                          <p:stCondLst>
                                            <p:cond delay="1808"/>
                                          </p:stCondLst>
                                        </p:cTn>
                                        <p:tgtEl>
                                          <p:spTgt spid="4">
                                            <p:txEl>
                                              <p:pRg st="6" end="6"/>
                                            </p:txEl>
                                          </p:spTgt>
                                        </p:tgtEl>
                                      </p:cBhvr>
                                      <p:to x="100000" y="95000"/>
                                    </p:animScale>
                                    <p:animScale>
                                      <p:cBhvr>
                                        <p:cTn id="58" dur="166" decel="50000">
                                          <p:stCondLst>
                                            <p:cond delay="1834"/>
                                          </p:stCondLst>
                                        </p:cTn>
                                        <p:tgtEl>
                                          <p:spTgt spid="4">
                                            <p:txEl>
                                              <p:pRg st="6" end="6"/>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wipe(down)">
                                      <p:cBhvr>
                                        <p:cTn id="61" dur="580">
                                          <p:stCondLst>
                                            <p:cond delay="0"/>
                                          </p:stCondLst>
                                        </p:cTn>
                                        <p:tgtEl>
                                          <p:spTgt spid="4">
                                            <p:txEl>
                                              <p:pRg st="7" end="7"/>
                                            </p:txEl>
                                          </p:spTgt>
                                        </p:tgtEl>
                                      </p:cBhvr>
                                    </p:animEffect>
                                    <p:anim calcmode="lin" valueType="num">
                                      <p:cBhvr>
                                        <p:cTn id="62"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7" end="7"/>
                                            </p:txEl>
                                          </p:spTgt>
                                        </p:tgtEl>
                                      </p:cBhvr>
                                      <p:to x="100000" y="60000"/>
                                    </p:animScale>
                                    <p:animScale>
                                      <p:cBhvr>
                                        <p:cTn id="68" dur="166" decel="50000">
                                          <p:stCondLst>
                                            <p:cond delay="676"/>
                                          </p:stCondLst>
                                        </p:cTn>
                                        <p:tgtEl>
                                          <p:spTgt spid="4">
                                            <p:txEl>
                                              <p:pRg st="7" end="7"/>
                                            </p:txEl>
                                          </p:spTgt>
                                        </p:tgtEl>
                                      </p:cBhvr>
                                      <p:to x="100000" y="100000"/>
                                    </p:animScale>
                                    <p:animScale>
                                      <p:cBhvr>
                                        <p:cTn id="69" dur="26">
                                          <p:stCondLst>
                                            <p:cond delay="1312"/>
                                          </p:stCondLst>
                                        </p:cTn>
                                        <p:tgtEl>
                                          <p:spTgt spid="4">
                                            <p:txEl>
                                              <p:pRg st="7" end="7"/>
                                            </p:txEl>
                                          </p:spTgt>
                                        </p:tgtEl>
                                      </p:cBhvr>
                                      <p:to x="100000" y="80000"/>
                                    </p:animScale>
                                    <p:animScale>
                                      <p:cBhvr>
                                        <p:cTn id="70" dur="166" decel="50000">
                                          <p:stCondLst>
                                            <p:cond delay="1338"/>
                                          </p:stCondLst>
                                        </p:cTn>
                                        <p:tgtEl>
                                          <p:spTgt spid="4">
                                            <p:txEl>
                                              <p:pRg st="7" end="7"/>
                                            </p:txEl>
                                          </p:spTgt>
                                        </p:tgtEl>
                                      </p:cBhvr>
                                      <p:to x="100000" y="100000"/>
                                    </p:animScale>
                                    <p:animScale>
                                      <p:cBhvr>
                                        <p:cTn id="71" dur="26">
                                          <p:stCondLst>
                                            <p:cond delay="1642"/>
                                          </p:stCondLst>
                                        </p:cTn>
                                        <p:tgtEl>
                                          <p:spTgt spid="4">
                                            <p:txEl>
                                              <p:pRg st="7" end="7"/>
                                            </p:txEl>
                                          </p:spTgt>
                                        </p:tgtEl>
                                      </p:cBhvr>
                                      <p:to x="100000" y="90000"/>
                                    </p:animScale>
                                    <p:animScale>
                                      <p:cBhvr>
                                        <p:cTn id="72" dur="166" decel="50000">
                                          <p:stCondLst>
                                            <p:cond delay="1668"/>
                                          </p:stCondLst>
                                        </p:cTn>
                                        <p:tgtEl>
                                          <p:spTgt spid="4">
                                            <p:txEl>
                                              <p:pRg st="7" end="7"/>
                                            </p:txEl>
                                          </p:spTgt>
                                        </p:tgtEl>
                                      </p:cBhvr>
                                      <p:to x="100000" y="100000"/>
                                    </p:animScale>
                                    <p:animScale>
                                      <p:cBhvr>
                                        <p:cTn id="73" dur="26">
                                          <p:stCondLst>
                                            <p:cond delay="1808"/>
                                          </p:stCondLst>
                                        </p:cTn>
                                        <p:tgtEl>
                                          <p:spTgt spid="4">
                                            <p:txEl>
                                              <p:pRg st="7" end="7"/>
                                            </p:txEl>
                                          </p:spTgt>
                                        </p:tgtEl>
                                      </p:cBhvr>
                                      <p:to x="100000" y="95000"/>
                                    </p:animScale>
                                    <p:animScale>
                                      <p:cBhvr>
                                        <p:cTn id="74" dur="166" decel="50000">
                                          <p:stCondLst>
                                            <p:cond delay="1834"/>
                                          </p:stCondLst>
                                        </p:cTn>
                                        <p:tgtEl>
                                          <p:spTgt spid="4">
                                            <p:txEl>
                                              <p:pRg st="7" end="7"/>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4">
                                            <p:txEl>
                                              <p:pRg st="8" end="8"/>
                                            </p:txEl>
                                          </p:spTgt>
                                        </p:tgtEl>
                                        <p:attrNameLst>
                                          <p:attrName>style.visibility</p:attrName>
                                        </p:attrNameLst>
                                      </p:cBhvr>
                                      <p:to>
                                        <p:strVal val="visible"/>
                                      </p:to>
                                    </p:set>
                                    <p:animEffect transition="in" filter="wipe(down)">
                                      <p:cBhvr>
                                        <p:cTn id="77" dur="580">
                                          <p:stCondLst>
                                            <p:cond delay="0"/>
                                          </p:stCondLst>
                                        </p:cTn>
                                        <p:tgtEl>
                                          <p:spTgt spid="4">
                                            <p:txEl>
                                              <p:pRg st="8" end="8"/>
                                            </p:txEl>
                                          </p:spTgt>
                                        </p:tgtEl>
                                      </p:cBhvr>
                                    </p:animEffect>
                                    <p:anim calcmode="lin" valueType="num">
                                      <p:cBhvr>
                                        <p:cTn id="78"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4">
                                            <p:txEl>
                                              <p:pRg st="8" end="8"/>
                                            </p:txEl>
                                          </p:spTgt>
                                        </p:tgtEl>
                                      </p:cBhvr>
                                      <p:to x="100000" y="60000"/>
                                    </p:animScale>
                                    <p:animScale>
                                      <p:cBhvr>
                                        <p:cTn id="84" dur="166" decel="50000">
                                          <p:stCondLst>
                                            <p:cond delay="676"/>
                                          </p:stCondLst>
                                        </p:cTn>
                                        <p:tgtEl>
                                          <p:spTgt spid="4">
                                            <p:txEl>
                                              <p:pRg st="8" end="8"/>
                                            </p:txEl>
                                          </p:spTgt>
                                        </p:tgtEl>
                                      </p:cBhvr>
                                      <p:to x="100000" y="100000"/>
                                    </p:animScale>
                                    <p:animScale>
                                      <p:cBhvr>
                                        <p:cTn id="85" dur="26">
                                          <p:stCondLst>
                                            <p:cond delay="1312"/>
                                          </p:stCondLst>
                                        </p:cTn>
                                        <p:tgtEl>
                                          <p:spTgt spid="4">
                                            <p:txEl>
                                              <p:pRg st="8" end="8"/>
                                            </p:txEl>
                                          </p:spTgt>
                                        </p:tgtEl>
                                      </p:cBhvr>
                                      <p:to x="100000" y="80000"/>
                                    </p:animScale>
                                    <p:animScale>
                                      <p:cBhvr>
                                        <p:cTn id="86" dur="166" decel="50000">
                                          <p:stCondLst>
                                            <p:cond delay="1338"/>
                                          </p:stCondLst>
                                        </p:cTn>
                                        <p:tgtEl>
                                          <p:spTgt spid="4">
                                            <p:txEl>
                                              <p:pRg st="8" end="8"/>
                                            </p:txEl>
                                          </p:spTgt>
                                        </p:tgtEl>
                                      </p:cBhvr>
                                      <p:to x="100000" y="100000"/>
                                    </p:animScale>
                                    <p:animScale>
                                      <p:cBhvr>
                                        <p:cTn id="87" dur="26">
                                          <p:stCondLst>
                                            <p:cond delay="1642"/>
                                          </p:stCondLst>
                                        </p:cTn>
                                        <p:tgtEl>
                                          <p:spTgt spid="4">
                                            <p:txEl>
                                              <p:pRg st="8" end="8"/>
                                            </p:txEl>
                                          </p:spTgt>
                                        </p:tgtEl>
                                      </p:cBhvr>
                                      <p:to x="100000" y="90000"/>
                                    </p:animScale>
                                    <p:animScale>
                                      <p:cBhvr>
                                        <p:cTn id="88" dur="166" decel="50000">
                                          <p:stCondLst>
                                            <p:cond delay="1668"/>
                                          </p:stCondLst>
                                        </p:cTn>
                                        <p:tgtEl>
                                          <p:spTgt spid="4">
                                            <p:txEl>
                                              <p:pRg st="8" end="8"/>
                                            </p:txEl>
                                          </p:spTgt>
                                        </p:tgtEl>
                                      </p:cBhvr>
                                      <p:to x="100000" y="100000"/>
                                    </p:animScale>
                                    <p:animScale>
                                      <p:cBhvr>
                                        <p:cTn id="89" dur="26">
                                          <p:stCondLst>
                                            <p:cond delay="1808"/>
                                          </p:stCondLst>
                                        </p:cTn>
                                        <p:tgtEl>
                                          <p:spTgt spid="4">
                                            <p:txEl>
                                              <p:pRg st="8" end="8"/>
                                            </p:txEl>
                                          </p:spTgt>
                                        </p:tgtEl>
                                      </p:cBhvr>
                                      <p:to x="100000" y="95000"/>
                                    </p:animScale>
                                    <p:animScale>
                                      <p:cBhvr>
                                        <p:cTn id="90" dur="166" decel="50000">
                                          <p:stCondLst>
                                            <p:cond delay="1834"/>
                                          </p:stCondLst>
                                        </p:cTn>
                                        <p:tgtEl>
                                          <p:spTgt spid="4">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44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5E4AD-78E4-4244-A9BC-0D5EEA616605}"/>
              </a:ext>
            </a:extLst>
          </p:cNvPr>
          <p:cNvSpPr txBox="1"/>
          <p:nvPr/>
        </p:nvSpPr>
        <p:spPr>
          <a:xfrm>
            <a:off x="4489508" y="738232"/>
            <a:ext cx="3212984" cy="923330"/>
          </a:xfrm>
          <a:prstGeom prst="rect">
            <a:avLst/>
          </a:prstGeom>
          <a:noFill/>
        </p:spPr>
        <p:txBody>
          <a:bodyPr wrap="square" rtlCol="0">
            <a:spAutoFit/>
          </a:bodyPr>
          <a:lstStyle/>
          <a:p>
            <a:r>
              <a:rPr lang="en-US" sz="5400" b="1" i="1" u="sng" dirty="0">
                <a:solidFill>
                  <a:schemeClr val="accent2">
                    <a:lumMod val="40000"/>
                    <a:lumOff val="60000"/>
                  </a:schemeClr>
                </a:solidFill>
                <a:highlight>
                  <a:srgbClr val="FFFF00"/>
                </a:highlight>
              </a:rPr>
              <a:t>Abstract</a:t>
            </a:r>
            <a:endParaRPr lang="en-IN" sz="5400" b="1" i="1" u="sng" dirty="0">
              <a:solidFill>
                <a:schemeClr val="accent2">
                  <a:lumMod val="40000"/>
                  <a:lumOff val="60000"/>
                </a:schemeClr>
              </a:solidFill>
              <a:highlight>
                <a:srgbClr val="FFFF00"/>
              </a:highlight>
            </a:endParaRPr>
          </a:p>
        </p:txBody>
      </p:sp>
      <p:sp>
        <p:nvSpPr>
          <p:cNvPr id="3" name="TextBox 2">
            <a:extLst>
              <a:ext uri="{FF2B5EF4-FFF2-40B4-BE49-F238E27FC236}">
                <a16:creationId xmlns:a16="http://schemas.microsoft.com/office/drawing/2014/main" id="{A1835AD1-D691-4A13-A3F2-78FE6E3B0D02}"/>
              </a:ext>
            </a:extLst>
          </p:cNvPr>
          <p:cNvSpPr txBox="1"/>
          <p:nvPr/>
        </p:nvSpPr>
        <p:spPr>
          <a:xfrm>
            <a:off x="284812" y="1768838"/>
            <a:ext cx="11692329" cy="4308872"/>
          </a:xfrm>
          <a:prstGeom prst="rect">
            <a:avLst/>
          </a:prstGeom>
          <a:noFill/>
        </p:spPr>
        <p:txBody>
          <a:bodyPr wrap="square" rtlCol="0">
            <a:spAutoFit/>
          </a:bodyPr>
          <a:lstStyle/>
          <a:p>
            <a:r>
              <a:rPr lang="en-US" sz="3200" dirty="0">
                <a:solidFill>
                  <a:srgbClr val="7030A0"/>
                </a:solidFill>
                <a:effectLst/>
                <a:latin typeface="Calibri" panose="020F0502020204030204" pitchFamily="34" charset="0"/>
                <a:ea typeface="Calibri" panose="020F0502020204030204" pitchFamily="34" charset="0"/>
              </a:rPr>
              <a:t>I have created three button each for rock, paper, scissor. These buttons given to the user to select their choice for one time and the computer gives its own choice. The two choices one of the user and the other of the computer are matched and the score is individually given as output. </a:t>
            </a:r>
            <a:endParaRPr lang="en-IN" sz="3200" dirty="0">
              <a:solidFill>
                <a:srgbClr val="7030A0"/>
              </a:solidFill>
              <a:effectLst/>
              <a:latin typeface="Calibri" panose="020F0502020204030204" pitchFamily="34" charset="0"/>
              <a:ea typeface="Calibri" panose="020F0502020204030204" pitchFamily="34" charset="0"/>
            </a:endParaRPr>
          </a:p>
          <a:p>
            <a:r>
              <a:rPr lang="en-US" sz="3200" dirty="0">
                <a:solidFill>
                  <a:srgbClr val="7030A0"/>
                </a:solidFill>
                <a:effectLst/>
                <a:latin typeface="Calibri" panose="020F0502020204030204" pitchFamily="34" charset="0"/>
                <a:ea typeface="Calibri" panose="020F0502020204030204" pitchFamily="34" charset="0"/>
              </a:rPr>
              <a:t>The scoreboard using box is given as the text computer score and the player score are given as well as the choices are shown as many times as the button is pressed.</a:t>
            </a:r>
            <a:endParaRPr lang="en-IN" sz="3200" dirty="0">
              <a:solidFill>
                <a:srgbClr val="7030A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727789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ircle(in)">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F0011D-E7E2-4F5A-B47C-DD244AE7BAFF}"/>
              </a:ext>
            </a:extLst>
          </p:cNvPr>
          <p:cNvSpPr/>
          <p:nvPr/>
        </p:nvSpPr>
        <p:spPr>
          <a:xfrm>
            <a:off x="3960743" y="198782"/>
            <a:ext cx="4358309" cy="139147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B050"/>
                </a:solidFill>
                <a:effectLst/>
                <a:highlight>
                  <a:srgbClr val="8B0000"/>
                </a:highlight>
                <a:latin typeface="Calibri" panose="020F0502020204030204" pitchFamily="34" charset="0"/>
                <a:ea typeface="Calibri" panose="020F0502020204030204" pitchFamily="34" charset="0"/>
              </a:rPr>
              <a:t>Methodology:</a:t>
            </a:r>
            <a:endParaRPr lang="en-IN" sz="5400" dirty="0">
              <a:effectLst/>
              <a:latin typeface="Calibri" panose="020F0502020204030204" pitchFamily="34" charset="0"/>
              <a:ea typeface="Calibri" panose="020F0502020204030204" pitchFamily="34" charset="0"/>
            </a:endParaRPr>
          </a:p>
          <a:p>
            <a:pPr algn="ctr"/>
            <a:endParaRPr lang="en-IN" dirty="0"/>
          </a:p>
        </p:txBody>
      </p:sp>
      <p:sp>
        <p:nvSpPr>
          <p:cNvPr id="3" name="TextBox 2">
            <a:extLst>
              <a:ext uri="{FF2B5EF4-FFF2-40B4-BE49-F238E27FC236}">
                <a16:creationId xmlns:a16="http://schemas.microsoft.com/office/drawing/2014/main" id="{11CDF001-05D2-4DA9-975F-E178ED39F428}"/>
              </a:ext>
            </a:extLst>
          </p:cNvPr>
          <p:cNvSpPr txBox="1"/>
          <p:nvPr/>
        </p:nvSpPr>
        <p:spPr>
          <a:xfrm>
            <a:off x="205740" y="1325881"/>
            <a:ext cx="11498580" cy="5170646"/>
          </a:xfrm>
          <a:prstGeom prst="rect">
            <a:avLst/>
          </a:prstGeom>
          <a:noFill/>
        </p:spPr>
        <p:txBody>
          <a:bodyPr wrap="square" rtlCol="0">
            <a:spAutoFit/>
          </a:bodyPr>
          <a:lstStyle/>
          <a:p>
            <a:r>
              <a:rPr lang="en-US" sz="2400" b="1" u="sng" dirty="0" err="1">
                <a:solidFill>
                  <a:schemeClr val="bg1"/>
                </a:solidFill>
                <a:effectLst/>
                <a:latin typeface="Calibri" panose="020F0502020204030204" pitchFamily="34" charset="0"/>
                <a:ea typeface="Calibri" panose="020F0502020204030204" pitchFamily="34" charset="0"/>
              </a:rPr>
              <a:t>Tkinter</a:t>
            </a:r>
            <a:r>
              <a:rPr lang="en-US" sz="2400" b="1" u="sng" dirty="0">
                <a:solidFill>
                  <a:schemeClr val="bg1"/>
                </a:solidFill>
                <a:effectLst/>
                <a:latin typeface="Calibri" panose="020F0502020204030204" pitchFamily="34" charset="0"/>
                <a:ea typeface="Calibri" panose="020F0502020204030204" pitchFamily="34" charset="0"/>
              </a:rPr>
              <a:t> Programming:</a:t>
            </a:r>
            <a:endParaRPr lang="en-IN" sz="2400" dirty="0">
              <a:solidFill>
                <a:schemeClr val="bg1"/>
              </a:solidFill>
              <a:effectLst/>
              <a:latin typeface="Calibri" panose="020F0502020204030204" pitchFamily="34" charset="0"/>
              <a:ea typeface="Calibri" panose="020F0502020204030204" pitchFamily="34" charset="0"/>
            </a:endParaRPr>
          </a:p>
          <a:p>
            <a:r>
              <a:rPr lang="en-US" sz="2400" dirty="0">
                <a:solidFill>
                  <a:schemeClr val="bg1"/>
                </a:solidFill>
                <a:effectLst/>
                <a:latin typeface="Calibri" panose="020F0502020204030204" pitchFamily="34" charset="0"/>
                <a:ea typeface="Calibri" panose="020F0502020204030204" pitchFamily="34" charset="0"/>
              </a:rPr>
              <a:t> </a:t>
            </a:r>
            <a:endParaRPr lang="en-IN" sz="2400" dirty="0">
              <a:solidFill>
                <a:schemeClr val="bg1"/>
              </a:solidFill>
              <a:effectLst/>
              <a:latin typeface="Calibri" panose="020F0502020204030204" pitchFamily="34" charset="0"/>
              <a:ea typeface="Calibri" panose="020F0502020204030204" pitchFamily="34" charset="0"/>
            </a:endParaRPr>
          </a:p>
          <a:p>
            <a:r>
              <a:rPr lang="en-US" sz="2400" b="1" dirty="0" err="1">
                <a:solidFill>
                  <a:schemeClr val="bg1"/>
                </a:solidFill>
                <a:effectLst/>
                <a:latin typeface="Calibri" panose="020F0502020204030204" pitchFamily="34" charset="0"/>
                <a:ea typeface="Calibri" panose="020F0502020204030204" pitchFamily="34" charset="0"/>
              </a:rPr>
              <a:t>Tkinter</a:t>
            </a:r>
            <a:r>
              <a:rPr lang="en-US" sz="2400" b="1" dirty="0">
                <a:solidFill>
                  <a:schemeClr val="bg1"/>
                </a:solidFill>
                <a:effectLst/>
                <a:latin typeface="Calibri" panose="020F0502020204030204" pitchFamily="34" charset="0"/>
                <a:ea typeface="Calibri" panose="020F0502020204030204" pitchFamily="34" charset="0"/>
              </a:rPr>
              <a:t> </a:t>
            </a:r>
            <a:r>
              <a:rPr lang="en-US" sz="2400" dirty="0">
                <a:solidFill>
                  <a:schemeClr val="bg1"/>
                </a:solidFill>
                <a:effectLst/>
                <a:latin typeface="Calibri" panose="020F0502020204030204" pitchFamily="34" charset="0"/>
                <a:ea typeface="Calibri" panose="020F0502020204030204" pitchFamily="34" charset="0"/>
              </a:rPr>
              <a:t>is Python's de-facto standard GUI (Graphical User Interface) package. Python when combined with </a:t>
            </a:r>
            <a:r>
              <a:rPr lang="en-US" sz="2400" b="1" dirty="0" err="1">
                <a:solidFill>
                  <a:schemeClr val="bg1"/>
                </a:solidFill>
                <a:effectLst/>
                <a:latin typeface="Calibri" panose="020F0502020204030204" pitchFamily="34" charset="0"/>
                <a:ea typeface="Calibri" panose="020F0502020204030204" pitchFamily="34" charset="0"/>
              </a:rPr>
              <a:t>Tkinter</a:t>
            </a:r>
            <a:r>
              <a:rPr lang="en-US" sz="2400" dirty="0">
                <a:solidFill>
                  <a:schemeClr val="bg1"/>
                </a:solidFill>
                <a:effectLst/>
                <a:latin typeface="Calibri" panose="020F0502020204030204" pitchFamily="34" charset="0"/>
                <a:ea typeface="Calibri" panose="020F0502020204030204" pitchFamily="34" charset="0"/>
              </a:rPr>
              <a:t> provides a fast and easy way to create GUI applications. </a:t>
            </a:r>
            <a:r>
              <a:rPr lang="en-US" sz="2400" dirty="0" err="1">
                <a:solidFill>
                  <a:schemeClr val="bg1"/>
                </a:solidFill>
                <a:effectLst/>
                <a:latin typeface="Calibri" panose="020F0502020204030204" pitchFamily="34" charset="0"/>
                <a:ea typeface="Calibri" panose="020F0502020204030204" pitchFamily="34" charset="0"/>
              </a:rPr>
              <a:t>Tkinter</a:t>
            </a:r>
            <a:r>
              <a:rPr lang="en-US" sz="2400" dirty="0">
                <a:solidFill>
                  <a:schemeClr val="bg1"/>
                </a:solidFill>
                <a:effectLst/>
                <a:latin typeface="Calibri" panose="020F0502020204030204" pitchFamily="34" charset="0"/>
                <a:ea typeface="Calibri" panose="020F0502020204030204" pitchFamily="34" charset="0"/>
              </a:rPr>
              <a:t> provides a powerful object-oriented interface to the </a:t>
            </a:r>
            <a:r>
              <a:rPr lang="en-US" sz="2400" b="1" dirty="0">
                <a:solidFill>
                  <a:schemeClr val="bg1"/>
                </a:solidFill>
                <a:effectLst/>
                <a:latin typeface="Calibri" panose="020F0502020204030204" pitchFamily="34" charset="0"/>
                <a:ea typeface="Calibri" panose="020F0502020204030204" pitchFamily="34" charset="0"/>
              </a:rPr>
              <a:t>Tk GUI</a:t>
            </a:r>
            <a:r>
              <a:rPr lang="en-US" sz="2400" dirty="0">
                <a:solidFill>
                  <a:schemeClr val="bg1"/>
                </a:solidFill>
                <a:effectLst/>
                <a:latin typeface="Calibri" panose="020F0502020204030204" pitchFamily="34" charset="0"/>
                <a:ea typeface="Calibri" panose="020F0502020204030204" pitchFamily="34" charset="0"/>
              </a:rPr>
              <a:t> toolkit.</a:t>
            </a:r>
            <a:endParaRPr lang="en-IN" sz="2400" dirty="0">
              <a:solidFill>
                <a:schemeClr val="bg1"/>
              </a:solidFill>
              <a:effectLst/>
              <a:latin typeface="Calibri" panose="020F0502020204030204" pitchFamily="34" charset="0"/>
              <a:ea typeface="Calibri" panose="020F0502020204030204" pitchFamily="34" charset="0"/>
            </a:endParaRPr>
          </a:p>
          <a:p>
            <a:r>
              <a:rPr lang="en-US" sz="2400" dirty="0">
                <a:solidFill>
                  <a:schemeClr val="bg1"/>
                </a:solidFill>
                <a:effectLst/>
                <a:latin typeface="Calibri" panose="020F0502020204030204" pitchFamily="34" charset="0"/>
                <a:ea typeface="Calibri" panose="020F0502020204030204" pitchFamily="34" charset="0"/>
              </a:rPr>
              <a:t>Creating a GUI application using </a:t>
            </a:r>
            <a:r>
              <a:rPr lang="en-US" sz="2400" b="1" dirty="0" err="1">
                <a:solidFill>
                  <a:schemeClr val="bg1"/>
                </a:solidFill>
                <a:effectLst/>
                <a:latin typeface="Calibri" panose="020F0502020204030204" pitchFamily="34" charset="0"/>
                <a:ea typeface="Calibri" panose="020F0502020204030204" pitchFamily="34" charset="0"/>
              </a:rPr>
              <a:t>Tkinter</a:t>
            </a:r>
            <a:r>
              <a:rPr lang="en-US" sz="2400" dirty="0">
                <a:solidFill>
                  <a:schemeClr val="bg1"/>
                </a:solidFill>
                <a:effectLst/>
                <a:latin typeface="Calibri" panose="020F0502020204030204" pitchFamily="34" charset="0"/>
                <a:ea typeface="Calibri" panose="020F0502020204030204" pitchFamily="34" charset="0"/>
              </a:rPr>
              <a:t> is an easy task. All we need to do is perform the following steps –</a:t>
            </a:r>
            <a:endParaRPr lang="en-IN" sz="2400" dirty="0">
              <a:solidFill>
                <a:schemeClr val="bg1"/>
              </a:solidFill>
              <a:effectLst/>
              <a:latin typeface="Calibri" panose="020F0502020204030204" pitchFamily="34" charset="0"/>
              <a:ea typeface="Calibri" panose="020F0502020204030204" pitchFamily="34" charset="0"/>
            </a:endParaRPr>
          </a:p>
          <a:p>
            <a:r>
              <a:rPr lang="en-US" sz="2400" dirty="0">
                <a:solidFill>
                  <a:schemeClr val="bg1"/>
                </a:solidFill>
                <a:effectLst/>
                <a:latin typeface="Calibri" panose="020F0502020204030204" pitchFamily="34" charset="0"/>
                <a:ea typeface="Calibri" panose="020F0502020204030204" pitchFamily="34" charset="0"/>
              </a:rPr>
              <a:t> </a:t>
            </a:r>
            <a:endParaRPr lang="en-IN" sz="2400" dirty="0">
              <a:solidFill>
                <a:schemeClr val="bg1"/>
              </a:solidFill>
              <a:effectLst/>
              <a:latin typeface="Calibri" panose="020F0502020204030204" pitchFamily="34" charset="0"/>
              <a:ea typeface="Calibri" panose="020F0502020204030204" pitchFamily="34" charset="0"/>
            </a:endParaRPr>
          </a:p>
          <a:p>
            <a:r>
              <a:rPr lang="en-US" sz="2400" dirty="0">
                <a:solidFill>
                  <a:schemeClr val="bg1"/>
                </a:solidFill>
                <a:effectLst/>
                <a:latin typeface="Calibri" panose="020F0502020204030204" pitchFamily="34" charset="0"/>
                <a:ea typeface="Calibri" panose="020F0502020204030204" pitchFamily="34" charset="0"/>
              </a:rPr>
              <a:t>1.Import the </a:t>
            </a:r>
            <a:r>
              <a:rPr lang="en-US" sz="2400" b="1" dirty="0" err="1">
                <a:solidFill>
                  <a:schemeClr val="bg1"/>
                </a:solidFill>
                <a:effectLst/>
                <a:latin typeface="Calibri" panose="020F0502020204030204" pitchFamily="34" charset="0"/>
                <a:ea typeface="Calibri" panose="020F0502020204030204" pitchFamily="34" charset="0"/>
              </a:rPr>
              <a:t>Tkinter</a:t>
            </a:r>
            <a:r>
              <a:rPr lang="en-US" sz="2400" b="1" dirty="0">
                <a:solidFill>
                  <a:schemeClr val="bg1"/>
                </a:solidFill>
                <a:effectLst/>
                <a:latin typeface="Calibri" panose="020F0502020204030204" pitchFamily="34" charset="0"/>
                <a:ea typeface="Calibri" panose="020F0502020204030204" pitchFamily="34" charset="0"/>
              </a:rPr>
              <a:t> </a:t>
            </a:r>
            <a:r>
              <a:rPr lang="en-US" sz="2400" dirty="0">
                <a:solidFill>
                  <a:schemeClr val="bg1"/>
                </a:solidFill>
                <a:effectLst/>
                <a:latin typeface="Calibri" panose="020F0502020204030204" pitchFamily="34" charset="0"/>
                <a:ea typeface="Calibri" panose="020F0502020204030204" pitchFamily="34" charset="0"/>
              </a:rPr>
              <a:t>module.</a:t>
            </a:r>
            <a:endParaRPr lang="en-IN" sz="2400" dirty="0">
              <a:solidFill>
                <a:schemeClr val="bg1"/>
              </a:solidFill>
              <a:effectLst/>
              <a:latin typeface="Calibri" panose="020F0502020204030204" pitchFamily="34" charset="0"/>
              <a:ea typeface="Calibri" panose="020F0502020204030204" pitchFamily="34" charset="0"/>
            </a:endParaRPr>
          </a:p>
          <a:p>
            <a:r>
              <a:rPr lang="en-US" sz="2400" dirty="0">
                <a:solidFill>
                  <a:schemeClr val="bg1"/>
                </a:solidFill>
                <a:effectLst/>
                <a:latin typeface="Calibri" panose="020F0502020204030204" pitchFamily="34" charset="0"/>
                <a:ea typeface="Calibri" panose="020F0502020204030204" pitchFamily="34" charset="0"/>
              </a:rPr>
              <a:t>2.Create the GUI application main window.</a:t>
            </a:r>
            <a:endParaRPr lang="en-IN" sz="2400" dirty="0">
              <a:solidFill>
                <a:schemeClr val="bg1"/>
              </a:solidFill>
              <a:effectLst/>
              <a:latin typeface="Calibri" panose="020F0502020204030204" pitchFamily="34" charset="0"/>
              <a:ea typeface="Calibri" panose="020F0502020204030204" pitchFamily="34" charset="0"/>
            </a:endParaRPr>
          </a:p>
          <a:p>
            <a:r>
              <a:rPr lang="en-US" sz="2400" dirty="0">
                <a:solidFill>
                  <a:schemeClr val="bg1"/>
                </a:solidFill>
                <a:effectLst/>
                <a:latin typeface="Calibri" panose="020F0502020204030204" pitchFamily="34" charset="0"/>
                <a:ea typeface="Calibri" panose="020F0502020204030204" pitchFamily="34" charset="0"/>
              </a:rPr>
              <a:t>3.Add one or more of the above-mentioned widgets to the GUI application.</a:t>
            </a:r>
            <a:endParaRPr lang="en-IN" sz="2400" dirty="0">
              <a:solidFill>
                <a:schemeClr val="bg1"/>
              </a:solidFill>
              <a:effectLst/>
              <a:latin typeface="Calibri" panose="020F0502020204030204" pitchFamily="34" charset="0"/>
              <a:ea typeface="Calibri" panose="020F0502020204030204" pitchFamily="34" charset="0"/>
            </a:endParaRPr>
          </a:p>
          <a:p>
            <a:r>
              <a:rPr lang="en-US" sz="2400" dirty="0">
                <a:solidFill>
                  <a:schemeClr val="bg1"/>
                </a:solidFill>
                <a:effectLst/>
                <a:latin typeface="Calibri" panose="020F0502020204030204" pitchFamily="34" charset="0"/>
                <a:ea typeface="Calibri" panose="020F0502020204030204" pitchFamily="34" charset="0"/>
              </a:rPr>
              <a:t>4.Enter the main event loop to take action against each event triggered by the user.</a:t>
            </a:r>
            <a:endParaRPr lang="en-IN" sz="2400" dirty="0">
              <a:solidFill>
                <a:schemeClr val="bg1"/>
              </a:solidFill>
              <a:effectLst/>
              <a:latin typeface="Calibri" panose="020F0502020204030204" pitchFamily="34" charset="0"/>
              <a:ea typeface="Calibri" panose="020F0502020204030204" pitchFamily="34" charset="0"/>
            </a:endParaRPr>
          </a:p>
          <a:p>
            <a:r>
              <a:rPr lang="en-US" sz="2400" dirty="0">
                <a:solidFill>
                  <a:schemeClr val="bg1"/>
                </a:solidFill>
                <a:effectLst/>
                <a:latin typeface="Calibri" panose="020F0502020204030204" pitchFamily="34" charset="0"/>
                <a:ea typeface="Calibri" panose="020F0502020204030204" pitchFamily="34" charset="0"/>
              </a:rPr>
              <a:t> </a:t>
            </a:r>
            <a:endParaRPr lang="en-IN" sz="2400" dirty="0">
              <a:solidFill>
                <a:schemeClr val="bg1"/>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6810142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500" tmFilter="0, 0; .2, .5; .8, .5; 1, 0"/>
                                        <p:tgtEl>
                                          <p:spTgt spid="3">
                                            <p:txEl>
                                              <p:pRg st="4" end="4"/>
                                            </p:txEl>
                                          </p:spTgt>
                                        </p:tgtEl>
                                      </p:cBhvr>
                                    </p:animEffect>
                                    <p:animScale>
                                      <p:cBhvr>
                                        <p:cTn id="26" dur="250" autoRev="1" fill="hold"/>
                                        <p:tgtEl>
                                          <p:spTgt spid="3">
                                            <p:txEl>
                                              <p:pRg st="4" end="4"/>
                                            </p:txEl>
                                          </p:spTgt>
                                        </p:tgtEl>
                                      </p:cBhvr>
                                      <p:by x="105000" y="105000"/>
                                    </p:animScale>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26" presetClass="emph" presetSubtype="0" fill="hold" nodeType="withEffect">
                                  <p:stCondLst>
                                    <p:cond delay="0"/>
                                  </p:stCondLst>
                                  <p:childTnLst>
                                    <p:animEffect transition="out" filter="fade">
                                      <p:cBhvr>
                                        <p:cTn id="36" dur="500" tmFilter="0, 0; .2, .5; .8, .5; 1, 0"/>
                                        <p:tgtEl>
                                          <p:spTgt spid="3">
                                            <p:txEl>
                                              <p:pRg st="9" end="9"/>
                                            </p:txEl>
                                          </p:spTgt>
                                        </p:tgtEl>
                                      </p:cBhvr>
                                    </p:animEffect>
                                    <p:animScale>
                                      <p:cBhvr>
                                        <p:cTn id="37" dur="25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80E98-CCBD-4C81-BAED-BFC8C40EAD2B}"/>
              </a:ext>
            </a:extLst>
          </p:cNvPr>
          <p:cNvSpPr txBox="1"/>
          <p:nvPr/>
        </p:nvSpPr>
        <p:spPr>
          <a:xfrm>
            <a:off x="467139" y="591014"/>
            <a:ext cx="11141765" cy="5478423"/>
          </a:xfrm>
          <a:prstGeom prst="rect">
            <a:avLst/>
          </a:prstGeom>
          <a:noFill/>
        </p:spPr>
        <p:txBody>
          <a:bodyPr wrap="square" rtlCol="0">
            <a:spAutoFit/>
          </a:bodyPr>
          <a:lstStyle/>
          <a:p>
            <a:r>
              <a:rPr lang="en-US" sz="3200" b="1" dirty="0">
                <a:effectLst/>
                <a:latin typeface="Calibri" panose="020F0502020204030204" pitchFamily="34" charset="0"/>
                <a:ea typeface="Calibri" panose="020F0502020204030204" pitchFamily="34" charset="0"/>
              </a:rPr>
              <a:t>About the Code:</a:t>
            </a:r>
            <a:endParaRPr lang="en-IN" sz="32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2000" dirty="0">
                <a:solidFill>
                  <a:srgbClr val="CC6600"/>
                </a:solidFill>
                <a:effectLst/>
                <a:latin typeface="Calibri" panose="020F0502020204030204" pitchFamily="34" charset="0"/>
                <a:ea typeface="Calibri" panose="020F0502020204030204" pitchFamily="34" charset="0"/>
              </a:rPr>
              <a:t>I have imported </a:t>
            </a:r>
            <a:r>
              <a:rPr lang="en-US" sz="2000" b="1" dirty="0" err="1">
                <a:solidFill>
                  <a:srgbClr val="CC6600"/>
                </a:solidFill>
                <a:effectLst/>
                <a:latin typeface="Calibri" panose="020F0502020204030204" pitchFamily="34" charset="0"/>
                <a:ea typeface="Calibri" panose="020F0502020204030204" pitchFamily="34" charset="0"/>
              </a:rPr>
              <a:t>Tkinter</a:t>
            </a:r>
            <a:r>
              <a:rPr lang="en-US" sz="2000" dirty="0">
                <a:solidFill>
                  <a:srgbClr val="CC6600"/>
                </a:solidFill>
                <a:effectLst/>
                <a:latin typeface="Calibri" panose="020F0502020204030204" pitchFamily="34" charset="0"/>
                <a:ea typeface="Calibri" panose="020F0502020204030204" pitchFamily="34" charset="0"/>
              </a:rPr>
              <a:t> module and then created </a:t>
            </a:r>
            <a:r>
              <a:rPr lang="en-US" sz="2000" dirty="0" err="1">
                <a:solidFill>
                  <a:srgbClr val="CC6600"/>
                </a:solidFill>
                <a:effectLst/>
                <a:latin typeface="Calibri" panose="020F0502020204030204" pitchFamily="34" charset="0"/>
                <a:ea typeface="Calibri" panose="020F0502020204030204" pitchFamily="34" charset="0"/>
              </a:rPr>
              <a:t>scr</a:t>
            </a:r>
            <a:r>
              <a:rPr lang="en-US" sz="2000" dirty="0">
                <a:solidFill>
                  <a:srgbClr val="CC6600"/>
                </a:solidFill>
                <a:effectLst/>
                <a:latin typeface="Calibri" panose="020F0502020204030204" pitchFamily="34" charset="0"/>
                <a:ea typeface="Calibri" panose="020F0502020204030204" pitchFamily="34" charset="0"/>
              </a:rPr>
              <a:t> widget window. I set the background color and the geometry of the buttons. I’ve also imported random and message box for displaying and randomizing the computer picks of rock scissor or paper.</a:t>
            </a:r>
            <a:endParaRPr lang="en-IN" sz="2000" dirty="0">
              <a:solidFill>
                <a:srgbClr val="CC6600"/>
              </a:solidFill>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2000" dirty="0">
                <a:solidFill>
                  <a:srgbClr val="CC6600"/>
                </a:solidFill>
                <a:effectLst/>
                <a:latin typeface="Calibri" panose="020F0502020204030204" pitchFamily="34" charset="0"/>
                <a:ea typeface="Calibri" panose="020F0502020204030204" pitchFamily="34" charset="0"/>
              </a:rPr>
              <a:t>I’ve assigned certain global variables for storing the score of computers and the user. There are other variables for storing the choice of user and the choice of computer for comparison.</a:t>
            </a:r>
            <a:endParaRPr lang="en-IN" sz="2000" dirty="0">
              <a:solidFill>
                <a:srgbClr val="CC6600"/>
              </a:solidFill>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2000" dirty="0">
                <a:solidFill>
                  <a:srgbClr val="CC6600"/>
                </a:solidFill>
                <a:effectLst/>
                <a:latin typeface="Calibri" panose="020F0502020204030204" pitchFamily="34" charset="0"/>
                <a:ea typeface="Calibri" panose="020F0502020204030204" pitchFamily="34" charset="0"/>
              </a:rPr>
              <a:t>There are several if-</a:t>
            </a:r>
            <a:r>
              <a:rPr lang="en-US" sz="2000" dirty="0" err="1">
                <a:solidFill>
                  <a:srgbClr val="CC6600"/>
                </a:solidFill>
                <a:effectLst/>
                <a:latin typeface="Calibri" panose="020F0502020204030204" pitchFamily="34" charset="0"/>
                <a:ea typeface="Calibri" panose="020F0502020204030204" pitchFamily="34" charset="0"/>
              </a:rPr>
              <a:t>elif</a:t>
            </a:r>
            <a:r>
              <a:rPr lang="en-US" sz="2000" dirty="0">
                <a:solidFill>
                  <a:srgbClr val="CC6600"/>
                </a:solidFill>
                <a:effectLst/>
                <a:latin typeface="Calibri" panose="020F0502020204030204" pitchFamily="34" charset="0"/>
                <a:ea typeface="Calibri" panose="020F0502020204030204" pitchFamily="34" charset="0"/>
              </a:rPr>
              <a:t>-else statements which correspond to the condition when the user and the computer choices need to be compared to assign a score.</a:t>
            </a:r>
            <a:endParaRPr lang="en-IN" sz="2000" dirty="0">
              <a:solidFill>
                <a:srgbClr val="CC6600"/>
              </a:solidFill>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2000" dirty="0">
                <a:solidFill>
                  <a:srgbClr val="CC6600"/>
                </a:solidFill>
                <a:effectLst/>
                <a:latin typeface="Calibri" panose="020F0502020204030204" pitchFamily="34" charset="0"/>
                <a:ea typeface="Calibri" panose="020F0502020204030204" pitchFamily="34" charset="0"/>
              </a:rPr>
              <a:t>Finally, the two scores need to be compared to check who reaches the final value 10 first.</a:t>
            </a:r>
            <a:endParaRPr lang="en-IN" sz="2000" dirty="0">
              <a:solidFill>
                <a:srgbClr val="CC6600"/>
              </a:solidFill>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2000" dirty="0">
                <a:solidFill>
                  <a:srgbClr val="CC6600"/>
                </a:solidFill>
                <a:effectLst/>
                <a:latin typeface="Calibri" panose="020F0502020204030204" pitchFamily="34" charset="0"/>
                <a:ea typeface="Calibri" panose="020F0502020204030204" pitchFamily="34" charset="0"/>
              </a:rPr>
              <a:t>The first to reach 10 points will win the game. Otherwise, the loop will keep running. To terminate the loop, we use the destroy () function.</a:t>
            </a:r>
            <a:endParaRPr lang="en-IN" sz="2000" dirty="0">
              <a:solidFill>
                <a:srgbClr val="CC6600"/>
              </a:solidFill>
              <a:effectLst/>
              <a:latin typeface="Calibri" panose="020F0502020204030204" pitchFamily="34" charset="0"/>
              <a:ea typeface="Calibri" panose="020F0502020204030204" pitchFamily="34" charset="0"/>
            </a:endParaRPr>
          </a:p>
          <a:p>
            <a:pPr marL="457200"/>
            <a:r>
              <a:rPr lang="en-US" sz="2000" dirty="0">
                <a:solidFill>
                  <a:srgbClr val="CC6600"/>
                </a:solidFill>
                <a:effectLst/>
                <a:latin typeface="Calibri" panose="020F0502020204030204" pitchFamily="34" charset="0"/>
                <a:ea typeface="Calibri" panose="020F0502020204030204" pitchFamily="34" charset="0"/>
              </a:rPr>
              <a:t> </a:t>
            </a:r>
            <a:endParaRPr lang="en-IN" sz="2000" dirty="0">
              <a:solidFill>
                <a:srgbClr val="CC6600"/>
              </a:solidFill>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2000" dirty="0">
                <a:solidFill>
                  <a:srgbClr val="CC6600"/>
                </a:solidFill>
                <a:effectLst/>
                <a:latin typeface="Calibri" panose="020F0502020204030204" pitchFamily="34" charset="0"/>
                <a:ea typeface="Calibri" panose="020F0502020204030204" pitchFamily="34" charset="0"/>
              </a:rPr>
              <a:t>I’ve tried to change the colors: foreground, background and active background to distinguish each function separately. I’ve also tried to change the fonts, size, geometry and other features available in the </a:t>
            </a:r>
            <a:r>
              <a:rPr lang="en-US" sz="2000" b="1" dirty="0" err="1">
                <a:solidFill>
                  <a:srgbClr val="CC6600"/>
                </a:solidFill>
                <a:effectLst/>
                <a:latin typeface="Calibri" panose="020F0502020204030204" pitchFamily="34" charset="0"/>
                <a:ea typeface="Calibri" panose="020F0502020204030204" pitchFamily="34" charset="0"/>
              </a:rPr>
              <a:t>Tkinter</a:t>
            </a:r>
            <a:r>
              <a:rPr lang="en-US" sz="2000" b="1" dirty="0">
                <a:solidFill>
                  <a:srgbClr val="CC6600"/>
                </a:solidFill>
                <a:effectLst/>
                <a:latin typeface="Calibri" panose="020F0502020204030204" pitchFamily="34" charset="0"/>
                <a:ea typeface="Calibri" panose="020F0502020204030204" pitchFamily="34" charset="0"/>
              </a:rPr>
              <a:t> </a:t>
            </a:r>
            <a:r>
              <a:rPr lang="en-US" sz="2000" dirty="0">
                <a:solidFill>
                  <a:srgbClr val="CC6600"/>
                </a:solidFill>
                <a:effectLst/>
                <a:latin typeface="Calibri" panose="020F0502020204030204" pitchFamily="34" charset="0"/>
                <a:ea typeface="Calibri" panose="020F0502020204030204" pitchFamily="34" charset="0"/>
              </a:rPr>
              <a:t>module of Python. At the end, main loop () ensures that our program keeps running unless closed by the user.</a:t>
            </a:r>
            <a:endParaRPr lang="en-IN" sz="2000" dirty="0">
              <a:solidFill>
                <a:srgbClr val="CC66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9498296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down)">
                                      <p:cBhvr>
                                        <p:cTn id="43" dur="580">
                                          <p:stCondLst>
                                            <p:cond delay="0"/>
                                          </p:stCondLst>
                                        </p:cTn>
                                        <p:tgtEl>
                                          <p:spTgt spid="3">
                                            <p:txEl>
                                              <p:pRg st="7" end="7"/>
                                            </p:txEl>
                                          </p:spTgt>
                                        </p:tgtEl>
                                      </p:cBhvr>
                                    </p:animEffect>
                                    <p:anim calcmode="lin" valueType="num">
                                      <p:cBhvr>
                                        <p:cTn id="4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7" end="7"/>
                                            </p:txEl>
                                          </p:spTgt>
                                        </p:tgtEl>
                                      </p:cBhvr>
                                      <p:to x="100000" y="60000"/>
                                    </p:animScale>
                                    <p:animScale>
                                      <p:cBhvr>
                                        <p:cTn id="50" dur="166" decel="50000">
                                          <p:stCondLst>
                                            <p:cond delay="676"/>
                                          </p:stCondLst>
                                        </p:cTn>
                                        <p:tgtEl>
                                          <p:spTgt spid="3">
                                            <p:txEl>
                                              <p:pRg st="7" end="7"/>
                                            </p:txEl>
                                          </p:spTgt>
                                        </p:tgtEl>
                                      </p:cBhvr>
                                      <p:to x="100000" y="100000"/>
                                    </p:animScale>
                                    <p:animScale>
                                      <p:cBhvr>
                                        <p:cTn id="51" dur="26">
                                          <p:stCondLst>
                                            <p:cond delay="1312"/>
                                          </p:stCondLst>
                                        </p:cTn>
                                        <p:tgtEl>
                                          <p:spTgt spid="3">
                                            <p:txEl>
                                              <p:pRg st="7" end="7"/>
                                            </p:txEl>
                                          </p:spTgt>
                                        </p:tgtEl>
                                      </p:cBhvr>
                                      <p:to x="100000" y="80000"/>
                                    </p:animScale>
                                    <p:animScale>
                                      <p:cBhvr>
                                        <p:cTn id="52" dur="166" decel="50000">
                                          <p:stCondLst>
                                            <p:cond delay="1338"/>
                                          </p:stCondLst>
                                        </p:cTn>
                                        <p:tgtEl>
                                          <p:spTgt spid="3">
                                            <p:txEl>
                                              <p:pRg st="7" end="7"/>
                                            </p:txEl>
                                          </p:spTgt>
                                        </p:tgtEl>
                                      </p:cBhvr>
                                      <p:to x="100000" y="100000"/>
                                    </p:animScale>
                                    <p:animScale>
                                      <p:cBhvr>
                                        <p:cTn id="53" dur="26">
                                          <p:stCondLst>
                                            <p:cond delay="1642"/>
                                          </p:stCondLst>
                                        </p:cTn>
                                        <p:tgtEl>
                                          <p:spTgt spid="3">
                                            <p:txEl>
                                              <p:pRg st="7" end="7"/>
                                            </p:txEl>
                                          </p:spTgt>
                                        </p:tgtEl>
                                      </p:cBhvr>
                                      <p:to x="100000" y="90000"/>
                                    </p:animScale>
                                    <p:animScale>
                                      <p:cBhvr>
                                        <p:cTn id="54" dur="166" decel="50000">
                                          <p:stCondLst>
                                            <p:cond delay="1668"/>
                                          </p:stCondLst>
                                        </p:cTn>
                                        <p:tgtEl>
                                          <p:spTgt spid="3">
                                            <p:txEl>
                                              <p:pRg st="7" end="7"/>
                                            </p:txEl>
                                          </p:spTgt>
                                        </p:tgtEl>
                                      </p:cBhvr>
                                      <p:to x="100000" y="100000"/>
                                    </p:animScale>
                                    <p:animScale>
                                      <p:cBhvr>
                                        <p:cTn id="55" dur="26">
                                          <p:stCondLst>
                                            <p:cond delay="1808"/>
                                          </p:stCondLst>
                                        </p:cTn>
                                        <p:tgtEl>
                                          <p:spTgt spid="3">
                                            <p:txEl>
                                              <p:pRg st="7" end="7"/>
                                            </p:txEl>
                                          </p:spTgt>
                                        </p:tgtEl>
                                      </p:cBhvr>
                                      <p:to x="100000" y="95000"/>
                                    </p:animScale>
                                    <p:animScale>
                                      <p:cBhvr>
                                        <p:cTn id="56"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wdUpDiag">
          <a:fgClr>
            <a:schemeClr val="bg2">
              <a:lumMod val="20000"/>
              <a:lumOff val="80000"/>
            </a:schemeClr>
          </a:fgClr>
          <a:bgClr>
            <a:schemeClr val="accent1">
              <a:lumMod val="60000"/>
              <a:lumOff val="40000"/>
            </a:schemeClr>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7EE62B-17AB-4946-963A-B089B78FBB46}"/>
              </a:ext>
            </a:extLst>
          </p:cNvPr>
          <p:cNvSpPr/>
          <p:nvPr/>
        </p:nvSpPr>
        <p:spPr>
          <a:xfrm>
            <a:off x="4763744" y="661457"/>
            <a:ext cx="266451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Output:</a:t>
            </a:r>
          </a:p>
        </p:txBody>
      </p:sp>
      <p:pic>
        <p:nvPicPr>
          <p:cNvPr id="4" name="Picture 3">
            <a:extLst>
              <a:ext uri="{FF2B5EF4-FFF2-40B4-BE49-F238E27FC236}">
                <a16:creationId xmlns:a16="http://schemas.microsoft.com/office/drawing/2014/main" id="{91E7A8DF-F37E-4F60-8CA2-9EB50A5FA085}"/>
              </a:ext>
            </a:extLst>
          </p:cNvPr>
          <p:cNvPicPr>
            <a:picLocks noChangeAspect="1"/>
          </p:cNvPicPr>
          <p:nvPr/>
        </p:nvPicPr>
        <p:blipFill>
          <a:blip r:embed="rId2"/>
          <a:stretch>
            <a:fillRect/>
          </a:stretch>
        </p:blipFill>
        <p:spPr>
          <a:xfrm>
            <a:off x="347870" y="1866912"/>
            <a:ext cx="11579087" cy="4732672"/>
          </a:xfrm>
          <a:prstGeom prst="rect">
            <a:avLst/>
          </a:prstGeom>
        </p:spPr>
      </p:pic>
    </p:spTree>
    <p:extLst>
      <p:ext uri="{BB962C8B-B14F-4D97-AF65-F5344CB8AC3E}">
        <p14:creationId xmlns:p14="http://schemas.microsoft.com/office/powerpoint/2010/main" val="41146422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22A85B-B21C-4E0D-B734-F014D23B1F70}"/>
              </a:ext>
            </a:extLst>
          </p:cNvPr>
          <p:cNvPicPr>
            <a:picLocks noChangeAspect="1"/>
          </p:cNvPicPr>
          <p:nvPr/>
        </p:nvPicPr>
        <p:blipFill>
          <a:blip r:embed="rId2"/>
          <a:stretch>
            <a:fillRect/>
          </a:stretch>
        </p:blipFill>
        <p:spPr>
          <a:xfrm>
            <a:off x="0" y="109330"/>
            <a:ext cx="12192000" cy="6612145"/>
          </a:xfrm>
          <a:prstGeom prst="rect">
            <a:avLst/>
          </a:prstGeom>
        </p:spPr>
      </p:pic>
    </p:spTree>
    <p:extLst>
      <p:ext uri="{BB962C8B-B14F-4D97-AF65-F5344CB8AC3E}">
        <p14:creationId xmlns:p14="http://schemas.microsoft.com/office/powerpoint/2010/main" val="213241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AA99A8-85CF-438E-8C63-24446E3532BE}"/>
              </a:ext>
            </a:extLst>
          </p:cNvPr>
          <p:cNvSpPr/>
          <p:nvPr/>
        </p:nvSpPr>
        <p:spPr>
          <a:xfrm>
            <a:off x="385969" y="263387"/>
            <a:ext cx="11420062" cy="63312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n>
                  <a:noFill/>
                </a:ln>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Calibri" panose="020F0502020204030204" pitchFamily="34" charset="0"/>
                <a:ea typeface="Calibri" panose="020F0502020204030204" pitchFamily="34" charset="0"/>
              </a:rPr>
              <a:t>CONCLUSION</a:t>
            </a:r>
            <a:endParaRPr lang="en-IN" sz="2800" dirty="0">
              <a:effectLst/>
              <a:latin typeface="Calibri" panose="020F0502020204030204" pitchFamily="34" charset="0"/>
              <a:ea typeface="Calibri" panose="020F0502020204030204" pitchFamily="34" charset="0"/>
            </a:endParaRPr>
          </a:p>
          <a:p>
            <a:pPr marL="457200"/>
            <a:r>
              <a:rPr lang="en-US" sz="1800" dirty="0">
                <a:effectLst/>
                <a:latin typeface="Calibri" panose="020F0502020204030204" pitchFamily="34" charset="0"/>
                <a:ea typeface="Calibri" panose="020F0502020204030204" pitchFamily="34" charset="0"/>
              </a:rPr>
              <a:t>The project has made effective use of </a:t>
            </a:r>
            <a:r>
              <a:rPr lang="en-US" sz="1800" b="1" dirty="0" err="1">
                <a:effectLst/>
                <a:latin typeface="Calibri" panose="020F0502020204030204" pitchFamily="34" charset="0"/>
                <a:ea typeface="Calibri" panose="020F0502020204030204" pitchFamily="34" charset="0"/>
              </a:rPr>
              <a:t>Tkinter</a:t>
            </a:r>
            <a:r>
              <a:rPr lang="en-US" sz="1800" dirty="0">
                <a:effectLst/>
                <a:latin typeface="Calibri" panose="020F0502020204030204" pitchFamily="34" charset="0"/>
                <a:ea typeface="Calibri" panose="020F0502020204030204" pitchFamily="34" charset="0"/>
              </a:rPr>
              <a:t> modules like Tk and </a:t>
            </a:r>
            <a:r>
              <a:rPr lang="en-US" sz="1800" dirty="0" err="1">
                <a:effectLst/>
                <a:latin typeface="Calibri" panose="020F0502020204030204" pitchFamily="34" charset="0"/>
                <a:ea typeface="Calibri" panose="020F0502020204030204" pitchFamily="34" charset="0"/>
              </a:rPr>
              <a:t>StringVar</a:t>
            </a:r>
            <a:r>
              <a:rPr lang="en-US" sz="1800" dirty="0">
                <a:effectLst/>
                <a:latin typeface="Calibri" panose="020F0502020204030204" pitchFamily="34" charset="0"/>
                <a:ea typeface="Calibri" panose="020F0502020204030204" pitchFamily="34" charset="0"/>
              </a:rPr>
              <a:t>. It has also made use of some very efficient library packages in python made us present our project in a very appealing way.</a:t>
            </a:r>
            <a:endParaRPr lang="en-IN" sz="1800" dirty="0">
              <a:effectLst/>
              <a:latin typeface="Calibri" panose="020F0502020204030204" pitchFamily="34" charset="0"/>
              <a:ea typeface="Calibri" panose="020F0502020204030204" pitchFamily="34" charset="0"/>
            </a:endParaRPr>
          </a:p>
          <a:p>
            <a:pPr marL="457200"/>
            <a:r>
              <a:rPr lang="en-US" sz="1800" dirty="0">
                <a:effectLst/>
                <a:latin typeface="Calibri" panose="020F0502020204030204" pitchFamily="34" charset="0"/>
                <a:ea typeface="Calibri" panose="020F0502020204030204" pitchFamily="34" charset="0"/>
              </a:rPr>
              <a:t>This project helped me learn a lot about other modules of python outside of the B Tech syllabus and helped me explore </a:t>
            </a:r>
            <a:r>
              <a:rPr lang="en-US" sz="1800" b="1" dirty="0" err="1">
                <a:effectLst/>
                <a:latin typeface="Calibri" panose="020F0502020204030204" pitchFamily="34" charset="0"/>
                <a:ea typeface="Calibri" panose="020F0502020204030204" pitchFamily="34" charset="0"/>
              </a:rPr>
              <a:t>Tkinter</a:t>
            </a:r>
            <a:r>
              <a:rPr lang="en-US" sz="1800" b="1"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 graphical based modules.</a:t>
            </a:r>
            <a:endParaRPr lang="en-IN" sz="1800" dirty="0">
              <a:effectLst/>
              <a:latin typeface="Calibri" panose="020F0502020204030204" pitchFamily="34" charset="0"/>
              <a:ea typeface="Calibri" panose="020F0502020204030204" pitchFamily="34" charset="0"/>
            </a:endParaRPr>
          </a:p>
          <a:p>
            <a:pPr marL="457200"/>
            <a:r>
              <a:rPr lang="en-US" sz="1800" dirty="0">
                <a:effectLst/>
                <a:latin typeface="Calibri" panose="020F0502020204030204" pitchFamily="34" charset="0"/>
                <a:ea typeface="Calibri" panose="020F0502020204030204" pitchFamily="34" charset="0"/>
              </a:rPr>
              <a:t>I would like to express my kind gratitude to all my teachers who have helped me to complete this project and last but not least to my friends who assisted me all the time where I felt any problem.</a:t>
            </a:r>
            <a:endParaRPr lang="en-IN" sz="1800" dirty="0">
              <a:effectLst/>
              <a:latin typeface="Calibri" panose="020F0502020204030204" pitchFamily="34" charset="0"/>
              <a:ea typeface="Calibri" panose="020F0502020204030204" pitchFamily="34" charset="0"/>
            </a:endParaRPr>
          </a:p>
          <a:p>
            <a:pPr marL="457200"/>
            <a:r>
              <a:rPr lang="en-US" sz="1800" dirty="0">
                <a:effectLst/>
                <a:latin typeface="Calibri" panose="020F0502020204030204" pitchFamily="34" charset="0"/>
                <a:ea typeface="Calibri" panose="020F0502020204030204" pitchFamily="34" charset="0"/>
              </a:rPr>
              <a:t>I would like to do some more projects like this in the near future if the time permits for me after completing my studies.</a:t>
            </a:r>
            <a:endParaRPr lang="en-IN" sz="1800" dirty="0">
              <a:effectLst/>
              <a:latin typeface="Calibri" panose="020F0502020204030204" pitchFamily="34" charset="0"/>
              <a:ea typeface="Calibri" panose="020F0502020204030204" pitchFamily="34" charset="0"/>
            </a:endParaRPr>
          </a:p>
          <a:p>
            <a:pPr marL="457200"/>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457200"/>
            <a:r>
              <a:rPr lang="en-US" sz="1800" b="1" dirty="0">
                <a:effectLst/>
                <a:latin typeface="Calibri" panose="020F0502020204030204" pitchFamily="34" charset="0"/>
                <a:ea typeface="Calibri" panose="020F0502020204030204" pitchFamily="34" charset="0"/>
              </a:rPr>
              <a:t>Future Scopes:</a:t>
            </a:r>
            <a:endParaRPr lang="en-IN" sz="18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This game can be used by others to develop some more basic games like golf, copter, etc. which needs some more lines of code.</a:t>
            </a:r>
            <a:endParaRPr lang="en-IN" sz="18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Also, this can lead the way to certain heavy graphical games.</a:t>
            </a:r>
            <a:endParaRPr lang="en-IN" sz="1800" dirty="0">
              <a:effectLst/>
              <a:latin typeface="Calibri" panose="020F0502020204030204" pitchFamily="34" charset="0"/>
              <a:ea typeface="Calibri" panose="020F0502020204030204" pitchFamily="34" charset="0"/>
            </a:endParaRPr>
          </a:p>
          <a:p>
            <a:pPr algn="ctr"/>
            <a:endParaRPr lang="en-IN" dirty="0"/>
          </a:p>
        </p:txBody>
      </p:sp>
    </p:spTree>
    <p:extLst>
      <p:ext uri="{BB962C8B-B14F-4D97-AF65-F5344CB8AC3E}">
        <p14:creationId xmlns:p14="http://schemas.microsoft.com/office/powerpoint/2010/main" val="2584195704"/>
      </p:ext>
    </p:extLst>
  </p:cSld>
  <p:clrMapOvr>
    <a:masterClrMapping/>
  </p:clrMapOvr>
  <p:transition spd="med">
    <p:pull/>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61</TotalTime>
  <Words>1166</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Symbol</vt:lpstr>
      <vt:lpstr>Times New Roman</vt:lpstr>
      <vt:lpstr>Verdana</vt:lpstr>
      <vt:lpstr>Wingdings 3</vt:lpstr>
      <vt:lpstr>Slice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Mayukh Ghosh</dc:creator>
  <cp:lastModifiedBy>Mayukh Ghosh</cp:lastModifiedBy>
  <cp:revision>8</cp:revision>
  <dcterms:created xsi:type="dcterms:W3CDTF">2021-03-10T16:51:31Z</dcterms:created>
  <dcterms:modified xsi:type="dcterms:W3CDTF">2021-03-10T17:57:33Z</dcterms:modified>
</cp:coreProperties>
</file>