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  <p:embeddedFont>
      <p:font typeface="Franklin Gothic Medium Cond" panose="020B0606030402020204" pitchFamily="3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>
        <p:scale>
          <a:sx n="50" d="100"/>
          <a:sy n="50" d="100"/>
        </p:scale>
        <p:origin x="274" y="38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Scores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68624</c:v>
                </c:pt>
                <c:pt idx="1">
                  <c:v>65405</c:v>
                </c:pt>
                <c:pt idx="2">
                  <c:v>63138</c:v>
                </c:pt>
                <c:pt idx="3">
                  <c:v>63035</c:v>
                </c:pt>
                <c:pt idx="4">
                  <c:v>61598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48-4B8D-8FAC-74302194389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9"/>
        <c:shape val="box"/>
        <c:axId val="1967846736"/>
        <c:axId val="1967848176"/>
        <c:axId val="0"/>
      </c:bar3DChart>
      <c:catAx>
        <c:axId val="1967846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848176"/>
        <c:crosses val="autoZero"/>
        <c:auto val="1"/>
        <c:lblAlgn val="ctr"/>
        <c:lblOffset val="100"/>
        <c:noMultiLvlLbl val="0"/>
      </c:catAx>
      <c:valAx>
        <c:axId val="19678481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6784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 Scores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68624</c:v>
                </c:pt>
                <c:pt idx="1">
                  <c:v>65405</c:v>
                </c:pt>
                <c:pt idx="2">
                  <c:v>63138</c:v>
                </c:pt>
                <c:pt idx="3">
                  <c:v>63035</c:v>
                </c:pt>
                <c:pt idx="4">
                  <c:v>61598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3A-460F-91EC-0EC5BC1ABBE5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064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2539086"/>
            <a:ext cx="5482998" cy="4137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6600" b="1" spc="-105" dirty="0">
                <a:solidFill>
                  <a:srgbClr val="FFFFFF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Engagement with </a:t>
            </a:r>
          </a:p>
          <a:p>
            <a:pPr algn="ctr">
              <a:lnSpc>
                <a:spcPts val="11059"/>
              </a:lnSpc>
            </a:pPr>
            <a:r>
              <a:rPr lang="en-US" sz="6600" b="1" spc="-105" dirty="0">
                <a:solidFill>
                  <a:srgbClr val="FFFFFF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1741702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0E2E363-1637-B56D-2DD3-8433DB123420}"/>
              </a:ext>
            </a:extLst>
          </p:cNvPr>
          <p:cNvSpPr txBox="1"/>
          <p:nvPr/>
        </p:nvSpPr>
        <p:spPr>
          <a:xfrm>
            <a:off x="11125200" y="1333500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“Animals” and “Science” are the two most popular categories of content stating that people enjoy “real life” and “factual” contents the most.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D31895-6BC0-A9CA-B8CB-82E9FBBD5BCD}"/>
              </a:ext>
            </a:extLst>
          </p:cNvPr>
          <p:cNvSpPr txBox="1"/>
          <p:nvPr/>
        </p:nvSpPr>
        <p:spPr>
          <a:xfrm>
            <a:off x="11125200" y="3524542"/>
            <a:ext cx="6400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is a common theme with the top 5 categories with “Healthy eating” ranking the highest. This may give an indication to the audience within your user base. You could use this insight to create a campaign and work with healthy eating brands to boost user engagements.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B4F5B6-E7C8-BBD1-12B1-A5BDD1158C88}"/>
              </a:ext>
            </a:extLst>
          </p:cNvPr>
          <p:cNvSpPr txBox="1"/>
          <p:nvPr/>
        </p:nvSpPr>
        <p:spPr>
          <a:xfrm>
            <a:off x="11125200" y="6964868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ad-hoc analysis is insightful, but it’s time to take this analysis into large scale production for real – time understanding of your business. We can show you how to do this.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Today's</a:t>
              </a:r>
              <a:r>
                <a:rPr lang="en-US" sz="8000" spc="-80" dirty="0">
                  <a:solidFill>
                    <a:srgbClr val="000000"/>
                  </a:solidFill>
                  <a:latin typeface="Franklin Gothic Medium Cond" panose="020B0606030402020204" pitchFamily="34" charset="0"/>
                </a:rPr>
                <a:t>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dirty="0"/>
              <a:t>S</a:t>
            </a:r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BF7816-FAFF-E588-D832-B6F55C65941D}"/>
              </a:ext>
            </a:extLst>
          </p:cNvPr>
          <p:cNvSpPr txBox="1"/>
          <p:nvPr/>
        </p:nvSpPr>
        <p:spPr>
          <a:xfrm>
            <a:off x="8782194" y="2951507"/>
            <a:ext cx="71436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Social Buzz is a fast growing technology unicorn that need to adapt quickly to it’s global scale.</a:t>
            </a:r>
          </a:p>
          <a:p>
            <a:r>
              <a:rPr lang="en-US" sz="2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Accenture has began a 3 month POC focusing on these tasks:</a:t>
            </a:r>
          </a:p>
          <a:p>
            <a:endParaRPr lang="en-US" sz="2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 audit of Social Buzz’s big data practice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Recommendation for a successful 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Analysis to find Social Buzz’s top 5 most popular categories of content</a:t>
            </a:r>
            <a:endParaRPr lang="en-IN" sz="2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4D9851-1DBF-7742-BE1D-B412E9A08814}"/>
              </a:ext>
            </a:extLst>
          </p:cNvPr>
          <p:cNvSpPr txBox="1"/>
          <p:nvPr/>
        </p:nvSpPr>
        <p:spPr>
          <a:xfrm>
            <a:off x="2819400" y="5143500"/>
            <a:ext cx="65532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Over </a:t>
            </a:r>
            <a:r>
              <a:rPr lang="en-US" sz="2800" b="1" u="sng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100000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posts per day</a:t>
            </a:r>
          </a:p>
          <a:p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800" b="1" u="sng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36,500,000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pieces of content per year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But how to capitalize on it when there is so much?</a:t>
            </a:r>
          </a:p>
          <a:p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800" b="1" u="sng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Analysis to find Social Buzz’s top 5 most popular categories of content</a:t>
            </a:r>
            <a:endParaRPr lang="en-IN" sz="2800" b="1" u="sng" dirty="0">
              <a:solidFill>
                <a:schemeClr val="bg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87334" cy="2123082"/>
            <a:chOff x="-23043" y="66269"/>
            <a:chExt cx="6542159" cy="6349987"/>
          </a:xfrm>
        </p:grpSpPr>
        <p:sp>
          <p:nvSpPr>
            <p:cNvPr id="19" name="Freeform 19"/>
            <p:cNvSpPr/>
            <p:nvPr/>
          </p:nvSpPr>
          <p:spPr>
            <a:xfrm>
              <a:off x="-23043" y="119186"/>
              <a:ext cx="6542159" cy="6244243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1515" y="6953289"/>
            <a:ext cx="2187334" cy="2123082"/>
            <a:chOff x="-23042" y="66269"/>
            <a:chExt cx="6542158" cy="6349987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8" cy="6244243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90320E-C113-7C7A-917B-B011BEB5E12D}"/>
              </a:ext>
            </a:extLst>
          </p:cNvPr>
          <p:cNvSpPr txBox="1"/>
          <p:nvPr/>
        </p:nvSpPr>
        <p:spPr>
          <a:xfrm>
            <a:off x="13981007" y="1714500"/>
            <a:ext cx="289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Mayukh Das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335882-F7B9-4984-D51E-0F997E98B8EE}"/>
              </a:ext>
            </a:extLst>
          </p:cNvPr>
          <p:cNvSpPr txBox="1"/>
          <p:nvPr/>
        </p:nvSpPr>
        <p:spPr>
          <a:xfrm>
            <a:off x="13981007" y="4670626"/>
            <a:ext cx="297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Marcus </a:t>
            </a:r>
            <a:r>
              <a:rPr lang="en-US" sz="2400" b="1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Rompton</a:t>
            </a:r>
            <a:endParaRPr lang="en-US" sz="24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Principle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F54CBD-7101-0FDC-A716-C287846B74FE}"/>
              </a:ext>
            </a:extLst>
          </p:cNvPr>
          <p:cNvSpPr txBox="1"/>
          <p:nvPr/>
        </p:nvSpPr>
        <p:spPr>
          <a:xfrm>
            <a:off x="14008015" y="7626752"/>
            <a:ext cx="327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Andrew Fleming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Chief Technical Architect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1487A8-BF75-5401-A859-93E97B903EE4}"/>
              </a:ext>
            </a:extLst>
          </p:cNvPr>
          <p:cNvSpPr txBox="1"/>
          <p:nvPr/>
        </p:nvSpPr>
        <p:spPr>
          <a:xfrm>
            <a:off x="3965347" y="1562100"/>
            <a:ext cx="422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 Understanding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126311-C0AB-0869-D870-A5394EED172B}"/>
              </a:ext>
            </a:extLst>
          </p:cNvPr>
          <p:cNvSpPr txBox="1"/>
          <p:nvPr/>
        </p:nvSpPr>
        <p:spPr>
          <a:xfrm>
            <a:off x="5852377" y="312101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 Cleaning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D5C900-085E-ACC2-2188-506D46CCC279}"/>
              </a:ext>
            </a:extLst>
          </p:cNvPr>
          <p:cNvSpPr txBox="1"/>
          <p:nvPr/>
        </p:nvSpPr>
        <p:spPr>
          <a:xfrm>
            <a:off x="7719277" y="4773748"/>
            <a:ext cx="4058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 Modelling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6B3889-E553-8A6A-C972-68108035C16C}"/>
              </a:ext>
            </a:extLst>
          </p:cNvPr>
          <p:cNvSpPr txBox="1"/>
          <p:nvPr/>
        </p:nvSpPr>
        <p:spPr>
          <a:xfrm>
            <a:off x="9598681" y="6368324"/>
            <a:ext cx="3422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 Analysis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8CD219-CCCC-8332-98BB-7B2381485815}"/>
              </a:ext>
            </a:extLst>
          </p:cNvPr>
          <p:cNvSpPr txBox="1"/>
          <p:nvPr/>
        </p:nvSpPr>
        <p:spPr>
          <a:xfrm>
            <a:off x="11406904" y="8068110"/>
            <a:ext cx="3908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Uncover Insights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4A1BA7C-4D3F-20EF-00EA-34E5DBB2A7DC}"/>
              </a:ext>
            </a:extLst>
          </p:cNvPr>
          <p:cNvSpPr txBox="1"/>
          <p:nvPr/>
        </p:nvSpPr>
        <p:spPr>
          <a:xfrm>
            <a:off x="1601563" y="2705100"/>
            <a:ext cx="40632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</a:p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49F838-2DA6-799E-FB1C-74DC05C1C621}"/>
              </a:ext>
            </a:extLst>
          </p:cNvPr>
          <p:cNvSpPr txBox="1"/>
          <p:nvPr/>
        </p:nvSpPr>
        <p:spPr>
          <a:xfrm>
            <a:off x="6781800" y="3009900"/>
            <a:ext cx="406326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JANUARY</a:t>
            </a:r>
          </a:p>
          <a:p>
            <a:pPr algn="ctr"/>
            <a:endParaRPr lang="en-US" sz="7200" b="1" dirty="0"/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 WITH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POSTS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AD52CB-A08B-91D3-0D2B-10F070AD4159}"/>
              </a:ext>
            </a:extLst>
          </p:cNvPr>
          <p:cNvSpPr txBox="1"/>
          <p:nvPr/>
        </p:nvSpPr>
        <p:spPr>
          <a:xfrm>
            <a:off x="12344400" y="2859013"/>
            <a:ext cx="36576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13911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REACTION TO 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ANIMAL POST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0B635773-3FE5-A7E6-D2E7-46E65672E0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6050674"/>
              </p:ext>
            </p:extLst>
          </p:nvPr>
        </p:nvGraphicFramePr>
        <p:xfrm>
          <a:off x="4879649" y="1706352"/>
          <a:ext cx="11125200" cy="6744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A23FCBCB-F014-40E9-9160-A55D93656D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9115598"/>
              </p:ext>
            </p:extLst>
          </p:nvPr>
        </p:nvGraphicFramePr>
        <p:xfrm>
          <a:off x="4690192" y="1490944"/>
          <a:ext cx="11353800" cy="7245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310</Words>
  <Application>Microsoft Office PowerPoint</Application>
  <PresentationFormat>Custom</PresentationFormat>
  <Paragraphs>102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Franklin Gothic Medium Cond</vt:lpstr>
      <vt:lpstr>Calibri</vt:lpstr>
      <vt:lpstr>Arial</vt:lpstr>
      <vt:lpstr>Clear Sans Regular Bold</vt:lpstr>
      <vt:lpstr>Times New Roman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Mayukh Das</cp:lastModifiedBy>
  <cp:revision>11</cp:revision>
  <dcterms:created xsi:type="dcterms:W3CDTF">2006-08-16T00:00:00Z</dcterms:created>
  <dcterms:modified xsi:type="dcterms:W3CDTF">2024-06-06T21:26:30Z</dcterms:modified>
  <dc:identifier>DAEhDyfaYKE</dc:identifier>
</cp:coreProperties>
</file>