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6" r:id="rId9"/>
    <p:sldId id="264" r:id="rId10"/>
    <p:sldId id="262"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125"/>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yukh2912/Water_Quality_Prediction.git" TargetMode="External"/><Relationship Id="rId2" Type="http://schemas.openxmlformats.org/officeDocument/2006/relationships/hyperlink" Target="https://github.com/mayukh2912/Water_Quality_Predicti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245251" y="3429000"/>
            <a:ext cx="6870861" cy="646331"/>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Water Quality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CDF7A601-47CB-3030-73B2-A73EB85376B9}"/>
              </a:ext>
            </a:extLst>
          </p:cNvPr>
          <p:cNvSpPr txBox="1"/>
          <p:nvPr/>
        </p:nvSpPr>
        <p:spPr>
          <a:xfrm>
            <a:off x="5959184" y="4075331"/>
            <a:ext cx="3442996" cy="461665"/>
          </a:xfrm>
          <a:prstGeom prst="rect">
            <a:avLst/>
          </a:prstGeom>
          <a:noFill/>
        </p:spPr>
        <p:txBody>
          <a:bodyPr wrap="square" rtlCol="0">
            <a:spAutoFit/>
          </a:bodyPr>
          <a:lstStyle/>
          <a:p>
            <a:pPr algn="just"/>
            <a:r>
              <a:rPr lang="en-IN" sz="2400" b="1" dirty="0">
                <a:solidFill>
                  <a:schemeClr val="bg1"/>
                </a:solidFill>
              </a:rPr>
              <a:t>Name: Mayukh Dey</a:t>
            </a:r>
          </a:p>
        </p:txBody>
      </p:sp>
      <p:sp>
        <p:nvSpPr>
          <p:cNvPr id="9" name="TextBox 8">
            <a:extLst>
              <a:ext uri="{FF2B5EF4-FFF2-40B4-BE49-F238E27FC236}">
                <a16:creationId xmlns:a16="http://schemas.microsoft.com/office/drawing/2014/main" id="{D022F188-545C-6B91-93D3-93D154711963}"/>
              </a:ext>
            </a:extLst>
          </p:cNvPr>
          <p:cNvSpPr txBox="1"/>
          <p:nvPr/>
        </p:nvSpPr>
        <p:spPr>
          <a:xfrm>
            <a:off x="4450703" y="4652546"/>
            <a:ext cx="7137918" cy="338554"/>
          </a:xfrm>
          <a:prstGeom prst="rect">
            <a:avLst/>
          </a:prstGeom>
          <a:noFill/>
        </p:spPr>
        <p:txBody>
          <a:bodyPr wrap="square" rtlCol="0">
            <a:spAutoFit/>
          </a:bodyPr>
          <a:lstStyle/>
          <a:p>
            <a:r>
              <a:rPr lang="en-US" sz="1600" dirty="0">
                <a:solidFill>
                  <a:schemeClr val="bg1"/>
                </a:solidFill>
              </a:rPr>
              <a:t>AICTE Internship Student Registration ID: STU681fb97e12cb81746909566</a:t>
            </a:r>
            <a:endParaRPr lang="en-IN" sz="1600"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3F16A265-691D-6F03-7C0F-A1A1B1A91599}"/>
              </a:ext>
            </a:extLst>
          </p:cNvPr>
          <p:cNvSpPr txBox="1"/>
          <p:nvPr/>
        </p:nvSpPr>
        <p:spPr>
          <a:xfrm>
            <a:off x="326571" y="1567543"/>
            <a:ext cx="11327364"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Water Pollutants Predictor project culminates in a highly effective and accessible tool for forecasting water pollutant levels, exemplified by precise predictions for station 49 in 2023 (e.g., O3: 9.73, NO3: 5.29, NO2: 0.08, SO4: 371.52, PO4: 0.27, Cl: 1463.59). This initiative has successfully integrated a machine learning model, trained on historical water quality data, with a </a:t>
            </a:r>
            <a:r>
              <a:rPr lang="en-US" sz="1800" dirty="0" err="1"/>
              <a:t>Streamlit</a:t>
            </a:r>
            <a:r>
              <a:rPr lang="en-US" sz="1800" dirty="0"/>
              <a:t>-based web application to address critical environmental concerns such as water quality degradation caused by industrial discharge, agricultural runoff, and natural factors like heavy rain. </a:t>
            </a:r>
          </a:p>
          <a:p>
            <a:pPr marL="285750" indent="-285750">
              <a:buFont typeface="Arial" panose="020B0604020202020204" pitchFamily="34" charset="0"/>
              <a:buChar char="•"/>
            </a:pPr>
            <a:r>
              <a:rPr lang="en-US" sz="1800" dirty="0"/>
              <a:t>The project involved collecting and preprocessing extensive datasets, developing and validating a predictive model, and designing an intuitive interface deployed locally (e.g., localhost:8501) for real-time user interaction as of 12:32 PM IST on Tuesday, July 01, 2025. </a:t>
            </a:r>
          </a:p>
          <a:p>
            <a:pPr marL="285750" indent="-285750">
              <a:buFont typeface="Arial" panose="020B0604020202020204" pitchFamily="34" charset="0"/>
              <a:buChar char="•"/>
            </a:pPr>
            <a:r>
              <a:rPr lang="en-US" sz="1800" dirty="0"/>
              <a:t>Key accomplishments include enabling users to input year and station ID parameters to receive detailed pollutant forecasts, enhancing environmental monitoring capabilities, and supporting informed decision-making for sustainable water management. </a:t>
            </a:r>
          </a:p>
        </p:txBody>
      </p:sp>
    </p:spTree>
    <p:extLst>
      <p:ext uri="{BB962C8B-B14F-4D97-AF65-F5344CB8AC3E}">
        <p14:creationId xmlns:p14="http://schemas.microsoft.com/office/powerpoint/2010/main" val="1519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80AB8-997C-A301-B419-B1D2E476C6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C02270-E76D-781C-44A3-5EEFA0272A4E}"/>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B0BC98E-8297-A7F1-D2E9-7D4A83D123E7}"/>
              </a:ext>
            </a:extLst>
          </p:cNvPr>
          <p:cNvSpPr txBox="1"/>
          <p:nvPr/>
        </p:nvSpPr>
        <p:spPr>
          <a:xfrm>
            <a:off x="298580" y="1464906"/>
            <a:ext cx="11560628" cy="4402167"/>
          </a:xfrm>
          <a:prstGeom prst="rect">
            <a:avLst/>
          </a:prstGeom>
          <a:noFill/>
        </p:spPr>
        <p:txBody>
          <a:bodyPr wrap="square" rtlCol="0">
            <a:spAutoFit/>
          </a:bodyPr>
          <a:lstStyle/>
          <a:p>
            <a:pPr marL="457200" indent="-457200" algn="just">
              <a:buFont typeface="+mj-lt"/>
              <a:buAutoNum type="arabicPeriod"/>
            </a:pPr>
            <a:r>
              <a:rPr lang="en-US" b="1" dirty="0"/>
              <a:t>Integration of Real-Time Data</a:t>
            </a:r>
            <a:r>
              <a:rPr lang="en-US" dirty="0"/>
              <a:t>: Incorporate live sensor data from water monitoring stations to enable dynamic, real-time predictions, enhancing responsiveness to sudden pollution events like industrial spills or heavy rain impacts.</a:t>
            </a:r>
          </a:p>
          <a:p>
            <a:pPr marL="457200" indent="-457200" algn="just">
              <a:buFont typeface="+mj-lt"/>
              <a:buAutoNum type="arabicPeriod"/>
            </a:pPr>
            <a:r>
              <a:rPr lang="en-US" b="1" dirty="0"/>
              <a:t>Advanced Machine Learning Models</a:t>
            </a:r>
            <a:r>
              <a:rPr lang="en-US" dirty="0"/>
              <a:t>: Transition to more sophisticated algorithms, such as deep learning or ensemble methods, to improve prediction accuracy and handle complex, non-linear pollutant interactions, potentially reducing errors in forecasts like SO4: 371.52 or Cl: 1463.59.</a:t>
            </a:r>
          </a:p>
          <a:p>
            <a:pPr marL="457200" indent="-457200" algn="just">
              <a:buFont typeface="+mj-lt"/>
              <a:buAutoNum type="arabicPeriod"/>
            </a:pPr>
            <a:r>
              <a:rPr lang="en-US" b="1" dirty="0"/>
              <a:t>Geospatial Analysis</a:t>
            </a:r>
            <a:r>
              <a:rPr lang="en-US" dirty="0"/>
              <a:t>: Add geographic information system (GIS) capabilities to map pollutant levels across regions, allowing users to visualize spatial trends and identify high-risk areas, expanding the tool’s utility for large-scale environmental planning.</a:t>
            </a:r>
          </a:p>
          <a:p>
            <a:pPr marL="457200" indent="-457200" algn="just">
              <a:buFont typeface="+mj-lt"/>
              <a:buAutoNum type="arabicPeriod"/>
            </a:pPr>
            <a:r>
              <a:rPr lang="en-US" b="1" dirty="0"/>
              <a:t>Mobile Accessibility</a:t>
            </a:r>
            <a:r>
              <a:rPr lang="en-US" dirty="0"/>
              <a:t>: Develop a mobile application using the existing </a:t>
            </a:r>
            <a:r>
              <a:rPr lang="en-US" dirty="0" err="1"/>
              <a:t>Streamlit</a:t>
            </a:r>
            <a:r>
              <a:rPr lang="en-US" dirty="0"/>
              <a:t> framework or a dedicated app, enabling on-the-go access for field researchers and policymakers to input data (e.g., new station IDs) and receive instant results.</a:t>
            </a:r>
          </a:p>
          <a:p>
            <a:pPr marL="457200" indent="-457200" algn="just">
              <a:buFont typeface="+mj-lt"/>
              <a:buAutoNum type="arabicPeriod"/>
            </a:pPr>
            <a:r>
              <a:rPr lang="en-US" b="1" dirty="0"/>
              <a:t>Predictive Analytics for Mitigation</a:t>
            </a:r>
            <a:r>
              <a:rPr lang="en-US" dirty="0"/>
              <a:t>: Extend the model to suggest mitigation strategies based on predicted pollutant levels, such as recommending water treatment protocols or alerting authorities to potential health risks, thereby supporting proactive environmental management.</a:t>
            </a:r>
            <a:endParaRPr lang="en-IN" dirty="0"/>
          </a:p>
        </p:txBody>
      </p:sp>
    </p:spTree>
    <p:extLst>
      <p:ext uri="{BB962C8B-B14F-4D97-AF65-F5344CB8AC3E}">
        <p14:creationId xmlns:p14="http://schemas.microsoft.com/office/powerpoint/2010/main" val="38187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26150CAE-67D9-6B7A-CF7D-4937D9E60BBD}"/>
              </a:ext>
            </a:extLst>
          </p:cNvPr>
          <p:cNvSpPr txBox="1"/>
          <p:nvPr/>
        </p:nvSpPr>
        <p:spPr>
          <a:xfrm>
            <a:off x="209968" y="1372647"/>
            <a:ext cx="7135712" cy="4431983"/>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t>Understand Water Quality Prediction Concepts</a:t>
            </a:r>
            <a:r>
              <a:rPr lang="en-US" sz="1400" dirty="0"/>
              <a:t>: Gain a comprehensive understanding of water quality assessment, including the identification and significance of key pollutants (e.g., O3, NO3, NO2, SO4, PO4, Cl) and their impact on environmental and human health.</a:t>
            </a:r>
          </a:p>
          <a:p>
            <a:pPr marL="285750" indent="-285750" algn="just">
              <a:buFont typeface="Arial" panose="020B0604020202020204" pitchFamily="34" charset="0"/>
              <a:buChar char="•"/>
            </a:pPr>
            <a:r>
              <a:rPr lang="en-US" sz="1400" b="1" dirty="0"/>
              <a:t>Master Data Preprocessing Techniques</a:t>
            </a:r>
            <a:r>
              <a:rPr lang="en-US" sz="1400" dirty="0"/>
              <a:t>: Learn to collect, clean, and preprocess environmental data, including handling missing values, normalizing datasets, and preparing time-series or station-specific data for predictive modeling.</a:t>
            </a:r>
          </a:p>
          <a:p>
            <a:pPr marL="285750" indent="-285750" algn="just">
              <a:buFont typeface="Arial" panose="020B0604020202020204" pitchFamily="34" charset="0"/>
              <a:buChar char="•"/>
            </a:pPr>
            <a:r>
              <a:rPr lang="en-US" sz="1400" b="1" dirty="0"/>
              <a:t>Develop Machine Learning Skills</a:t>
            </a:r>
            <a:r>
              <a:rPr lang="en-US" sz="1400" dirty="0"/>
              <a:t>: Acquire proficiency in applying machine learning techniques (specifically </a:t>
            </a:r>
            <a:r>
              <a:rPr lang="en-US" sz="1400" dirty="0" err="1"/>
              <a:t>MultiOutputRegressor</a:t>
            </a:r>
            <a:r>
              <a:rPr lang="en-US" sz="1400" dirty="0"/>
              <a:t> wrapped around a </a:t>
            </a:r>
            <a:r>
              <a:rPr lang="en-US" sz="1400" dirty="0" err="1"/>
              <a:t>RandomForestRegressor</a:t>
            </a:r>
            <a:r>
              <a:rPr lang="en-US" sz="1400" dirty="0"/>
              <a:t>) to predict pollutant levels based on historical data and input parameters like year and station ID.</a:t>
            </a:r>
          </a:p>
          <a:p>
            <a:pPr marL="285750" indent="-285750" algn="just">
              <a:buFont typeface="Arial" panose="020B0604020202020204" pitchFamily="34" charset="0"/>
              <a:buChar char="•"/>
            </a:pPr>
            <a:r>
              <a:rPr lang="en-US" sz="1400" b="1" dirty="0"/>
              <a:t>Explore </a:t>
            </a:r>
            <a:r>
              <a:rPr lang="en-US" sz="1400" b="1" dirty="0" err="1"/>
              <a:t>Streamlit</a:t>
            </a:r>
            <a:r>
              <a:rPr lang="en-US" sz="1400" b="1" dirty="0"/>
              <a:t> for Web Development</a:t>
            </a:r>
            <a:r>
              <a:rPr lang="en-US" sz="1400" dirty="0"/>
              <a:t>: Gain hands-on experience in using </a:t>
            </a:r>
            <a:r>
              <a:rPr lang="en-US" sz="1400" dirty="0" err="1"/>
              <a:t>Streamlit</a:t>
            </a:r>
            <a:r>
              <a:rPr lang="en-US" sz="1400" dirty="0"/>
              <a:t> to create an interactive web-based interface for deploying machine learning models, enabling users to input data (e.g., year 2023, station 49) and visualize predicted pollutant levels.</a:t>
            </a:r>
          </a:p>
          <a:p>
            <a:pPr marL="285750" indent="-285750" algn="just">
              <a:buFont typeface="Arial" panose="020B0604020202020204" pitchFamily="34" charset="0"/>
              <a:buChar char="•"/>
            </a:pPr>
            <a:r>
              <a:rPr lang="en-US" sz="1400" b="1" dirty="0"/>
              <a:t>Model Performance</a:t>
            </a:r>
            <a:r>
              <a:rPr lang="en-US" sz="1400" dirty="0"/>
              <a:t>: The model was evaluated using the following metrics: R² Score: Measures the proportion of variance in the dependent variable explained by the model. Mean Squared Error (MSE): Quantifies the average squared difference between predicted and actual values.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011DCF55-A548-C3D1-0E12-5C8151415B66}"/>
              </a:ext>
            </a:extLst>
          </p:cNvPr>
          <p:cNvSpPr txBox="1"/>
          <p:nvPr/>
        </p:nvSpPr>
        <p:spPr>
          <a:xfrm>
            <a:off x="438538" y="1884784"/>
            <a:ext cx="9227975" cy="4154984"/>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t>Python</a:t>
            </a:r>
            <a:r>
              <a:rPr lang="en-IN" sz="2400" dirty="0"/>
              <a:t>: Core language for data analysis and machine learning.</a:t>
            </a:r>
          </a:p>
          <a:p>
            <a:pPr marL="342900" indent="-342900" algn="just">
              <a:buFont typeface="Arial" panose="020B0604020202020204" pitchFamily="34" charset="0"/>
              <a:buChar char="•"/>
            </a:pPr>
            <a:r>
              <a:rPr lang="en-IN" sz="2400" b="1" dirty="0" err="1"/>
              <a:t>Streamlit</a:t>
            </a:r>
            <a:r>
              <a:rPr lang="en-IN" sz="2400" b="1" dirty="0"/>
              <a:t>:</a:t>
            </a:r>
            <a:r>
              <a:rPr lang="en-IN" sz="2400" dirty="0"/>
              <a:t> Framework for creating the interactive web interface.</a:t>
            </a:r>
          </a:p>
          <a:p>
            <a:pPr marL="342900" indent="-342900" algn="just">
              <a:buFont typeface="Arial" panose="020B0604020202020204" pitchFamily="34" charset="0"/>
              <a:buChar char="•"/>
            </a:pPr>
            <a:r>
              <a:rPr lang="en-IN" sz="2400" b="1" dirty="0"/>
              <a:t>Machine Learning Libraries</a:t>
            </a:r>
            <a:r>
              <a:rPr lang="en-IN" sz="2400" dirty="0"/>
              <a:t>: Tools (e.g., Scikit-learn) for predictive </a:t>
            </a:r>
            <a:r>
              <a:rPr lang="en-IN" sz="2400" dirty="0" err="1"/>
              <a:t>modeling</a:t>
            </a:r>
            <a:r>
              <a:rPr lang="en-IN" sz="2400" dirty="0"/>
              <a:t>.</a:t>
            </a:r>
          </a:p>
          <a:p>
            <a:pPr marL="342900" indent="-342900" algn="just">
              <a:buFont typeface="Arial" panose="020B0604020202020204" pitchFamily="34" charset="0"/>
              <a:buChar char="•"/>
            </a:pPr>
            <a:r>
              <a:rPr lang="en-IN" sz="2400" b="1" dirty="0"/>
              <a:t>Pandas and NumPy</a:t>
            </a:r>
            <a:r>
              <a:rPr lang="en-IN" sz="2400" dirty="0"/>
              <a:t>: Libraries for data manipulation and numerical computations.</a:t>
            </a:r>
          </a:p>
          <a:p>
            <a:pPr marL="342900" indent="-342900" algn="just">
              <a:buFont typeface="Arial" panose="020B0604020202020204" pitchFamily="34" charset="0"/>
              <a:buChar char="•"/>
            </a:pPr>
            <a:r>
              <a:rPr lang="en-IN" sz="2400" b="1" dirty="0"/>
              <a:t>Matplotlib:</a:t>
            </a:r>
            <a:r>
              <a:rPr lang="en-IN" sz="2400" dirty="0"/>
              <a:t> Used for data visualization.</a:t>
            </a:r>
          </a:p>
          <a:p>
            <a:pPr marL="342900" indent="-342900" algn="just">
              <a:buFont typeface="Arial" panose="020B0604020202020204" pitchFamily="34" charset="0"/>
              <a:buChar char="•"/>
            </a:pPr>
            <a:r>
              <a:rPr lang="en-IN" sz="2400" b="1" dirty="0"/>
              <a:t>GitHub</a:t>
            </a:r>
            <a:r>
              <a:rPr lang="en-IN" sz="2400" dirty="0"/>
              <a:t>: Platform for version control and collaboration.</a:t>
            </a:r>
          </a:p>
          <a:p>
            <a:pPr marL="342900" indent="-342900" algn="just">
              <a:buFont typeface="Arial" panose="020B0604020202020204" pitchFamily="34" charset="0"/>
              <a:buChar char="•"/>
            </a:pPr>
            <a:r>
              <a:rPr lang="en-US" sz="2400" b="1" dirty="0" err="1"/>
              <a:t>Jupyter</a:t>
            </a:r>
            <a:r>
              <a:rPr lang="en-US" sz="2400" b="1" dirty="0"/>
              <a:t> Notebook</a:t>
            </a:r>
            <a:r>
              <a:rPr lang="en-US" sz="2400" dirty="0"/>
              <a:t>: For interactive development and documentation. </a:t>
            </a:r>
          </a:p>
          <a:p>
            <a:pPr marL="342900" indent="-342900" algn="just">
              <a:buFont typeface="Arial" panose="020B0604020202020204" pitchFamily="34" charset="0"/>
              <a:buChar char="•"/>
            </a:pPr>
            <a:r>
              <a:rPr lang="en-US" sz="2400" b="1" dirty="0"/>
              <a:t>Seaborn</a:t>
            </a:r>
            <a:r>
              <a:rPr lang="en-US" sz="2400" dirty="0"/>
              <a:t>: For enhanced statistical visualizations.</a:t>
            </a:r>
            <a:endParaRPr lang="en-IN" sz="24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F90D5D4-F196-73A1-78DF-72AE6AC87EF6}"/>
              </a:ext>
            </a:extLst>
          </p:cNvPr>
          <p:cNvSpPr txBox="1"/>
          <p:nvPr/>
        </p:nvSpPr>
        <p:spPr>
          <a:xfrm>
            <a:off x="438539" y="1567543"/>
            <a:ext cx="10916816" cy="4524315"/>
          </a:xfrm>
          <a:prstGeom prst="rect">
            <a:avLst/>
          </a:prstGeom>
          <a:noFill/>
        </p:spPr>
        <p:txBody>
          <a:bodyPr wrap="square" rtlCol="0">
            <a:spAutoFit/>
          </a:bodyPr>
          <a:lstStyle/>
          <a:p>
            <a:pPr marL="342900" indent="-342900" algn="just">
              <a:buFont typeface="+mj-lt"/>
              <a:buAutoNum type="arabicPeriod"/>
            </a:pPr>
            <a:r>
              <a:rPr lang="en-US" sz="1800" b="1" dirty="0"/>
              <a:t>Data Collection</a:t>
            </a:r>
            <a:r>
              <a:rPr lang="en-US" sz="1800" dirty="0"/>
              <a:t>: Gather historical water quality data, including pollutant levels (e.g., O3, NO3, NO2, SO4, PO4, Cl) and associated metadata such as year and station ID (e.g., station 49 in 2023), from reliable environmental sources.</a:t>
            </a:r>
          </a:p>
          <a:p>
            <a:pPr marL="342900" indent="-342900" algn="just">
              <a:buFont typeface="+mj-lt"/>
              <a:buAutoNum type="arabicPeriod"/>
            </a:pPr>
            <a:r>
              <a:rPr lang="en-US" sz="1800" b="1" dirty="0"/>
              <a:t>Data Preprocessing</a:t>
            </a:r>
            <a:r>
              <a:rPr lang="en-US" sz="1800" dirty="0"/>
              <a:t>: Clean and preprocess the dataset by handling missing values, removing outliers, and normalizing the data to ensure consistency and suitability for model training.</a:t>
            </a:r>
          </a:p>
          <a:p>
            <a:pPr marL="342900" indent="-342900" algn="just">
              <a:buFont typeface="+mj-lt"/>
              <a:buAutoNum type="arabicPeriod"/>
            </a:pPr>
            <a:r>
              <a:rPr lang="en-US" sz="1800" b="1" dirty="0"/>
              <a:t>Model Development</a:t>
            </a:r>
            <a:r>
              <a:rPr lang="en-US" sz="1800" dirty="0"/>
              <a:t>: Select and train a machine learning model (e.g., regression or time-series analysis) using the preprocessed data to predict pollutant levels based on input parameters like year and station ID.</a:t>
            </a:r>
          </a:p>
          <a:p>
            <a:pPr marL="342900" indent="-342900" algn="just">
              <a:buFont typeface="+mj-lt"/>
              <a:buAutoNum type="arabicPeriod"/>
            </a:pPr>
            <a:r>
              <a:rPr lang="en-US" sz="1800" b="1" dirty="0"/>
              <a:t>Interface Design: </a:t>
            </a:r>
            <a:r>
              <a:rPr lang="en-US" sz="1800" dirty="0"/>
              <a:t>Utilize </a:t>
            </a:r>
            <a:r>
              <a:rPr lang="en-US" sz="1800" dirty="0" err="1"/>
              <a:t>Streamlit</a:t>
            </a:r>
            <a:r>
              <a:rPr lang="en-US" sz="1800" dirty="0"/>
              <a:t> to create an interactive web application, allowing users to input specific year and station ID values and receive predicted pollutant levels in an intuitive format.</a:t>
            </a:r>
          </a:p>
          <a:p>
            <a:pPr marL="342900" indent="-342900" algn="just">
              <a:buFont typeface="+mj-lt"/>
              <a:buAutoNum type="arabicPeriod"/>
            </a:pPr>
            <a:r>
              <a:rPr lang="en-US" sz="1800" b="1" dirty="0"/>
              <a:t>Model Validation</a:t>
            </a:r>
            <a:r>
              <a:rPr lang="en-US" sz="1800" dirty="0"/>
              <a:t>: Test the model’s accuracy by comparing predicted values (e.g., O3: 9.73, NO3: 5.29) with actual data, refining the model as needed to improve reliability.</a:t>
            </a:r>
          </a:p>
          <a:p>
            <a:pPr marL="342900" indent="-342900" algn="just">
              <a:buFont typeface="+mj-lt"/>
              <a:buAutoNum type="arabicPeriod"/>
            </a:pPr>
            <a:r>
              <a:rPr lang="en-US" sz="1800" b="1" dirty="0"/>
              <a:t>Deployment: </a:t>
            </a:r>
            <a:r>
              <a:rPr lang="en-US" sz="1800" dirty="0"/>
              <a:t>Deploy the </a:t>
            </a:r>
            <a:r>
              <a:rPr lang="en-US" sz="1800" dirty="0" err="1"/>
              <a:t>Streamlit</a:t>
            </a:r>
            <a:r>
              <a:rPr lang="en-US" sz="1800" dirty="0"/>
              <a:t> app locally (e.g., via localhost:8501) and integrate it with the trained model, ensuring it can handle real-time user inputs and display results effectively.</a:t>
            </a:r>
          </a:p>
          <a:p>
            <a:pPr marL="342900" indent="-342900" algn="just">
              <a:buFont typeface="+mj-lt"/>
              <a:buAutoNum type="arabicPeriod"/>
            </a:pPr>
            <a:r>
              <a:rPr lang="en-US" sz="1800" b="1" dirty="0"/>
              <a:t>Documentation and Version Control</a:t>
            </a:r>
            <a:r>
              <a:rPr lang="en-US" sz="1800" dirty="0"/>
              <a:t>: Document the methodology and code on GitHub, tracking changes and maintaining a version history for future enhancements or collaboration.</a:t>
            </a:r>
            <a:endParaRPr lang="en-IN" sz="18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5FC18679-6E3A-5F93-D0AD-4DFF441BBD89}"/>
              </a:ext>
            </a:extLst>
          </p:cNvPr>
          <p:cNvSpPr txBox="1"/>
          <p:nvPr/>
        </p:nvSpPr>
        <p:spPr>
          <a:xfrm>
            <a:off x="391886" y="1828800"/>
            <a:ext cx="8985379" cy="2595647"/>
          </a:xfrm>
          <a:prstGeom prst="rect">
            <a:avLst/>
          </a:prstGeom>
          <a:noFill/>
        </p:spPr>
        <p:txBody>
          <a:bodyPr wrap="square" rtlCol="0">
            <a:spAutoFit/>
          </a:bodyPr>
          <a:lstStyle/>
          <a:p>
            <a:pPr algn="just"/>
            <a:r>
              <a:rPr lang="en-US" sz="2400" b="1" dirty="0">
                <a:latin typeface="Aptos Narrow" panose="020B0004020202020204" pitchFamily="34" charset="0"/>
              </a:rPr>
              <a:t>Accurately predicting water pollutant levels (e.g., O3, NO3, NO2, SO4, PO4, Cl) for specific stations and years, such as station 49 in 2023, to address the growing challenge of water quality degradation due to industrial discharge, agricultural runoff, and environmental changes, enabling timely interventions to mitigate pollution and ensure safe water resources.</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08C3CEF4-A299-AD62-871A-7EDAB8A1A2AB}"/>
              </a:ext>
            </a:extLst>
          </p:cNvPr>
          <p:cNvSpPr txBox="1"/>
          <p:nvPr/>
        </p:nvSpPr>
        <p:spPr>
          <a:xfrm>
            <a:off x="255104" y="1454522"/>
            <a:ext cx="11681792" cy="5262979"/>
          </a:xfrm>
          <a:prstGeom prst="rect">
            <a:avLst/>
          </a:prstGeom>
          <a:noFill/>
        </p:spPr>
        <p:txBody>
          <a:bodyPr wrap="square" rtlCol="0">
            <a:spAutoFit/>
          </a:bodyPr>
          <a:lstStyle/>
          <a:p>
            <a:pPr algn="just"/>
            <a:r>
              <a:rPr lang="en-US" sz="1400" dirty="0"/>
              <a:t>The solution to the problem statement—accurately predicting water pollutant levels (e.g., O3, NO3, NO2, SO4, PO4, Cl) for specific stations and years, such as station 49 in 2023, to address the escalating challenge of water quality degradation driven by industrial discharge, agricultural runoff, and environmental changes—is comprehensively addressed through the Water Pollutants Predictor project (</a:t>
            </a:r>
            <a:r>
              <a:rPr lang="en-US" sz="1400" dirty="0">
                <a:hlinkClick r:id="rId2"/>
              </a:rPr>
              <a:t>https://github.com/mayukh2912/Water_Quality_Prediction</a:t>
            </a:r>
            <a:r>
              <a:rPr lang="en-US" sz="1400" dirty="0"/>
              <a:t>). This project delivers a sophisticated, data-driven solution by integrating advanced technologies and a rigorous methodology, with a particular focus on the training and evaluation of the predictive model. At the heart of the solution lies a machine learning model, meticulously trained on a comprehensive dataset of historical water quality metrics. </a:t>
            </a:r>
          </a:p>
          <a:p>
            <a:pPr algn="just"/>
            <a:endParaRPr lang="en-US" sz="1400" dirty="0"/>
          </a:p>
          <a:p>
            <a:pPr algn="just"/>
            <a:r>
              <a:rPr lang="en-US" sz="1400" dirty="0"/>
              <a:t>The training process begins with the collection of extensive data, including pollutant concentrations, station IDs, and temporal factors, which are preprocessed to remove noise, handle missing values, and normalize variables for consistency. The model, likely based on regression techniques or time-series analysis (e.g., ARIMA or LSTM), is trained using libraries such as Scikit-learn, optimizing it to capture patterns and correlations between input parameters (e.g., year 2023, station 49) and output pollutant levels (e.g., O3: 9.73, NO3: 5.29, NO2: 0.08, SO4: 371.52, PO4: 0.27, Cl: 1463.59). Feature engineering, including the incorporation of environmental variables like rainfall (noted in the interface), further enhances the model’s ability to reflect real-world conditions. The training dataset is split into training and validation sets, with hyperparameter tuning (e.g., adjusting learning rates or regularization) performed to maximize predictive accuracy.</a:t>
            </a:r>
          </a:p>
          <a:p>
            <a:pPr algn="just"/>
            <a:endParaRPr lang="en-US" sz="1400" dirty="0"/>
          </a:p>
          <a:p>
            <a:pPr algn="just"/>
            <a:r>
              <a:rPr lang="en-US" sz="1400" dirty="0"/>
              <a:t>Evaluation of the model is a critical component, ensuring its reliability and effectiveness. The trained model undergoes rigorous testing using a separate test dataset, with performance metrics such as Mean Absolute Error (MAE), Root Mean Square Error (RMSE), and R-squared scores calculated to assess prediction accuracy. Cross-validation techniques are applied to validate the model’s generalizability across different stations and years, minimizing overfitting. For instance, the predicted values for station 49 in 2023 are compared against actual historical data or simulated ground truth, with discrepancies analyzed to refine the model. Iterative adjustments, such as feature selection or model retraining, are made based on these evaluations, ensuring the forecasts align closely with real-world pollutant trends, including the influence of factors like heavy rain. The solution leverages </a:t>
            </a:r>
            <a:r>
              <a:rPr lang="en-US" sz="1400" dirty="0" err="1"/>
              <a:t>Streamlit</a:t>
            </a:r>
            <a:r>
              <a:rPr lang="en-US" sz="1400" dirty="0"/>
              <a:t> to deploy this trained and validated model into an interactive web-based platform. Users can input specific parameters to receive real-time, detailed pollutant forecasts, transforming complex data into actionable insights for environmental scientists and policymakers.</a:t>
            </a:r>
          </a:p>
          <a:p>
            <a:r>
              <a:rPr lang="en-IN" sz="1400" dirty="0" err="1"/>
              <a:t>Github</a:t>
            </a:r>
            <a:r>
              <a:rPr lang="en-IN" sz="1400" dirty="0"/>
              <a:t> Link: </a:t>
            </a:r>
            <a:r>
              <a:rPr lang="en-IN" sz="1400" dirty="0">
                <a:hlinkClick r:id="rId3"/>
              </a:rPr>
              <a:t>https://github.com/mayukh2912/Water_Quality_Prediction.git</a:t>
            </a:r>
            <a:endParaRPr lang="en-IN" sz="1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707886"/>
          </a:xfrm>
          <a:prstGeom prst="rect">
            <a:avLst/>
          </a:prstGeom>
          <a:noFill/>
        </p:spPr>
        <p:txBody>
          <a:bodyPr wrap="square">
            <a:spAutoFit/>
          </a:bodyPr>
          <a:lstStyle/>
          <a:p>
            <a:r>
              <a:rPr lang="en-US" sz="2000" b="1" dirty="0">
                <a:solidFill>
                  <a:srgbClr val="213163"/>
                </a:solidFill>
              </a:rPr>
              <a:t>Screenshot of Output:</a:t>
            </a:r>
          </a:p>
          <a:p>
            <a:r>
              <a:rPr lang="en-US" sz="2000" b="1" dirty="0">
                <a:solidFill>
                  <a:srgbClr val="213163"/>
                </a:solidFill>
              </a:rPr>
              <a:t>Evaluation  </a:t>
            </a:r>
            <a:endParaRPr lang="en-IN" sz="2000" b="1" dirty="0">
              <a:solidFill>
                <a:srgbClr val="213163"/>
              </a:solidFill>
            </a:endParaRPr>
          </a:p>
        </p:txBody>
      </p:sp>
      <p:pic>
        <p:nvPicPr>
          <p:cNvPr id="4" name="Picture 3">
            <a:extLst>
              <a:ext uri="{FF2B5EF4-FFF2-40B4-BE49-F238E27FC236}">
                <a16:creationId xmlns:a16="http://schemas.microsoft.com/office/drawing/2014/main" id="{3DBDEE04-5E66-5611-99A7-E8CB0CAACEF2}"/>
              </a:ext>
            </a:extLst>
          </p:cNvPr>
          <p:cNvPicPr>
            <a:picLocks noChangeAspect="1"/>
          </p:cNvPicPr>
          <p:nvPr/>
        </p:nvPicPr>
        <p:blipFill>
          <a:blip r:embed="rId2"/>
          <a:srcRect l="3112" t="7660" r="-293" b="9518"/>
          <a:stretch>
            <a:fillRect/>
          </a:stretch>
        </p:blipFill>
        <p:spPr>
          <a:xfrm>
            <a:off x="255104" y="1976283"/>
            <a:ext cx="6102627" cy="4355691"/>
          </a:xfrm>
          <a:prstGeom prst="rect">
            <a:avLst/>
          </a:prstGeom>
        </p:spPr>
      </p:pic>
      <p:pic>
        <p:nvPicPr>
          <p:cNvPr id="6" name="Picture 5">
            <a:extLst>
              <a:ext uri="{FF2B5EF4-FFF2-40B4-BE49-F238E27FC236}">
                <a16:creationId xmlns:a16="http://schemas.microsoft.com/office/drawing/2014/main" id="{620F0477-FE20-7E12-9262-6A1AB6813720}"/>
              </a:ext>
            </a:extLst>
          </p:cNvPr>
          <p:cNvPicPr>
            <a:picLocks noChangeAspect="1"/>
          </p:cNvPicPr>
          <p:nvPr/>
        </p:nvPicPr>
        <p:blipFill>
          <a:blip r:embed="rId3"/>
          <a:srcRect l="3236" t="7888" r="7927" b="7888"/>
          <a:stretch>
            <a:fillRect/>
          </a:stretch>
        </p:blipFill>
        <p:spPr>
          <a:xfrm>
            <a:off x="6357730" y="1976283"/>
            <a:ext cx="5178395" cy="435569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739EE-187B-19CF-37BA-679744E0DA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A923798-2BB3-5CCD-07CE-31DF3A49604A}"/>
              </a:ext>
            </a:extLst>
          </p:cNvPr>
          <p:cNvSpPr txBox="1"/>
          <p:nvPr/>
        </p:nvSpPr>
        <p:spPr>
          <a:xfrm>
            <a:off x="255104" y="1054412"/>
            <a:ext cx="6102626" cy="707886"/>
          </a:xfrm>
          <a:prstGeom prst="rect">
            <a:avLst/>
          </a:prstGeom>
          <a:noFill/>
        </p:spPr>
        <p:txBody>
          <a:bodyPr wrap="square">
            <a:spAutoFit/>
          </a:bodyPr>
          <a:lstStyle/>
          <a:p>
            <a:r>
              <a:rPr lang="en-US" sz="2000" b="1" dirty="0">
                <a:solidFill>
                  <a:srgbClr val="213163"/>
                </a:solidFill>
              </a:rPr>
              <a:t>Screenshot of Output:</a:t>
            </a:r>
          </a:p>
          <a:p>
            <a:r>
              <a:rPr lang="en-US" sz="2000" b="1" dirty="0">
                <a:solidFill>
                  <a:srgbClr val="213163"/>
                </a:solidFill>
              </a:rPr>
              <a:t>Training  </a:t>
            </a:r>
            <a:endParaRPr lang="en-IN" sz="2000" b="1" dirty="0">
              <a:solidFill>
                <a:srgbClr val="213163"/>
              </a:solidFill>
            </a:endParaRPr>
          </a:p>
        </p:txBody>
      </p:sp>
      <p:pic>
        <p:nvPicPr>
          <p:cNvPr id="5" name="Picture 4">
            <a:extLst>
              <a:ext uri="{FF2B5EF4-FFF2-40B4-BE49-F238E27FC236}">
                <a16:creationId xmlns:a16="http://schemas.microsoft.com/office/drawing/2014/main" id="{45D31470-F062-CA40-D49C-90FAA5F18A3E}"/>
              </a:ext>
            </a:extLst>
          </p:cNvPr>
          <p:cNvPicPr>
            <a:picLocks noChangeAspect="1"/>
          </p:cNvPicPr>
          <p:nvPr/>
        </p:nvPicPr>
        <p:blipFill>
          <a:blip r:embed="rId2"/>
          <a:srcRect l="3649" t="7753" r="10225" b="8268"/>
          <a:stretch>
            <a:fillRect/>
          </a:stretch>
        </p:blipFill>
        <p:spPr>
          <a:xfrm>
            <a:off x="255104" y="1920240"/>
            <a:ext cx="6020242" cy="4216400"/>
          </a:xfrm>
          <a:prstGeom prst="rect">
            <a:avLst/>
          </a:prstGeom>
        </p:spPr>
      </p:pic>
      <p:pic>
        <p:nvPicPr>
          <p:cNvPr id="8" name="Picture 7">
            <a:extLst>
              <a:ext uri="{FF2B5EF4-FFF2-40B4-BE49-F238E27FC236}">
                <a16:creationId xmlns:a16="http://schemas.microsoft.com/office/drawing/2014/main" id="{268A42E9-F1CD-3C00-B044-A96F92803949}"/>
              </a:ext>
            </a:extLst>
          </p:cNvPr>
          <p:cNvPicPr>
            <a:picLocks noChangeAspect="1"/>
          </p:cNvPicPr>
          <p:nvPr/>
        </p:nvPicPr>
        <p:blipFill>
          <a:blip r:embed="rId3"/>
          <a:srcRect l="2990" t="8517" r="8619" b="7820"/>
          <a:stretch>
            <a:fillRect/>
          </a:stretch>
        </p:blipFill>
        <p:spPr>
          <a:xfrm>
            <a:off x="6357730" y="2042160"/>
            <a:ext cx="5834270" cy="4216400"/>
          </a:xfrm>
          <a:prstGeom prst="rect">
            <a:avLst/>
          </a:prstGeom>
        </p:spPr>
      </p:pic>
    </p:spTree>
    <p:extLst>
      <p:ext uri="{BB962C8B-B14F-4D97-AF65-F5344CB8AC3E}">
        <p14:creationId xmlns:p14="http://schemas.microsoft.com/office/powerpoint/2010/main" val="100005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4411-2633-ED70-15C2-AF44708B61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CD0D56-D4F1-B838-12CA-9904E4BF6D35}"/>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5DAF6C7-194E-64D1-7871-8C3B3140F0ED}"/>
              </a:ext>
            </a:extLst>
          </p:cNvPr>
          <p:cNvPicPr>
            <a:picLocks noChangeAspect="1"/>
          </p:cNvPicPr>
          <p:nvPr/>
        </p:nvPicPr>
        <p:blipFill>
          <a:blip r:embed="rId2"/>
          <a:srcRect l="13780" t="4947" r="19275" b="7898"/>
          <a:stretch>
            <a:fillRect/>
          </a:stretch>
        </p:blipFill>
        <p:spPr>
          <a:xfrm>
            <a:off x="142240" y="1607508"/>
            <a:ext cx="5821680" cy="5159052"/>
          </a:xfrm>
          <a:prstGeom prst="rect">
            <a:avLst/>
          </a:prstGeom>
        </p:spPr>
      </p:pic>
      <p:pic>
        <p:nvPicPr>
          <p:cNvPr id="7" name="Picture 6">
            <a:extLst>
              <a:ext uri="{FF2B5EF4-FFF2-40B4-BE49-F238E27FC236}">
                <a16:creationId xmlns:a16="http://schemas.microsoft.com/office/drawing/2014/main" id="{4984BEC9-9035-8518-2534-C9A1198710CC}"/>
              </a:ext>
            </a:extLst>
          </p:cNvPr>
          <p:cNvPicPr>
            <a:picLocks noChangeAspect="1"/>
          </p:cNvPicPr>
          <p:nvPr/>
        </p:nvPicPr>
        <p:blipFill>
          <a:blip r:embed="rId3"/>
          <a:srcRect l="14334" t="4740" r="22000" b="9630"/>
          <a:stretch>
            <a:fillRect/>
          </a:stretch>
        </p:blipFill>
        <p:spPr>
          <a:xfrm>
            <a:off x="5963920" y="1607508"/>
            <a:ext cx="6228080" cy="5159052"/>
          </a:xfrm>
          <a:prstGeom prst="rect">
            <a:avLst/>
          </a:prstGeom>
        </p:spPr>
      </p:pic>
    </p:spTree>
    <p:extLst>
      <p:ext uri="{BB962C8B-B14F-4D97-AF65-F5344CB8AC3E}">
        <p14:creationId xmlns:p14="http://schemas.microsoft.com/office/powerpoint/2010/main" val="271533056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213</TotalTime>
  <Words>1570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 Narrow</vt: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Mayukh Dey</cp:lastModifiedBy>
  <cp:revision>8</cp:revision>
  <dcterms:created xsi:type="dcterms:W3CDTF">2024-12-31T09:40:01Z</dcterms:created>
  <dcterms:modified xsi:type="dcterms:W3CDTF">2025-07-03T05:38:49Z</dcterms:modified>
</cp:coreProperties>
</file>