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ayukh2912/Water_Quality_Prediction.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Water Quality Prediction Model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CDF7A601-47CB-3030-73B2-A73EB85376B9}"/>
              </a:ext>
            </a:extLst>
          </p:cNvPr>
          <p:cNvSpPr txBox="1"/>
          <p:nvPr/>
        </p:nvSpPr>
        <p:spPr>
          <a:xfrm>
            <a:off x="6442730" y="4038027"/>
            <a:ext cx="3442996" cy="461665"/>
          </a:xfrm>
          <a:prstGeom prst="rect">
            <a:avLst/>
          </a:prstGeom>
          <a:noFill/>
        </p:spPr>
        <p:txBody>
          <a:bodyPr wrap="square" rtlCol="0">
            <a:spAutoFit/>
          </a:bodyPr>
          <a:lstStyle/>
          <a:p>
            <a:r>
              <a:rPr lang="en-IN" sz="2400" b="1" dirty="0">
                <a:solidFill>
                  <a:schemeClr val="bg1"/>
                </a:solidFill>
              </a:rPr>
              <a:t>Name: Mayukh Dey</a:t>
            </a:r>
          </a:p>
        </p:txBody>
      </p:sp>
      <p:sp>
        <p:nvSpPr>
          <p:cNvPr id="9" name="TextBox 8">
            <a:extLst>
              <a:ext uri="{FF2B5EF4-FFF2-40B4-BE49-F238E27FC236}">
                <a16:creationId xmlns:a16="http://schemas.microsoft.com/office/drawing/2014/main" id="{D022F188-545C-6B91-93D3-93D154711963}"/>
              </a:ext>
            </a:extLst>
          </p:cNvPr>
          <p:cNvSpPr txBox="1"/>
          <p:nvPr/>
        </p:nvSpPr>
        <p:spPr>
          <a:xfrm>
            <a:off x="4450703" y="4652546"/>
            <a:ext cx="7137918" cy="338554"/>
          </a:xfrm>
          <a:prstGeom prst="rect">
            <a:avLst/>
          </a:prstGeom>
          <a:noFill/>
        </p:spPr>
        <p:txBody>
          <a:bodyPr wrap="square" rtlCol="0">
            <a:spAutoFit/>
          </a:bodyPr>
          <a:lstStyle/>
          <a:p>
            <a:r>
              <a:rPr lang="en-US" sz="1600" dirty="0">
                <a:solidFill>
                  <a:schemeClr val="bg1"/>
                </a:solidFill>
              </a:rPr>
              <a:t>AICTE Internship Student Registration ID: STU681fb97e12cb81746909566</a:t>
            </a:r>
            <a:endParaRPr lang="en-IN" sz="1600"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80AB8-997C-A301-B419-B1D2E476C6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C02270-E76D-781C-44A3-5EEFA0272A4E}"/>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B0BC98E-8297-A7F1-D2E9-7D4A83D123E7}"/>
              </a:ext>
            </a:extLst>
          </p:cNvPr>
          <p:cNvSpPr txBox="1"/>
          <p:nvPr/>
        </p:nvSpPr>
        <p:spPr>
          <a:xfrm>
            <a:off x="298580" y="1464906"/>
            <a:ext cx="11560628" cy="4402167"/>
          </a:xfrm>
          <a:prstGeom prst="rect">
            <a:avLst/>
          </a:prstGeom>
          <a:noFill/>
        </p:spPr>
        <p:txBody>
          <a:bodyPr wrap="square" rtlCol="0">
            <a:spAutoFit/>
          </a:bodyPr>
          <a:lstStyle/>
          <a:p>
            <a:pPr marL="457200" indent="-457200" algn="just">
              <a:buFont typeface="+mj-lt"/>
              <a:buAutoNum type="arabicPeriod"/>
            </a:pPr>
            <a:r>
              <a:rPr lang="en-US" b="1" dirty="0"/>
              <a:t>Integration of Real-Time Data</a:t>
            </a:r>
            <a:r>
              <a:rPr lang="en-US" dirty="0"/>
              <a:t>: Incorporate live sensor data from water monitoring stations to enable dynamic, real-time predictions, enhancing responsiveness to sudden pollution events like industrial spills or heavy rain impacts.</a:t>
            </a:r>
          </a:p>
          <a:p>
            <a:pPr marL="457200" indent="-457200" algn="just">
              <a:buFont typeface="+mj-lt"/>
              <a:buAutoNum type="arabicPeriod"/>
            </a:pPr>
            <a:r>
              <a:rPr lang="en-US" b="1" dirty="0"/>
              <a:t>Advanced Machine Learning Models</a:t>
            </a:r>
            <a:r>
              <a:rPr lang="en-US" dirty="0"/>
              <a:t>: Transition to more sophisticated algorithms, such as deep learning or ensemble methods, to improve prediction accuracy and handle complex, non-linear pollutant interactions, potentially reducing errors in forecasts like SO4: 371.52 or Cl: 1463.59.</a:t>
            </a:r>
          </a:p>
          <a:p>
            <a:pPr marL="457200" indent="-457200" algn="just">
              <a:buFont typeface="+mj-lt"/>
              <a:buAutoNum type="arabicPeriod"/>
            </a:pPr>
            <a:r>
              <a:rPr lang="en-US" b="1" dirty="0"/>
              <a:t>Geospatial Analysis</a:t>
            </a:r>
            <a:r>
              <a:rPr lang="en-US" dirty="0"/>
              <a:t>: Add geographic information system (GIS) capabilities to map pollutant levels across regions, allowing users to visualize spatial trends and identify high-risk areas, expanding the tool’s utility for large-scale environmental planning.</a:t>
            </a:r>
          </a:p>
          <a:p>
            <a:pPr marL="457200" indent="-457200" algn="just">
              <a:buFont typeface="+mj-lt"/>
              <a:buAutoNum type="arabicPeriod"/>
            </a:pPr>
            <a:r>
              <a:rPr lang="en-US" b="1" dirty="0"/>
              <a:t>Mobile Accessibility</a:t>
            </a:r>
            <a:r>
              <a:rPr lang="en-US" dirty="0"/>
              <a:t>: Develop a mobile application using the existing </a:t>
            </a:r>
            <a:r>
              <a:rPr lang="en-US" dirty="0" err="1"/>
              <a:t>Streamlit</a:t>
            </a:r>
            <a:r>
              <a:rPr lang="en-US" dirty="0"/>
              <a:t> framework or a dedicated app, enabling on-the-go access for field researchers and policymakers to input data (e.g., new station IDs) and receive instant results.</a:t>
            </a:r>
          </a:p>
          <a:p>
            <a:pPr marL="457200" indent="-457200" algn="just">
              <a:buFont typeface="+mj-lt"/>
              <a:buAutoNum type="arabicPeriod"/>
            </a:pPr>
            <a:r>
              <a:rPr lang="en-US" b="1" dirty="0"/>
              <a:t>Predictive Analytics for Mitigation</a:t>
            </a:r>
            <a:r>
              <a:rPr lang="en-US" dirty="0"/>
              <a:t>: Extend the model to suggest mitigation strategies based on predicted pollutant levels, such as recommending water treatment protocols or alerting authorities to potential health risks, thereby supporting proactive environmental management.</a:t>
            </a:r>
            <a:endParaRPr lang="en-IN" dirty="0"/>
          </a:p>
        </p:txBody>
      </p:sp>
    </p:spTree>
    <p:extLst>
      <p:ext uri="{BB962C8B-B14F-4D97-AF65-F5344CB8AC3E}">
        <p14:creationId xmlns:p14="http://schemas.microsoft.com/office/powerpoint/2010/main" val="381876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26150CAE-67D9-6B7A-CF7D-4937D9E60BBD}"/>
              </a:ext>
            </a:extLst>
          </p:cNvPr>
          <p:cNvSpPr txBox="1"/>
          <p:nvPr/>
        </p:nvSpPr>
        <p:spPr>
          <a:xfrm>
            <a:off x="209968" y="1372647"/>
            <a:ext cx="7135712" cy="4431983"/>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t>Understand Water Quality Prediction Concepts</a:t>
            </a:r>
            <a:r>
              <a:rPr lang="en-US" sz="1400" dirty="0"/>
              <a:t>: Gain a comprehensive understanding of water quality assessment, including the identification and significance of key pollutants (e.g., O3, NO3, NO2, SO4, PO4, Cl) and their impact on environmental and human health.</a:t>
            </a:r>
          </a:p>
          <a:p>
            <a:pPr marL="285750" indent="-285750" algn="just">
              <a:buFont typeface="Arial" panose="020B0604020202020204" pitchFamily="34" charset="0"/>
              <a:buChar char="•"/>
            </a:pPr>
            <a:r>
              <a:rPr lang="en-US" sz="1400" b="1" dirty="0"/>
              <a:t>Master Data Preprocessing Techniques</a:t>
            </a:r>
            <a:r>
              <a:rPr lang="en-US" sz="1400" dirty="0"/>
              <a:t>: Learn to collect, clean, and preprocess environmental data, including handling missing values, normalizing datasets, and preparing time-series or station-specific data for predictive modeling.</a:t>
            </a:r>
          </a:p>
          <a:p>
            <a:pPr marL="285750" indent="-285750" algn="just">
              <a:buFont typeface="Arial" panose="020B0604020202020204" pitchFamily="34" charset="0"/>
              <a:buChar char="•"/>
            </a:pPr>
            <a:r>
              <a:rPr lang="en-US" sz="1400" b="1" dirty="0"/>
              <a:t>Develop Machine Learning Skills</a:t>
            </a:r>
            <a:r>
              <a:rPr lang="en-US" sz="1400" dirty="0"/>
              <a:t>: Acquire proficiency in applying machine learning techniques (specifically </a:t>
            </a:r>
            <a:r>
              <a:rPr lang="en-US" sz="1400" dirty="0" err="1"/>
              <a:t>MultiOutputRegressor</a:t>
            </a:r>
            <a:r>
              <a:rPr lang="en-US" sz="1400" dirty="0"/>
              <a:t> wrapped around a </a:t>
            </a:r>
            <a:r>
              <a:rPr lang="en-US" sz="1400" dirty="0" err="1"/>
              <a:t>RandomForestRegressor</a:t>
            </a:r>
            <a:r>
              <a:rPr lang="en-US" sz="1400" dirty="0"/>
              <a:t>) to predict pollutant levels based on historical data and input parameters like year and station ID.</a:t>
            </a:r>
          </a:p>
          <a:p>
            <a:pPr marL="285750" indent="-285750" algn="just">
              <a:buFont typeface="Arial" panose="020B0604020202020204" pitchFamily="34" charset="0"/>
              <a:buChar char="•"/>
            </a:pPr>
            <a:r>
              <a:rPr lang="en-US" sz="1400" b="1" dirty="0"/>
              <a:t>Explore </a:t>
            </a:r>
            <a:r>
              <a:rPr lang="en-US" sz="1400" b="1" dirty="0" err="1"/>
              <a:t>Streamlit</a:t>
            </a:r>
            <a:r>
              <a:rPr lang="en-US" sz="1400" b="1" dirty="0"/>
              <a:t> for Web Development</a:t>
            </a:r>
            <a:r>
              <a:rPr lang="en-US" sz="1400" dirty="0"/>
              <a:t>: Gain hands-on experience in using </a:t>
            </a:r>
            <a:r>
              <a:rPr lang="en-US" sz="1400" dirty="0" err="1"/>
              <a:t>Streamlit</a:t>
            </a:r>
            <a:r>
              <a:rPr lang="en-US" sz="1400" dirty="0"/>
              <a:t> to create an interactive web-based interface for deploying machine learning models, enabling users to input data (e.g., year 2023, station 49) and visualize predicted pollutant levels.</a:t>
            </a:r>
          </a:p>
          <a:p>
            <a:pPr marL="285750" indent="-285750" algn="just">
              <a:buFont typeface="Arial" panose="020B0604020202020204" pitchFamily="34" charset="0"/>
              <a:buChar char="•"/>
            </a:pPr>
            <a:r>
              <a:rPr lang="en-US" sz="1400" b="1" dirty="0"/>
              <a:t>Model Performance</a:t>
            </a:r>
            <a:r>
              <a:rPr lang="en-US" sz="1400" dirty="0"/>
              <a:t>: The model was evaluated using the following metrics: R² Score: Measures the proportion of variance in the dependent variable explained by the model. Mean Squared Error (MSE): Quantifies the average squared difference between predicted and actual values.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011DCF55-A548-C3D1-0E12-5C8151415B66}"/>
              </a:ext>
            </a:extLst>
          </p:cNvPr>
          <p:cNvSpPr txBox="1"/>
          <p:nvPr/>
        </p:nvSpPr>
        <p:spPr>
          <a:xfrm>
            <a:off x="438538" y="1884784"/>
            <a:ext cx="9227975" cy="4154984"/>
          </a:xfrm>
          <a:prstGeom prst="rect">
            <a:avLst/>
          </a:prstGeom>
          <a:noFill/>
        </p:spPr>
        <p:txBody>
          <a:bodyPr wrap="square" rtlCol="0">
            <a:spAutoFit/>
          </a:bodyPr>
          <a:lstStyle/>
          <a:p>
            <a:pPr marL="342900" indent="-342900">
              <a:buFont typeface="Arial" panose="020B0604020202020204" pitchFamily="34" charset="0"/>
              <a:buChar char="•"/>
            </a:pPr>
            <a:r>
              <a:rPr lang="en-IN" sz="2400" b="1" dirty="0"/>
              <a:t>Python</a:t>
            </a:r>
            <a:r>
              <a:rPr lang="en-IN" sz="2400" dirty="0"/>
              <a:t>: Core language for data analysis and machine learning.</a:t>
            </a:r>
          </a:p>
          <a:p>
            <a:pPr marL="342900" indent="-342900">
              <a:buFont typeface="Arial" panose="020B0604020202020204" pitchFamily="34" charset="0"/>
              <a:buChar char="•"/>
            </a:pPr>
            <a:r>
              <a:rPr lang="en-IN" sz="2400" b="1" dirty="0" err="1"/>
              <a:t>Streamlit</a:t>
            </a:r>
            <a:r>
              <a:rPr lang="en-IN" sz="2400" b="1" dirty="0"/>
              <a:t>:</a:t>
            </a:r>
            <a:r>
              <a:rPr lang="en-IN" sz="2400" dirty="0"/>
              <a:t> Framework for creating the interactive web interface.</a:t>
            </a:r>
          </a:p>
          <a:p>
            <a:pPr marL="342900" indent="-342900">
              <a:buFont typeface="Arial" panose="020B0604020202020204" pitchFamily="34" charset="0"/>
              <a:buChar char="•"/>
            </a:pPr>
            <a:r>
              <a:rPr lang="en-IN" sz="2400" b="1" dirty="0"/>
              <a:t>Machine Learning Libraries</a:t>
            </a:r>
            <a:r>
              <a:rPr lang="en-IN" sz="2400" dirty="0"/>
              <a:t>: Tools (e.g., Scikit-learn) for predictive </a:t>
            </a:r>
            <a:r>
              <a:rPr lang="en-IN" sz="2400" dirty="0" err="1"/>
              <a:t>modeling</a:t>
            </a:r>
            <a:r>
              <a:rPr lang="en-IN" sz="2400" dirty="0"/>
              <a:t>.</a:t>
            </a:r>
          </a:p>
          <a:p>
            <a:pPr marL="342900" indent="-342900">
              <a:buFont typeface="Arial" panose="020B0604020202020204" pitchFamily="34" charset="0"/>
              <a:buChar char="•"/>
            </a:pPr>
            <a:r>
              <a:rPr lang="en-IN" sz="2400" b="1" dirty="0"/>
              <a:t>Pandas and NumPy</a:t>
            </a:r>
            <a:r>
              <a:rPr lang="en-IN" sz="2400" dirty="0"/>
              <a:t>: Libraries for data manipulation and numerical computations.</a:t>
            </a:r>
          </a:p>
          <a:p>
            <a:pPr marL="342900" indent="-342900">
              <a:buFont typeface="Arial" panose="020B0604020202020204" pitchFamily="34" charset="0"/>
              <a:buChar char="•"/>
            </a:pPr>
            <a:r>
              <a:rPr lang="en-IN" sz="2400" b="1" dirty="0"/>
              <a:t>Matplotlib:</a:t>
            </a:r>
            <a:r>
              <a:rPr lang="en-IN" sz="2400" dirty="0"/>
              <a:t> Used for data visualization.</a:t>
            </a:r>
          </a:p>
          <a:p>
            <a:pPr marL="342900" indent="-342900">
              <a:buFont typeface="Arial" panose="020B0604020202020204" pitchFamily="34" charset="0"/>
              <a:buChar char="•"/>
            </a:pPr>
            <a:r>
              <a:rPr lang="en-IN" sz="2400" b="1" dirty="0"/>
              <a:t>GitHub</a:t>
            </a:r>
            <a:r>
              <a:rPr lang="en-IN" sz="2400" dirty="0"/>
              <a:t>: Platform for version control and collaboration.</a:t>
            </a:r>
          </a:p>
          <a:p>
            <a:pPr marL="342900" indent="-342900">
              <a:buFont typeface="Arial" panose="020B0604020202020204" pitchFamily="34" charset="0"/>
              <a:buChar char="•"/>
            </a:pPr>
            <a:r>
              <a:rPr lang="en-US" sz="2400" b="1" dirty="0" err="1"/>
              <a:t>Jupyter</a:t>
            </a:r>
            <a:r>
              <a:rPr lang="en-US" sz="2400" b="1" dirty="0"/>
              <a:t> Notebook</a:t>
            </a:r>
            <a:r>
              <a:rPr lang="en-US" sz="2400" dirty="0"/>
              <a:t>: For interactive development and documentation. </a:t>
            </a:r>
          </a:p>
          <a:p>
            <a:pPr marL="342900" indent="-342900">
              <a:buFont typeface="Arial" panose="020B0604020202020204" pitchFamily="34" charset="0"/>
              <a:buChar char="•"/>
            </a:pPr>
            <a:r>
              <a:rPr lang="en-US" sz="2400" b="1" dirty="0"/>
              <a:t>Seaborn</a:t>
            </a:r>
            <a:r>
              <a:rPr lang="en-US" sz="2400" dirty="0"/>
              <a:t>: For enhanced statistical visualizations.</a:t>
            </a:r>
            <a:endParaRPr lang="en-IN" sz="24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F90D5D4-F196-73A1-78DF-72AE6AC87EF6}"/>
              </a:ext>
            </a:extLst>
          </p:cNvPr>
          <p:cNvSpPr txBox="1"/>
          <p:nvPr/>
        </p:nvSpPr>
        <p:spPr>
          <a:xfrm>
            <a:off x="438539" y="1567543"/>
            <a:ext cx="10916816" cy="4524315"/>
          </a:xfrm>
          <a:prstGeom prst="rect">
            <a:avLst/>
          </a:prstGeom>
          <a:noFill/>
        </p:spPr>
        <p:txBody>
          <a:bodyPr wrap="square" rtlCol="0">
            <a:spAutoFit/>
          </a:bodyPr>
          <a:lstStyle/>
          <a:p>
            <a:pPr marL="342900" indent="-342900" algn="just">
              <a:buFont typeface="+mj-lt"/>
              <a:buAutoNum type="arabicPeriod"/>
            </a:pPr>
            <a:r>
              <a:rPr lang="en-US" sz="1800" b="1" dirty="0"/>
              <a:t>Data Collection</a:t>
            </a:r>
            <a:r>
              <a:rPr lang="en-US" sz="1800" dirty="0"/>
              <a:t>: Gather historical water quality data, including pollutant levels (e.g., O3, NO3, NO2, SO4, PO4, Cl) and associated metadata such as year and station ID (e.g., station 49 in 2023), from reliable environmental sources.</a:t>
            </a:r>
          </a:p>
          <a:p>
            <a:pPr marL="342900" indent="-342900" algn="just">
              <a:buFont typeface="+mj-lt"/>
              <a:buAutoNum type="arabicPeriod"/>
            </a:pPr>
            <a:r>
              <a:rPr lang="en-US" sz="1800" b="1" dirty="0"/>
              <a:t>Data Preprocessing</a:t>
            </a:r>
            <a:r>
              <a:rPr lang="en-US" sz="1800" dirty="0"/>
              <a:t>: Clean and preprocess the dataset by handling missing values, removing outliers, and normalizing the data to ensure consistency and suitability for model training.</a:t>
            </a:r>
          </a:p>
          <a:p>
            <a:pPr marL="342900" indent="-342900" algn="just">
              <a:buFont typeface="+mj-lt"/>
              <a:buAutoNum type="arabicPeriod"/>
            </a:pPr>
            <a:r>
              <a:rPr lang="en-US" sz="1800" b="1" dirty="0"/>
              <a:t>Model Development</a:t>
            </a:r>
            <a:r>
              <a:rPr lang="en-US" sz="1800" dirty="0"/>
              <a:t>: Select and train a machine learning model (e.g., regression or time-series analysis) using the preprocessed data to predict pollutant levels based on input parameters like year and station ID.</a:t>
            </a:r>
          </a:p>
          <a:p>
            <a:pPr marL="342900" indent="-342900" algn="just">
              <a:buFont typeface="+mj-lt"/>
              <a:buAutoNum type="arabicPeriod"/>
            </a:pPr>
            <a:r>
              <a:rPr lang="en-US" sz="1800" b="1" dirty="0"/>
              <a:t>Interface Design: </a:t>
            </a:r>
            <a:r>
              <a:rPr lang="en-US" sz="1800" dirty="0"/>
              <a:t>Utilize </a:t>
            </a:r>
            <a:r>
              <a:rPr lang="en-US" sz="1800" dirty="0" err="1"/>
              <a:t>Streamlit</a:t>
            </a:r>
            <a:r>
              <a:rPr lang="en-US" sz="1800" dirty="0"/>
              <a:t> to create an interactive web application, allowing users to input specific year and station ID values and receive predicted pollutant levels in an intuitive format.</a:t>
            </a:r>
          </a:p>
          <a:p>
            <a:pPr marL="342900" indent="-342900" algn="just">
              <a:buFont typeface="+mj-lt"/>
              <a:buAutoNum type="arabicPeriod"/>
            </a:pPr>
            <a:r>
              <a:rPr lang="en-US" sz="1800" b="1" dirty="0"/>
              <a:t>Model Validation</a:t>
            </a:r>
            <a:r>
              <a:rPr lang="en-US" sz="1800" dirty="0"/>
              <a:t>: Test the model’s accuracy by comparing predicted values (e.g., O3: 9.73, NO3: 5.29) with actual data, refining the model as needed to improve reliability.</a:t>
            </a:r>
          </a:p>
          <a:p>
            <a:pPr marL="342900" indent="-342900" algn="just">
              <a:buFont typeface="+mj-lt"/>
              <a:buAutoNum type="arabicPeriod"/>
            </a:pPr>
            <a:r>
              <a:rPr lang="en-US" sz="1800" b="1" dirty="0"/>
              <a:t>Deployment: </a:t>
            </a:r>
            <a:r>
              <a:rPr lang="en-US" sz="1800" dirty="0"/>
              <a:t>Deploy the </a:t>
            </a:r>
            <a:r>
              <a:rPr lang="en-US" sz="1800" dirty="0" err="1"/>
              <a:t>Streamlit</a:t>
            </a:r>
            <a:r>
              <a:rPr lang="en-US" sz="1800" dirty="0"/>
              <a:t> app locally (e.g., via localhost:8501) and integrate it with the trained model, ensuring it can handle real-time user inputs and display results effectively.</a:t>
            </a:r>
          </a:p>
          <a:p>
            <a:pPr marL="342900" indent="-342900" algn="just">
              <a:buFont typeface="+mj-lt"/>
              <a:buAutoNum type="arabicPeriod"/>
            </a:pPr>
            <a:r>
              <a:rPr lang="en-US" sz="1800" b="1" dirty="0"/>
              <a:t>Documentation and Version Control</a:t>
            </a:r>
            <a:r>
              <a:rPr lang="en-US" sz="1800" dirty="0"/>
              <a:t>: Document the methodology and code on GitHub, tracking changes and maintaining a version history for future enhancements or collaboration.</a:t>
            </a:r>
            <a:endParaRPr lang="en-IN" sz="18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5FC18679-6E3A-5F93-D0AD-4DFF441BBD89}"/>
              </a:ext>
            </a:extLst>
          </p:cNvPr>
          <p:cNvSpPr txBox="1"/>
          <p:nvPr/>
        </p:nvSpPr>
        <p:spPr>
          <a:xfrm>
            <a:off x="391886" y="1828800"/>
            <a:ext cx="8985379" cy="2595647"/>
          </a:xfrm>
          <a:prstGeom prst="rect">
            <a:avLst/>
          </a:prstGeom>
          <a:noFill/>
        </p:spPr>
        <p:txBody>
          <a:bodyPr wrap="square" rtlCol="0">
            <a:spAutoFit/>
          </a:bodyPr>
          <a:lstStyle/>
          <a:p>
            <a:pPr algn="just"/>
            <a:r>
              <a:rPr lang="en-US" sz="2400" b="1" dirty="0">
                <a:latin typeface="Aptos Narrow" panose="020B0004020202020204" pitchFamily="34" charset="0"/>
              </a:rPr>
              <a:t>Accurately predicting water pollutant levels (e.g., O3, NO3, NO2, SO4, PO4, Cl) for specific stations and years, such as station 49 in 2023, to address the growing challenge of water quality degradation due to industrial discharge, agricultural runoff, and environmental changes, enabling timely interventions to mitigate pollution and ensure safe water resources.</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08C3CEF4-A299-AD62-871A-7EDAB8A1A2AB}"/>
              </a:ext>
            </a:extLst>
          </p:cNvPr>
          <p:cNvSpPr txBox="1"/>
          <p:nvPr/>
        </p:nvSpPr>
        <p:spPr>
          <a:xfrm>
            <a:off x="255104" y="1454522"/>
            <a:ext cx="11681792" cy="5047536"/>
          </a:xfrm>
          <a:prstGeom prst="rect">
            <a:avLst/>
          </a:prstGeom>
          <a:noFill/>
        </p:spPr>
        <p:txBody>
          <a:bodyPr wrap="square" rtlCol="0">
            <a:spAutoFit/>
          </a:bodyPr>
          <a:lstStyle/>
          <a:p>
            <a:pPr algn="just"/>
            <a:r>
              <a:rPr lang="en-US" sz="1400" dirty="0"/>
              <a:t>The solution to the problem statement—accurately predicting water pollutant levels (e.g., O3, NO3, NO2, SO4, PO4, Cl) for specific stations and years, such as station 49 in 2023, to address the escalating challenge of water quality degradation driven by industrial discharge, agricultural runoff, and environmental changes— is comprehensively addressed through the Water Pollutants Predictor project. This project delivers a sophisticated, data-driven solution by integrating advanced technologies and a systematic approach. </a:t>
            </a:r>
          </a:p>
          <a:p>
            <a:pPr algn="just"/>
            <a:endParaRPr lang="en-US" sz="1400" dirty="0"/>
          </a:p>
          <a:p>
            <a:pPr algn="just"/>
            <a:r>
              <a:rPr lang="en-US" sz="1400" dirty="0"/>
              <a:t>At its core, the solution employs a machine learning model, trained on a robust dataset of historical water quality metrics, to forecast pollutant concentrations with high precision. The model processes inputs such as year and station ID, enabling predictions like O3: 9.73, NO3: 5.29, NO2: 0.08, SO4: 371.52, PO4: 0.27, and Cl: 1463.59 for station 49 in 2023, as demonstrated in the deployed application. This predictive capability is enhanced by meticulous data preprocessing, including cleaning, normalization, and handling of outliers, ensuring the model’s reliability under varying environmental conditions, such as the influence of heavy rain noted in the interface.</a:t>
            </a:r>
          </a:p>
          <a:p>
            <a:pPr algn="just"/>
            <a:endParaRPr lang="en-US" sz="1400" dirty="0"/>
          </a:p>
          <a:p>
            <a:pPr algn="just"/>
            <a:r>
              <a:rPr lang="en-US" sz="1400" dirty="0"/>
              <a:t>The project further leverages </a:t>
            </a:r>
            <a:r>
              <a:rPr lang="en-US" sz="1400" dirty="0" err="1"/>
              <a:t>Streamlit</a:t>
            </a:r>
            <a:r>
              <a:rPr lang="en-US" sz="1400" dirty="0"/>
              <a:t> to create an interactive web-based platform, deployed locally (e.g., localhost:8501), which allows users to input specific parameters and receive real-time, detailed pollutant forecasts as of 12:41 PM IST on Tuesday, July 01, 2025. This user-friendly interface transforms complex data into actionable insights, making it accessible to environmental scientists, policymakers, and stakeholders. The solution’s validation process involves rigorous testing against actual data, with iterative refinements to optimize accuracy, ensuring it effectively supports timely interventions to mitigate pollution sources.</a:t>
            </a:r>
          </a:p>
          <a:p>
            <a:pPr algn="just"/>
            <a:endParaRPr lang="en-US" sz="1400" dirty="0"/>
          </a:p>
          <a:p>
            <a:pPr algn="just"/>
            <a:r>
              <a:rPr lang="en-US" sz="1400" dirty="0"/>
              <a:t>By providing a scalable and adaptable framework, the Water Pollutants Predictor not only addresses immediate water quality concerns but also lays the foundation for long-term environmental management. The open-source nature of the project, hosted at https://github.com/mayukh2912/Water_Quality_Prediction, encourages collaboration and continuous improvement, positioning it as a valuable tool for safeguarding water resources against ongoing and future challenges.</a:t>
            </a:r>
          </a:p>
          <a:p>
            <a:endParaRPr lang="en-IN" sz="1400" dirty="0"/>
          </a:p>
          <a:p>
            <a:r>
              <a:rPr lang="en-IN" sz="1400" dirty="0" err="1"/>
              <a:t>Github</a:t>
            </a:r>
            <a:r>
              <a:rPr lang="en-IN" sz="1400" dirty="0"/>
              <a:t> Link: </a:t>
            </a:r>
            <a:r>
              <a:rPr lang="en-IN" sz="1400" dirty="0">
                <a:hlinkClick r:id="rId2"/>
              </a:rPr>
              <a:t>https://github.com/mayukh2912/Water_Quality_Prediction.git</a:t>
            </a:r>
            <a:endParaRPr lang="en-IN" sz="14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 name="Picture 6">
            <a:extLst>
              <a:ext uri="{FF2B5EF4-FFF2-40B4-BE49-F238E27FC236}">
                <a16:creationId xmlns:a16="http://schemas.microsoft.com/office/drawing/2014/main" id="{2666F5EE-BB02-5006-BB41-49F14334BAA1}"/>
              </a:ext>
            </a:extLst>
          </p:cNvPr>
          <p:cNvPicPr>
            <a:picLocks noChangeAspect="1"/>
          </p:cNvPicPr>
          <p:nvPr/>
        </p:nvPicPr>
        <p:blipFill>
          <a:blip r:embed="rId2"/>
          <a:srcRect b="581"/>
          <a:stretch>
            <a:fillRect/>
          </a:stretch>
        </p:blipFill>
        <p:spPr>
          <a:xfrm>
            <a:off x="993474" y="1688841"/>
            <a:ext cx="10205052" cy="478660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4411-2633-ED70-15C2-AF44708B61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CD0D56-D4F1-B838-12CA-9904E4BF6D35}"/>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35DAF6C7-194E-64D1-7871-8C3B3140F0ED}"/>
              </a:ext>
            </a:extLst>
          </p:cNvPr>
          <p:cNvPicPr>
            <a:picLocks noChangeAspect="1"/>
          </p:cNvPicPr>
          <p:nvPr/>
        </p:nvPicPr>
        <p:blipFill>
          <a:blip r:embed="rId2"/>
          <a:srcRect t="774" b="4070"/>
          <a:stretch>
            <a:fillRect/>
          </a:stretch>
        </p:blipFill>
        <p:spPr>
          <a:xfrm>
            <a:off x="1073020" y="1688840"/>
            <a:ext cx="9834466" cy="4581331"/>
          </a:xfrm>
          <a:prstGeom prst="rect">
            <a:avLst/>
          </a:prstGeom>
        </p:spPr>
      </p:pic>
    </p:spTree>
    <p:extLst>
      <p:ext uri="{BB962C8B-B14F-4D97-AF65-F5344CB8AC3E}">
        <p14:creationId xmlns:p14="http://schemas.microsoft.com/office/powerpoint/2010/main" val="271533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3F16A265-691D-6F03-7C0F-A1A1B1A91599}"/>
              </a:ext>
            </a:extLst>
          </p:cNvPr>
          <p:cNvSpPr txBox="1"/>
          <p:nvPr/>
        </p:nvSpPr>
        <p:spPr>
          <a:xfrm>
            <a:off x="326571" y="1567543"/>
            <a:ext cx="11327364"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Water Pollutants Predictor project culminates in a highly effective and accessible tool for forecasting water pollutant levels, exemplified by precise predictions for station 49 in 2023 (e.g., O3: 9.73, NO3: 5.29, NO2: 0.08, SO4: 371.52, PO4: 0.27, Cl: 1463.59). This initiative has successfully integrated a machine learning model, trained on historical water quality data, with a </a:t>
            </a:r>
            <a:r>
              <a:rPr lang="en-US" sz="1800" dirty="0" err="1"/>
              <a:t>Streamlit</a:t>
            </a:r>
            <a:r>
              <a:rPr lang="en-US" sz="1800" dirty="0"/>
              <a:t>-based web application to address critical environmental concerns such as water quality degradation caused by industrial discharge, agricultural runoff, and natural factors like heavy rain. </a:t>
            </a:r>
          </a:p>
          <a:p>
            <a:pPr marL="285750" indent="-285750">
              <a:buFont typeface="Arial" panose="020B0604020202020204" pitchFamily="34" charset="0"/>
              <a:buChar char="•"/>
            </a:pPr>
            <a:r>
              <a:rPr lang="en-US" sz="1800" dirty="0"/>
              <a:t>The project involved collecting and preprocessing extensive datasets, developing and validating a predictive model, and designing an intuitive interface deployed locally (e.g., localhost:8501) for real-time user interaction as of 12:32 PM IST on Tuesday, July 01, 2025. </a:t>
            </a:r>
          </a:p>
          <a:p>
            <a:pPr marL="285750" indent="-285750">
              <a:buFont typeface="Arial" panose="020B0604020202020204" pitchFamily="34" charset="0"/>
              <a:buChar char="•"/>
            </a:pPr>
            <a:r>
              <a:rPr lang="en-US" sz="1800" dirty="0"/>
              <a:t>Key accomplishments include enabling users to input year and station ID parameters to receive detailed pollutant forecasts, enhancing environmental monitoring capabilities, and supporting informed decision-making for sustainable water management. </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139</TotalTime>
  <Words>1451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 Narrow</vt: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Mayukh Dey</cp:lastModifiedBy>
  <cp:revision>6</cp:revision>
  <dcterms:created xsi:type="dcterms:W3CDTF">2024-12-31T09:40:01Z</dcterms:created>
  <dcterms:modified xsi:type="dcterms:W3CDTF">2025-07-03T04:24:15Z</dcterms:modified>
</cp:coreProperties>
</file>