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2" r:id="rId8"/>
    <p:sldId id="261" r:id="rId9"/>
    <p:sldId id="282" r:id="rId10"/>
    <p:sldId id="283" r:id="rId11"/>
    <p:sldId id="267" r:id="rId12"/>
    <p:sldId id="262" r:id="rId13"/>
    <p:sldId id="269" r:id="rId14"/>
    <p:sldId id="263" r:id="rId15"/>
    <p:sldId id="268" r:id="rId16"/>
    <p:sldId id="270" r:id="rId17"/>
    <p:sldId id="271" r:id="rId18"/>
    <p:sldId id="264" r:id="rId19"/>
    <p:sldId id="286" r:id="rId20"/>
    <p:sldId id="285" r:id="rId21"/>
    <p:sldId id="265" r:id="rId22"/>
    <p:sldId id="266"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6860A68-E10B-4A60-916A-3A04705C59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6860A68-E10B-4A60-916A-3A04705C59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6860A68-E10B-4A60-916A-3A04705C59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6860A68-E10B-4A60-916A-3A04705C59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860A68-E10B-4A60-916A-3A04705C59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6860A68-E10B-4A60-916A-3A04705C59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6860A68-E10B-4A60-916A-3A04705C59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6860A68-E10B-4A60-916A-3A04705C59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60A68-E10B-4A60-916A-3A04705C59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6860A68-E10B-4A60-916A-3A04705C59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6860A68-E10B-4A60-916A-3A04705C59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0AEA6-2924-46D4-9647-D1920287686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60A68-E10B-4A60-916A-3A04705C59B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0AEA6-2924-46D4-9647-D1920287686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scikit-learn.org/stable/modules/generated/sklearn.linear_model.LinearRegression.html#sklearn.linear_model.LinearRegression.set_params" TargetMode="External"/><Relationship Id="rId4" Type="http://schemas.openxmlformats.org/officeDocument/2006/relationships/hyperlink" Target="https://scikit-learn.org/stable/modules/generated/sklearn.linear_model.LinearRegression.html#sklearn.linear_model.LinearRegression.score" TargetMode="External"/><Relationship Id="rId3" Type="http://schemas.openxmlformats.org/officeDocument/2006/relationships/hyperlink" Target="https://scikit-learn.org/stable/modules/generated/sklearn.linear_model.LinearRegression.html#sklearn.linear_model.LinearRegression.predict" TargetMode="External"/><Relationship Id="rId2" Type="http://schemas.openxmlformats.org/officeDocument/2006/relationships/hyperlink" Target="https://scikit-learn.org/stable/modules/generated/sklearn.linear_model.LinearRegression.html#sklearn.linear_model.LinearRegression.get_params" TargetMode="External"/><Relationship Id="rId1" Type="http://schemas.openxmlformats.org/officeDocument/2006/relationships/hyperlink" Target="https://scikit-learn.org/stable/modules/generated/sklearn.linear_model.LinearRegression.html#sklearn.linear_model.LinearRegression.fit"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scikit-learn.org/stable/modules/generated/sklearn.neighbors.KNeighborsClassifier.html#sklearn.neighbors.KNeighborsClassifier.fit" TargetMode="External"/><Relationship Id="rId3" Type="http://schemas.openxmlformats.org/officeDocument/2006/relationships/hyperlink" Target="https://scikit-learn.org/stable/modules/generated/sklearn.neighbors.KDTree.html#sklearn.neighbors.KDTree" TargetMode="External"/><Relationship Id="rId2" Type="http://schemas.openxmlformats.org/officeDocument/2006/relationships/hyperlink" Target="https://scikit-learn.org/stable/modules/generated/sklearn.neighbors.BallTree.html#sklearn.neighbors.BallTree" TargetMode="External"/><Relationship Id="rId1" Type="http://schemas.openxmlformats.org/officeDocument/2006/relationships/hyperlink" Target="https://scikit-learn.org/stable/modules/generated/sklearn.neighbors.KNeighborsClassifier.html#sklearn.neighbors.KNeighborsClassifier.kneighbors" TargetMode="Externa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scikit-learn.org/stable/modules/generated/sklearn.neighbors.KNeighborsClassifier.html#sklearn.neighbors.KNeighborsClassifier.fit" TargetMode="External"/><Relationship Id="rId3" Type="http://schemas.openxmlformats.org/officeDocument/2006/relationships/hyperlink" Target="https://scikit-learn.org/stable/glossary.html#term-n-jobs" TargetMode="External"/><Relationship Id="rId2" Type="http://schemas.openxmlformats.org/officeDocument/2006/relationships/hyperlink" Target="https://joblib.readthedocs.io/en/latest/parallel.html#joblib.parallel_backend" TargetMode="External"/><Relationship Id="rId1" Type="http://schemas.openxmlformats.org/officeDocument/2006/relationships/hyperlink" Target="https://scikit-learn.org/stable/glossary.html#term-sparse-grap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hyperlink" Target="https://scikit-learn.org/stable/modules/tree.html#tree-regression" TargetMode="External"/><Relationship Id="rId1" Type="http://schemas.openxmlformats.org/officeDocument/2006/relationships/hyperlink" Target="https://scikit-learn.org/stable/modules/tree.html#tree-classific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4482"/>
            <a:ext cx="9144000" cy="3215481"/>
          </a:xfrm>
        </p:spPr>
        <p:txBody>
          <a:bodyPr/>
          <a:lstStyle/>
          <a:p>
            <a:r>
              <a:rPr lang="en-US" dirty="0"/>
              <a:t>Project on :</a:t>
            </a:r>
            <a:br>
              <a:rPr lang="en-US" dirty="0"/>
            </a:br>
            <a:r>
              <a:rPr lang="en-US" dirty="0"/>
              <a:t> Predicting Credit Card Acceptance</a:t>
            </a:r>
            <a:endParaRPr lang="en-IN" dirty="0"/>
          </a:p>
        </p:txBody>
      </p:sp>
      <p:sp>
        <p:nvSpPr>
          <p:cNvPr id="3" name="Subtitle 2"/>
          <p:cNvSpPr>
            <a:spLocks noGrp="1"/>
          </p:cNvSpPr>
          <p:nvPr>
            <p:ph type="subTitle" idx="1"/>
          </p:nvPr>
        </p:nvSpPr>
        <p:spPr>
          <a:xfrm>
            <a:off x="2651464" y="4003829"/>
            <a:ext cx="9144000" cy="2559689"/>
          </a:xfrm>
        </p:spPr>
        <p:txBody>
          <a:bodyPr>
            <a:normAutofit lnSpcReduction="10000"/>
          </a:bodyPr>
          <a:lstStyle/>
          <a:p>
            <a:pPr algn="r"/>
            <a:r>
              <a:rPr lang="en-US" dirty="0"/>
              <a:t>Group Members:</a:t>
            </a:r>
            <a:endParaRPr lang="en-US" dirty="0"/>
          </a:p>
          <a:p>
            <a:pPr algn="r"/>
            <a:r>
              <a:rPr lang="en-US" dirty="0">
                <a:sym typeface="+mn-ea"/>
              </a:rPr>
              <a:t>Mayukh Sen, </a:t>
            </a:r>
            <a:r>
              <a:rPr lang="en-US" dirty="0" smtClean="0">
                <a:sym typeface="+mn-ea"/>
              </a:rPr>
              <a:t>10200319014</a:t>
            </a:r>
            <a:endParaRPr lang="en-US" dirty="0"/>
          </a:p>
          <a:p>
            <a:pPr algn="r"/>
            <a:r>
              <a:rPr lang="en-US" dirty="0"/>
              <a:t>Arka Dutta, </a:t>
            </a:r>
            <a:r>
              <a:rPr lang="en-US" dirty="0" smtClean="0"/>
              <a:t>10200119015</a:t>
            </a:r>
            <a:endParaRPr lang="en-US" dirty="0"/>
          </a:p>
          <a:p>
            <a:pPr algn="r"/>
            <a:r>
              <a:rPr lang="en-US" dirty="0"/>
              <a:t>Abhrajyoti Kundu, 10200219012</a:t>
            </a:r>
            <a:endParaRPr lang="en-US" dirty="0"/>
          </a:p>
          <a:p>
            <a:pPr algn="r"/>
            <a:r>
              <a:rPr lang="en-US" dirty="0"/>
              <a:t>Sarthak Chatterjee, </a:t>
            </a:r>
            <a:r>
              <a:rPr lang="en-US" dirty="0" smtClean="0"/>
              <a:t>10200119035</a:t>
            </a:r>
            <a:endParaRPr lang="en-US" dirty="0"/>
          </a:p>
          <a:p>
            <a:pPr algn="r"/>
            <a:r>
              <a:rPr lang="en-US" dirty="0"/>
              <a:t>Arannyak Adhikari, 10200319035</a:t>
            </a:r>
            <a:endParaRPr lang="en-US" dirty="0"/>
          </a:p>
          <a:p>
            <a:pPr algn="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1"/>
          <a:stretch>
            <a:fillRect/>
          </a:stretch>
        </p:blipFill>
        <p:spPr>
          <a:xfrm>
            <a:off x="649195" y="559737"/>
            <a:ext cx="10906459" cy="52558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294" y="186251"/>
            <a:ext cx="10515600" cy="4351338"/>
          </a:xfrm>
        </p:spPr>
        <p:txBody>
          <a:bodyPr/>
          <a:lstStyle/>
          <a:p>
            <a:pPr marL="0" indent="0">
              <a:buNone/>
            </a:pPr>
            <a:r>
              <a:rPr lang="en-US" dirty="0"/>
              <a:t>Linear Regression: </a:t>
            </a:r>
            <a:endParaRPr lang="en-US" dirty="0"/>
          </a:p>
          <a:p>
            <a:pPr marL="0" indent="0">
              <a:buNone/>
            </a:pPr>
            <a:endParaRPr lang="en-US" dirty="0"/>
          </a:p>
          <a:p>
            <a:pPr marL="0" indent="0">
              <a:buNone/>
            </a:pPr>
            <a:endParaRPr lang="en-IN" dirty="0"/>
          </a:p>
          <a:p>
            <a:pPr marL="0" indent="0">
              <a:buNone/>
            </a:pPr>
            <a:endParaRPr lang="en-IN" dirty="0"/>
          </a:p>
          <a:p>
            <a:pPr marL="0" indent="0">
              <a:buNone/>
            </a:pPr>
            <a:endParaRPr lang="en-IN" dirty="0"/>
          </a:p>
        </p:txBody>
      </p:sp>
      <p:sp>
        <p:nvSpPr>
          <p:cNvPr id="4" name="Rectangle 1"/>
          <p:cNvSpPr>
            <a:spLocks noChangeArrowheads="1"/>
          </p:cNvSpPr>
          <p:nvPr/>
        </p:nvSpPr>
        <p:spPr bwMode="auto">
          <a:xfrm>
            <a:off x="838200" y="817205"/>
            <a:ext cx="106495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1" u="none" strike="noStrike" cap="none" normalizeH="0" baseline="0" dirty="0">
                <a:ln>
                  <a:noFill/>
                </a:ln>
                <a:solidFill>
                  <a:srgbClr val="212529"/>
                </a:solidFill>
                <a:effectLst/>
                <a:latin typeface="-apple-system"/>
              </a:rPr>
              <a:t>class </a:t>
            </a:r>
            <a:r>
              <a:rPr kumimoji="0" lang="en-US" altLang="en-US" sz="1600" b="0" i="0" u="none" strike="noStrike" cap="none" normalizeH="0" baseline="0" dirty="0" err="1">
                <a:ln>
                  <a:noFill/>
                </a:ln>
                <a:solidFill>
                  <a:srgbClr val="222222"/>
                </a:solidFill>
                <a:effectLst/>
                <a:latin typeface="-apple-system"/>
              </a:rPr>
              <a:t>sklearn.linear_model</a:t>
            </a:r>
            <a:r>
              <a:rPr kumimoji="0" lang="en-US" altLang="en-US" sz="1400" b="0" i="0" u="none" strike="noStrike" cap="none" normalizeH="0" baseline="0" dirty="0" err="1">
                <a:ln>
                  <a:noFill/>
                </a:ln>
                <a:solidFill>
                  <a:srgbClr val="222222"/>
                </a:solidFill>
                <a:effectLst/>
                <a:latin typeface="-apple-system"/>
              </a:rPr>
              <a:t>.</a:t>
            </a:r>
            <a:r>
              <a:rPr kumimoji="0" lang="en-US" altLang="en-US" sz="1600" b="1" i="0" u="none" strike="noStrike" cap="none" normalizeH="0" baseline="0" dirty="0" err="1">
                <a:ln>
                  <a:noFill/>
                </a:ln>
                <a:solidFill>
                  <a:srgbClr val="222222"/>
                </a:solidFill>
                <a:effectLst/>
                <a:latin typeface="-apple-system"/>
              </a:rPr>
              <a:t>LinearRegression</a:t>
            </a:r>
            <a:r>
              <a:rPr kumimoji="0" lang="en-US" altLang="en-US" sz="2000" b="0" i="0" u="none" strike="noStrike" cap="none" normalizeH="0" baseline="0" dirty="0">
                <a:ln>
                  <a:noFill/>
                </a:ln>
                <a:solidFill>
                  <a:srgbClr val="212529"/>
                </a:solidFill>
                <a:effectLst/>
                <a:latin typeface="-apple-system"/>
              </a:rPr>
              <a:t>(</a:t>
            </a:r>
            <a:r>
              <a:rPr kumimoji="0" lang="en-US" altLang="en-US" sz="2000" b="0" i="1" u="none" strike="noStrike" cap="none" normalizeH="0" baseline="0" dirty="0" err="1">
                <a:ln>
                  <a:noFill/>
                </a:ln>
                <a:solidFill>
                  <a:srgbClr val="212529"/>
                </a:solidFill>
                <a:effectLst/>
                <a:latin typeface="-apple-system"/>
              </a:rPr>
              <a:t>fit_intercept</a:t>
            </a:r>
            <a:r>
              <a:rPr kumimoji="0" lang="en-US" altLang="en-US" sz="2000" b="0" i="1" u="none" strike="noStrike" cap="none" normalizeH="0" baseline="0" dirty="0">
                <a:ln>
                  <a:noFill/>
                </a:ln>
                <a:solidFill>
                  <a:srgbClr val="212529"/>
                </a:solidFill>
                <a:effectLst/>
                <a:latin typeface="-apple-system"/>
              </a:rPr>
              <a:t>=True</a:t>
            </a:r>
            <a:r>
              <a:rPr kumimoji="0" lang="en-US" altLang="en-US" sz="2000" b="0" i="0" u="none" strike="noStrike" cap="none" normalizeH="0" baseline="0" dirty="0">
                <a:ln>
                  <a:noFill/>
                </a:ln>
                <a:solidFill>
                  <a:srgbClr val="212529"/>
                </a:solidFill>
                <a:effectLst/>
                <a:latin typeface="-apple-system"/>
              </a:rPr>
              <a:t>, </a:t>
            </a:r>
            <a:r>
              <a:rPr kumimoji="0" lang="en-US" altLang="en-US" sz="2000" b="0" i="1" u="none" strike="noStrike" cap="none" normalizeH="0" baseline="0" dirty="0">
                <a:ln>
                  <a:noFill/>
                </a:ln>
                <a:solidFill>
                  <a:srgbClr val="212529"/>
                </a:solidFill>
                <a:effectLst/>
                <a:latin typeface="-apple-system"/>
              </a:rPr>
              <a:t>normalize=False</a:t>
            </a:r>
            <a:r>
              <a:rPr kumimoji="0" lang="en-US" altLang="en-US" sz="2000" b="0" i="0" u="none" strike="noStrike" cap="none" normalizeH="0" baseline="0" dirty="0">
                <a:ln>
                  <a:noFill/>
                </a:ln>
                <a:solidFill>
                  <a:srgbClr val="212529"/>
                </a:solidFill>
                <a:effectLst/>
                <a:latin typeface="-apple-system"/>
              </a:rPr>
              <a:t>, </a:t>
            </a:r>
            <a:r>
              <a:rPr kumimoji="0" lang="en-US" altLang="en-US" sz="2000" b="0" i="1" u="none" strike="noStrike" cap="none" normalizeH="0" baseline="0" dirty="0" err="1">
                <a:ln>
                  <a:noFill/>
                </a:ln>
                <a:solidFill>
                  <a:srgbClr val="212529"/>
                </a:solidFill>
                <a:effectLst/>
                <a:latin typeface="-apple-system"/>
              </a:rPr>
              <a:t>copy_X</a:t>
            </a:r>
            <a:r>
              <a:rPr kumimoji="0" lang="en-US" altLang="en-US" sz="2000" b="0" i="1" u="none" strike="noStrike" cap="none" normalizeH="0" baseline="0" dirty="0">
                <a:ln>
                  <a:noFill/>
                </a:ln>
                <a:solidFill>
                  <a:srgbClr val="212529"/>
                </a:solidFill>
                <a:effectLst/>
                <a:latin typeface="-apple-system"/>
              </a:rPr>
              <a:t>=True</a:t>
            </a:r>
            <a:r>
              <a:rPr kumimoji="0" lang="en-US" altLang="en-US" sz="2000" b="0" i="0" u="none" strike="noStrike" cap="none" normalizeH="0" baseline="0" dirty="0">
                <a:ln>
                  <a:noFill/>
                </a:ln>
                <a:solidFill>
                  <a:srgbClr val="212529"/>
                </a:solidFill>
                <a:effectLst/>
                <a:latin typeface="-apple-system"/>
              </a:rPr>
              <a:t>, </a:t>
            </a:r>
            <a:r>
              <a:rPr kumimoji="0" lang="en-US" altLang="en-US" sz="2000" b="0" i="1" u="none" strike="noStrike" cap="none" normalizeH="0" baseline="0" dirty="0" err="1">
                <a:ln>
                  <a:noFill/>
                </a:ln>
                <a:solidFill>
                  <a:srgbClr val="212529"/>
                </a:solidFill>
                <a:effectLst/>
                <a:latin typeface="-apple-system"/>
              </a:rPr>
              <a:t>n_jobs</a:t>
            </a:r>
            <a:r>
              <a:rPr kumimoji="0" lang="en-US" altLang="en-US" sz="2000" b="0" i="1" u="none" strike="noStrike" cap="none" normalizeH="0" baseline="0" dirty="0">
                <a:ln>
                  <a:noFill/>
                </a:ln>
                <a:solidFill>
                  <a:srgbClr val="212529"/>
                </a:solidFill>
                <a:effectLst/>
                <a:latin typeface="-apple-system"/>
              </a:rPr>
              <a:t>=None</a:t>
            </a:r>
            <a:r>
              <a:rPr kumimoji="0" lang="en-US" altLang="en-US" sz="2000" b="0" i="0" u="none" strike="noStrike" cap="none" normalizeH="0" baseline="0" dirty="0">
                <a:ln>
                  <a:noFill/>
                </a:ln>
                <a:solidFill>
                  <a:srgbClr val="212529"/>
                </a:solidFill>
                <a:effectLst/>
                <a:latin typeface="-apple-system"/>
              </a:rPr>
              <a:t>)</a:t>
            </a:r>
            <a:r>
              <a:rPr kumimoji="0" lang="en-US" altLang="en-US" sz="1100" b="0" i="0" u="none" strike="noStrike" cap="none" normalizeH="0" baseline="0" dirty="0">
                <a:ln>
                  <a:noFill/>
                </a:ln>
                <a:solidFill>
                  <a:schemeClr val="tx1"/>
                </a:solidFill>
                <a:effectLst/>
                <a:latin typeface="-apple-system"/>
              </a:rPr>
              <a:t> </a:t>
            </a:r>
            <a:endParaRPr kumimoji="0" lang="en-US" altLang="en-US" sz="3200" b="0" i="0" u="none" strike="noStrike" cap="none" normalizeH="0" baseline="0" dirty="0">
              <a:ln>
                <a:noFill/>
              </a:ln>
              <a:solidFill>
                <a:schemeClr val="tx1"/>
              </a:solidFill>
              <a:effectLst/>
              <a:latin typeface="-apple-system"/>
            </a:endParaRPr>
          </a:p>
        </p:txBody>
      </p:sp>
      <p:sp>
        <p:nvSpPr>
          <p:cNvPr id="5" name="Rectangle 2"/>
          <p:cNvSpPr>
            <a:spLocks noChangeArrowheads="1"/>
          </p:cNvSpPr>
          <p:nvPr/>
        </p:nvSpPr>
        <p:spPr bwMode="auto">
          <a:xfrm>
            <a:off x="838200" y="1411838"/>
            <a:ext cx="8234779" cy="1646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12529"/>
                </a:solidFill>
                <a:effectLst/>
                <a:latin typeface="+mn-lt"/>
              </a:rPr>
              <a:t>Ordinary least squares Linear Regression.</a:t>
            </a:r>
            <a:endParaRPr kumimoji="0" lang="en-US" altLang="en-US" sz="9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rgbClr val="2125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12529"/>
                </a:solidFill>
                <a:effectLst/>
                <a:latin typeface="+mn-lt"/>
              </a:rPr>
              <a:t>Linear Regression fits a linear model with coefficients w = (w1, …, wp) to minimize the residual sum of squares</a:t>
            </a:r>
            <a:endParaRPr kumimoji="0" lang="en-US" altLang="en-US" sz="1400" b="0" i="0" u="none" strike="noStrike" cap="none" normalizeH="0" baseline="0" dirty="0">
              <a:ln>
                <a:noFill/>
              </a:ln>
              <a:solidFill>
                <a:srgbClr val="2125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12529"/>
                </a:solidFill>
                <a:effectLst/>
                <a:latin typeface="+mn-lt"/>
              </a:rPr>
              <a:t> between the observed targets in the dataset, and the targets predicted by the linear approximation.</a:t>
            </a:r>
            <a:endParaRPr kumimoji="0" lang="en-US" altLang="en-US" sz="9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400" b="0" i="0" u="none" strike="noStrike" cap="none" normalizeH="0" baseline="0" dirty="0">
                <a:ln>
                  <a:noFill/>
                </a:ln>
                <a:solidFill>
                  <a:srgbClr val="212529"/>
                </a:solidFill>
                <a:effectLst/>
                <a:latin typeface="+mn-lt"/>
              </a:rPr>
            </a:br>
            <a:endParaRPr kumimoji="0" lang="en-US" altLang="en-US" sz="1400" b="0" i="0" u="none" strike="noStrike" cap="none" normalizeH="0" baseline="0" dirty="0">
              <a:ln>
                <a:noFill/>
              </a:ln>
              <a:solidFill>
                <a:srgbClr val="2125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mn-lt"/>
            </a:endParaRPr>
          </a:p>
        </p:txBody>
      </p:sp>
      <p:graphicFrame>
        <p:nvGraphicFramePr>
          <p:cNvPr id="6" name="Table 5"/>
          <p:cNvGraphicFramePr>
            <a:graphicFrameLocks noGrp="1"/>
          </p:cNvGraphicFramePr>
          <p:nvPr/>
        </p:nvGraphicFramePr>
        <p:xfrm>
          <a:off x="1022931" y="3042099"/>
          <a:ext cx="10515600" cy="2103120"/>
        </p:xfrm>
        <a:graphic>
          <a:graphicData uri="http://schemas.openxmlformats.org/drawingml/2006/table">
            <a:tbl>
              <a:tblPr/>
              <a:tblGrid>
                <a:gridCol w="5257800"/>
                <a:gridCol w="5257800"/>
              </a:tblGrid>
              <a:tr h="0">
                <a:tc>
                  <a:txBody>
                    <a:bodyPr/>
                    <a:lstStyle/>
                    <a:p>
                      <a:r>
                        <a:rPr lang="en-US" u="none" strike="noStrike" dirty="0">
                          <a:solidFill>
                            <a:srgbClr val="2878A2"/>
                          </a:solidFill>
                          <a:effectLst/>
                          <a:hlinkClick r:id="rId1" tooltip="sklearn.linear_model.LinearRegression.fit"/>
                        </a:rPr>
                        <a:t>fit</a:t>
                      </a:r>
                      <a:r>
                        <a:rPr lang="en-US" dirty="0">
                          <a:effectLst/>
                        </a:rPr>
                        <a:t>(self, X, y[, </a:t>
                      </a:r>
                      <a:r>
                        <a:rPr lang="en-US" dirty="0" err="1">
                          <a:effectLst/>
                        </a:rPr>
                        <a:t>sample_weight</a:t>
                      </a:r>
                      <a:r>
                        <a:rPr lang="en-US" dirty="0">
                          <a:effectLst/>
                        </a:rPr>
                        <a:t>])</a:t>
                      </a:r>
                      <a:endParaRPr lang="en-US" dirty="0">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IN">
                          <a:effectLst/>
                        </a:rPr>
                        <a:t>Fit linear model.</a:t>
                      </a:r>
                      <a:endParaRPr lang="en-IN">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r>
              <a:tr h="0">
                <a:tc>
                  <a:txBody>
                    <a:bodyPr/>
                    <a:lstStyle/>
                    <a:p>
                      <a:r>
                        <a:rPr lang="en-IN" u="none" strike="noStrike">
                          <a:solidFill>
                            <a:srgbClr val="2878A2"/>
                          </a:solidFill>
                          <a:effectLst/>
                          <a:hlinkClick r:id="rId2" tooltip="sklearn.linear_model.LinearRegression.get_params"/>
                        </a:rPr>
                        <a:t>get_params</a:t>
                      </a:r>
                      <a:r>
                        <a:rPr lang="en-IN">
                          <a:effectLst/>
                        </a:rPr>
                        <a:t>(self[, deep])</a:t>
                      </a:r>
                      <a:endParaRPr lang="en-IN">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Get parameters for this estimator.</a:t>
                      </a:r>
                      <a:endParaRPr lang="en-US">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IN" u="none" strike="noStrike">
                          <a:solidFill>
                            <a:srgbClr val="2878A2"/>
                          </a:solidFill>
                          <a:effectLst/>
                          <a:hlinkClick r:id="rId3" tooltip="sklearn.linear_model.LinearRegression.predict"/>
                        </a:rPr>
                        <a:t>predict</a:t>
                      </a:r>
                      <a:r>
                        <a:rPr lang="en-IN">
                          <a:effectLst/>
                        </a:rPr>
                        <a:t>(self, X)</a:t>
                      </a:r>
                      <a:endParaRPr lang="en-IN">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a:effectLst/>
                        </a:rPr>
                        <a:t>Predict using the linear model.</a:t>
                      </a:r>
                      <a:endParaRPr lang="en-US">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r>
              <a:tr h="0">
                <a:tc>
                  <a:txBody>
                    <a:bodyPr/>
                    <a:lstStyle/>
                    <a:p>
                      <a:r>
                        <a:rPr lang="en-US" u="none" strike="noStrike">
                          <a:solidFill>
                            <a:srgbClr val="2878A2"/>
                          </a:solidFill>
                          <a:effectLst/>
                          <a:hlinkClick r:id="rId4" tooltip="sklearn.linear_model.LinearRegression.score"/>
                        </a:rPr>
                        <a:t>score</a:t>
                      </a:r>
                      <a:r>
                        <a:rPr lang="en-US">
                          <a:effectLst/>
                        </a:rPr>
                        <a:t>(self, X, y[, sample_weight])</a:t>
                      </a:r>
                      <a:endParaRPr lang="en-US">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Return the coefficient of determination R^2 of the prediction.</a:t>
                      </a:r>
                      <a:endParaRPr lang="en-US">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IN" u="none" strike="noStrike" dirty="0" err="1">
                          <a:solidFill>
                            <a:srgbClr val="2878A2"/>
                          </a:solidFill>
                          <a:effectLst/>
                          <a:hlinkClick r:id="rId5" tooltip="sklearn.linear_model.LinearRegression.set_params"/>
                        </a:rPr>
                        <a:t>set_params</a:t>
                      </a:r>
                      <a:r>
                        <a:rPr lang="en-IN" dirty="0">
                          <a:effectLst/>
                        </a:rPr>
                        <a:t>(self, \*\*params)</a:t>
                      </a:r>
                      <a:endParaRPr lang="en-IN" dirty="0">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dirty="0">
                          <a:effectLst/>
                        </a:rPr>
                        <a:t>Set the parameters of this estimator.</a:t>
                      </a:r>
                      <a:endParaRPr lang="en-US" dirty="0">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r>
            </a:tbl>
          </a:graphicData>
        </a:graphic>
      </p:graphicFrame>
      <p:sp>
        <p:nvSpPr>
          <p:cNvPr id="8" name="Rectangle 7"/>
          <p:cNvSpPr/>
          <p:nvPr/>
        </p:nvSpPr>
        <p:spPr>
          <a:xfrm>
            <a:off x="838200" y="2361920"/>
            <a:ext cx="1282723" cy="369332"/>
          </a:xfrm>
          <a:prstGeom prst="rect">
            <a:avLst/>
          </a:prstGeom>
        </p:spPr>
        <p:txBody>
          <a:bodyPr wrap="none">
            <a:spAutoFit/>
          </a:bodyPr>
          <a:lstStyle/>
          <a:p>
            <a:pPr lvl="0" eaLnBrk="0" fontAlgn="base" hangingPunct="0">
              <a:spcBef>
                <a:spcPct val="0"/>
              </a:spcBef>
              <a:spcAft>
                <a:spcPct val="0"/>
              </a:spcAft>
            </a:pPr>
            <a:r>
              <a:rPr lang="en-US" altLang="en-US" b="1" dirty="0">
                <a:solidFill>
                  <a:srgbClr val="212529"/>
                </a:solidFill>
                <a:latin typeface="-apple-system"/>
              </a:rPr>
              <a:t>Methods :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622331" y="374904"/>
            <a:ext cx="10978938" cy="58128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377" y="201898"/>
            <a:ext cx="11686032" cy="6065737"/>
          </a:xfrm>
        </p:spPr>
        <p:txBody>
          <a:bodyPr>
            <a:normAutofit/>
          </a:bodyPr>
          <a:lstStyle/>
          <a:p>
            <a:pPr marL="0" indent="0">
              <a:buNone/>
            </a:pPr>
            <a:r>
              <a:rPr lang="en-US" dirty="0"/>
              <a:t>Naive Bayes:</a:t>
            </a:r>
            <a:endParaRPr lang="en-US" dirty="0"/>
          </a:p>
          <a:p>
            <a:pPr marL="0" lv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Naive Bayes methods are a set of supervised learning algorithms based on applying Bayes’ theorem with the “naive” assumption of</a:t>
            </a: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conditional independence between every pair of features given the value of the class variable. </a:t>
            </a: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Bayes’ theorem states the following relationship, given class variable y and dependent feature vector x1 through </a:t>
            </a:r>
            <a:r>
              <a:rPr kumimoji="0" lang="en-US" altLang="en-US" sz="1600" b="0" i="0" u="none" strike="noStrike" cap="none" normalizeH="0" baseline="0" dirty="0" err="1">
                <a:ln>
                  <a:noFill/>
                </a:ln>
                <a:solidFill>
                  <a:srgbClr val="212529"/>
                </a:solidFill>
                <a:effectLst/>
                <a:latin typeface="+mn-lt"/>
              </a:rPr>
              <a:t>xn</a:t>
            </a:r>
            <a:r>
              <a:rPr kumimoji="0" lang="en-US" altLang="en-US" sz="1600" b="0" i="0" u="none" strike="noStrike" cap="none" normalizeH="0" baseline="0" dirty="0">
                <a:ln>
                  <a:noFill/>
                </a:ln>
                <a:solidFill>
                  <a:srgbClr val="212529"/>
                </a:solidFill>
                <a:effectLst/>
                <a:latin typeface="+mn-lt"/>
              </a:rPr>
              <a:t>, :</a:t>
            </a:r>
            <a:endParaRPr kumimoji="0" lang="en-US" altLang="en-US" sz="1600" b="0" i="0" u="none" strike="noStrike" cap="none" normalizeH="0" baseline="0" dirty="0">
              <a:ln>
                <a:noFill/>
              </a:ln>
              <a:solidFill>
                <a:schemeClr val="tx1"/>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P(y∣x1,…,</a:t>
            </a:r>
            <a:r>
              <a:rPr kumimoji="0" lang="en-US" altLang="en-US" sz="1600" b="0" i="0" u="none" strike="noStrike" cap="none" normalizeH="0" baseline="0" dirty="0" err="1">
                <a:ln>
                  <a:noFill/>
                </a:ln>
                <a:solidFill>
                  <a:srgbClr val="212529"/>
                </a:solidFill>
                <a:effectLst/>
                <a:latin typeface="+mn-lt"/>
              </a:rPr>
              <a:t>xn</a:t>
            </a:r>
            <a:r>
              <a:rPr kumimoji="0" lang="en-US" altLang="en-US" sz="1600" b="0" i="0" u="none" strike="noStrike" cap="none" normalizeH="0" baseline="0" dirty="0">
                <a:ln>
                  <a:noFill/>
                </a:ln>
                <a:solidFill>
                  <a:srgbClr val="212529"/>
                </a:solidFill>
                <a:effectLst/>
                <a:latin typeface="+mn-lt"/>
              </a:rPr>
              <a:t>)=P(y)P(x1,…</a:t>
            </a:r>
            <a:r>
              <a:rPr kumimoji="0" lang="en-US" altLang="en-US" sz="1600" b="0" i="0" u="none" strike="noStrike" cap="none" normalizeH="0" baseline="0" dirty="0" err="1">
                <a:ln>
                  <a:noFill/>
                </a:ln>
                <a:solidFill>
                  <a:srgbClr val="212529"/>
                </a:solidFill>
                <a:effectLst/>
                <a:latin typeface="+mn-lt"/>
              </a:rPr>
              <a:t>xn∣y</a:t>
            </a:r>
            <a:r>
              <a:rPr kumimoji="0" lang="en-US" altLang="en-US" sz="1600" b="0" i="0" u="none" strike="noStrike" cap="none" normalizeH="0" baseline="0" dirty="0">
                <a:ln>
                  <a:noFill/>
                </a:ln>
                <a:solidFill>
                  <a:srgbClr val="212529"/>
                </a:solidFill>
                <a:effectLst/>
                <a:latin typeface="+mn-lt"/>
              </a:rPr>
              <a:t>)P(x1,…,</a:t>
            </a:r>
            <a:r>
              <a:rPr kumimoji="0" lang="en-US" altLang="en-US" sz="1600" b="0" i="0" u="none" strike="noStrike" cap="none" normalizeH="0" baseline="0" dirty="0" err="1">
                <a:ln>
                  <a:noFill/>
                </a:ln>
                <a:solidFill>
                  <a:srgbClr val="212529"/>
                </a:solidFill>
                <a:effectLst/>
                <a:latin typeface="+mn-lt"/>
              </a:rPr>
              <a:t>xn</a:t>
            </a:r>
            <a:r>
              <a:rPr kumimoji="0" lang="en-US" altLang="en-US" sz="1600" b="0" i="0" u="none" strike="noStrike" cap="none" normalizeH="0" baseline="0" dirty="0">
                <a:ln>
                  <a:noFill/>
                </a:ln>
                <a:solidFill>
                  <a:srgbClr val="212529"/>
                </a:solidFill>
                <a:effectLst/>
                <a:latin typeface="+mn-lt"/>
              </a:rPr>
              <a:t>)</a:t>
            </a: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tx1"/>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Using the naive conditional independence assumption that</a:t>
            </a:r>
            <a:endParaRPr kumimoji="0" lang="en-US" altLang="en-US" sz="1600" b="0" i="0" u="none" strike="noStrike" cap="none" normalizeH="0" baseline="0" dirty="0">
              <a:ln>
                <a:noFill/>
              </a:ln>
              <a:solidFill>
                <a:schemeClr val="tx1"/>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P(xi|y,x1,…,xi−1,xi+1,…,</a:t>
            </a:r>
            <a:r>
              <a:rPr kumimoji="0" lang="en-US" altLang="en-US" sz="1600" b="0" i="0" u="none" strike="noStrike" cap="none" normalizeH="0" baseline="0" dirty="0" err="1">
                <a:ln>
                  <a:noFill/>
                </a:ln>
                <a:solidFill>
                  <a:srgbClr val="212529"/>
                </a:solidFill>
                <a:effectLst/>
                <a:latin typeface="+mn-lt"/>
              </a:rPr>
              <a:t>xn</a:t>
            </a:r>
            <a:r>
              <a:rPr kumimoji="0" lang="en-US" altLang="en-US" sz="1600" b="0" i="0" u="none" strike="noStrike" cap="none" normalizeH="0" baseline="0" dirty="0">
                <a:ln>
                  <a:noFill/>
                </a:ln>
                <a:solidFill>
                  <a:srgbClr val="212529"/>
                </a:solidFill>
                <a:effectLst/>
                <a:latin typeface="+mn-lt"/>
              </a:rPr>
              <a:t>)=P(</a:t>
            </a:r>
            <a:r>
              <a:rPr kumimoji="0" lang="en-US" altLang="en-US" sz="1600" b="0" i="0" u="none" strike="noStrike" cap="none" normalizeH="0" baseline="0" dirty="0" err="1">
                <a:ln>
                  <a:noFill/>
                </a:ln>
                <a:solidFill>
                  <a:srgbClr val="212529"/>
                </a:solidFill>
                <a:effectLst/>
                <a:latin typeface="+mn-lt"/>
              </a:rPr>
              <a:t>xi|y</a:t>
            </a:r>
            <a:r>
              <a:rPr kumimoji="0" lang="en-US" altLang="en-US" sz="1600" b="0" i="0" u="none" strike="noStrike" cap="none" normalizeH="0" baseline="0" dirty="0">
                <a:ln>
                  <a:noFill/>
                </a:ln>
                <a:solidFill>
                  <a:srgbClr val="212529"/>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lv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for all </a:t>
            </a:r>
            <a:r>
              <a:rPr kumimoji="0" lang="en-US" altLang="en-US" sz="1600" b="0" i="0" u="none" strike="noStrike" cap="none" normalizeH="0" baseline="0" dirty="0" err="1">
                <a:ln>
                  <a:noFill/>
                </a:ln>
                <a:solidFill>
                  <a:srgbClr val="212529"/>
                </a:solidFill>
                <a:effectLst/>
                <a:latin typeface="+mn-lt"/>
              </a:rPr>
              <a:t>i</a:t>
            </a:r>
            <a:r>
              <a:rPr kumimoji="0" lang="en-US" altLang="en-US" sz="1600" b="0" i="0" u="none" strike="noStrike" cap="none" normalizeH="0" baseline="0" dirty="0">
                <a:ln>
                  <a:noFill/>
                </a:ln>
                <a:solidFill>
                  <a:srgbClr val="212529"/>
                </a:solidFill>
                <a:effectLst/>
                <a:latin typeface="+mn-lt"/>
              </a:rPr>
              <a:t>, this relationship is simplified to</a:t>
            </a:r>
            <a:endParaRPr kumimoji="0" lang="en-US" altLang="en-US" sz="1600" b="0" i="0" u="none" strike="noStrike" cap="none" normalizeH="0" baseline="0" dirty="0">
              <a:ln>
                <a:noFill/>
              </a:ln>
              <a:solidFill>
                <a:schemeClr val="tx1"/>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P(y∣x1,…,</a:t>
            </a:r>
            <a:r>
              <a:rPr kumimoji="0" lang="en-US" altLang="en-US" sz="1600" b="0" i="0" u="none" strike="noStrike" cap="none" normalizeH="0" baseline="0" dirty="0" err="1">
                <a:ln>
                  <a:noFill/>
                </a:ln>
                <a:solidFill>
                  <a:srgbClr val="212529"/>
                </a:solidFill>
                <a:effectLst/>
                <a:latin typeface="+mn-lt"/>
              </a:rPr>
              <a:t>xn</a:t>
            </a:r>
            <a:r>
              <a:rPr kumimoji="0" lang="en-US" altLang="en-US" sz="1600" b="0" i="0" u="none" strike="noStrike" cap="none" normalizeH="0" baseline="0" dirty="0">
                <a:ln>
                  <a:noFill/>
                </a:ln>
                <a:solidFill>
                  <a:srgbClr val="212529"/>
                </a:solidFill>
                <a:effectLst/>
                <a:latin typeface="+mn-lt"/>
              </a:rPr>
              <a:t>)=P(y)∏</a:t>
            </a:r>
            <a:r>
              <a:rPr kumimoji="0" lang="en-US" altLang="en-US" sz="1600" b="0" i="0" u="none" strike="noStrike" cap="none" normalizeH="0" baseline="0" dirty="0" err="1">
                <a:ln>
                  <a:noFill/>
                </a:ln>
                <a:solidFill>
                  <a:srgbClr val="212529"/>
                </a:solidFill>
                <a:effectLst/>
                <a:latin typeface="+mn-lt"/>
              </a:rPr>
              <a:t>i</a:t>
            </a:r>
            <a:r>
              <a:rPr kumimoji="0" lang="en-US" altLang="en-US" sz="1600" b="0" i="0" u="none" strike="noStrike" cap="none" normalizeH="0" baseline="0" dirty="0">
                <a:ln>
                  <a:noFill/>
                </a:ln>
                <a:solidFill>
                  <a:srgbClr val="212529"/>
                </a:solidFill>
                <a:effectLst/>
                <a:latin typeface="+mn-lt"/>
              </a:rPr>
              <a:t>=1nP(</a:t>
            </a:r>
            <a:r>
              <a:rPr kumimoji="0" lang="en-US" altLang="en-US" sz="1600" b="0" i="0" u="none" strike="noStrike" cap="none" normalizeH="0" baseline="0" dirty="0" err="1">
                <a:ln>
                  <a:noFill/>
                </a:ln>
                <a:solidFill>
                  <a:srgbClr val="212529"/>
                </a:solidFill>
                <a:effectLst/>
                <a:latin typeface="+mn-lt"/>
              </a:rPr>
              <a:t>xi∣y</a:t>
            </a:r>
            <a:r>
              <a:rPr kumimoji="0" lang="en-US" altLang="en-US" sz="1600" b="0" i="0" u="none" strike="noStrike" cap="none" normalizeH="0" baseline="0" dirty="0">
                <a:ln>
                  <a:noFill/>
                </a:ln>
                <a:solidFill>
                  <a:srgbClr val="212529"/>
                </a:solidFill>
                <a:effectLst/>
                <a:latin typeface="+mn-lt"/>
              </a:rPr>
              <a:t>)P(x1,…,</a:t>
            </a:r>
            <a:r>
              <a:rPr kumimoji="0" lang="en-US" altLang="en-US" sz="1600" b="0" i="0" u="none" strike="noStrike" cap="none" normalizeH="0" baseline="0" dirty="0" err="1">
                <a:ln>
                  <a:noFill/>
                </a:ln>
                <a:solidFill>
                  <a:srgbClr val="212529"/>
                </a:solidFill>
                <a:effectLst/>
                <a:latin typeface="+mn-lt"/>
              </a:rPr>
              <a:t>xn</a:t>
            </a:r>
            <a:r>
              <a:rPr kumimoji="0" lang="en-US" altLang="en-US" sz="1600" b="0" i="0" u="none" strike="noStrike" cap="none" normalizeH="0" baseline="0" dirty="0">
                <a:ln>
                  <a:noFill/>
                </a:ln>
                <a:solidFill>
                  <a:srgbClr val="212529"/>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lvl="0" indent="0" eaLnBrk="0" fontAlgn="base" hangingPunct="0">
              <a:lnSpc>
                <a:spcPct val="100000"/>
              </a:lnSpc>
              <a:spcBef>
                <a:spcPct val="0"/>
              </a:spcBef>
              <a:spcAft>
                <a:spcPct val="0"/>
              </a:spcAft>
              <a:buNone/>
            </a:pPr>
            <a:endParaRPr lang="en-US" altLang="en-US" sz="1600" dirty="0">
              <a:solidFill>
                <a:srgbClr val="212529"/>
              </a:solidFill>
            </a:endParaRPr>
          </a:p>
          <a:p>
            <a:pPr marL="0" lv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Since P(x1,…,</a:t>
            </a:r>
            <a:r>
              <a:rPr kumimoji="0" lang="en-US" altLang="en-US" sz="1600" b="0" i="0" u="none" strike="noStrike" cap="none" normalizeH="0" baseline="0" dirty="0" err="1">
                <a:ln>
                  <a:noFill/>
                </a:ln>
                <a:solidFill>
                  <a:srgbClr val="212529"/>
                </a:solidFill>
                <a:effectLst/>
                <a:latin typeface="+mn-lt"/>
              </a:rPr>
              <a:t>xn</a:t>
            </a:r>
            <a:r>
              <a:rPr kumimoji="0" lang="en-US" altLang="en-US" sz="1600" b="0" i="0" u="none" strike="noStrike" cap="none" normalizeH="0" baseline="0" dirty="0">
                <a:ln>
                  <a:noFill/>
                </a:ln>
                <a:solidFill>
                  <a:srgbClr val="212529"/>
                </a:solidFill>
                <a:effectLst/>
                <a:latin typeface="+mn-lt"/>
              </a:rPr>
              <a:t>) is constant given the input, we can use the following classification rule:</a:t>
            </a:r>
            <a:endParaRPr kumimoji="0" lang="en-US" altLang="en-US" sz="1600" b="0" i="0" u="none" strike="noStrike" cap="none" normalizeH="0" baseline="0" dirty="0">
              <a:ln>
                <a:noFill/>
              </a:ln>
              <a:solidFill>
                <a:schemeClr val="tx1"/>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P(y∣x1,…,</a:t>
            </a:r>
            <a:r>
              <a:rPr kumimoji="0" lang="en-US" altLang="en-US" sz="1600" b="0" i="0" u="none" strike="noStrike" cap="none" normalizeH="0" baseline="0" dirty="0" err="1">
                <a:ln>
                  <a:noFill/>
                </a:ln>
                <a:solidFill>
                  <a:srgbClr val="212529"/>
                </a:solidFill>
                <a:effectLst/>
                <a:latin typeface="+mn-lt"/>
              </a:rPr>
              <a:t>xn</a:t>
            </a:r>
            <a:r>
              <a:rPr kumimoji="0" lang="en-US" altLang="en-US" sz="1600" b="0" i="0" u="none" strike="noStrike" cap="none" normalizeH="0" baseline="0" dirty="0">
                <a:ln>
                  <a:noFill/>
                </a:ln>
                <a:solidFill>
                  <a:srgbClr val="212529"/>
                </a:solidFill>
                <a:effectLst/>
                <a:latin typeface="+mn-lt"/>
              </a:rPr>
              <a:t>)∝P(y)∏</a:t>
            </a:r>
            <a:r>
              <a:rPr kumimoji="0" lang="en-US" altLang="en-US" sz="1600" b="0" i="0" u="none" strike="noStrike" cap="none" normalizeH="0" baseline="0" dirty="0" err="1">
                <a:ln>
                  <a:noFill/>
                </a:ln>
                <a:solidFill>
                  <a:srgbClr val="212529"/>
                </a:solidFill>
                <a:effectLst/>
                <a:latin typeface="+mn-lt"/>
              </a:rPr>
              <a:t>i</a:t>
            </a:r>
            <a:r>
              <a:rPr kumimoji="0" lang="en-US" altLang="en-US" sz="1600" b="0" i="0" u="none" strike="noStrike" cap="none" normalizeH="0" baseline="0" dirty="0">
                <a:ln>
                  <a:noFill/>
                </a:ln>
                <a:solidFill>
                  <a:srgbClr val="212529"/>
                </a:solidFill>
                <a:effectLst/>
                <a:latin typeface="+mn-lt"/>
              </a:rPr>
              <a:t>=1nP(</a:t>
            </a:r>
            <a:r>
              <a:rPr kumimoji="0" lang="en-US" altLang="en-US" sz="1600" b="0" i="0" u="none" strike="noStrike" cap="none" normalizeH="0" baseline="0" dirty="0" err="1">
                <a:ln>
                  <a:noFill/>
                </a:ln>
                <a:solidFill>
                  <a:srgbClr val="212529"/>
                </a:solidFill>
                <a:effectLst/>
                <a:latin typeface="+mn-lt"/>
              </a:rPr>
              <a:t>xi∣y</a:t>
            </a:r>
            <a:r>
              <a:rPr kumimoji="0" lang="en-US" altLang="en-US" sz="1600" b="0" i="0" u="none" strike="noStrike" cap="none" normalizeH="0" baseline="0" dirty="0">
                <a:ln>
                  <a:noFill/>
                </a:ln>
                <a:solidFill>
                  <a:srgbClr val="212529"/>
                </a:solidFill>
                <a:effectLst/>
                <a:latin typeface="+mn-lt"/>
              </a:rPr>
              <a:t>)⇓y^=</a:t>
            </a:r>
            <a:r>
              <a:rPr kumimoji="0" lang="en-US" altLang="en-US" sz="1600" b="0" i="0" u="none" strike="noStrike" cap="none" normalizeH="0" baseline="0" dirty="0" err="1">
                <a:ln>
                  <a:noFill/>
                </a:ln>
                <a:solidFill>
                  <a:srgbClr val="212529"/>
                </a:solidFill>
                <a:effectLst/>
                <a:latin typeface="+mn-lt"/>
              </a:rPr>
              <a:t>arg⁡maxyP</a:t>
            </a:r>
            <a:r>
              <a:rPr kumimoji="0" lang="en-US" altLang="en-US" sz="1600" b="0" i="0" u="none" strike="noStrike" cap="none" normalizeH="0" baseline="0" dirty="0">
                <a:ln>
                  <a:noFill/>
                </a:ln>
                <a:solidFill>
                  <a:srgbClr val="212529"/>
                </a:solidFill>
                <a:effectLst/>
                <a:latin typeface="+mn-lt"/>
              </a:rPr>
              <a:t>(y)∏</a:t>
            </a:r>
            <a:r>
              <a:rPr kumimoji="0" lang="en-US" altLang="en-US" sz="1600" b="0" i="0" u="none" strike="noStrike" cap="none" normalizeH="0" baseline="0" dirty="0" err="1">
                <a:ln>
                  <a:noFill/>
                </a:ln>
                <a:solidFill>
                  <a:srgbClr val="212529"/>
                </a:solidFill>
                <a:effectLst/>
                <a:latin typeface="+mn-lt"/>
              </a:rPr>
              <a:t>i</a:t>
            </a:r>
            <a:r>
              <a:rPr kumimoji="0" lang="en-US" altLang="en-US" sz="1600" b="0" i="0" u="none" strike="noStrike" cap="none" normalizeH="0" baseline="0" dirty="0">
                <a:ln>
                  <a:noFill/>
                </a:ln>
                <a:solidFill>
                  <a:srgbClr val="212529"/>
                </a:solidFill>
                <a:effectLst/>
                <a:latin typeface="+mn-lt"/>
              </a:rPr>
              <a:t>=1nP(</a:t>
            </a:r>
            <a:r>
              <a:rPr kumimoji="0" lang="en-US" altLang="en-US" sz="1600" b="0" i="0" u="none" strike="noStrike" cap="none" normalizeH="0" baseline="0" dirty="0" err="1">
                <a:ln>
                  <a:noFill/>
                </a:ln>
                <a:solidFill>
                  <a:srgbClr val="212529"/>
                </a:solidFill>
                <a:effectLst/>
                <a:latin typeface="+mn-lt"/>
              </a:rPr>
              <a:t>xi∣y</a:t>
            </a:r>
            <a:r>
              <a:rPr kumimoji="0" lang="en-US" altLang="en-US" sz="1600" b="0" i="0" u="none" strike="noStrike" cap="none" normalizeH="0" baseline="0" dirty="0">
                <a:ln>
                  <a:noFill/>
                </a:ln>
                <a:solidFill>
                  <a:srgbClr val="212529"/>
                </a:solidFill>
                <a:effectLst/>
                <a:latin typeface="+mn-lt"/>
              </a:rPr>
              <a:t>),</a:t>
            </a:r>
            <a:endParaRPr lang="en-US" altLang="en-US" sz="1600" dirty="0"/>
          </a:p>
          <a:p>
            <a:pPr marL="0" lv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Naive Bayes learners and classifiers can be extremely fast compared to more sophisticated methods. </a:t>
            </a: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The decoupling of the class conditional feature distributions means that each distribution can be independently estimated as a one</a:t>
            </a: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 dimensional distribution.  This in turn helps to alleviate problems stemming from the curse of dimensionality.</a:t>
            </a:r>
            <a:endParaRPr kumimoji="0" lang="en-US" altLang="en-US" sz="1600" b="0" i="0" u="none" strike="noStrike" cap="none" normalizeH="0" baseline="0" dirty="0">
              <a:ln>
                <a:noFill/>
              </a:ln>
              <a:solidFill>
                <a:schemeClr val="tx1"/>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rgbClr val="212529"/>
                </a:solidFill>
                <a:effectLst/>
                <a:latin typeface="+mn-lt"/>
              </a:rPr>
              <a:t>On the flip side, although naive Bayes is known as a decent classifier, it is known to be a bad estimator, so the probability outputs from </a:t>
            </a:r>
            <a:endParaRPr kumimoji="0" lang="en-US" altLang="en-US" sz="1600" b="0" i="0" u="none" strike="noStrike" cap="none" normalizeH="0" baseline="0" dirty="0">
              <a:ln>
                <a:noFill/>
              </a:ln>
              <a:solidFill>
                <a:srgbClr val="212529"/>
              </a:solidFill>
              <a:effectLst/>
              <a:latin typeface="+mn-lt"/>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err="1">
                <a:ln>
                  <a:noFill/>
                </a:ln>
                <a:solidFill>
                  <a:srgbClr val="222222"/>
                </a:solidFill>
                <a:effectLst/>
                <a:latin typeface="+mn-lt"/>
              </a:rPr>
              <a:t>predict_proba</a:t>
            </a:r>
            <a:r>
              <a:rPr kumimoji="0" lang="en-US" altLang="en-US" sz="1600" b="0" i="0" u="none" strike="noStrike" cap="none" normalizeH="0" baseline="0" dirty="0">
                <a:ln>
                  <a:noFill/>
                </a:ln>
                <a:solidFill>
                  <a:srgbClr val="212529"/>
                </a:solidFill>
                <a:effectLst/>
                <a:latin typeface="+mn-lt"/>
              </a:rPr>
              <a:t> are not to be taken too seriously.</a:t>
            </a:r>
            <a:endParaRPr kumimoji="0" lang="en-US" altLang="en-US" sz="1600" b="0" i="0" u="none" strike="noStrike" cap="none" normalizeH="0" baseline="0" dirty="0">
              <a:ln>
                <a:noFill/>
              </a:ln>
              <a:solidFill>
                <a:schemeClr val="tx1"/>
              </a:solidFill>
              <a:effectLst/>
              <a:latin typeface="+mn-lt"/>
            </a:endParaRPr>
          </a:p>
          <a:p>
            <a:pPr marL="0" indent="0">
              <a:buNone/>
            </a:pPr>
            <a:endParaRPr lang="en-US" sz="1600" dirty="0"/>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1"/>
          <a:srcRect t="1909" b="74890"/>
          <a:stretch>
            <a:fillRect/>
          </a:stretch>
        </p:blipFill>
        <p:spPr>
          <a:xfrm>
            <a:off x="913225" y="275207"/>
            <a:ext cx="10595193" cy="1402673"/>
          </a:xfrm>
          <a:prstGeom prst="rect">
            <a:avLst/>
          </a:prstGeom>
        </p:spPr>
      </p:pic>
      <p:pic>
        <p:nvPicPr>
          <p:cNvPr id="5" name="Picture 4"/>
          <p:cNvPicPr>
            <a:picLocks noChangeAspect="1"/>
          </p:cNvPicPr>
          <p:nvPr/>
        </p:nvPicPr>
        <p:blipFill>
          <a:blip r:embed="rId2"/>
          <a:stretch>
            <a:fillRect/>
          </a:stretch>
        </p:blipFill>
        <p:spPr>
          <a:xfrm>
            <a:off x="683581" y="2108295"/>
            <a:ext cx="10824838" cy="4323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1"/>
          <a:srcRect r="35189"/>
          <a:stretch>
            <a:fillRect/>
          </a:stretch>
        </p:blipFill>
        <p:spPr>
          <a:xfrm>
            <a:off x="940826" y="496849"/>
            <a:ext cx="9435300" cy="53979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1"/>
          <a:srcRect r="32374"/>
          <a:stretch>
            <a:fillRect/>
          </a:stretch>
        </p:blipFill>
        <p:spPr>
          <a:xfrm>
            <a:off x="886939" y="464480"/>
            <a:ext cx="10418121" cy="55450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603" y="495878"/>
            <a:ext cx="10918794" cy="5866244"/>
          </a:xfrm>
        </p:spPr>
        <p:txBody>
          <a:bodyPr>
            <a:normAutofit/>
          </a:bodyPr>
          <a:lstStyle/>
          <a:p>
            <a:pPr marL="0" indent="0">
              <a:buNone/>
            </a:pPr>
            <a:r>
              <a:rPr lang="en-US" dirty="0"/>
              <a:t>K-Nearest </a:t>
            </a:r>
            <a:r>
              <a:rPr lang="en-US" dirty="0" err="1"/>
              <a:t>Neighbour</a:t>
            </a:r>
            <a:r>
              <a:rPr lang="en-US" dirty="0"/>
              <a:t>: </a:t>
            </a:r>
            <a:endParaRPr lang="en-US" dirty="0"/>
          </a:p>
          <a:p>
            <a:pPr marL="0" indent="0">
              <a:buNone/>
            </a:pPr>
            <a:r>
              <a:rPr lang="en-US" sz="2000" dirty="0"/>
              <a:t>KNN (K-Nearest Neighbor) is a simple supervised classification algorithm we can use to assign a class to new data point. It can be used for regression as well, KNN does not make any assumptions on the data distribution, hence it is non-parametric. It keeps all the training data to make future predictions by computing the similarity between an input sample and each training instance.</a:t>
            </a:r>
            <a:endParaRPr lang="en-US" sz="2000" dirty="0"/>
          </a:p>
          <a:p>
            <a:pPr marL="0" indent="0">
              <a:buNone/>
            </a:pPr>
            <a:r>
              <a:rPr lang="en-US" sz="2000" b="1" dirty="0"/>
              <a:t>KNN can be summarized as below:</a:t>
            </a:r>
            <a:endParaRPr lang="en-US" sz="2000" dirty="0"/>
          </a:p>
          <a:p>
            <a:r>
              <a:rPr lang="en-US" sz="2000" dirty="0"/>
              <a:t>Computes the distance between the new data point with every training example.</a:t>
            </a:r>
            <a:endParaRPr lang="en-US" sz="2000" dirty="0"/>
          </a:p>
          <a:p>
            <a:r>
              <a:rPr lang="en-US" sz="2000" dirty="0"/>
              <a:t>For computing the distance measures such as Euclidean distance, Hamming distance or Manhattan distance will be used.</a:t>
            </a:r>
            <a:endParaRPr lang="en-US" sz="2000" dirty="0"/>
          </a:p>
          <a:p>
            <a:r>
              <a:rPr lang="en-US" sz="2000" dirty="0"/>
              <a:t>Model picks K entries in the database which are closest to the new data point.</a:t>
            </a:r>
            <a:endParaRPr lang="en-US" sz="2000" dirty="0"/>
          </a:p>
          <a:p>
            <a:r>
              <a:rPr lang="en-US" sz="2000" dirty="0"/>
              <a:t>Then it does the majority vote </a:t>
            </a:r>
            <a:r>
              <a:rPr lang="en-US" sz="2000" dirty="0" err="1"/>
              <a:t>i.e</a:t>
            </a:r>
            <a:r>
              <a:rPr lang="en-US" sz="2000" dirty="0"/>
              <a:t> the most common class/label among those K entries will be the class of the new data point.</a:t>
            </a:r>
            <a:endParaRPr lang="en-US" sz="2000" dirty="0"/>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213360" y="210026"/>
            <a:ext cx="11765280" cy="66479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rgbClr val="212529"/>
                </a:solidFill>
                <a:effectLst/>
                <a:latin typeface="-apple-system"/>
              </a:rPr>
              <a:t>Parameters</a:t>
            </a:r>
            <a:endParaRPr kumimoji="0" lang="en-US" altLang="en-US" b="1" i="0" u="none" strike="noStrike" cap="none" normalizeH="0" baseline="0" dirty="0">
              <a:ln>
                <a:noFill/>
              </a:ln>
              <a:solidFill>
                <a:srgbClr val="212529"/>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err="1">
                <a:ln>
                  <a:noFill/>
                </a:ln>
                <a:solidFill>
                  <a:srgbClr val="212529"/>
                </a:solidFill>
                <a:effectLst/>
                <a:latin typeface="-apple-system"/>
              </a:rPr>
              <a:t>n_neighbors</a:t>
            </a:r>
            <a:r>
              <a:rPr kumimoji="0" lang="en-US" altLang="en-US" b="1" i="1" u="none" strike="noStrike" cap="none" normalizeH="0" baseline="0" dirty="0" err="1">
                <a:ln>
                  <a:noFill/>
                </a:ln>
                <a:solidFill>
                  <a:srgbClr val="212529"/>
                </a:solidFill>
                <a:effectLst/>
                <a:latin typeface="-apple-system"/>
              </a:rPr>
              <a:t>int</a:t>
            </a:r>
            <a:r>
              <a:rPr kumimoji="0" lang="en-US" altLang="en-US" b="1" i="1" u="none" strike="noStrike" cap="none" normalizeH="0" baseline="0" dirty="0">
                <a:ln>
                  <a:noFill/>
                </a:ln>
                <a:solidFill>
                  <a:srgbClr val="212529"/>
                </a:solidFill>
                <a:effectLst/>
                <a:latin typeface="-apple-system"/>
              </a:rPr>
              <a:t>, optional (default = 5)</a:t>
            </a:r>
            <a:endParaRPr kumimoji="0" lang="en-US" altLang="en-US" b="1" i="0" u="none" strike="noStrike" cap="none" normalizeH="0" baseline="0" dirty="0">
              <a:ln>
                <a:noFill/>
              </a:ln>
              <a:solidFill>
                <a:srgbClr val="212529"/>
              </a:solidFill>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12529"/>
                </a:solidFill>
                <a:effectLst/>
                <a:latin typeface="-apple-system"/>
              </a:rPr>
              <a:t>Number of neighbors to use by default for </a:t>
            </a:r>
            <a:r>
              <a:rPr kumimoji="0" lang="en-US" altLang="en-US" b="1" i="0" u="none" strike="noStrike" cap="none" normalizeH="0" baseline="0" dirty="0" err="1">
                <a:ln>
                  <a:noFill/>
                </a:ln>
                <a:solidFill>
                  <a:srgbClr val="2878A2"/>
                </a:solidFill>
                <a:effectLst/>
                <a:latin typeface="SFMono-Regular"/>
                <a:hlinkClick r:id="rId1" tooltip="sklearn.neighbors.KNeighborsClassifier.kneighbors"/>
              </a:rPr>
              <a:t>kneighbors</a:t>
            </a:r>
            <a:r>
              <a:rPr kumimoji="0" lang="en-US" altLang="en-US" b="0" i="0" u="none" strike="noStrike" cap="none" normalizeH="0" baseline="0" dirty="0">
                <a:ln>
                  <a:noFill/>
                </a:ln>
                <a:solidFill>
                  <a:srgbClr val="212529"/>
                </a:solidFill>
                <a:effectLst/>
                <a:latin typeface="-apple-system"/>
              </a:rPr>
              <a:t> queries.</a:t>
            </a:r>
            <a:endParaRPr kumimoji="0" lang="en-US" altLang="en-US" b="0" i="0" u="none" strike="noStrike" cap="none" normalizeH="0" baseline="0" dirty="0">
              <a:ln>
                <a:noFill/>
              </a:ln>
              <a:solidFill>
                <a:srgbClr val="212529"/>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err="1">
                <a:ln>
                  <a:noFill/>
                </a:ln>
                <a:solidFill>
                  <a:srgbClr val="212529"/>
                </a:solidFill>
                <a:effectLst/>
                <a:latin typeface="-apple-system"/>
              </a:rPr>
              <a:t>weights</a:t>
            </a:r>
            <a:r>
              <a:rPr kumimoji="0" lang="en-US" altLang="en-US" b="1" i="1" u="none" strike="noStrike" cap="none" normalizeH="0" baseline="0" dirty="0" err="1">
                <a:ln>
                  <a:noFill/>
                </a:ln>
                <a:solidFill>
                  <a:srgbClr val="212529"/>
                </a:solidFill>
                <a:effectLst/>
                <a:latin typeface="-apple-system"/>
              </a:rPr>
              <a:t>str</a:t>
            </a:r>
            <a:r>
              <a:rPr kumimoji="0" lang="en-US" altLang="en-US" b="1" i="1" u="none" strike="noStrike" cap="none" normalizeH="0" baseline="0" dirty="0">
                <a:ln>
                  <a:noFill/>
                </a:ln>
                <a:solidFill>
                  <a:srgbClr val="212529"/>
                </a:solidFill>
                <a:effectLst/>
                <a:latin typeface="-apple-system"/>
              </a:rPr>
              <a:t> or callable, optional (default = ‘uniform’)</a:t>
            </a:r>
            <a:endParaRPr kumimoji="0" lang="en-US" altLang="en-US" b="1" i="0" u="none" strike="noStrike" cap="none" normalizeH="0" baseline="0" dirty="0">
              <a:ln>
                <a:noFill/>
              </a:ln>
              <a:solidFill>
                <a:srgbClr val="212529"/>
              </a:solidFill>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12529"/>
                </a:solidFill>
                <a:effectLst/>
                <a:latin typeface="-apple-system"/>
              </a:rPr>
              <a:t>weight function used in prediction. Possible values:</a:t>
            </a:r>
            <a:endParaRPr kumimoji="0" lang="en-US" altLang="en-US" b="0" i="0" u="none" strike="noStrike" cap="none" normalizeH="0" baseline="0" dirty="0">
              <a:ln>
                <a:noFill/>
              </a:ln>
              <a:solidFill>
                <a:srgbClr val="212529"/>
              </a:solidFill>
              <a:effectLst/>
              <a:latin typeface="-apple-system"/>
            </a:endParaRPr>
          </a:p>
          <a:p>
            <a:pPr marL="1828800" marR="0" lvl="4" indent="-182880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212529"/>
                </a:solidFill>
                <a:effectLst/>
                <a:latin typeface="-apple-system"/>
              </a:rPr>
              <a:t>‘uniform’ : uniform weights. All points in each neighborhood are weighted equally.</a:t>
            </a:r>
            <a:endParaRPr kumimoji="0" lang="en-US" altLang="en-US" b="0" i="0" u="none" strike="noStrike" cap="none" normalizeH="0" baseline="0" dirty="0">
              <a:ln>
                <a:noFill/>
              </a:ln>
              <a:solidFill>
                <a:srgbClr val="212529"/>
              </a:solidFill>
              <a:effectLst/>
              <a:latin typeface="-apple-system"/>
            </a:endParaRPr>
          </a:p>
          <a:p>
            <a:pPr marL="1828800" marR="0" lvl="4" indent="-182880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212529"/>
                </a:solidFill>
                <a:effectLst/>
                <a:latin typeface="-apple-system"/>
              </a:rPr>
              <a:t>‘distance’ : weight points by the inverse of their distance. in this case, closer neighbors of a query point will have a greater influence than neighbors which are further away.</a:t>
            </a:r>
            <a:endParaRPr kumimoji="0" lang="en-US" altLang="en-US" b="0" i="0" u="none" strike="noStrike" cap="none" normalizeH="0" baseline="0" dirty="0">
              <a:ln>
                <a:noFill/>
              </a:ln>
              <a:solidFill>
                <a:srgbClr val="212529"/>
              </a:solidFill>
              <a:effectLst/>
              <a:latin typeface="-apple-system"/>
            </a:endParaRPr>
          </a:p>
          <a:p>
            <a:pPr marL="1828800" marR="0" lvl="4" indent="-182880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212529"/>
                </a:solidFill>
                <a:effectLst/>
                <a:latin typeface="-apple-system"/>
              </a:rPr>
              <a:t>[callable] : a user-defined function which accepts an array of distances, and returns an array of the same shape containing the weights.</a:t>
            </a:r>
            <a:endParaRPr kumimoji="0" lang="en-US" altLang="en-US" b="0" i="0" u="none" strike="noStrike" cap="none" normalizeH="0" baseline="0" dirty="0">
              <a:ln>
                <a:noFill/>
              </a:ln>
              <a:solidFill>
                <a:srgbClr val="212529"/>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rgbClr val="212529"/>
                </a:solidFill>
                <a:effectLst/>
                <a:latin typeface="-apple-system"/>
              </a:rPr>
              <a:t>algorithm</a:t>
            </a:r>
            <a:r>
              <a:rPr kumimoji="0" lang="en-US" altLang="en-US" b="1" i="1" u="none" strike="noStrike" cap="none" normalizeH="0" baseline="0" dirty="0">
                <a:ln>
                  <a:noFill/>
                </a:ln>
                <a:solidFill>
                  <a:srgbClr val="212529"/>
                </a:solidFill>
                <a:effectLst/>
                <a:latin typeface="-apple-system"/>
              </a:rPr>
              <a:t>{‘auto’, ‘</a:t>
            </a:r>
            <a:r>
              <a:rPr kumimoji="0" lang="en-US" altLang="en-US" b="1" i="1" u="none" strike="noStrike" cap="none" normalizeH="0" baseline="0" dirty="0" err="1">
                <a:ln>
                  <a:noFill/>
                </a:ln>
                <a:solidFill>
                  <a:srgbClr val="212529"/>
                </a:solidFill>
                <a:effectLst/>
                <a:latin typeface="-apple-system"/>
              </a:rPr>
              <a:t>ball_tree</a:t>
            </a:r>
            <a:r>
              <a:rPr kumimoji="0" lang="en-US" altLang="en-US" b="1" i="1" u="none" strike="noStrike" cap="none" normalizeH="0" baseline="0" dirty="0">
                <a:ln>
                  <a:noFill/>
                </a:ln>
                <a:solidFill>
                  <a:srgbClr val="212529"/>
                </a:solidFill>
                <a:effectLst/>
                <a:latin typeface="-apple-system"/>
              </a:rPr>
              <a:t>’, ‘</a:t>
            </a:r>
            <a:r>
              <a:rPr kumimoji="0" lang="en-US" altLang="en-US" b="1" i="1" u="none" strike="noStrike" cap="none" normalizeH="0" baseline="0" dirty="0" err="1">
                <a:ln>
                  <a:noFill/>
                </a:ln>
                <a:solidFill>
                  <a:srgbClr val="212529"/>
                </a:solidFill>
                <a:effectLst/>
                <a:latin typeface="-apple-system"/>
              </a:rPr>
              <a:t>kd_tree</a:t>
            </a:r>
            <a:r>
              <a:rPr kumimoji="0" lang="en-US" altLang="en-US" b="1" i="1" u="none" strike="noStrike" cap="none" normalizeH="0" baseline="0" dirty="0">
                <a:ln>
                  <a:noFill/>
                </a:ln>
                <a:solidFill>
                  <a:srgbClr val="212529"/>
                </a:solidFill>
                <a:effectLst/>
                <a:latin typeface="-apple-system"/>
              </a:rPr>
              <a:t>’, ‘brute’}, optional</a:t>
            </a:r>
            <a:endParaRPr kumimoji="0" lang="en-US" altLang="en-US" b="1" i="0" u="none" strike="noStrike" cap="none" normalizeH="0" baseline="0" dirty="0">
              <a:ln>
                <a:noFill/>
              </a:ln>
              <a:solidFill>
                <a:srgbClr val="212529"/>
              </a:solidFill>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12529"/>
                </a:solidFill>
                <a:effectLst/>
                <a:latin typeface="-apple-system"/>
              </a:rPr>
              <a:t>Algorithm used to compute the nearest neighbors:</a:t>
            </a:r>
            <a:endParaRPr kumimoji="0" lang="en-US" altLang="en-US" b="0" i="0" u="none" strike="noStrike" cap="none" normalizeH="0" baseline="0" dirty="0">
              <a:ln>
                <a:noFill/>
              </a:ln>
              <a:solidFill>
                <a:srgbClr val="212529"/>
              </a:solidFill>
              <a:effectLst/>
              <a:latin typeface="-apple-system"/>
            </a:endParaRPr>
          </a:p>
          <a:p>
            <a:pPr marL="1828800" marR="0" lvl="4" indent="-182880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212529"/>
                </a:solidFill>
                <a:effectLst/>
                <a:latin typeface="-apple-system"/>
              </a:rPr>
              <a:t>‘</a:t>
            </a:r>
            <a:r>
              <a:rPr kumimoji="0" lang="en-US" altLang="en-US" b="0" i="0" u="none" strike="noStrike" cap="none" normalizeH="0" baseline="0" dirty="0" err="1">
                <a:ln>
                  <a:noFill/>
                </a:ln>
                <a:solidFill>
                  <a:srgbClr val="212529"/>
                </a:solidFill>
                <a:effectLst/>
                <a:latin typeface="-apple-system"/>
              </a:rPr>
              <a:t>ball_tree</a:t>
            </a:r>
            <a:r>
              <a:rPr kumimoji="0" lang="en-US" altLang="en-US" b="0" i="0" u="none" strike="noStrike" cap="none" normalizeH="0" baseline="0" dirty="0">
                <a:ln>
                  <a:noFill/>
                </a:ln>
                <a:solidFill>
                  <a:srgbClr val="212529"/>
                </a:solidFill>
                <a:effectLst/>
                <a:latin typeface="-apple-system"/>
              </a:rPr>
              <a:t>’ will use </a:t>
            </a:r>
            <a:r>
              <a:rPr kumimoji="0" lang="en-US" altLang="en-US" b="1" i="0" u="none" strike="noStrike" cap="none" normalizeH="0" baseline="0" dirty="0" err="1">
                <a:ln>
                  <a:noFill/>
                </a:ln>
                <a:solidFill>
                  <a:srgbClr val="2878A2"/>
                </a:solidFill>
                <a:effectLst/>
                <a:latin typeface="SFMono-Regular"/>
                <a:hlinkClick r:id="rId2" tooltip="sklearn.neighbors.BallTree"/>
              </a:rPr>
              <a:t>BallTree</a:t>
            </a:r>
            <a:endParaRPr kumimoji="0" lang="en-US" altLang="en-US" b="0" i="0" u="none" strike="noStrike" cap="none" normalizeH="0" baseline="0" dirty="0">
              <a:ln>
                <a:noFill/>
              </a:ln>
              <a:solidFill>
                <a:srgbClr val="212529"/>
              </a:solidFill>
              <a:effectLst/>
              <a:latin typeface="-apple-system"/>
            </a:endParaRPr>
          </a:p>
          <a:p>
            <a:pPr marL="1828800" marR="0" lvl="4" indent="-182880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212529"/>
                </a:solidFill>
                <a:effectLst/>
                <a:latin typeface="-apple-system"/>
              </a:rPr>
              <a:t>‘</a:t>
            </a:r>
            <a:r>
              <a:rPr kumimoji="0" lang="en-US" altLang="en-US" b="0" i="0" u="none" strike="noStrike" cap="none" normalizeH="0" baseline="0" dirty="0" err="1">
                <a:ln>
                  <a:noFill/>
                </a:ln>
                <a:solidFill>
                  <a:srgbClr val="212529"/>
                </a:solidFill>
                <a:effectLst/>
                <a:latin typeface="-apple-system"/>
              </a:rPr>
              <a:t>kd_tree</a:t>
            </a:r>
            <a:r>
              <a:rPr kumimoji="0" lang="en-US" altLang="en-US" b="0" i="0" u="none" strike="noStrike" cap="none" normalizeH="0" baseline="0" dirty="0">
                <a:ln>
                  <a:noFill/>
                </a:ln>
                <a:solidFill>
                  <a:srgbClr val="212529"/>
                </a:solidFill>
                <a:effectLst/>
                <a:latin typeface="-apple-system"/>
              </a:rPr>
              <a:t>’ will use </a:t>
            </a:r>
            <a:r>
              <a:rPr kumimoji="0" lang="en-US" altLang="en-US" b="1" i="0" u="none" strike="noStrike" cap="none" normalizeH="0" baseline="0" dirty="0" err="1">
                <a:ln>
                  <a:noFill/>
                </a:ln>
                <a:solidFill>
                  <a:srgbClr val="2878A2"/>
                </a:solidFill>
                <a:effectLst/>
                <a:latin typeface="SFMono-Regular"/>
                <a:hlinkClick r:id="rId3" tooltip="sklearn.neighbors.KDTree"/>
              </a:rPr>
              <a:t>KDTree</a:t>
            </a:r>
            <a:endParaRPr kumimoji="0" lang="en-US" altLang="en-US" b="0" i="0" u="none" strike="noStrike" cap="none" normalizeH="0" baseline="0" dirty="0">
              <a:ln>
                <a:noFill/>
              </a:ln>
              <a:solidFill>
                <a:srgbClr val="212529"/>
              </a:solidFill>
              <a:effectLst/>
              <a:latin typeface="-apple-system"/>
            </a:endParaRPr>
          </a:p>
          <a:p>
            <a:pPr marL="1828800" marR="0" lvl="4" indent="-182880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212529"/>
                </a:solidFill>
                <a:effectLst/>
                <a:latin typeface="-apple-system"/>
              </a:rPr>
              <a:t>‘brute’ will use a brute-force search.</a:t>
            </a:r>
            <a:endParaRPr kumimoji="0" lang="en-US" altLang="en-US" b="0" i="0" u="none" strike="noStrike" cap="none" normalizeH="0" baseline="0" dirty="0">
              <a:ln>
                <a:noFill/>
              </a:ln>
              <a:solidFill>
                <a:srgbClr val="212529"/>
              </a:solidFill>
              <a:effectLst/>
              <a:latin typeface="-apple-system"/>
            </a:endParaRPr>
          </a:p>
          <a:p>
            <a:pPr marL="1828800" marR="0" lvl="4" indent="-182880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212529"/>
                </a:solidFill>
                <a:effectLst/>
                <a:latin typeface="-apple-system"/>
              </a:rPr>
              <a:t>‘auto’ will attempt to decide the most appropriate algorithm based on the values passed to </a:t>
            </a:r>
            <a:r>
              <a:rPr kumimoji="0" lang="en-US" altLang="en-US" b="1" i="0" u="none" strike="noStrike" cap="none" normalizeH="0" baseline="0" dirty="0">
                <a:ln>
                  <a:noFill/>
                </a:ln>
                <a:solidFill>
                  <a:srgbClr val="2878A2"/>
                </a:solidFill>
                <a:effectLst/>
                <a:latin typeface="SFMono-Regular"/>
                <a:hlinkClick r:id="rId4" tooltip="sklearn.neighbors.KNeighborsClassifier.fit"/>
              </a:rPr>
              <a:t>fit</a:t>
            </a:r>
            <a:r>
              <a:rPr kumimoji="0" lang="en-US" altLang="en-US" b="0" i="0" u="none" strike="noStrike" cap="none" normalizeH="0" baseline="0" dirty="0">
                <a:ln>
                  <a:noFill/>
                </a:ln>
                <a:solidFill>
                  <a:srgbClr val="212529"/>
                </a:solidFill>
                <a:effectLst/>
                <a:latin typeface="-apple-system"/>
              </a:rPr>
              <a:t> method.</a:t>
            </a:r>
            <a:endParaRPr kumimoji="0" lang="en-US" altLang="en-US" b="0" i="0" u="none" strike="noStrike" cap="none" normalizeH="0" baseline="0" dirty="0">
              <a:ln>
                <a:noFill/>
              </a:ln>
              <a:solidFill>
                <a:srgbClr val="212529"/>
              </a:solidFill>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12529"/>
                </a:solidFill>
                <a:effectLst/>
                <a:latin typeface="-apple-system"/>
              </a:rPr>
              <a:t>Note: fitting on sparse input will override the setting of this parameter, using brute force.</a:t>
            </a:r>
            <a:endParaRPr kumimoji="0" lang="en-US" altLang="en-US" b="0" i="0" u="none" strike="noStrike" cap="none" normalizeH="0" baseline="0" dirty="0">
              <a:ln>
                <a:noFill/>
              </a:ln>
              <a:solidFill>
                <a:srgbClr val="212529"/>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err="1">
                <a:ln>
                  <a:noFill/>
                </a:ln>
                <a:solidFill>
                  <a:srgbClr val="212529"/>
                </a:solidFill>
                <a:effectLst/>
                <a:latin typeface="-apple-system"/>
              </a:rPr>
              <a:t>leaf_size</a:t>
            </a:r>
            <a:r>
              <a:rPr kumimoji="0" lang="en-US" altLang="en-US" b="1" i="1" u="none" strike="noStrike" cap="none" normalizeH="0" baseline="0" dirty="0" err="1">
                <a:ln>
                  <a:noFill/>
                </a:ln>
                <a:solidFill>
                  <a:srgbClr val="212529"/>
                </a:solidFill>
                <a:effectLst/>
                <a:latin typeface="-apple-system"/>
              </a:rPr>
              <a:t>int</a:t>
            </a:r>
            <a:r>
              <a:rPr kumimoji="0" lang="en-US" altLang="en-US" b="1" i="1" u="none" strike="noStrike" cap="none" normalizeH="0" baseline="0" dirty="0">
                <a:ln>
                  <a:noFill/>
                </a:ln>
                <a:solidFill>
                  <a:srgbClr val="212529"/>
                </a:solidFill>
                <a:effectLst/>
                <a:latin typeface="-apple-system"/>
              </a:rPr>
              <a:t>, optional (default = 30)</a:t>
            </a:r>
            <a:endParaRPr kumimoji="0" lang="en-US" altLang="en-US" b="1" i="0" u="none" strike="noStrike" cap="none" normalizeH="0" baseline="0" dirty="0">
              <a:ln>
                <a:noFill/>
              </a:ln>
              <a:solidFill>
                <a:srgbClr val="212529"/>
              </a:solidFill>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12529"/>
                </a:solidFill>
                <a:effectLst/>
                <a:latin typeface="-apple-system"/>
              </a:rPr>
              <a:t>Leaf size passed to </a:t>
            </a:r>
            <a:r>
              <a:rPr kumimoji="0" lang="en-US" altLang="en-US" b="0" i="0" u="none" strike="noStrike" cap="none" normalizeH="0" baseline="0" dirty="0" err="1">
                <a:ln>
                  <a:noFill/>
                </a:ln>
                <a:solidFill>
                  <a:srgbClr val="212529"/>
                </a:solidFill>
                <a:effectLst/>
                <a:latin typeface="-apple-system"/>
              </a:rPr>
              <a:t>BallTree</a:t>
            </a:r>
            <a:r>
              <a:rPr kumimoji="0" lang="en-US" altLang="en-US" b="0" i="0" u="none" strike="noStrike" cap="none" normalizeH="0" baseline="0" dirty="0">
                <a:ln>
                  <a:noFill/>
                </a:ln>
                <a:solidFill>
                  <a:srgbClr val="212529"/>
                </a:solidFill>
                <a:effectLst/>
                <a:latin typeface="-apple-system"/>
              </a:rPr>
              <a:t> or </a:t>
            </a:r>
            <a:r>
              <a:rPr kumimoji="0" lang="en-US" altLang="en-US" b="0" i="0" u="none" strike="noStrike" cap="none" normalizeH="0" baseline="0" dirty="0" err="1">
                <a:ln>
                  <a:noFill/>
                </a:ln>
                <a:solidFill>
                  <a:srgbClr val="212529"/>
                </a:solidFill>
                <a:effectLst/>
                <a:latin typeface="-apple-system"/>
              </a:rPr>
              <a:t>KDTree</a:t>
            </a:r>
            <a:r>
              <a:rPr kumimoji="0" lang="en-US" altLang="en-US" b="0" i="0" u="none" strike="noStrike" cap="none" normalizeH="0" baseline="0" dirty="0">
                <a:ln>
                  <a:noFill/>
                </a:ln>
                <a:solidFill>
                  <a:srgbClr val="212529"/>
                </a:solidFill>
                <a:effectLst/>
                <a:latin typeface="-apple-system"/>
              </a:rPr>
              <a:t>. This can affect the speed of the construction and query, as well as the memory required to store the tree. The optimal value depends on the nature of the problem.</a:t>
            </a:r>
            <a:endParaRPr kumimoji="0" lang="en-US" altLang="en-US" b="0" i="0" u="none" strike="noStrike" cap="none" normalizeH="0" baseline="0" dirty="0">
              <a:ln>
                <a:noFill/>
              </a:ln>
              <a:solidFill>
                <a:srgbClr val="212529"/>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err="1">
                <a:ln>
                  <a:noFill/>
                </a:ln>
                <a:solidFill>
                  <a:srgbClr val="212529"/>
                </a:solidFill>
                <a:effectLst/>
                <a:latin typeface="-apple-system"/>
              </a:rPr>
              <a:t>p</a:t>
            </a:r>
            <a:r>
              <a:rPr kumimoji="0" lang="en-US" altLang="en-US" b="1" i="1" u="none" strike="noStrike" cap="none" normalizeH="0" baseline="0" dirty="0" err="1">
                <a:ln>
                  <a:noFill/>
                </a:ln>
                <a:solidFill>
                  <a:srgbClr val="212529"/>
                </a:solidFill>
                <a:effectLst/>
                <a:latin typeface="-apple-system"/>
              </a:rPr>
              <a:t>integer</a:t>
            </a:r>
            <a:r>
              <a:rPr kumimoji="0" lang="en-US" altLang="en-US" b="1" i="1" u="none" strike="noStrike" cap="none" normalizeH="0" baseline="0" dirty="0">
                <a:ln>
                  <a:noFill/>
                </a:ln>
                <a:solidFill>
                  <a:srgbClr val="212529"/>
                </a:solidFill>
                <a:effectLst/>
                <a:latin typeface="-apple-system"/>
              </a:rPr>
              <a:t>, optional (default = 2)</a:t>
            </a:r>
            <a:endParaRPr kumimoji="0" lang="en-US" altLang="en-US" b="1" i="0" u="none" strike="noStrike" cap="none" normalizeH="0" baseline="0" dirty="0">
              <a:ln>
                <a:noFill/>
              </a:ln>
              <a:solidFill>
                <a:srgbClr val="212529"/>
              </a:solidFill>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12529"/>
                </a:solidFill>
                <a:effectLst/>
                <a:latin typeface="-apple-system"/>
              </a:rPr>
              <a:t>Power parameter for the </a:t>
            </a:r>
            <a:r>
              <a:rPr kumimoji="0" lang="en-US" altLang="en-US" b="0" i="0" u="none" strike="noStrike" cap="none" normalizeH="0" baseline="0" dirty="0" err="1">
                <a:ln>
                  <a:noFill/>
                </a:ln>
                <a:solidFill>
                  <a:srgbClr val="212529"/>
                </a:solidFill>
                <a:effectLst/>
                <a:latin typeface="-apple-system"/>
              </a:rPr>
              <a:t>Minkowski</a:t>
            </a:r>
            <a:r>
              <a:rPr kumimoji="0" lang="en-US" altLang="en-US" b="0" i="0" u="none" strike="noStrike" cap="none" normalizeH="0" baseline="0" dirty="0">
                <a:ln>
                  <a:noFill/>
                </a:ln>
                <a:solidFill>
                  <a:srgbClr val="212529"/>
                </a:solidFill>
                <a:effectLst/>
                <a:latin typeface="-apple-system"/>
              </a:rPr>
              <a:t> metric. When p = 1, this is equivalent to using </a:t>
            </a:r>
            <a:r>
              <a:rPr kumimoji="0" lang="en-US" altLang="en-US" b="0" i="0" u="none" strike="noStrike" cap="none" normalizeH="0" baseline="0" dirty="0" err="1">
                <a:ln>
                  <a:noFill/>
                </a:ln>
                <a:solidFill>
                  <a:srgbClr val="212529"/>
                </a:solidFill>
                <a:effectLst/>
                <a:latin typeface="-apple-system"/>
              </a:rPr>
              <a:t>manhattan_distance</a:t>
            </a:r>
            <a:r>
              <a:rPr kumimoji="0" lang="en-US" altLang="en-US" b="0" i="0" u="none" strike="noStrike" cap="none" normalizeH="0" baseline="0" dirty="0">
                <a:ln>
                  <a:noFill/>
                </a:ln>
                <a:solidFill>
                  <a:srgbClr val="212529"/>
                </a:solidFill>
                <a:effectLst/>
                <a:latin typeface="-apple-system"/>
              </a:rPr>
              <a:t> (l1), and </a:t>
            </a:r>
            <a:r>
              <a:rPr kumimoji="0" lang="en-US" altLang="en-US" b="0" i="0" u="none" strike="noStrike" cap="none" normalizeH="0" baseline="0" dirty="0" err="1">
                <a:ln>
                  <a:noFill/>
                </a:ln>
                <a:solidFill>
                  <a:srgbClr val="212529"/>
                </a:solidFill>
                <a:effectLst/>
                <a:latin typeface="-apple-system"/>
              </a:rPr>
              <a:t>euclidean_distance</a:t>
            </a:r>
            <a:r>
              <a:rPr kumimoji="0" lang="en-US" altLang="en-US" b="0" i="0" u="none" strike="noStrike" cap="none" normalizeH="0" baseline="0" dirty="0">
                <a:ln>
                  <a:noFill/>
                </a:ln>
                <a:solidFill>
                  <a:srgbClr val="212529"/>
                </a:solidFill>
                <a:effectLst/>
                <a:latin typeface="-apple-system"/>
              </a:rPr>
              <a:t> (l2) for p = 2. For arbitrary p, </a:t>
            </a:r>
            <a:r>
              <a:rPr kumimoji="0" lang="en-US" altLang="en-US" b="0" i="0" u="none" strike="noStrike" cap="none" normalizeH="0" baseline="0" dirty="0" err="1">
                <a:ln>
                  <a:noFill/>
                </a:ln>
                <a:solidFill>
                  <a:srgbClr val="212529"/>
                </a:solidFill>
                <a:effectLst/>
                <a:latin typeface="-apple-system"/>
              </a:rPr>
              <a:t>minkowski_distance</a:t>
            </a:r>
            <a:r>
              <a:rPr kumimoji="0" lang="en-US" altLang="en-US" b="0" i="0" u="none" strike="noStrike" cap="none" normalizeH="0" baseline="0" dirty="0">
                <a:ln>
                  <a:noFill/>
                </a:ln>
                <a:solidFill>
                  <a:srgbClr val="212529"/>
                </a:solidFill>
                <a:effectLst/>
                <a:latin typeface="-apple-system"/>
              </a:rPr>
              <a:t> (</a:t>
            </a:r>
            <a:r>
              <a:rPr kumimoji="0" lang="en-US" altLang="en-US" b="0" i="0" u="none" strike="noStrike" cap="none" normalizeH="0" baseline="0" dirty="0" err="1">
                <a:ln>
                  <a:noFill/>
                </a:ln>
                <a:solidFill>
                  <a:srgbClr val="212529"/>
                </a:solidFill>
                <a:effectLst/>
                <a:latin typeface="-apple-system"/>
              </a:rPr>
              <a:t>l_p</a:t>
            </a:r>
            <a:r>
              <a:rPr kumimoji="0" lang="en-US" altLang="en-US" b="0" i="0" u="none" strike="noStrike" cap="none" normalizeH="0" baseline="0" dirty="0">
                <a:ln>
                  <a:noFill/>
                </a:ln>
                <a:solidFill>
                  <a:srgbClr val="212529"/>
                </a:solidFill>
                <a:effectLst/>
                <a:latin typeface="-apple-system"/>
              </a:rPr>
              <a:t>) is used.</a:t>
            </a:r>
            <a:endParaRPr kumimoji="0" lang="en-US" altLang="en-US" b="0" i="0" u="none" strike="noStrike" cap="none" normalizeH="0" baseline="0" dirty="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 y="474345"/>
            <a:ext cx="11262360" cy="5909310"/>
          </a:xfrm>
          <a:prstGeom prst="rect">
            <a:avLst/>
          </a:prstGeom>
        </p:spPr>
        <p:txBody>
          <a:bodyPr wrap="square">
            <a:spAutoFit/>
          </a:bodyPr>
          <a:lstStyle/>
          <a:p>
            <a:pPr lvl="2" indent="-914400" eaLnBrk="0" fontAlgn="base" hangingPunct="0">
              <a:spcBef>
                <a:spcPct val="0"/>
              </a:spcBef>
              <a:spcAft>
                <a:spcPct val="0"/>
              </a:spcAft>
            </a:pPr>
            <a:r>
              <a:rPr lang="en-US" altLang="en-US" b="1" dirty="0" err="1">
                <a:solidFill>
                  <a:srgbClr val="212529"/>
                </a:solidFill>
                <a:latin typeface="-apple-system"/>
              </a:rPr>
              <a:t>metric</a:t>
            </a:r>
            <a:r>
              <a:rPr lang="en-US" altLang="en-US" b="1" i="1" dirty="0" err="1">
                <a:solidFill>
                  <a:srgbClr val="212529"/>
                </a:solidFill>
                <a:latin typeface="-apple-system"/>
              </a:rPr>
              <a:t>string</a:t>
            </a:r>
            <a:r>
              <a:rPr lang="en-US" altLang="en-US" b="1" i="1" dirty="0">
                <a:solidFill>
                  <a:srgbClr val="212529"/>
                </a:solidFill>
                <a:latin typeface="-apple-system"/>
              </a:rPr>
              <a:t> or callable, default ‘</a:t>
            </a:r>
            <a:r>
              <a:rPr lang="en-US" altLang="en-US" b="1" i="1" dirty="0" err="1">
                <a:solidFill>
                  <a:srgbClr val="212529"/>
                </a:solidFill>
                <a:latin typeface="-apple-system"/>
              </a:rPr>
              <a:t>minkowski</a:t>
            </a:r>
            <a:r>
              <a:rPr lang="en-US" altLang="en-US" b="1" i="1" dirty="0">
                <a:solidFill>
                  <a:srgbClr val="212529"/>
                </a:solidFill>
                <a:latin typeface="-apple-system"/>
              </a:rPr>
              <a:t>’</a:t>
            </a:r>
            <a:endParaRPr lang="en-US" altLang="en-US" b="1" dirty="0">
              <a:solidFill>
                <a:srgbClr val="212529"/>
              </a:solidFill>
              <a:latin typeface="-apple-system"/>
            </a:endParaRPr>
          </a:p>
          <a:p>
            <a:pPr lvl="2" indent="-914400" eaLnBrk="0" fontAlgn="base" hangingPunct="0">
              <a:spcBef>
                <a:spcPct val="0"/>
              </a:spcBef>
              <a:spcAft>
                <a:spcPct val="0"/>
              </a:spcAft>
            </a:pPr>
            <a:r>
              <a:rPr lang="en-US" altLang="en-US" dirty="0">
                <a:solidFill>
                  <a:srgbClr val="212529"/>
                </a:solidFill>
                <a:latin typeface="-apple-system"/>
              </a:rPr>
              <a:t>the distance metric to use for the tree. The default metric is </a:t>
            </a:r>
            <a:r>
              <a:rPr lang="en-US" altLang="en-US" dirty="0" err="1">
                <a:solidFill>
                  <a:srgbClr val="212529"/>
                </a:solidFill>
                <a:latin typeface="-apple-system"/>
              </a:rPr>
              <a:t>minkowski</a:t>
            </a:r>
            <a:r>
              <a:rPr lang="en-US" altLang="en-US" dirty="0">
                <a:solidFill>
                  <a:srgbClr val="212529"/>
                </a:solidFill>
                <a:latin typeface="-apple-system"/>
              </a:rPr>
              <a:t>, and with p=2 is equivalent to the standard Euclidean metric. See the documentation of the </a:t>
            </a:r>
            <a:r>
              <a:rPr lang="en-US" altLang="en-US" dirty="0" err="1">
                <a:solidFill>
                  <a:srgbClr val="212529"/>
                </a:solidFill>
                <a:latin typeface="-apple-system"/>
              </a:rPr>
              <a:t>DistanceMetric</a:t>
            </a:r>
            <a:r>
              <a:rPr lang="en-US" altLang="en-US" dirty="0">
                <a:solidFill>
                  <a:srgbClr val="212529"/>
                </a:solidFill>
                <a:latin typeface="-apple-system"/>
              </a:rPr>
              <a:t> class for a list of available metrics. If metric is “precomputed”, X is assumed to be a distance matrix and must be square during fit. X may be a </a:t>
            </a:r>
            <a:r>
              <a:rPr lang="en-US" altLang="en-US" dirty="0">
                <a:solidFill>
                  <a:srgbClr val="2878A2"/>
                </a:solidFill>
                <a:latin typeface="-apple-system"/>
                <a:hlinkClick r:id="rId1"/>
              </a:rPr>
              <a:t>Glossary</a:t>
            </a:r>
            <a:r>
              <a:rPr lang="en-US" altLang="en-US" dirty="0">
                <a:solidFill>
                  <a:srgbClr val="212529"/>
                </a:solidFill>
                <a:latin typeface="-apple-system"/>
              </a:rPr>
              <a:t>, in which case only “nonzero” elements may be considered neighbors.</a:t>
            </a:r>
            <a:endParaRPr lang="en-US" altLang="en-US" dirty="0">
              <a:solidFill>
                <a:srgbClr val="212529"/>
              </a:solidFill>
              <a:latin typeface="-apple-system"/>
            </a:endParaRPr>
          </a:p>
          <a:p>
            <a:pPr lvl="1" indent="-457200" eaLnBrk="0" fontAlgn="base" hangingPunct="0">
              <a:spcBef>
                <a:spcPct val="0"/>
              </a:spcBef>
              <a:spcAft>
                <a:spcPct val="0"/>
              </a:spcAft>
            </a:pPr>
            <a:r>
              <a:rPr lang="en-US" altLang="en-US" b="1" dirty="0" err="1">
                <a:solidFill>
                  <a:srgbClr val="212529"/>
                </a:solidFill>
                <a:latin typeface="-apple-system"/>
              </a:rPr>
              <a:t>metric_params</a:t>
            </a:r>
            <a:r>
              <a:rPr lang="en-US" altLang="en-US" b="1" i="1" dirty="0" err="1">
                <a:solidFill>
                  <a:srgbClr val="212529"/>
                </a:solidFill>
                <a:latin typeface="-apple-system"/>
              </a:rPr>
              <a:t>dict</a:t>
            </a:r>
            <a:r>
              <a:rPr lang="en-US" altLang="en-US" b="1" i="1" dirty="0">
                <a:solidFill>
                  <a:srgbClr val="212529"/>
                </a:solidFill>
                <a:latin typeface="-apple-system"/>
              </a:rPr>
              <a:t>, optional (default = None)</a:t>
            </a:r>
            <a:endParaRPr lang="en-US" altLang="en-US" b="1" dirty="0">
              <a:solidFill>
                <a:srgbClr val="212529"/>
              </a:solidFill>
              <a:latin typeface="-apple-system"/>
            </a:endParaRPr>
          </a:p>
          <a:p>
            <a:pPr lvl="2" indent="-914400" eaLnBrk="0" fontAlgn="base" hangingPunct="0">
              <a:spcBef>
                <a:spcPct val="0"/>
              </a:spcBef>
              <a:spcAft>
                <a:spcPct val="0"/>
              </a:spcAft>
            </a:pPr>
            <a:r>
              <a:rPr lang="en-US" altLang="en-US" dirty="0">
                <a:solidFill>
                  <a:srgbClr val="212529"/>
                </a:solidFill>
                <a:latin typeface="-apple-system"/>
              </a:rPr>
              <a:t>Additional keyword arguments for the metric function.</a:t>
            </a:r>
            <a:endParaRPr lang="en-US" altLang="en-US" dirty="0">
              <a:solidFill>
                <a:srgbClr val="212529"/>
              </a:solidFill>
              <a:latin typeface="-apple-system"/>
            </a:endParaRPr>
          </a:p>
          <a:p>
            <a:pPr lvl="1" indent="-457200" eaLnBrk="0" fontAlgn="base" hangingPunct="0">
              <a:spcBef>
                <a:spcPct val="0"/>
              </a:spcBef>
              <a:spcAft>
                <a:spcPct val="0"/>
              </a:spcAft>
            </a:pPr>
            <a:r>
              <a:rPr lang="en-US" altLang="en-US" b="1" dirty="0" err="1">
                <a:solidFill>
                  <a:srgbClr val="212529"/>
                </a:solidFill>
                <a:latin typeface="-apple-system"/>
              </a:rPr>
              <a:t>n_jobs</a:t>
            </a:r>
            <a:r>
              <a:rPr lang="en-US" altLang="en-US" b="1" i="1" dirty="0" err="1">
                <a:solidFill>
                  <a:srgbClr val="212529"/>
                </a:solidFill>
                <a:latin typeface="-apple-system"/>
              </a:rPr>
              <a:t>int</a:t>
            </a:r>
            <a:r>
              <a:rPr lang="en-US" altLang="en-US" b="1" i="1" dirty="0">
                <a:solidFill>
                  <a:srgbClr val="212529"/>
                </a:solidFill>
                <a:latin typeface="-apple-system"/>
              </a:rPr>
              <a:t> or None, optional (default=None)</a:t>
            </a:r>
            <a:endParaRPr lang="en-US" altLang="en-US" b="1" dirty="0">
              <a:solidFill>
                <a:srgbClr val="212529"/>
              </a:solidFill>
              <a:latin typeface="-apple-system"/>
            </a:endParaRPr>
          </a:p>
          <a:p>
            <a:pPr lvl="2" indent="-914400" eaLnBrk="0" fontAlgn="base" hangingPunct="0">
              <a:spcBef>
                <a:spcPct val="0"/>
              </a:spcBef>
              <a:spcAft>
                <a:spcPct val="0"/>
              </a:spcAft>
            </a:pPr>
            <a:r>
              <a:rPr lang="en-US" altLang="en-US" dirty="0">
                <a:solidFill>
                  <a:srgbClr val="212529"/>
                </a:solidFill>
                <a:latin typeface="-apple-system"/>
              </a:rPr>
              <a:t>The number of parallel jobs to run for neighbors search. </a:t>
            </a:r>
            <a:r>
              <a:rPr lang="en-US" altLang="en-US" dirty="0">
                <a:solidFill>
                  <a:srgbClr val="222222"/>
                </a:solidFill>
                <a:latin typeface="SFMono-Regular"/>
              </a:rPr>
              <a:t>None</a:t>
            </a:r>
            <a:r>
              <a:rPr lang="en-US" altLang="en-US" dirty="0">
                <a:solidFill>
                  <a:srgbClr val="212529"/>
                </a:solidFill>
                <a:latin typeface="-apple-system"/>
              </a:rPr>
              <a:t> means 1 unless in a </a:t>
            </a:r>
            <a:r>
              <a:rPr lang="en-US" altLang="en-US" b="1" dirty="0" err="1">
                <a:solidFill>
                  <a:srgbClr val="2878A2"/>
                </a:solidFill>
                <a:latin typeface="SFMono-Regular"/>
                <a:hlinkClick r:id="rId2" tooltip="(in joblib v0.14.1.dev0)"/>
              </a:rPr>
              <a:t>joblib.parallel_backend</a:t>
            </a:r>
            <a:r>
              <a:rPr lang="en-US" altLang="en-US" dirty="0">
                <a:solidFill>
                  <a:srgbClr val="212529"/>
                </a:solidFill>
                <a:latin typeface="-apple-system"/>
              </a:rPr>
              <a:t> context. </a:t>
            </a:r>
            <a:r>
              <a:rPr lang="en-US" altLang="en-US" dirty="0">
                <a:solidFill>
                  <a:srgbClr val="222222"/>
                </a:solidFill>
                <a:latin typeface="SFMono-Regular"/>
              </a:rPr>
              <a:t>-1</a:t>
            </a:r>
            <a:r>
              <a:rPr lang="en-US" altLang="en-US" dirty="0">
                <a:solidFill>
                  <a:srgbClr val="212529"/>
                </a:solidFill>
                <a:latin typeface="-apple-system"/>
              </a:rPr>
              <a:t> means using all processors. See </a:t>
            </a:r>
            <a:r>
              <a:rPr lang="en-US" altLang="en-US" dirty="0">
                <a:solidFill>
                  <a:srgbClr val="2878A2"/>
                </a:solidFill>
                <a:latin typeface="-apple-system"/>
                <a:hlinkClick r:id="rId3"/>
              </a:rPr>
              <a:t>Glossary</a:t>
            </a:r>
            <a:r>
              <a:rPr lang="en-US" altLang="en-US" dirty="0">
                <a:solidFill>
                  <a:srgbClr val="212529"/>
                </a:solidFill>
                <a:latin typeface="-apple-system"/>
              </a:rPr>
              <a:t> for more details. Doesn’t affect </a:t>
            </a:r>
            <a:r>
              <a:rPr lang="en-US" altLang="en-US" b="1" dirty="0">
                <a:solidFill>
                  <a:srgbClr val="2878A2"/>
                </a:solidFill>
                <a:latin typeface="SFMono-Regular"/>
                <a:hlinkClick r:id="rId4" tooltip="sklearn.neighbors.KNeighborsClassifier.fit"/>
              </a:rPr>
              <a:t>fit</a:t>
            </a:r>
            <a:r>
              <a:rPr lang="en-US" altLang="en-US" dirty="0">
                <a:solidFill>
                  <a:srgbClr val="212529"/>
                </a:solidFill>
                <a:latin typeface="-apple-system"/>
              </a:rPr>
              <a:t> method.</a:t>
            </a:r>
            <a:endParaRPr lang="en-US" altLang="en-US" dirty="0">
              <a:solidFill>
                <a:srgbClr val="212529"/>
              </a:solidFill>
              <a:latin typeface="-apple-system"/>
            </a:endParaRPr>
          </a:p>
          <a:p>
            <a:pPr lvl="0" eaLnBrk="0" fontAlgn="base" hangingPunct="0">
              <a:spcBef>
                <a:spcPct val="0"/>
              </a:spcBef>
              <a:spcAft>
                <a:spcPct val="0"/>
              </a:spcAft>
            </a:pPr>
            <a:r>
              <a:rPr lang="en-US" altLang="en-US" b="1" dirty="0">
                <a:solidFill>
                  <a:srgbClr val="212529"/>
                </a:solidFill>
                <a:latin typeface="-apple-system"/>
              </a:rPr>
              <a:t>Attributes</a:t>
            </a:r>
            <a:endParaRPr lang="en-US" altLang="en-US" b="1" dirty="0">
              <a:solidFill>
                <a:srgbClr val="212529"/>
              </a:solidFill>
              <a:latin typeface="-apple-system"/>
            </a:endParaRPr>
          </a:p>
          <a:p>
            <a:pPr lvl="1" indent="-457200" eaLnBrk="0" fontAlgn="base" hangingPunct="0">
              <a:spcBef>
                <a:spcPct val="0"/>
              </a:spcBef>
              <a:spcAft>
                <a:spcPct val="0"/>
              </a:spcAft>
            </a:pPr>
            <a:r>
              <a:rPr lang="en-US" altLang="en-US" b="1" dirty="0" err="1">
                <a:solidFill>
                  <a:srgbClr val="212529"/>
                </a:solidFill>
                <a:latin typeface="-apple-system"/>
              </a:rPr>
              <a:t>classes_</a:t>
            </a:r>
            <a:r>
              <a:rPr lang="en-US" altLang="en-US" b="1" i="1" dirty="0" err="1">
                <a:solidFill>
                  <a:srgbClr val="212529"/>
                </a:solidFill>
                <a:latin typeface="-apple-system"/>
              </a:rPr>
              <a:t>array</a:t>
            </a:r>
            <a:r>
              <a:rPr lang="en-US" altLang="en-US" b="1" i="1" dirty="0">
                <a:solidFill>
                  <a:srgbClr val="212529"/>
                </a:solidFill>
                <a:latin typeface="-apple-system"/>
              </a:rPr>
              <a:t> of shape (</a:t>
            </a:r>
            <a:r>
              <a:rPr lang="en-US" altLang="en-US" b="1" i="1" dirty="0" err="1">
                <a:solidFill>
                  <a:srgbClr val="212529"/>
                </a:solidFill>
                <a:latin typeface="-apple-system"/>
              </a:rPr>
              <a:t>n_classes</a:t>
            </a:r>
            <a:r>
              <a:rPr lang="en-US" altLang="en-US" b="1" i="1" dirty="0">
                <a:solidFill>
                  <a:srgbClr val="212529"/>
                </a:solidFill>
                <a:latin typeface="-apple-system"/>
              </a:rPr>
              <a:t>,)</a:t>
            </a:r>
            <a:endParaRPr lang="en-US" altLang="en-US" b="1" dirty="0">
              <a:solidFill>
                <a:srgbClr val="212529"/>
              </a:solidFill>
              <a:latin typeface="-apple-system"/>
            </a:endParaRPr>
          </a:p>
          <a:p>
            <a:pPr lvl="2" indent="-914400" eaLnBrk="0" fontAlgn="base" hangingPunct="0">
              <a:spcBef>
                <a:spcPct val="0"/>
              </a:spcBef>
              <a:spcAft>
                <a:spcPct val="0"/>
              </a:spcAft>
            </a:pPr>
            <a:r>
              <a:rPr lang="en-US" altLang="en-US" dirty="0">
                <a:solidFill>
                  <a:srgbClr val="212529"/>
                </a:solidFill>
                <a:latin typeface="-apple-system"/>
              </a:rPr>
              <a:t>Class labels known to the classifier</a:t>
            </a:r>
            <a:endParaRPr lang="en-US" altLang="en-US" dirty="0">
              <a:solidFill>
                <a:srgbClr val="212529"/>
              </a:solidFill>
              <a:latin typeface="-apple-system"/>
            </a:endParaRPr>
          </a:p>
          <a:p>
            <a:pPr lvl="1" indent="-457200" eaLnBrk="0" fontAlgn="base" hangingPunct="0">
              <a:spcBef>
                <a:spcPct val="0"/>
              </a:spcBef>
              <a:spcAft>
                <a:spcPct val="0"/>
              </a:spcAft>
            </a:pPr>
            <a:r>
              <a:rPr lang="en-US" altLang="en-US" b="1" dirty="0" err="1">
                <a:solidFill>
                  <a:srgbClr val="212529"/>
                </a:solidFill>
                <a:latin typeface="-apple-system"/>
              </a:rPr>
              <a:t>effective_metric_</a:t>
            </a:r>
            <a:r>
              <a:rPr lang="en-US" altLang="en-US" b="1" i="1" dirty="0" err="1">
                <a:solidFill>
                  <a:srgbClr val="212529"/>
                </a:solidFill>
                <a:latin typeface="-apple-system"/>
              </a:rPr>
              <a:t>string</a:t>
            </a:r>
            <a:r>
              <a:rPr lang="en-US" altLang="en-US" b="1" i="1" dirty="0">
                <a:solidFill>
                  <a:srgbClr val="212529"/>
                </a:solidFill>
                <a:latin typeface="-apple-system"/>
              </a:rPr>
              <a:t> or </a:t>
            </a:r>
            <a:r>
              <a:rPr lang="en-US" altLang="en-US" b="1" i="1" dirty="0" err="1">
                <a:solidFill>
                  <a:srgbClr val="212529"/>
                </a:solidFill>
                <a:latin typeface="-apple-system"/>
              </a:rPr>
              <a:t>callble</a:t>
            </a:r>
            <a:endParaRPr lang="en-US" altLang="en-US" b="1" dirty="0">
              <a:solidFill>
                <a:srgbClr val="212529"/>
              </a:solidFill>
              <a:latin typeface="-apple-system"/>
            </a:endParaRPr>
          </a:p>
          <a:p>
            <a:pPr lvl="2" indent="-914400" eaLnBrk="0" fontAlgn="base" hangingPunct="0">
              <a:spcBef>
                <a:spcPct val="0"/>
              </a:spcBef>
              <a:spcAft>
                <a:spcPct val="0"/>
              </a:spcAft>
            </a:pPr>
            <a:r>
              <a:rPr lang="en-US" altLang="en-US" dirty="0">
                <a:solidFill>
                  <a:srgbClr val="212529"/>
                </a:solidFill>
                <a:latin typeface="-apple-system"/>
              </a:rPr>
              <a:t>The distance metric used. It will be same as the </a:t>
            </a:r>
            <a:r>
              <a:rPr lang="en-US" altLang="en-US" dirty="0">
                <a:solidFill>
                  <a:srgbClr val="222222"/>
                </a:solidFill>
                <a:latin typeface="SFMono-Regular"/>
              </a:rPr>
              <a:t>metric</a:t>
            </a:r>
            <a:r>
              <a:rPr lang="en-US" altLang="en-US" dirty="0">
                <a:solidFill>
                  <a:srgbClr val="212529"/>
                </a:solidFill>
                <a:latin typeface="-apple-system"/>
              </a:rPr>
              <a:t> parameter or a synonym of it, e.g. ‘</a:t>
            </a:r>
            <a:r>
              <a:rPr lang="en-US" altLang="en-US" dirty="0" err="1">
                <a:solidFill>
                  <a:srgbClr val="212529"/>
                </a:solidFill>
                <a:latin typeface="-apple-system"/>
              </a:rPr>
              <a:t>euclidean</a:t>
            </a:r>
            <a:r>
              <a:rPr lang="en-US" altLang="en-US" dirty="0">
                <a:solidFill>
                  <a:srgbClr val="212529"/>
                </a:solidFill>
                <a:latin typeface="-apple-system"/>
              </a:rPr>
              <a:t>’ if the </a:t>
            </a:r>
            <a:r>
              <a:rPr lang="en-US" altLang="en-US" dirty="0">
                <a:solidFill>
                  <a:srgbClr val="222222"/>
                </a:solidFill>
                <a:latin typeface="SFMono-Regular"/>
              </a:rPr>
              <a:t>metric</a:t>
            </a:r>
            <a:r>
              <a:rPr lang="en-US" altLang="en-US" dirty="0">
                <a:solidFill>
                  <a:srgbClr val="212529"/>
                </a:solidFill>
                <a:latin typeface="-apple-system"/>
              </a:rPr>
              <a:t> parameter set to ‘</a:t>
            </a:r>
            <a:r>
              <a:rPr lang="en-US" altLang="en-US" dirty="0" err="1">
                <a:solidFill>
                  <a:srgbClr val="212529"/>
                </a:solidFill>
                <a:latin typeface="-apple-system"/>
              </a:rPr>
              <a:t>minkowski</a:t>
            </a:r>
            <a:r>
              <a:rPr lang="en-US" altLang="en-US" dirty="0">
                <a:solidFill>
                  <a:srgbClr val="212529"/>
                </a:solidFill>
                <a:latin typeface="-apple-system"/>
              </a:rPr>
              <a:t>’ and </a:t>
            </a:r>
            <a:r>
              <a:rPr lang="en-US" altLang="en-US" dirty="0">
                <a:solidFill>
                  <a:srgbClr val="222222"/>
                </a:solidFill>
                <a:latin typeface="SFMono-Regular"/>
              </a:rPr>
              <a:t>p</a:t>
            </a:r>
            <a:r>
              <a:rPr lang="en-US" altLang="en-US" dirty="0">
                <a:solidFill>
                  <a:srgbClr val="212529"/>
                </a:solidFill>
                <a:latin typeface="-apple-system"/>
              </a:rPr>
              <a:t> parameter set to 2.</a:t>
            </a:r>
            <a:endParaRPr lang="en-US" altLang="en-US" dirty="0">
              <a:solidFill>
                <a:srgbClr val="212529"/>
              </a:solidFill>
              <a:latin typeface="-apple-system"/>
            </a:endParaRPr>
          </a:p>
          <a:p>
            <a:pPr lvl="1" indent="-457200" eaLnBrk="0" fontAlgn="base" hangingPunct="0">
              <a:spcBef>
                <a:spcPct val="0"/>
              </a:spcBef>
              <a:spcAft>
                <a:spcPct val="0"/>
              </a:spcAft>
            </a:pPr>
            <a:r>
              <a:rPr lang="en-US" altLang="en-US" b="1" dirty="0" err="1">
                <a:solidFill>
                  <a:srgbClr val="212529"/>
                </a:solidFill>
                <a:latin typeface="-apple-system"/>
              </a:rPr>
              <a:t>effective_metric_params_</a:t>
            </a:r>
            <a:r>
              <a:rPr lang="en-US" altLang="en-US" b="1" i="1" dirty="0" err="1">
                <a:solidFill>
                  <a:srgbClr val="212529"/>
                </a:solidFill>
                <a:latin typeface="-apple-system"/>
              </a:rPr>
              <a:t>dict</a:t>
            </a:r>
            <a:endParaRPr lang="en-US" altLang="en-US" b="1" dirty="0">
              <a:solidFill>
                <a:srgbClr val="212529"/>
              </a:solidFill>
              <a:latin typeface="-apple-system"/>
            </a:endParaRPr>
          </a:p>
          <a:p>
            <a:pPr lvl="2" indent="-914400" eaLnBrk="0" fontAlgn="base" hangingPunct="0">
              <a:spcBef>
                <a:spcPct val="0"/>
              </a:spcBef>
              <a:spcAft>
                <a:spcPct val="0"/>
              </a:spcAft>
            </a:pPr>
            <a:r>
              <a:rPr lang="en-US" altLang="en-US" dirty="0">
                <a:solidFill>
                  <a:srgbClr val="212529"/>
                </a:solidFill>
                <a:latin typeface="-apple-system"/>
              </a:rPr>
              <a:t>Additional keyword arguments for the metric function. For most metrics will be same with </a:t>
            </a:r>
            <a:r>
              <a:rPr lang="en-US" altLang="en-US" dirty="0" err="1">
                <a:solidFill>
                  <a:srgbClr val="222222"/>
                </a:solidFill>
                <a:latin typeface="SFMono-Regular"/>
              </a:rPr>
              <a:t>metric_params</a:t>
            </a:r>
            <a:r>
              <a:rPr lang="en-US" altLang="en-US" dirty="0">
                <a:solidFill>
                  <a:srgbClr val="212529"/>
                </a:solidFill>
                <a:latin typeface="-apple-system"/>
              </a:rPr>
              <a:t> parameter, but may also contain the </a:t>
            </a:r>
            <a:r>
              <a:rPr lang="en-US" altLang="en-US" dirty="0">
                <a:solidFill>
                  <a:srgbClr val="222222"/>
                </a:solidFill>
                <a:latin typeface="SFMono-Regular"/>
              </a:rPr>
              <a:t>p</a:t>
            </a:r>
            <a:r>
              <a:rPr lang="en-US" altLang="en-US" dirty="0">
                <a:solidFill>
                  <a:srgbClr val="212529"/>
                </a:solidFill>
                <a:latin typeface="-apple-system"/>
              </a:rPr>
              <a:t> parameter value if the </a:t>
            </a:r>
            <a:r>
              <a:rPr lang="en-US" altLang="en-US" dirty="0" err="1">
                <a:solidFill>
                  <a:srgbClr val="222222"/>
                </a:solidFill>
                <a:latin typeface="SFMono-Regular"/>
              </a:rPr>
              <a:t>effective_metric</a:t>
            </a:r>
            <a:r>
              <a:rPr lang="en-US" altLang="en-US" dirty="0">
                <a:solidFill>
                  <a:srgbClr val="222222"/>
                </a:solidFill>
                <a:latin typeface="SFMono-Regular"/>
              </a:rPr>
              <a:t>_</a:t>
            </a:r>
            <a:r>
              <a:rPr lang="en-US" altLang="en-US" dirty="0">
                <a:solidFill>
                  <a:srgbClr val="212529"/>
                </a:solidFill>
                <a:latin typeface="-apple-system"/>
              </a:rPr>
              <a:t> attribute is set to ‘</a:t>
            </a:r>
            <a:r>
              <a:rPr lang="en-US" altLang="en-US" dirty="0" err="1">
                <a:solidFill>
                  <a:srgbClr val="212529"/>
                </a:solidFill>
                <a:latin typeface="-apple-system"/>
              </a:rPr>
              <a:t>minkowski</a:t>
            </a:r>
            <a:r>
              <a:rPr lang="en-US" altLang="en-US" dirty="0">
                <a:solidFill>
                  <a:srgbClr val="212529"/>
                </a:solidFill>
                <a:latin typeface="-apple-system"/>
              </a:rPr>
              <a:t>’.</a:t>
            </a:r>
            <a:endParaRPr lang="en-US" altLang="en-US" dirty="0">
              <a:solidFill>
                <a:srgbClr val="212529"/>
              </a:solidFill>
              <a:latin typeface="-apple-system"/>
            </a:endParaRPr>
          </a:p>
          <a:p>
            <a:pPr lvl="1" indent="-457200" eaLnBrk="0" fontAlgn="base" hangingPunct="0">
              <a:spcBef>
                <a:spcPct val="0"/>
              </a:spcBef>
              <a:spcAft>
                <a:spcPct val="0"/>
              </a:spcAft>
            </a:pPr>
            <a:r>
              <a:rPr lang="en-US" altLang="en-US" b="1" dirty="0">
                <a:solidFill>
                  <a:srgbClr val="212529"/>
                </a:solidFill>
                <a:latin typeface="-apple-system"/>
              </a:rPr>
              <a:t>outputs_2d_</a:t>
            </a:r>
            <a:r>
              <a:rPr lang="en-US" altLang="en-US" b="1" i="1" dirty="0">
                <a:solidFill>
                  <a:srgbClr val="212529"/>
                </a:solidFill>
                <a:latin typeface="-apple-system"/>
              </a:rPr>
              <a:t>bool</a:t>
            </a:r>
            <a:endParaRPr lang="en-US" altLang="en-US" b="1" dirty="0">
              <a:solidFill>
                <a:srgbClr val="212529"/>
              </a:solidFill>
              <a:latin typeface="-apple-system"/>
            </a:endParaRPr>
          </a:p>
          <a:p>
            <a:pPr lvl="2" indent="-914400" eaLnBrk="0" fontAlgn="base" hangingPunct="0">
              <a:spcBef>
                <a:spcPct val="0"/>
              </a:spcBef>
              <a:spcAft>
                <a:spcPct val="0"/>
              </a:spcAft>
            </a:pPr>
            <a:r>
              <a:rPr lang="en-US" altLang="en-US" dirty="0">
                <a:solidFill>
                  <a:srgbClr val="212529"/>
                </a:solidFill>
                <a:latin typeface="-apple-system"/>
              </a:rPr>
              <a:t>False when </a:t>
            </a:r>
            <a:r>
              <a:rPr lang="en-US" altLang="en-US" dirty="0">
                <a:solidFill>
                  <a:srgbClr val="222222"/>
                </a:solidFill>
                <a:latin typeface="SFMono-Regular"/>
              </a:rPr>
              <a:t>y</a:t>
            </a:r>
            <a:r>
              <a:rPr lang="en-US" altLang="en-US" dirty="0">
                <a:solidFill>
                  <a:srgbClr val="212529"/>
                </a:solidFill>
                <a:latin typeface="-apple-system"/>
              </a:rPr>
              <a:t>’s shape is (</a:t>
            </a:r>
            <a:r>
              <a:rPr lang="en-US" altLang="en-US" dirty="0" err="1">
                <a:solidFill>
                  <a:srgbClr val="212529"/>
                </a:solidFill>
                <a:latin typeface="-apple-system"/>
              </a:rPr>
              <a:t>n_samples</a:t>
            </a:r>
            <a:r>
              <a:rPr lang="en-US" altLang="en-US" dirty="0">
                <a:solidFill>
                  <a:srgbClr val="212529"/>
                </a:solidFill>
                <a:latin typeface="-apple-system"/>
              </a:rPr>
              <a:t>, ) or (</a:t>
            </a:r>
            <a:r>
              <a:rPr lang="en-US" altLang="en-US" dirty="0" err="1">
                <a:solidFill>
                  <a:srgbClr val="212529"/>
                </a:solidFill>
                <a:latin typeface="-apple-system"/>
              </a:rPr>
              <a:t>n_samples</a:t>
            </a:r>
            <a:r>
              <a:rPr lang="en-US" altLang="en-US" dirty="0">
                <a:solidFill>
                  <a:srgbClr val="212529"/>
                </a:solidFill>
                <a:latin typeface="-apple-system"/>
              </a:rPr>
              <a:t>, 1) during fit otherwise True.</a:t>
            </a:r>
            <a:endParaRPr lang="en-US" altLang="en-US" dirty="0">
              <a:solidFill>
                <a:srgbClr val="212529"/>
              </a:solidFill>
              <a:latin typeface="-apple-syste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endParaRPr lang="en-IN" dirty="0"/>
          </a:p>
        </p:txBody>
      </p:sp>
      <p:sp>
        <p:nvSpPr>
          <p:cNvPr id="3" name="Content Placeholder 2"/>
          <p:cNvSpPr>
            <a:spLocks noGrp="1"/>
          </p:cNvSpPr>
          <p:nvPr>
            <p:ph idx="1"/>
          </p:nvPr>
        </p:nvSpPr>
        <p:spPr/>
        <p:txBody>
          <a:bodyPr>
            <a:normAutofit/>
          </a:bodyPr>
          <a:lstStyle/>
          <a:p>
            <a:r>
              <a:rPr lang="en-US" dirty="0"/>
              <a:t>Acknowledgement</a:t>
            </a:r>
            <a:endParaRPr lang="en-US" dirty="0"/>
          </a:p>
          <a:p>
            <a:r>
              <a:rPr lang="en-US" dirty="0"/>
              <a:t>Project Objective</a:t>
            </a:r>
            <a:endParaRPr lang="en-US" dirty="0"/>
          </a:p>
          <a:p>
            <a:r>
              <a:rPr lang="en-US" dirty="0"/>
              <a:t>Data </a:t>
            </a:r>
            <a:r>
              <a:rPr lang="en-US" dirty="0" smtClean="0"/>
              <a:t>Description</a:t>
            </a:r>
            <a:endParaRPr lang="en-US" dirty="0" smtClean="0"/>
          </a:p>
          <a:p>
            <a:r>
              <a:rPr lang="en-US" dirty="0" smtClean="0"/>
              <a:t>Data Analysis</a:t>
            </a:r>
            <a:endParaRPr lang="en-US" dirty="0"/>
          </a:p>
          <a:p>
            <a:r>
              <a:rPr lang="en-US" dirty="0"/>
              <a:t>Model </a:t>
            </a:r>
            <a:r>
              <a:rPr lang="en-US" dirty="0" smtClean="0"/>
              <a:t>Building</a:t>
            </a:r>
            <a:endParaRPr lang="en-US" dirty="0" smtClean="0"/>
          </a:p>
          <a:p>
            <a:r>
              <a:rPr lang="en-US" dirty="0" smtClean="0"/>
              <a:t>Analysis through Plots and Graphs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722937" y="488272"/>
            <a:ext cx="10746126" cy="55022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555"/>
            <a:ext cx="10515600" cy="944964"/>
          </a:xfrm>
        </p:spPr>
        <p:txBody>
          <a:bodyPr>
            <a:normAutofit/>
          </a:bodyPr>
          <a:lstStyle/>
          <a:p>
            <a:r>
              <a:rPr lang="en-US" sz="3600" dirty="0"/>
              <a:t>Analysis through plots and graphs</a:t>
            </a:r>
            <a:endParaRPr lang="en-IN" sz="3600" dirty="0"/>
          </a:p>
        </p:txBody>
      </p:sp>
      <p:pic>
        <p:nvPicPr>
          <p:cNvPr id="4" name="Content Placeholder 3"/>
          <p:cNvPicPr>
            <a:picLocks noGrp="1" noChangeAspect="1"/>
          </p:cNvPicPr>
          <p:nvPr>
            <p:ph idx="1"/>
          </p:nvPr>
        </p:nvPicPr>
        <p:blipFill>
          <a:blip r:embed="rId1"/>
          <a:stretch>
            <a:fillRect/>
          </a:stretch>
        </p:blipFill>
        <p:spPr>
          <a:xfrm>
            <a:off x="838200" y="1604962"/>
            <a:ext cx="5834062" cy="3648075"/>
          </a:xfrm>
          <a:prstGeom prst="rect">
            <a:avLst/>
          </a:prstGeom>
        </p:spPr>
      </p:pic>
      <p:pic>
        <p:nvPicPr>
          <p:cNvPr id="5" name="Picture 4"/>
          <p:cNvPicPr>
            <a:picLocks noChangeAspect="1"/>
          </p:cNvPicPr>
          <p:nvPr/>
        </p:nvPicPr>
        <p:blipFill rotWithShape="1">
          <a:blip r:embed="rId2"/>
          <a:srcRect l="21181" r="5179"/>
          <a:stretch>
            <a:fillRect/>
          </a:stretch>
        </p:blipFill>
        <p:spPr>
          <a:xfrm>
            <a:off x="6672262" y="1869136"/>
            <a:ext cx="4975241" cy="3508577"/>
          </a:xfrm>
          <a:prstGeom prst="rect">
            <a:avLst/>
          </a:prstGeom>
        </p:spPr>
      </p:pic>
      <p:sp>
        <p:nvSpPr>
          <p:cNvPr id="6" name="TextBox 5"/>
          <p:cNvSpPr txBox="1"/>
          <p:nvPr/>
        </p:nvSpPr>
        <p:spPr>
          <a:xfrm flipH="1">
            <a:off x="1203566" y="5502390"/>
            <a:ext cx="5103329" cy="369332"/>
          </a:xfrm>
          <a:prstGeom prst="rect">
            <a:avLst/>
          </a:prstGeom>
          <a:noFill/>
        </p:spPr>
        <p:txBody>
          <a:bodyPr wrap="square" rtlCol="0">
            <a:spAutoFit/>
          </a:bodyPr>
          <a:lstStyle/>
          <a:p>
            <a:pPr algn="ctr"/>
            <a:r>
              <a:rPr lang="en-US" dirty="0"/>
              <a:t>Box Plot</a:t>
            </a:r>
            <a:endParaRPr lang="en-IN" dirty="0"/>
          </a:p>
        </p:txBody>
      </p:sp>
      <p:sp>
        <p:nvSpPr>
          <p:cNvPr id="7" name="TextBox 6"/>
          <p:cNvSpPr txBox="1"/>
          <p:nvPr/>
        </p:nvSpPr>
        <p:spPr>
          <a:xfrm>
            <a:off x="7643674" y="5530788"/>
            <a:ext cx="3710126" cy="369332"/>
          </a:xfrm>
          <a:prstGeom prst="rect">
            <a:avLst/>
          </a:prstGeom>
          <a:noFill/>
        </p:spPr>
        <p:txBody>
          <a:bodyPr wrap="square" rtlCol="0">
            <a:spAutoFit/>
          </a:bodyPr>
          <a:lstStyle/>
          <a:p>
            <a:pPr algn="ctr"/>
            <a:r>
              <a:rPr lang="en-US" dirty="0"/>
              <a:t>Cat Plot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1"/>
          <a:srcRect r="30242"/>
          <a:stretch>
            <a:fillRect/>
          </a:stretch>
        </p:blipFill>
        <p:spPr>
          <a:xfrm>
            <a:off x="735640" y="561512"/>
            <a:ext cx="10720720" cy="5734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337220"/>
            <a:ext cx="12192000" cy="1123288"/>
          </a:xfrm>
          <a:prstGeom prst="rect">
            <a:avLst/>
          </a:prstGeom>
        </p:spPr>
      </p:pic>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7647" y="1634921"/>
            <a:ext cx="7356706" cy="4885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212114"/>
            <a:ext cx="12192000" cy="937846"/>
          </a:xfrm>
          <a:prstGeom prst="rect">
            <a:avLst/>
          </a:prstGeom>
        </p:spPr>
      </p:pic>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9056" y="1160218"/>
            <a:ext cx="8353888" cy="5485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245685"/>
            <a:ext cx="12192000" cy="1402387"/>
          </a:xfrm>
          <a:prstGeom prst="rect">
            <a:avLst/>
          </a:prstGeom>
        </p:spPr>
      </p:pic>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4665" y="1726023"/>
            <a:ext cx="6502670" cy="48862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425462"/>
            <a:ext cx="12192000" cy="1035580"/>
          </a:xfrm>
          <a:prstGeom prst="rect">
            <a:avLst/>
          </a:prstGeom>
        </p:spPr>
      </p:pic>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2041" y="1900037"/>
            <a:ext cx="5347918" cy="40522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63997"/>
            <a:ext cx="12192000" cy="1492181"/>
          </a:xfrm>
          <a:prstGeom prst="rect">
            <a:avLst/>
          </a:prstGeom>
        </p:spPr>
      </p:pic>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4581" y="1825625"/>
            <a:ext cx="5322837"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794054" y="514905"/>
            <a:ext cx="10603891" cy="56354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65561" y="1927466"/>
            <a:ext cx="11660877" cy="30030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Acknowledgement</a:t>
            </a:r>
            <a:endParaRPr lang="en-IN" dirty="0"/>
          </a:p>
        </p:txBody>
      </p:sp>
      <p:sp>
        <p:nvSpPr>
          <p:cNvPr id="3" name="Content Placeholder 2"/>
          <p:cNvSpPr>
            <a:spLocks noGrp="1"/>
          </p:cNvSpPr>
          <p:nvPr>
            <p:ph idx="1"/>
          </p:nvPr>
        </p:nvSpPr>
        <p:spPr/>
        <p:txBody>
          <a:bodyPr>
            <a:normAutofit/>
          </a:bodyPr>
          <a:lstStyle/>
          <a:p>
            <a:pPr marL="0" indent="0">
              <a:buNone/>
            </a:pPr>
            <a:r>
              <a:rPr lang="en-US" dirty="0"/>
              <a:t> I take this opportunity to express my profound gratitude and deep regards to my faculty Titas Roy Chowdhury Sir, for his exemplary guidance, monitoring and constant encouragement throughout the course of this project. The blessing, help and guidance given by him/her time to time shall carry me a long way in the journey of life on which I am about to embark. </a:t>
            </a:r>
            <a:endParaRPr lang="en-US" dirty="0"/>
          </a:p>
          <a:p>
            <a:pPr marL="0" indent="0">
              <a:buNone/>
            </a:pPr>
            <a:r>
              <a:rPr lang="en-US" dirty="0"/>
              <a:t>I am obliged to my project team members for the valuable information provided by them in their respective fields. I am grateful for their cooperation during the period of my assignment.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Objective</a:t>
            </a:r>
            <a:endParaRPr lang="en-IN" dirty="0"/>
          </a:p>
        </p:txBody>
      </p:sp>
      <p:sp>
        <p:nvSpPr>
          <p:cNvPr id="3" name="Content Placeholder 2"/>
          <p:cNvSpPr>
            <a:spLocks noGrp="1"/>
          </p:cNvSpPr>
          <p:nvPr>
            <p:ph idx="1"/>
          </p:nvPr>
        </p:nvSpPr>
        <p:spPr/>
        <p:txBody>
          <a:bodyPr>
            <a:normAutofit/>
          </a:bodyPr>
          <a:lstStyle/>
          <a:p>
            <a:r>
              <a:rPr lang="en-US" dirty="0"/>
              <a:t>To predict whether a credit card application will be accepted based upon various data about the applicant.</a:t>
            </a:r>
            <a:endParaRPr lang="en-US" dirty="0"/>
          </a:p>
          <a:p>
            <a:endParaRPr lang="en-US" dirty="0"/>
          </a:p>
          <a:p>
            <a:r>
              <a:rPr lang="en-US" dirty="0"/>
              <a:t>Also to split into train and test data and create 4 different types of models from the data - Decision Trees, Linear Regression, Naive Bayes and K-NN</a:t>
            </a:r>
            <a:endParaRPr lang="en-US" dirty="0"/>
          </a:p>
          <a:p>
            <a:pPr marL="0" indent="0">
              <a:buNone/>
            </a:pPr>
            <a:endParaRPr lang="en-US" dirty="0"/>
          </a:p>
          <a:p>
            <a:pPr marL="0" indent="0">
              <a:buNone/>
            </a:pPr>
            <a:r>
              <a:rPr lang="en-US" dirty="0"/>
              <a:t>A small credit card dataset taken from : Kaggle, originally from William Greene's book Econometric Analysis</a:t>
            </a:r>
            <a:endParaRPr lang="en-US" dirty="0"/>
          </a:p>
          <a:p>
            <a:pPr marL="0" indent="0">
              <a:buNone/>
            </a:pPr>
            <a:endParaRPr lang="en-US"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Description</a:t>
            </a:r>
            <a:endParaRPr lang="en-IN" dirty="0"/>
          </a:p>
        </p:txBody>
      </p:sp>
      <p:sp>
        <p:nvSpPr>
          <p:cNvPr id="3" name="Content Placeholder 2"/>
          <p:cNvSpPr>
            <a:spLocks noGrp="1"/>
          </p:cNvSpPr>
          <p:nvPr>
            <p:ph idx="1"/>
          </p:nvPr>
        </p:nvSpPr>
        <p:spPr/>
        <p:txBody>
          <a:bodyPr>
            <a:noAutofit/>
          </a:bodyPr>
          <a:lstStyle/>
          <a:p>
            <a:pPr marL="742950" lvl="1" indent="-285750"/>
            <a:r>
              <a:rPr lang="en-US" sz="2000" dirty="0"/>
              <a:t>    card: Dummy variable, 1 if application for credit card accepted, 0 if not</a:t>
            </a:r>
            <a:endParaRPr lang="en-US" sz="2000" dirty="0"/>
          </a:p>
          <a:p>
            <a:pPr marL="742950" lvl="1" indent="-285750"/>
            <a:r>
              <a:rPr lang="en-US" sz="2000" dirty="0"/>
              <a:t>    reports: Number of major derogatory reports</a:t>
            </a:r>
            <a:endParaRPr lang="en-US" sz="2000" dirty="0"/>
          </a:p>
          <a:p>
            <a:pPr marL="742950" lvl="1" indent="-285750"/>
            <a:r>
              <a:rPr lang="en-US" sz="2000" dirty="0"/>
              <a:t>    age: Age n years plus twelfths of a year</a:t>
            </a:r>
            <a:endParaRPr lang="en-US" sz="2000" dirty="0"/>
          </a:p>
          <a:p>
            <a:pPr marL="742950" lvl="1" indent="-285750"/>
            <a:r>
              <a:rPr lang="en-US" sz="2000" dirty="0"/>
              <a:t>    income: Yearly income (divided by 10,000)</a:t>
            </a:r>
            <a:endParaRPr lang="en-US" sz="2000" dirty="0"/>
          </a:p>
          <a:p>
            <a:pPr marL="742950" lvl="1" indent="-285750"/>
            <a:r>
              <a:rPr lang="en-US" sz="2000" dirty="0"/>
              <a:t>    share: Ratio of monthly credit card expenditure to yearly income</a:t>
            </a:r>
            <a:endParaRPr lang="en-US" sz="2000" dirty="0"/>
          </a:p>
          <a:p>
            <a:pPr marL="742950" lvl="1" indent="-285750"/>
            <a:r>
              <a:rPr lang="en-US" sz="2000" dirty="0"/>
              <a:t>    expenditure: Average monthly credit card expenditure</a:t>
            </a:r>
            <a:endParaRPr lang="en-US" sz="2000" dirty="0"/>
          </a:p>
          <a:p>
            <a:pPr marL="742950" lvl="1" indent="-285750"/>
            <a:r>
              <a:rPr lang="en-US" sz="2000" dirty="0"/>
              <a:t>    owner: 1 if owns their home, 0 if rent</a:t>
            </a:r>
            <a:endParaRPr lang="en-US" sz="2000" dirty="0"/>
          </a:p>
          <a:p>
            <a:pPr marL="742950" lvl="1" indent="-285750"/>
            <a:r>
              <a:rPr lang="en-US" sz="2000" dirty="0"/>
              <a:t>    </a:t>
            </a:r>
            <a:r>
              <a:rPr lang="en-US" sz="2000" dirty="0" err="1"/>
              <a:t>selfempl</a:t>
            </a:r>
            <a:r>
              <a:rPr lang="en-US" sz="2000" dirty="0"/>
              <a:t>: 1 if self employed, 0 if not.</a:t>
            </a:r>
            <a:endParaRPr lang="en-US" sz="2000" dirty="0"/>
          </a:p>
          <a:p>
            <a:pPr marL="742950" lvl="1" indent="-285750"/>
            <a:r>
              <a:rPr lang="en-US" sz="2000" dirty="0"/>
              <a:t>    dependents: 1 + number of dependents</a:t>
            </a:r>
            <a:endParaRPr lang="en-US" sz="2000" dirty="0"/>
          </a:p>
          <a:p>
            <a:pPr marL="742950" lvl="1" indent="-285750"/>
            <a:r>
              <a:rPr lang="en-US" sz="2000" dirty="0"/>
              <a:t>    months: Months living at current address</a:t>
            </a:r>
            <a:endParaRPr lang="en-US" sz="2000" dirty="0"/>
          </a:p>
          <a:p>
            <a:pPr marL="742950" lvl="1" indent="-285750"/>
            <a:r>
              <a:rPr lang="en-US" sz="2000" dirty="0"/>
              <a:t>    </a:t>
            </a:r>
            <a:r>
              <a:rPr lang="en-US" sz="2000" dirty="0" err="1"/>
              <a:t>majorcards</a:t>
            </a:r>
            <a:r>
              <a:rPr lang="en-US" sz="2000" dirty="0"/>
              <a:t>: Number of major credit cards held</a:t>
            </a:r>
            <a:endParaRPr lang="en-US" sz="2000" dirty="0"/>
          </a:p>
          <a:p>
            <a:pPr marL="742950" lvl="1" indent="-285750"/>
            <a:r>
              <a:rPr lang="en-US" sz="2000" dirty="0"/>
              <a:t>    active: Number of active credit accounts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795"/>
            <a:ext cx="10515600" cy="1325563"/>
          </a:xfrm>
        </p:spPr>
        <p:txBody>
          <a:bodyPr/>
          <a:lstStyle/>
          <a:p>
            <a:r>
              <a:rPr lang="en-US" dirty="0"/>
              <a:t>Data Analysis</a:t>
            </a:r>
            <a:endParaRPr lang="en-IN" dirty="0"/>
          </a:p>
        </p:txBody>
      </p:sp>
      <p:pic>
        <p:nvPicPr>
          <p:cNvPr id="5" name="Content Placeholder 4"/>
          <p:cNvPicPr>
            <a:picLocks noGrp="1" noChangeAspect="1"/>
          </p:cNvPicPr>
          <p:nvPr>
            <p:ph idx="1"/>
          </p:nvPr>
        </p:nvPicPr>
        <p:blipFill>
          <a:blip r:embed="rId1"/>
          <a:stretch>
            <a:fillRect/>
          </a:stretch>
        </p:blipFill>
        <p:spPr>
          <a:xfrm>
            <a:off x="838200" y="1570292"/>
            <a:ext cx="9868270" cy="50968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endParaRPr lang="en-IN" dirty="0"/>
          </a:p>
        </p:txBody>
      </p:sp>
      <p:sp>
        <p:nvSpPr>
          <p:cNvPr id="3" name="Content Placeholder 2"/>
          <p:cNvSpPr>
            <a:spLocks noGrp="1"/>
          </p:cNvSpPr>
          <p:nvPr>
            <p:ph idx="1"/>
          </p:nvPr>
        </p:nvSpPr>
        <p:spPr>
          <a:xfrm>
            <a:off x="838200" y="1563138"/>
            <a:ext cx="10290763" cy="3157888"/>
          </a:xfrm>
        </p:spPr>
        <p:txBody>
          <a:bodyPr>
            <a:normAutofit/>
          </a:bodyPr>
          <a:lstStyle/>
          <a:p>
            <a:pPr marL="0" indent="0">
              <a:buNone/>
            </a:pPr>
            <a:r>
              <a:rPr lang="en-US" sz="2400" dirty="0"/>
              <a:t>Decision Trees:</a:t>
            </a:r>
            <a:r>
              <a:rPr lang="en-US" sz="1800" dirty="0"/>
              <a:t> </a:t>
            </a:r>
            <a:endParaRPr lang="en-US" sz="1800" dirty="0"/>
          </a:p>
          <a:p>
            <a:pPr marL="0" indent="0">
              <a:buNone/>
            </a:pPr>
            <a:r>
              <a:rPr lang="en-US" sz="1800" b="1" dirty="0"/>
              <a:t>Decision Trees (DTs)</a:t>
            </a:r>
            <a:r>
              <a:rPr lang="en-US" sz="1800" dirty="0"/>
              <a:t> are a non-parametric supervised learning method used for </a:t>
            </a:r>
            <a:r>
              <a:rPr lang="en-US" sz="1800" dirty="0">
                <a:hlinkClick r:id="rId1"/>
              </a:rPr>
              <a:t>classification</a:t>
            </a:r>
            <a:r>
              <a:rPr lang="en-US" sz="1800" dirty="0"/>
              <a:t> and </a:t>
            </a:r>
            <a:r>
              <a:rPr lang="en-US" sz="1800" dirty="0">
                <a:hlinkClick r:id="rId2"/>
              </a:rPr>
              <a:t>regression</a:t>
            </a:r>
            <a:r>
              <a:rPr lang="en-US" sz="1800" dirty="0"/>
              <a:t>. The goal is to create a model that predicts the value of a target variable by learning simple decision rules inferred from the data features.</a:t>
            </a:r>
            <a:endParaRPr lang="en-US" sz="1800" dirty="0"/>
          </a:p>
          <a:p>
            <a:pPr marL="0" indent="0">
              <a:buNone/>
            </a:pPr>
            <a:r>
              <a:rPr lang="en-US" sz="1800" dirty="0"/>
              <a:t>For instance, in the example below, decision trees learn from data to approximate a sine curve with a set of if-then-else decision rules. The deeper the tree, the more complex the decision rules and the fitter the model.</a:t>
            </a:r>
            <a:endParaRPr lang="en-US" sz="1800" dirty="0"/>
          </a:p>
          <a:p>
            <a:pPr marL="0" indent="0">
              <a:buNone/>
            </a:pPr>
            <a:endParaRPr lang="en-IN"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490" y="3429000"/>
            <a:ext cx="5652182" cy="3205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9919" y="757277"/>
            <a:ext cx="11850161"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i="0" u="none" strike="noStrike" cap="none" normalizeH="0" baseline="0" dirty="0">
                <a:ln>
                  <a:noFill/>
                </a:ln>
                <a:solidFill>
                  <a:srgbClr val="212529"/>
                </a:solidFill>
                <a:effectLst/>
                <a:latin typeface="+mn-lt"/>
              </a:rPr>
              <a:t>Some advantages of decision trees are:</a:t>
            </a:r>
            <a:endParaRPr kumimoji="0" lang="en-US" altLang="en-US" sz="36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Simple </a:t>
            </a:r>
            <a:r>
              <a:rPr kumimoji="0" lang="en-US" altLang="en-US" sz="1800" b="0" i="0" u="none" strike="noStrike" cap="none" normalizeH="0" baseline="0" dirty="0">
                <a:ln>
                  <a:noFill/>
                </a:ln>
                <a:solidFill>
                  <a:schemeClr val="tx1"/>
                </a:solidFill>
                <a:effectLst/>
                <a:latin typeface="Arial" panose="020B0604020202020204" pitchFamily="34" charset="0"/>
              </a:rPr>
              <a:t>to understand and to interpret. Trees can be </a:t>
            </a:r>
            <a:r>
              <a:rPr kumimoji="0" lang="en-US" altLang="en-US" sz="1800" b="0" i="0" u="none" strike="noStrike" cap="none" normalizeH="0" baseline="0" dirty="0" err="1">
                <a:ln>
                  <a:noFill/>
                </a:ln>
                <a:solidFill>
                  <a:schemeClr val="tx1"/>
                </a:solidFill>
                <a:effectLst/>
                <a:latin typeface="Arial" panose="020B0604020202020204" pitchFamily="34" charset="0"/>
              </a:rPr>
              <a:t>visualised</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Requires little data preparation. Other techniques often require data </a:t>
            </a:r>
            <a:r>
              <a:rPr kumimoji="0" lang="en-US" altLang="en-US" sz="1800" b="0" i="0" u="none" strike="noStrike" cap="none" normalizeH="0" baseline="0" dirty="0" err="1">
                <a:ln>
                  <a:noFill/>
                </a:ln>
                <a:solidFill>
                  <a:schemeClr val="tx1"/>
                </a:solidFill>
                <a:effectLst/>
                <a:latin typeface="Arial" panose="020B0604020202020204" pitchFamily="34" charset="0"/>
              </a:rPr>
              <a:t>normalisation</a:t>
            </a:r>
            <a:r>
              <a:rPr kumimoji="0" lang="en-US" altLang="en-US" sz="1800" b="0" i="0" u="none" strike="noStrike" cap="none" normalizeH="0" baseline="0" dirty="0">
                <a:ln>
                  <a:noFill/>
                </a:ln>
                <a:solidFill>
                  <a:schemeClr val="tx1"/>
                </a:solidFill>
                <a:effectLst/>
                <a:latin typeface="Arial" panose="020B0604020202020204" pitchFamily="34" charset="0"/>
              </a:rPr>
              <a:t>, dummy variables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 need to be created and blank values to be </a:t>
            </a:r>
            <a:r>
              <a:rPr kumimoji="0" lang="en-US" altLang="en-US" sz="1800" b="0" i="0" u="none" strike="noStrike" cap="none" normalizeH="0" baseline="0" dirty="0" smtClean="0">
                <a:ln>
                  <a:noFill/>
                </a:ln>
                <a:solidFill>
                  <a:schemeClr val="tx1"/>
                </a:solidFill>
                <a:effectLst/>
                <a:latin typeface="Arial" panose="020B0604020202020204" pitchFamily="34" charset="0"/>
              </a:rPr>
              <a:t>removed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cost of using the tree (i.e., predicting data) is logarithmic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in the number of data points used to train the tree.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Able to handle both numerical and categorical data. Other techniques are usually </a:t>
            </a:r>
            <a:r>
              <a:rPr kumimoji="0" lang="en-US" altLang="en-US" sz="1800" b="0" i="0" u="none" strike="noStrike" cap="none" normalizeH="0" baseline="0" dirty="0" err="1">
                <a:ln>
                  <a:noFill/>
                </a:ln>
                <a:solidFill>
                  <a:schemeClr val="tx1"/>
                </a:solidFill>
                <a:effectLst/>
                <a:latin typeface="Arial" panose="020B0604020202020204" pitchFamily="34" charset="0"/>
              </a:rPr>
              <a:t>specialised</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0" i="0" u="none" strike="noStrike" cap="none" normalizeH="0" baseline="0" dirty="0" smtClean="0">
                <a:ln>
                  <a:noFill/>
                </a:ln>
                <a:solidFill>
                  <a:schemeClr val="tx1"/>
                </a:solidFill>
                <a:effectLst/>
                <a:latin typeface="Arial" panose="020B0604020202020204" pitchFamily="34" charset="0"/>
              </a:rPr>
              <a:t>analyzing</a:t>
            </a:r>
            <a:r>
              <a:rPr lang="en-US" altLang="en-US" dirty="0" smtClean="0"/>
              <a:t>   </a:t>
            </a:r>
            <a:r>
              <a:rPr kumimoji="0" lang="en-US" altLang="en-US" sz="1800" b="0" i="0" u="none" strike="noStrike" cap="none" normalizeH="0" baseline="0" dirty="0" smtClean="0">
                <a:ln>
                  <a:noFill/>
                </a:ln>
                <a:solidFill>
                  <a:schemeClr val="tx1"/>
                </a:solidFill>
                <a:effectLst/>
                <a:latin typeface="Arial" panose="020B0604020202020204" pitchFamily="34" charset="0"/>
              </a:rPr>
              <a:t>datasets that </a:t>
            </a:r>
            <a:r>
              <a:rPr kumimoji="0" lang="en-US" altLang="en-US" sz="1800" b="0" i="0" u="none" strike="noStrike" cap="none" normalizeH="0" baseline="0" dirty="0">
                <a:ln>
                  <a:noFill/>
                </a:ln>
                <a:solidFill>
                  <a:schemeClr val="tx1"/>
                </a:solidFill>
                <a:effectLst/>
                <a:latin typeface="Arial" panose="020B0604020202020204" pitchFamily="34" charset="0"/>
              </a:rPr>
              <a:t>have only one type of variable</a:t>
            </a:r>
            <a:r>
              <a:rPr kumimoji="0" lang="en-US" altLang="en-US" sz="1800" b="0"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Able to handle multi-output problems.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Uses a white box model. If a given situation is observable in a model, the explanation for the condition is easily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explained by </a:t>
            </a:r>
            <a:r>
              <a:rPr kumimoji="0" lang="en-US" altLang="en-US" sz="1800" b="0" i="0" u="none" strike="noStrike" cap="none" normalizeH="0" baseline="0" dirty="0" err="1">
                <a:ln>
                  <a:noFill/>
                </a:ln>
                <a:solidFill>
                  <a:schemeClr val="tx1"/>
                </a:solidFill>
                <a:effectLst/>
                <a:latin typeface="Arial" panose="020B0604020202020204" pitchFamily="34" charset="0"/>
              </a:rPr>
              <a:t>boolean</a:t>
            </a:r>
            <a:r>
              <a:rPr kumimoji="0" lang="en-US" altLang="en-US" sz="1800" b="0" i="0" u="none" strike="noStrike" cap="none" normalizeH="0" baseline="0" dirty="0">
                <a:ln>
                  <a:noFill/>
                </a:ln>
                <a:solidFill>
                  <a:schemeClr val="tx1"/>
                </a:solidFill>
                <a:effectLst/>
                <a:latin typeface="Arial" panose="020B0604020202020204" pitchFamily="34" charset="0"/>
              </a:rPr>
              <a:t> logic. By contrast, in a black box model (e.g., in an artificial neural network), results may be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 more difficult to interpret.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Possible to validate a model using statistical tests. That makes it possible to account for the reliability of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Performs well even if its assumptions are somewhat violated by the true model from which the data were generated.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397" y="739701"/>
            <a:ext cx="11794603" cy="5139869"/>
          </a:xfrm>
          <a:prstGeom prst="rect">
            <a:avLst/>
          </a:prstGeom>
        </p:spPr>
        <p:txBody>
          <a:bodyPr wrap="square">
            <a:spAutoFit/>
          </a:bodyPr>
          <a:lstStyle/>
          <a:p>
            <a:pPr eaLnBrk="0" fontAlgn="base" hangingPunct="0">
              <a:spcBef>
                <a:spcPct val="0"/>
              </a:spcBef>
              <a:spcAft>
                <a:spcPct val="0"/>
              </a:spcAft>
            </a:pPr>
            <a:r>
              <a:rPr lang="en-US" altLang="en-US" sz="3600" dirty="0">
                <a:solidFill>
                  <a:srgbClr val="212529"/>
                </a:solidFill>
              </a:rPr>
              <a:t>The disadvantages of decision trees include:</a:t>
            </a:r>
            <a:endParaRPr lang="en-US" altLang="en-US" sz="3600" dirty="0"/>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Decision-tree learners can create over-complex trees that do not </a:t>
            </a:r>
            <a:r>
              <a:rPr lang="en-US" altLang="en-US" dirty="0" smtClean="0">
                <a:latin typeface="Arial" panose="020B0604020202020204" pitchFamily="34" charset="0"/>
              </a:rPr>
              <a:t>generalize </a:t>
            </a:r>
            <a:r>
              <a:rPr lang="en-US" altLang="en-US" dirty="0">
                <a:latin typeface="Arial" panose="020B0604020202020204" pitchFamily="34" charset="0"/>
              </a:rPr>
              <a:t>the data well. This is called overfitting.</a:t>
            </a:r>
            <a:endParaRPr lang="en-US" alt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Mechanisms such as pruning (not currently supported), setting the minimum number of samples required at a leaf </a:t>
            </a:r>
            <a:r>
              <a:rPr lang="en-US" altLang="en-US" dirty="0"/>
              <a:t> </a:t>
            </a:r>
            <a:r>
              <a:rPr lang="en-US" altLang="en-US" dirty="0">
                <a:latin typeface="Arial" panose="020B0604020202020204" pitchFamily="34" charset="0"/>
              </a:rPr>
              <a:t>node or setting the maximum depth of the tree are necessary to avoid this problem.</a:t>
            </a:r>
            <a:endParaRPr lang="en-US" alt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Decision trees can be unstable because small variations in the data might result in a completely different tree being generated. This problem is mitigated by using decision trees within an ensemble.</a:t>
            </a:r>
            <a:endParaRPr lang="en-US" alt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The problem of learning an optimal decision tree is known to be NP-complete under several aspects of optimality and even for simple concepts. Consequently, practical decision-tree learning algorithms are based on heuristic algorithms such as the greedy algorithm where locally optimal decisions are made at each node. Such algorithms cannot guarantee to return the globally optimal decision tree. This can be mitigated by training multiple trees in an ensemble</a:t>
            </a:r>
            <a:endParaRPr lang="en-US" alt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t> </a:t>
            </a:r>
            <a:r>
              <a:rPr lang="en-US" altLang="en-US" dirty="0">
                <a:latin typeface="Arial" panose="020B0604020202020204" pitchFamily="34" charset="0"/>
              </a:rPr>
              <a:t> learner, where the features and samples are randomly sampled with replacement.</a:t>
            </a:r>
            <a:endParaRPr lang="en-US" alt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There are concepts that are hard to learn because decision trees do not express them easily, such as XOR, parity or multiplexer problems.</a:t>
            </a:r>
            <a:endParaRPr lang="en-US" alt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Decision tree learners create biased trees if some classes dominate. It is therefore recommended to balance the dataset prior to fitting with the decision tree.</a:t>
            </a:r>
            <a:endParaRPr lang="en-US" altLang="en-US"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10546</Words>
  <Application>WPS Presentation</Application>
  <PresentationFormat>Widescreen</PresentationFormat>
  <Paragraphs>198</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Calibri Light</vt:lpstr>
      <vt:lpstr>Calibri</vt:lpstr>
      <vt:lpstr>Microsoft YaHei</vt:lpstr>
      <vt:lpstr>Arial Unicode MS</vt:lpstr>
      <vt:lpstr>-apple-system</vt:lpstr>
      <vt:lpstr>Segoe Print</vt:lpstr>
      <vt:lpstr>SFMono-Regular</vt:lpstr>
      <vt:lpstr>Office Theme</vt:lpstr>
      <vt:lpstr>Project on :  Predicting Credit Card Acceptance</vt:lpstr>
      <vt:lpstr>Contents</vt:lpstr>
      <vt:lpstr>Acknowledgement</vt:lpstr>
      <vt:lpstr>Project Objective</vt:lpstr>
      <vt:lpstr>Data Description</vt:lpstr>
      <vt:lpstr>Data Analysis</vt:lpstr>
      <vt:lpstr>Model Building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Analysis through plots and graphs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  Predicting Credit Card Acceptance</dc:title>
  <dc:creator>Arka Dutta</dc:creator>
  <cp:lastModifiedBy>mayuk</cp:lastModifiedBy>
  <cp:revision>29</cp:revision>
  <dcterms:created xsi:type="dcterms:W3CDTF">2020-03-10T17:18:00Z</dcterms:created>
  <dcterms:modified xsi:type="dcterms:W3CDTF">2020-04-07T23:37:09Z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