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EB 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EBGaramond-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3ec3e11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3ec3e11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ddaed6fcc_1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ddaed6fcc_1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ddaed6fcc_1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ddaed6fcc_1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ddaed6fcc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ddaed6fcc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ddaed6fcc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ddaed6fcc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cf6bed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cf6bed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41996fb9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41996fb9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41996fb9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41996fb9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41996fb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41996fb9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41996fb9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41996fb9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3ec3e11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3ec3e11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ddaed6fc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ddaed6fc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roliferative retinopathy: New blood vessels form, but they are unstable, with weak walls, so they may leak fluid or blood. They grow over the retina, which can lead to vision loss.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Non-proliferative retinopathy: Blood vessels in the retina deteriorate, and then become blocked and deformed. Proteins, fluids, and fats leak out of these vessels and collect in the retina. This causes swelling, which leads to poor visual acuity, or blurry vision.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ddaed6fc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ddaed6fc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1996fb9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41996fb9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ddaed6fcc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ddaed6fcc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ddaed6fc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ddaed6fc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ddaed6fcc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ddaed6fcc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dr-ece-782.herokuap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FDU-VTS/Awesome-Diabetic-Retinopathy-Detection#codes" TargetMode="External"/><Relationship Id="rId4" Type="http://schemas.openxmlformats.org/officeDocument/2006/relationships/hyperlink" Target="https://towardsdatascience.com/blindness-detection-diabetic-retinopathy-using-deep-learning-on-eye-retina-images-baf20fcf409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48500" y="1201300"/>
            <a:ext cx="7756200" cy="1126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F5820A"/>
                </a:solidFill>
                <a:latin typeface="EB Garamond"/>
                <a:ea typeface="EB Garamond"/>
                <a:cs typeface="EB Garamond"/>
                <a:sym typeface="EB Garamond"/>
              </a:rPr>
              <a:t>Identification &amp; Classification</a:t>
            </a:r>
            <a:br>
              <a:rPr b="1" lang="en">
                <a:solidFill>
                  <a:srgbClr val="F5820A"/>
                </a:solidFill>
                <a:latin typeface="EB Garamond"/>
                <a:ea typeface="EB Garamond"/>
                <a:cs typeface="EB Garamond"/>
                <a:sym typeface="EB Garamond"/>
              </a:rPr>
            </a:br>
            <a:r>
              <a:rPr b="1" lang="en">
                <a:solidFill>
                  <a:srgbClr val="F5820A"/>
                </a:solidFill>
                <a:latin typeface="EB Garamond"/>
                <a:ea typeface="EB Garamond"/>
                <a:cs typeface="EB Garamond"/>
                <a:sym typeface="EB Garamond"/>
              </a:rPr>
              <a:t>of </a:t>
            </a:r>
            <a:br>
              <a:rPr b="1" lang="en">
                <a:solidFill>
                  <a:srgbClr val="F5820A"/>
                </a:solidFill>
                <a:latin typeface="EB Garamond"/>
                <a:ea typeface="EB Garamond"/>
                <a:cs typeface="EB Garamond"/>
                <a:sym typeface="EB Garamond"/>
              </a:rPr>
            </a:br>
            <a:r>
              <a:rPr b="1" lang="en">
                <a:solidFill>
                  <a:srgbClr val="F5820A"/>
                </a:solidFill>
                <a:latin typeface="EB Garamond"/>
                <a:ea typeface="EB Garamond"/>
                <a:cs typeface="EB Garamond"/>
                <a:sym typeface="EB Garamond"/>
              </a:rPr>
              <a:t>Diabetic Retinopathy</a:t>
            </a:r>
            <a:endParaRPr b="1">
              <a:solidFill>
                <a:srgbClr val="F5820A"/>
              </a:solidFill>
              <a:latin typeface="EB Garamond"/>
              <a:ea typeface="EB Garamond"/>
              <a:cs typeface="EB Garamond"/>
              <a:sym typeface="EB Garamond"/>
            </a:endParaRPr>
          </a:p>
        </p:txBody>
      </p:sp>
      <p:sp>
        <p:nvSpPr>
          <p:cNvPr id="129" name="Google Shape;129;p13"/>
          <p:cNvSpPr txBox="1"/>
          <p:nvPr>
            <p:ph idx="1" type="subTitle"/>
          </p:nvPr>
        </p:nvSpPr>
        <p:spPr>
          <a:xfrm>
            <a:off x="1009800" y="2570725"/>
            <a:ext cx="7194900" cy="1945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108"/>
              <a:t>Under Guidance of  </a:t>
            </a:r>
            <a:endParaRPr sz="2108"/>
          </a:p>
          <a:p>
            <a:pPr indent="0" lvl="0" marL="0" rtl="0" algn="ctr">
              <a:spcBef>
                <a:spcPts val="0"/>
              </a:spcBef>
              <a:spcAft>
                <a:spcPts val="0"/>
              </a:spcAft>
              <a:buNone/>
            </a:pPr>
            <a:r>
              <a:rPr b="1" lang="en" sz="2108"/>
              <a:t>Dr. Himadri Sekhar Dutta</a:t>
            </a:r>
            <a:r>
              <a:rPr lang="en" sz="2108"/>
              <a:t> </a:t>
            </a:r>
            <a:endParaRPr sz="2108"/>
          </a:p>
          <a:p>
            <a:pPr indent="0" lvl="0" marL="0" rtl="0" algn="ctr">
              <a:spcBef>
                <a:spcPts val="0"/>
              </a:spcBef>
              <a:spcAft>
                <a:spcPts val="0"/>
              </a:spcAft>
              <a:buNone/>
            </a:pPr>
            <a:r>
              <a:t/>
            </a:r>
            <a:endParaRPr/>
          </a:p>
          <a:p>
            <a:pPr indent="457200" lvl="0" marL="4114800" rtl="0" algn="l">
              <a:spcBef>
                <a:spcPts val="0"/>
              </a:spcBef>
              <a:spcAft>
                <a:spcPts val="0"/>
              </a:spcAft>
              <a:buNone/>
            </a:pPr>
            <a:r>
              <a:rPr lang="en" sz="1791"/>
              <a:t>Contributors :-</a:t>
            </a:r>
            <a:r>
              <a:rPr lang="en" sz="1791"/>
              <a:t> </a:t>
            </a:r>
            <a:endParaRPr sz="1791"/>
          </a:p>
          <a:p>
            <a:pPr indent="0" lvl="0" marL="0" rtl="0" algn="r">
              <a:spcBef>
                <a:spcPts val="0"/>
              </a:spcBef>
              <a:spcAft>
                <a:spcPts val="0"/>
              </a:spcAft>
              <a:buNone/>
            </a:pPr>
            <a:r>
              <a:rPr lang="en" sz="1591"/>
              <a:t>Ayush Singh	10200319009</a:t>
            </a:r>
            <a:endParaRPr sz="1591"/>
          </a:p>
          <a:p>
            <a:pPr indent="0" lvl="0" marL="0" rtl="0" algn="r">
              <a:spcBef>
                <a:spcPts val="0"/>
              </a:spcBef>
              <a:spcAft>
                <a:spcPts val="0"/>
              </a:spcAft>
              <a:buNone/>
            </a:pPr>
            <a:r>
              <a:rPr lang="en" sz="1591"/>
              <a:t>Aryan Shaw	   	10200319012</a:t>
            </a:r>
            <a:br>
              <a:rPr lang="en" sz="1591"/>
            </a:br>
            <a:r>
              <a:rPr lang="en" sz="1591"/>
              <a:t>Mayukh Sen	10200319014</a:t>
            </a:r>
            <a:endParaRPr sz="1591"/>
          </a:p>
          <a:p>
            <a:pPr indent="0" lvl="0" marL="0" rtl="0" algn="r">
              <a:spcBef>
                <a:spcPts val="0"/>
              </a:spcBef>
              <a:spcAft>
                <a:spcPts val="0"/>
              </a:spcAft>
              <a:buNone/>
            </a:pPr>
            <a:r>
              <a:rPr lang="en" sz="1591"/>
              <a:t>Agni Sain     	   	10200319019</a:t>
            </a:r>
            <a:endParaRPr sz="1591"/>
          </a:p>
          <a:p>
            <a:pPr indent="0" lvl="0" marL="0" rtl="0" algn="r">
              <a:spcBef>
                <a:spcPts val="0"/>
              </a:spcBef>
              <a:spcAft>
                <a:spcPts val="0"/>
              </a:spcAft>
              <a:buNone/>
            </a:pPr>
            <a:r>
              <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t>1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5" name="Google Shape;195;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2"/>
          <p:cNvPicPr preferRelativeResize="0"/>
          <p:nvPr/>
        </p:nvPicPr>
        <p:blipFill>
          <a:blip r:embed="rId3">
            <a:alphaModFix/>
          </a:blip>
          <a:stretch>
            <a:fillRect/>
          </a:stretch>
        </p:blipFill>
        <p:spPr>
          <a:xfrm>
            <a:off x="459250" y="204850"/>
            <a:ext cx="8011200" cy="4732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494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for Image Preprocessing</a:t>
            </a:r>
            <a:endParaRPr/>
          </a:p>
        </p:txBody>
      </p:sp>
      <p:sp>
        <p:nvSpPr>
          <p:cNvPr id="202" name="Google Shape;202;p23"/>
          <p:cNvSpPr txBox="1"/>
          <p:nvPr>
            <p:ph idx="1" type="body"/>
          </p:nvPr>
        </p:nvSpPr>
        <p:spPr>
          <a:xfrm>
            <a:off x="819150" y="1449150"/>
            <a:ext cx="7505700" cy="309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000000"/>
                </a:solidFill>
              </a:rPr>
              <a:t>The whole preprocessing pipeline:</a:t>
            </a:r>
            <a:endParaRPr sz="2600">
              <a:solidFill>
                <a:srgbClr val="000000"/>
              </a:solidFill>
            </a:endParaRPr>
          </a:p>
          <a:p>
            <a:pPr indent="0" lvl="0" marL="457200" rtl="0" algn="l">
              <a:lnSpc>
                <a:spcPct val="100000"/>
              </a:lnSpc>
              <a:spcBef>
                <a:spcPts val="0"/>
              </a:spcBef>
              <a:spcAft>
                <a:spcPts val="0"/>
              </a:spcAft>
              <a:buNone/>
            </a:pPr>
            <a:r>
              <a:t/>
            </a:r>
            <a:endParaRPr sz="2600">
              <a:solidFill>
                <a:srgbClr val="000000"/>
              </a:solidFill>
            </a:endParaRPr>
          </a:p>
          <a:p>
            <a:pPr indent="-393700" lvl="0" marL="457200" rtl="0" algn="just">
              <a:lnSpc>
                <a:spcPct val="100000"/>
              </a:lnSpc>
              <a:spcBef>
                <a:spcPts val="0"/>
              </a:spcBef>
              <a:spcAft>
                <a:spcPts val="0"/>
              </a:spcAft>
              <a:buClr>
                <a:srgbClr val="000000"/>
              </a:buClr>
              <a:buSzPts val="2600"/>
              <a:buChar char="●"/>
            </a:pPr>
            <a:r>
              <a:rPr lang="en" sz="2600">
                <a:solidFill>
                  <a:srgbClr val="000000"/>
                </a:solidFill>
              </a:rPr>
              <a:t> </a:t>
            </a:r>
            <a:r>
              <a:rPr lang="en" sz="2600">
                <a:solidFill>
                  <a:srgbClr val="000000"/>
                </a:solidFill>
              </a:rPr>
              <a:t>Read in image </a:t>
            </a:r>
            <a:endParaRPr b="1" sz="2600">
              <a:solidFill>
                <a:srgbClr val="000000"/>
              </a:solidFill>
            </a:endParaRPr>
          </a:p>
          <a:p>
            <a:pPr indent="-393700" lvl="0" marL="457200" rtl="0" algn="just">
              <a:lnSpc>
                <a:spcPct val="100000"/>
              </a:lnSpc>
              <a:spcBef>
                <a:spcPts val="0"/>
              </a:spcBef>
              <a:spcAft>
                <a:spcPts val="0"/>
              </a:spcAft>
              <a:buClr>
                <a:srgbClr val="000000"/>
              </a:buClr>
              <a:buSzPts val="2600"/>
              <a:buChar char="●"/>
            </a:pPr>
            <a:r>
              <a:rPr b="1" lang="en" sz="2600">
                <a:solidFill>
                  <a:srgbClr val="000000"/>
                </a:solidFill>
              </a:rPr>
              <a:t> </a:t>
            </a:r>
            <a:r>
              <a:rPr lang="en" sz="2600">
                <a:solidFill>
                  <a:srgbClr val="000000"/>
                </a:solidFill>
              </a:rPr>
              <a:t>Apply masks </a:t>
            </a:r>
            <a:endParaRPr sz="2600">
              <a:solidFill>
                <a:srgbClr val="000000"/>
              </a:solidFill>
            </a:endParaRPr>
          </a:p>
          <a:p>
            <a:pPr indent="-393700" lvl="0" marL="457200" rtl="0" algn="just">
              <a:lnSpc>
                <a:spcPct val="100000"/>
              </a:lnSpc>
              <a:spcBef>
                <a:spcPts val="0"/>
              </a:spcBef>
              <a:spcAft>
                <a:spcPts val="0"/>
              </a:spcAft>
              <a:buClr>
                <a:srgbClr val="000000"/>
              </a:buClr>
              <a:buSzPts val="2600"/>
              <a:buChar char="●"/>
            </a:pPr>
            <a:r>
              <a:rPr lang="en" sz="2600">
                <a:solidFill>
                  <a:srgbClr val="000000"/>
                </a:solidFill>
              </a:rPr>
              <a:t> Resize image to desired size </a:t>
            </a:r>
            <a:endParaRPr sz="2600">
              <a:solidFill>
                <a:srgbClr val="000000"/>
              </a:solidFill>
            </a:endParaRPr>
          </a:p>
          <a:p>
            <a:pPr indent="-393700" lvl="0" marL="457200" rtl="0" algn="just">
              <a:lnSpc>
                <a:spcPct val="100000"/>
              </a:lnSpc>
              <a:spcBef>
                <a:spcPts val="0"/>
              </a:spcBef>
              <a:spcAft>
                <a:spcPts val="0"/>
              </a:spcAft>
              <a:buClr>
                <a:srgbClr val="000000"/>
              </a:buClr>
              <a:buSzPts val="2600"/>
              <a:buChar char="●"/>
            </a:pPr>
            <a:r>
              <a:rPr lang="en" sz="2600">
                <a:solidFill>
                  <a:srgbClr val="000000"/>
                </a:solidFill>
              </a:rPr>
              <a:t> Add Gaussian noise to increase Robustness</a:t>
            </a:r>
            <a:endParaRPr sz="2600"/>
          </a:p>
        </p:txBody>
      </p:sp>
      <p:sp>
        <p:nvSpPr>
          <p:cNvPr id="203" name="Google Shape;20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438825" y="508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a:t>
            </a:r>
            <a:endParaRPr/>
          </a:p>
        </p:txBody>
      </p:sp>
      <p:sp>
        <p:nvSpPr>
          <p:cNvPr id="209" name="Google Shape;209;p24"/>
          <p:cNvSpPr txBox="1"/>
          <p:nvPr>
            <p:ph idx="1" type="body"/>
          </p:nvPr>
        </p:nvSpPr>
        <p:spPr>
          <a:xfrm>
            <a:off x="438825" y="1306275"/>
            <a:ext cx="8194800" cy="34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Data augmentation is a process of artificially </a:t>
            </a:r>
            <a:r>
              <a:rPr b="1" lang="en" sz="2400"/>
              <a:t>increasing the amount of data</a:t>
            </a:r>
            <a:r>
              <a:rPr lang="en" sz="2400"/>
              <a:t> by </a:t>
            </a:r>
            <a:r>
              <a:rPr b="1" lang="en" sz="2400"/>
              <a:t>generating new data points from existing data</a:t>
            </a:r>
            <a:r>
              <a:rPr lang="en" sz="2400"/>
              <a:t>. This includes adding minor alterations to data or using machine learning models to generate new data points in the latent space of original data to amplify the dataset.</a:t>
            </a:r>
            <a:endParaRPr sz="2400"/>
          </a:p>
          <a:p>
            <a:pPr indent="0" lvl="0" marL="0" rtl="0" algn="l">
              <a:spcBef>
                <a:spcPts val="1200"/>
              </a:spcBef>
              <a:spcAft>
                <a:spcPts val="1200"/>
              </a:spcAft>
              <a:buNone/>
            </a:pPr>
            <a:r>
              <a:rPr lang="en" sz="2400"/>
              <a:t>Data Augmentation is performed with the help of the </a:t>
            </a:r>
            <a:r>
              <a:rPr b="1" lang="en" sz="2400"/>
              <a:t>Keras preprocessing layers</a:t>
            </a:r>
            <a:r>
              <a:rPr lang="en" sz="2400"/>
              <a:t> . </a:t>
            </a:r>
            <a:endParaRPr sz="2400"/>
          </a:p>
        </p:txBody>
      </p:sp>
      <p:sp>
        <p:nvSpPr>
          <p:cNvPr id="210" name="Google Shape;210;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673775" y="4071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Next Steps.</a:t>
            </a:r>
            <a:endParaRPr/>
          </a:p>
          <a:p>
            <a:pPr indent="0" lvl="0" marL="0" rtl="0" algn="l">
              <a:spcBef>
                <a:spcPts val="0"/>
              </a:spcBef>
              <a:spcAft>
                <a:spcPts val="0"/>
              </a:spcAft>
              <a:buNone/>
            </a:pPr>
            <a:r>
              <a:t/>
            </a:r>
            <a:endParaRPr/>
          </a:p>
        </p:txBody>
      </p:sp>
      <p:sp>
        <p:nvSpPr>
          <p:cNvPr id="216" name="Google Shape;216;p25"/>
          <p:cNvSpPr txBox="1"/>
          <p:nvPr>
            <p:ph idx="1" type="body"/>
          </p:nvPr>
        </p:nvSpPr>
        <p:spPr>
          <a:xfrm>
            <a:off x="418950" y="712700"/>
            <a:ext cx="8306100" cy="3894300"/>
          </a:xfrm>
          <a:prstGeom prst="rect">
            <a:avLst/>
          </a:prstGeom>
        </p:spPr>
        <p:txBody>
          <a:bodyPr anchorCtr="0" anchor="t" bIns="91425" lIns="91425" spcFirstLastPara="1" rIns="91425" wrap="square" tIns="91425">
            <a:noAutofit/>
          </a:bodyPr>
          <a:lstStyle/>
          <a:p>
            <a:pPr indent="0" lvl="0" marL="457200" rtl="0" algn="l">
              <a:lnSpc>
                <a:spcPct val="91900"/>
              </a:lnSpc>
              <a:spcBef>
                <a:spcPts val="0"/>
              </a:spcBef>
              <a:spcAft>
                <a:spcPts val="0"/>
              </a:spcAft>
              <a:buNone/>
            </a:pPr>
            <a:r>
              <a:t/>
            </a:r>
            <a:endParaRPr sz="1600">
              <a:solidFill>
                <a:srgbClr val="000000"/>
              </a:solidFill>
            </a:endParaRPr>
          </a:p>
          <a:p>
            <a:pPr indent="-361950" lvl="0" marL="457200" rtl="0" algn="l">
              <a:lnSpc>
                <a:spcPct val="91900"/>
              </a:lnSpc>
              <a:spcBef>
                <a:spcPts val="0"/>
              </a:spcBef>
              <a:spcAft>
                <a:spcPts val="0"/>
              </a:spcAft>
              <a:buClr>
                <a:srgbClr val="000000"/>
              </a:buClr>
              <a:buSzPts val="2100"/>
              <a:buFont typeface="Arial"/>
              <a:buChar char="●"/>
            </a:pPr>
            <a:r>
              <a:rPr b="1" lang="en" sz="2100">
                <a:solidFill>
                  <a:srgbClr val="000000"/>
                </a:solidFill>
              </a:rPr>
              <a:t>Step1 :</a:t>
            </a:r>
            <a:r>
              <a:rPr lang="en" sz="2100">
                <a:solidFill>
                  <a:srgbClr val="000000"/>
                </a:solidFill>
              </a:rPr>
              <a:t> The system uses convolutional neural network to classify the type of DR of the fundus image.</a:t>
            </a:r>
            <a:br>
              <a:rPr lang="en" sz="2100">
                <a:solidFill>
                  <a:srgbClr val="000000"/>
                </a:solidFill>
              </a:rPr>
            </a:br>
            <a:endParaRPr sz="2100">
              <a:solidFill>
                <a:srgbClr val="000000"/>
              </a:solidFill>
            </a:endParaRPr>
          </a:p>
          <a:p>
            <a:pPr indent="-361950" lvl="0" marL="457200" rtl="0" algn="l">
              <a:lnSpc>
                <a:spcPct val="91900"/>
              </a:lnSpc>
              <a:spcBef>
                <a:spcPts val="0"/>
              </a:spcBef>
              <a:spcAft>
                <a:spcPts val="0"/>
              </a:spcAft>
              <a:buClr>
                <a:srgbClr val="000000"/>
              </a:buClr>
              <a:buSzPts val="2100"/>
              <a:buFont typeface="Arial"/>
              <a:buChar char="●"/>
            </a:pPr>
            <a:r>
              <a:rPr b="1" lang="en" sz="2100">
                <a:solidFill>
                  <a:srgbClr val="000000"/>
                </a:solidFill>
              </a:rPr>
              <a:t>Step2:</a:t>
            </a:r>
            <a:r>
              <a:rPr lang="en" sz="2100">
                <a:solidFill>
                  <a:srgbClr val="000000"/>
                </a:solidFill>
              </a:rPr>
              <a:t> Training with the convolutional neural network that are generated.</a:t>
            </a:r>
            <a:endParaRPr sz="2100">
              <a:solidFill>
                <a:srgbClr val="000000"/>
              </a:solidFill>
            </a:endParaRPr>
          </a:p>
          <a:p>
            <a:pPr indent="0" lvl="0" marL="457200" rtl="0" algn="l">
              <a:lnSpc>
                <a:spcPct val="91900"/>
              </a:lnSpc>
              <a:spcBef>
                <a:spcPts val="0"/>
              </a:spcBef>
              <a:spcAft>
                <a:spcPts val="0"/>
              </a:spcAft>
              <a:buNone/>
            </a:pPr>
            <a:r>
              <a:t/>
            </a:r>
            <a:endParaRPr sz="2100">
              <a:solidFill>
                <a:srgbClr val="000000"/>
              </a:solidFill>
            </a:endParaRPr>
          </a:p>
          <a:p>
            <a:pPr indent="-361950" lvl="0" marL="457200" rtl="0" algn="l">
              <a:lnSpc>
                <a:spcPct val="91900"/>
              </a:lnSpc>
              <a:spcBef>
                <a:spcPts val="0"/>
              </a:spcBef>
              <a:spcAft>
                <a:spcPts val="0"/>
              </a:spcAft>
              <a:buClr>
                <a:srgbClr val="000000"/>
              </a:buClr>
              <a:buSzPts val="2100"/>
              <a:buFont typeface="Arial"/>
              <a:buChar char="●"/>
            </a:pPr>
            <a:r>
              <a:rPr b="1" lang="en" sz="2100">
                <a:solidFill>
                  <a:srgbClr val="000000"/>
                </a:solidFill>
              </a:rPr>
              <a:t>Step3 :</a:t>
            </a:r>
            <a:r>
              <a:rPr lang="en" sz="2100">
                <a:solidFill>
                  <a:srgbClr val="000000"/>
                </a:solidFill>
              </a:rPr>
              <a:t> Save the model into the system for prediction of the test data.</a:t>
            </a:r>
            <a:br>
              <a:rPr lang="en" sz="2100">
                <a:solidFill>
                  <a:srgbClr val="000000"/>
                </a:solidFill>
              </a:rPr>
            </a:br>
            <a:endParaRPr sz="2100">
              <a:solidFill>
                <a:srgbClr val="000000"/>
              </a:solidFill>
            </a:endParaRPr>
          </a:p>
          <a:p>
            <a:pPr indent="-361950" lvl="0" marL="457200" rtl="0" algn="l">
              <a:lnSpc>
                <a:spcPct val="91900"/>
              </a:lnSpc>
              <a:spcBef>
                <a:spcPts val="0"/>
              </a:spcBef>
              <a:spcAft>
                <a:spcPts val="0"/>
              </a:spcAft>
              <a:buClr>
                <a:srgbClr val="000000"/>
              </a:buClr>
              <a:buSzPts val="2100"/>
              <a:buFont typeface="Arial"/>
              <a:buChar char="●"/>
            </a:pPr>
            <a:r>
              <a:rPr b="1" lang="en" sz="2100">
                <a:solidFill>
                  <a:srgbClr val="000000"/>
                </a:solidFill>
              </a:rPr>
              <a:t>Step 4 :</a:t>
            </a:r>
            <a:r>
              <a:rPr lang="en" sz="2100">
                <a:solidFill>
                  <a:srgbClr val="000000"/>
                </a:solidFill>
              </a:rPr>
              <a:t> Evaluate the result with the standard evaluation metrics like accuracy, precision, recall, and f1 score</a:t>
            </a:r>
            <a:endParaRPr sz="2100">
              <a:solidFill>
                <a:srgbClr val="000000"/>
              </a:solidFill>
            </a:endParaRPr>
          </a:p>
          <a:p>
            <a:pPr indent="0" lvl="0" marL="457200" rtl="0" algn="l">
              <a:lnSpc>
                <a:spcPct val="91900"/>
              </a:lnSpc>
              <a:spcBef>
                <a:spcPts val="0"/>
              </a:spcBef>
              <a:spcAft>
                <a:spcPts val="0"/>
              </a:spcAft>
              <a:buNone/>
            </a:pPr>
            <a:r>
              <a:t/>
            </a:r>
            <a:endParaRPr sz="2100">
              <a:solidFill>
                <a:srgbClr val="000000"/>
              </a:solidFill>
            </a:endParaRPr>
          </a:p>
          <a:p>
            <a:pPr indent="-361950" lvl="0" marL="457200" rtl="0" algn="l">
              <a:lnSpc>
                <a:spcPct val="91900"/>
              </a:lnSpc>
              <a:spcBef>
                <a:spcPts val="0"/>
              </a:spcBef>
              <a:spcAft>
                <a:spcPts val="0"/>
              </a:spcAft>
              <a:buClr>
                <a:srgbClr val="000000"/>
              </a:buClr>
              <a:buSzPts val="2100"/>
              <a:buFont typeface="Arial"/>
              <a:buChar char="●"/>
            </a:pPr>
            <a:r>
              <a:rPr b="1" lang="en" sz="2100">
                <a:solidFill>
                  <a:srgbClr val="000000"/>
                </a:solidFill>
              </a:rPr>
              <a:t>Step 5 : </a:t>
            </a:r>
            <a:r>
              <a:rPr lang="en" sz="2100">
                <a:solidFill>
                  <a:srgbClr val="000000"/>
                </a:solidFill>
              </a:rPr>
              <a:t>Using Express API the web application is made and deployed in Heroku for presentation</a:t>
            </a:r>
            <a:endParaRPr sz="2100">
              <a:solidFill>
                <a:srgbClr val="000000"/>
              </a:solidFill>
            </a:endParaRPr>
          </a:p>
        </p:txBody>
      </p:sp>
      <p:sp>
        <p:nvSpPr>
          <p:cNvPr id="217" name="Google Shape;217;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010325" y="263925"/>
            <a:ext cx="6786600" cy="77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GUI Of Web Application </a:t>
            </a:r>
            <a:endParaRPr/>
          </a:p>
        </p:txBody>
      </p:sp>
      <p:sp>
        <p:nvSpPr>
          <p:cNvPr id="223" name="Google Shape;223;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26"/>
          <p:cNvPicPr preferRelativeResize="0"/>
          <p:nvPr/>
        </p:nvPicPr>
        <p:blipFill>
          <a:blip r:embed="rId3">
            <a:alphaModFix/>
          </a:blip>
          <a:stretch>
            <a:fillRect/>
          </a:stretch>
        </p:blipFill>
        <p:spPr>
          <a:xfrm>
            <a:off x="906567" y="1104925"/>
            <a:ext cx="7350934" cy="333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845600"/>
            <a:ext cx="4745100" cy="12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 is also available on mobile!</a:t>
            </a:r>
            <a:endParaRPr/>
          </a:p>
        </p:txBody>
      </p:sp>
      <p:sp>
        <p:nvSpPr>
          <p:cNvPr id="230" name="Google Shape;23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27"/>
          <p:cNvPicPr preferRelativeResize="0"/>
          <p:nvPr/>
        </p:nvPicPr>
        <p:blipFill>
          <a:blip r:embed="rId3">
            <a:alphaModFix/>
          </a:blip>
          <a:stretch>
            <a:fillRect/>
          </a:stretch>
        </p:blipFill>
        <p:spPr>
          <a:xfrm>
            <a:off x="6050550" y="522639"/>
            <a:ext cx="2443375" cy="4098226"/>
          </a:xfrm>
          <a:prstGeom prst="rect">
            <a:avLst/>
          </a:prstGeom>
          <a:noFill/>
          <a:ln>
            <a:noFill/>
          </a:ln>
        </p:spPr>
      </p:pic>
      <p:sp>
        <p:nvSpPr>
          <p:cNvPr id="232" name="Google Shape;232;p27"/>
          <p:cNvSpPr txBox="1"/>
          <p:nvPr>
            <p:ph type="title"/>
          </p:nvPr>
        </p:nvSpPr>
        <p:spPr>
          <a:xfrm>
            <a:off x="819150" y="2352725"/>
            <a:ext cx="4745100" cy="12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App link : </a:t>
            </a:r>
            <a:r>
              <a:rPr lang="en" u="sng">
                <a:solidFill>
                  <a:schemeClr val="hlink"/>
                </a:solidFill>
                <a:hlinkClick r:id="rId4"/>
              </a:rPr>
              <a:t>https://dr-ece-782.herokuapp.com/</a:t>
            </a:r>
            <a:endParaRPr u="sng">
              <a:solidFill>
                <a:schemeClr val="accent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569450" y="456100"/>
            <a:ext cx="7505700" cy="64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 </a:t>
            </a:r>
            <a:r>
              <a:rPr lang="en"/>
              <a:t> </a:t>
            </a:r>
            <a:endParaRPr/>
          </a:p>
        </p:txBody>
      </p:sp>
      <p:sp>
        <p:nvSpPr>
          <p:cNvPr id="238" name="Google Shape;238;p28"/>
          <p:cNvSpPr txBox="1"/>
          <p:nvPr>
            <p:ph idx="1" type="body"/>
          </p:nvPr>
        </p:nvSpPr>
        <p:spPr>
          <a:xfrm>
            <a:off x="419475" y="1002550"/>
            <a:ext cx="8189400" cy="37812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n" sz="1900"/>
              <a:t>In this project, a Image Processing  based approach has been proposed for Diabetic Retinopathy classification.</a:t>
            </a:r>
            <a:endParaRPr sz="1900"/>
          </a:p>
          <a:p>
            <a:pPr indent="-349250" lvl="0" marL="457200" rtl="0" algn="l">
              <a:lnSpc>
                <a:spcPct val="105000"/>
              </a:lnSpc>
              <a:spcBef>
                <a:spcPts val="0"/>
              </a:spcBef>
              <a:spcAft>
                <a:spcPts val="0"/>
              </a:spcAft>
              <a:buSzPts val="1900"/>
              <a:buChar char="●"/>
            </a:pPr>
            <a:r>
              <a:rPr lang="en" sz="1900"/>
              <a:t> Our  system is a software solution to process fundus images and detect Diabetic Retinopathy, the most common eye disease.</a:t>
            </a:r>
            <a:endParaRPr sz="1900"/>
          </a:p>
          <a:p>
            <a:pPr indent="-349250" lvl="0" marL="457200" rtl="0" algn="l">
              <a:lnSpc>
                <a:spcPct val="105000"/>
              </a:lnSpc>
              <a:spcBef>
                <a:spcPts val="0"/>
              </a:spcBef>
              <a:spcAft>
                <a:spcPts val="0"/>
              </a:spcAft>
              <a:buSzPts val="1900"/>
              <a:buChar char="●"/>
            </a:pPr>
            <a:r>
              <a:rPr lang="en" sz="1900"/>
              <a:t>Our application creates an opportunity for early detection of this disease which means that the chances of recovery will increase and the possibility of vision loss in patients will be reduced in the future.</a:t>
            </a:r>
            <a:endParaRPr sz="1900"/>
          </a:p>
          <a:p>
            <a:pPr indent="-349250" lvl="0" marL="457200" rtl="0" algn="l">
              <a:lnSpc>
                <a:spcPct val="105000"/>
              </a:lnSpc>
              <a:spcBef>
                <a:spcPts val="0"/>
              </a:spcBef>
              <a:spcAft>
                <a:spcPts val="0"/>
              </a:spcAft>
              <a:buSzPts val="1900"/>
              <a:buChar char="●"/>
            </a:pPr>
            <a:r>
              <a:rPr lang="en" sz="1900"/>
              <a:t>By taking some random images any doctor can identify the accurate results whereas in traditional approach too much time, money  are taken to detect the cases correctly.</a:t>
            </a:r>
            <a:endParaRPr sz="1900"/>
          </a:p>
          <a:p>
            <a:pPr indent="-349250" lvl="0" marL="457200" rtl="0" algn="l">
              <a:lnSpc>
                <a:spcPct val="105000"/>
              </a:lnSpc>
              <a:spcBef>
                <a:spcPts val="0"/>
              </a:spcBef>
              <a:spcAft>
                <a:spcPts val="0"/>
              </a:spcAft>
              <a:buSzPts val="1900"/>
              <a:buChar char="●"/>
            </a:pPr>
            <a:r>
              <a:rPr lang="en" sz="1900"/>
              <a:t>Patient needs to go through a series of complicated tests to actually detect the case. The process can be simplified with the help of this model. </a:t>
            </a:r>
            <a:endParaRPr sz="1900"/>
          </a:p>
        </p:txBody>
      </p:sp>
      <p:sp>
        <p:nvSpPr>
          <p:cNvPr id="239" name="Google Shape;239;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t>17</a:t>
            </a:r>
            <a:endParaRPr sz="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539500" y="346225"/>
            <a:ext cx="7505700" cy="59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45" name="Google Shape;245;p29"/>
          <p:cNvSpPr txBox="1"/>
          <p:nvPr>
            <p:ph idx="1" type="body"/>
          </p:nvPr>
        </p:nvSpPr>
        <p:spPr>
          <a:xfrm>
            <a:off x="452700" y="846575"/>
            <a:ext cx="8238600" cy="3958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Dataset</a:t>
            </a:r>
            <a:r>
              <a:rPr lang="en" sz="1700"/>
              <a:t> - </a:t>
            </a:r>
            <a:r>
              <a:rPr lang="en" sz="1700" u="sng">
                <a:solidFill>
                  <a:schemeClr val="hlink"/>
                </a:solidFill>
                <a:hlinkClick r:id="rId3"/>
              </a:rPr>
              <a:t>https://github.com/FDU-VTS/Awesome-Diabetic-Retinopathy-Detection#codes</a:t>
            </a:r>
            <a:endParaRPr sz="1700"/>
          </a:p>
          <a:p>
            <a:pPr indent="-336550" lvl="0" marL="457200" rtl="0" algn="l">
              <a:spcBef>
                <a:spcPts val="0"/>
              </a:spcBef>
              <a:spcAft>
                <a:spcPts val="0"/>
              </a:spcAft>
              <a:buSzPts val="1700"/>
              <a:buChar char="●"/>
            </a:pPr>
            <a:r>
              <a:rPr lang="en" sz="1500" u="sng">
                <a:solidFill>
                  <a:schemeClr val="hlink"/>
                </a:solidFill>
                <a:highlight>
                  <a:srgbClr val="FFFFFF"/>
                </a:highlight>
                <a:latin typeface="Arial"/>
                <a:ea typeface="Arial"/>
                <a:cs typeface="Arial"/>
                <a:sym typeface="Arial"/>
                <a:hlinkClick r:id="rId4"/>
              </a:rPr>
              <a:t>Blindness detection (Diabetic retinopathy) using Deep learning on Eye retina images</a:t>
            </a:r>
            <a:endParaRPr sz="1700"/>
          </a:p>
          <a:p>
            <a:pPr indent="-336550" lvl="0" marL="457200" rtl="0" algn="l">
              <a:spcBef>
                <a:spcPts val="0"/>
              </a:spcBef>
              <a:spcAft>
                <a:spcPts val="0"/>
              </a:spcAft>
              <a:buSzPts val="1700"/>
              <a:buChar char="●"/>
            </a:pPr>
            <a:r>
              <a:rPr lang="en" sz="1700"/>
              <a:t>Kanika Verma; Prakash Deep; A. G. Ramakrishnan (2011), </a:t>
            </a:r>
            <a:r>
              <a:rPr b="1" lang="en" sz="1700"/>
              <a:t>Detection and classification of diabetic retinopathy using retinal images</a:t>
            </a:r>
            <a:r>
              <a:rPr lang="en" sz="1700"/>
              <a:t>, Annual IEEE India Conference, India</a:t>
            </a:r>
            <a:endParaRPr sz="1700"/>
          </a:p>
          <a:p>
            <a:pPr indent="-336550" lvl="0" marL="457200" rtl="0" algn="l">
              <a:spcBef>
                <a:spcPts val="0"/>
              </a:spcBef>
              <a:spcAft>
                <a:spcPts val="0"/>
              </a:spcAft>
              <a:buSzPts val="1700"/>
              <a:buChar char="●"/>
            </a:pPr>
            <a:r>
              <a:rPr lang="en" sz="1700"/>
              <a:t>Ling Dai, Liang Wu, Huating Li, Chun Cai, Qiang Wu, Hongyu Kong, Ruhan Liu, Xiangning Wang, Xuhong Hou, Yuexing Liu, Xiaoxue Long, Yang Wen, Lina Lu, Yaxin Shen, Yan Chen, Dinggang Shen, Xiaokang Yang, Haidong Zou, Bin Sheng &amp; Weiping Jia (2021), </a:t>
            </a:r>
            <a:r>
              <a:rPr b="1" lang="en" sz="1700"/>
              <a:t>D</a:t>
            </a:r>
            <a:r>
              <a:rPr b="1" lang="en" sz="1700"/>
              <a:t>iabetic Retinopathy Detection using Deep Learning, </a:t>
            </a:r>
            <a:r>
              <a:rPr lang="en" sz="1700"/>
              <a:t>Nature Communications Conference, Beijing</a:t>
            </a:r>
            <a:endParaRPr sz="1700"/>
          </a:p>
          <a:p>
            <a:pPr indent="-336550" lvl="0" marL="457200" rtl="0" algn="l">
              <a:spcBef>
                <a:spcPts val="0"/>
              </a:spcBef>
              <a:spcAft>
                <a:spcPts val="0"/>
              </a:spcAft>
              <a:buSzPts val="1700"/>
              <a:buChar char="●"/>
            </a:pPr>
            <a:r>
              <a:rPr lang="en" sz="1700"/>
              <a:t>Geoffrey E. Hinton Alex Krizhevsky, Ilya Sutskever (2012), </a:t>
            </a:r>
            <a:r>
              <a:rPr b="1" lang="en" sz="1700"/>
              <a:t>ImageNet Classification with Deep Convolutional Neural Networks. Neural Information Processing Systems</a:t>
            </a:r>
            <a:r>
              <a:rPr lang="en" sz="1700"/>
              <a:t>, Advancements in Neural Information Processing, Sweden.</a:t>
            </a:r>
            <a:endParaRPr sz="1700"/>
          </a:p>
        </p:txBody>
      </p:sp>
      <p:sp>
        <p:nvSpPr>
          <p:cNvPr id="246" name="Google Shape;24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18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252" name="Google Shape;252;p30"/>
          <p:cNvSpPr txBox="1"/>
          <p:nvPr>
            <p:ph idx="12" type="sldNum"/>
          </p:nvPr>
        </p:nvSpPr>
        <p:spPr>
          <a:xfrm>
            <a:off x="8423784" y="46758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19</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34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Diabetic Retinopathy?</a:t>
            </a:r>
            <a:endParaRPr/>
          </a:p>
        </p:txBody>
      </p:sp>
      <p:sp>
        <p:nvSpPr>
          <p:cNvPr id="136" name="Google Shape;136;p14"/>
          <p:cNvSpPr txBox="1"/>
          <p:nvPr>
            <p:ph idx="1" type="body"/>
          </p:nvPr>
        </p:nvSpPr>
        <p:spPr>
          <a:xfrm>
            <a:off x="255150" y="925850"/>
            <a:ext cx="5737200" cy="2858400"/>
          </a:xfrm>
          <a:prstGeom prst="rect">
            <a:avLst/>
          </a:prstGeom>
        </p:spPr>
        <p:txBody>
          <a:bodyPr anchorCtr="0" anchor="t" bIns="91425" lIns="91425" spcFirstLastPara="1" rIns="91425" wrap="square" tIns="91425">
            <a:noAutofit/>
          </a:bodyPr>
          <a:lstStyle/>
          <a:p>
            <a:pPr indent="-355844" lvl="0" marL="457200" rtl="0" algn="l">
              <a:lnSpc>
                <a:spcPct val="124444"/>
              </a:lnSpc>
              <a:spcBef>
                <a:spcPts val="0"/>
              </a:spcBef>
              <a:spcAft>
                <a:spcPts val="0"/>
              </a:spcAft>
              <a:buClr>
                <a:srgbClr val="231F20"/>
              </a:buClr>
              <a:buSzPts val="2004"/>
              <a:buChar char="●"/>
            </a:pPr>
            <a:r>
              <a:rPr b="1" lang="en" sz="2003">
                <a:solidFill>
                  <a:srgbClr val="231F20"/>
                </a:solidFill>
              </a:rPr>
              <a:t>Diabetic retinopathy</a:t>
            </a:r>
            <a:r>
              <a:rPr lang="en" sz="2003">
                <a:solidFill>
                  <a:srgbClr val="231F20"/>
                </a:solidFill>
              </a:rPr>
              <a:t> is a diabetes complication that affects eyes. It's caused by damage to the blood vessels of the light-sensitive tissue at the back of the eye </a:t>
            </a:r>
            <a:endParaRPr sz="2003">
              <a:solidFill>
                <a:srgbClr val="231F20"/>
              </a:solidFill>
            </a:endParaRPr>
          </a:p>
          <a:p>
            <a:pPr indent="-295275" lvl="0" marL="457200" rtl="0" algn="l">
              <a:lnSpc>
                <a:spcPct val="124444"/>
              </a:lnSpc>
              <a:spcBef>
                <a:spcPts val="0"/>
              </a:spcBef>
              <a:spcAft>
                <a:spcPts val="0"/>
              </a:spcAft>
              <a:buClr>
                <a:srgbClr val="231F20"/>
              </a:buClr>
              <a:buSzPts val="1050"/>
              <a:buChar char="●"/>
            </a:pPr>
            <a:r>
              <a:rPr b="1" lang="en" sz="2003">
                <a:solidFill>
                  <a:srgbClr val="231F20"/>
                </a:solidFill>
              </a:rPr>
              <a:t>Microaneurysms (MA</a:t>
            </a:r>
            <a:r>
              <a:rPr lang="en" sz="2003">
                <a:solidFill>
                  <a:srgbClr val="231F20"/>
                </a:solidFill>
              </a:rPr>
              <a:t>) is usually the first symptom of DR that causes blood leakage to the retina. This lesion usually appears as small red circular spots with a diameter of fewer than 125 micrometers.</a:t>
            </a:r>
            <a:r>
              <a:rPr lang="en" sz="1350">
                <a:solidFill>
                  <a:srgbClr val="231F20"/>
                </a:solidFill>
              </a:rPr>
              <a:t> </a:t>
            </a:r>
            <a:endParaRPr sz="1350">
              <a:solidFill>
                <a:srgbClr val="231F20"/>
              </a:solidFill>
            </a:endParaRPr>
          </a:p>
          <a:p>
            <a:pPr indent="0" lvl="0" marL="0" rtl="0" algn="l">
              <a:lnSpc>
                <a:spcPct val="124444"/>
              </a:lnSpc>
              <a:spcBef>
                <a:spcPts val="1900"/>
              </a:spcBef>
              <a:spcAft>
                <a:spcPts val="0"/>
              </a:spcAft>
              <a:buSzPts val="275"/>
              <a:buNone/>
            </a:pPr>
            <a:r>
              <a:t/>
            </a:r>
            <a:endParaRPr sz="637">
              <a:solidFill>
                <a:srgbClr val="231F20"/>
              </a:solidFill>
              <a:latin typeface="Arial"/>
              <a:ea typeface="Arial"/>
              <a:cs typeface="Arial"/>
              <a:sym typeface="Arial"/>
            </a:endParaRPr>
          </a:p>
          <a:p>
            <a:pPr indent="0" lvl="0" marL="0" rtl="0" algn="l">
              <a:lnSpc>
                <a:spcPct val="124444"/>
              </a:lnSpc>
              <a:spcBef>
                <a:spcPts val="1900"/>
              </a:spcBef>
              <a:spcAft>
                <a:spcPts val="0"/>
              </a:spcAft>
              <a:buSzPts val="275"/>
              <a:buNone/>
            </a:pPr>
            <a:r>
              <a:t/>
            </a:r>
            <a:endParaRPr sz="637">
              <a:solidFill>
                <a:srgbClr val="231F20"/>
              </a:solidFill>
              <a:latin typeface="Arial"/>
              <a:ea typeface="Arial"/>
              <a:cs typeface="Arial"/>
              <a:sym typeface="Arial"/>
            </a:endParaRPr>
          </a:p>
          <a:p>
            <a:pPr indent="0" lvl="0" marL="0" rtl="0" algn="l">
              <a:lnSpc>
                <a:spcPct val="124444"/>
              </a:lnSpc>
              <a:spcBef>
                <a:spcPts val="1900"/>
              </a:spcBef>
              <a:spcAft>
                <a:spcPts val="0"/>
              </a:spcAft>
              <a:buSzPts val="275"/>
              <a:buNone/>
            </a:pPr>
            <a:r>
              <a:t/>
            </a:r>
            <a:endParaRPr sz="637">
              <a:solidFill>
                <a:srgbClr val="231F20"/>
              </a:solidFill>
              <a:latin typeface="Arial"/>
              <a:ea typeface="Arial"/>
              <a:cs typeface="Arial"/>
              <a:sym typeface="Arial"/>
            </a:endParaRPr>
          </a:p>
          <a:p>
            <a:pPr indent="0" lvl="0" marL="0" rtl="0" algn="l">
              <a:lnSpc>
                <a:spcPct val="95000"/>
              </a:lnSpc>
              <a:spcBef>
                <a:spcPts val="1900"/>
              </a:spcBef>
              <a:spcAft>
                <a:spcPts val="1200"/>
              </a:spcAft>
              <a:buSzPts val="275"/>
              <a:buNone/>
            </a:pPr>
            <a:r>
              <a:t/>
            </a:r>
            <a:endParaRPr sz="625"/>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pic>
        <p:nvPicPr>
          <p:cNvPr id="138" name="Google Shape;138;p14"/>
          <p:cNvPicPr preferRelativeResize="0"/>
          <p:nvPr/>
        </p:nvPicPr>
        <p:blipFill>
          <a:blip r:embed="rId3">
            <a:alphaModFix/>
          </a:blip>
          <a:stretch>
            <a:fillRect/>
          </a:stretch>
        </p:blipFill>
        <p:spPr>
          <a:xfrm>
            <a:off x="6243450" y="828025"/>
            <a:ext cx="2272525" cy="1885875"/>
          </a:xfrm>
          <a:prstGeom prst="rect">
            <a:avLst/>
          </a:prstGeom>
          <a:noFill/>
          <a:ln cap="flat" cmpd="sng" w="9525">
            <a:solidFill>
              <a:srgbClr val="231F20"/>
            </a:solidFill>
            <a:prstDash val="solid"/>
            <a:round/>
            <a:headEnd len="sm" w="sm" type="none"/>
            <a:tailEnd len="sm" w="sm" type="none"/>
          </a:ln>
        </p:spPr>
      </p:pic>
      <p:pic>
        <p:nvPicPr>
          <p:cNvPr id="139" name="Google Shape;139;p14"/>
          <p:cNvPicPr preferRelativeResize="0"/>
          <p:nvPr/>
        </p:nvPicPr>
        <p:blipFill>
          <a:blip r:embed="rId4">
            <a:alphaModFix/>
          </a:blip>
          <a:stretch>
            <a:fillRect/>
          </a:stretch>
        </p:blipFill>
        <p:spPr>
          <a:xfrm>
            <a:off x="6243450" y="2713900"/>
            <a:ext cx="2124950" cy="212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15"/>
          <p:cNvPicPr preferRelativeResize="0"/>
          <p:nvPr/>
        </p:nvPicPr>
        <p:blipFill>
          <a:blip r:embed="rId3">
            <a:alphaModFix/>
          </a:blip>
          <a:stretch>
            <a:fillRect/>
          </a:stretch>
        </p:blipFill>
        <p:spPr>
          <a:xfrm>
            <a:off x="1511100" y="205175"/>
            <a:ext cx="5738250" cy="4733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85025" y="511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Diabetic Retinopathy</a:t>
            </a:r>
            <a:endParaRPr/>
          </a:p>
        </p:txBody>
      </p:sp>
      <p:sp>
        <p:nvSpPr>
          <p:cNvPr id="151" name="Google Shape;151;p16"/>
          <p:cNvSpPr txBox="1"/>
          <p:nvPr>
            <p:ph idx="1" type="body"/>
          </p:nvPr>
        </p:nvSpPr>
        <p:spPr>
          <a:xfrm>
            <a:off x="542025" y="1314700"/>
            <a:ext cx="7782900" cy="31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16"/>
          <p:cNvPicPr preferRelativeResize="0"/>
          <p:nvPr/>
        </p:nvPicPr>
        <p:blipFill>
          <a:blip r:embed="rId3">
            <a:alphaModFix/>
          </a:blip>
          <a:stretch>
            <a:fillRect/>
          </a:stretch>
        </p:blipFill>
        <p:spPr>
          <a:xfrm>
            <a:off x="610250" y="1314700"/>
            <a:ext cx="7505700" cy="3503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717100" y="253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Symptoms Of Diabetic Retinopathy</a:t>
            </a:r>
            <a:endParaRPr/>
          </a:p>
        </p:txBody>
      </p:sp>
      <p:sp>
        <p:nvSpPr>
          <p:cNvPr id="159" name="Google Shape;159;p17"/>
          <p:cNvSpPr txBox="1"/>
          <p:nvPr>
            <p:ph idx="1" type="body"/>
          </p:nvPr>
        </p:nvSpPr>
        <p:spPr>
          <a:xfrm>
            <a:off x="583050" y="838675"/>
            <a:ext cx="5234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rPr>
              <a:t>Symptoms of diabetic retinopathy may include:-</a:t>
            </a:r>
            <a:endParaRPr sz="2400">
              <a:solidFill>
                <a:srgbClr val="000000"/>
              </a:solidFill>
            </a:endParaRPr>
          </a:p>
          <a:p>
            <a:pPr indent="-381000" lvl="0" marL="457200" rtl="0" algn="l">
              <a:lnSpc>
                <a:spcPct val="100000"/>
              </a:lnSpc>
              <a:spcBef>
                <a:spcPts val="2300"/>
              </a:spcBef>
              <a:spcAft>
                <a:spcPts val="0"/>
              </a:spcAft>
              <a:buClr>
                <a:srgbClr val="000000"/>
              </a:buClr>
              <a:buSzPts val="2400"/>
              <a:buFont typeface="Montserrat"/>
              <a:buChar char="●"/>
            </a:pPr>
            <a:r>
              <a:rPr lang="en" sz="2400">
                <a:solidFill>
                  <a:srgbClr val="000000"/>
                </a:solidFill>
              </a:rPr>
              <a:t>B</a:t>
            </a:r>
            <a:r>
              <a:rPr lang="en" sz="2400">
                <a:solidFill>
                  <a:srgbClr val="000000"/>
                </a:solidFill>
              </a:rPr>
              <a:t>lurry vision.</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Calibri"/>
              <a:buChar char="●"/>
            </a:pPr>
            <a:r>
              <a:rPr lang="en" sz="2400">
                <a:solidFill>
                  <a:srgbClr val="000000"/>
                </a:solidFill>
              </a:rPr>
              <a:t>Sudden vision loss in one or both eyes.</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Calibri"/>
              <a:buChar char="●"/>
            </a:pPr>
            <a:r>
              <a:rPr lang="en" sz="2400">
                <a:solidFill>
                  <a:srgbClr val="000000"/>
                </a:solidFill>
              </a:rPr>
              <a:t>Black spots.</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Calibri"/>
              <a:buChar char="●"/>
            </a:pPr>
            <a:r>
              <a:rPr lang="en" sz="2400">
                <a:solidFill>
                  <a:srgbClr val="000000"/>
                </a:solidFill>
              </a:rPr>
              <a:t>Flashing lights.</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Calibri"/>
              <a:buChar char="●"/>
            </a:pPr>
            <a:r>
              <a:rPr lang="en" sz="2400">
                <a:solidFill>
                  <a:srgbClr val="000000"/>
                </a:solidFill>
              </a:rPr>
              <a:t>Trouble reading, seeing detailed work, or seeing other things</a:t>
            </a:r>
            <a:r>
              <a:rPr lang="en" sz="2400">
                <a:solidFill>
                  <a:srgbClr val="000000"/>
                </a:solidFill>
              </a:rPr>
              <a:t> </a:t>
            </a:r>
            <a:r>
              <a:rPr lang="en" sz="2400">
                <a:solidFill>
                  <a:srgbClr val="000000"/>
                </a:solidFill>
              </a:rPr>
              <a:t>up close.</a:t>
            </a:r>
            <a:endParaRPr sz="2400">
              <a:solidFill>
                <a:srgbClr val="000000"/>
              </a:solidFill>
            </a:endParaRPr>
          </a:p>
          <a:p>
            <a:pPr indent="0" lvl="0" marL="0" rtl="0" algn="l">
              <a:lnSpc>
                <a:spcPct val="100000"/>
              </a:lnSpc>
              <a:spcBef>
                <a:spcPts val="5700"/>
              </a:spcBef>
              <a:spcAft>
                <a:spcPts val="1200"/>
              </a:spcAft>
              <a:buNone/>
            </a:pPr>
            <a:r>
              <a:t/>
            </a:r>
            <a:endParaRPr sz="2400"/>
          </a:p>
        </p:txBody>
      </p:sp>
      <p:sp>
        <p:nvSpPr>
          <p:cNvPr id="160" name="Google Shape;160;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17"/>
          <p:cNvPicPr preferRelativeResize="0"/>
          <p:nvPr/>
        </p:nvPicPr>
        <p:blipFill rotWithShape="1">
          <a:blip r:embed="rId3">
            <a:alphaModFix/>
          </a:blip>
          <a:srcRect b="0" l="0" r="0" t="16784"/>
          <a:stretch/>
        </p:blipFill>
        <p:spPr>
          <a:xfrm>
            <a:off x="5661450" y="1609725"/>
            <a:ext cx="3021750" cy="2107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769575" y="185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67" name="Google Shape;167;p18"/>
          <p:cNvSpPr txBox="1"/>
          <p:nvPr>
            <p:ph idx="1" type="body"/>
          </p:nvPr>
        </p:nvSpPr>
        <p:spPr>
          <a:xfrm>
            <a:off x="294225" y="959400"/>
            <a:ext cx="8456400" cy="418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t>Diabetic Retinopathy </a:t>
            </a:r>
            <a:r>
              <a:rPr lang="en" sz="2400"/>
              <a:t>needs to be dealt with efficiently and to be detected at the earliest as it is affecting millions. The current method of diagnosis is extremely cumbersome. </a:t>
            </a:r>
            <a:endParaRPr sz="2400"/>
          </a:p>
          <a:p>
            <a:pPr indent="0" lvl="0" marL="0" rtl="0" algn="just">
              <a:spcBef>
                <a:spcPts val="1200"/>
              </a:spcBef>
              <a:spcAft>
                <a:spcPts val="0"/>
              </a:spcAft>
              <a:buNone/>
            </a:pPr>
            <a:r>
              <a:t/>
            </a:r>
            <a:endParaRPr sz="2400"/>
          </a:p>
          <a:p>
            <a:pPr indent="0" lvl="0" marL="0" rtl="0" algn="just">
              <a:spcBef>
                <a:spcPts val="1200"/>
              </a:spcBef>
              <a:spcAft>
                <a:spcPts val="0"/>
              </a:spcAft>
              <a:buNone/>
            </a:pPr>
            <a:r>
              <a:rPr lang="en" sz="2400"/>
              <a:t>W</a:t>
            </a:r>
            <a:r>
              <a:rPr lang="en" sz="2400"/>
              <a:t>e aim to detect Diabetic Retinopathy</a:t>
            </a:r>
            <a:r>
              <a:rPr lang="en" sz="2400"/>
              <a:t> with the help of </a:t>
            </a:r>
            <a:r>
              <a:rPr b="1" lang="en" sz="2400"/>
              <a:t>Machine Learning </a:t>
            </a:r>
            <a:r>
              <a:rPr lang="en" sz="2400"/>
              <a:t>and </a:t>
            </a:r>
            <a:r>
              <a:rPr b="1" lang="en" sz="2400"/>
              <a:t>Neural Networks</a:t>
            </a:r>
            <a:r>
              <a:rPr lang="en" sz="2400"/>
              <a:t> enables us to make the process of detection much more efficient and quicker . </a:t>
            </a:r>
            <a:endParaRPr sz="2400"/>
          </a:p>
          <a:p>
            <a:pPr indent="0" lvl="0" marL="0" rtl="0" algn="just">
              <a:spcBef>
                <a:spcPts val="1200"/>
              </a:spcBef>
              <a:spcAft>
                <a:spcPts val="1200"/>
              </a:spcAft>
              <a:buNone/>
            </a:pPr>
            <a:r>
              <a:t/>
            </a:r>
            <a:endParaRPr b="1" sz="2700"/>
          </a:p>
        </p:txBody>
      </p:sp>
      <p:sp>
        <p:nvSpPr>
          <p:cNvPr id="168" name="Google Shape;168;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700"/>
              <a:t>‹#›</a:t>
            </a:fld>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489850" y="902825"/>
            <a:ext cx="7835100" cy="403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000000"/>
                </a:solidFill>
              </a:rPr>
              <a:t>We take fundus images as input and classify the sample images  on the basis of </a:t>
            </a:r>
            <a:r>
              <a:rPr b="1" lang="en" sz="2600">
                <a:solidFill>
                  <a:srgbClr val="000000"/>
                </a:solidFill>
              </a:rPr>
              <a:t>extent of Diabetic Retinopathy</a:t>
            </a:r>
            <a:r>
              <a:rPr lang="en" sz="2600">
                <a:solidFill>
                  <a:srgbClr val="000000"/>
                </a:solidFill>
              </a:rPr>
              <a:t> into the following categories :-</a:t>
            </a:r>
            <a:endParaRPr sz="2600">
              <a:solidFill>
                <a:srgbClr val="000000"/>
              </a:solidFill>
            </a:endParaRPr>
          </a:p>
          <a:p>
            <a:pPr indent="0" lvl="0" marL="0" rtl="0" algn="l">
              <a:lnSpc>
                <a:spcPct val="100000"/>
              </a:lnSpc>
              <a:spcBef>
                <a:spcPts val="0"/>
              </a:spcBef>
              <a:spcAft>
                <a:spcPts val="0"/>
              </a:spcAft>
              <a:buNone/>
            </a:pPr>
            <a:r>
              <a:t/>
            </a:r>
            <a:endParaRPr sz="2600">
              <a:solidFill>
                <a:srgbClr val="000000"/>
              </a:solidFill>
            </a:endParaRPr>
          </a:p>
          <a:p>
            <a:pPr indent="-393700" lvl="0" marL="457200" rtl="0" algn="l">
              <a:lnSpc>
                <a:spcPct val="100000"/>
              </a:lnSpc>
              <a:spcBef>
                <a:spcPts val="0"/>
              </a:spcBef>
              <a:spcAft>
                <a:spcPts val="0"/>
              </a:spcAft>
              <a:buClr>
                <a:srgbClr val="000000"/>
              </a:buClr>
              <a:buSzPts val="2600"/>
              <a:buFont typeface="Calibri"/>
              <a:buChar char="●"/>
            </a:pPr>
            <a:r>
              <a:rPr lang="en" sz="2600">
                <a:solidFill>
                  <a:srgbClr val="000000"/>
                </a:solidFill>
              </a:rPr>
              <a:t>No Diabetic Retinopathy </a:t>
            </a:r>
            <a:endParaRPr sz="2600">
              <a:solidFill>
                <a:srgbClr val="000000"/>
              </a:solidFill>
            </a:endParaRPr>
          </a:p>
          <a:p>
            <a:pPr indent="-393700" lvl="0" marL="457200" rtl="0" algn="l">
              <a:lnSpc>
                <a:spcPct val="100000"/>
              </a:lnSpc>
              <a:spcBef>
                <a:spcPts val="0"/>
              </a:spcBef>
              <a:spcAft>
                <a:spcPts val="0"/>
              </a:spcAft>
              <a:buClr>
                <a:srgbClr val="000000"/>
              </a:buClr>
              <a:buSzPts val="2600"/>
              <a:buFont typeface="Calibri"/>
              <a:buChar char="●"/>
            </a:pPr>
            <a:r>
              <a:rPr lang="en" sz="2600">
                <a:solidFill>
                  <a:srgbClr val="000000"/>
                </a:solidFill>
              </a:rPr>
              <a:t>Mild Diabetic  Retinopathy</a:t>
            </a:r>
            <a:endParaRPr sz="2600">
              <a:solidFill>
                <a:srgbClr val="000000"/>
              </a:solidFill>
            </a:endParaRPr>
          </a:p>
          <a:p>
            <a:pPr indent="-393700" lvl="0" marL="457200" rtl="0" algn="l">
              <a:lnSpc>
                <a:spcPct val="100000"/>
              </a:lnSpc>
              <a:spcBef>
                <a:spcPts val="0"/>
              </a:spcBef>
              <a:spcAft>
                <a:spcPts val="0"/>
              </a:spcAft>
              <a:buClr>
                <a:srgbClr val="000000"/>
              </a:buClr>
              <a:buSzPts val="2600"/>
              <a:buFont typeface="Calibri"/>
              <a:buChar char="●"/>
            </a:pPr>
            <a:r>
              <a:rPr lang="en" sz="2600">
                <a:solidFill>
                  <a:srgbClr val="000000"/>
                </a:solidFill>
              </a:rPr>
              <a:t>Moderate Diabetic Retinopathy</a:t>
            </a:r>
            <a:endParaRPr sz="2600">
              <a:solidFill>
                <a:srgbClr val="000000"/>
              </a:solidFill>
            </a:endParaRPr>
          </a:p>
          <a:p>
            <a:pPr indent="-393700" lvl="0" marL="457200" rtl="0" algn="l">
              <a:lnSpc>
                <a:spcPct val="100000"/>
              </a:lnSpc>
              <a:spcBef>
                <a:spcPts val="0"/>
              </a:spcBef>
              <a:spcAft>
                <a:spcPts val="0"/>
              </a:spcAft>
              <a:buClr>
                <a:srgbClr val="000000"/>
              </a:buClr>
              <a:buSzPts val="2600"/>
              <a:buFont typeface="Calibri"/>
              <a:buChar char="●"/>
            </a:pPr>
            <a:r>
              <a:rPr lang="en" sz="2600">
                <a:solidFill>
                  <a:srgbClr val="000000"/>
                </a:solidFill>
              </a:rPr>
              <a:t>Severe Diabetic Retinopathy </a:t>
            </a:r>
            <a:endParaRPr sz="2600">
              <a:solidFill>
                <a:srgbClr val="000000"/>
              </a:solidFill>
            </a:endParaRPr>
          </a:p>
          <a:p>
            <a:pPr indent="-393700" lvl="0" marL="457200" rtl="0" algn="l">
              <a:lnSpc>
                <a:spcPct val="100000"/>
              </a:lnSpc>
              <a:spcBef>
                <a:spcPts val="0"/>
              </a:spcBef>
              <a:spcAft>
                <a:spcPts val="0"/>
              </a:spcAft>
              <a:buClr>
                <a:srgbClr val="000000"/>
              </a:buClr>
              <a:buSzPts val="2600"/>
              <a:buFont typeface="Calibri"/>
              <a:buChar char="●"/>
            </a:pPr>
            <a:r>
              <a:rPr lang="en" sz="2600">
                <a:solidFill>
                  <a:srgbClr val="000000"/>
                </a:solidFill>
              </a:rPr>
              <a:t>Proliferative Diabetic Retinopathy</a:t>
            </a:r>
            <a:endParaRPr sz="2600">
              <a:solidFill>
                <a:srgbClr val="000000"/>
              </a:solidFill>
            </a:endParaRPr>
          </a:p>
          <a:p>
            <a:pPr indent="0" lvl="0" marL="0" rtl="0" algn="l">
              <a:spcBef>
                <a:spcPts val="0"/>
              </a:spcBef>
              <a:spcAft>
                <a:spcPts val="1200"/>
              </a:spcAft>
              <a:buNone/>
            </a:pPr>
            <a:r>
              <a:t/>
            </a:r>
            <a:endParaRPr sz="2300"/>
          </a:p>
        </p:txBody>
      </p:sp>
      <p:sp>
        <p:nvSpPr>
          <p:cNvPr id="174" name="Google Shape;17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19"/>
          <p:cNvSpPr txBox="1"/>
          <p:nvPr>
            <p:ph type="title"/>
          </p:nvPr>
        </p:nvSpPr>
        <p:spPr>
          <a:xfrm>
            <a:off x="819150" y="182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 contd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646509" y="1676925"/>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 </a:t>
            </a:r>
            <a:endParaRPr/>
          </a:p>
        </p:txBody>
      </p:sp>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778325" y="468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Images of the Dataset</a:t>
            </a:r>
            <a:endParaRPr/>
          </a:p>
        </p:txBody>
      </p:sp>
      <p:sp>
        <p:nvSpPr>
          <p:cNvPr id="187" name="Google Shape;187;p21"/>
          <p:cNvSpPr txBox="1"/>
          <p:nvPr>
            <p:ph idx="1" type="body"/>
          </p:nvPr>
        </p:nvSpPr>
        <p:spPr>
          <a:xfrm>
            <a:off x="424025" y="1094575"/>
            <a:ext cx="8214300" cy="372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2440"/>
              <a:t>Pre-processing is a common name for operations with images at the lowest level of abstraction - both input and output are intensity images. </a:t>
            </a:r>
            <a:endParaRPr sz="2440"/>
          </a:p>
          <a:p>
            <a:pPr indent="0" lvl="0" marL="0" rtl="0" algn="l">
              <a:lnSpc>
                <a:spcPct val="95000"/>
              </a:lnSpc>
              <a:spcBef>
                <a:spcPts val="1200"/>
              </a:spcBef>
              <a:spcAft>
                <a:spcPts val="0"/>
              </a:spcAft>
              <a:buSzPts val="770"/>
              <a:buNone/>
            </a:pPr>
            <a:r>
              <a:rPr lang="en" sz="2440"/>
              <a:t>The aim of pre-processing is an improvement of the image data that </a:t>
            </a:r>
            <a:r>
              <a:rPr b="1" lang="en" sz="2440"/>
              <a:t>suppresses unwilling distortions or enhances some image features important for further processing</a:t>
            </a:r>
            <a:r>
              <a:rPr lang="en" sz="2440"/>
              <a:t>, although geometric transformations of images (e.g. rotation, scaling, translation) are classified among pre-processing methods here since similar techniques are used.</a:t>
            </a:r>
            <a:endParaRPr sz="2440"/>
          </a:p>
          <a:p>
            <a:pPr indent="0" lvl="0" marL="0" rtl="0" algn="l">
              <a:lnSpc>
                <a:spcPct val="95000"/>
              </a:lnSpc>
              <a:spcBef>
                <a:spcPts val="1200"/>
              </a:spcBef>
              <a:spcAft>
                <a:spcPts val="1200"/>
              </a:spcAft>
              <a:buSzPts val="770"/>
              <a:buNone/>
            </a:pPr>
            <a:r>
              <a:t/>
            </a:r>
            <a:endParaRPr sz="1120"/>
          </a:p>
        </p:txBody>
      </p:sp>
      <p:sp>
        <p:nvSpPr>
          <p:cNvPr id="188" name="Google Shape;188;p21"/>
          <p:cNvSpPr txBox="1"/>
          <p:nvPr>
            <p:ph idx="12" type="sldNum"/>
          </p:nvPr>
        </p:nvSpPr>
        <p:spPr>
          <a:xfrm>
            <a:off x="8401609" y="45981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