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1" r:id="rId10"/>
    <p:sldId id="266" r:id="rId11"/>
    <p:sldId id="269" r:id="rId12"/>
    <p:sldId id="270" r:id="rId13"/>
    <p:sldId id="271" r:id="rId14"/>
    <p:sldId id="272" r:id="rId15"/>
    <p:sldId id="277" r:id="rId16"/>
    <p:sldId id="278" r:id="rId17"/>
    <p:sldId id="279" r:id="rId18"/>
    <p:sldId id="280" r:id="rId19"/>
    <p:sldId id="274" r:id="rId20"/>
    <p:sldId id="27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7C5FD-7ECD-4859-BCB3-4478AA3DB1EA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6F5B1-746B-46B9-97A6-B10CC695F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456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F5B1-746B-46B9-97A6-B10CC695F55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151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27583-140C-4F99-BABD-3A7678F18ED4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A2055-33C3-4D8B-9266-8F16DCBCC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76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27583-140C-4F99-BABD-3A7678F18ED4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A2055-33C3-4D8B-9266-8F16DCBCC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113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27583-140C-4F99-BABD-3A7678F18ED4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A2055-33C3-4D8B-9266-8F16DCBCC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69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27583-140C-4F99-BABD-3A7678F18ED4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A2055-33C3-4D8B-9266-8F16DCBCC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306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27583-140C-4F99-BABD-3A7678F18ED4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A2055-33C3-4D8B-9266-8F16DCBCC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279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27583-140C-4F99-BABD-3A7678F18ED4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A2055-33C3-4D8B-9266-8F16DCBCC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385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27583-140C-4F99-BABD-3A7678F18ED4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A2055-33C3-4D8B-9266-8F16DCBCC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87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27583-140C-4F99-BABD-3A7678F18ED4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A2055-33C3-4D8B-9266-8F16DCBCC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375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27583-140C-4F99-BABD-3A7678F18ED4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A2055-33C3-4D8B-9266-8F16DCBCC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623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27583-140C-4F99-BABD-3A7678F18ED4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A2055-33C3-4D8B-9266-8F16DCBCC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959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27583-140C-4F99-BABD-3A7678F18ED4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A2055-33C3-4D8B-9266-8F16DCBCC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194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27583-140C-4F99-BABD-3A7678F18ED4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A2055-33C3-4D8B-9266-8F16DCBCC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56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76518" y="2802628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动态规划入门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2175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4520737" y="2147453"/>
            <a:ext cx="3348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就这样吗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? NO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77485" y="2964872"/>
            <a:ext cx="68761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有一个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重要的条件，我们找到的状态需要满足</a:t>
            </a:r>
            <a:r>
              <a:rPr lang="zh-CN" altLang="en-US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无后效性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！</a:t>
            </a: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形象的说法是，我们把所有状态组成一个图，每个状态表示一个节点，若节点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取决于节点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，则添加一条边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x-&gt;y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无后效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性的含义就是这个图中不能有环。换言之，</a:t>
            </a:r>
            <a:r>
              <a:rPr lang="zh-CN" altLang="en-US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状态图应该是</a:t>
            </a:r>
            <a:r>
              <a:rPr lang="en-US" altLang="zh-CN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DAG</a:t>
            </a:r>
            <a:r>
              <a:rPr lang="zh-CN" altLang="en-US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！</a:t>
            </a:r>
            <a:endParaRPr lang="en-US" altLang="zh-CN" sz="20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6814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05199" y="2854037"/>
            <a:ext cx="49199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动态规划的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典型问题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732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74618" y="1330036"/>
            <a:ext cx="4445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LIS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（最长上升子序列）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74618" y="2371590"/>
            <a:ext cx="991985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问题：</a:t>
            </a:r>
            <a:endParaRPr lang="en-US" altLang="zh-CN" sz="20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长度为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n(&lt;=5000)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的序列，现在要选出其最长的子序列𝑎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_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𝑏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1&gt;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𝑎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_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𝑏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2&gt;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𝑎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_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𝑏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3&gt;…&gt;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𝑎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_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𝑏𝑛，其中𝑏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1&gt;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𝑏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2&gt;…&gt;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𝑏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274618" y="3751699"/>
                <a:ext cx="6359049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解决方案：</a:t>
                </a:r>
                <a:endParaRPr lang="en-US" altLang="zh-CN" sz="2000" b="1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r>
                  <a:rPr lang="zh-CN" altLang="en-US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我们以状态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代表以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结尾的最长上升子序列长度。</a:t>
                </a:r>
                <a:endParaRPr lang="en-US" altLang="zh-CN" sz="20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r>
                  <a:rPr lang="zh-CN" altLang="en-US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得到转移方程</a:t>
                </a:r>
                <a:r>
                  <a:rPr lang="zh-CN" altLang="en-US" sz="2000" b="1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𝑓</a:t>
                </a:r>
                <a:r>
                  <a:rPr lang="en-US" altLang="zh-CN" sz="2000" b="1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(</a:t>
                </a:r>
                <a:r>
                  <a:rPr lang="zh-CN" altLang="en-US" sz="2000" b="1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𝑖</a:t>
                </a:r>
                <a:r>
                  <a:rPr lang="en-US" altLang="zh-CN" sz="2000" b="1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)=max{ </a:t>
                </a:r>
                <a:r>
                  <a:rPr lang="zh-CN" altLang="en-US" sz="2000" b="1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𝑓</a:t>
                </a:r>
                <a:r>
                  <a:rPr lang="en-US" altLang="zh-CN" sz="2000" b="1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(</a:t>
                </a:r>
                <a:r>
                  <a:rPr lang="zh-CN" altLang="en-US" sz="2000" b="1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𝑗</a:t>
                </a:r>
                <a:r>
                  <a:rPr lang="en-US" altLang="zh-CN" sz="2000" b="1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) } + 1    </a:t>
                </a:r>
                <a:r>
                  <a:rPr lang="en-US" altLang="zh-CN" sz="2000" b="1" i="1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(j &lt; </a:t>
                </a:r>
                <a:r>
                  <a:rPr lang="en-US" altLang="zh-CN" sz="2000" b="1" i="1" dirty="0" err="1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i</a:t>
                </a:r>
                <a:r>
                  <a:rPr lang="en-US" altLang="zh-CN" sz="2000" b="1" i="1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)</a:t>
                </a:r>
              </a:p>
              <a:p>
                <a:r>
                  <a:rPr lang="zh-CN" altLang="en-US" dirty="0" smtClean="0"/>
                  <a:t>时间复杂度为</a:t>
                </a:r>
                <a:r>
                  <a:rPr lang="en-US" altLang="zh-CN" dirty="0" smtClean="0"/>
                  <a:t>O(n^2)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（事实上有一种</a:t>
                </a:r>
                <a:r>
                  <a:rPr lang="en-US" altLang="zh-CN" dirty="0" smtClean="0"/>
                  <a:t>O(</a:t>
                </a:r>
                <a:r>
                  <a:rPr lang="en-US" altLang="zh-CN" dirty="0" err="1" smtClean="0"/>
                  <a:t>nlogn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的方法，这里不做介绍。）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618" y="3751699"/>
                <a:ext cx="6359049" cy="1569660"/>
              </a:xfrm>
              <a:prstGeom prst="rect">
                <a:avLst/>
              </a:prstGeom>
              <a:blipFill>
                <a:blip r:embed="rId2"/>
                <a:stretch>
                  <a:fillRect l="-959" t="-1938" r="-384" b="-50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012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74618" y="1163781"/>
            <a:ext cx="4613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LCS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（最长公共子序列）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74618" y="2025227"/>
            <a:ext cx="957349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问题：</a:t>
            </a:r>
            <a:endParaRPr lang="en-US" altLang="zh-CN" sz="20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给出两个字符串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，求出这两个字符串最长的公共子序列。比如</a:t>
            </a:r>
            <a:r>
              <a:rPr lang="en-US" altLang="zh-CN" sz="2000" dirty="0" smtClean="0"/>
              <a:t>A</a:t>
            </a:r>
            <a:r>
              <a:rPr lang="en-US" altLang="zh-CN" sz="2000" dirty="0" smtClean="0">
                <a:solidFill>
                  <a:srgbClr val="FF0000"/>
                </a:solidFill>
              </a:rPr>
              <a:t>BCB</a:t>
            </a:r>
            <a:r>
              <a:rPr lang="en-US" altLang="zh-CN" sz="2000" dirty="0" smtClean="0"/>
              <a:t>D</a:t>
            </a:r>
            <a:r>
              <a:rPr lang="en-US" altLang="zh-CN" sz="2000" dirty="0" smtClean="0">
                <a:solidFill>
                  <a:srgbClr val="FF0000"/>
                </a:solidFill>
              </a:rPr>
              <a:t>A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和</a:t>
            </a:r>
            <a:r>
              <a:rPr lang="en-US" altLang="zh-CN" sz="2000" dirty="0" smtClean="0">
                <a:solidFill>
                  <a:srgbClr val="FF0000"/>
                </a:solidFill>
              </a:rPr>
              <a:t>B</a:t>
            </a:r>
            <a:r>
              <a:rPr lang="en-US" altLang="zh-CN" sz="2000" dirty="0" smtClean="0"/>
              <a:t>D</a:t>
            </a:r>
            <a:r>
              <a:rPr lang="en-US" altLang="zh-CN" sz="2000" dirty="0" smtClean="0">
                <a:solidFill>
                  <a:srgbClr val="FF0000"/>
                </a:solidFill>
              </a:rPr>
              <a:t>C</a:t>
            </a:r>
            <a:r>
              <a:rPr lang="en-US" altLang="zh-CN" sz="2000" dirty="0" smtClean="0"/>
              <a:t>A</a:t>
            </a:r>
            <a:r>
              <a:rPr lang="en-US" altLang="zh-CN" sz="2000" dirty="0" smtClean="0">
                <a:solidFill>
                  <a:srgbClr val="FF0000"/>
                </a:solidFill>
              </a:rPr>
              <a:t>BA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最长公共子序列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BCBA</a:t>
            </a:r>
            <a:r>
              <a:rPr lang="zh-CN" altLang="en-US" sz="2000" dirty="0"/>
              <a:t>。</a:t>
            </a:r>
            <a:endParaRPr lang="zh-CN" altLang="en-US" sz="2000" dirty="0" smtClean="0"/>
          </a:p>
          <a:p>
            <a:endParaRPr lang="zh-CN" altLang="en-US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396" y="3293081"/>
            <a:ext cx="5212570" cy="299466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363" y="3293081"/>
            <a:ext cx="3852216" cy="288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99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74618" y="1330036"/>
            <a:ext cx="2332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背包问题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74618" y="2371590"/>
            <a:ext cx="991985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问题：</a:t>
            </a:r>
            <a:endParaRPr lang="en-US" altLang="zh-CN" sz="20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有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件物品，它们的价值与体积分别为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w(</a:t>
            </a:r>
            <a:r>
              <a:rPr lang="en-US" altLang="zh-CN" sz="2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v(</a:t>
            </a:r>
            <a:r>
              <a:rPr lang="en-US" altLang="zh-CN" sz="2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，现在你有一个容积为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的背包，要求出可以容纳物品的价值总和最大为多少。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1274618" y="3751699"/>
                <a:ext cx="10737273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b="1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解决方案：</a:t>
                </a:r>
                <a:endParaRPr lang="en-US" altLang="zh-CN" sz="2000" b="1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r>
                  <a:rPr lang="zh-CN" altLang="en-US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我们以𝑓</a:t>
                </a:r>
                <a:r>
                  <a:rPr lang="en-US" altLang="zh-CN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(</a:t>
                </a:r>
                <a:r>
                  <a:rPr lang="zh-CN" altLang="en-US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𝑖</a:t>
                </a:r>
                <a:r>
                  <a:rPr lang="en-US" altLang="zh-CN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,</a:t>
                </a:r>
                <a:r>
                  <a:rPr lang="zh-CN" altLang="en-US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𝑗</a:t>
                </a:r>
                <a:r>
                  <a:rPr lang="en-US" altLang="zh-CN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)</a:t>
                </a:r>
                <a:r>
                  <a:rPr lang="zh-CN" altLang="en-US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为前𝑖个物品总体积为𝑗时的最大价值。</a:t>
                </a:r>
                <a:endParaRPr lang="en-US" altLang="zh-CN" sz="20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r>
                  <a:rPr lang="zh-CN" altLang="en-US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得到转移方程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𝐦𝐚𝐱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⁡{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altLang="zh-CN" sz="2000" b="1" dirty="0" smtClean="0"/>
              </a:p>
              <a:p>
                <a:r>
                  <a:rPr lang="zh-CN" altLang="en-US" dirty="0" smtClean="0"/>
                  <a:t>时间复杂度为</a:t>
                </a:r>
                <a:r>
                  <a:rPr lang="en-US" altLang="zh-CN" dirty="0" smtClean="0"/>
                  <a:t>O(nm)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/>
                  <a:t>在</a:t>
                </a:r>
                <a:r>
                  <a:rPr lang="zh-CN" altLang="en-US" dirty="0" smtClean="0"/>
                  <a:t>存储的时候，我们可以采取一维的方式，同时背包问题还有其他的经典问题，</a:t>
                </a:r>
                <a:r>
                  <a:rPr lang="zh-CN" altLang="en-US" b="1" dirty="0" smtClean="0"/>
                  <a:t>请参考</a:t>
                </a:r>
                <a:r>
                  <a:rPr lang="en-US" altLang="zh-CN" b="1" dirty="0" smtClean="0"/>
                  <a:t>《</a:t>
                </a:r>
                <a:r>
                  <a:rPr lang="zh-CN" altLang="en-US" b="1" dirty="0" smtClean="0"/>
                  <a:t>背包九讲</a:t>
                </a:r>
                <a:r>
                  <a:rPr lang="en-US" altLang="zh-CN" b="1" dirty="0" smtClean="0"/>
                  <a:t>》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618" y="3751699"/>
                <a:ext cx="10737273" cy="1569660"/>
              </a:xfrm>
              <a:prstGeom prst="rect">
                <a:avLst/>
              </a:prstGeom>
              <a:blipFill>
                <a:blip r:embed="rId2"/>
                <a:stretch>
                  <a:fillRect l="-568" t="-1938" b="-50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364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74618" y="133003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空间优化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1178365" y="2293725"/>
                <a:ext cx="10737273" cy="10552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b="1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方案</a:t>
                </a:r>
                <a:r>
                  <a:rPr lang="en-US" altLang="zh-CN" sz="2000" b="1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2000" b="1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endParaRPr lang="en-US" altLang="zh-CN" sz="2000" b="1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_</m:t>
                        </m:r>
                      </m:e>
                    </m:d>
                    <m:r>
                      <a:rPr lang="zh-CN" altLang="en-US" sz="2000" b="1" i="1">
                        <a:latin typeface="Cambria Math" panose="02040503050406030204" pitchFamily="18" charset="0"/>
                      </a:rPr>
                      <m:t>只</m:t>
                    </m:r>
                    <m:r>
                      <a:rPr lang="zh-CN" altLang="en-US" sz="2000" b="1" i="1" smtClean="0"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-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_</m:t>
                        </m:r>
                      </m:e>
                    </m:d>
                  </m:oMath>
                </a14:m>
                <a:r>
                  <a:rPr lang="zh-CN" altLang="en-US" sz="2000" dirty="0" smtClean="0"/>
                  <a:t>有关系。所以我们只需要存储</a:t>
                </a:r>
                <a:r>
                  <a:rPr lang="en-US" altLang="zh-CN" sz="2000" dirty="0" smtClean="0"/>
                  <a:t>f(</a:t>
                </a:r>
                <a:r>
                  <a:rPr lang="en-US" altLang="zh-CN" sz="2000" dirty="0" err="1" smtClean="0"/>
                  <a:t>i</a:t>
                </a:r>
                <a:r>
                  <a:rPr lang="en-US" altLang="zh-CN" sz="2000" dirty="0" smtClean="0"/>
                  <a:t>,_)</a:t>
                </a:r>
                <a:r>
                  <a:rPr lang="zh-CN" altLang="en-US" sz="2000" dirty="0" smtClean="0"/>
                  <a:t>和</a:t>
                </a:r>
                <a:r>
                  <a:rPr lang="en-US" altLang="zh-CN" sz="2000" dirty="0" smtClean="0"/>
                  <a:t>f(i-1,_)</a:t>
                </a:r>
                <a:r>
                  <a:rPr lang="zh-CN" altLang="en-US" sz="2000" dirty="0" smtClean="0"/>
                  <a:t>。</a:t>
                </a:r>
                <a:endParaRPr lang="en-US" altLang="zh-CN" sz="2000" dirty="0" smtClean="0"/>
              </a:p>
              <a:p>
                <a:r>
                  <a:rPr lang="zh-CN" altLang="en-US" sz="2000" dirty="0" smtClean="0"/>
                  <a:t>方法：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%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>
                        <a:latin typeface="Cambria Math" panose="02040503050406030204" pitchFamily="18" charset="0"/>
                      </a:rPr>
                      <m:t>𝐦𝐚𝐱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⁡{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%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𝒗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e>
                    </m:d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365" y="2293725"/>
                <a:ext cx="10737273" cy="1055289"/>
              </a:xfrm>
              <a:prstGeom prst="rect">
                <a:avLst/>
              </a:prstGeom>
              <a:blipFill>
                <a:blip r:embed="rId2"/>
                <a:stretch>
                  <a:fillRect l="-568" t="-2890" b="-80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1178365" y="3756298"/>
            <a:ext cx="10737273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方案</a:t>
            </a: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en-US" altLang="zh-CN" sz="20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 smtClean="0"/>
              <a:t>事实上我们可以只开</a:t>
            </a:r>
            <a:r>
              <a:rPr lang="en-US" altLang="zh-CN" dirty="0" smtClean="0"/>
              <a:t>O(V)</a:t>
            </a:r>
            <a:r>
              <a:rPr lang="zh-CN" altLang="en-US" dirty="0" smtClean="0"/>
              <a:t>的空间。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365" y="4433406"/>
            <a:ext cx="7276190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1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74618" y="940429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完全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背包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74618" y="1615865"/>
            <a:ext cx="991985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问题：</a:t>
            </a:r>
            <a:endParaRPr lang="en-US" altLang="zh-CN" sz="20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有 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 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种物品和一个容量为 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 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的背包，每种物品都有无限件可用。放入第 </a:t>
            </a:r>
            <a:r>
              <a:rPr lang="en-US" altLang="zh-CN" sz="20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种</a:t>
            </a:r>
          </a:p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物品的费用是 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 </a:t>
            </a:r>
            <a:r>
              <a:rPr lang="en-US" altLang="zh-CN" sz="20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，价值是 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 </a:t>
            </a:r>
            <a:r>
              <a:rPr lang="en-US" altLang="zh-CN" sz="20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。求解：将哪些物品装入背包，可使这些物品的耗</a:t>
            </a:r>
          </a:p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费的费用总和不超过背包容量，且价值总和最大。</a:t>
            </a:r>
            <a:endParaRPr lang="zh-CN" altLang="en-US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1274618" y="3150120"/>
                <a:ext cx="10737273" cy="12926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b="1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解决方案：</a:t>
                </a:r>
                <a:endParaRPr lang="en-US" altLang="zh-CN" sz="2000" b="1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r>
                  <a:rPr lang="zh-CN" altLang="en-US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我们以𝑓</a:t>
                </a:r>
                <a:r>
                  <a:rPr lang="en-US" altLang="zh-CN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(</a:t>
                </a:r>
                <a:r>
                  <a:rPr lang="zh-CN" altLang="en-US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𝑖</a:t>
                </a:r>
                <a:r>
                  <a:rPr lang="en-US" altLang="zh-CN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,</a:t>
                </a:r>
                <a:r>
                  <a:rPr lang="zh-CN" altLang="en-US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𝑗</a:t>
                </a:r>
                <a:r>
                  <a:rPr lang="en-US" altLang="zh-CN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)</a:t>
                </a:r>
                <a:r>
                  <a:rPr lang="zh-CN" altLang="en-US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为前𝑖个物品总体积为𝑗时的最大价值。</a:t>
                </a:r>
                <a:endParaRPr lang="en-US" altLang="zh-CN" sz="20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r>
                  <a:rPr lang="zh-CN" altLang="en-US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得到转移方程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𝐦𝐚𝐱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⁡{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altLang="zh-CN" sz="2000" b="1" dirty="0" smtClean="0"/>
              </a:p>
              <a:p>
                <a:r>
                  <a:rPr lang="zh-CN" altLang="en-US" dirty="0" smtClean="0"/>
                  <a:t>时间复杂度为</a:t>
                </a:r>
                <a:r>
                  <a:rPr lang="en-US" altLang="zh-CN" dirty="0" smtClean="0"/>
                  <a:t>O(nm</a:t>
                </a:r>
                <a:r>
                  <a:rPr lang="en-US" altLang="zh-CN" dirty="0" smtClean="0"/>
                  <a:t>)</a:t>
                </a:r>
                <a:r>
                  <a:rPr lang="zh-CN" altLang="en-US" dirty="0"/>
                  <a:t>。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618" y="3150120"/>
                <a:ext cx="10737273" cy="1292662"/>
              </a:xfrm>
              <a:prstGeom prst="rect">
                <a:avLst/>
              </a:prstGeom>
              <a:blipFill>
                <a:blip r:embed="rId2"/>
                <a:stretch>
                  <a:fillRect l="-568" t="-2830" b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00" y="4653598"/>
            <a:ext cx="7209524" cy="1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2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74618" y="1330036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多重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背包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74618" y="2171535"/>
            <a:ext cx="991985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问题：</a:t>
            </a:r>
            <a:endParaRPr lang="en-US" altLang="zh-CN" sz="20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有 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 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种物品和一个容量为 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 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的背包。第 </a:t>
            </a:r>
            <a:r>
              <a:rPr lang="en-US" altLang="zh-CN" sz="20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种物品最多有 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 </a:t>
            </a:r>
            <a:r>
              <a:rPr lang="en-US" altLang="zh-CN" sz="20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件可用，每件耗费</a:t>
            </a:r>
          </a:p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的空间是 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 </a:t>
            </a:r>
            <a:r>
              <a:rPr lang="en-US" altLang="zh-CN" sz="20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，价值是 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 </a:t>
            </a:r>
            <a:r>
              <a:rPr lang="en-US" altLang="zh-CN" sz="20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。求解将哪些物品装入背包可使这些物品的耗费的空间</a:t>
            </a:r>
          </a:p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总和不超过背包容量，且价值总和最大。</a:t>
            </a:r>
            <a:endParaRPr lang="zh-CN" altLang="en-US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74618" y="3751699"/>
            <a:ext cx="1073727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解决方案：</a:t>
            </a:r>
            <a:endParaRPr lang="en-US" altLang="zh-CN" sz="20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转化为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01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背包求解：把第 </a:t>
            </a:r>
            <a:r>
              <a:rPr lang="en-US" altLang="zh-CN" sz="20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种物品换成 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 </a:t>
            </a:r>
            <a:r>
              <a:rPr lang="en-US" altLang="zh-CN" sz="20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件</a:t>
            </a:r>
          </a:p>
          <a:p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01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背包中的物品，则得到了物品数为 </a:t>
            </a:r>
            <a:r>
              <a:rPr lang="el-GR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Σ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 </a:t>
            </a:r>
            <a:r>
              <a:rPr lang="en-US" altLang="zh-CN" sz="20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01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背包问题。直接求解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之。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293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422" y="1688650"/>
            <a:ext cx="8375990" cy="405041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86650" y="95705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一种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6354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50326" y="2923310"/>
            <a:ext cx="28680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习题指导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084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23853" y="2867891"/>
            <a:ext cx="45272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动态规划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58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10063" y="2141622"/>
            <a:ext cx="791677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今天的题目都很简单。</a:t>
            </a:r>
            <a:endParaRPr lang="en-US" altLang="zh-CN" dirty="0" smtClean="0"/>
          </a:p>
          <a:p>
            <a:r>
              <a:rPr lang="zh-CN" altLang="en-US" b="1" dirty="0" smtClean="0"/>
              <a:t>前五题是刚刚讲的例题，请无论如何都要做一下！</a:t>
            </a:r>
            <a:endParaRPr lang="en-US" altLang="zh-CN" b="1" dirty="0" smtClean="0"/>
          </a:p>
          <a:p>
            <a:r>
              <a:rPr lang="zh-CN" altLang="en-US" dirty="0" smtClean="0"/>
              <a:t>如果你有什么不会的，你可以询问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郑晨光、宅神</a:t>
            </a:r>
            <a:r>
              <a:rPr lang="zh-CN" altLang="en-US" dirty="0" smtClean="0"/>
              <a:t>，或者问我。</a:t>
            </a:r>
            <a:endParaRPr lang="en-US" altLang="zh-CN" dirty="0" smtClean="0"/>
          </a:p>
          <a:p>
            <a:r>
              <a:rPr lang="zh-CN" altLang="en-US" dirty="0" smtClean="0"/>
              <a:t>剩下的几个也很简单，如果你做完了或者觉得太简单了没必要做，剩下的时间可以选择做以下几件事：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看一看</a:t>
            </a:r>
            <a:r>
              <a:rPr lang="en-US" altLang="zh-CN" dirty="0" smtClean="0"/>
              <a:t>《</a:t>
            </a:r>
            <a:r>
              <a:rPr lang="zh-CN" altLang="en-US" dirty="0" smtClean="0"/>
              <a:t>背包九讲</a:t>
            </a:r>
            <a:r>
              <a:rPr lang="en-US" altLang="zh-CN" dirty="0" smtClean="0"/>
              <a:t>》</a:t>
            </a:r>
            <a:r>
              <a:rPr lang="zh-CN" altLang="en-US" smtClean="0"/>
              <a:t>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看一看</a:t>
            </a:r>
            <a:r>
              <a:rPr lang="zh-CN" altLang="en-US" dirty="0"/>
              <a:t>概率</a:t>
            </a:r>
            <a:r>
              <a:rPr lang="en-US" altLang="zh-CN" dirty="0" err="1" smtClean="0"/>
              <a:t>dp</a:t>
            </a:r>
            <a:r>
              <a:rPr lang="zh-CN" altLang="en-US" dirty="0" smtClean="0"/>
              <a:t>、区间</a:t>
            </a:r>
            <a:r>
              <a:rPr lang="en-US" altLang="zh-CN" dirty="0" err="1" smtClean="0"/>
              <a:t>dp</a:t>
            </a:r>
            <a:r>
              <a:rPr lang="zh-CN" altLang="en-US" dirty="0" smtClean="0"/>
              <a:t>、树形</a:t>
            </a:r>
            <a:r>
              <a:rPr lang="en-US" altLang="zh-CN" dirty="0" err="1" smtClean="0"/>
              <a:t>dp</a:t>
            </a:r>
            <a:r>
              <a:rPr lang="zh-CN" altLang="en-US" dirty="0" smtClean="0"/>
              <a:t>、</a:t>
            </a:r>
            <a:r>
              <a:rPr lang="zh-CN" altLang="en-US" dirty="0"/>
              <a:t> </a:t>
            </a:r>
            <a:r>
              <a:rPr lang="zh-CN" altLang="en-US" dirty="0" smtClean="0"/>
              <a:t>状态</a:t>
            </a:r>
            <a:r>
              <a:rPr lang="zh-CN" altLang="en-US" dirty="0"/>
              <a:t>压缩</a:t>
            </a:r>
            <a:r>
              <a:rPr lang="en-US" altLang="zh-CN" dirty="0" err="1" smtClean="0"/>
              <a:t>dp</a:t>
            </a:r>
            <a:r>
              <a:rPr lang="zh-CN" altLang="en-US" dirty="0" smtClean="0"/>
              <a:t>、数位</a:t>
            </a:r>
            <a:r>
              <a:rPr lang="en-US" altLang="zh-CN" dirty="0" err="1" smtClean="0"/>
              <a:t>dp</a:t>
            </a:r>
            <a:r>
              <a:rPr lang="zh-CN" altLang="en-US" dirty="0" smtClean="0"/>
              <a:t>、计数</a:t>
            </a:r>
            <a:r>
              <a:rPr lang="en-US" altLang="zh-CN" dirty="0" err="1" smtClean="0"/>
              <a:t>dp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补昨天的题。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55858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codevs.cn/media/image/problem/122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30" y="1805932"/>
            <a:ext cx="3778370" cy="323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6137564" y="1274618"/>
            <a:ext cx="13854" cy="4294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066800" y="2254118"/>
            <a:ext cx="3310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从一个三角形说起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66800" y="3065151"/>
            <a:ext cx="38974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如图所示，从顶部出发，在每一结点可以向左走或向右走， 一直走到底层，要求找出一条路径，使路径上的值最大。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308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codevs.cn/media/image/problem/1220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30" y="1805932"/>
            <a:ext cx="3778370" cy="323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6137564" y="1274618"/>
            <a:ext cx="13854" cy="4294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074985" y="3026008"/>
            <a:ext cx="2791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但是有一些小问题</a:t>
            </a:r>
            <a:r>
              <a:rPr lang="en-US" altLang="zh-CN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endParaRPr lang="zh-CN" altLang="en-US" sz="2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74985" y="3602848"/>
            <a:ext cx="3897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对于一个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层的三角形，总共有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2^(n-1)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条路径。</a:t>
            </a:r>
            <a:r>
              <a:rPr lang="zh-CN" altLang="en-US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似乎有点太多了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66800" y="181077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思路一：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4985" y="2449168"/>
            <a:ext cx="37753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把所有可能的路径都搜索一遍。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007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codevs.cn/media/image/problem/122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30" y="1805932"/>
            <a:ext cx="3778370" cy="323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6137564" y="1274618"/>
            <a:ext cx="13854" cy="4294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066800" y="179691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思路二：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66800" y="2683407"/>
            <a:ext cx="43226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f(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j)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表示从点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j)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到底层值最大的路径。发现对于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f(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j)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只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f(i+1, j)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f(i+1, j+1)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有关，用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d(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j)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表示点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j)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的值，有关系式如下：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b="1" u="sng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f(</a:t>
            </a:r>
            <a:r>
              <a:rPr lang="en-US" altLang="zh-CN" b="1" u="sng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altLang="zh-CN" b="1" u="sng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j) = d(</a:t>
            </a:r>
            <a:r>
              <a:rPr lang="en-US" altLang="zh-CN" b="1" u="sng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altLang="zh-CN" b="1" u="sng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j) + max{f(i+1, j), f(i+1, j+1)}</a:t>
            </a:r>
          </a:p>
        </p:txBody>
      </p:sp>
    </p:spTree>
    <p:extLst>
      <p:ext uri="{BB962C8B-B14F-4D97-AF65-F5344CB8AC3E}">
        <p14:creationId xmlns:p14="http://schemas.microsoft.com/office/powerpoint/2010/main" val="44885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codevs.cn/media/image/problem/122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30" y="1805932"/>
            <a:ext cx="3778370" cy="323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6137564" y="1274618"/>
            <a:ext cx="13854" cy="4294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066800" y="260048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思路二的优点：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66800" y="3422071"/>
            <a:ext cx="4322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每个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f(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j)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只要计算一遍存起来就好了。</a:t>
            </a:r>
            <a:endParaRPr lang="en-US" altLang="zh-CN" b="1" u="sng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所以每个点只用算一次。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时间复杂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度为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O(n^2)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687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330036" y="1006917"/>
            <a:ext cx="5019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实现方法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1——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记忆化搜索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944" y="2442443"/>
            <a:ext cx="8428571" cy="2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16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330036" y="1006917"/>
            <a:ext cx="46089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实现方法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推计算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672" y="2541972"/>
            <a:ext cx="8042636" cy="183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7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156363" y="227214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动态规划是什么？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22217" y="3325092"/>
            <a:ext cx="10392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动态规划就是我们刚刚进行的</a:t>
            </a:r>
            <a:r>
              <a:rPr lang="zh-CN" altLang="en-US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想到一种状态表示方式，写出状态转移方程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的过程。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31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915</Words>
  <Application>Microsoft Office PowerPoint</Application>
  <PresentationFormat>宽屏</PresentationFormat>
  <Paragraphs>77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等线 Light</vt:lpstr>
      <vt:lpstr>微软雅黑</vt:lpstr>
      <vt:lpstr>微软雅黑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张冠华</dc:creator>
  <cp:lastModifiedBy>张冠华</cp:lastModifiedBy>
  <cp:revision>87</cp:revision>
  <dcterms:created xsi:type="dcterms:W3CDTF">2017-07-31T06:47:41Z</dcterms:created>
  <dcterms:modified xsi:type="dcterms:W3CDTF">2017-08-01T15:21:42Z</dcterms:modified>
</cp:coreProperties>
</file>