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3"/>
  </p:notesMasterIdLst>
  <p:sldIdLst>
    <p:sldId id="275" r:id="rId2"/>
    <p:sldId id="276" r:id="rId3"/>
    <p:sldId id="257" r:id="rId4"/>
    <p:sldId id="258" r:id="rId5"/>
    <p:sldId id="259" r:id="rId6"/>
    <p:sldId id="27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996" autoAdjust="0"/>
  </p:normalViewPr>
  <p:slideViewPr>
    <p:cSldViewPr snapToGrid="0">
      <p:cViewPr varScale="1">
        <p:scale>
          <a:sx n="93" d="100"/>
          <a:sy n="93" d="100"/>
        </p:scale>
        <p:origin x="20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318D9-FC1E-4AF5-AC73-7A64DB2E266E}" type="datetimeFigureOut">
              <a:rPr lang="zh-CN" altLang="en-US" smtClean="0"/>
              <a:t>2018/4/2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74D08-C51B-44FA-A74F-42957484E828}" type="slidenum">
              <a:rPr lang="zh-CN" altLang="en-US" smtClean="0"/>
              <a:t>‹#›</a:t>
            </a:fld>
            <a:endParaRPr lang="zh-CN" altLang="en-US"/>
          </a:p>
        </p:txBody>
      </p:sp>
    </p:spTree>
    <p:extLst>
      <p:ext uri="{BB962C8B-B14F-4D97-AF65-F5344CB8AC3E}">
        <p14:creationId xmlns:p14="http://schemas.microsoft.com/office/powerpoint/2010/main" val="34798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在应用层和传输层之前提供应用编程接口的就是</a:t>
            </a:r>
            <a:r>
              <a:rPr lang="en-US" altLang="zh-CN" dirty="0"/>
              <a:t>socket</a:t>
            </a:r>
            <a:r>
              <a:rPr lang="zh-CN" altLang="en-US" dirty="0"/>
              <a:t>编程 </a:t>
            </a:r>
            <a:endParaRPr lang="en-US" altLang="zh-CN" dirty="0"/>
          </a:p>
          <a:p>
            <a:r>
              <a:rPr lang="zh-CN" altLang="en-US" dirty="0"/>
              <a:t>应用进程之间进行通信遵循的事应用层协议，定义了应用层之间如何进行交互</a:t>
            </a:r>
            <a:endParaRPr lang="en-US" altLang="zh-CN" dirty="0"/>
          </a:p>
          <a:p>
            <a:r>
              <a:rPr lang="zh-CN" altLang="en-US" dirty="0"/>
              <a:t>但事实上是要利用底层来实现，应用层把报文进行处理，交给传输层进行传输</a:t>
            </a:r>
            <a:endParaRPr lang="en-US" altLang="zh-CN" dirty="0"/>
          </a:p>
          <a:p>
            <a:r>
              <a:rPr lang="zh-CN" altLang="en-US" dirty="0"/>
              <a:t>应用编程接口</a:t>
            </a:r>
            <a:r>
              <a:rPr lang="en-US" altLang="zh-CN" dirty="0"/>
              <a:t>API</a:t>
            </a:r>
            <a:r>
              <a:rPr lang="zh-CN" altLang="en-US" dirty="0"/>
              <a:t>就是应用进程的操作权和操作系统的控制权进行转换的一个系统调用接口，操作系统调用实行相应的过程，执行完之后，再把结果返回给应用进程</a:t>
            </a:r>
          </a:p>
        </p:txBody>
      </p:sp>
      <p:sp>
        <p:nvSpPr>
          <p:cNvPr id="4" name="灯片编号占位符 3"/>
          <p:cNvSpPr>
            <a:spLocks noGrp="1"/>
          </p:cNvSpPr>
          <p:nvPr>
            <p:ph type="sldNum" sz="quarter" idx="10"/>
          </p:nvPr>
        </p:nvSpPr>
        <p:spPr/>
        <p:txBody>
          <a:bodyPr/>
          <a:lstStyle/>
          <a:p>
            <a:fld id="{0C7EADCC-005A-4ADA-BE6E-154F221E4CD2}" type="slidenum">
              <a:rPr lang="zh-CN" altLang="en-US" smtClean="0"/>
              <a:t>7</a:t>
            </a:fld>
            <a:endParaRPr lang="zh-CN" altLang="en-US"/>
          </a:p>
        </p:txBody>
      </p:sp>
    </p:spTree>
    <p:extLst>
      <p:ext uri="{BB962C8B-B14F-4D97-AF65-F5344CB8AC3E}">
        <p14:creationId xmlns:p14="http://schemas.microsoft.com/office/powerpoint/2010/main" val="231903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接下来是客户端</a:t>
            </a:r>
            <a:r>
              <a:rPr lang="en-US" altLang="zh-CN" dirty="0"/>
              <a:t>TCP/UDP</a:t>
            </a:r>
            <a:r>
              <a:rPr lang="zh-CN" altLang="en-US" dirty="0"/>
              <a:t>通信的实现</a:t>
            </a:r>
            <a:endParaRPr lang="en-US" altLang="zh-CN" dirty="0"/>
          </a:p>
          <a:p>
            <a:r>
              <a:rPr lang="zh-CN" altLang="en-US" dirty="0"/>
              <a:t>首先要建立</a:t>
            </a:r>
            <a:r>
              <a:rPr lang="en-US" altLang="zh-CN" dirty="0"/>
              <a:t>socket</a:t>
            </a:r>
            <a:r>
              <a:rPr lang="zh-CN" altLang="en-US" dirty="0"/>
              <a:t>连接，这个调用我们之前定义的</a:t>
            </a:r>
            <a:r>
              <a:rPr lang="en-US" altLang="zh-CN" dirty="0" err="1"/>
              <a:t>connectsock</a:t>
            </a:r>
            <a:r>
              <a:rPr lang="en-US" altLang="zh-CN" dirty="0"/>
              <a:t>()</a:t>
            </a:r>
            <a:r>
              <a:rPr lang="zh-CN" altLang="en-US" dirty="0"/>
              <a:t>函数即可，他做了四个工作：</a:t>
            </a:r>
            <a:r>
              <a:rPr lang="en-US" altLang="zh-CN" dirty="0"/>
              <a:t>1.2.3.4.</a:t>
            </a:r>
          </a:p>
          <a:p>
            <a:r>
              <a:rPr lang="zh-CN" altLang="en-US" dirty="0"/>
              <a:t>接下来我们需要与服务器端进行通信，如果使用</a:t>
            </a:r>
            <a:r>
              <a:rPr lang="en-US" altLang="zh-CN" dirty="0"/>
              <a:t>UDP</a:t>
            </a:r>
            <a:r>
              <a:rPr lang="zh-CN" altLang="en-US" dirty="0"/>
              <a:t>，我们需要先</a:t>
            </a:r>
            <a:r>
              <a:rPr lang="en-US" altLang="zh-CN" dirty="0"/>
              <a:t>send</a:t>
            </a:r>
            <a:r>
              <a:rPr lang="zh-CN" altLang="en-US" dirty="0"/>
              <a:t>一个报文，否则服务器端不会主动响应。如果是</a:t>
            </a:r>
            <a:r>
              <a:rPr lang="en-US" altLang="zh-CN" dirty="0"/>
              <a:t>TCP</a:t>
            </a:r>
            <a:r>
              <a:rPr lang="zh-CN" altLang="en-US" dirty="0"/>
              <a:t>就可以跳过这个步骤。</a:t>
            </a:r>
            <a:endParaRPr lang="en-US" altLang="zh-CN" dirty="0"/>
          </a:p>
          <a:p>
            <a:r>
              <a:rPr lang="zh-CN" altLang="en-US" dirty="0"/>
              <a:t>接下来就是遵循应用层协议进行通信。</a:t>
            </a:r>
            <a:endParaRPr lang="en-US" altLang="zh-CN" dirty="0"/>
          </a:p>
          <a:p>
            <a:r>
              <a:rPr lang="zh-CN" altLang="en-US" dirty="0"/>
              <a:t>最后关闭</a:t>
            </a:r>
            <a:r>
              <a:rPr lang="en-US" altLang="zh-CN" dirty="0"/>
              <a:t>socket</a:t>
            </a:r>
            <a:r>
              <a:rPr lang="zh-CN" altLang="en-US"/>
              <a:t>连接。</a:t>
            </a:r>
            <a:endParaRPr lang="en-US" altLang="zh-CN" dirty="0"/>
          </a:p>
        </p:txBody>
      </p:sp>
      <p:sp>
        <p:nvSpPr>
          <p:cNvPr id="4" name="灯片编号占位符 3"/>
          <p:cNvSpPr>
            <a:spLocks noGrp="1"/>
          </p:cNvSpPr>
          <p:nvPr>
            <p:ph type="sldNum" sz="quarter" idx="10"/>
          </p:nvPr>
        </p:nvSpPr>
        <p:spPr/>
        <p:txBody>
          <a:bodyPr/>
          <a:lstStyle/>
          <a:p>
            <a:fld id="{01E74D08-C51B-44FA-A74F-42957484E828}" type="slidenum">
              <a:rPr lang="zh-CN" altLang="en-US" smtClean="0"/>
              <a:t>18</a:t>
            </a:fld>
            <a:endParaRPr lang="zh-CN" altLang="en-US"/>
          </a:p>
        </p:txBody>
      </p:sp>
    </p:spTree>
    <p:extLst>
      <p:ext uri="{BB962C8B-B14F-4D97-AF65-F5344CB8AC3E}">
        <p14:creationId xmlns:p14="http://schemas.microsoft.com/office/powerpoint/2010/main" val="329284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E74D08-C51B-44FA-A74F-42957484E828}" type="slidenum">
              <a:rPr lang="zh-CN" altLang="en-US" smtClean="0"/>
              <a:t>19</a:t>
            </a:fld>
            <a:endParaRPr lang="zh-CN" altLang="en-US"/>
          </a:p>
        </p:txBody>
      </p:sp>
    </p:spTree>
    <p:extLst>
      <p:ext uri="{BB962C8B-B14F-4D97-AF65-F5344CB8AC3E}">
        <p14:creationId xmlns:p14="http://schemas.microsoft.com/office/powerpoint/2010/main" val="427942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套接字的</a:t>
            </a:r>
            <a:r>
              <a:rPr lang="en-US" altLang="zh-CN" dirty="0"/>
              <a:t>API</a:t>
            </a:r>
            <a:r>
              <a:rPr lang="zh-CN" altLang="en-US" dirty="0"/>
              <a:t>最初是面向</a:t>
            </a:r>
            <a:r>
              <a:rPr lang="en-US" altLang="zh-CN" dirty="0"/>
              <a:t>TCP/IP</a:t>
            </a:r>
            <a:r>
              <a:rPr lang="zh-CN" altLang="en-US" dirty="0"/>
              <a:t>协议栈接口</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目前是很多网络应用程序通信事实上的标准，绝大多数操作系统都支持，是</a:t>
            </a:r>
            <a:r>
              <a:rPr lang="en-US" altLang="zh-CN" dirty="0"/>
              <a:t>Internet</a:t>
            </a:r>
            <a:r>
              <a:rPr lang="zh-CN" altLang="en-US" dirty="0"/>
              <a:t>网络应用最典型的</a:t>
            </a:r>
            <a:r>
              <a:rPr lang="en-US" altLang="zh-CN" dirty="0"/>
              <a:t>API</a:t>
            </a:r>
            <a:r>
              <a:rPr lang="zh-CN" altLang="en-US" dirty="0"/>
              <a:t>接口</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提供了开发客户</a:t>
            </a:r>
            <a:r>
              <a:rPr lang="en-US" altLang="zh-CN" dirty="0"/>
              <a:t>/</a:t>
            </a:r>
            <a:r>
              <a:rPr lang="zh-CN" altLang="en-US" dirty="0"/>
              <a:t>服务器模型的手段，可以说套接字提供了应用进程间通信的抽象机制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这种抽象机制是  客户应用进程或者服务器应用进程之间想要通信，都要先创建套接字，就像插座一样，服务器先运行</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服务器有各种应用进程，一个进程也可能创建多个套接字，通过标识通信端点，即</a:t>
            </a:r>
            <a:r>
              <a:rPr lang="en-US" altLang="zh-CN" dirty="0"/>
              <a:t>IP+</a:t>
            </a:r>
            <a:r>
              <a:rPr lang="zh-CN" altLang="en-US" dirty="0"/>
              <a:t>端口来明确与哪个套接字进行通信</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而在内部，操作系统</a:t>
            </a:r>
            <a:r>
              <a:rPr lang="en-US" altLang="zh-CN" dirty="0"/>
              <a:t>/</a:t>
            </a:r>
            <a:r>
              <a:rPr lang="zh-CN" altLang="en-US" dirty="0"/>
              <a:t>进程通过套接字描述符来管理套接字，是一种类似于文件的抽象管理机制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当应用进程创建套接字时，操作系统分配一个数据结构存储该套接字信息</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C7EADCC-005A-4ADA-BE6E-154F221E4CD2}" type="slidenum">
              <a:rPr lang="zh-CN" altLang="en-US" smtClean="0"/>
              <a:t>8</a:t>
            </a:fld>
            <a:endParaRPr lang="zh-CN" altLang="en-US"/>
          </a:p>
        </p:txBody>
      </p:sp>
    </p:spTree>
    <p:extLst>
      <p:ext uri="{BB962C8B-B14F-4D97-AF65-F5344CB8AC3E}">
        <p14:creationId xmlns:p14="http://schemas.microsoft.com/office/powerpoint/2010/main" val="238485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这个机制可以用第一个图来表示，左边是一个套接字描述符的表，每一个进程都会管理这样的一个表，没创建一个套接字就会在这个表里面增加一个指针，指向对应的套接字数据结构</a:t>
            </a:r>
            <a:endParaRPr lang="en-US" altLang="zh-CN" dirty="0"/>
          </a:p>
          <a:p>
            <a:r>
              <a:rPr lang="zh-CN" altLang="en-US" dirty="0"/>
              <a:t>作为套接字，非常重要的一个信息是地址信息，在套接字的</a:t>
            </a:r>
            <a:r>
              <a:rPr lang="en-US" altLang="zh-CN" dirty="0"/>
              <a:t>API</a:t>
            </a:r>
            <a:r>
              <a:rPr lang="zh-CN" altLang="en-US" dirty="0"/>
              <a:t>里面已经定义了结构</a:t>
            </a:r>
            <a:r>
              <a:rPr lang="en-US" altLang="zh-CN" dirty="0" err="1"/>
              <a:t>sockaddr_in</a:t>
            </a:r>
            <a:r>
              <a:rPr lang="en-US" altLang="zh-CN" dirty="0"/>
              <a:t> </a:t>
            </a:r>
            <a:r>
              <a:rPr lang="zh-CN" altLang="en-US" dirty="0"/>
              <a:t>这样的一个数据结构来描述地址信息，里面包含了 端口号 </a:t>
            </a:r>
            <a:r>
              <a:rPr lang="en-US" altLang="zh-CN" dirty="0"/>
              <a:t>IP</a:t>
            </a:r>
            <a:r>
              <a:rPr lang="zh-CN" altLang="en-US" dirty="0"/>
              <a:t>地址，这个地址族表示他不仅仅可以面向</a:t>
            </a:r>
            <a:r>
              <a:rPr lang="en-US" altLang="zh-CN" dirty="0"/>
              <a:t>TCP/IP</a:t>
            </a:r>
            <a:r>
              <a:rPr lang="zh-CN" altLang="en-US" dirty="0"/>
              <a:t>协议簇，还可以面向其他的</a:t>
            </a:r>
            <a:endParaRPr lang="en-US" altLang="zh-CN" dirty="0"/>
          </a:p>
          <a:p>
            <a:r>
              <a:rPr lang="zh-CN" altLang="en-US" dirty="0"/>
              <a:t>，于此对应，对应的端点地址可能不同，对于</a:t>
            </a:r>
            <a:r>
              <a:rPr lang="en-US" altLang="zh-CN" dirty="0"/>
              <a:t>TCP/IP</a:t>
            </a:r>
            <a:r>
              <a:rPr lang="zh-CN" altLang="en-US" dirty="0"/>
              <a:t>协议簇的网络应用程序声明端点地址时，应使用结构</a:t>
            </a:r>
            <a:r>
              <a:rPr lang="en-US" altLang="zh-CN" dirty="0" err="1"/>
              <a:t>sockaddr_in</a:t>
            </a:r>
            <a:endParaRPr lang="zh-CN" altLang="en-US" dirty="0"/>
          </a:p>
        </p:txBody>
      </p:sp>
      <p:sp>
        <p:nvSpPr>
          <p:cNvPr id="4" name="灯片编号占位符 3"/>
          <p:cNvSpPr>
            <a:spLocks noGrp="1"/>
          </p:cNvSpPr>
          <p:nvPr>
            <p:ph type="sldNum" sz="quarter" idx="10"/>
          </p:nvPr>
        </p:nvSpPr>
        <p:spPr/>
        <p:txBody>
          <a:bodyPr/>
          <a:lstStyle/>
          <a:p>
            <a:fld id="{0C7EADCC-005A-4ADA-BE6E-154F221E4CD2}" type="slidenum">
              <a:rPr lang="zh-CN" altLang="en-US" smtClean="0"/>
              <a:t>9</a:t>
            </a:fld>
            <a:endParaRPr lang="zh-CN" altLang="en-US"/>
          </a:p>
        </p:txBody>
      </p:sp>
    </p:spTree>
    <p:extLst>
      <p:ext uri="{BB962C8B-B14F-4D97-AF65-F5344CB8AC3E}">
        <p14:creationId xmlns:p14="http://schemas.microsoft.com/office/powerpoint/2010/main" val="215327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其中对于</a:t>
            </a:r>
            <a:r>
              <a:rPr lang="en-US" altLang="zh-CN" dirty="0"/>
              <a:t>socket: </a:t>
            </a:r>
          </a:p>
          <a:p>
            <a:r>
              <a:rPr lang="en-US" altLang="zh-CN" dirty="0"/>
              <a:t>            </a:t>
            </a:r>
            <a:r>
              <a:rPr lang="en-US" altLang="zh-CN" dirty="0" err="1"/>
              <a:t>protofamily</a:t>
            </a:r>
            <a:r>
              <a:rPr lang="en-US" altLang="zh-CN" dirty="0"/>
              <a:t> = PF_INET</a:t>
            </a:r>
            <a:r>
              <a:rPr lang="zh-CN" altLang="en-US" dirty="0"/>
              <a:t>表示</a:t>
            </a:r>
            <a:r>
              <a:rPr lang="en-US" altLang="zh-CN" dirty="0"/>
              <a:t>TCP/IP</a:t>
            </a:r>
          </a:p>
          <a:p>
            <a:r>
              <a:rPr lang="en-US" altLang="zh-CN" dirty="0"/>
              <a:t>            type = SOCK_STREAM,SOCK_DGRAM or SOCK_RAW</a:t>
            </a:r>
          </a:p>
          <a:p>
            <a:r>
              <a:rPr lang="en-US" altLang="zh-CN" dirty="0"/>
              <a:t>            </a:t>
            </a:r>
            <a:r>
              <a:rPr lang="zh-CN" altLang="en-US" dirty="0"/>
              <a:t>协议号</a:t>
            </a:r>
            <a:r>
              <a:rPr lang="en-US" altLang="zh-CN" dirty="0"/>
              <a:t>0为默认 </a:t>
            </a:r>
          </a:p>
        </p:txBody>
      </p:sp>
    </p:spTree>
    <p:extLst>
      <p:ext uri="{BB962C8B-B14F-4D97-AF65-F5344CB8AC3E}">
        <p14:creationId xmlns:p14="http://schemas.microsoft.com/office/powerpoint/2010/main" val="336785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bind</a:t>
            </a:r>
            <a:r>
              <a:rPr lang="zh-CN" altLang="en-US" dirty="0"/>
              <a:t>服务器端地址：若一主机作为服务器通过多网卡连入多网络，则其</a:t>
            </a:r>
            <a:r>
              <a:rPr lang="en-US" altLang="zh-CN" dirty="0"/>
              <a:t>IP</a:t>
            </a:r>
            <a:r>
              <a:rPr lang="zh-CN" altLang="en-US" dirty="0"/>
              <a:t>？</a:t>
            </a:r>
          </a:p>
        </p:txBody>
      </p:sp>
    </p:spTree>
    <p:extLst>
      <p:ext uri="{BB962C8B-B14F-4D97-AF65-F5344CB8AC3E}">
        <p14:creationId xmlns:p14="http://schemas.microsoft.com/office/powerpoint/2010/main" val="306378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listen</a:t>
            </a:r>
            <a:r>
              <a:rPr lang="zh-CN" altLang="en-US"/>
              <a:t>：仅用于服务器端，用于面向连接的流套接字</a:t>
            </a:r>
          </a:p>
          <a:p>
            <a:r>
              <a:rPr lang="en-US" altLang="zh-CN"/>
              <a:t>connect</a:t>
            </a:r>
            <a:r>
              <a:rPr lang="zh-CN" altLang="en-US"/>
              <a:t>：仅用于客户端，</a:t>
            </a:r>
          </a:p>
          <a:p>
            <a:r>
              <a:rPr lang="zh-CN" altLang="en-US"/>
              <a:t>                </a:t>
            </a:r>
            <a:r>
              <a:rPr lang="en-US" altLang="zh-CN"/>
              <a:t>TCP</a:t>
            </a:r>
            <a:r>
              <a:rPr lang="zh-CN" altLang="en-US"/>
              <a:t>客户端建立</a:t>
            </a:r>
            <a:r>
              <a:rPr lang="en-US" altLang="zh-CN"/>
              <a:t>TCP</a:t>
            </a:r>
            <a:r>
              <a:rPr lang="zh-CN" altLang="en-US"/>
              <a:t>连接；</a:t>
            </a:r>
            <a:r>
              <a:rPr lang="en-US" altLang="zh-CN"/>
              <a:t>UDP</a:t>
            </a:r>
            <a:r>
              <a:rPr lang="zh-CN" altLang="en-US"/>
              <a:t>客户端仅指定服务器端点地址 </a:t>
            </a:r>
          </a:p>
          <a:p>
            <a:r>
              <a:rPr lang="en-US" altLang="zh-CN"/>
              <a:t>accept</a:t>
            </a:r>
            <a:r>
              <a:rPr lang="zh-CN" altLang="en-US"/>
              <a:t>：仅用于TCP套接字；仅用于服务器 </a:t>
            </a:r>
          </a:p>
        </p:txBody>
      </p:sp>
    </p:spTree>
    <p:extLst>
      <p:ext uri="{BB962C8B-B14F-4D97-AF65-F5344CB8AC3E}">
        <p14:creationId xmlns:p14="http://schemas.microsoft.com/office/powerpoint/2010/main" val="748697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服务器先</a:t>
            </a:r>
          </a:p>
        </p:txBody>
      </p:sp>
    </p:spTree>
    <p:extLst>
      <p:ext uri="{BB962C8B-B14F-4D97-AF65-F5344CB8AC3E}">
        <p14:creationId xmlns:p14="http://schemas.microsoft.com/office/powerpoint/2010/main" val="491465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自底向上地来考虑，我们先看一下一些有用的函数</a:t>
            </a:r>
          </a:p>
        </p:txBody>
      </p:sp>
      <p:sp>
        <p:nvSpPr>
          <p:cNvPr id="4" name="灯片编号占位符 3"/>
          <p:cNvSpPr>
            <a:spLocks noGrp="1"/>
          </p:cNvSpPr>
          <p:nvPr>
            <p:ph type="sldNum" sz="quarter" idx="10"/>
          </p:nvPr>
        </p:nvSpPr>
        <p:spPr/>
        <p:txBody>
          <a:bodyPr/>
          <a:lstStyle/>
          <a:p>
            <a:fld id="{01E74D08-C51B-44FA-A74F-42957484E828}" type="slidenum">
              <a:rPr lang="zh-CN" altLang="en-US" smtClean="0"/>
              <a:t>16</a:t>
            </a:fld>
            <a:endParaRPr lang="zh-CN" altLang="en-US"/>
          </a:p>
        </p:txBody>
      </p:sp>
    </p:spTree>
    <p:extLst>
      <p:ext uri="{BB962C8B-B14F-4D97-AF65-F5344CB8AC3E}">
        <p14:creationId xmlns:p14="http://schemas.microsoft.com/office/powerpoint/2010/main" val="289330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接下来是一个底层的实现</a:t>
            </a:r>
            <a:r>
              <a:rPr lang="en-US" altLang="zh-CN" dirty="0" err="1"/>
              <a:t>connectsock</a:t>
            </a:r>
            <a:r>
              <a:rPr lang="en-US" altLang="zh-CN" dirty="0"/>
              <a:t>()</a:t>
            </a:r>
            <a:r>
              <a:rPr lang="zh-CN" altLang="en-US" dirty="0"/>
              <a:t>。</a:t>
            </a:r>
            <a:endParaRPr lang="en-US" altLang="zh-CN" dirty="0"/>
          </a:p>
          <a:p>
            <a:r>
              <a:rPr lang="zh-CN" altLang="en-US" dirty="0"/>
              <a:t>在</a:t>
            </a:r>
            <a:r>
              <a:rPr lang="en-US" altLang="zh-CN" dirty="0" err="1"/>
              <a:t>connectsock</a:t>
            </a:r>
            <a:r>
              <a:rPr lang="en-US" altLang="zh-CN" dirty="0"/>
              <a:t>()</a:t>
            </a:r>
            <a:r>
              <a:rPr lang="zh-CN" altLang="en-US" dirty="0"/>
              <a:t>中，首先需要确定服务器</a:t>
            </a:r>
            <a:r>
              <a:rPr lang="en-US" altLang="zh-CN" dirty="0"/>
              <a:t>IP</a:t>
            </a:r>
            <a:r>
              <a:rPr lang="zh-CN" altLang="en-US" dirty="0"/>
              <a:t>地址、端口号与协议号，使用前面的四个函数就可以做到</a:t>
            </a:r>
            <a:endParaRPr lang="en-US" altLang="zh-CN" dirty="0"/>
          </a:p>
          <a:p>
            <a:r>
              <a:rPr lang="zh-CN" altLang="en-US" dirty="0"/>
              <a:t>第二步是创建套接字</a:t>
            </a:r>
            <a:endParaRPr lang="en-US" altLang="zh-CN" dirty="0"/>
          </a:p>
          <a:p>
            <a:r>
              <a:rPr lang="zh-CN" altLang="en-US" dirty="0"/>
              <a:t>第三步自动完成</a:t>
            </a:r>
            <a:endParaRPr lang="en-US" altLang="zh-CN" dirty="0"/>
          </a:p>
          <a:p>
            <a:r>
              <a:rPr lang="zh-CN" altLang="en-US" dirty="0"/>
              <a:t>第四步调用</a:t>
            </a:r>
            <a:r>
              <a:rPr lang="en-US" altLang="zh-CN" dirty="0"/>
              <a:t>connect</a:t>
            </a:r>
            <a:r>
              <a:rPr lang="zh-CN" altLang="en-US" dirty="0"/>
              <a:t>进行连接，这一步对于</a:t>
            </a:r>
            <a:r>
              <a:rPr lang="en-US" altLang="zh-CN" dirty="0"/>
              <a:t>TCP</a:t>
            </a:r>
            <a:r>
              <a:rPr lang="zh-CN" altLang="en-US" dirty="0"/>
              <a:t>连接来说是必要的</a:t>
            </a:r>
          </a:p>
        </p:txBody>
      </p:sp>
      <p:sp>
        <p:nvSpPr>
          <p:cNvPr id="4" name="灯片编号占位符 3"/>
          <p:cNvSpPr>
            <a:spLocks noGrp="1"/>
          </p:cNvSpPr>
          <p:nvPr>
            <p:ph type="sldNum" sz="quarter" idx="10"/>
          </p:nvPr>
        </p:nvSpPr>
        <p:spPr/>
        <p:txBody>
          <a:bodyPr/>
          <a:lstStyle/>
          <a:p>
            <a:fld id="{01E74D08-C51B-44FA-A74F-42957484E828}" type="slidenum">
              <a:rPr lang="zh-CN" altLang="en-US" smtClean="0"/>
              <a:t>17</a:t>
            </a:fld>
            <a:endParaRPr lang="zh-CN" altLang="en-US"/>
          </a:p>
        </p:txBody>
      </p:sp>
    </p:spTree>
    <p:extLst>
      <p:ext uri="{BB962C8B-B14F-4D97-AF65-F5344CB8AC3E}">
        <p14:creationId xmlns:p14="http://schemas.microsoft.com/office/powerpoint/2010/main" val="834647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5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291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103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40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925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087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8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08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2415" y="165267"/>
            <a:ext cx="6589199" cy="781511"/>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1152908"/>
            <a:ext cx="6591985" cy="54703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Freeform 11"/>
          <p:cNvSpPr/>
          <p:nvPr/>
        </p:nvSpPr>
        <p:spPr bwMode="auto">
          <a:xfrm flipV="1">
            <a:off x="0" y="302019"/>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6689" y="37345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89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04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32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136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5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40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585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202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4/2/2018</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64893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AEE32-2E60-4D7B-83AD-4E7D9767F0FE}"/>
              </a:ext>
            </a:extLst>
          </p:cNvPr>
          <p:cNvSpPr>
            <a:spLocks noGrp="1"/>
          </p:cNvSpPr>
          <p:nvPr>
            <p:ph type="ctrTitle"/>
          </p:nvPr>
        </p:nvSpPr>
        <p:spPr/>
        <p:txBody>
          <a:bodyPr/>
          <a:lstStyle/>
          <a:p>
            <a:r>
              <a:rPr lang="zh-CN" altLang="en-US" dirty="0"/>
              <a:t>网络应用（下）</a:t>
            </a:r>
          </a:p>
        </p:txBody>
      </p:sp>
      <p:sp>
        <p:nvSpPr>
          <p:cNvPr id="3" name="副标题 2">
            <a:extLst>
              <a:ext uri="{FF2B5EF4-FFF2-40B4-BE49-F238E27FC236}">
                <a16:creationId xmlns:a16="http://schemas.microsoft.com/office/drawing/2014/main" id="{EC4A4CBB-3D4E-49ED-8056-EDC27457F7F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4031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 API </a:t>
            </a:r>
            <a:r>
              <a:rPr lang="zh-CN" altLang="en-US" dirty="0"/>
              <a:t>函数</a:t>
            </a:r>
          </a:p>
        </p:txBody>
      </p:sp>
      <p:sp>
        <p:nvSpPr>
          <p:cNvPr id="3" name="内容占位符 2"/>
          <p:cNvSpPr>
            <a:spLocks noGrp="1"/>
          </p:cNvSpPr>
          <p:nvPr>
            <p:ph idx="1"/>
          </p:nvPr>
        </p:nvSpPr>
        <p:spPr>
          <a:xfrm>
            <a:off x="1942465" y="946785"/>
            <a:ext cx="6699250" cy="5928360"/>
          </a:xfrm>
        </p:spPr>
        <p:txBody>
          <a:bodyPr/>
          <a:lstStyle/>
          <a:p>
            <a:r>
              <a:rPr lang="en-US" altLang="zh-CN" dirty="0"/>
              <a:t>WSAStartup</a:t>
            </a:r>
          </a:p>
          <a:p>
            <a:pPr lvl="1"/>
            <a:r>
              <a:rPr lang="en-US" altLang="zh-CN" sz="1240" dirty="0"/>
              <a:t>int WSAStartup(WORD wVersionRequested, LPWSADATA lpWSAData); </a:t>
            </a:r>
          </a:p>
          <a:p>
            <a:pPr lvl="1"/>
            <a:r>
              <a:rPr lang="en-US" altLang="zh-CN" dirty="0"/>
              <a:t>应用程序在使用Socket之前必须首先调用</a:t>
            </a:r>
            <a:r>
              <a:rPr lang="zh-CN" altLang="en-US" dirty="0"/>
              <a:t>该函数，作为初始化</a:t>
            </a:r>
          </a:p>
          <a:p>
            <a:pPr lvl="1"/>
            <a:r>
              <a:rPr lang="zh-CN" altLang="en-US" dirty="0"/>
              <a:t>参数：</a:t>
            </a:r>
          </a:p>
          <a:p>
            <a:pPr lvl="2"/>
            <a:r>
              <a:rPr lang="en-US" altLang="zh-CN" dirty="0">
                <a:sym typeface="+mn-ea"/>
              </a:rPr>
              <a:t>wVersionRequested</a:t>
            </a:r>
            <a:r>
              <a:rPr lang="zh-CN" altLang="en-US" dirty="0">
                <a:sym typeface="+mn-ea"/>
              </a:rPr>
              <a:t>：声明程序请求使用</a:t>
            </a:r>
            <a:r>
              <a:rPr lang="en-US" altLang="zh-CN" dirty="0">
                <a:sym typeface="+mn-ea"/>
              </a:rPr>
              <a:t>WinSock</a:t>
            </a:r>
            <a:r>
              <a:rPr lang="zh-CN" altLang="en-US" dirty="0">
                <a:sym typeface="+mn-ea"/>
              </a:rPr>
              <a:t>版本</a:t>
            </a:r>
          </a:p>
          <a:p>
            <a:pPr lvl="2"/>
            <a:r>
              <a:rPr lang="en-US" altLang="zh-CN" dirty="0">
                <a:sym typeface="+mn-ea"/>
              </a:rPr>
              <a:t>lpWSAData</a:t>
            </a:r>
            <a:r>
              <a:rPr lang="zh-CN" altLang="en-US" dirty="0">
                <a:sym typeface="+mn-ea"/>
              </a:rPr>
              <a:t>：返回实际的WinSock的版本信息 </a:t>
            </a:r>
          </a:p>
          <a:p>
            <a:r>
              <a:rPr lang="en-US" altLang="zh-CN" dirty="0"/>
              <a:t>WSACleanup</a:t>
            </a:r>
          </a:p>
          <a:p>
            <a:pPr lvl="1"/>
            <a:r>
              <a:rPr lang="en-US" altLang="zh-CN" sz="1240" dirty="0">
                <a:sym typeface="+mn-ea"/>
              </a:rPr>
              <a:t>int WSACleanup (void); </a:t>
            </a:r>
          </a:p>
          <a:p>
            <a:pPr lvl="1"/>
            <a:r>
              <a:rPr lang="en-US" altLang="zh-CN" dirty="0">
                <a:sym typeface="+mn-ea"/>
              </a:rPr>
              <a:t>应用程序在完成对请求的Socket库的使用，最后调用</a:t>
            </a:r>
            <a:r>
              <a:rPr lang="zh-CN" altLang="en-US" dirty="0">
                <a:sym typeface="+mn-ea"/>
              </a:rPr>
              <a:t>此</a:t>
            </a:r>
            <a:r>
              <a:rPr lang="en-US" altLang="zh-CN" dirty="0">
                <a:sym typeface="+mn-ea"/>
              </a:rPr>
              <a:t>函数 </a:t>
            </a:r>
          </a:p>
          <a:p>
            <a:pPr lvl="1"/>
            <a:r>
              <a:rPr lang="zh-CN" altLang="en-US" dirty="0">
                <a:sym typeface="+mn-ea"/>
              </a:rPr>
              <a:t>解除与</a:t>
            </a:r>
            <a:r>
              <a:rPr lang="en-US" altLang="zh-CN" dirty="0">
                <a:sym typeface="+mn-ea"/>
              </a:rPr>
              <a:t>Socket</a:t>
            </a:r>
            <a:r>
              <a:rPr lang="zh-CN" altLang="en-US" dirty="0">
                <a:sym typeface="+mn-ea"/>
              </a:rPr>
              <a:t>库绑定，释放</a:t>
            </a:r>
            <a:r>
              <a:rPr lang="en-US" altLang="zh-CN" dirty="0">
                <a:sym typeface="+mn-ea"/>
              </a:rPr>
              <a:t>Socket</a:t>
            </a:r>
            <a:r>
              <a:rPr lang="zh-CN" altLang="en-US" dirty="0">
                <a:sym typeface="+mn-ea"/>
              </a:rPr>
              <a:t>库所占用系统资源</a:t>
            </a:r>
          </a:p>
          <a:p>
            <a:r>
              <a:rPr lang="en-US" altLang="zh-CN" dirty="0"/>
              <a:t>socket</a:t>
            </a:r>
          </a:p>
          <a:p>
            <a:pPr lvl="1"/>
            <a:r>
              <a:rPr lang="en-US" altLang="zh-CN" sz="1240" dirty="0"/>
              <a:t>sd = socket(protofamily,type,proto);</a:t>
            </a:r>
          </a:p>
          <a:p>
            <a:pPr lvl="1"/>
            <a:r>
              <a:rPr lang="zh-CN" altLang="en-US" dirty="0"/>
              <a:t>创建套接字，返回套接字描述符（</a:t>
            </a:r>
            <a:r>
              <a:rPr lang="en-US" altLang="zh-CN" dirty="0"/>
              <a:t>sd</a:t>
            </a:r>
            <a:r>
              <a:rPr lang="zh-CN" altLang="en-US" dirty="0"/>
              <a:t>）</a:t>
            </a:r>
          </a:p>
          <a:p>
            <a:pPr lvl="1"/>
            <a:r>
              <a:rPr lang="zh-CN" altLang="en-US" dirty="0"/>
              <a:t>参数：</a:t>
            </a:r>
            <a:r>
              <a:rPr lang="en-US" altLang="zh-CN" sz="1240" dirty="0">
                <a:sym typeface="+mn-ea"/>
              </a:rPr>
              <a:t>protofamily</a:t>
            </a:r>
            <a:r>
              <a:rPr lang="zh-CN" altLang="en-US" sz="1240" dirty="0">
                <a:sym typeface="+mn-ea"/>
              </a:rPr>
              <a:t>：</a:t>
            </a:r>
            <a:r>
              <a:rPr lang="zh-CN" altLang="en-US" dirty="0">
                <a:sym typeface="+mn-ea"/>
              </a:rPr>
              <a:t>协议族</a:t>
            </a:r>
          </a:p>
          <a:p>
            <a:pPr marL="457200" lvl="1" indent="0">
              <a:buNone/>
            </a:pPr>
            <a:r>
              <a:rPr lang="zh-CN" altLang="en-US" dirty="0"/>
              <a:t>           </a:t>
            </a:r>
            <a:r>
              <a:rPr lang="en-US" altLang="zh-CN" sz="1240" dirty="0">
                <a:sym typeface="+mn-ea"/>
              </a:rPr>
              <a:t>type</a:t>
            </a:r>
            <a:r>
              <a:rPr lang="zh-CN" altLang="en-US" sz="1240" dirty="0">
                <a:sym typeface="+mn-ea"/>
              </a:rPr>
              <a:t>：</a:t>
            </a:r>
            <a:r>
              <a:rPr lang="zh-CN" altLang="en-US" dirty="0">
                <a:sym typeface="+mn-ea"/>
              </a:rPr>
              <a:t>套接字类型</a:t>
            </a:r>
          </a:p>
          <a:p>
            <a:pPr marL="0" indent="0">
              <a:buNone/>
            </a:pPr>
            <a:r>
              <a:rPr lang="en-US" altLang="zh-CN" dirty="0"/>
              <a:t>              </a:t>
            </a:r>
            <a:r>
              <a:rPr lang="en-US" altLang="zh-CN" sz="1240" dirty="0"/>
              <a:t> </a:t>
            </a:r>
            <a:r>
              <a:rPr lang="en-US" altLang="zh-CN" sz="1240" dirty="0">
                <a:sym typeface="+mn-ea"/>
              </a:rPr>
              <a:t>proto</a:t>
            </a:r>
            <a:r>
              <a:rPr lang="zh-CN" altLang="en-US" sz="1240" dirty="0">
                <a:sym typeface="+mn-ea"/>
              </a:rPr>
              <a:t>：</a:t>
            </a:r>
            <a:r>
              <a:rPr lang="zh-CN" altLang="en-US" sz="1600" dirty="0">
                <a:sym typeface="+mn-ea"/>
              </a:rPr>
              <a:t>协议号</a:t>
            </a:r>
          </a:p>
        </p:txBody>
      </p:sp>
    </p:spTree>
    <p:extLst>
      <p:ext uri="{BB962C8B-B14F-4D97-AF65-F5344CB8AC3E}">
        <p14:creationId xmlns:p14="http://schemas.microsoft.com/office/powerpoint/2010/main" val="28785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52600" y="442595"/>
            <a:ext cx="6591935" cy="6478905"/>
          </a:xfrm>
        </p:spPr>
        <p:txBody>
          <a:bodyPr>
            <a:normAutofit lnSpcReduction="10000"/>
          </a:bodyPr>
          <a:lstStyle/>
          <a:p>
            <a:r>
              <a:rPr lang="zh-CN" altLang="en-US"/>
              <a:t>Socket面向TCP/IP的服务类型 </a:t>
            </a:r>
          </a:p>
          <a:p>
            <a:endParaRPr lang="zh-CN" altLang="en-US"/>
          </a:p>
          <a:p>
            <a:endParaRPr lang="zh-CN" altLang="en-US"/>
          </a:p>
          <a:p>
            <a:endParaRPr lang="zh-CN" altLang="en-US"/>
          </a:p>
          <a:p>
            <a:endParaRPr lang="zh-CN" altLang="en-US"/>
          </a:p>
          <a:p>
            <a:endParaRPr lang="zh-CN" altLang="en-US"/>
          </a:p>
          <a:p>
            <a:pPr lvl="1"/>
            <a:r>
              <a:rPr lang="zh-CN" altLang="en-US" sz="1200"/>
              <a:t>TCP：可靠、面向连接、字节流传输、点对点 </a:t>
            </a:r>
          </a:p>
          <a:p>
            <a:pPr lvl="1"/>
            <a:r>
              <a:rPr lang="zh-CN" altLang="en-US" sz="1200"/>
              <a:t>UDP：不可靠、无连接、数据报传输 </a:t>
            </a:r>
          </a:p>
          <a:p>
            <a:pPr lvl="0"/>
            <a:r>
              <a:rPr lang="en-US" altLang="zh-CN"/>
              <a:t>Closesocket</a:t>
            </a:r>
          </a:p>
          <a:p>
            <a:pPr lvl="1"/>
            <a:r>
              <a:rPr lang="en-US" altLang="zh-CN" sz="1240" dirty="0"/>
              <a:t>int closesocket(SOCKET sd); </a:t>
            </a:r>
          </a:p>
          <a:p>
            <a:pPr lvl="1"/>
            <a:r>
              <a:rPr lang="en-US" altLang="zh-CN" dirty="0"/>
              <a:t>关闭一个描述符为sd的套接字 </a:t>
            </a:r>
          </a:p>
          <a:p>
            <a:pPr lvl="1"/>
            <a:r>
              <a:rPr lang="zh-CN" altLang="en-US" dirty="0"/>
              <a:t>多进程共享：计数</a:t>
            </a:r>
          </a:p>
          <a:p>
            <a:pPr lvl="1"/>
            <a:r>
              <a:rPr lang="zh-CN" altLang="en-US" dirty="0"/>
              <a:t>一进程中多线程共享：无计数</a:t>
            </a:r>
          </a:p>
          <a:p>
            <a:pPr lvl="0"/>
            <a:r>
              <a:rPr lang="en-US" altLang="zh-CN" dirty="0"/>
              <a:t>bind</a:t>
            </a:r>
          </a:p>
          <a:p>
            <a:pPr lvl="1"/>
            <a:r>
              <a:rPr lang="en-US" altLang="zh-CN" sz="1240" dirty="0"/>
              <a:t>int bind(sd,localaddr,addrlen); </a:t>
            </a:r>
          </a:p>
          <a:p>
            <a:pPr lvl="1"/>
            <a:r>
              <a:rPr lang="en-US" altLang="zh-CN" dirty="0"/>
              <a:t>绑定套接字的本地端点地址 </a:t>
            </a:r>
          </a:p>
          <a:p>
            <a:pPr lvl="1"/>
            <a:r>
              <a:rPr lang="zh-CN" altLang="en-US" dirty="0"/>
              <a:t>客户端一般不必调用（操作系统完成）</a:t>
            </a:r>
          </a:p>
          <a:p>
            <a:pPr lvl="1"/>
            <a:r>
              <a:rPr lang="zh-CN" altLang="en-US" dirty="0"/>
              <a:t>服务器端：地址：地址通配符</a:t>
            </a:r>
            <a:r>
              <a:rPr lang="en-US" altLang="zh-CN" dirty="0"/>
              <a:t>+</a:t>
            </a:r>
            <a:r>
              <a:rPr lang="zh-CN" altLang="en-US" dirty="0"/>
              <a:t>端口号</a:t>
            </a:r>
            <a:r>
              <a:rPr lang="zh-CN" altLang="en-US" dirty="0">
                <a:sym typeface="+mn-ea"/>
              </a:rPr>
              <a:t>（</a:t>
            </a:r>
            <a:r>
              <a:rPr lang="en-US" altLang="zh-CN" dirty="0">
                <a:sym typeface="+mn-ea"/>
              </a:rPr>
              <a:t>IP</a:t>
            </a:r>
            <a:r>
              <a:rPr lang="zh-CN" altLang="en-US" dirty="0">
                <a:sym typeface="+mn-ea"/>
              </a:rPr>
              <a:t>地址？）</a:t>
            </a:r>
            <a:endParaRPr lang="zh-CN" altLang="en-US" dirty="0"/>
          </a:p>
        </p:txBody>
      </p:sp>
      <p:pic>
        <p:nvPicPr>
          <p:cNvPr id="5" name="图片 4" descr="0"/>
          <p:cNvPicPr>
            <a:picLocks noChangeAspect="1"/>
          </p:cNvPicPr>
          <p:nvPr/>
        </p:nvPicPr>
        <p:blipFill>
          <a:blip r:embed="rId3"/>
          <a:stretch>
            <a:fillRect/>
          </a:stretch>
        </p:blipFill>
        <p:spPr>
          <a:xfrm>
            <a:off x="2668905" y="866140"/>
            <a:ext cx="4388485" cy="1588135"/>
          </a:xfrm>
          <a:prstGeom prst="rect">
            <a:avLst/>
          </a:prstGeom>
        </p:spPr>
      </p:pic>
    </p:spTree>
    <p:extLst>
      <p:ext uri="{BB962C8B-B14F-4D97-AF65-F5344CB8AC3E}">
        <p14:creationId xmlns:p14="http://schemas.microsoft.com/office/powerpoint/2010/main" val="86719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69135" y="323215"/>
            <a:ext cx="6591935" cy="6441440"/>
          </a:xfrm>
        </p:spPr>
        <p:txBody>
          <a:bodyPr>
            <a:normAutofit lnSpcReduction="10000"/>
          </a:bodyPr>
          <a:lstStyle/>
          <a:p>
            <a:r>
              <a:rPr lang="en-US" altLang="zh-CN" dirty="0"/>
              <a:t>listen</a:t>
            </a:r>
          </a:p>
          <a:p>
            <a:pPr lvl="1"/>
            <a:r>
              <a:rPr lang="en-US" altLang="zh-CN" sz="1240" dirty="0"/>
              <a:t>int listen(sd,queuesize); </a:t>
            </a:r>
          </a:p>
          <a:p>
            <a:pPr lvl="1"/>
            <a:r>
              <a:rPr lang="en-US" altLang="zh-CN" dirty="0"/>
              <a:t>置</a:t>
            </a:r>
            <a:r>
              <a:rPr lang="en-US" altLang="zh-CN" dirty="0">
                <a:solidFill>
                  <a:srgbClr val="FF0000"/>
                </a:solidFill>
              </a:rPr>
              <a:t>服务器端</a:t>
            </a:r>
            <a:r>
              <a:rPr lang="en-US" altLang="zh-CN" dirty="0"/>
              <a:t>的</a:t>
            </a:r>
            <a:r>
              <a:rPr lang="en-US" altLang="zh-CN" dirty="0">
                <a:solidFill>
                  <a:srgbClr val="FF0000"/>
                </a:solidFill>
              </a:rPr>
              <a:t>流套接字</a:t>
            </a:r>
            <a:r>
              <a:rPr lang="en-US" altLang="zh-CN" dirty="0"/>
              <a:t>处于监听状态 </a:t>
            </a:r>
          </a:p>
          <a:p>
            <a:pPr lvl="1"/>
            <a:r>
              <a:rPr lang="en-US" altLang="zh-CN" dirty="0"/>
              <a:t>设置连接请求队列大小</a:t>
            </a:r>
          </a:p>
          <a:p>
            <a:pPr lvl="0"/>
            <a:r>
              <a:rPr lang="en-US" altLang="zh-CN" dirty="0"/>
              <a:t>connect</a:t>
            </a:r>
          </a:p>
          <a:p>
            <a:pPr lvl="1"/>
            <a:r>
              <a:rPr lang="en-US" altLang="zh-CN" sz="1240" dirty="0"/>
              <a:t>connect(sd,saddr,saddrlen); </a:t>
            </a:r>
          </a:p>
          <a:p>
            <a:pPr lvl="1"/>
            <a:r>
              <a:rPr lang="en-US" altLang="zh-CN" dirty="0">
                <a:solidFill>
                  <a:srgbClr val="FF0000"/>
                </a:solidFill>
              </a:rPr>
              <a:t>客户程序</a:t>
            </a:r>
            <a:r>
              <a:rPr lang="en-US" altLang="zh-CN" dirty="0"/>
              <a:t>调用connect函数来使客户套接字（sd）与特定计算机的特定端口（saddr）的套接字（服务）进行连接</a:t>
            </a:r>
          </a:p>
          <a:p>
            <a:pPr lvl="1"/>
            <a:r>
              <a:rPr lang="en-US" altLang="zh-CN" dirty="0"/>
              <a:t>TCP</a:t>
            </a:r>
            <a:r>
              <a:rPr lang="zh-CN" altLang="en-US" dirty="0"/>
              <a:t>与</a:t>
            </a:r>
            <a:r>
              <a:rPr lang="en-US" altLang="zh-CN" dirty="0"/>
              <a:t>UDP</a:t>
            </a:r>
            <a:r>
              <a:rPr lang="zh-CN" altLang="en-US" dirty="0"/>
              <a:t>客户端的连接区别？</a:t>
            </a:r>
          </a:p>
          <a:p>
            <a:pPr lvl="0"/>
            <a:r>
              <a:rPr lang="zh-CN" altLang="en-US" dirty="0"/>
              <a:t>accept </a:t>
            </a:r>
          </a:p>
          <a:p>
            <a:pPr lvl="1"/>
            <a:r>
              <a:rPr lang="en-US" altLang="zh-CN" sz="1240" dirty="0"/>
              <a:t>newsock = accept(sd,caddr,caddrlen); </a:t>
            </a:r>
          </a:p>
          <a:p>
            <a:pPr lvl="1"/>
            <a:r>
              <a:rPr lang="en-US" altLang="zh-CN" dirty="0">
                <a:solidFill>
                  <a:srgbClr val="FF0000"/>
                </a:solidFill>
              </a:rPr>
              <a:t>服务程序</a:t>
            </a:r>
            <a:r>
              <a:rPr lang="en-US" altLang="zh-CN" dirty="0"/>
              <a:t>从处于监听状态的流套接字sd的客户连接请求队列中取出排在最前的客户请求</a:t>
            </a:r>
            <a:r>
              <a:rPr lang="zh-CN" altLang="en-US" dirty="0"/>
              <a:t>，</a:t>
            </a:r>
            <a:r>
              <a:rPr lang="en-US" altLang="zh-CN" dirty="0"/>
              <a:t>并创建一个新的套接字与客户套接字</a:t>
            </a:r>
            <a:r>
              <a:rPr lang="en-US" altLang="zh-CN" u="sng" dirty="0"/>
              <a:t>创建连接通道</a:t>
            </a:r>
            <a:r>
              <a:rPr lang="zh-CN" altLang="en-US" dirty="0">
                <a:solidFill>
                  <a:schemeClr val="bg1">
                    <a:lumMod val="65000"/>
                  </a:schemeClr>
                </a:solidFill>
              </a:rPr>
              <a:t>（仅</a:t>
            </a:r>
            <a:r>
              <a:rPr lang="en-US" altLang="zh-CN" dirty="0">
                <a:solidFill>
                  <a:schemeClr val="bg1">
                    <a:lumMod val="65000"/>
                  </a:schemeClr>
                </a:solidFill>
              </a:rPr>
              <a:t>TCP</a:t>
            </a:r>
            <a:r>
              <a:rPr lang="zh-CN" altLang="en-US" dirty="0">
                <a:solidFill>
                  <a:schemeClr val="bg1">
                    <a:lumMod val="65000"/>
                  </a:schemeClr>
                </a:solidFill>
              </a:rPr>
              <a:t>）</a:t>
            </a:r>
          </a:p>
          <a:p>
            <a:pPr lvl="1"/>
            <a:r>
              <a:rPr lang="zh-CN" altLang="en-US" dirty="0">
                <a:solidFill>
                  <a:schemeClr val="tx1"/>
                </a:solidFill>
              </a:rPr>
              <a:t>利用新创建的套接字与客户通信 </a:t>
            </a:r>
          </a:p>
          <a:p>
            <a:pPr lvl="0"/>
            <a:r>
              <a:rPr lang="zh-CN" altLang="en-US" dirty="0">
                <a:solidFill>
                  <a:schemeClr val="tx1"/>
                </a:solidFill>
              </a:rPr>
              <a:t>send, sendto </a:t>
            </a:r>
          </a:p>
          <a:p>
            <a:pPr lvl="1"/>
            <a:r>
              <a:rPr lang="zh-CN" altLang="en-US" dirty="0">
                <a:solidFill>
                  <a:schemeClr val="tx1"/>
                </a:solidFill>
              </a:rPr>
              <a:t>send函数：TCP套接字（客户与服务器）与调用了connect函数的UDP客户端套接字</a:t>
            </a:r>
          </a:p>
          <a:p>
            <a:pPr lvl="1"/>
            <a:r>
              <a:rPr lang="zh-CN" altLang="en-US" dirty="0">
                <a:solidFill>
                  <a:schemeClr val="tx1"/>
                </a:solidFill>
              </a:rPr>
              <a:t>sendto函数：UDP服务器端套接字与未调用connect函数的UDP客户端套接字</a:t>
            </a:r>
          </a:p>
        </p:txBody>
      </p:sp>
    </p:spTree>
    <p:extLst>
      <p:ext uri="{BB962C8B-B14F-4D97-AF65-F5344CB8AC3E}">
        <p14:creationId xmlns:p14="http://schemas.microsoft.com/office/powerpoint/2010/main" val="286064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2465" y="311785"/>
            <a:ext cx="6591935" cy="6311900"/>
          </a:xfrm>
        </p:spPr>
        <p:txBody>
          <a:bodyPr/>
          <a:lstStyle/>
          <a:p>
            <a:r>
              <a:rPr lang="zh-CN" altLang="en-US" dirty="0"/>
              <a:t>recv, recvfrom </a:t>
            </a:r>
          </a:p>
          <a:p>
            <a:pPr lvl="1"/>
            <a:r>
              <a:rPr lang="zh-CN" altLang="en-US" dirty="0"/>
              <a:t>recv函数：从TCP连接的另一端接收数据，或从调用了connect函数的UDP客户端套接字接收服务器发来的数据 </a:t>
            </a:r>
          </a:p>
          <a:p>
            <a:pPr lvl="1"/>
            <a:r>
              <a:rPr lang="zh-CN" altLang="en-US" dirty="0"/>
              <a:t>recvfrom函数：用于从UDP服务器端套接字与未调用connect函数的UDP客户端套接字接收对端数据 </a:t>
            </a:r>
          </a:p>
          <a:p>
            <a:pPr lvl="0"/>
            <a:r>
              <a:rPr lang="zh-CN" altLang="en-US" dirty="0"/>
              <a:t>setsockopt, getsockopt </a:t>
            </a:r>
          </a:p>
          <a:p>
            <a:pPr lvl="1"/>
            <a:r>
              <a:rPr lang="zh-CN" altLang="en-US" dirty="0"/>
              <a:t>setsockopt()函数用来设置套接字sd的选项参数 </a:t>
            </a:r>
          </a:p>
          <a:p>
            <a:pPr lvl="1"/>
            <a:r>
              <a:rPr lang="zh-CN" altLang="en-US" dirty="0"/>
              <a:t>getsockopt()函数用获取套接字选项参数，并把结果存入optval </a:t>
            </a:r>
          </a:p>
          <a:p>
            <a:pPr lvl="0"/>
            <a:endParaRPr lang="zh-CN" altLang="en-US" dirty="0"/>
          </a:p>
          <a:p>
            <a:pPr lvl="0"/>
            <a:r>
              <a:rPr lang="zh-CN" altLang="en-US" dirty="0"/>
              <a:t>关于网络字节顺序</a:t>
            </a:r>
          </a:p>
          <a:p>
            <a:pPr lvl="1"/>
            <a:r>
              <a:rPr lang="zh-CN" altLang="en-US" dirty="0"/>
              <a:t>TCP/IP定义了标准的用于协议头中的二进制整数表示</a:t>
            </a:r>
          </a:p>
          <a:p>
            <a:pPr lvl="1"/>
            <a:r>
              <a:rPr lang="zh-CN" altLang="en-US" dirty="0"/>
              <a:t>某些Socket API函数的参数需要存储为网络字节顺序（如IP地址、端口号等） </a:t>
            </a:r>
          </a:p>
          <a:p>
            <a:pPr lvl="1"/>
            <a:r>
              <a:rPr lang="zh-CN" altLang="en-US" dirty="0"/>
              <a:t>本地字节顺序与网络字节顺序转换函数：</a:t>
            </a:r>
          </a:p>
          <a:p>
            <a:pPr lvl="2"/>
            <a:r>
              <a:rPr lang="en-US" altLang="zh-CN" dirty="0" err="1"/>
              <a:t>htons</a:t>
            </a:r>
            <a:r>
              <a:rPr lang="zh-CN" altLang="en-US" dirty="0"/>
              <a:t>、</a:t>
            </a:r>
            <a:r>
              <a:rPr lang="en-US" altLang="zh-CN" dirty="0" err="1"/>
              <a:t>ntohs</a:t>
            </a:r>
            <a:r>
              <a:rPr lang="zh-CN" altLang="en-US" dirty="0"/>
              <a:t>、</a:t>
            </a:r>
            <a:r>
              <a:rPr lang="en-US" altLang="zh-CN" dirty="0" err="1"/>
              <a:t>htonl</a:t>
            </a:r>
            <a:r>
              <a:rPr lang="zh-CN" altLang="en-US" dirty="0"/>
              <a:t>、</a:t>
            </a:r>
            <a:r>
              <a:rPr lang="en-US" altLang="zh-CN" dirty="0" err="1"/>
              <a:t>ntohl</a:t>
            </a:r>
            <a:endParaRPr lang="en-US" altLang="zh-CN" dirty="0"/>
          </a:p>
        </p:txBody>
      </p:sp>
    </p:spTree>
    <p:extLst>
      <p:ext uri="{BB962C8B-B14F-4D97-AF65-F5344CB8AC3E}">
        <p14:creationId xmlns:p14="http://schemas.microsoft.com/office/powerpoint/2010/main" val="3133387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3200" y="165100"/>
            <a:ext cx="7758430" cy="781685"/>
          </a:xfrm>
        </p:spPr>
        <p:txBody>
          <a:bodyPr>
            <a:normAutofit fontScale="90000"/>
          </a:bodyPr>
          <a:lstStyle/>
          <a:p>
            <a:r>
              <a:rPr lang="zh-CN" altLang="en-US"/>
              <a:t>网络应用Socket API(TCP)调用基本流程 </a:t>
            </a:r>
          </a:p>
        </p:txBody>
      </p:sp>
      <p:pic>
        <p:nvPicPr>
          <p:cNvPr id="4" name="内容占位符 3" descr="1"/>
          <p:cNvPicPr>
            <a:picLocks noGrp="1" noChangeAspect="1"/>
          </p:cNvPicPr>
          <p:nvPr>
            <p:ph idx="1"/>
          </p:nvPr>
        </p:nvPicPr>
        <p:blipFill>
          <a:blip r:embed="rId3"/>
          <a:stretch>
            <a:fillRect/>
          </a:stretch>
        </p:blipFill>
        <p:spPr>
          <a:xfrm>
            <a:off x="2190115" y="1184910"/>
            <a:ext cx="5805170" cy="4595495"/>
          </a:xfrm>
          <a:prstGeom prst="rect">
            <a:avLst/>
          </a:prstGeom>
        </p:spPr>
      </p:pic>
    </p:spTree>
    <p:extLst>
      <p:ext uri="{BB962C8B-B14F-4D97-AF65-F5344CB8AC3E}">
        <p14:creationId xmlns:p14="http://schemas.microsoft.com/office/powerpoint/2010/main" val="246194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955CE83-186D-448D-A91E-87A5B1A559FF}"/>
              </a:ext>
            </a:extLst>
          </p:cNvPr>
          <p:cNvSpPr>
            <a:spLocks noGrp="1"/>
          </p:cNvSpPr>
          <p:nvPr>
            <p:ph type="title"/>
          </p:nvPr>
        </p:nvSpPr>
        <p:spPr/>
        <p:txBody>
          <a:bodyPr/>
          <a:lstStyle/>
          <a:p>
            <a:r>
              <a:rPr lang="zh-CN" altLang="en-US" dirty="0"/>
              <a:t>客户端</a:t>
            </a:r>
            <a:r>
              <a:rPr lang="en-US" altLang="zh-CN" dirty="0"/>
              <a:t>Socket</a:t>
            </a:r>
            <a:r>
              <a:rPr lang="zh-CN" altLang="en-US" dirty="0"/>
              <a:t>编程</a:t>
            </a:r>
          </a:p>
        </p:txBody>
      </p:sp>
      <p:sp>
        <p:nvSpPr>
          <p:cNvPr id="7" name="文本占位符 6">
            <a:extLst>
              <a:ext uri="{FF2B5EF4-FFF2-40B4-BE49-F238E27FC236}">
                <a16:creationId xmlns:a16="http://schemas.microsoft.com/office/drawing/2014/main" id="{D4554559-A2D3-4DD1-8D3B-43422BF0C8F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34979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5417-31C7-44A0-8447-7E4AEF68A49C}"/>
              </a:ext>
            </a:extLst>
          </p:cNvPr>
          <p:cNvSpPr>
            <a:spLocks noGrp="1"/>
          </p:cNvSpPr>
          <p:nvPr>
            <p:ph type="title"/>
          </p:nvPr>
        </p:nvSpPr>
        <p:spPr/>
        <p:txBody>
          <a:bodyPr/>
          <a:lstStyle/>
          <a:p>
            <a:r>
              <a:rPr lang="zh-CN" altLang="en-US" dirty="0"/>
              <a:t>一些有用的函数</a:t>
            </a:r>
          </a:p>
        </p:txBody>
      </p:sp>
      <p:sp>
        <p:nvSpPr>
          <p:cNvPr id="3" name="内容占位符 2">
            <a:extLst>
              <a:ext uri="{FF2B5EF4-FFF2-40B4-BE49-F238E27FC236}">
                <a16:creationId xmlns:a16="http://schemas.microsoft.com/office/drawing/2014/main" id="{8AAD8C96-FF82-4434-B073-3D7DC2C705EF}"/>
              </a:ext>
            </a:extLst>
          </p:cNvPr>
          <p:cNvSpPr>
            <a:spLocks noGrp="1"/>
          </p:cNvSpPr>
          <p:nvPr>
            <p:ph idx="1"/>
          </p:nvPr>
        </p:nvSpPr>
        <p:spPr/>
        <p:txBody>
          <a:bodyPr>
            <a:normAutofit fontScale="92500" lnSpcReduction="20000"/>
          </a:bodyPr>
          <a:lstStyle/>
          <a:p>
            <a:r>
              <a:rPr lang="en-US" altLang="zh-CN" dirty="0" err="1"/>
              <a:t>inet_addr</a:t>
            </a:r>
            <a:r>
              <a:rPr lang="en-US" altLang="zh-CN" dirty="0"/>
              <a:t>():</a:t>
            </a:r>
            <a:r>
              <a:rPr lang="zh-CN" altLang="en-US" dirty="0"/>
              <a:t>将点分十进制</a:t>
            </a:r>
            <a:r>
              <a:rPr lang="en-US" altLang="zh-CN" dirty="0"/>
              <a:t>IP</a:t>
            </a:r>
            <a:r>
              <a:rPr lang="zh-CN" altLang="en-US" dirty="0"/>
              <a:t>地址转换为</a:t>
            </a:r>
            <a:r>
              <a:rPr lang="en-US" altLang="zh-CN" dirty="0"/>
              <a:t>32</a:t>
            </a:r>
            <a:r>
              <a:rPr lang="zh-CN" altLang="en-US" dirty="0"/>
              <a:t>位</a:t>
            </a:r>
            <a:r>
              <a:rPr lang="en-US" altLang="zh-CN" dirty="0"/>
              <a:t>IP</a:t>
            </a:r>
            <a:r>
              <a:rPr lang="zh-CN" altLang="en-US" dirty="0"/>
              <a:t>地址</a:t>
            </a:r>
            <a:endParaRPr lang="en-US" altLang="zh-CN" dirty="0"/>
          </a:p>
          <a:p>
            <a:pPr lvl="1"/>
            <a:r>
              <a:rPr lang="zh-CN" altLang="en-US" dirty="0"/>
              <a:t>参数：</a:t>
            </a:r>
            <a:r>
              <a:rPr lang="en-US" altLang="zh-CN" dirty="0" err="1"/>
              <a:t>const</a:t>
            </a:r>
            <a:r>
              <a:rPr lang="en-US" altLang="zh-CN" dirty="0"/>
              <a:t> char*</a:t>
            </a:r>
            <a:r>
              <a:rPr lang="zh-CN" altLang="en-US" dirty="0"/>
              <a:t>，返回</a:t>
            </a:r>
            <a:r>
              <a:rPr lang="en-US" altLang="zh-CN" dirty="0" err="1"/>
              <a:t>hostent</a:t>
            </a:r>
            <a:r>
              <a:rPr lang="en-US" altLang="zh-CN" dirty="0"/>
              <a:t>*</a:t>
            </a:r>
          </a:p>
          <a:p>
            <a:pPr marL="914400" lvl="2" indent="0">
              <a:buNone/>
            </a:pPr>
            <a:r>
              <a:rPr lang="en-US" altLang="zh-CN" dirty="0"/>
              <a:t>struct </a:t>
            </a:r>
            <a:r>
              <a:rPr lang="en-US" altLang="zh-CN" dirty="0" err="1"/>
              <a:t>hostent</a:t>
            </a:r>
            <a:r>
              <a:rPr lang="en-US" altLang="zh-CN" dirty="0"/>
              <a:t> {short </a:t>
            </a:r>
            <a:r>
              <a:rPr lang="en-US" altLang="zh-CN" dirty="0" err="1"/>
              <a:t>h_lengty</a:t>
            </a:r>
            <a:r>
              <a:rPr lang="en-US" altLang="zh-CN" dirty="0"/>
              <a:t>; /*address length */ </a:t>
            </a:r>
          </a:p>
          <a:p>
            <a:pPr marL="914400" lvl="2" indent="0">
              <a:buNone/>
            </a:pPr>
            <a:r>
              <a:rPr lang="en-US" altLang="zh-CN" dirty="0"/>
              <a:t> char FAR* FAR* </a:t>
            </a:r>
            <a:r>
              <a:rPr lang="en-US" altLang="zh-CN" dirty="0" err="1"/>
              <a:t>h_addr_list</a:t>
            </a:r>
            <a:r>
              <a:rPr lang="en-US" altLang="zh-CN" dirty="0"/>
              <a:t>; /*list of address */ </a:t>
            </a:r>
          </a:p>
          <a:p>
            <a:pPr marL="914400" lvl="2" indent="0">
              <a:buNone/>
            </a:pPr>
            <a:r>
              <a:rPr lang="en-US" altLang="zh-CN" dirty="0"/>
              <a:t>…}; </a:t>
            </a:r>
          </a:p>
          <a:p>
            <a:pPr marL="914400" lvl="2" indent="0">
              <a:buNone/>
            </a:pPr>
            <a:r>
              <a:rPr lang="en-US" altLang="zh-CN" dirty="0"/>
              <a:t>#define </a:t>
            </a:r>
            <a:r>
              <a:rPr lang="en-US" altLang="zh-CN" dirty="0" err="1"/>
              <a:t>h_addr</a:t>
            </a:r>
            <a:r>
              <a:rPr lang="en-US" altLang="zh-CN" dirty="0"/>
              <a:t> </a:t>
            </a:r>
            <a:r>
              <a:rPr lang="en-US" altLang="zh-CN" dirty="0" err="1"/>
              <a:t>h_addr_list</a:t>
            </a:r>
            <a:r>
              <a:rPr lang="en-US" altLang="zh-CN" dirty="0"/>
              <a:t>[0]</a:t>
            </a:r>
          </a:p>
          <a:p>
            <a:r>
              <a:rPr lang="en-US" altLang="zh-CN" dirty="0" err="1"/>
              <a:t>gethostbyname</a:t>
            </a:r>
            <a:r>
              <a:rPr lang="en-US" altLang="zh-CN" dirty="0"/>
              <a:t>(): </a:t>
            </a:r>
            <a:r>
              <a:rPr lang="zh-CN" altLang="en-US" dirty="0"/>
              <a:t>实现域名到</a:t>
            </a:r>
            <a:r>
              <a:rPr lang="en-US" altLang="zh-CN" dirty="0"/>
              <a:t>32</a:t>
            </a:r>
            <a:r>
              <a:rPr lang="zh-CN" altLang="en-US" dirty="0"/>
              <a:t>位</a:t>
            </a:r>
            <a:r>
              <a:rPr lang="en-US" altLang="zh-CN" dirty="0"/>
              <a:t>IP</a:t>
            </a:r>
            <a:r>
              <a:rPr lang="zh-CN" altLang="en-US" dirty="0"/>
              <a:t>地址转换</a:t>
            </a:r>
            <a:endParaRPr lang="en-US" altLang="zh-CN" dirty="0"/>
          </a:p>
          <a:p>
            <a:pPr lvl="1"/>
            <a:r>
              <a:rPr lang="zh-CN" altLang="en-US" dirty="0"/>
              <a:t>参数：</a:t>
            </a:r>
            <a:r>
              <a:rPr lang="en-US" altLang="zh-CN" dirty="0" err="1"/>
              <a:t>const</a:t>
            </a:r>
            <a:r>
              <a:rPr lang="en-US" altLang="zh-CN" dirty="0"/>
              <a:t> char*</a:t>
            </a:r>
            <a:r>
              <a:rPr lang="zh-CN" altLang="en-US" dirty="0"/>
              <a:t>，返回</a:t>
            </a:r>
            <a:r>
              <a:rPr lang="en-US" altLang="zh-CN" dirty="0" err="1"/>
              <a:t>hostent</a:t>
            </a:r>
            <a:r>
              <a:rPr lang="en-US" altLang="zh-CN" dirty="0"/>
              <a:t>*</a:t>
            </a:r>
          </a:p>
          <a:p>
            <a:r>
              <a:rPr lang="en-US" altLang="zh-CN" dirty="0" err="1"/>
              <a:t>getservbyname</a:t>
            </a:r>
            <a:r>
              <a:rPr lang="en-US" altLang="zh-CN" dirty="0"/>
              <a:t>():</a:t>
            </a:r>
            <a:r>
              <a:rPr lang="zh-CN" altLang="en-US" dirty="0"/>
              <a:t>将服务名转换为熟知端口号</a:t>
            </a:r>
            <a:endParaRPr lang="en-US" altLang="zh-CN" dirty="0"/>
          </a:p>
          <a:p>
            <a:pPr lvl="1"/>
            <a:r>
              <a:rPr lang="zh-CN" altLang="en-US" dirty="0"/>
              <a:t>参数：</a:t>
            </a:r>
            <a:r>
              <a:rPr lang="en-US" altLang="zh-CN" dirty="0" err="1"/>
              <a:t>const</a:t>
            </a:r>
            <a:r>
              <a:rPr lang="en-US" altLang="zh-CN" dirty="0"/>
              <a:t> char*(</a:t>
            </a:r>
            <a:r>
              <a:rPr lang="zh-CN" altLang="en-US" dirty="0"/>
              <a:t>服务名</a:t>
            </a:r>
            <a:r>
              <a:rPr lang="en-US" altLang="zh-CN" dirty="0"/>
              <a:t>)</a:t>
            </a:r>
            <a:r>
              <a:rPr lang="zh-CN" altLang="en-US" dirty="0"/>
              <a:t>，</a:t>
            </a:r>
            <a:r>
              <a:rPr lang="en-US" altLang="zh-CN" dirty="0" err="1"/>
              <a:t>const</a:t>
            </a:r>
            <a:r>
              <a:rPr lang="en-US" altLang="zh-CN" dirty="0"/>
              <a:t> char*(</a:t>
            </a:r>
            <a:r>
              <a:rPr lang="zh-CN" altLang="en-US" dirty="0"/>
              <a:t>可选，协议名</a:t>
            </a:r>
            <a:r>
              <a:rPr lang="en-US" altLang="zh-CN" dirty="0"/>
              <a:t>)</a:t>
            </a:r>
            <a:r>
              <a:rPr lang="zh-CN" altLang="en-US" dirty="0"/>
              <a:t>，返回：</a:t>
            </a:r>
            <a:r>
              <a:rPr lang="en-US" altLang="zh-CN" dirty="0" err="1"/>
              <a:t>servent</a:t>
            </a:r>
            <a:r>
              <a:rPr lang="en-US" altLang="zh-CN" dirty="0"/>
              <a:t>*</a:t>
            </a:r>
          </a:p>
          <a:p>
            <a:pPr marL="914400" lvl="2" indent="0">
              <a:buNone/>
            </a:pPr>
            <a:r>
              <a:rPr lang="en-US" altLang="zh-CN" dirty="0"/>
              <a:t>struct </a:t>
            </a:r>
            <a:r>
              <a:rPr lang="en-US" altLang="zh-CN" dirty="0" err="1"/>
              <a:t>servent</a:t>
            </a:r>
            <a:r>
              <a:rPr lang="en-US" altLang="zh-CN" dirty="0"/>
              <a:t> {</a:t>
            </a:r>
          </a:p>
          <a:p>
            <a:pPr marL="914400" lvl="2" indent="0">
              <a:buNone/>
            </a:pPr>
            <a:r>
              <a:rPr lang="en-US" altLang="zh-CN" dirty="0"/>
              <a:t> short </a:t>
            </a:r>
            <a:r>
              <a:rPr lang="en-US" altLang="zh-CN" dirty="0" err="1"/>
              <a:t>s_port</a:t>
            </a:r>
            <a:r>
              <a:rPr lang="en-US" altLang="zh-CN" dirty="0"/>
              <a:t>; /*port for this service */ </a:t>
            </a:r>
          </a:p>
          <a:p>
            <a:pPr marL="914400" lvl="2" indent="0">
              <a:buNone/>
            </a:pPr>
            <a:r>
              <a:rPr lang="en-US" altLang="zh-CN" dirty="0"/>
              <a:t>…}</a:t>
            </a:r>
          </a:p>
          <a:p>
            <a:pPr>
              <a:buClr>
                <a:srgbClr val="353535"/>
              </a:buClr>
            </a:pPr>
            <a:r>
              <a:rPr lang="en-US" altLang="zh-CN" dirty="0" err="1">
                <a:solidFill>
                  <a:prstClr val="black">
                    <a:lumMod val="75000"/>
                    <a:lumOff val="25000"/>
                  </a:prstClr>
                </a:solidFill>
              </a:rPr>
              <a:t>getprotobyname</a:t>
            </a:r>
            <a:r>
              <a:rPr lang="en-US" altLang="zh-CN" dirty="0">
                <a:solidFill>
                  <a:prstClr val="black">
                    <a:lumMod val="75000"/>
                    <a:lumOff val="25000"/>
                  </a:prstClr>
                </a:solidFill>
              </a:rPr>
              <a:t>():</a:t>
            </a:r>
            <a:r>
              <a:rPr lang="zh-CN" altLang="en-US" dirty="0">
                <a:solidFill>
                  <a:prstClr val="black">
                    <a:lumMod val="75000"/>
                    <a:lumOff val="25000"/>
                  </a:prstClr>
                </a:solidFill>
              </a:rPr>
              <a:t>将协议名转换为协议号</a:t>
            </a:r>
            <a:endParaRPr lang="en-US" altLang="zh-CN" dirty="0">
              <a:solidFill>
                <a:prstClr val="black">
                  <a:lumMod val="75000"/>
                  <a:lumOff val="25000"/>
                </a:prstClr>
              </a:solidFill>
            </a:endParaRPr>
          </a:p>
          <a:p>
            <a:pPr lvl="1">
              <a:buClr>
                <a:srgbClr val="353535"/>
              </a:buClr>
            </a:pPr>
            <a:r>
              <a:rPr lang="zh-CN" altLang="en-US" dirty="0">
                <a:solidFill>
                  <a:prstClr val="black">
                    <a:lumMod val="75000"/>
                    <a:lumOff val="25000"/>
                  </a:prstClr>
                </a:solidFill>
              </a:rPr>
              <a:t>参数：</a:t>
            </a:r>
            <a:r>
              <a:rPr lang="en-US" altLang="zh-CN" dirty="0" err="1">
                <a:solidFill>
                  <a:prstClr val="black">
                    <a:lumMod val="75000"/>
                    <a:lumOff val="25000"/>
                  </a:prstClr>
                </a:solidFill>
              </a:rPr>
              <a:t>const</a:t>
            </a:r>
            <a:r>
              <a:rPr lang="en-US" altLang="zh-CN" dirty="0">
                <a:solidFill>
                  <a:prstClr val="black">
                    <a:lumMod val="75000"/>
                    <a:lumOff val="25000"/>
                  </a:prstClr>
                </a:solidFill>
              </a:rPr>
              <a:t> char*(</a:t>
            </a:r>
            <a:r>
              <a:rPr lang="zh-CN" altLang="en-US" dirty="0">
                <a:solidFill>
                  <a:prstClr val="black">
                    <a:lumMod val="75000"/>
                    <a:lumOff val="25000"/>
                  </a:prstClr>
                </a:solidFill>
              </a:rPr>
              <a:t>协议名</a:t>
            </a:r>
            <a:r>
              <a:rPr lang="en-US" altLang="zh-CN" dirty="0">
                <a:solidFill>
                  <a:prstClr val="black">
                    <a:lumMod val="75000"/>
                    <a:lumOff val="25000"/>
                  </a:prstClr>
                </a:solidFill>
              </a:rPr>
              <a:t>)</a:t>
            </a:r>
            <a:r>
              <a:rPr lang="zh-CN" altLang="en-US" dirty="0">
                <a:solidFill>
                  <a:prstClr val="black">
                    <a:lumMod val="75000"/>
                    <a:lumOff val="25000"/>
                  </a:prstClr>
                </a:solidFill>
              </a:rPr>
              <a:t>，返回：</a:t>
            </a:r>
            <a:r>
              <a:rPr lang="en-US" altLang="zh-CN" dirty="0" err="1">
                <a:solidFill>
                  <a:prstClr val="black">
                    <a:lumMod val="75000"/>
                    <a:lumOff val="25000"/>
                  </a:prstClr>
                </a:solidFill>
              </a:rPr>
              <a:t>protoent</a:t>
            </a:r>
            <a:r>
              <a:rPr lang="en-US" altLang="zh-CN" dirty="0">
                <a:solidFill>
                  <a:prstClr val="black">
                    <a:lumMod val="75000"/>
                    <a:lumOff val="25000"/>
                  </a:prstClr>
                </a:solidFill>
              </a:rPr>
              <a:t>*</a:t>
            </a:r>
          </a:p>
          <a:p>
            <a:pPr marL="914400" lvl="2" indent="0">
              <a:buClr>
                <a:srgbClr val="353535"/>
              </a:buClr>
              <a:buNone/>
            </a:pPr>
            <a:r>
              <a:rPr lang="en-US" altLang="zh-CN" dirty="0"/>
              <a:t>struct </a:t>
            </a:r>
            <a:r>
              <a:rPr lang="en-US" altLang="zh-CN" dirty="0" err="1"/>
              <a:t>protoent</a:t>
            </a:r>
            <a:r>
              <a:rPr lang="en-US" altLang="zh-CN" dirty="0"/>
              <a:t> {short </a:t>
            </a:r>
            <a:r>
              <a:rPr lang="en-US" altLang="zh-CN" dirty="0" err="1"/>
              <a:t>p_proto</a:t>
            </a:r>
            <a:r>
              <a:rPr lang="en-US" altLang="zh-CN" dirty="0"/>
              <a:t>; /*official protocol number*/ </a:t>
            </a:r>
          </a:p>
          <a:p>
            <a:pPr marL="914400" lvl="2" indent="0">
              <a:buClr>
                <a:srgbClr val="353535"/>
              </a:buClr>
              <a:buNone/>
            </a:pPr>
            <a:r>
              <a:rPr lang="en-US" altLang="zh-CN" dirty="0"/>
              <a:t>…}; </a:t>
            </a:r>
          </a:p>
        </p:txBody>
      </p:sp>
    </p:spTree>
    <p:extLst>
      <p:ext uri="{BB962C8B-B14F-4D97-AF65-F5344CB8AC3E}">
        <p14:creationId xmlns:p14="http://schemas.microsoft.com/office/powerpoint/2010/main" val="2609047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r>
              <a:rPr lang="en-US" altLang="zh-CN" dirty="0" err="1"/>
              <a:t>connectsock</a:t>
            </a:r>
            <a:r>
              <a:rPr lang="en-US" altLang="zh-CN" dirty="0"/>
              <a:t>()</a:t>
            </a:r>
            <a:r>
              <a:rPr lang="zh-CN" altLang="en-US" dirty="0"/>
              <a:t>实现</a:t>
            </a:r>
          </a:p>
        </p:txBody>
      </p:sp>
      <p:sp>
        <p:nvSpPr>
          <p:cNvPr id="3" name="内容占位符 2">
            <a:extLst>
              <a:ext uri="{FF2B5EF4-FFF2-40B4-BE49-F238E27FC236}">
                <a16:creationId xmlns:a16="http://schemas.microsoft.com/office/drawing/2014/main" id="{10CF2279-7969-4C67-9189-51A6F8B4A36B}"/>
              </a:ext>
            </a:extLst>
          </p:cNvPr>
          <p:cNvSpPr>
            <a:spLocks noGrp="1"/>
          </p:cNvSpPr>
          <p:nvPr>
            <p:ph idx="1"/>
          </p:nvPr>
        </p:nvSpPr>
        <p:spPr/>
        <p:txBody>
          <a:bodyPr/>
          <a:lstStyle/>
          <a:p>
            <a:r>
              <a:rPr lang="zh-CN" altLang="en-US" dirty="0"/>
              <a:t>确定服务器</a:t>
            </a:r>
            <a:r>
              <a:rPr lang="en-US" altLang="zh-CN" dirty="0"/>
              <a:t>IP</a:t>
            </a:r>
            <a:r>
              <a:rPr lang="zh-CN" altLang="en-US" dirty="0"/>
              <a:t>地址与端口号 </a:t>
            </a:r>
            <a:endParaRPr lang="en-US" altLang="zh-CN" dirty="0"/>
          </a:p>
          <a:p>
            <a:pPr lvl="1"/>
            <a:r>
              <a:rPr lang="zh-CN" altLang="en-US" dirty="0"/>
              <a:t>服务名</a:t>
            </a:r>
            <a:r>
              <a:rPr lang="en-US" altLang="zh-CN" dirty="0"/>
              <a:t>-&gt;</a:t>
            </a:r>
            <a:r>
              <a:rPr lang="zh-CN" altLang="en-US" dirty="0"/>
              <a:t>端口</a:t>
            </a:r>
            <a:endParaRPr lang="en-US" altLang="zh-CN" dirty="0"/>
          </a:p>
          <a:p>
            <a:pPr lvl="1"/>
            <a:r>
              <a:rPr lang="zh-CN" altLang="en-US" dirty="0"/>
              <a:t>域名</a:t>
            </a:r>
            <a:r>
              <a:rPr lang="en-US" altLang="zh-CN" dirty="0"/>
              <a:t>-&gt;IP</a:t>
            </a:r>
            <a:r>
              <a:rPr lang="zh-CN" altLang="en-US" dirty="0"/>
              <a:t>地址</a:t>
            </a:r>
            <a:endParaRPr lang="en-US" altLang="zh-CN" dirty="0"/>
          </a:p>
          <a:p>
            <a:pPr lvl="1"/>
            <a:r>
              <a:rPr lang="zh-CN" altLang="en-US" dirty="0"/>
              <a:t>协议名</a:t>
            </a:r>
            <a:r>
              <a:rPr lang="en-US" altLang="zh-CN" dirty="0"/>
              <a:t>-&gt;</a:t>
            </a:r>
            <a:r>
              <a:rPr lang="zh-CN" altLang="en-US" dirty="0"/>
              <a:t>协议号</a:t>
            </a:r>
          </a:p>
          <a:p>
            <a:r>
              <a:rPr lang="zh-CN" altLang="en-US" dirty="0"/>
              <a:t>创建套接字 </a:t>
            </a:r>
            <a:endParaRPr lang="en-US" altLang="zh-CN" dirty="0"/>
          </a:p>
          <a:p>
            <a:pPr lvl="1"/>
            <a:r>
              <a:rPr lang="en-US" altLang="zh-CN" dirty="0"/>
              <a:t>s = socket(PF_INET, type, </a:t>
            </a:r>
            <a:r>
              <a:rPr lang="en-US" altLang="zh-CN" dirty="0" err="1"/>
              <a:t>ppe</a:t>
            </a:r>
            <a:r>
              <a:rPr lang="en-US" altLang="zh-CN" dirty="0"/>
              <a:t>-&gt;</a:t>
            </a:r>
            <a:r>
              <a:rPr lang="en-US" altLang="zh-CN" dirty="0" err="1"/>
              <a:t>p_proto</a:t>
            </a:r>
            <a:r>
              <a:rPr lang="en-US" altLang="zh-CN" dirty="0"/>
              <a:t>);</a:t>
            </a:r>
            <a:endParaRPr lang="zh-CN" altLang="en-US" dirty="0"/>
          </a:p>
          <a:p>
            <a:r>
              <a:rPr lang="zh-CN" altLang="en-US" dirty="0"/>
              <a:t>分配本地端点地址（</a:t>
            </a:r>
            <a:r>
              <a:rPr lang="en-US" altLang="zh-CN" dirty="0"/>
              <a:t>IP</a:t>
            </a:r>
            <a:r>
              <a:rPr lang="zh-CN" altLang="en-US" dirty="0"/>
              <a:t>地址</a:t>
            </a:r>
            <a:r>
              <a:rPr lang="en-US" altLang="zh-CN" dirty="0"/>
              <a:t>+</a:t>
            </a:r>
            <a:r>
              <a:rPr lang="zh-CN" altLang="en-US" dirty="0"/>
              <a:t>端口号） </a:t>
            </a:r>
            <a:r>
              <a:rPr lang="en-US" altLang="zh-CN" dirty="0"/>
              <a:t>[</a:t>
            </a:r>
            <a:r>
              <a:rPr lang="zh-CN" altLang="en-US" dirty="0"/>
              <a:t>自动完成</a:t>
            </a:r>
            <a:r>
              <a:rPr lang="en-US" altLang="zh-CN" dirty="0"/>
              <a:t>]</a:t>
            </a:r>
            <a:endParaRPr lang="zh-CN" altLang="en-US" dirty="0"/>
          </a:p>
          <a:p>
            <a:r>
              <a:rPr lang="zh-CN" altLang="en-US" dirty="0"/>
              <a:t>连接服务器（套接字）</a:t>
            </a:r>
            <a:endParaRPr lang="en-US" altLang="zh-CN" dirty="0"/>
          </a:p>
          <a:p>
            <a:pPr lvl="1"/>
            <a:r>
              <a:rPr lang="en-US" altLang="zh-CN" dirty="0"/>
              <a:t>connect(s, (struct </a:t>
            </a:r>
            <a:r>
              <a:rPr lang="en-US" altLang="zh-CN" dirty="0" err="1"/>
              <a:t>sockaddr</a:t>
            </a:r>
            <a:r>
              <a:rPr lang="en-US" altLang="zh-CN" dirty="0"/>
              <a:t>*)&amp;sin, </a:t>
            </a:r>
            <a:r>
              <a:rPr lang="en-US" altLang="zh-CN" dirty="0" err="1"/>
              <a:t>sizeof</a:t>
            </a:r>
            <a:r>
              <a:rPr lang="en-US" altLang="zh-CN" dirty="0"/>
              <a:t>(sin))</a:t>
            </a:r>
            <a:endParaRPr lang="zh-CN" altLang="en-US" dirty="0"/>
          </a:p>
          <a:p>
            <a:pPr lvl="1"/>
            <a:endParaRPr lang="en-US" altLang="zh-CN" dirty="0"/>
          </a:p>
          <a:p>
            <a:pPr marL="0" indent="0">
              <a:buNone/>
            </a:pPr>
            <a:endParaRPr lang="zh-CN" altLang="en-US" dirty="0"/>
          </a:p>
        </p:txBody>
      </p:sp>
    </p:spTree>
    <p:extLst>
      <p:ext uri="{BB962C8B-B14F-4D97-AF65-F5344CB8AC3E}">
        <p14:creationId xmlns:p14="http://schemas.microsoft.com/office/powerpoint/2010/main" val="178936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D87D-113E-402F-B3BE-256AAA71DB01}"/>
              </a:ext>
            </a:extLst>
          </p:cNvPr>
          <p:cNvSpPr>
            <a:spLocks noGrp="1"/>
          </p:cNvSpPr>
          <p:nvPr>
            <p:ph type="title"/>
          </p:nvPr>
        </p:nvSpPr>
        <p:spPr/>
        <p:txBody>
          <a:bodyPr>
            <a:normAutofit/>
          </a:bodyPr>
          <a:lstStyle/>
          <a:p>
            <a:r>
              <a:rPr lang="en-US" altLang="zh-CN" dirty="0"/>
              <a:t>TCP/UDP</a:t>
            </a:r>
            <a:r>
              <a:rPr lang="zh-CN" altLang="en-US" dirty="0"/>
              <a:t>通信（</a:t>
            </a:r>
            <a:r>
              <a:rPr lang="en-US" altLang="zh-CN" dirty="0"/>
              <a:t>DAYTIME</a:t>
            </a:r>
            <a:r>
              <a:rPr lang="zh-CN" altLang="en-US" dirty="0"/>
              <a:t>）</a:t>
            </a:r>
          </a:p>
        </p:txBody>
      </p:sp>
      <p:sp>
        <p:nvSpPr>
          <p:cNvPr id="3" name="内容占位符 2">
            <a:extLst>
              <a:ext uri="{FF2B5EF4-FFF2-40B4-BE49-F238E27FC236}">
                <a16:creationId xmlns:a16="http://schemas.microsoft.com/office/drawing/2014/main" id="{8609C8EE-981E-4C0A-A21A-5108BCF38441}"/>
              </a:ext>
            </a:extLst>
          </p:cNvPr>
          <p:cNvSpPr>
            <a:spLocks noGrp="1"/>
          </p:cNvSpPr>
          <p:nvPr>
            <p:ph idx="1"/>
          </p:nvPr>
        </p:nvSpPr>
        <p:spPr/>
        <p:txBody>
          <a:bodyPr/>
          <a:lstStyle/>
          <a:p>
            <a:r>
              <a:rPr lang="zh-CN" altLang="en-US" dirty="0"/>
              <a:t>建立</a:t>
            </a:r>
            <a:r>
              <a:rPr lang="en-US" altLang="zh-CN" dirty="0"/>
              <a:t>socket</a:t>
            </a:r>
            <a:r>
              <a:rPr lang="zh-CN" altLang="en-US" dirty="0"/>
              <a:t>连接</a:t>
            </a:r>
            <a:endParaRPr lang="en-US" altLang="zh-CN" dirty="0"/>
          </a:p>
          <a:p>
            <a:pPr lvl="1"/>
            <a:r>
              <a:rPr lang="en-US" altLang="zh-CN" dirty="0" err="1"/>
              <a:t>connectsock</a:t>
            </a:r>
            <a:r>
              <a:rPr lang="en-US" altLang="zh-CN" dirty="0"/>
              <a:t>(host, service, “</a:t>
            </a:r>
            <a:r>
              <a:rPr lang="en-US" altLang="zh-CN" dirty="0" err="1"/>
              <a:t>tcp</a:t>
            </a:r>
            <a:r>
              <a:rPr lang="en-US" altLang="zh-CN" dirty="0"/>
              <a:t>”</a:t>
            </a:r>
            <a:r>
              <a:rPr lang="zh-CN" altLang="en-US" dirty="0"/>
              <a:t>或者</a:t>
            </a:r>
            <a:r>
              <a:rPr lang="en-US" altLang="zh-CN" dirty="0"/>
              <a:t>”</a:t>
            </a:r>
            <a:r>
              <a:rPr lang="en-US" altLang="zh-CN" dirty="0" err="1"/>
              <a:t>udp</a:t>
            </a:r>
            <a:r>
              <a:rPr lang="en-US" altLang="zh-CN" dirty="0"/>
              <a:t>”)</a:t>
            </a:r>
          </a:p>
          <a:p>
            <a:pPr lvl="2"/>
            <a:r>
              <a:rPr lang="zh-CN" altLang="en-US" dirty="0"/>
              <a:t>确定服务器</a:t>
            </a:r>
            <a:r>
              <a:rPr lang="en-US" altLang="zh-CN" dirty="0"/>
              <a:t>IP</a:t>
            </a:r>
            <a:r>
              <a:rPr lang="zh-CN" altLang="en-US" dirty="0"/>
              <a:t>地址与端口号 </a:t>
            </a:r>
            <a:endParaRPr lang="en-US" altLang="zh-CN" dirty="0"/>
          </a:p>
          <a:p>
            <a:pPr lvl="2"/>
            <a:r>
              <a:rPr lang="zh-CN" altLang="en-US" dirty="0"/>
              <a:t>创建套接字</a:t>
            </a:r>
            <a:endParaRPr lang="en-US" altLang="zh-CN" dirty="0"/>
          </a:p>
          <a:p>
            <a:pPr lvl="2"/>
            <a:r>
              <a:rPr lang="zh-CN" altLang="en-US" dirty="0"/>
              <a:t>分配本地端点地址（</a:t>
            </a:r>
            <a:r>
              <a:rPr lang="en-US" altLang="zh-CN" dirty="0"/>
              <a:t>IP</a:t>
            </a:r>
            <a:r>
              <a:rPr lang="zh-CN" altLang="en-US" dirty="0"/>
              <a:t>地址</a:t>
            </a:r>
            <a:r>
              <a:rPr lang="en-US" altLang="zh-CN" dirty="0"/>
              <a:t>+</a:t>
            </a:r>
            <a:r>
              <a:rPr lang="zh-CN" altLang="en-US" dirty="0"/>
              <a:t>端口号） </a:t>
            </a:r>
            <a:r>
              <a:rPr lang="en-US" altLang="zh-CN" dirty="0"/>
              <a:t>[</a:t>
            </a:r>
            <a:r>
              <a:rPr lang="zh-CN" altLang="en-US" dirty="0"/>
              <a:t>自动完成</a:t>
            </a:r>
            <a:r>
              <a:rPr lang="en-US" altLang="zh-CN" dirty="0"/>
              <a:t>]</a:t>
            </a:r>
            <a:endParaRPr lang="zh-CN" altLang="en-US" dirty="0"/>
          </a:p>
          <a:p>
            <a:pPr lvl="2"/>
            <a:r>
              <a:rPr lang="zh-CN" altLang="en-US" dirty="0"/>
              <a:t>连接服务器（套接字）</a:t>
            </a:r>
            <a:endParaRPr lang="en-US" altLang="zh-CN" dirty="0"/>
          </a:p>
          <a:p>
            <a:r>
              <a:rPr lang="zh-CN" altLang="en-US" b="1" dirty="0"/>
              <a:t>使用</a:t>
            </a:r>
            <a:r>
              <a:rPr lang="en-US" altLang="zh-CN" b="1" dirty="0"/>
              <a:t>UDP</a:t>
            </a:r>
            <a:r>
              <a:rPr lang="zh-CN" altLang="en-US" b="1" dirty="0"/>
              <a:t>时</a:t>
            </a:r>
            <a:r>
              <a:rPr lang="zh-CN" altLang="en-US" dirty="0"/>
              <a:t>客户端需要先发送信息，否则服务端不会主动响应：指定服务器端点地址，构造</a:t>
            </a:r>
            <a:r>
              <a:rPr lang="en-US" altLang="zh-CN" dirty="0"/>
              <a:t>UDP</a:t>
            </a:r>
            <a:r>
              <a:rPr lang="zh-CN" altLang="en-US" dirty="0"/>
              <a:t>数据报</a:t>
            </a:r>
            <a:endParaRPr lang="en-US" altLang="zh-CN" dirty="0"/>
          </a:p>
          <a:p>
            <a:pPr lvl="1"/>
            <a:r>
              <a:rPr lang="nl-NL" altLang="zh-CN" dirty="0"/>
              <a:t>send(s, MSG, strlen(MSG), 0); </a:t>
            </a:r>
          </a:p>
          <a:p>
            <a:r>
              <a:rPr lang="zh-CN" altLang="en-US" dirty="0"/>
              <a:t>遵循应用层协议进行通信</a:t>
            </a:r>
            <a:endParaRPr lang="nl-NL" altLang="zh-CN" dirty="0"/>
          </a:p>
          <a:p>
            <a:pPr lvl="1"/>
            <a:r>
              <a:rPr lang="en-US" altLang="zh-CN" dirty="0" err="1"/>
              <a:t>recv</a:t>
            </a:r>
            <a:r>
              <a:rPr lang="en-US" altLang="zh-CN" dirty="0"/>
              <a:t>(s, </a:t>
            </a:r>
            <a:r>
              <a:rPr lang="en-US" altLang="zh-CN" dirty="0" err="1"/>
              <a:t>buf</a:t>
            </a:r>
            <a:r>
              <a:rPr lang="en-US" altLang="zh-CN" dirty="0"/>
              <a:t>, LINELEN, 0); </a:t>
            </a:r>
          </a:p>
          <a:p>
            <a:pPr lvl="1"/>
            <a:r>
              <a:rPr lang="en-US" altLang="zh-CN" dirty="0"/>
              <a:t>TCP</a:t>
            </a:r>
            <a:r>
              <a:rPr lang="zh-CN" altLang="en-US" dirty="0"/>
              <a:t>使用流传输，可能一次接收不完，需要使用</a:t>
            </a:r>
            <a:r>
              <a:rPr lang="en-US" altLang="zh-CN" dirty="0"/>
              <a:t>while</a:t>
            </a:r>
            <a:r>
              <a:rPr lang="zh-CN" altLang="en-US" dirty="0"/>
              <a:t>循环</a:t>
            </a:r>
            <a:endParaRPr lang="en-US" altLang="zh-CN" dirty="0"/>
          </a:p>
          <a:p>
            <a:pPr lvl="1"/>
            <a:r>
              <a:rPr lang="en-US" altLang="zh-CN" dirty="0"/>
              <a:t>UDP</a:t>
            </a:r>
            <a:r>
              <a:rPr lang="zh-CN" altLang="en-US" dirty="0"/>
              <a:t>使用数据报传输，一次接收完成一个数据包</a:t>
            </a:r>
          </a:p>
          <a:p>
            <a:r>
              <a:rPr lang="zh-CN" altLang="en-US" dirty="0"/>
              <a:t>关闭</a:t>
            </a:r>
            <a:r>
              <a:rPr lang="en-US" altLang="zh-CN" dirty="0"/>
              <a:t>/</a:t>
            </a:r>
            <a:r>
              <a:rPr lang="zh-CN" altLang="en-US" dirty="0"/>
              <a:t>释放连接 </a:t>
            </a:r>
            <a:endParaRPr lang="en-US" altLang="zh-CN" dirty="0"/>
          </a:p>
          <a:p>
            <a:pPr lvl="1"/>
            <a:r>
              <a:rPr lang="en-US" altLang="zh-CN" dirty="0" err="1"/>
              <a:t>closesocket</a:t>
            </a:r>
            <a:r>
              <a:rPr lang="en-US" altLang="zh-CN" dirty="0"/>
              <a:t>(s);</a:t>
            </a:r>
            <a:endParaRPr lang="zh-CN" altLang="en-US" dirty="0"/>
          </a:p>
        </p:txBody>
      </p:sp>
    </p:spTree>
    <p:extLst>
      <p:ext uri="{BB962C8B-B14F-4D97-AF65-F5344CB8AC3E}">
        <p14:creationId xmlns:p14="http://schemas.microsoft.com/office/powerpoint/2010/main" val="554641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5417-31C7-44A0-8447-7E4AEF68A49C}"/>
              </a:ext>
            </a:extLst>
          </p:cNvPr>
          <p:cNvSpPr>
            <a:spLocks noGrp="1"/>
          </p:cNvSpPr>
          <p:nvPr>
            <p:ph type="title"/>
          </p:nvPr>
        </p:nvSpPr>
        <p:spPr/>
        <p:txBody>
          <a:bodyPr/>
          <a:lstStyle/>
          <a:p>
            <a:r>
              <a:rPr lang="zh-CN" altLang="en-US" dirty="0"/>
              <a:t>服务器</a:t>
            </a:r>
            <a:r>
              <a:rPr lang="en-US" altLang="zh-CN" dirty="0"/>
              <a:t>4</a:t>
            </a:r>
            <a:r>
              <a:rPr lang="zh-CN" altLang="en-US" dirty="0"/>
              <a:t>种连接方式</a:t>
            </a:r>
          </a:p>
        </p:txBody>
      </p:sp>
      <p:sp>
        <p:nvSpPr>
          <p:cNvPr id="3" name="内容占位符 2">
            <a:extLst>
              <a:ext uri="{FF2B5EF4-FFF2-40B4-BE49-F238E27FC236}">
                <a16:creationId xmlns:a16="http://schemas.microsoft.com/office/drawing/2014/main" id="{8AAD8C96-FF82-4434-B073-3D7DC2C705EF}"/>
              </a:ext>
            </a:extLst>
          </p:cNvPr>
          <p:cNvSpPr>
            <a:spLocks noGrp="1"/>
          </p:cNvSpPr>
          <p:nvPr>
            <p:ph idx="1"/>
          </p:nvPr>
        </p:nvSpPr>
        <p:spPr/>
        <p:txBody>
          <a:bodyPr/>
          <a:lstStyle/>
          <a:p>
            <a:r>
              <a:rPr lang="zh-CN" altLang="en-US" dirty="0"/>
              <a:t>循环无连接</a:t>
            </a:r>
            <a:endParaRPr lang="en-US" altLang="zh-CN" dirty="0"/>
          </a:p>
          <a:p>
            <a:pPr lvl="1"/>
            <a:r>
              <a:rPr lang="en-US" altLang="zh-CN" dirty="0"/>
              <a:t>1.</a:t>
            </a:r>
            <a:r>
              <a:rPr lang="zh-CN" altLang="en-US" dirty="0"/>
              <a:t>创建套接字</a:t>
            </a:r>
            <a:endParaRPr lang="en-US" altLang="zh-CN" dirty="0"/>
          </a:p>
          <a:p>
            <a:pPr lvl="1"/>
            <a:r>
              <a:rPr lang="en-US" altLang="zh-CN" dirty="0"/>
              <a:t>2.</a:t>
            </a:r>
            <a:r>
              <a:rPr lang="zh-CN" altLang="en-US" dirty="0"/>
              <a:t>绑定端点地址</a:t>
            </a:r>
            <a:r>
              <a:rPr lang="en-US" altLang="zh-CN" dirty="0"/>
              <a:t>(INADDR_ANY+</a:t>
            </a:r>
            <a:r>
              <a:rPr lang="zh-CN" altLang="en-US" dirty="0"/>
              <a:t>端口号</a:t>
            </a:r>
            <a:r>
              <a:rPr lang="en-US" altLang="zh-CN" dirty="0"/>
              <a:t>)</a:t>
            </a:r>
          </a:p>
          <a:p>
            <a:pPr lvl="1"/>
            <a:r>
              <a:rPr lang="en-US" altLang="zh-CN" dirty="0"/>
              <a:t>3.</a:t>
            </a:r>
            <a:r>
              <a:rPr lang="zh-CN" altLang="en-US" dirty="0"/>
              <a:t>反复接受来自客户端的请求</a:t>
            </a:r>
            <a:endParaRPr lang="en-US" altLang="zh-CN" dirty="0"/>
          </a:p>
          <a:p>
            <a:pPr lvl="1"/>
            <a:r>
              <a:rPr lang="en-US" altLang="zh-CN" dirty="0"/>
              <a:t>4.</a:t>
            </a:r>
            <a:r>
              <a:rPr lang="zh-CN" altLang="en-US" dirty="0"/>
              <a:t>遵循应用层协议，构造响应报文，发送给客户</a:t>
            </a:r>
            <a:endParaRPr lang="en-US" altLang="zh-CN" dirty="0"/>
          </a:p>
          <a:p>
            <a:pPr lvl="2"/>
            <a:r>
              <a:rPr lang="zh-CN" altLang="en-US" dirty="0"/>
              <a:t>使用</a:t>
            </a:r>
            <a:r>
              <a:rPr lang="en-US" altLang="zh-CN" dirty="0" err="1"/>
              <a:t>sendto</a:t>
            </a:r>
            <a:r>
              <a:rPr lang="en-US" altLang="zh-CN" dirty="0"/>
              <a:t>()</a:t>
            </a:r>
            <a:r>
              <a:rPr lang="zh-CN" altLang="en-US" dirty="0"/>
              <a:t>和</a:t>
            </a:r>
            <a:r>
              <a:rPr lang="en-US" altLang="zh-CN" dirty="0" err="1"/>
              <a:t>recvfrom</a:t>
            </a:r>
            <a:r>
              <a:rPr lang="en-US" altLang="zh-CN" dirty="0"/>
              <a:t>()</a:t>
            </a:r>
            <a:r>
              <a:rPr lang="zh-CN" altLang="en-US" dirty="0"/>
              <a:t>函数</a:t>
            </a:r>
            <a:endParaRPr lang="en-US" altLang="zh-CN" dirty="0"/>
          </a:p>
          <a:p>
            <a:r>
              <a:rPr lang="zh-CN" altLang="en-US" dirty="0"/>
              <a:t>循环面向连接</a:t>
            </a:r>
            <a:endParaRPr lang="en-US" altLang="zh-CN" dirty="0"/>
          </a:p>
          <a:p>
            <a:pPr lvl="1"/>
            <a:r>
              <a:rPr lang="en-US" altLang="zh-CN" dirty="0"/>
              <a:t>1.</a:t>
            </a:r>
            <a:r>
              <a:rPr lang="zh-CN" altLang="en-US" dirty="0"/>
              <a:t>创建</a:t>
            </a:r>
            <a:r>
              <a:rPr lang="en-US" altLang="zh-CN" dirty="0"/>
              <a:t>(</a:t>
            </a:r>
            <a:r>
              <a:rPr lang="zh-CN" altLang="en-US" dirty="0"/>
              <a:t>主</a:t>
            </a:r>
            <a:r>
              <a:rPr lang="en-US" altLang="zh-CN" dirty="0"/>
              <a:t>)</a:t>
            </a:r>
            <a:r>
              <a:rPr lang="zh-CN" altLang="en-US" dirty="0"/>
              <a:t>套接字，并绑定熟知端口号</a:t>
            </a:r>
            <a:endParaRPr lang="en-US" altLang="zh-CN" dirty="0"/>
          </a:p>
          <a:p>
            <a:pPr lvl="1"/>
            <a:r>
              <a:rPr lang="en-US" altLang="zh-CN" dirty="0"/>
              <a:t>2.</a:t>
            </a:r>
            <a:r>
              <a:rPr lang="zh-CN" altLang="en-US" dirty="0"/>
              <a:t>设置</a:t>
            </a:r>
            <a:r>
              <a:rPr lang="en-US" altLang="zh-CN" dirty="0"/>
              <a:t>(</a:t>
            </a:r>
            <a:r>
              <a:rPr lang="zh-CN" altLang="en-US" dirty="0"/>
              <a:t>主</a:t>
            </a:r>
            <a:r>
              <a:rPr lang="en-US" altLang="zh-CN" dirty="0"/>
              <a:t>)</a:t>
            </a:r>
            <a:r>
              <a:rPr lang="zh-CN" altLang="en-US" dirty="0"/>
              <a:t>套接字为被动监听模式，准备用于服务器</a:t>
            </a:r>
            <a:endParaRPr lang="en-US" altLang="zh-CN" dirty="0"/>
          </a:p>
          <a:p>
            <a:pPr lvl="1"/>
            <a:r>
              <a:rPr lang="en-US" altLang="zh-CN" dirty="0"/>
              <a:t>3.</a:t>
            </a:r>
            <a:r>
              <a:rPr lang="zh-CN" altLang="en-US" dirty="0"/>
              <a:t>调用</a:t>
            </a:r>
            <a:r>
              <a:rPr lang="en-US" altLang="zh-CN" dirty="0"/>
              <a:t>accept()</a:t>
            </a:r>
            <a:r>
              <a:rPr lang="zh-CN" altLang="en-US" dirty="0"/>
              <a:t>函数接受下一个连接请求</a:t>
            </a:r>
            <a:r>
              <a:rPr lang="en-US" altLang="zh-CN" dirty="0"/>
              <a:t>(</a:t>
            </a:r>
            <a:r>
              <a:rPr lang="zh-CN" altLang="en-US" dirty="0"/>
              <a:t>通过主套接字</a:t>
            </a:r>
            <a:r>
              <a:rPr lang="en-US" altLang="zh-CN" dirty="0"/>
              <a:t>)</a:t>
            </a:r>
            <a:r>
              <a:rPr lang="zh-CN" altLang="en-US" dirty="0"/>
              <a:t>，创建新套接字用于与该客户建立连接</a:t>
            </a:r>
            <a:endParaRPr lang="en-US" altLang="zh-CN" dirty="0"/>
          </a:p>
          <a:p>
            <a:pPr lvl="1"/>
            <a:r>
              <a:rPr lang="en-US" altLang="zh-CN" dirty="0"/>
              <a:t>4.</a:t>
            </a:r>
            <a:r>
              <a:rPr lang="zh-CN" altLang="en-US" dirty="0"/>
              <a:t>遵循应用层协议，反复接收客户请求，构造并 发送响应</a:t>
            </a:r>
            <a:r>
              <a:rPr lang="en-US" altLang="zh-CN" dirty="0"/>
              <a:t>(</a:t>
            </a:r>
            <a:r>
              <a:rPr lang="zh-CN" altLang="en-US" dirty="0"/>
              <a:t>通过新套接字</a:t>
            </a:r>
            <a:r>
              <a:rPr lang="en-US" altLang="zh-CN" dirty="0"/>
              <a:t>)</a:t>
            </a:r>
          </a:p>
          <a:p>
            <a:pPr lvl="1"/>
            <a:r>
              <a:rPr lang="en-US" altLang="zh-CN" dirty="0"/>
              <a:t>5.</a:t>
            </a:r>
            <a:r>
              <a:rPr lang="zh-CN" altLang="en-US" dirty="0"/>
              <a:t>完成为特定客户服务后，关闭与该客户之间的 连接，返回步骤</a:t>
            </a:r>
            <a:r>
              <a:rPr lang="en-US" altLang="zh-CN" dirty="0"/>
              <a:t>3</a:t>
            </a:r>
            <a:endParaRPr lang="zh-CN" altLang="en-US" dirty="0"/>
          </a:p>
        </p:txBody>
      </p:sp>
    </p:spTree>
    <p:extLst>
      <p:ext uri="{BB962C8B-B14F-4D97-AF65-F5344CB8AC3E}">
        <p14:creationId xmlns:p14="http://schemas.microsoft.com/office/powerpoint/2010/main" val="290656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FEFEAA7-E64F-41C8-B2D4-9BFD281DC10D}"/>
              </a:ext>
            </a:extLst>
          </p:cNvPr>
          <p:cNvSpPr>
            <a:spLocks noGrp="1"/>
          </p:cNvSpPr>
          <p:nvPr>
            <p:ph type="title"/>
          </p:nvPr>
        </p:nvSpPr>
        <p:spPr/>
        <p:txBody>
          <a:bodyPr/>
          <a:lstStyle/>
          <a:p>
            <a:r>
              <a:rPr lang="en-US" altLang="zh-CN" dirty="0"/>
              <a:t>P2P</a:t>
            </a:r>
            <a:r>
              <a:rPr lang="zh-CN" altLang="en-US" dirty="0"/>
              <a:t>应用</a:t>
            </a:r>
          </a:p>
        </p:txBody>
      </p:sp>
      <p:sp>
        <p:nvSpPr>
          <p:cNvPr id="5" name="文本占位符 4">
            <a:extLst>
              <a:ext uri="{FF2B5EF4-FFF2-40B4-BE49-F238E27FC236}">
                <a16:creationId xmlns:a16="http://schemas.microsoft.com/office/drawing/2014/main" id="{5668F6BF-C92F-43E6-B624-2B9F61083A7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5586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r>
              <a:rPr lang="zh-CN" altLang="en-US" dirty="0"/>
              <a:t>服务器</a:t>
            </a:r>
            <a:r>
              <a:rPr lang="en-US" altLang="zh-CN" dirty="0"/>
              <a:t>4</a:t>
            </a:r>
            <a:r>
              <a:rPr lang="zh-CN" altLang="en-US" dirty="0"/>
              <a:t>种连接方式</a:t>
            </a:r>
          </a:p>
        </p:txBody>
      </p:sp>
      <p:sp>
        <p:nvSpPr>
          <p:cNvPr id="3" name="内容占位符 2">
            <a:extLst>
              <a:ext uri="{FF2B5EF4-FFF2-40B4-BE49-F238E27FC236}">
                <a16:creationId xmlns:a16="http://schemas.microsoft.com/office/drawing/2014/main" id="{10CF2279-7969-4C67-9189-51A6F8B4A36B}"/>
              </a:ext>
            </a:extLst>
          </p:cNvPr>
          <p:cNvSpPr>
            <a:spLocks noGrp="1"/>
          </p:cNvSpPr>
          <p:nvPr>
            <p:ph idx="1"/>
          </p:nvPr>
        </p:nvSpPr>
        <p:spPr/>
        <p:txBody>
          <a:bodyPr/>
          <a:lstStyle/>
          <a:p>
            <a:r>
              <a:rPr lang="zh-CN" altLang="en-US" dirty="0"/>
              <a:t>并发无连接</a:t>
            </a:r>
            <a:endParaRPr lang="en-US" altLang="zh-CN" dirty="0"/>
          </a:p>
          <a:p>
            <a:pPr lvl="1"/>
            <a:r>
              <a:rPr lang="en-US" altLang="zh-CN" dirty="0"/>
              <a:t>1.</a:t>
            </a:r>
            <a:r>
              <a:rPr lang="zh-CN" altLang="en-US" dirty="0"/>
              <a:t>创建套接字，并绑定熟知端口号</a:t>
            </a:r>
            <a:endParaRPr lang="en-US" altLang="zh-CN" dirty="0"/>
          </a:p>
          <a:p>
            <a:pPr lvl="1"/>
            <a:r>
              <a:rPr lang="en-US" altLang="zh-CN" dirty="0"/>
              <a:t>2.</a:t>
            </a:r>
            <a:r>
              <a:rPr lang="zh-CN" altLang="en-US" dirty="0"/>
              <a:t>反复调用</a:t>
            </a:r>
            <a:r>
              <a:rPr lang="en-US" altLang="zh-CN" dirty="0" err="1"/>
              <a:t>recvfrom</a:t>
            </a:r>
            <a:r>
              <a:rPr lang="en-US" altLang="zh-CN" dirty="0"/>
              <a:t>()</a:t>
            </a:r>
            <a:r>
              <a:rPr lang="zh-CN" altLang="en-US" dirty="0"/>
              <a:t>函数，接收下一个 客户请求，并创建新线程处理该客户响应</a:t>
            </a:r>
            <a:endParaRPr lang="en-US" altLang="zh-CN" dirty="0"/>
          </a:p>
          <a:p>
            <a:pPr lvl="2"/>
            <a:r>
              <a:rPr lang="en-US" altLang="zh-CN" dirty="0"/>
              <a:t>1.</a:t>
            </a:r>
            <a:r>
              <a:rPr lang="zh-CN" altLang="en-US" dirty="0"/>
              <a:t>接收一个特定请求</a:t>
            </a:r>
            <a:endParaRPr lang="en-US" altLang="zh-CN" dirty="0"/>
          </a:p>
          <a:p>
            <a:pPr lvl="2"/>
            <a:r>
              <a:rPr lang="en-US" altLang="zh-CN" dirty="0"/>
              <a:t>2.</a:t>
            </a:r>
            <a:r>
              <a:rPr lang="zh-CN" altLang="en-US" dirty="0"/>
              <a:t>依据应用层协议构造响应报文，并调用 </a:t>
            </a:r>
            <a:r>
              <a:rPr lang="en-US" altLang="zh-CN" dirty="0" err="1"/>
              <a:t>sendto</a:t>
            </a:r>
            <a:r>
              <a:rPr lang="en-US" altLang="zh-CN" dirty="0"/>
              <a:t>()</a:t>
            </a:r>
            <a:r>
              <a:rPr lang="zh-CN" altLang="en-US" dirty="0"/>
              <a:t>发送</a:t>
            </a:r>
            <a:endParaRPr lang="en-US" altLang="zh-CN" dirty="0"/>
          </a:p>
          <a:p>
            <a:pPr lvl="2"/>
            <a:r>
              <a:rPr lang="en-US" altLang="zh-CN" dirty="0"/>
              <a:t>3.</a:t>
            </a:r>
            <a:r>
              <a:rPr lang="zh-CN" altLang="en-US" dirty="0"/>
              <a:t>退出</a:t>
            </a:r>
            <a:r>
              <a:rPr lang="en-US" altLang="zh-CN" dirty="0"/>
              <a:t>(</a:t>
            </a:r>
            <a:r>
              <a:rPr lang="zh-CN" altLang="en-US" dirty="0"/>
              <a:t>一个子线程处理一个请求后即终止</a:t>
            </a:r>
            <a:r>
              <a:rPr lang="en-US" altLang="zh-CN" dirty="0"/>
              <a:t>)</a:t>
            </a:r>
          </a:p>
          <a:p>
            <a:r>
              <a:rPr lang="zh-CN" altLang="en-US" dirty="0"/>
              <a:t>并发面向连接</a:t>
            </a:r>
            <a:endParaRPr lang="en-US" altLang="zh-CN" dirty="0"/>
          </a:p>
          <a:p>
            <a:pPr lvl="1"/>
            <a:r>
              <a:rPr lang="en-US" altLang="zh-CN" dirty="0"/>
              <a:t>1.</a:t>
            </a:r>
            <a:r>
              <a:rPr lang="zh-CN" altLang="en-US" dirty="0"/>
              <a:t>创建（主）套接字，并绑定熟知端口号</a:t>
            </a:r>
            <a:endParaRPr lang="en-US" altLang="zh-CN" dirty="0"/>
          </a:p>
          <a:p>
            <a:pPr lvl="1"/>
            <a:r>
              <a:rPr lang="en-US" altLang="zh-CN" dirty="0"/>
              <a:t>2.</a:t>
            </a:r>
            <a:r>
              <a:rPr lang="zh-CN" altLang="en-US" dirty="0"/>
              <a:t>设置（主）套接字为被动监听模式，准备用于服务</a:t>
            </a:r>
            <a:endParaRPr lang="en-US" altLang="zh-CN" dirty="0"/>
          </a:p>
          <a:p>
            <a:pPr lvl="1"/>
            <a:r>
              <a:rPr lang="en-US" altLang="zh-CN" dirty="0"/>
              <a:t>3.</a:t>
            </a:r>
            <a:r>
              <a:rPr lang="zh-CN" altLang="en-US" dirty="0"/>
              <a:t>反复调用</a:t>
            </a:r>
            <a:r>
              <a:rPr lang="en-US" altLang="zh-CN" dirty="0"/>
              <a:t>accept()</a:t>
            </a:r>
            <a:r>
              <a:rPr lang="zh-CN" altLang="en-US" dirty="0"/>
              <a:t>函数接收下一个连接请求（通过主套接字），并创建一个新的子线程处理该客户响应</a:t>
            </a:r>
            <a:endParaRPr lang="en-US" altLang="zh-CN" dirty="0"/>
          </a:p>
          <a:p>
            <a:pPr lvl="2"/>
            <a:r>
              <a:rPr lang="en-US" altLang="zh-CN" dirty="0"/>
              <a:t>1.</a:t>
            </a:r>
            <a:r>
              <a:rPr lang="zh-CN" altLang="en-US" dirty="0"/>
              <a:t>接收一个客户的服务请求（通过新创建的套接字）</a:t>
            </a:r>
            <a:endParaRPr lang="en-US" altLang="zh-CN" dirty="0"/>
          </a:p>
          <a:p>
            <a:pPr lvl="2"/>
            <a:r>
              <a:rPr lang="en-US" altLang="zh-CN" dirty="0"/>
              <a:t>2.</a:t>
            </a:r>
            <a:r>
              <a:rPr lang="zh-CN" altLang="en-US" dirty="0"/>
              <a:t>遵循应用层协议与特定客户进行交互</a:t>
            </a:r>
            <a:endParaRPr lang="en-US" altLang="zh-CN" dirty="0"/>
          </a:p>
          <a:p>
            <a:pPr lvl="2"/>
            <a:r>
              <a:rPr lang="en-US" altLang="zh-CN" dirty="0"/>
              <a:t>3.</a:t>
            </a:r>
            <a:r>
              <a:rPr lang="zh-CN" altLang="en-US" dirty="0"/>
              <a:t>关闭</a:t>
            </a:r>
            <a:r>
              <a:rPr lang="en-US" altLang="zh-CN" dirty="0"/>
              <a:t>/</a:t>
            </a:r>
            <a:r>
              <a:rPr lang="zh-CN" altLang="en-US" dirty="0"/>
              <a:t>释放连接并退出（线程终止）</a:t>
            </a:r>
          </a:p>
        </p:txBody>
      </p:sp>
    </p:spTree>
    <p:extLst>
      <p:ext uri="{BB962C8B-B14F-4D97-AF65-F5344CB8AC3E}">
        <p14:creationId xmlns:p14="http://schemas.microsoft.com/office/powerpoint/2010/main" val="251907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服务器的实现</a:t>
            </a:r>
          </a:p>
        </p:txBody>
      </p:sp>
      <p:sp>
        <p:nvSpPr>
          <p:cNvPr id="3" name="内容占位符 2"/>
          <p:cNvSpPr>
            <a:spLocks noGrp="1"/>
          </p:cNvSpPr>
          <p:nvPr>
            <p:ph idx="1"/>
          </p:nvPr>
        </p:nvSpPr>
        <p:spPr>
          <a:xfrm>
            <a:off x="1942415" y="1152908"/>
            <a:ext cx="6591985" cy="5470314"/>
          </a:xfrm>
        </p:spPr>
        <p:txBody>
          <a:bodyPr/>
          <a:lstStyle/>
          <a:p>
            <a:r>
              <a:rPr lang="zh-CN" altLang="en-US" dirty="0"/>
              <a:t>设计一个底层过程</a:t>
            </a:r>
            <a:r>
              <a:rPr lang="en-US" altLang="zh-CN" dirty="0" err="1"/>
              <a:t>passivesock</a:t>
            </a:r>
            <a:r>
              <a:rPr lang="en-US" altLang="zh-CN" dirty="0"/>
              <a:t>()</a:t>
            </a:r>
            <a:r>
              <a:rPr lang="zh-CN" altLang="en-US" dirty="0"/>
              <a:t>隐藏底层代码</a:t>
            </a:r>
            <a:endParaRPr lang="en-US" altLang="zh-CN" dirty="0"/>
          </a:p>
          <a:p>
            <a:r>
              <a:rPr lang="zh-CN" altLang="en-US" dirty="0"/>
              <a:t>两个高层过程</a:t>
            </a:r>
            <a:r>
              <a:rPr lang="en-US" altLang="zh-CN" dirty="0" err="1"/>
              <a:t>passiveUDP</a:t>
            </a:r>
            <a:r>
              <a:rPr lang="en-US" altLang="zh-CN" dirty="0"/>
              <a:t>(),</a:t>
            </a:r>
            <a:r>
              <a:rPr lang="en-US" altLang="zh-CN" dirty="0" err="1"/>
              <a:t>passiveTCP</a:t>
            </a:r>
            <a:r>
              <a:rPr lang="en-US" altLang="zh-CN" dirty="0"/>
              <a:t>()</a:t>
            </a:r>
            <a:r>
              <a:rPr lang="zh-CN" altLang="en-US" dirty="0"/>
              <a:t>分别用于创建服务器端</a:t>
            </a:r>
            <a:r>
              <a:rPr lang="en-US" altLang="zh-CN" dirty="0"/>
              <a:t>UDP</a:t>
            </a:r>
            <a:r>
              <a:rPr lang="zh-CN" altLang="en-US" dirty="0"/>
              <a:t>套接字 和</a:t>
            </a:r>
            <a:r>
              <a:rPr lang="en-US" altLang="zh-CN" dirty="0"/>
              <a:t>TCP</a:t>
            </a:r>
            <a:r>
              <a:rPr lang="zh-CN" altLang="en-US" dirty="0"/>
              <a:t>套接字（调用</a:t>
            </a:r>
            <a:r>
              <a:rPr lang="en-US" altLang="zh-CN" dirty="0" err="1"/>
              <a:t>passivesock</a:t>
            </a:r>
            <a:r>
              <a:rPr lang="en-US" altLang="zh-CN" dirty="0"/>
              <a:t>()</a:t>
            </a:r>
            <a:r>
              <a:rPr lang="zh-CN" altLang="en-US" dirty="0"/>
              <a:t>函数）</a:t>
            </a:r>
          </a:p>
        </p:txBody>
      </p:sp>
    </p:spTree>
    <p:extLst>
      <p:ext uri="{BB962C8B-B14F-4D97-AF65-F5344CB8AC3E}">
        <p14:creationId xmlns:p14="http://schemas.microsoft.com/office/powerpoint/2010/main" val="330815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5417-31C7-44A0-8447-7E4AEF68A49C}"/>
              </a:ext>
            </a:extLst>
          </p:cNvPr>
          <p:cNvSpPr>
            <a:spLocks noGrp="1"/>
          </p:cNvSpPr>
          <p:nvPr>
            <p:ph type="title"/>
          </p:nvPr>
        </p:nvSpPr>
        <p:spPr/>
        <p:txBody>
          <a:bodyPr/>
          <a:lstStyle/>
          <a:p>
            <a:r>
              <a:rPr lang="en-US" altLang="zh-CN" dirty="0"/>
              <a:t>P2P</a:t>
            </a:r>
            <a:r>
              <a:rPr lang="zh-CN" altLang="en-US" dirty="0"/>
              <a:t>应用：原理与文件分发</a:t>
            </a:r>
          </a:p>
        </p:txBody>
      </p:sp>
      <p:sp>
        <p:nvSpPr>
          <p:cNvPr id="3" name="内容占位符 2">
            <a:extLst>
              <a:ext uri="{FF2B5EF4-FFF2-40B4-BE49-F238E27FC236}">
                <a16:creationId xmlns:a16="http://schemas.microsoft.com/office/drawing/2014/main" id="{8AAD8C96-FF82-4434-B073-3D7DC2C705EF}"/>
              </a:ext>
            </a:extLst>
          </p:cNvPr>
          <p:cNvSpPr>
            <a:spLocks noGrp="1"/>
          </p:cNvSpPr>
          <p:nvPr>
            <p:ph idx="1"/>
          </p:nvPr>
        </p:nvSpPr>
        <p:spPr/>
        <p:txBody>
          <a:bodyPr/>
          <a:lstStyle/>
          <a:p>
            <a:r>
              <a:rPr lang="en-US" altLang="zh-CN" dirty="0"/>
              <a:t>P2P</a:t>
            </a:r>
            <a:r>
              <a:rPr lang="zh-CN" altLang="en-US" dirty="0"/>
              <a:t>应用的特点</a:t>
            </a:r>
            <a:endParaRPr lang="en-US" altLang="zh-CN" dirty="0"/>
          </a:p>
          <a:p>
            <a:pPr lvl="1"/>
            <a:r>
              <a:rPr lang="zh-CN" altLang="en-US" dirty="0"/>
              <a:t>没有服务器</a:t>
            </a:r>
            <a:endParaRPr lang="en-US" altLang="zh-CN" dirty="0"/>
          </a:p>
          <a:p>
            <a:pPr lvl="1"/>
            <a:r>
              <a:rPr lang="zh-CN" altLang="en-US" dirty="0"/>
              <a:t>任意端系统之间直接通信</a:t>
            </a:r>
            <a:endParaRPr lang="en-US" altLang="zh-CN" dirty="0"/>
          </a:p>
          <a:p>
            <a:pPr lvl="1"/>
            <a:r>
              <a:rPr lang="zh-CN" altLang="en-US" dirty="0"/>
              <a:t>节点阶段性接入</a:t>
            </a:r>
            <a:r>
              <a:rPr lang="en-US" altLang="zh-CN" dirty="0"/>
              <a:t>Internet</a:t>
            </a:r>
          </a:p>
          <a:p>
            <a:pPr lvl="1"/>
            <a:r>
              <a:rPr lang="zh-CN" altLang="en-US" dirty="0"/>
              <a:t>节点可能更换</a:t>
            </a:r>
            <a:r>
              <a:rPr lang="en-US" altLang="zh-CN" dirty="0"/>
              <a:t>IP</a:t>
            </a:r>
            <a:r>
              <a:rPr lang="zh-CN" altLang="en-US" dirty="0"/>
              <a:t>地址</a:t>
            </a:r>
            <a:endParaRPr lang="en-US" altLang="zh-CN" dirty="0"/>
          </a:p>
          <a:p>
            <a:pPr lvl="1"/>
            <a:r>
              <a:rPr lang="zh-CN" altLang="en-US" dirty="0"/>
              <a:t>文件分发比</a:t>
            </a:r>
            <a:r>
              <a:rPr lang="en-US" altLang="zh-CN" dirty="0"/>
              <a:t>C/S</a:t>
            </a:r>
            <a:r>
              <a:rPr lang="zh-CN" altLang="en-US" dirty="0"/>
              <a:t>架构更快</a:t>
            </a:r>
            <a:endParaRPr lang="en-US" altLang="zh-CN" dirty="0"/>
          </a:p>
          <a:p>
            <a:r>
              <a:rPr lang="en-US" altLang="zh-CN" dirty="0" err="1"/>
              <a:t>BitTorrent</a:t>
            </a:r>
            <a:endParaRPr lang="en-US" altLang="zh-CN" dirty="0"/>
          </a:p>
          <a:p>
            <a:pPr lvl="1"/>
            <a:r>
              <a:rPr lang="en-US" altLang="zh-CN" dirty="0"/>
              <a:t>Torrent:</a:t>
            </a:r>
            <a:r>
              <a:rPr lang="zh-CN" altLang="en-US" dirty="0"/>
              <a:t>交换同一文件的文件块的节点组</a:t>
            </a:r>
            <a:endParaRPr lang="en-US" altLang="zh-CN" dirty="0"/>
          </a:p>
          <a:p>
            <a:pPr lvl="1"/>
            <a:r>
              <a:rPr lang="en-US" altLang="zh-CN" dirty="0"/>
              <a:t>Tracker</a:t>
            </a:r>
            <a:r>
              <a:rPr lang="zh-CN" altLang="en-US" dirty="0"/>
              <a:t>：跟踪参与</a:t>
            </a:r>
            <a:r>
              <a:rPr lang="en-US" altLang="zh-CN" dirty="0"/>
              <a:t>torrent</a:t>
            </a:r>
            <a:r>
              <a:rPr lang="zh-CN" altLang="en-US" dirty="0"/>
              <a:t>的节点</a:t>
            </a:r>
            <a:endParaRPr lang="en-US" altLang="zh-CN" dirty="0"/>
          </a:p>
        </p:txBody>
      </p:sp>
    </p:spTree>
    <p:extLst>
      <p:ext uri="{BB962C8B-B14F-4D97-AF65-F5344CB8AC3E}">
        <p14:creationId xmlns:p14="http://schemas.microsoft.com/office/powerpoint/2010/main" val="336133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r>
              <a:rPr lang="en-US" altLang="zh-CN" dirty="0" err="1"/>
              <a:t>BitTorrent</a:t>
            </a:r>
            <a:endParaRPr lang="zh-CN" altLang="en-US" dirty="0"/>
          </a:p>
        </p:txBody>
      </p:sp>
      <p:sp>
        <p:nvSpPr>
          <p:cNvPr id="3" name="内容占位符 2">
            <a:extLst>
              <a:ext uri="{FF2B5EF4-FFF2-40B4-BE49-F238E27FC236}">
                <a16:creationId xmlns:a16="http://schemas.microsoft.com/office/drawing/2014/main" id="{10CF2279-7969-4C67-9189-51A6F8B4A36B}"/>
              </a:ext>
            </a:extLst>
          </p:cNvPr>
          <p:cNvSpPr>
            <a:spLocks noGrp="1"/>
          </p:cNvSpPr>
          <p:nvPr>
            <p:ph idx="1"/>
          </p:nvPr>
        </p:nvSpPr>
        <p:spPr/>
        <p:txBody>
          <a:bodyPr/>
          <a:lstStyle/>
          <a:p>
            <a:r>
              <a:rPr lang="en-US" altLang="zh-CN" dirty="0"/>
              <a:t>Chunk</a:t>
            </a:r>
          </a:p>
          <a:p>
            <a:pPr lvl="1"/>
            <a:r>
              <a:rPr lang="zh-CN" altLang="en-US" dirty="0"/>
              <a:t>文件被划分为</a:t>
            </a:r>
            <a:r>
              <a:rPr lang="en-US" altLang="zh-CN" dirty="0"/>
              <a:t>256KB</a:t>
            </a:r>
            <a:r>
              <a:rPr lang="zh-CN" altLang="en-US" dirty="0"/>
              <a:t>的</a:t>
            </a:r>
            <a:r>
              <a:rPr lang="en-US" altLang="zh-CN" dirty="0"/>
              <a:t>chunk</a:t>
            </a:r>
          </a:p>
          <a:p>
            <a:pPr lvl="1"/>
            <a:r>
              <a:rPr lang="zh-CN" altLang="en-US" dirty="0"/>
              <a:t>节点加入</a:t>
            </a:r>
            <a:r>
              <a:rPr lang="en-US" altLang="zh-CN" dirty="0"/>
              <a:t>torrent</a:t>
            </a:r>
            <a:r>
              <a:rPr lang="zh-CN" altLang="en-US" dirty="0"/>
              <a:t>后先向</a:t>
            </a:r>
            <a:r>
              <a:rPr lang="en-US" altLang="zh-CN" dirty="0"/>
              <a:t>tracker</a:t>
            </a:r>
            <a:r>
              <a:rPr lang="zh-CN" altLang="en-US" dirty="0"/>
              <a:t>注册获得节点，并与某些节点建立连接，逐渐积累积累</a:t>
            </a:r>
            <a:r>
              <a:rPr lang="en-US" altLang="zh-CN" dirty="0"/>
              <a:t>chunk</a:t>
            </a:r>
          </a:p>
          <a:p>
            <a:pPr lvl="1"/>
            <a:r>
              <a:rPr lang="zh-CN" altLang="en-US" dirty="0"/>
              <a:t>下载的同时，节点同时向其它节点上传</a:t>
            </a:r>
            <a:r>
              <a:rPr lang="en-US" altLang="zh-CN" dirty="0"/>
              <a:t>chunk</a:t>
            </a:r>
          </a:p>
          <a:p>
            <a:pPr lvl="1"/>
            <a:r>
              <a:rPr lang="zh-CN" altLang="en-US" dirty="0"/>
              <a:t>一旦节点获得完整的文件，可能离开或继续留下</a:t>
            </a:r>
            <a:endParaRPr lang="en-US" altLang="zh-CN" dirty="0"/>
          </a:p>
          <a:p>
            <a:r>
              <a:rPr lang="zh-CN" altLang="en-US" dirty="0"/>
              <a:t>获得</a:t>
            </a:r>
            <a:r>
              <a:rPr lang="en-US" altLang="zh-CN" dirty="0"/>
              <a:t>chunk</a:t>
            </a:r>
          </a:p>
          <a:p>
            <a:pPr lvl="1"/>
            <a:r>
              <a:rPr lang="zh-CN" altLang="en-US" dirty="0"/>
              <a:t>给定任一时刻，不同的节点持有文件的不同</a:t>
            </a:r>
            <a:r>
              <a:rPr lang="en-US" altLang="zh-CN" dirty="0"/>
              <a:t>chunk</a:t>
            </a:r>
            <a:r>
              <a:rPr lang="zh-CN" altLang="en-US" dirty="0"/>
              <a:t>集合</a:t>
            </a:r>
            <a:endParaRPr lang="en-US" altLang="zh-CN" dirty="0"/>
          </a:p>
          <a:p>
            <a:pPr lvl="1"/>
            <a:r>
              <a:rPr lang="zh-CN" altLang="en-US" dirty="0"/>
              <a:t>节点</a:t>
            </a:r>
            <a:r>
              <a:rPr lang="en-US" altLang="zh-CN" dirty="0"/>
              <a:t>(Alice)</a:t>
            </a:r>
            <a:r>
              <a:rPr lang="zh-CN" altLang="en-US" dirty="0"/>
              <a:t>定期查询每个邻居所持有的</a:t>
            </a:r>
            <a:r>
              <a:rPr lang="en-US" altLang="zh-CN" dirty="0"/>
              <a:t>chunk</a:t>
            </a:r>
            <a:r>
              <a:rPr lang="zh-CN" altLang="en-US" dirty="0"/>
              <a:t>列表</a:t>
            </a:r>
            <a:endParaRPr lang="en-US" altLang="zh-CN" dirty="0"/>
          </a:p>
          <a:p>
            <a:pPr lvl="1"/>
            <a:r>
              <a:rPr lang="zh-CN" altLang="en-US" dirty="0"/>
              <a:t>节点发送请求，请求获取缺失的</a:t>
            </a:r>
            <a:r>
              <a:rPr lang="en-US" altLang="zh-CN" dirty="0"/>
              <a:t>chunk</a:t>
            </a:r>
            <a:r>
              <a:rPr lang="zh-CN" altLang="en-US" dirty="0"/>
              <a:t>：稀缺优先</a:t>
            </a:r>
            <a:endParaRPr lang="en-US" altLang="zh-CN" dirty="0"/>
          </a:p>
          <a:p>
            <a:r>
              <a:rPr lang="zh-CN" altLang="en-US" dirty="0"/>
              <a:t>发送</a:t>
            </a:r>
            <a:r>
              <a:rPr lang="en-US" altLang="zh-CN" dirty="0"/>
              <a:t>chunk: tit-for-tat</a:t>
            </a:r>
            <a:endParaRPr lang="zh-CN" altLang="en-US" dirty="0"/>
          </a:p>
        </p:txBody>
      </p:sp>
    </p:spTree>
    <p:extLst>
      <p:ext uri="{BB962C8B-B14F-4D97-AF65-F5344CB8AC3E}">
        <p14:creationId xmlns:p14="http://schemas.microsoft.com/office/powerpoint/2010/main" val="130961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P2P</a:t>
            </a:r>
            <a:r>
              <a:rPr lang="zh-CN" altLang="en-US" dirty="0"/>
              <a:t>索引技术</a:t>
            </a:r>
          </a:p>
        </p:txBody>
      </p:sp>
      <p:sp>
        <p:nvSpPr>
          <p:cNvPr id="3" name="内容占位符 2"/>
          <p:cNvSpPr>
            <a:spLocks noGrp="1"/>
          </p:cNvSpPr>
          <p:nvPr>
            <p:ph idx="1"/>
          </p:nvPr>
        </p:nvSpPr>
        <p:spPr/>
        <p:txBody>
          <a:bodyPr/>
          <a:lstStyle/>
          <a:p>
            <a:r>
              <a:rPr lang="en-US" altLang="zh-CN" dirty="0"/>
              <a:t>P2P</a:t>
            </a:r>
            <a:r>
              <a:rPr lang="zh-CN" altLang="en-US" dirty="0"/>
              <a:t>系统的索引：信息到节点位置（</a:t>
            </a:r>
            <a:r>
              <a:rPr lang="en-US" altLang="zh-CN" dirty="0"/>
              <a:t>IP+</a:t>
            </a:r>
            <a:r>
              <a:rPr lang="zh-CN" altLang="en-US" dirty="0"/>
              <a:t>端口号）的映射</a:t>
            </a:r>
            <a:endParaRPr lang="en-US" altLang="zh-CN" dirty="0"/>
          </a:p>
          <a:p>
            <a:r>
              <a:rPr lang="zh-CN" altLang="en-US" dirty="0"/>
              <a:t>集中式索引</a:t>
            </a:r>
            <a:endParaRPr lang="en-US" altLang="zh-CN" dirty="0"/>
          </a:p>
          <a:p>
            <a:pPr lvl="1"/>
            <a:r>
              <a:rPr lang="zh-CN" altLang="en-US" dirty="0"/>
              <a:t>内容和文件的传输是分布式的，但内容的定位是高度集中式的</a:t>
            </a:r>
            <a:endParaRPr lang="en-US" altLang="zh-CN" dirty="0"/>
          </a:p>
          <a:p>
            <a:pPr lvl="1"/>
            <a:r>
              <a:rPr lang="zh-CN" altLang="en-US" dirty="0"/>
              <a:t>问题：单点失效问题、性能瓶颈、版权问题</a:t>
            </a:r>
            <a:endParaRPr lang="en-US" altLang="zh-CN" dirty="0"/>
          </a:p>
          <a:p>
            <a:r>
              <a:rPr lang="zh-CN" altLang="en-US" dirty="0"/>
              <a:t>洪泛式查询：</a:t>
            </a:r>
            <a:endParaRPr lang="en-US" altLang="zh-CN" dirty="0"/>
          </a:p>
          <a:p>
            <a:pPr lvl="1"/>
            <a:r>
              <a:rPr lang="zh-CN" altLang="en-US" dirty="0"/>
              <a:t>完全分布式架构，每个节点对它共享的文件进 行索引，且只对它共享的文件进行索引</a:t>
            </a:r>
            <a:endParaRPr lang="en-US" altLang="zh-CN" dirty="0"/>
          </a:p>
          <a:p>
            <a:pPr lvl="1"/>
            <a:r>
              <a:rPr lang="zh-CN" altLang="en-US" dirty="0"/>
              <a:t>缺点：占用网络带宽</a:t>
            </a:r>
            <a:endParaRPr lang="en-US" altLang="zh-CN" dirty="0"/>
          </a:p>
          <a:p>
            <a:r>
              <a:rPr lang="zh-CN" altLang="en-US" dirty="0"/>
              <a:t>层次式覆盖网络</a:t>
            </a:r>
            <a:endParaRPr lang="en-US" altLang="zh-CN" dirty="0"/>
          </a:p>
          <a:p>
            <a:pPr lvl="1"/>
            <a:r>
              <a:rPr lang="zh-CN" altLang="en-US" dirty="0"/>
              <a:t>介于集中式索引和洪泛查询之间的方法</a:t>
            </a:r>
            <a:endParaRPr lang="en-US" altLang="zh-CN" dirty="0"/>
          </a:p>
          <a:p>
            <a:pPr lvl="1"/>
            <a:r>
              <a:rPr lang="zh-CN" altLang="en-US" dirty="0"/>
              <a:t>每个节点或者是一个超级节点，或者被 分配一个超级节点</a:t>
            </a:r>
            <a:endParaRPr lang="en-US" altLang="zh-CN" dirty="0"/>
          </a:p>
          <a:p>
            <a:pPr lvl="2"/>
            <a:r>
              <a:rPr lang="zh-CN" altLang="en-US" dirty="0"/>
              <a:t>节点和超级节点间维持</a:t>
            </a:r>
            <a:r>
              <a:rPr lang="en-US" altLang="zh-CN" dirty="0"/>
              <a:t>TCP</a:t>
            </a:r>
            <a:r>
              <a:rPr lang="zh-CN" altLang="en-US" dirty="0"/>
              <a:t>连接</a:t>
            </a:r>
            <a:endParaRPr lang="en-US" altLang="zh-CN" dirty="0"/>
          </a:p>
          <a:p>
            <a:pPr lvl="2"/>
            <a:r>
              <a:rPr lang="zh-CN" altLang="en-US" dirty="0"/>
              <a:t>某些超级节点对之间维持</a:t>
            </a:r>
            <a:r>
              <a:rPr lang="en-US" altLang="zh-CN" dirty="0"/>
              <a:t>TCP</a:t>
            </a:r>
            <a:r>
              <a:rPr lang="zh-CN" altLang="en-US" dirty="0"/>
              <a:t>连接</a:t>
            </a:r>
            <a:endParaRPr lang="en-US" altLang="zh-CN" dirty="0"/>
          </a:p>
          <a:p>
            <a:pPr lvl="1"/>
            <a:r>
              <a:rPr lang="zh-CN" altLang="en-US" dirty="0"/>
              <a:t>超级节点负责跟踪子节点的内容</a:t>
            </a:r>
          </a:p>
        </p:txBody>
      </p:sp>
    </p:spTree>
    <p:extLst>
      <p:ext uri="{BB962C8B-B14F-4D97-AF65-F5344CB8AC3E}">
        <p14:creationId xmlns:p14="http://schemas.microsoft.com/office/powerpoint/2010/main" val="389616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ED3318B-3239-4A5C-9C08-60FC51B1F439}"/>
              </a:ext>
            </a:extLst>
          </p:cNvPr>
          <p:cNvSpPr>
            <a:spLocks noGrp="1"/>
          </p:cNvSpPr>
          <p:nvPr>
            <p:ph type="title"/>
          </p:nvPr>
        </p:nvSpPr>
        <p:spPr/>
        <p:txBody>
          <a:bodyPr/>
          <a:lstStyle/>
          <a:p>
            <a:r>
              <a:rPr lang="en-US" altLang="zh-CN" dirty="0"/>
              <a:t>Socket</a:t>
            </a:r>
            <a:r>
              <a:rPr lang="zh-CN" altLang="en-US" dirty="0"/>
              <a:t>编程</a:t>
            </a:r>
          </a:p>
        </p:txBody>
      </p:sp>
      <p:sp>
        <p:nvSpPr>
          <p:cNvPr id="5" name="文本占位符 4">
            <a:extLst>
              <a:ext uri="{FF2B5EF4-FFF2-40B4-BE49-F238E27FC236}">
                <a16:creationId xmlns:a16="http://schemas.microsoft.com/office/drawing/2014/main" id="{AB98A699-1B49-4736-A10C-8780FB07EE5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232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85A81-EA79-475C-A415-251E9C7F7DF8}"/>
              </a:ext>
            </a:extLst>
          </p:cNvPr>
          <p:cNvSpPr>
            <a:spLocks noGrp="1"/>
          </p:cNvSpPr>
          <p:nvPr>
            <p:ph type="ctrTitle"/>
          </p:nvPr>
        </p:nvSpPr>
        <p:spPr>
          <a:xfrm>
            <a:off x="939338" y="241069"/>
            <a:ext cx="7603529" cy="4536313"/>
          </a:xfrm>
        </p:spPr>
        <p:txBody>
          <a:bodyPr>
            <a:normAutofit fontScale="90000"/>
          </a:bodyPr>
          <a:lstStyle/>
          <a:p>
            <a:r>
              <a:rPr lang="en-US" altLang="zh-CN" dirty="0"/>
              <a:t>Socket</a:t>
            </a:r>
            <a:br>
              <a:rPr lang="en-US" altLang="zh-CN" dirty="0"/>
            </a:br>
            <a:br>
              <a:rPr lang="en-US" altLang="zh-CN" dirty="0"/>
            </a:br>
            <a:br>
              <a:rPr lang="en-US" altLang="zh-CN" dirty="0"/>
            </a:br>
            <a:br>
              <a:rPr lang="en-US" altLang="zh-CN" dirty="0"/>
            </a:br>
            <a:br>
              <a:rPr lang="en-US" altLang="zh-CN" dirty="0"/>
            </a:br>
            <a:endParaRPr lang="zh-CN" altLang="en-US" dirty="0"/>
          </a:p>
        </p:txBody>
      </p:sp>
      <p:sp>
        <p:nvSpPr>
          <p:cNvPr id="3" name="副标题 2">
            <a:extLst>
              <a:ext uri="{FF2B5EF4-FFF2-40B4-BE49-F238E27FC236}">
                <a16:creationId xmlns:a16="http://schemas.microsoft.com/office/drawing/2014/main" id="{53B68821-F5F7-4855-A74C-89A85F35C6E1}"/>
              </a:ext>
            </a:extLst>
          </p:cNvPr>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671809" y="877188"/>
            <a:ext cx="6465107" cy="3264073"/>
          </a:xfrm>
          <a:prstGeom prst="rect">
            <a:avLst/>
          </a:prstGeom>
        </p:spPr>
      </p:pic>
      <p:pic>
        <p:nvPicPr>
          <p:cNvPr id="5" name="图片 4"/>
          <p:cNvPicPr>
            <a:picLocks noChangeAspect="1"/>
          </p:cNvPicPr>
          <p:nvPr/>
        </p:nvPicPr>
        <p:blipFill>
          <a:blip r:embed="rId4"/>
          <a:stretch>
            <a:fillRect/>
          </a:stretch>
        </p:blipFill>
        <p:spPr>
          <a:xfrm>
            <a:off x="1163491" y="4244873"/>
            <a:ext cx="7481745" cy="2651140"/>
          </a:xfrm>
          <a:prstGeom prst="rect">
            <a:avLst/>
          </a:prstGeom>
        </p:spPr>
      </p:pic>
    </p:spTree>
    <p:extLst>
      <p:ext uri="{BB962C8B-B14F-4D97-AF65-F5344CB8AC3E}">
        <p14:creationId xmlns:p14="http://schemas.microsoft.com/office/powerpoint/2010/main" val="370224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5417-31C7-44A0-8447-7E4AEF68A49C}"/>
              </a:ext>
            </a:extLst>
          </p:cNvPr>
          <p:cNvSpPr>
            <a:spLocks noGrp="1"/>
          </p:cNvSpPr>
          <p:nvPr>
            <p:ph type="title"/>
          </p:nvPr>
        </p:nvSpPr>
        <p:spPr/>
        <p:txBody>
          <a:bodyPr/>
          <a:lstStyle/>
          <a:p>
            <a:r>
              <a:rPr lang="en-US" altLang="zh-CN" dirty="0"/>
              <a:t>Socket </a:t>
            </a:r>
            <a:r>
              <a:rPr lang="en-US" altLang="zh-CN" dirty="0" err="1"/>
              <a:t>api</a:t>
            </a:r>
            <a:endParaRPr lang="zh-CN" altLang="en-US" dirty="0"/>
          </a:p>
        </p:txBody>
      </p:sp>
      <p:sp>
        <p:nvSpPr>
          <p:cNvPr id="5" name="文本框 4"/>
          <p:cNvSpPr txBox="1"/>
          <p:nvPr/>
        </p:nvSpPr>
        <p:spPr>
          <a:xfrm>
            <a:off x="438665" y="753762"/>
            <a:ext cx="8686800" cy="5632311"/>
          </a:xfrm>
          <a:prstGeom prst="rect">
            <a:avLst/>
          </a:prstGeom>
          <a:noFill/>
        </p:spPr>
        <p:txBody>
          <a:bodyPr wrap="square" rtlCol="0">
            <a:spAutoFit/>
          </a:bodyPr>
          <a:lstStyle/>
          <a:p>
            <a:r>
              <a:rPr lang="zh-CN" altLang="en-US" dirty="0"/>
              <a:t>最初设计</a:t>
            </a:r>
            <a:endParaRPr lang="en-US" altLang="zh-CN" dirty="0"/>
          </a:p>
          <a:p>
            <a:r>
              <a:rPr lang="zh-CN" altLang="en-US" dirty="0"/>
              <a:t>面向</a:t>
            </a:r>
            <a:r>
              <a:rPr lang="en-US" altLang="zh-CN" dirty="0"/>
              <a:t>TCP/IP</a:t>
            </a:r>
            <a:r>
              <a:rPr lang="zh-CN" altLang="en-US" dirty="0"/>
              <a:t>协议栈接口</a:t>
            </a:r>
            <a:endParaRPr lang="en-US" altLang="zh-CN" dirty="0"/>
          </a:p>
          <a:p>
            <a:endParaRPr lang="en-US" altLang="zh-CN" dirty="0"/>
          </a:p>
          <a:p>
            <a:endParaRPr lang="en-US" altLang="zh-CN" dirty="0"/>
          </a:p>
          <a:p>
            <a:r>
              <a:rPr lang="zh-CN" altLang="en-US" dirty="0"/>
              <a:t>目前</a:t>
            </a:r>
            <a:endParaRPr lang="en-US" altLang="zh-CN" dirty="0"/>
          </a:p>
          <a:p>
            <a:r>
              <a:rPr lang="zh-CN" altLang="en-US" dirty="0"/>
              <a:t>事实上的工业标准</a:t>
            </a:r>
            <a:endParaRPr lang="en-US" altLang="zh-CN" dirty="0"/>
          </a:p>
          <a:p>
            <a:r>
              <a:rPr lang="zh-CN" altLang="en-US" dirty="0"/>
              <a:t>绝大多数操作系统都支持</a:t>
            </a:r>
            <a:endParaRPr lang="en-US" altLang="zh-CN" dirty="0"/>
          </a:p>
          <a:p>
            <a:r>
              <a:rPr lang="en-US" altLang="zh-CN" dirty="0"/>
              <a:t>Internet</a:t>
            </a:r>
            <a:r>
              <a:rPr lang="zh-CN" altLang="en-US" dirty="0"/>
              <a:t>网络应用最典型的</a:t>
            </a:r>
            <a:r>
              <a:rPr lang="en-US" altLang="zh-CN" dirty="0"/>
              <a:t>API</a:t>
            </a:r>
            <a:r>
              <a:rPr lang="zh-CN" altLang="en-US" dirty="0"/>
              <a:t>接口</a:t>
            </a:r>
            <a:endParaRPr lang="en-US" altLang="zh-CN" dirty="0"/>
          </a:p>
          <a:p>
            <a:endParaRPr lang="en-US" altLang="zh-CN" dirty="0"/>
          </a:p>
          <a:p>
            <a:r>
              <a:rPr lang="zh-CN" altLang="en-US" dirty="0"/>
              <a:t>通信模型</a:t>
            </a:r>
            <a:endParaRPr lang="en-US" altLang="zh-CN" dirty="0"/>
          </a:p>
          <a:p>
            <a:r>
              <a:rPr lang="en-US" altLang="zh-CN" dirty="0"/>
              <a:t> </a:t>
            </a:r>
            <a:r>
              <a:rPr lang="zh-CN" altLang="en-US" dirty="0"/>
              <a:t>客户</a:t>
            </a:r>
            <a:r>
              <a:rPr lang="en-US" altLang="zh-CN" dirty="0"/>
              <a:t>/</a:t>
            </a:r>
            <a:r>
              <a:rPr lang="zh-CN" altLang="en-US" dirty="0"/>
              <a:t>服务器（</a:t>
            </a:r>
            <a:r>
              <a:rPr lang="en-US" altLang="zh-CN" dirty="0"/>
              <a:t>c/s</a:t>
            </a:r>
            <a:r>
              <a:rPr lang="zh-CN" altLang="en-US" dirty="0"/>
              <a:t>）</a:t>
            </a:r>
            <a:endParaRPr lang="en-US" altLang="zh-CN" dirty="0"/>
          </a:p>
          <a:p>
            <a:r>
              <a:rPr lang="en-US" altLang="zh-CN" dirty="0"/>
              <a:t> </a:t>
            </a:r>
          </a:p>
          <a:p>
            <a:r>
              <a:rPr lang="zh-CN" altLang="en-US" dirty="0"/>
              <a:t>应用进程间通信的抽象机制                            </a:t>
            </a:r>
            <a:endParaRPr lang="en-US" altLang="zh-CN" dirty="0"/>
          </a:p>
          <a:p>
            <a:endParaRPr lang="en-US" altLang="zh-CN" dirty="0"/>
          </a:p>
          <a:p>
            <a:r>
              <a:rPr lang="zh-CN" altLang="en-US" dirty="0"/>
              <a:t>标识通信端点（对外）：</a:t>
            </a:r>
            <a:r>
              <a:rPr lang="en-US" altLang="zh-CN" dirty="0"/>
              <a:t>IP+</a:t>
            </a:r>
            <a:r>
              <a:rPr lang="zh-CN" altLang="en-US" dirty="0"/>
              <a:t>端口</a:t>
            </a:r>
            <a:endParaRPr lang="en-US" altLang="zh-CN" dirty="0"/>
          </a:p>
          <a:p>
            <a:endParaRPr lang="en-US" altLang="zh-CN" dirty="0"/>
          </a:p>
          <a:p>
            <a:r>
              <a:rPr lang="zh-CN" altLang="en-US" dirty="0"/>
              <a:t>操作系统</a:t>
            </a:r>
            <a:r>
              <a:rPr lang="en-US" altLang="zh-CN" dirty="0"/>
              <a:t>/</a:t>
            </a:r>
            <a:r>
              <a:rPr lang="zh-CN" altLang="en-US" dirty="0"/>
              <a:t>进程如何管理套接字（对内）：</a:t>
            </a:r>
            <a:endParaRPr lang="en-US" altLang="zh-CN" dirty="0"/>
          </a:p>
          <a:p>
            <a:r>
              <a:rPr lang="zh-CN" altLang="en-US" dirty="0"/>
              <a:t>套接字描述符</a:t>
            </a:r>
            <a:endParaRPr lang="en-US" altLang="zh-CN" dirty="0"/>
          </a:p>
          <a:p>
            <a:endParaRPr lang="en-US" altLang="zh-CN" dirty="0"/>
          </a:p>
          <a:p>
            <a:endParaRPr lang="zh-CN" altLang="en-US" dirty="0"/>
          </a:p>
        </p:txBody>
      </p:sp>
      <p:pic>
        <p:nvPicPr>
          <p:cNvPr id="7" name="图片 6"/>
          <p:cNvPicPr>
            <a:picLocks noChangeAspect="1"/>
          </p:cNvPicPr>
          <p:nvPr/>
        </p:nvPicPr>
        <p:blipFill>
          <a:blip r:embed="rId3"/>
          <a:stretch>
            <a:fillRect/>
          </a:stretch>
        </p:blipFill>
        <p:spPr>
          <a:xfrm>
            <a:off x="3080499" y="697706"/>
            <a:ext cx="5175405" cy="2071881"/>
          </a:xfrm>
          <a:prstGeom prst="rect">
            <a:avLst/>
          </a:prstGeom>
        </p:spPr>
      </p:pic>
      <p:sp>
        <p:nvSpPr>
          <p:cNvPr id="8" name="文本框 7"/>
          <p:cNvSpPr txBox="1"/>
          <p:nvPr/>
        </p:nvSpPr>
        <p:spPr>
          <a:xfrm>
            <a:off x="4753490" y="3302026"/>
            <a:ext cx="3502414" cy="2308324"/>
          </a:xfrm>
          <a:prstGeom prst="rect">
            <a:avLst/>
          </a:prstGeom>
          <a:noFill/>
        </p:spPr>
        <p:txBody>
          <a:bodyPr wrap="square" rtlCol="0">
            <a:spAutoFit/>
          </a:bodyPr>
          <a:lstStyle/>
          <a:p>
            <a:r>
              <a:rPr lang="en-US" altLang="zh-CN" dirty="0"/>
              <a:t>Socket</a:t>
            </a:r>
            <a:r>
              <a:rPr lang="zh-CN" altLang="en-US" dirty="0"/>
              <a:t>抽象</a:t>
            </a:r>
            <a:endParaRPr lang="en-US" altLang="zh-CN" dirty="0"/>
          </a:p>
          <a:p>
            <a:endParaRPr lang="en-US" altLang="zh-CN" dirty="0"/>
          </a:p>
          <a:p>
            <a:r>
              <a:rPr lang="zh-CN" altLang="en-US" dirty="0"/>
              <a:t>当应用进程创建套接字时，操作系统分配一个数据结构</a:t>
            </a:r>
            <a:r>
              <a:rPr lang="en-US" altLang="zh-CN" dirty="0"/>
              <a:t>(Socket</a:t>
            </a:r>
            <a:r>
              <a:rPr lang="zh-CN" altLang="en-US" dirty="0"/>
              <a:t>描述符表</a:t>
            </a:r>
            <a:r>
              <a:rPr lang="en-US" altLang="zh-CN" dirty="0"/>
              <a:t>)</a:t>
            </a:r>
            <a:r>
              <a:rPr lang="zh-CN" altLang="en-US" dirty="0"/>
              <a:t>存储该套接字信息</a:t>
            </a:r>
            <a:endParaRPr lang="en-US" altLang="zh-CN" dirty="0"/>
          </a:p>
          <a:p>
            <a:r>
              <a:rPr lang="zh-CN" altLang="en-US" dirty="0"/>
              <a:t>返回套接字描述符</a:t>
            </a:r>
            <a:endParaRPr lang="en-US" altLang="zh-CN" dirty="0"/>
          </a:p>
          <a:p>
            <a:endParaRPr lang="en-US" altLang="zh-CN" dirty="0"/>
          </a:p>
          <a:p>
            <a:endParaRPr lang="zh-CN" altLang="en-US" dirty="0"/>
          </a:p>
        </p:txBody>
      </p:sp>
      <p:pic>
        <p:nvPicPr>
          <p:cNvPr id="9" name="图片 8"/>
          <p:cNvPicPr>
            <a:picLocks noChangeAspect="1"/>
          </p:cNvPicPr>
          <p:nvPr/>
        </p:nvPicPr>
        <p:blipFill>
          <a:blip r:embed="rId4"/>
          <a:stretch>
            <a:fillRect/>
          </a:stretch>
        </p:blipFill>
        <p:spPr>
          <a:xfrm>
            <a:off x="7220703" y="4810381"/>
            <a:ext cx="1904762" cy="2047619"/>
          </a:xfrm>
          <a:prstGeom prst="rect">
            <a:avLst/>
          </a:prstGeom>
        </p:spPr>
      </p:pic>
    </p:spTree>
    <p:extLst>
      <p:ext uri="{BB962C8B-B14F-4D97-AF65-F5344CB8AC3E}">
        <p14:creationId xmlns:p14="http://schemas.microsoft.com/office/powerpoint/2010/main" val="262840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2267322" y="3194613"/>
            <a:ext cx="5057404" cy="3574223"/>
          </a:xfrm>
          <a:prstGeom prst="rect">
            <a:avLst/>
          </a:prstGeom>
        </p:spPr>
      </p:pic>
      <p:pic>
        <p:nvPicPr>
          <p:cNvPr id="3" name="图片 2"/>
          <p:cNvPicPr>
            <a:picLocks noChangeAspect="1"/>
          </p:cNvPicPr>
          <p:nvPr/>
        </p:nvPicPr>
        <p:blipFill>
          <a:blip r:embed="rId4"/>
          <a:stretch>
            <a:fillRect/>
          </a:stretch>
        </p:blipFill>
        <p:spPr>
          <a:xfrm>
            <a:off x="1229435" y="165267"/>
            <a:ext cx="6790615" cy="2966549"/>
          </a:xfrm>
          <a:prstGeom prst="rect">
            <a:avLst/>
          </a:prstGeom>
        </p:spPr>
      </p:pic>
    </p:spTree>
    <p:extLst>
      <p:ext uri="{BB962C8B-B14F-4D97-AF65-F5344CB8AC3E}">
        <p14:creationId xmlns:p14="http://schemas.microsoft.com/office/powerpoint/2010/main" val="3638138118"/>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229</TotalTime>
  <Words>2363</Words>
  <Application>Microsoft Office PowerPoint</Application>
  <PresentationFormat>全屏显示(4:3)</PresentationFormat>
  <Paragraphs>243</Paragraphs>
  <Slides>21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幼圆</vt:lpstr>
      <vt:lpstr>Arial</vt:lpstr>
      <vt:lpstr>Century Gothic</vt:lpstr>
      <vt:lpstr>Wingdings 3</vt:lpstr>
      <vt:lpstr>丝状</vt:lpstr>
      <vt:lpstr>网络应用（下）</vt:lpstr>
      <vt:lpstr>P2P应用</vt:lpstr>
      <vt:lpstr>P2P应用：原理与文件分发</vt:lpstr>
      <vt:lpstr>BitTorrent</vt:lpstr>
      <vt:lpstr>P2P索引技术</vt:lpstr>
      <vt:lpstr>Socket编程</vt:lpstr>
      <vt:lpstr>Socket     </vt:lpstr>
      <vt:lpstr>Socket api</vt:lpstr>
      <vt:lpstr>PowerPoint 演示文稿</vt:lpstr>
      <vt:lpstr>Socket API 函数</vt:lpstr>
      <vt:lpstr>PowerPoint 演示文稿</vt:lpstr>
      <vt:lpstr>PowerPoint 演示文稿</vt:lpstr>
      <vt:lpstr>PowerPoint 演示文稿</vt:lpstr>
      <vt:lpstr>网络应用Socket API(TCP)调用基本流程 </vt:lpstr>
      <vt:lpstr>客户端Socket编程</vt:lpstr>
      <vt:lpstr>一些有用的函数</vt:lpstr>
      <vt:lpstr>connectsock()实现</vt:lpstr>
      <vt:lpstr>TCP/UDP通信（DAYTIME）</vt:lpstr>
      <vt:lpstr>服务器4种连接方式</vt:lpstr>
      <vt:lpstr>服务器4种连接方式</vt:lpstr>
      <vt:lpstr>服务器的实现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QWERTIer _</dc:creator>
  <cp:lastModifiedBy>QWERTIer _</cp:lastModifiedBy>
  <cp:revision>25</cp:revision>
  <dcterms:created xsi:type="dcterms:W3CDTF">2018-04-01T02:32:10Z</dcterms:created>
  <dcterms:modified xsi:type="dcterms:W3CDTF">2018-04-02T15:50:45Z</dcterms:modified>
</cp:coreProperties>
</file>