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3456" autoAdjust="0"/>
  </p:normalViewPr>
  <p:slideViewPr>
    <p:cSldViewPr snapToGrid="0">
      <p:cViewPr varScale="1">
        <p:scale>
          <a:sx n="106" d="100"/>
          <a:sy n="106" d="100"/>
        </p:scale>
        <p:origin x="16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62391-39DE-4A82-B396-8D79625CDD07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3A5FB-A1F2-4F8D-8002-5BA0E02F2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85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生成校验和时如果产生进位要把进位与和相加</a:t>
            </a:r>
            <a:endParaRPr lang="en-US" altLang="zh-CN" dirty="0"/>
          </a:p>
          <a:p>
            <a:r>
              <a:rPr lang="en-US" altLang="zh-CN" dirty="0"/>
              <a:t>UDP</a:t>
            </a:r>
            <a:r>
              <a:rPr lang="zh-CN" altLang="en-US" dirty="0"/>
              <a:t>头共</a:t>
            </a:r>
            <a:r>
              <a:rPr lang="en-US" altLang="zh-CN" dirty="0"/>
              <a:t>8</a:t>
            </a:r>
            <a:r>
              <a:rPr lang="zh-CN" altLang="en-US" dirty="0"/>
              <a:t>个字节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0BFF-FF62-4AB3-9E07-DFF527312A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324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GBN</a:t>
            </a:r>
            <a:r>
              <a:rPr lang="zh-CN" altLang="en-US" dirty="0"/>
              <a:t>是接受方无缓存时所使用的，当一个分组中的若干个甚至只有一个数据包对应的</a:t>
            </a:r>
            <a:r>
              <a:rPr lang="en-US" altLang="zh-CN" dirty="0"/>
              <a:t>ACK</a:t>
            </a:r>
            <a:r>
              <a:rPr lang="zh-CN" altLang="en-US" dirty="0"/>
              <a:t>没有在计时器超时前被接收到时，就会发送整个分组，实在是浪费。</a:t>
            </a:r>
            <a:endParaRPr lang="en-US" altLang="zh-CN" dirty="0"/>
          </a:p>
          <a:p>
            <a:r>
              <a:rPr lang="zh-CN" altLang="en-US" dirty="0"/>
              <a:t>而当接受方有缓存时，便可以使用</a:t>
            </a:r>
            <a:r>
              <a:rPr lang="en-US" altLang="zh-CN" dirty="0"/>
              <a:t>SR</a:t>
            </a:r>
            <a:r>
              <a:rPr lang="zh-CN" altLang="en-US" dirty="0"/>
              <a:t>。相对于</a:t>
            </a:r>
            <a:r>
              <a:rPr lang="en-US" altLang="zh-CN" dirty="0"/>
              <a:t>GBN</a:t>
            </a:r>
            <a:r>
              <a:rPr lang="zh-CN" altLang="en-US" dirty="0"/>
              <a:t>，接受方可以缓存乱序到达的分组，并为每个分组设置独立的计时器，并会在计时器超时时重新发送已发送且未确认的分组，而不是将整个窗口中的分组重新发一遍。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162A1-AB8E-4FF3-B989-BC0D8E0C15D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3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左上角是发送方的算法说明，可以看出每个分组有独立的计时器。</a:t>
            </a:r>
            <a:endParaRPr lang="en-US" altLang="zh-CN" dirty="0"/>
          </a:p>
          <a:p>
            <a:r>
              <a:rPr lang="zh-CN" altLang="en-US" dirty="0"/>
              <a:t>左下角是接受方的算法说明，可以看出接受方会将数据进行缓存，并在收到当前窗口中的分组时会发送</a:t>
            </a:r>
            <a:r>
              <a:rPr lang="en-US" altLang="zh-CN" dirty="0"/>
              <a:t>ACK</a:t>
            </a:r>
            <a:r>
              <a:rPr lang="zh-CN" altLang="en-US" dirty="0"/>
              <a:t>消息。</a:t>
            </a:r>
            <a:endParaRPr lang="en-US" altLang="zh-CN" dirty="0"/>
          </a:p>
          <a:p>
            <a:r>
              <a:rPr lang="zh-CN" altLang="en-US" dirty="0"/>
              <a:t>右边是一个使用</a:t>
            </a:r>
            <a:r>
              <a:rPr lang="en-US" altLang="zh-CN" dirty="0"/>
              <a:t>SR</a:t>
            </a:r>
            <a:r>
              <a:rPr lang="zh-CN" altLang="en-US" dirty="0"/>
              <a:t>进行信息接发的例子。可以看出当数据包</a:t>
            </a:r>
            <a:r>
              <a:rPr lang="en-US" altLang="zh-CN" dirty="0"/>
              <a:t>2</a:t>
            </a:r>
            <a:r>
              <a:rPr lang="zh-CN" altLang="en-US" dirty="0"/>
              <a:t>丢失时，发送方会重新发送数据包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162A1-AB8E-4FF3-B989-BC0D8E0C15D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8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控制信息可以双向流动，因此</a:t>
            </a:r>
            <a:r>
              <a:rPr lang="en-US" altLang="zh-CN" dirty="0" err="1"/>
              <a:t>udt_send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rdt_rcv</a:t>
            </a:r>
            <a:r>
              <a:rPr lang="en-US" altLang="zh-CN" dirty="0"/>
              <a:t>()</a:t>
            </a:r>
            <a:r>
              <a:rPr lang="zh-CN" altLang="en-US" dirty="0"/>
              <a:t>是双向的</a:t>
            </a:r>
            <a:endParaRPr lang="en-US" altLang="zh-CN" dirty="0"/>
          </a:p>
          <a:p>
            <a:r>
              <a:rPr lang="en-US" altLang="zh-CN" dirty="0"/>
              <a:t>FSM	</a:t>
            </a:r>
            <a:r>
              <a:rPr lang="zh-CN" altLang="en-US" dirty="0"/>
              <a:t>‘</a:t>
            </a:r>
            <a:r>
              <a:rPr lang="en-US" altLang="zh-CN" dirty="0"/>
              <a:t>——</a:t>
            </a:r>
            <a:r>
              <a:rPr lang="zh-CN" altLang="en-US" dirty="0"/>
              <a:t>’上方的是</a:t>
            </a:r>
            <a:r>
              <a:rPr lang="en-US" altLang="zh-CN" dirty="0"/>
              <a:t>event</a:t>
            </a:r>
            <a:r>
              <a:rPr lang="zh-CN" altLang="en-US" dirty="0"/>
              <a:t>下方为</a:t>
            </a:r>
            <a:r>
              <a:rPr lang="en-US" altLang="zh-CN" dirty="0"/>
              <a:t>action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0BFF-FF62-4AB3-9E07-DFF527312A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97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接下来，我们来介绍</a:t>
            </a:r>
            <a:r>
              <a:rPr lang="en-US" altLang="zh-CN" dirty="0"/>
              <a:t>rdt2.0</a:t>
            </a:r>
            <a:r>
              <a:rPr lang="zh-CN" altLang="en-US" dirty="0"/>
              <a:t>，</a:t>
            </a:r>
            <a:r>
              <a:rPr lang="en-US" altLang="zh-CN" dirty="0"/>
              <a:t>,</a:t>
            </a:r>
            <a:r>
              <a:rPr lang="zh-CN" altLang="en-US" dirty="0"/>
              <a:t>需要考虑传输过程中有可能产生位错误，利用校验和检测位来检验是否出现了错误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当传输正确时，确认机制</a:t>
            </a:r>
            <a:r>
              <a:rPr lang="en-US" altLang="zh-CN" dirty="0"/>
              <a:t>ACK</a:t>
            </a:r>
            <a:r>
              <a:rPr lang="zh-CN" altLang="en-US" dirty="0"/>
              <a:t>中接收方显式地告知发送方分组已正确接收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当出现错误时，</a:t>
            </a:r>
            <a:r>
              <a:rPr lang="en-US" altLang="zh-CN" dirty="0"/>
              <a:t>NAK</a:t>
            </a:r>
            <a:r>
              <a:rPr lang="zh-CN" altLang="en-US" dirty="0"/>
              <a:t>机制中接收方显式地告知发送方分组有错误，发送方收到</a:t>
            </a:r>
            <a:r>
              <a:rPr lang="en-US" altLang="zh-CN" b="1" dirty="0"/>
              <a:t>NAK</a:t>
            </a:r>
            <a:r>
              <a:rPr lang="zh-CN" altLang="en-US" dirty="0"/>
              <a:t>后，重传分组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基于这种重传机制的</a:t>
            </a:r>
            <a:r>
              <a:rPr lang="en-US" altLang="zh-CN" b="1" dirty="0" err="1"/>
              <a:t>rdt</a:t>
            </a:r>
            <a:r>
              <a:rPr lang="zh-CN" altLang="en-US" dirty="0"/>
              <a:t>协议称为</a:t>
            </a:r>
            <a:r>
              <a:rPr lang="en-US" altLang="zh-CN" b="1" dirty="0"/>
              <a:t>ARQ(Automatic Repeat </a:t>
            </a:r>
            <a:r>
              <a:rPr lang="en-US" altLang="zh-CN" b="1" dirty="0" err="1"/>
              <a:t>reQuest</a:t>
            </a:r>
            <a:r>
              <a:rPr lang="en-US" altLang="zh-CN" b="1" dirty="0"/>
              <a:t>)</a:t>
            </a:r>
            <a:r>
              <a:rPr lang="zh-CN" altLang="en-US" dirty="0"/>
              <a:t>协议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rdt2.0</a:t>
            </a:r>
            <a:r>
              <a:rPr lang="zh-CN" altLang="en-US" dirty="0"/>
              <a:t>时，发送、接受方各一个状态就不够了，我们来介绍</a:t>
            </a:r>
            <a:r>
              <a:rPr lang="en-US" altLang="zh-CN" dirty="0"/>
              <a:t>2.0</a:t>
            </a:r>
            <a:r>
              <a:rPr lang="zh-CN" altLang="en-US" dirty="0"/>
              <a:t>中发送方 接受方的</a:t>
            </a:r>
            <a:r>
              <a:rPr lang="en-US" altLang="zh-CN" dirty="0"/>
              <a:t>FSM</a:t>
            </a:r>
          </a:p>
          <a:p>
            <a:r>
              <a:rPr lang="zh-CN" altLang="en-US" dirty="0"/>
              <a:t>对于发送方，一个状态是等待上层调用，另外一个状态是等待</a:t>
            </a:r>
            <a:r>
              <a:rPr lang="en-US" altLang="zh-CN" dirty="0"/>
              <a:t>ACK</a:t>
            </a:r>
            <a:r>
              <a:rPr lang="zh-CN" altLang="en-US" dirty="0"/>
              <a:t>或</a:t>
            </a:r>
            <a:r>
              <a:rPr lang="en-US" altLang="zh-CN" dirty="0"/>
              <a:t>NAK</a:t>
            </a:r>
            <a:r>
              <a:rPr lang="zh-CN" altLang="en-US" dirty="0"/>
              <a:t>，并且还需要计算</a:t>
            </a:r>
            <a:r>
              <a:rPr lang="en-US" altLang="zh-CN" dirty="0"/>
              <a:t>checksum</a:t>
            </a:r>
            <a:r>
              <a:rPr lang="zh-CN" altLang="en-US" dirty="0"/>
              <a:t>，并传输过去</a:t>
            </a:r>
            <a:endParaRPr lang="en-US" altLang="zh-CN" dirty="0"/>
          </a:p>
          <a:p>
            <a:r>
              <a:rPr lang="zh-CN" altLang="en-US" dirty="0"/>
              <a:t>当收到的是</a:t>
            </a:r>
            <a:r>
              <a:rPr lang="en-US" altLang="zh-CN" dirty="0"/>
              <a:t>NAK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会调用</a:t>
            </a:r>
            <a:r>
              <a:rPr lang="en-US" altLang="zh-CN" dirty="0" err="1"/>
              <a:t>udt_send</a:t>
            </a:r>
            <a:r>
              <a:rPr lang="zh-CN" altLang="en-US" dirty="0"/>
              <a:t>方法进行重传分组，当收到的时</a:t>
            </a:r>
            <a:r>
              <a:rPr lang="en-US" altLang="zh-CN" dirty="0"/>
              <a:t>ACK</a:t>
            </a:r>
            <a:r>
              <a:rPr lang="zh-CN" altLang="en-US" dirty="0"/>
              <a:t>的时候进入等待上层调用状态</a:t>
            </a:r>
            <a:endParaRPr lang="en-US" altLang="zh-CN" dirty="0"/>
          </a:p>
          <a:p>
            <a:r>
              <a:rPr lang="zh-CN" altLang="en-US" dirty="0"/>
              <a:t>对于接受方，收到信息的时候，会判断数据是否正确，发送</a:t>
            </a:r>
            <a:r>
              <a:rPr lang="en-US" altLang="zh-CN" dirty="0"/>
              <a:t>NAK</a:t>
            </a:r>
            <a:r>
              <a:rPr lang="zh-CN" altLang="en-US" dirty="0"/>
              <a:t>后者</a:t>
            </a:r>
            <a:r>
              <a:rPr lang="en-US" altLang="zh-CN" dirty="0"/>
              <a:t>ACK</a:t>
            </a:r>
            <a:r>
              <a:rPr lang="zh-CN" altLang="en-US" dirty="0"/>
              <a:t>给发送方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C770-9211-4A78-931A-8EE3F6C8E5D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2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接下来介绍</a:t>
            </a:r>
            <a:r>
              <a:rPr lang="en-US" altLang="zh-CN" dirty="0" err="1"/>
              <a:t>rdt</a:t>
            </a:r>
            <a:r>
              <a:rPr lang="en-US" altLang="zh-CN" dirty="0"/>
              <a:t> 2.1</a:t>
            </a:r>
          </a:p>
          <a:p>
            <a:r>
              <a:rPr lang="zh-CN" altLang="en-US" dirty="0"/>
              <a:t>解决方法有三种选择：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对于重复分组，解决方法是发送方给每个分组增加序列号，接受方收到重复分组时将其丢弃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发送方的</a:t>
            </a:r>
            <a:r>
              <a:rPr lang="en-US" altLang="zh-CN" dirty="0"/>
              <a:t>FSM</a:t>
            </a:r>
            <a:r>
              <a:rPr lang="zh-CN" altLang="en-US" dirty="0"/>
              <a:t>的变化是 增加了序列号，将原来的两个状态分开标记序列号</a:t>
            </a:r>
            <a:r>
              <a:rPr lang="en-US" altLang="zh-CN" dirty="0"/>
              <a:t>0 1,</a:t>
            </a:r>
            <a:r>
              <a:rPr lang="zh-CN" altLang="en-US" dirty="0"/>
              <a:t>只有发送方收到消息，且</a:t>
            </a:r>
            <a:r>
              <a:rPr lang="en-US" altLang="zh-CN" dirty="0"/>
              <a:t>ACK/NAK</a:t>
            </a:r>
            <a:r>
              <a:rPr lang="zh-CN" altLang="en-US" dirty="0"/>
              <a:t>没有损坏并且是</a:t>
            </a:r>
            <a:r>
              <a:rPr lang="en-US" altLang="zh-CN" dirty="0"/>
              <a:t>ACK</a:t>
            </a:r>
            <a:r>
              <a:rPr lang="zh-CN" altLang="en-US" dirty="0"/>
              <a:t>的的时候才进行状态转换，序列号的转换</a:t>
            </a:r>
            <a:endParaRPr lang="en-US" altLang="zh-CN" dirty="0"/>
          </a:p>
          <a:p>
            <a:r>
              <a:rPr lang="zh-CN" altLang="en-US" dirty="0"/>
              <a:t>接受方同样因序列号状态翻倍，只有当前的序列号和收到的序列号相同时才进行交互，当收到的序列号不符合且没有坏时发送</a:t>
            </a:r>
            <a:r>
              <a:rPr lang="en-US" altLang="zh-CN"/>
              <a:t>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C770-9211-4A78-931A-8EE3F6C8E5D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01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RDT2.2</a:t>
            </a:r>
            <a:r>
              <a:rPr lang="zh-CN" altLang="en-US" dirty="0"/>
              <a:t>中，我们取消了</a:t>
            </a:r>
            <a:r>
              <a:rPr lang="en-US" altLang="zh-CN" dirty="0" err="1"/>
              <a:t>nak</a:t>
            </a:r>
            <a:r>
              <a:rPr lang="zh-CN" altLang="en-US" dirty="0"/>
              <a:t>的机制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FSM</a:t>
            </a:r>
            <a:r>
              <a:rPr lang="zh-CN" altLang="en-US" dirty="0"/>
              <a:t>中，一个重要的区别是接受方这一段返回</a:t>
            </a:r>
            <a:r>
              <a:rPr lang="en-US" altLang="zh-CN" dirty="0"/>
              <a:t>ACK</a:t>
            </a:r>
            <a:r>
              <a:rPr lang="zh-CN" altLang="en-US" dirty="0"/>
              <a:t>的时候，将序列号加上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C770-9211-4A78-931A-8EE3F6C8E5D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27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如果没收到ACK，重传；</a:t>
            </a:r>
          </a:p>
          <a:p>
            <a:r>
              <a:rPr lang="zh-CN" altLang="en-US"/>
              <a:t>如果分组或ACK只是延迟而不是丢了： </a:t>
            </a:r>
          </a:p>
          <a:p>
            <a:r>
              <a:rPr lang="zh-CN" altLang="en-US"/>
              <a:t>    </a:t>
            </a:r>
            <a:r>
              <a:rPr lang="en-US" altLang="zh-CN"/>
              <a:t>1.</a:t>
            </a:r>
            <a:r>
              <a:rPr lang="zh-CN" altLang="en-US"/>
              <a:t>重传会产生重复，序列号机制能够处理</a:t>
            </a:r>
          </a:p>
          <a:p>
            <a:r>
              <a:rPr lang="zh-CN" altLang="en-US"/>
              <a:t>    </a:t>
            </a:r>
            <a:r>
              <a:rPr lang="en-US" altLang="zh-CN"/>
              <a:t>2.</a:t>
            </a:r>
            <a:r>
              <a:rPr lang="zh-CN" altLang="en-US"/>
              <a:t>接收方需在ACK中显式告知所确认的分组 </a:t>
            </a:r>
          </a:p>
          <a:p>
            <a:r>
              <a:rPr lang="zh-CN" altLang="en-US"/>
              <a:t>需要定时器。</a:t>
            </a:r>
          </a:p>
        </p:txBody>
      </p:sp>
    </p:spTree>
    <p:extLst>
      <p:ext uri="{BB962C8B-B14F-4D97-AF65-F5344CB8AC3E}">
        <p14:creationId xmlns:p14="http://schemas.microsoft.com/office/powerpoint/2010/main" val="276728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T(transmit)</a:t>
            </a:r>
            <a:r>
              <a:rPr lang="zh-CN" altLang="en-US"/>
              <a:t>：传输延迟</a:t>
            </a:r>
            <a:r>
              <a:rPr lang="en-US" altLang="zh-CN"/>
              <a:t>=</a:t>
            </a:r>
            <a:r>
              <a:rPr lang="zh-CN" altLang="en-US"/>
              <a:t>分组长度</a:t>
            </a:r>
            <a:r>
              <a:rPr lang="en-US" altLang="zh-CN"/>
              <a:t>L/</a:t>
            </a:r>
            <a:r>
              <a:rPr lang="zh-CN" altLang="en-US"/>
              <a:t>链路带宽</a:t>
            </a:r>
            <a:r>
              <a:rPr lang="en-US" altLang="zh-CN"/>
              <a:t>R</a:t>
            </a:r>
          </a:p>
          <a:p>
            <a:r>
              <a:rPr lang="en-US" altLang="zh-CN"/>
              <a:t>RTT</a:t>
            </a:r>
            <a:r>
              <a:rPr lang="zh-CN" altLang="en-US"/>
              <a:t>：发送</a:t>
            </a:r>
            <a:r>
              <a:rPr lang="en-US" altLang="zh-CN"/>
              <a:t>-</a:t>
            </a:r>
            <a:r>
              <a:rPr lang="zh-CN" altLang="en-US"/>
              <a:t>返回时间，两个端到端传播延迟</a:t>
            </a:r>
          </a:p>
          <a:p>
            <a:r>
              <a:rPr lang="zh-CN" altLang="en-US"/>
              <a:t>例：1Gbps链路，15ms端到端传播延迟，1KB分组</a:t>
            </a:r>
          </a:p>
          <a:p>
            <a:r>
              <a:rPr lang="zh-CN" altLang="en-US"/>
              <a:t>       </a:t>
            </a:r>
            <a:r>
              <a:rPr lang="en-US" altLang="zh-CN"/>
              <a:t>T(transmit)=8</a:t>
            </a:r>
            <a:r>
              <a:rPr lang="en-US" altLang="zh-CN">
                <a:latin typeface="Calibri Light" panose="020F0302020204030204" charset="0"/>
              </a:rPr>
              <a:t>μs</a:t>
            </a:r>
            <a:r>
              <a:rPr lang="zh-CN" altLang="en-US">
                <a:latin typeface="Calibri Light" panose="020F0302020204030204" charset="0"/>
              </a:rPr>
              <a:t>，</a:t>
            </a:r>
            <a:r>
              <a:rPr lang="en-US" altLang="zh-CN">
                <a:latin typeface="Calibri Light" panose="020F0302020204030204" charset="0"/>
              </a:rPr>
              <a:t>U(sender)=0.00027</a:t>
            </a:r>
          </a:p>
          <a:p>
            <a:r>
              <a:rPr lang="en-US" altLang="zh-CN">
                <a:latin typeface="Calibri Light" panose="020F0302020204030204" charset="0"/>
              </a:rPr>
              <a:t>        在1Gbps链路上每30毫秒才发送一个分组-&gt;33KB/sec </a:t>
            </a:r>
          </a:p>
        </p:txBody>
      </p:sp>
    </p:spTree>
    <p:extLst>
      <p:ext uri="{BB962C8B-B14F-4D97-AF65-F5344CB8AC3E}">
        <p14:creationId xmlns:p14="http://schemas.microsoft.com/office/powerpoint/2010/main" val="1166684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GBN</a:t>
            </a:r>
            <a:r>
              <a:rPr lang="zh-CN" altLang="en-US" dirty="0"/>
              <a:t>就是</a:t>
            </a:r>
            <a:r>
              <a:rPr lang="en-US" altLang="zh-CN" dirty="0"/>
              <a:t>Go Back N</a:t>
            </a:r>
            <a:r>
              <a:rPr lang="zh-CN" altLang="en-US" dirty="0"/>
              <a:t>的缩写，也就是当发送方在一定时间内没有收到窗口中若干个分组对应的</a:t>
            </a:r>
            <a:r>
              <a:rPr lang="en-US" altLang="zh-CN" dirty="0"/>
              <a:t>ACK</a:t>
            </a:r>
            <a:r>
              <a:rPr lang="zh-CN" altLang="en-US" dirty="0"/>
              <a:t>消息时，就将整个分组中的</a:t>
            </a:r>
            <a:r>
              <a:rPr lang="en-US" altLang="zh-CN" dirty="0"/>
              <a:t>N</a:t>
            </a:r>
            <a:r>
              <a:rPr lang="zh-CN" altLang="en-US" dirty="0"/>
              <a:t>个分组重发。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对于接收方而言，他只有在确认到序列号</a:t>
            </a:r>
            <a:r>
              <a:rPr lang="en-US" altLang="zh-CN" dirty="0"/>
              <a:t>n(</a:t>
            </a:r>
            <a:r>
              <a:rPr lang="zh-CN" altLang="en-US" dirty="0"/>
              <a:t>包含</a:t>
            </a:r>
            <a:r>
              <a:rPr lang="en-US" altLang="zh-CN" dirty="0"/>
              <a:t>n)</a:t>
            </a:r>
            <a:r>
              <a:rPr lang="zh-CN" altLang="en-US" dirty="0"/>
              <a:t>的分组均已被正确接收才会发送</a:t>
            </a:r>
            <a:r>
              <a:rPr lang="en-US" altLang="zh-CN" dirty="0"/>
              <a:t>ACK(n)</a:t>
            </a:r>
            <a:r>
              <a:rPr lang="zh-CN" altLang="en-US" dirty="0"/>
              <a:t>，也就是说如果没收到</a:t>
            </a:r>
            <a:r>
              <a:rPr lang="en-US" altLang="zh-CN" dirty="0"/>
              <a:t>i</a:t>
            </a:r>
            <a:r>
              <a:rPr lang="zh-CN" altLang="en-US" dirty="0"/>
              <a:t>分组前，接收方不会发送</a:t>
            </a:r>
            <a:r>
              <a:rPr lang="en-US" altLang="zh-CN" dirty="0"/>
              <a:t>ACK(i+1)</a:t>
            </a:r>
            <a:r>
              <a:rPr lang="zh-CN" altLang="en-US" dirty="0"/>
              <a:t>，</a:t>
            </a:r>
            <a:r>
              <a:rPr lang="en-US" altLang="zh-CN" dirty="0"/>
              <a:t>ACK(i+2)</a:t>
            </a:r>
            <a:r>
              <a:rPr lang="zh-CN" altLang="en-US" dirty="0"/>
              <a:t>等等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162A1-AB8E-4FF3-B989-BC0D8E0C15D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8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左上图是发送方状态图，可以在图的右边看出发送方在计时器超时时，会重置计时器，然后将整个窗口中的数据包全部发送出去。</a:t>
            </a:r>
            <a:endParaRPr lang="en-US" altLang="zh-CN" dirty="0"/>
          </a:p>
          <a:p>
            <a:r>
              <a:rPr lang="zh-CN" altLang="en-US" dirty="0"/>
              <a:t>左下角是接收方状态图，可以在图的右边看出，只有在接收到的数据是想要的唯一的包时，才会发送</a:t>
            </a:r>
            <a:r>
              <a:rPr lang="en-US" altLang="zh-CN" dirty="0"/>
              <a:t>ACK</a:t>
            </a:r>
            <a:r>
              <a:rPr lang="zh-CN" altLang="en-US" dirty="0"/>
              <a:t>消息，并将标记想要的包的计数器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右边便是一个使用</a:t>
            </a:r>
            <a:r>
              <a:rPr lang="en-US" altLang="zh-CN" dirty="0"/>
              <a:t>GBN</a:t>
            </a:r>
            <a:r>
              <a:rPr lang="zh-CN" altLang="en-US" dirty="0"/>
              <a:t>进行消息接发的例子。数据包</a:t>
            </a:r>
            <a:r>
              <a:rPr lang="en-US" altLang="zh-CN" dirty="0"/>
              <a:t>2</a:t>
            </a:r>
            <a:r>
              <a:rPr lang="zh-CN" altLang="en-US" dirty="0"/>
              <a:t>没有接收到，那么接收方只会发送</a:t>
            </a:r>
            <a:r>
              <a:rPr lang="en-US" altLang="zh-CN" dirty="0"/>
              <a:t>ACK1</a:t>
            </a:r>
            <a:r>
              <a:rPr lang="zh-CN" altLang="en-US" dirty="0"/>
              <a:t>，发送方在超时之后，重新发送了整个窗口中的数据包。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162A1-AB8E-4FF3-B989-BC0D8E0C15D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5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1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0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2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8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8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165267"/>
            <a:ext cx="6589199" cy="781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152908"/>
            <a:ext cx="6591985" cy="54703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0" y="302019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6689" y="37345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2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6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2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85A81-EA79-475C-A415-251E9C7F7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传输层（上）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B68821-F5F7-4855-A74C-89A85F35C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17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Rdt 3.0</a:t>
            </a:r>
            <a:r>
              <a:rPr lang="zh-CN" altLang="en-US"/>
              <a:t>示例</a:t>
            </a:r>
          </a:p>
        </p:txBody>
      </p:sp>
      <p:pic>
        <p:nvPicPr>
          <p:cNvPr id="4" name="内容占位符 3" descr="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050" y="1080135"/>
            <a:ext cx="2110105" cy="1750695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" y="3369310"/>
            <a:ext cx="2231390" cy="2289175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235" y="946785"/>
            <a:ext cx="2376805" cy="22212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69365" y="2940685"/>
            <a:ext cx="1387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无错，无丢失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0590" y="5814060"/>
            <a:ext cx="22288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传出数据丢失，逾时重发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547110" y="3369310"/>
            <a:ext cx="2599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传回</a:t>
            </a:r>
            <a:r>
              <a:rPr lang="en-US" altLang="zh-CN" sz="1400"/>
              <a:t>ACK</a:t>
            </a:r>
            <a:r>
              <a:rPr lang="zh-CN" altLang="en-US" sz="1400"/>
              <a:t>丢失，逾时重发数据</a:t>
            </a:r>
          </a:p>
        </p:txBody>
      </p:sp>
      <p:pic>
        <p:nvPicPr>
          <p:cNvPr id="11" name="图片 10" descr="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040" y="901065"/>
            <a:ext cx="2449830" cy="2108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16040" y="3898265"/>
            <a:ext cx="23228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ACK</a:t>
            </a:r>
            <a:r>
              <a:rPr lang="zh-CN" altLang="en-US" sz="1400"/>
              <a:t>延迟，逾时重发数据，发现序列号重复则丢弃</a:t>
            </a:r>
          </a:p>
          <a:p>
            <a:endParaRPr lang="zh-CN" altLang="en-US" sz="140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174230" y="2647950"/>
            <a:ext cx="784225" cy="2279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115175" y="2875915"/>
            <a:ext cx="860425" cy="23622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064375" y="2867660"/>
            <a:ext cx="860425" cy="236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7089775" y="3112135"/>
            <a:ext cx="826770" cy="24447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114540" y="3348355"/>
            <a:ext cx="885825" cy="23622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7110095" y="3594735"/>
            <a:ext cx="848360" cy="27622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123430" y="3128645"/>
            <a:ext cx="835025" cy="2197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7094220" y="3356610"/>
            <a:ext cx="801370" cy="325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511290" y="4635500"/>
            <a:ext cx="1965960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ym typeface="+mn-ea"/>
              </a:rPr>
              <a:t>按上图：</a:t>
            </a:r>
          </a:p>
          <a:p>
            <a:r>
              <a:rPr lang="zh-CN" altLang="en-US" sz="1400">
                <a:sym typeface="+mn-ea"/>
              </a:rPr>
              <a:t>   若此后均无错、无丢失，则其后情况如上（红色代表实际无意义之操作）；</a:t>
            </a:r>
          </a:p>
          <a:p>
            <a:r>
              <a:rPr lang="zh-CN" altLang="en-US" sz="1400">
                <a:sym typeface="+mn-ea"/>
              </a:rPr>
              <a:t>   若之后又出现丢失，则情况更加复杂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4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035" y="2880995"/>
            <a:ext cx="3637280" cy="1998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流水线机制与滑动窗口协议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8665" y="1145288"/>
            <a:ext cx="6591985" cy="5470314"/>
          </a:xfrm>
        </p:spPr>
        <p:txBody>
          <a:bodyPr/>
          <a:lstStyle/>
          <a:p>
            <a:r>
              <a:rPr lang="en-US" altLang="zh-CN" dirty="0" err="1"/>
              <a:t>Rdt</a:t>
            </a:r>
            <a:r>
              <a:rPr lang="en-US" altLang="zh-CN" dirty="0"/>
              <a:t> 3.0</a:t>
            </a:r>
            <a:r>
              <a:rPr lang="zh-CN" altLang="en-US" dirty="0"/>
              <a:t>之性能</a:t>
            </a:r>
          </a:p>
          <a:p>
            <a:pPr lvl="1"/>
            <a:r>
              <a:rPr lang="en-US" altLang="zh-CN" dirty="0" err="1"/>
              <a:t>Rdt</a:t>
            </a:r>
            <a:r>
              <a:rPr lang="en-US" altLang="zh-CN" dirty="0"/>
              <a:t> 3.0</a:t>
            </a:r>
            <a:r>
              <a:rPr lang="zh-CN" altLang="en-US" dirty="0"/>
              <a:t>采用停等操作，性能极差</a:t>
            </a:r>
          </a:p>
          <a:p>
            <a:pPr lvl="1"/>
            <a:r>
              <a:rPr lang="zh-CN" altLang="en-US" dirty="0"/>
              <a:t>发送方利用率：发送方发送时间百分比：</a:t>
            </a:r>
          </a:p>
          <a:p>
            <a:pPr lvl="1"/>
            <a:r>
              <a:rPr lang="zh-CN" altLang="en-US" dirty="0"/>
              <a:t>网络协议限制了物理资源的利用</a:t>
            </a:r>
          </a:p>
          <a:p>
            <a:pPr lvl="0"/>
            <a:r>
              <a:rPr lang="zh-CN" altLang="en-US" dirty="0"/>
              <a:t>改进方法</a:t>
            </a:r>
          </a:p>
          <a:p>
            <a:pPr lvl="1"/>
            <a:r>
              <a:rPr lang="zh-CN" altLang="en-US" dirty="0"/>
              <a:t>流水线协议</a:t>
            </a:r>
          </a:p>
          <a:p>
            <a:pPr lvl="2"/>
            <a:r>
              <a:rPr lang="zh-CN" altLang="en-US" dirty="0"/>
              <a:t>发送方在收到ACK之前连续发送多个分组 </a:t>
            </a:r>
          </a:p>
          <a:p>
            <a:pPr lvl="2"/>
            <a:r>
              <a:rPr lang="zh-CN" altLang="en-US" dirty="0"/>
              <a:t>需要更大的序列号范围 </a:t>
            </a:r>
          </a:p>
          <a:p>
            <a:pPr lvl="2"/>
            <a:r>
              <a:rPr lang="zh-CN" altLang="en-US" dirty="0"/>
              <a:t>发送方、接收方需更大存储空间以缓存分组</a:t>
            </a:r>
          </a:p>
          <a:p>
            <a:pPr lvl="1"/>
            <a:r>
              <a:rPr lang="zh-CN" altLang="en-US" dirty="0"/>
              <a:t>滑动窗口协议</a:t>
            </a:r>
          </a:p>
          <a:p>
            <a:pPr lvl="2"/>
            <a:r>
              <a:rPr lang="zh-CN" altLang="en-US" dirty="0"/>
              <a:t>窗口：</a:t>
            </a:r>
          </a:p>
          <a:p>
            <a:pPr lvl="3"/>
            <a:r>
              <a:rPr lang="zh-CN" altLang="en-US" dirty="0"/>
              <a:t>允许使用的序列号范围</a:t>
            </a:r>
          </a:p>
          <a:p>
            <a:pPr lvl="3"/>
            <a:r>
              <a:rPr lang="zh-CN" altLang="en-US" dirty="0"/>
              <a:t>尺寸为</a:t>
            </a:r>
            <a:r>
              <a:rPr lang="en-US" altLang="zh-CN" dirty="0"/>
              <a:t>N</a:t>
            </a:r>
            <a:r>
              <a:rPr lang="zh-CN" altLang="en-US" dirty="0"/>
              <a:t>：最多有</a:t>
            </a:r>
            <a:r>
              <a:rPr lang="en-US" altLang="zh-CN" dirty="0"/>
              <a:t>N</a:t>
            </a:r>
            <a:r>
              <a:rPr lang="zh-CN" altLang="en-US" dirty="0"/>
              <a:t>个待确认消息</a:t>
            </a:r>
          </a:p>
          <a:p>
            <a:pPr lvl="2"/>
            <a:r>
              <a:rPr lang="zh-CN" altLang="en-US" dirty="0"/>
              <a:t>滑动窗口：</a:t>
            </a:r>
          </a:p>
          <a:p>
            <a:pPr lvl="3"/>
            <a:r>
              <a:rPr lang="zh-CN" altLang="en-US" dirty="0"/>
              <a:t>随着协议的运行，窗口在序列号空间内向前滑动 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174644"/>
              </p:ext>
            </p:extLst>
          </p:nvPr>
        </p:nvGraphicFramePr>
        <p:xfrm>
          <a:off x="5621020" y="1788160"/>
          <a:ext cx="1985010" cy="60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5" imgW="1409700" imgH="431800" progId="Equation.KSEE3">
                  <p:embed/>
                </p:oleObj>
              </mc:Choice>
              <mc:Fallback>
                <p:oleObj r:id="rId5" imgW="1409700" imgH="4318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1020" y="1788160"/>
                        <a:ext cx="1985010" cy="608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890" y="5267960"/>
            <a:ext cx="3418205" cy="79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4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滑动窗口协议之</a:t>
            </a:r>
            <a:r>
              <a:rPr lang="en-US" altLang="zh-CN" dirty="0"/>
              <a:t>GBN(Go-Back-N)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分组头部包含</a:t>
            </a:r>
            <a:r>
              <a:rPr lang="en-US" altLang="zh-CN" dirty="0"/>
              <a:t>k-bit</a:t>
            </a:r>
            <a:r>
              <a:rPr lang="zh-CN" altLang="en-US" dirty="0"/>
              <a:t>序列号</a:t>
            </a:r>
            <a:endParaRPr lang="en-US" altLang="zh-CN" dirty="0"/>
          </a:p>
          <a:p>
            <a:r>
              <a:rPr lang="zh-CN" altLang="en-US" dirty="0"/>
              <a:t>设窗口尺寸为</a:t>
            </a:r>
            <a:r>
              <a:rPr lang="en-US" altLang="zh-CN" dirty="0"/>
              <a:t>N</a:t>
            </a:r>
            <a:r>
              <a:rPr lang="zh-CN" altLang="en-US" dirty="0"/>
              <a:t>，那么最多允许</a:t>
            </a:r>
            <a:r>
              <a:rPr lang="en-US" altLang="zh-CN" dirty="0"/>
              <a:t>N</a:t>
            </a:r>
            <a:r>
              <a:rPr lang="zh-CN" altLang="en-US" dirty="0"/>
              <a:t>个分组未确认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ACK(n): </a:t>
            </a:r>
            <a:r>
              <a:rPr lang="zh-CN" altLang="en-US" dirty="0"/>
              <a:t>确认到序列号</a:t>
            </a:r>
            <a:r>
              <a:rPr lang="en-US" altLang="zh-CN" dirty="0"/>
              <a:t>n(</a:t>
            </a:r>
            <a:r>
              <a:rPr lang="zh-CN" altLang="en-US" dirty="0"/>
              <a:t>包含</a:t>
            </a:r>
            <a:r>
              <a:rPr lang="en-US" altLang="zh-CN" dirty="0"/>
              <a:t>n)</a:t>
            </a:r>
            <a:r>
              <a:rPr lang="zh-CN" altLang="en-US" dirty="0"/>
              <a:t>的分组均已被正确接收</a:t>
            </a:r>
            <a:endParaRPr lang="en-US" altLang="zh-CN" dirty="0"/>
          </a:p>
          <a:p>
            <a:r>
              <a:rPr lang="zh-CN" altLang="en-US" dirty="0"/>
              <a:t>在滑动窗口时重新设置计时器</a:t>
            </a:r>
            <a:endParaRPr lang="en-US" altLang="zh-CN" dirty="0"/>
          </a:p>
          <a:p>
            <a:r>
              <a:rPr lang="zh-CN" altLang="en-US" dirty="0"/>
              <a:t>超时</a:t>
            </a:r>
            <a:r>
              <a:rPr lang="en-US" altLang="zh-CN" dirty="0"/>
              <a:t>Timeout(n)</a:t>
            </a:r>
            <a:r>
              <a:rPr lang="zh-CN" altLang="en-US" dirty="0"/>
              <a:t>事件</a:t>
            </a:r>
            <a:r>
              <a:rPr lang="en-US" altLang="zh-CN" dirty="0"/>
              <a:t>: </a:t>
            </a:r>
            <a:r>
              <a:rPr lang="zh-CN" altLang="en-US" dirty="0"/>
              <a:t>重传序列号大于等于</a:t>
            </a:r>
            <a:r>
              <a:rPr lang="en-US" altLang="zh-CN" dirty="0"/>
              <a:t>n</a:t>
            </a:r>
            <a:r>
              <a:rPr lang="zh-CN" altLang="en-US" dirty="0"/>
              <a:t>，还未收到</a:t>
            </a:r>
            <a:r>
              <a:rPr lang="en-US" altLang="zh-CN" dirty="0"/>
              <a:t>ACK</a:t>
            </a:r>
            <a:r>
              <a:rPr lang="zh-CN" altLang="en-US" dirty="0"/>
              <a:t>的所有分组，重新设置计时器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D59E7F-61E8-479A-AFB2-D500F22E4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973" y="2022146"/>
            <a:ext cx="4707107" cy="98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2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840FFB7-6056-4A49-98E8-FD8F529F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滑动窗口协议之</a:t>
            </a:r>
            <a:r>
              <a:rPr lang="en-US" altLang="zh-CN" dirty="0"/>
              <a:t>GBN(Go-Back-N)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C99B097-A55F-43B9-AAEC-FA982DEFA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2932" y="1648475"/>
            <a:ext cx="4392134" cy="30519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140DA1-539A-4AF5-B751-7C9CDF58F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95" y="5209525"/>
            <a:ext cx="4477307" cy="123663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86F22CC-A769-443B-A9D3-2D4451CC54BC}"/>
              </a:ext>
            </a:extLst>
          </p:cNvPr>
          <p:cNvSpPr txBox="1"/>
          <p:nvPr/>
        </p:nvSpPr>
        <p:spPr>
          <a:xfrm>
            <a:off x="732931" y="12791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发送方状态图：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404CDE-C63B-42E8-B39F-7043B0426553}"/>
              </a:ext>
            </a:extLst>
          </p:cNvPr>
          <p:cNvSpPr txBox="1"/>
          <p:nvPr/>
        </p:nvSpPr>
        <p:spPr>
          <a:xfrm>
            <a:off x="732932" y="474452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接收方状态图：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E2D7949-DD8C-4F2A-85EB-8172F68CB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288" y="1748885"/>
            <a:ext cx="3662080" cy="34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66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6FAF9-B3BE-4DF4-9C0E-B2B82323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415" y="165267"/>
            <a:ext cx="7020216" cy="5904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滑动窗口协议之</a:t>
            </a:r>
            <a:r>
              <a:rPr lang="en-US" altLang="zh-CN" dirty="0"/>
              <a:t>SR(Selective Repeat)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65ECC-BD28-4DF1-9DC4-013131A7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相对于</a:t>
            </a:r>
            <a:r>
              <a:rPr lang="en-US" altLang="zh-CN" dirty="0"/>
              <a:t>BGN</a:t>
            </a:r>
            <a:r>
              <a:rPr lang="zh-CN" altLang="en-US" dirty="0"/>
              <a:t>的改进</a:t>
            </a:r>
            <a:endParaRPr lang="en-US" altLang="zh-CN" dirty="0"/>
          </a:p>
          <a:p>
            <a:pPr lvl="1"/>
            <a:r>
              <a:rPr lang="zh-CN" altLang="en-US" dirty="0"/>
              <a:t>设置缓存机制，缓存乱序到达的分组</a:t>
            </a:r>
            <a:endParaRPr lang="en-US" altLang="zh-CN" dirty="0"/>
          </a:p>
          <a:p>
            <a:pPr lvl="1"/>
            <a:r>
              <a:rPr lang="zh-CN" altLang="en-US" dirty="0"/>
              <a:t>为每个分组设置定时器</a:t>
            </a:r>
            <a:endParaRPr lang="en-US" altLang="zh-CN" dirty="0"/>
          </a:p>
          <a:p>
            <a:pPr lvl="1"/>
            <a:r>
              <a:rPr lang="zh-CN" altLang="en-US" dirty="0"/>
              <a:t>限制已发送且未确认的分组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FDB130-3359-4747-9EE1-E63C2B9EC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139" y="2730107"/>
            <a:ext cx="5765750" cy="328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1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6C63A-D3CE-45CD-B4B4-532AC3CBF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C462B1D-17A7-45C3-A890-38824A90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415" y="165267"/>
            <a:ext cx="7020216" cy="78151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滑动窗口协议之</a:t>
            </a:r>
            <a:r>
              <a:rPr lang="en-US" altLang="zh-CN" dirty="0"/>
              <a:t>SR(Selective Repeat)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F6940B-FD86-4060-909F-B5036E15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42" y="1118605"/>
            <a:ext cx="2281219" cy="26643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158A0F-4AFE-4A6A-B30C-B401984D5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79" y="3888065"/>
            <a:ext cx="2217582" cy="27036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9DBFBE-0CD7-4B77-B31A-62B05C6A9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651" y="1783468"/>
            <a:ext cx="5459924" cy="420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0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传输层服务概述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传输层负责</a:t>
            </a:r>
            <a:endParaRPr lang="en-US" altLang="zh-CN" dirty="0"/>
          </a:p>
          <a:p>
            <a:pPr lvl="1"/>
            <a:r>
              <a:rPr lang="zh-CN" altLang="en-US" dirty="0"/>
              <a:t>将该主机各</a:t>
            </a:r>
            <a:r>
              <a:rPr lang="en-US" altLang="zh-CN" dirty="0"/>
              <a:t>socket</a:t>
            </a:r>
            <a:r>
              <a:rPr lang="zh-CN" altLang="en-US" dirty="0"/>
              <a:t>发送的信息拆分并包装成若干</a:t>
            </a:r>
            <a:r>
              <a:rPr lang="en-US" altLang="zh-CN" dirty="0"/>
              <a:t>segment</a:t>
            </a:r>
            <a:r>
              <a:rPr lang="zh-CN" altLang="en-US" dirty="0"/>
              <a:t>，下放给网络层</a:t>
            </a:r>
            <a:endParaRPr lang="en-US" altLang="zh-CN" dirty="0"/>
          </a:p>
          <a:p>
            <a:pPr lvl="1"/>
            <a:r>
              <a:rPr lang="zh-CN" altLang="en-US" dirty="0"/>
              <a:t>将发送给该主机的</a:t>
            </a:r>
            <a:r>
              <a:rPr lang="en-US" altLang="zh-CN" dirty="0"/>
              <a:t>segment</a:t>
            </a:r>
            <a:r>
              <a:rPr lang="zh-CN" altLang="en-US" dirty="0"/>
              <a:t>解包并组装，上传给各</a:t>
            </a:r>
            <a:r>
              <a:rPr lang="en-US" altLang="zh-CN" dirty="0"/>
              <a:t>socket</a:t>
            </a:r>
          </a:p>
          <a:p>
            <a:r>
              <a:rPr lang="zh-CN" altLang="en-US" dirty="0"/>
              <a:t>多路复用和多路分用</a:t>
            </a:r>
            <a:endParaRPr lang="en-US" altLang="zh-CN" dirty="0"/>
          </a:p>
          <a:p>
            <a:pPr lvl="1"/>
            <a:r>
              <a:rPr lang="zh-CN" altLang="en-US" dirty="0"/>
              <a:t>接收端进行多路分用，从网络层获取</a:t>
            </a:r>
            <a:r>
              <a:rPr lang="en-US" altLang="zh-CN" dirty="0"/>
              <a:t>segment</a:t>
            </a:r>
            <a:r>
              <a:rPr lang="zh-CN" altLang="en-US" dirty="0"/>
              <a:t>，根据</a:t>
            </a:r>
            <a:r>
              <a:rPr lang="en-US" altLang="zh-CN" dirty="0"/>
              <a:t>segment</a:t>
            </a:r>
            <a:r>
              <a:rPr lang="zh-CN" altLang="en-US" dirty="0"/>
              <a:t>的头部信息将</a:t>
            </a:r>
            <a:r>
              <a:rPr lang="en-US" altLang="zh-CN" dirty="0"/>
              <a:t>segment</a:t>
            </a:r>
            <a:r>
              <a:rPr lang="zh-CN" altLang="en-US" dirty="0"/>
              <a:t>交给对应的</a:t>
            </a:r>
            <a:r>
              <a:rPr lang="en-US" altLang="zh-CN" dirty="0"/>
              <a:t>socket</a:t>
            </a:r>
          </a:p>
          <a:p>
            <a:pPr lvl="1"/>
            <a:r>
              <a:rPr lang="zh-CN" altLang="en-US" dirty="0"/>
              <a:t>发送端多路复用，从多个</a:t>
            </a:r>
            <a:r>
              <a:rPr lang="en-US" altLang="zh-CN" dirty="0"/>
              <a:t>socket</a:t>
            </a:r>
            <a:r>
              <a:rPr lang="zh-CN" altLang="en-US" dirty="0"/>
              <a:t>接受信息，分别打上头部信息生成</a:t>
            </a:r>
            <a:r>
              <a:rPr lang="en-US" altLang="zh-CN" dirty="0"/>
              <a:t>segment</a:t>
            </a:r>
            <a:r>
              <a:rPr lang="zh-CN" altLang="en-US" dirty="0"/>
              <a:t>，然后交给网络层发送</a:t>
            </a:r>
            <a:endParaRPr lang="en-US" altLang="zh-CN" dirty="0"/>
          </a:p>
          <a:p>
            <a:pPr lvl="1"/>
            <a:r>
              <a:rPr lang="en-US" altLang="zh-CN" dirty="0"/>
              <a:t>UDP</a:t>
            </a:r>
            <a:r>
              <a:rPr lang="zh-CN" altLang="en-US" dirty="0"/>
              <a:t>用目的</a:t>
            </a:r>
            <a:r>
              <a:rPr lang="en-US" altLang="zh-CN" dirty="0"/>
              <a:t>IP</a:t>
            </a:r>
            <a:r>
              <a:rPr lang="zh-CN" altLang="en-US" dirty="0"/>
              <a:t>地址和目的端口号确定对应</a:t>
            </a:r>
            <a:r>
              <a:rPr lang="en-US" altLang="zh-CN" dirty="0"/>
              <a:t>socket</a:t>
            </a:r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用源</a:t>
            </a:r>
            <a:r>
              <a:rPr lang="en-US" altLang="zh-CN" dirty="0"/>
              <a:t>IP</a:t>
            </a:r>
            <a:r>
              <a:rPr lang="zh-CN" altLang="en-US" dirty="0"/>
              <a:t>地址，源端口号，目的</a:t>
            </a:r>
            <a:r>
              <a:rPr lang="en-US" altLang="zh-CN" dirty="0"/>
              <a:t>IP</a:t>
            </a:r>
            <a:r>
              <a:rPr lang="zh-CN" altLang="en-US" dirty="0"/>
              <a:t>地址，目的端口号四元组确定对应</a:t>
            </a:r>
            <a:r>
              <a:rPr lang="en-US" altLang="zh-CN" dirty="0"/>
              <a:t>socket</a:t>
            </a:r>
          </a:p>
          <a:p>
            <a:pPr lvl="1"/>
            <a:r>
              <a:rPr lang="zh-CN" altLang="en-US" dirty="0"/>
              <a:t>说明不同源的同目的</a:t>
            </a:r>
            <a:r>
              <a:rPr lang="en-US" altLang="zh-CN" dirty="0"/>
              <a:t>IP</a:t>
            </a:r>
            <a:r>
              <a:rPr lang="zh-CN" altLang="en-US" dirty="0"/>
              <a:t>以及端口号的</a:t>
            </a:r>
            <a:r>
              <a:rPr lang="en-US" altLang="zh-CN" dirty="0"/>
              <a:t>UDP</a:t>
            </a:r>
            <a:r>
              <a:rPr lang="zh-CN" altLang="en-US" dirty="0"/>
              <a:t>信息会被导向给同一个</a:t>
            </a:r>
            <a:r>
              <a:rPr lang="en-US" altLang="zh-CN" dirty="0"/>
              <a:t>socket</a:t>
            </a:r>
            <a:r>
              <a:rPr lang="zh-CN" altLang="en-US" dirty="0"/>
              <a:t>，但是不同源的</a:t>
            </a:r>
            <a:r>
              <a:rPr lang="en-US" altLang="zh-CN" dirty="0"/>
              <a:t>TCP</a:t>
            </a:r>
            <a:r>
              <a:rPr lang="zh-CN" altLang="en-US" dirty="0"/>
              <a:t>信息会被导向给不同</a:t>
            </a:r>
            <a:r>
              <a:rPr lang="en-US" altLang="zh-CN" dirty="0"/>
              <a:t>socket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33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IP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zh-CN" altLang="en-US" dirty="0"/>
              <a:t>复用</a:t>
            </a:r>
            <a:r>
              <a:rPr lang="en-US" altLang="zh-CN" dirty="0"/>
              <a:t>/</a:t>
            </a:r>
            <a:r>
              <a:rPr lang="zh-CN" altLang="en-US" dirty="0"/>
              <a:t>分用</a:t>
            </a:r>
            <a:endParaRPr lang="en-US" altLang="zh-CN" dirty="0"/>
          </a:p>
          <a:p>
            <a:pPr lvl="1"/>
            <a:r>
              <a:rPr lang="zh-CN" altLang="en-US" dirty="0"/>
              <a:t>简单的错误校验</a:t>
            </a:r>
            <a:endParaRPr lang="en-US" altLang="zh-CN" dirty="0"/>
          </a:p>
          <a:p>
            <a:r>
              <a:rPr lang="en-US" altLang="zh-CN" dirty="0"/>
              <a:t>UDP</a:t>
            </a:r>
            <a:r>
              <a:rPr lang="zh-CN" altLang="en-US" dirty="0"/>
              <a:t>段可能丢失或非按序到达</a:t>
            </a:r>
            <a:endParaRPr lang="en-US" altLang="zh-CN" dirty="0"/>
          </a:p>
          <a:p>
            <a:r>
              <a:rPr lang="en-US" altLang="zh-CN" dirty="0"/>
              <a:t>UDP</a:t>
            </a:r>
            <a:r>
              <a:rPr lang="zh-CN" altLang="en-US" dirty="0"/>
              <a:t>无连接</a:t>
            </a:r>
            <a:endParaRPr lang="en-US" altLang="zh-CN" dirty="0"/>
          </a:p>
          <a:p>
            <a:pPr lvl="1"/>
            <a:r>
              <a:rPr lang="en-US" altLang="zh-CN" dirty="0"/>
              <a:t>UDP</a:t>
            </a:r>
            <a:r>
              <a:rPr lang="zh-CN" altLang="en-US" dirty="0"/>
              <a:t>发送端与接收端之间不需要握手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UDP</a:t>
            </a:r>
            <a:r>
              <a:rPr lang="zh-CN" altLang="en-US" dirty="0"/>
              <a:t>端的处理独立于其他端</a:t>
            </a:r>
            <a:endParaRPr lang="en-US" altLang="zh-CN" dirty="0"/>
          </a:p>
          <a:p>
            <a:r>
              <a:rPr lang="en-US" altLang="zh-CN" dirty="0"/>
              <a:t>UDP</a:t>
            </a:r>
            <a:r>
              <a:rPr lang="zh-CN" altLang="en-US" dirty="0"/>
              <a:t>的优势</a:t>
            </a:r>
            <a:endParaRPr lang="en-US" altLang="zh-CN" dirty="0"/>
          </a:p>
          <a:p>
            <a:pPr lvl="1"/>
            <a:r>
              <a:rPr lang="zh-CN" altLang="en-US" dirty="0"/>
              <a:t>无需建立连接（减少延迟）</a:t>
            </a:r>
            <a:endParaRPr lang="en-US" altLang="zh-CN" dirty="0"/>
          </a:p>
          <a:p>
            <a:pPr lvl="1"/>
            <a:r>
              <a:rPr lang="zh-CN" altLang="en-US" dirty="0"/>
              <a:t>实现简单：无需维护连接状态</a:t>
            </a:r>
            <a:endParaRPr lang="en-US" altLang="zh-CN" dirty="0"/>
          </a:p>
          <a:p>
            <a:pPr lvl="1"/>
            <a:r>
              <a:rPr lang="zh-CN" altLang="en-US" dirty="0"/>
              <a:t>头部开销少</a:t>
            </a:r>
            <a:endParaRPr lang="en-US" altLang="zh-CN" dirty="0"/>
          </a:p>
          <a:p>
            <a:pPr lvl="1"/>
            <a:r>
              <a:rPr lang="zh-CN" altLang="en-US" dirty="0"/>
              <a:t>没有拥塞控制</a:t>
            </a:r>
            <a:r>
              <a:rPr lang="en-US" altLang="zh-CN" b="1" dirty="0"/>
              <a:t>: </a:t>
            </a:r>
            <a:r>
              <a:rPr lang="zh-CN" altLang="en-US" dirty="0"/>
              <a:t>应用可更好地控制发送时间和速率</a:t>
            </a:r>
            <a:endParaRPr lang="en-US" altLang="zh-CN" dirty="0"/>
          </a:p>
          <a:p>
            <a:r>
              <a:rPr lang="zh-CN" altLang="en-US" dirty="0"/>
              <a:t>用途：流媒体应用、</a:t>
            </a:r>
            <a:r>
              <a:rPr lang="en-US" altLang="zh-CN" dirty="0"/>
              <a:t>DNS</a:t>
            </a:r>
            <a:r>
              <a:rPr lang="zh-CN" altLang="en-US" dirty="0"/>
              <a:t>、</a:t>
            </a:r>
            <a:r>
              <a:rPr lang="en-US" altLang="zh-CN" dirty="0"/>
              <a:t>SNMP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65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端与校验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发送方</a:t>
            </a:r>
            <a:endParaRPr lang="en-US" altLang="zh-CN" dirty="0"/>
          </a:p>
          <a:p>
            <a:pPr lvl="1"/>
            <a:r>
              <a:rPr lang="zh-CN" altLang="en-US" dirty="0"/>
              <a:t>将段的内容视为</a:t>
            </a:r>
            <a:r>
              <a:rPr lang="en-US" altLang="zh-CN" b="1" dirty="0"/>
              <a:t>16-bit</a:t>
            </a:r>
            <a:r>
              <a:rPr lang="zh-CN" altLang="en-US" dirty="0"/>
              <a:t>整数</a:t>
            </a:r>
            <a:endParaRPr lang="en-US" altLang="zh-CN" dirty="0"/>
          </a:p>
          <a:p>
            <a:pPr lvl="1"/>
            <a:r>
              <a:rPr lang="zh-CN" altLang="en-US" dirty="0"/>
              <a:t>校验和计算：计算所有整数的和，进位加在和的后面，将得到的值按位求反，得到校验和</a:t>
            </a:r>
            <a:endParaRPr lang="en-US" altLang="zh-CN" dirty="0"/>
          </a:p>
          <a:p>
            <a:pPr lvl="1"/>
            <a:r>
              <a:rPr lang="zh-CN" altLang="en-US" dirty="0"/>
              <a:t>发送方将校验和放入校验和字段</a:t>
            </a:r>
            <a:endParaRPr lang="en-US" altLang="zh-CN" dirty="0"/>
          </a:p>
          <a:p>
            <a:r>
              <a:rPr lang="zh-CN" altLang="en-US" dirty="0"/>
              <a:t>接收方</a:t>
            </a:r>
            <a:endParaRPr lang="en-US" altLang="zh-CN" dirty="0"/>
          </a:p>
          <a:p>
            <a:pPr lvl="1"/>
            <a:r>
              <a:rPr lang="zh-CN" altLang="en-US" dirty="0"/>
              <a:t>计算所收到段的校验和 </a:t>
            </a:r>
            <a:endParaRPr lang="en-US" altLang="zh-CN" dirty="0"/>
          </a:p>
          <a:p>
            <a:pPr lvl="1"/>
            <a:r>
              <a:rPr lang="zh-CN" altLang="en-US" dirty="0"/>
              <a:t>将其与校验和字段进行对比 </a:t>
            </a:r>
            <a:endParaRPr lang="en-US" altLang="zh-CN" dirty="0"/>
          </a:p>
          <a:p>
            <a:pPr lvl="2"/>
            <a:r>
              <a:rPr lang="zh-CN" altLang="en-US" dirty="0"/>
              <a:t>不相等：检测出错误 </a:t>
            </a:r>
            <a:endParaRPr lang="en-US" altLang="zh-CN" dirty="0"/>
          </a:p>
          <a:p>
            <a:pPr lvl="2"/>
            <a:r>
              <a:rPr lang="zh-CN" altLang="en-US" dirty="0"/>
              <a:t>相等：没有检测出错误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851" y="3122023"/>
            <a:ext cx="3793149" cy="31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1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可靠性数据传输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可靠数据传输协议基本结构</a:t>
            </a:r>
            <a:r>
              <a:rPr lang="en-US" altLang="zh-CN" b="1" dirty="0"/>
              <a:t>:</a:t>
            </a:r>
            <a:r>
              <a:rPr lang="zh-CN" altLang="en-US" dirty="0"/>
              <a:t>接口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Rdt1.0</a:t>
            </a:r>
            <a:r>
              <a:rPr lang="zh-CN" altLang="en-US" dirty="0"/>
              <a:t>：不会发生错误、不会丢弃分组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58" y="1575772"/>
            <a:ext cx="5758721" cy="31716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58" y="5184947"/>
            <a:ext cx="53244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9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5417-31C7-44A0-8447-7E4AEF68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658" y="132016"/>
            <a:ext cx="6589199" cy="781511"/>
          </a:xfrm>
        </p:spPr>
        <p:txBody>
          <a:bodyPr/>
          <a:lstStyle/>
          <a:p>
            <a:r>
              <a:rPr lang="en-US" altLang="zh-CN" dirty="0" err="1"/>
              <a:t>Rdt</a:t>
            </a:r>
            <a:r>
              <a:rPr lang="en-US" altLang="zh-CN" dirty="0"/>
              <a:t> 2.0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D8C96-FF82-4434-B073-3D7DC2C7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884" y="1065266"/>
            <a:ext cx="6591985" cy="5470314"/>
          </a:xfrm>
        </p:spPr>
        <p:txBody>
          <a:bodyPr/>
          <a:lstStyle/>
          <a:p>
            <a:r>
              <a:rPr lang="en-US" altLang="zh-CN" b="1" dirty="0" err="1"/>
              <a:t>Rdt</a:t>
            </a:r>
            <a:r>
              <a:rPr lang="en-US" altLang="zh-CN" b="1" dirty="0"/>
              <a:t> 2.0</a:t>
            </a:r>
            <a:r>
              <a:rPr lang="zh-CN" altLang="en-US" dirty="0"/>
              <a:t>中引入的新机制</a:t>
            </a:r>
          </a:p>
          <a:p>
            <a:pPr lvl="1"/>
            <a:r>
              <a:rPr lang="zh-CN" altLang="en-US" dirty="0"/>
              <a:t>差错检测</a:t>
            </a:r>
          </a:p>
          <a:p>
            <a:pPr lvl="1"/>
            <a:r>
              <a:rPr lang="zh-CN" altLang="en-US" dirty="0"/>
              <a:t>接收方反馈控制消息</a:t>
            </a:r>
            <a:r>
              <a:rPr lang="en-US" altLang="zh-CN" b="1" dirty="0"/>
              <a:t>: ACK/NAK</a:t>
            </a:r>
          </a:p>
          <a:p>
            <a:pPr lvl="1"/>
            <a:r>
              <a:rPr lang="zh-CN" altLang="en-US" dirty="0"/>
              <a:t>重传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30" y="3093960"/>
            <a:ext cx="4773797" cy="2830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676" y="1610716"/>
            <a:ext cx="3411147" cy="45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3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D8C35-47B4-4FCE-B700-F9AE06C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Rdt</a:t>
            </a:r>
            <a:r>
              <a:rPr lang="en-US" altLang="zh-CN" dirty="0"/>
              <a:t> 2.1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F2279-7969-4C67-9189-51A6F8B4A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70" y="713433"/>
            <a:ext cx="7047244" cy="5809306"/>
          </a:xfrm>
        </p:spPr>
        <p:txBody>
          <a:bodyPr/>
          <a:lstStyle/>
          <a:p>
            <a:r>
              <a:rPr lang="en-US" altLang="zh-CN" dirty="0" err="1"/>
              <a:t>Rdt</a:t>
            </a:r>
            <a:r>
              <a:rPr lang="en-US" altLang="zh-CN" dirty="0"/>
              <a:t> 2.0</a:t>
            </a:r>
            <a:r>
              <a:rPr lang="zh-CN" altLang="en-US" dirty="0"/>
              <a:t>缺陷：</a:t>
            </a:r>
            <a:endParaRPr lang="en-US" altLang="zh-CN" dirty="0"/>
          </a:p>
          <a:p>
            <a:pPr lvl="1"/>
            <a:r>
              <a:rPr lang="en-US" altLang="zh-CN" b="1" dirty="0"/>
              <a:t>ACK/NAK</a:t>
            </a:r>
            <a:r>
              <a:rPr lang="zh-CN" altLang="en-US" dirty="0"/>
              <a:t>消息发生错误</a:t>
            </a:r>
            <a:r>
              <a:rPr lang="en-US" altLang="zh-CN" b="1" dirty="0"/>
              <a:t>/</a:t>
            </a:r>
            <a:r>
              <a:rPr lang="zh-CN" altLang="en-US" dirty="0"/>
              <a:t>被破坏没有处理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解决方法：</a:t>
            </a:r>
            <a:endParaRPr lang="en-US" altLang="zh-CN" dirty="0"/>
          </a:p>
          <a:p>
            <a:pPr lvl="1"/>
            <a:r>
              <a:rPr lang="zh-CN" altLang="en-US" dirty="0"/>
              <a:t>为</a:t>
            </a:r>
            <a:r>
              <a:rPr lang="en-US" altLang="zh-CN" b="1" dirty="0"/>
              <a:t>ACK/NAK</a:t>
            </a:r>
            <a:r>
              <a:rPr lang="zh-CN" altLang="en-US" dirty="0"/>
              <a:t>增加校验和，检错并纠错</a:t>
            </a:r>
            <a:endParaRPr lang="en-US" altLang="zh-CN" dirty="0"/>
          </a:p>
          <a:p>
            <a:pPr lvl="1"/>
            <a:r>
              <a:rPr lang="zh-CN" altLang="en-US" dirty="0"/>
              <a:t>发送方收到被破坏</a:t>
            </a:r>
            <a:r>
              <a:rPr lang="en-US" altLang="zh-CN" b="1" dirty="0"/>
              <a:t>ACK/NAK</a:t>
            </a:r>
            <a:r>
              <a:rPr lang="zh-CN" altLang="en-US" dirty="0"/>
              <a:t>时不知道接收方发生了什么，添加额外的控制消息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b="1" dirty="0"/>
              <a:t>ACK/NAK</a:t>
            </a:r>
            <a:r>
              <a:rPr lang="zh-CN" altLang="en-US" dirty="0"/>
              <a:t>坏掉，发送方重传</a:t>
            </a:r>
            <a:r>
              <a:rPr lang="en-US" altLang="zh-CN" dirty="0"/>
              <a:t>(</a:t>
            </a:r>
            <a:r>
              <a:rPr lang="zh-CN" altLang="en-US" dirty="0"/>
              <a:t>简单的重传会产生重复分组</a:t>
            </a:r>
            <a:r>
              <a:rPr lang="en-US" altLang="zh-CN" dirty="0"/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6989"/>
            <a:ext cx="4559519" cy="2840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519" y="4330841"/>
            <a:ext cx="4531854" cy="24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9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dirty="0"/>
              <a:t>Rdt 2.1 vs. Rdt 2.0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369" y="946778"/>
            <a:ext cx="4139921" cy="3828422"/>
          </a:xfrm>
        </p:spPr>
        <p:txBody>
          <a:bodyPr>
            <a:normAutofit/>
          </a:bodyPr>
          <a:lstStyle/>
          <a:p>
            <a:r>
              <a:rPr lang="zh-CN" altLang="en-US" dirty="0"/>
              <a:t>发送方：</a:t>
            </a:r>
          </a:p>
          <a:p>
            <a:r>
              <a:rPr lang="zh-CN" altLang="en-US" dirty="0"/>
              <a:t>为每个分组增加了序列号</a:t>
            </a:r>
          </a:p>
          <a:p>
            <a:r>
              <a:rPr lang="zh-CN" altLang="en-US" dirty="0"/>
              <a:t>需校验</a:t>
            </a:r>
            <a:r>
              <a:rPr lang="en-US" altLang="zh-CN" dirty="0"/>
              <a:t>ACK/NAK</a:t>
            </a:r>
            <a:r>
              <a:rPr lang="zh-CN" altLang="en-US" dirty="0"/>
              <a:t>消息是否发生错</a:t>
            </a:r>
          </a:p>
          <a:p>
            <a:r>
              <a:rPr lang="zh-CN" altLang="en-US" dirty="0"/>
              <a:t>误</a:t>
            </a:r>
          </a:p>
          <a:p>
            <a:r>
              <a:rPr lang="zh-CN" altLang="en-US" dirty="0"/>
              <a:t>状态必须“记住”“当前”的分组序列号，因而状态数量翻倍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63402" y="1115367"/>
            <a:ext cx="4210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接收方</a:t>
            </a:r>
          </a:p>
          <a:p>
            <a:r>
              <a:rPr lang="zh-CN" altLang="en-US" dirty="0"/>
              <a:t>需判断分组是否是重复</a:t>
            </a:r>
          </a:p>
          <a:p>
            <a:r>
              <a:rPr lang="zh-CN" altLang="en-US" dirty="0"/>
              <a:t>当前所处状态提供了期望收到分组</a:t>
            </a:r>
          </a:p>
          <a:p>
            <a:r>
              <a:rPr lang="zh-CN" altLang="en-US" dirty="0"/>
              <a:t>的序列号</a:t>
            </a:r>
          </a:p>
          <a:p>
            <a:r>
              <a:rPr lang="zh-CN" altLang="en-US" dirty="0"/>
              <a:t>注意：接收方无法知道</a:t>
            </a:r>
            <a:r>
              <a:rPr lang="en-US" altLang="zh-CN" dirty="0"/>
              <a:t>ACK/NAK</a:t>
            </a:r>
          </a:p>
          <a:p>
            <a:r>
              <a:rPr lang="zh-CN" altLang="en-US" dirty="0"/>
              <a:t>是否被发送方正确收到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2659" y="3789627"/>
            <a:ext cx="4310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Rdt</a:t>
            </a:r>
            <a:r>
              <a:rPr lang="en-US" altLang="zh-CN" dirty="0"/>
              <a:t> 2.2</a:t>
            </a:r>
          </a:p>
          <a:p>
            <a:r>
              <a:rPr lang="zh-CN" altLang="en-US" dirty="0"/>
              <a:t>如何实现？</a:t>
            </a:r>
          </a:p>
          <a:p>
            <a:r>
              <a:rPr lang="zh-CN" altLang="en-US" dirty="0"/>
              <a:t> 接收方通过</a:t>
            </a:r>
            <a:r>
              <a:rPr lang="en-US" altLang="zh-CN" dirty="0"/>
              <a:t>ACK</a:t>
            </a:r>
            <a:r>
              <a:rPr lang="zh-CN" altLang="en-US" dirty="0"/>
              <a:t>告知最后一个被正确接收的分组</a:t>
            </a:r>
          </a:p>
          <a:p>
            <a:r>
              <a:rPr lang="zh-CN" altLang="en-US" dirty="0"/>
              <a:t> 在</a:t>
            </a:r>
            <a:r>
              <a:rPr lang="en-US" altLang="zh-CN" dirty="0"/>
              <a:t>ACK</a:t>
            </a:r>
            <a:r>
              <a:rPr lang="zh-CN" altLang="en-US" dirty="0"/>
              <a:t>消息中显式地加入被确认分组的序列号</a:t>
            </a:r>
          </a:p>
          <a:p>
            <a:r>
              <a:rPr lang="zh-CN" altLang="en-US" dirty="0"/>
              <a:t> 发送方收到重复</a:t>
            </a:r>
            <a:r>
              <a:rPr lang="en-US" altLang="zh-CN" dirty="0"/>
              <a:t>ACK</a:t>
            </a:r>
            <a:r>
              <a:rPr lang="zh-CN" altLang="en-US" dirty="0"/>
              <a:t>之后，采取与收到</a:t>
            </a:r>
            <a:r>
              <a:rPr lang="en-US" altLang="zh-CN" dirty="0"/>
              <a:t>NAK</a:t>
            </a:r>
            <a:r>
              <a:rPr lang="zh-CN" altLang="en-US" dirty="0"/>
              <a:t>消息相同的动作</a:t>
            </a:r>
            <a:r>
              <a:rPr lang="en-US" altLang="zh-CN" dirty="0"/>
              <a:t>——</a:t>
            </a:r>
            <a:r>
              <a:rPr lang="zh-CN" altLang="en-US" dirty="0"/>
              <a:t>重传当前分组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34" y="3307306"/>
            <a:ext cx="4341028" cy="276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3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Rdt 3.0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若信道既可能发生错误，也可能丢失分组？</a:t>
            </a:r>
          </a:p>
          <a:p>
            <a:pPr lvl="1"/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en-US" altLang="zh-CN" dirty="0"/>
              <a:t>“</a:t>
            </a:r>
            <a:r>
              <a:rPr lang="zh-CN" altLang="en-US" dirty="0"/>
              <a:t>校验和</a:t>
            </a:r>
            <a:r>
              <a:rPr lang="en-US" altLang="zh-CN" dirty="0"/>
              <a:t>+</a:t>
            </a:r>
            <a:r>
              <a:rPr lang="zh-CN" altLang="en-US" dirty="0"/>
              <a:t>序列号</a:t>
            </a:r>
            <a:r>
              <a:rPr lang="en-US" altLang="zh-CN" dirty="0"/>
              <a:t>+ACK+</a:t>
            </a:r>
            <a:r>
              <a:rPr lang="zh-CN" altLang="en-US" dirty="0"/>
              <a:t>重传</a:t>
            </a:r>
            <a:r>
              <a:rPr lang="en-US" altLang="zh-CN" dirty="0"/>
              <a:t>”</a:t>
            </a:r>
            <a:r>
              <a:rPr lang="zh-CN" altLang="en-US" dirty="0"/>
              <a:t>是否够用？</a:t>
            </a:r>
          </a:p>
          <a:p>
            <a:pPr lvl="1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：不够，可能导致一方一直等待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解决方法：发送方等待</a:t>
            </a:r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lang="zh-CN" altLang="en-US" dirty="0">
                <a:solidFill>
                  <a:schemeClr val="tx1"/>
                </a:solidFill>
              </a:rPr>
              <a:t>合理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时间</a:t>
            </a:r>
          </a:p>
        </p:txBody>
      </p:sp>
      <p:pic>
        <p:nvPicPr>
          <p:cNvPr id="4" name="图片 3" descr="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65" y="2987040"/>
            <a:ext cx="4747260" cy="3108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66585" y="3479800"/>
            <a:ext cx="191389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发送方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FSM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传出数据，开启定时器；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若收到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ACK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且显示信道错误则重传；</a:t>
            </a:r>
          </a:p>
          <a:p>
            <a:r>
              <a:rPr lang="zh-CN" altLang="en-US" sz="1400" dirty="0">
                <a:solidFill>
                  <a:srgbClr val="FF0000"/>
                </a:solidFill>
              </a:rPr>
              <a:t>若定时器到时则重传；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传输正确，关闭定时器。</a:t>
            </a:r>
          </a:p>
        </p:txBody>
      </p:sp>
    </p:spTree>
    <p:extLst>
      <p:ext uri="{BB962C8B-B14F-4D97-AF65-F5344CB8AC3E}">
        <p14:creationId xmlns:p14="http://schemas.microsoft.com/office/powerpoint/2010/main" val="242882530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</TotalTime>
  <Words>1895</Words>
  <Application>Microsoft Office PowerPoint</Application>
  <PresentationFormat>全屏显示(4:3)</PresentationFormat>
  <Paragraphs>189</Paragraphs>
  <Slides>15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幼圆</vt:lpstr>
      <vt:lpstr>Arial</vt:lpstr>
      <vt:lpstr>Calibri Light</vt:lpstr>
      <vt:lpstr>Century Gothic</vt:lpstr>
      <vt:lpstr>Wingdings 3</vt:lpstr>
      <vt:lpstr>丝状</vt:lpstr>
      <vt:lpstr>Equation.KSEE3</vt:lpstr>
      <vt:lpstr>传输层（上）</vt:lpstr>
      <vt:lpstr>传输层服务概述</vt:lpstr>
      <vt:lpstr>UDP</vt:lpstr>
      <vt:lpstr>UDP端与校验</vt:lpstr>
      <vt:lpstr>可靠性数据传输</vt:lpstr>
      <vt:lpstr>Rdt 2.0</vt:lpstr>
      <vt:lpstr>Rdt 2.1</vt:lpstr>
      <vt:lpstr>Rdt 2.1 vs. Rdt 2.0</vt:lpstr>
      <vt:lpstr>Rdt 3.0</vt:lpstr>
      <vt:lpstr>Rdt 3.0示例</vt:lpstr>
      <vt:lpstr>流水线机制与滑动窗口协议</vt:lpstr>
      <vt:lpstr>滑动窗口协议之GBN(Go-Back-N)</vt:lpstr>
      <vt:lpstr>滑动窗口协议之GBN(Go-Back-N)</vt:lpstr>
      <vt:lpstr>滑动窗口协议之SR(Selective Repeat) </vt:lpstr>
      <vt:lpstr>滑动窗口协议之SR(Selective Repeat)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QWERTIer _</cp:lastModifiedBy>
  <cp:revision>17</cp:revision>
  <dcterms:created xsi:type="dcterms:W3CDTF">2018-04-01T02:32:10Z</dcterms:created>
  <dcterms:modified xsi:type="dcterms:W3CDTF">2018-04-11T10:44:12Z</dcterms:modified>
</cp:coreProperties>
</file>