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如果没收到ACK，重传；</a:t>
            </a:r>
            <a:endParaRPr lang="zh-CN" altLang="en-US"/>
          </a:p>
          <a:p>
            <a:r>
              <a:rPr lang="zh-CN" altLang="en-US"/>
              <a:t>如果分组或ACK只是延迟而不是丢了： 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1.</a:t>
            </a:r>
            <a:r>
              <a:rPr lang="zh-CN" altLang="en-US"/>
              <a:t>重传会产生重复，序列号机制能够处理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2.</a:t>
            </a:r>
            <a:r>
              <a:rPr lang="zh-CN" altLang="en-US"/>
              <a:t>接收方需在ACK中显式告知所确认的分组 </a:t>
            </a:r>
            <a:endParaRPr lang="zh-CN" altLang="en-US"/>
          </a:p>
          <a:p>
            <a:r>
              <a:rPr lang="zh-CN" altLang="en-US"/>
              <a:t>需要定时器。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T(transmit)</a:t>
            </a:r>
            <a:r>
              <a:rPr lang="zh-CN" altLang="en-US"/>
              <a:t>：传输延迟</a:t>
            </a:r>
            <a:r>
              <a:rPr lang="en-US" altLang="zh-CN"/>
              <a:t>=</a:t>
            </a:r>
            <a:r>
              <a:rPr lang="zh-CN" altLang="en-US"/>
              <a:t>分组长度</a:t>
            </a:r>
            <a:r>
              <a:rPr lang="en-US" altLang="zh-CN"/>
              <a:t>L/</a:t>
            </a:r>
            <a:r>
              <a:rPr lang="zh-CN" altLang="en-US"/>
              <a:t>链路带宽</a:t>
            </a:r>
            <a:r>
              <a:rPr lang="en-US" altLang="zh-CN"/>
              <a:t>R</a:t>
            </a:r>
            <a:endParaRPr lang="en-US" altLang="zh-CN"/>
          </a:p>
          <a:p>
            <a:r>
              <a:rPr lang="en-US" altLang="zh-CN"/>
              <a:t>RTT</a:t>
            </a:r>
            <a:r>
              <a:rPr lang="zh-CN" altLang="en-US"/>
              <a:t>：发送</a:t>
            </a:r>
            <a:r>
              <a:rPr lang="en-US" altLang="zh-CN"/>
              <a:t>-</a:t>
            </a:r>
            <a:r>
              <a:rPr lang="zh-CN" altLang="en-US"/>
              <a:t>返回时间，两个端到端传播延迟</a:t>
            </a:r>
            <a:endParaRPr lang="zh-CN" altLang="en-US"/>
          </a:p>
          <a:p>
            <a:r>
              <a:rPr lang="zh-CN" altLang="en-US"/>
              <a:t>例：1Gbps链路，15ms端到端传播延迟，1KB分组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en-US" altLang="zh-CN"/>
              <a:t>T(transmit)=8</a:t>
            </a:r>
            <a:r>
              <a:rPr lang="en-US" altLang="zh-CN">
                <a:latin typeface="Calibri Light" panose="020F0302020204030204" charset="0"/>
              </a:rPr>
              <a:t>μs</a:t>
            </a:r>
            <a:r>
              <a:rPr lang="zh-CN" altLang="en-US">
                <a:latin typeface="Calibri Light" panose="020F0302020204030204" charset="0"/>
              </a:rPr>
              <a:t>，</a:t>
            </a:r>
            <a:r>
              <a:rPr lang="en-US" altLang="zh-CN">
                <a:latin typeface="Calibri Light" panose="020F0302020204030204" charset="0"/>
              </a:rPr>
              <a:t>U(sender)=0.00027</a:t>
            </a:r>
            <a:endParaRPr lang="en-US" altLang="zh-CN">
              <a:latin typeface="Calibri Light" panose="020F0302020204030204" charset="0"/>
            </a:endParaRPr>
          </a:p>
          <a:p>
            <a:r>
              <a:rPr lang="en-US" altLang="zh-CN">
                <a:latin typeface="Calibri Light" panose="020F0302020204030204" charset="0"/>
              </a:rPr>
              <a:t>        在1Gbps链路上每30毫秒才发送一个分组-&gt;33KB/sec </a:t>
            </a:r>
            <a:endParaRPr lang="en-US" altLang="zh-CN">
              <a:latin typeface="Calibri Light" panose="020F03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 3.0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若信道既可能发生错误，也可能丢失分组？</a:t>
            </a:r>
            <a:endParaRPr lang="zh-CN" altLang="en-US" dirty="0"/>
          </a:p>
          <a:p>
            <a:pPr lvl="1"/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en-US" altLang="zh-CN" dirty="0"/>
              <a:t>“</a:t>
            </a:r>
            <a:r>
              <a:rPr lang="zh-CN" altLang="en-US" dirty="0"/>
              <a:t>校验和</a:t>
            </a:r>
            <a:r>
              <a:rPr lang="en-US" altLang="zh-CN" dirty="0"/>
              <a:t>+</a:t>
            </a:r>
            <a:r>
              <a:rPr lang="zh-CN" altLang="en-US" dirty="0"/>
              <a:t>序列号</a:t>
            </a:r>
            <a:r>
              <a:rPr lang="en-US" altLang="zh-CN" dirty="0"/>
              <a:t>+ACK+</a:t>
            </a:r>
            <a:r>
              <a:rPr lang="zh-CN" altLang="en-US" dirty="0"/>
              <a:t>重传</a:t>
            </a:r>
            <a:r>
              <a:rPr lang="en-US" altLang="zh-CN" dirty="0"/>
              <a:t>”</a:t>
            </a:r>
            <a:r>
              <a:rPr lang="zh-CN" altLang="en-US" dirty="0"/>
              <a:t>是否够用？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：不够，可能导致一方一直等待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解决方法：发送方等待</a:t>
            </a:r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lang="zh-CN" altLang="en-US" dirty="0">
                <a:solidFill>
                  <a:schemeClr val="tx1"/>
                </a:solidFill>
              </a:rPr>
              <a:t>合理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2465" y="2987040"/>
            <a:ext cx="4747260" cy="3108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66585" y="3479800"/>
            <a:ext cx="191389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发送方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FSM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传出数据，开启定时器；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若收到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且显示信道错误则重传；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若定时器到时则重传；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传输正确，关闭定时器。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Rdt 3.0</a:t>
            </a:r>
            <a:r>
              <a:rPr lang="zh-CN" altLang="en-US"/>
              <a:t>示例</a:t>
            </a:r>
            <a:endParaRPr lang="zh-CN" altLang="en-US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8050" y="1080135"/>
            <a:ext cx="2110105" cy="1750695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3369310"/>
            <a:ext cx="2231390" cy="228917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235" y="946785"/>
            <a:ext cx="2376805" cy="22212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9365" y="2940685"/>
            <a:ext cx="1387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无错，无丢失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910590" y="5814060"/>
            <a:ext cx="22288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传出数据丢失，逾时重发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3547110" y="3369310"/>
            <a:ext cx="2599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传回</a:t>
            </a:r>
            <a:r>
              <a:rPr lang="en-US" altLang="zh-CN" sz="1400"/>
              <a:t>ACK</a:t>
            </a:r>
            <a:r>
              <a:rPr lang="zh-CN" altLang="en-US" sz="1400"/>
              <a:t>丢失，逾时重发数据</a:t>
            </a:r>
            <a:endParaRPr lang="zh-CN" altLang="en-US" sz="1400"/>
          </a:p>
        </p:txBody>
      </p:sp>
      <p:pic>
        <p:nvPicPr>
          <p:cNvPr id="11" name="图片 10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040" y="901065"/>
            <a:ext cx="2449830" cy="2108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16040" y="3898265"/>
            <a:ext cx="23228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ACK</a:t>
            </a:r>
            <a:r>
              <a:rPr lang="zh-CN" altLang="en-US" sz="1400"/>
              <a:t>延迟，逾时重发数据，发现序列号重复则丢弃</a:t>
            </a:r>
            <a:endParaRPr lang="zh-CN" altLang="en-US" sz="1400"/>
          </a:p>
          <a:p>
            <a:endParaRPr lang="zh-CN" altLang="en-US" sz="140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174230" y="2647950"/>
            <a:ext cx="784225" cy="2279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115175" y="2875915"/>
            <a:ext cx="860425" cy="23622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064375" y="2867660"/>
            <a:ext cx="860425" cy="236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7089775" y="3112135"/>
            <a:ext cx="826770" cy="24447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114540" y="3348355"/>
            <a:ext cx="885825" cy="23622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7110095" y="3594735"/>
            <a:ext cx="848360" cy="27622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123430" y="3128645"/>
            <a:ext cx="835025" cy="2197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7094220" y="3356610"/>
            <a:ext cx="801370" cy="325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511290" y="4635500"/>
            <a:ext cx="196596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按上图：</a:t>
            </a:r>
            <a:endParaRPr lang="zh-CN" altLang="en-US" sz="1200">
              <a:sym typeface="+mn-ea"/>
            </a:endParaRPr>
          </a:p>
          <a:p>
            <a:r>
              <a:rPr lang="zh-CN" altLang="en-US" sz="1400">
                <a:sym typeface="+mn-ea"/>
              </a:rPr>
              <a:t>   若此后均无错、无丢失，则其后情况如上（红色代表实际无意义之操作）；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若之后又出现丢失，则情况更加复杂</a:t>
            </a:r>
            <a:endParaRPr lang="zh-CN" altLang="en-US" sz="14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7035" y="2880995"/>
            <a:ext cx="3637280" cy="1998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流水线机制与滑动窗口协议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8665" y="1145288"/>
            <a:ext cx="6591985" cy="5470314"/>
          </a:xfrm>
        </p:spPr>
        <p:txBody>
          <a:bodyPr/>
          <a:p>
            <a:r>
              <a:rPr lang="en-US" altLang="zh-CN"/>
              <a:t>Rdt 3.0</a:t>
            </a:r>
            <a:r>
              <a:rPr lang="zh-CN" altLang="en-US"/>
              <a:t>之性能</a:t>
            </a:r>
            <a:endParaRPr lang="zh-CN" altLang="en-US"/>
          </a:p>
          <a:p>
            <a:pPr lvl="1"/>
            <a:r>
              <a:rPr lang="en-US" altLang="zh-CN"/>
              <a:t>Rdt 3.0</a:t>
            </a:r>
            <a:r>
              <a:rPr lang="zh-CN" altLang="en-US"/>
              <a:t>采用停等操作，性能极差</a:t>
            </a:r>
            <a:endParaRPr lang="zh-CN" altLang="en-US"/>
          </a:p>
          <a:p>
            <a:pPr lvl="1"/>
            <a:r>
              <a:rPr lang="zh-CN" altLang="en-US"/>
              <a:t>发送方利用率：发送方发送时间百分比：</a:t>
            </a:r>
            <a:endParaRPr lang="zh-CN" altLang="en-US"/>
          </a:p>
          <a:p>
            <a:pPr lvl="1"/>
            <a:r>
              <a:rPr lang="zh-CN" altLang="en-US"/>
              <a:t>网络协议限制了物理资源的利用</a:t>
            </a:r>
            <a:endParaRPr lang="zh-CN" altLang="en-US"/>
          </a:p>
          <a:p>
            <a:pPr lvl="0"/>
            <a:r>
              <a:rPr lang="zh-CN" altLang="en-US"/>
              <a:t>改进方法</a:t>
            </a:r>
            <a:endParaRPr lang="zh-CN" altLang="en-US"/>
          </a:p>
          <a:p>
            <a:pPr lvl="1"/>
            <a:r>
              <a:rPr lang="zh-CN" altLang="en-US"/>
              <a:t>流水线协议</a:t>
            </a:r>
            <a:endParaRPr lang="zh-CN" altLang="en-US"/>
          </a:p>
          <a:p>
            <a:pPr lvl="2"/>
            <a:r>
              <a:rPr lang="zh-CN" altLang="en-US"/>
              <a:t>发送方在收到ACK之前连续发送多个分组 </a:t>
            </a:r>
            <a:endParaRPr lang="zh-CN" altLang="en-US"/>
          </a:p>
          <a:p>
            <a:pPr lvl="2"/>
            <a:r>
              <a:rPr lang="zh-CN" altLang="en-US"/>
              <a:t>需要</a:t>
            </a:r>
            <a:r>
              <a:rPr lang="zh-CN" altLang="en-US"/>
              <a:t>更大的序列号范围 </a:t>
            </a:r>
            <a:endParaRPr lang="zh-CN" altLang="en-US"/>
          </a:p>
          <a:p>
            <a:pPr lvl="2"/>
            <a:r>
              <a:rPr lang="zh-CN" altLang="en-US"/>
              <a:t>发送方、接收方需更大存储空间以缓存分组</a:t>
            </a:r>
            <a:endParaRPr lang="zh-CN" altLang="en-US"/>
          </a:p>
          <a:p>
            <a:pPr lvl="1"/>
            <a:r>
              <a:rPr lang="zh-CN" altLang="en-US"/>
              <a:t>滑动窗口协议</a:t>
            </a:r>
            <a:endParaRPr lang="zh-CN" altLang="en-US"/>
          </a:p>
          <a:p>
            <a:pPr lvl="2"/>
            <a:r>
              <a:rPr lang="zh-CN" altLang="en-US"/>
              <a:t>窗口：</a:t>
            </a:r>
            <a:endParaRPr lang="zh-CN" altLang="en-US"/>
          </a:p>
          <a:p>
            <a:pPr lvl="3"/>
            <a:r>
              <a:rPr lang="zh-CN" altLang="en-US"/>
              <a:t>允许使用的序列号范围</a:t>
            </a:r>
            <a:endParaRPr lang="zh-CN" altLang="en-US"/>
          </a:p>
          <a:p>
            <a:pPr lvl="3"/>
            <a:r>
              <a:rPr lang="zh-CN" altLang="en-US"/>
              <a:t>尺寸为</a:t>
            </a:r>
            <a:r>
              <a:rPr lang="en-US" altLang="zh-CN"/>
              <a:t>N</a:t>
            </a:r>
            <a:r>
              <a:rPr lang="zh-CN" altLang="en-US"/>
              <a:t>：最多有</a:t>
            </a:r>
            <a:r>
              <a:rPr lang="en-US" altLang="zh-CN"/>
              <a:t>N</a:t>
            </a:r>
            <a:r>
              <a:rPr lang="zh-CN" altLang="en-US"/>
              <a:t>个待确认消息</a:t>
            </a:r>
            <a:endParaRPr lang="zh-CN" altLang="en-US"/>
          </a:p>
          <a:p>
            <a:pPr lvl="2"/>
            <a:r>
              <a:rPr lang="zh-CN" altLang="en-US"/>
              <a:t>滑动窗口：</a:t>
            </a:r>
            <a:endParaRPr lang="zh-CN" altLang="en-US"/>
          </a:p>
          <a:p>
            <a:pPr lvl="3"/>
            <a:r>
              <a:rPr lang="zh-CN" altLang="en-US"/>
              <a:t>随着协议的运行，窗口在序列号空间内向前滑动 </a:t>
            </a:r>
            <a:endParaRPr lang="zh-CN" altLang="en-US"/>
          </a:p>
          <a:p>
            <a:pPr lvl="1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21020" y="1788160"/>
          <a:ext cx="1985010" cy="60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409700" imgH="431800" progId="Equation.KSEE3">
                  <p:embed/>
                </p:oleObj>
              </mc:Choice>
              <mc:Fallback>
                <p:oleObj name="" r:id="rId2" imgW="14097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21020" y="1788160"/>
                        <a:ext cx="1985010" cy="608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890" y="5267960"/>
            <a:ext cx="3418205" cy="793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450</Words>
  <Application>WPS 演示</Application>
  <PresentationFormat>全屏显示(4:3)</PresentationFormat>
  <Paragraphs>48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Wingdings 3</vt:lpstr>
      <vt:lpstr>Arial</vt:lpstr>
      <vt:lpstr>Century Gothic</vt:lpstr>
      <vt:lpstr>Segoe Print</vt:lpstr>
      <vt:lpstr>幼圆</vt:lpstr>
      <vt:lpstr>微软雅黑</vt:lpstr>
      <vt:lpstr>Arial Unicode MS</vt:lpstr>
      <vt:lpstr>Symbol</vt:lpstr>
      <vt:lpstr>Calibri</vt:lpstr>
      <vt:lpstr>Calibri Light</vt:lpstr>
      <vt:lpstr>丝状</vt:lpstr>
      <vt:lpstr>Equation.KSEE3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倪郑鸿远</cp:lastModifiedBy>
  <cp:revision>6</cp:revision>
  <dcterms:created xsi:type="dcterms:W3CDTF">2018-04-01T02:32:00Z</dcterms:created>
  <dcterms:modified xsi:type="dcterms:W3CDTF">2018-04-10T10:33:53Z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