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72" r:id="rId9"/>
    <p:sldId id="273" r:id="rId10"/>
    <p:sldId id="264" r:id="rId11"/>
    <p:sldId id="265" r:id="rId12"/>
    <p:sldId id="266" r:id="rId13"/>
    <p:sldId id="267" r:id="rId14"/>
    <p:sldId id="268" r:id="rId15"/>
    <p:sldId id="261" r:id="rId16"/>
    <p:sldId id="262" r:id="rId17"/>
    <p:sldId id="263" r:id="rId18"/>
    <p:sldId id="26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8188" autoAdjust="0"/>
  </p:normalViewPr>
  <p:slideViewPr>
    <p:cSldViewPr snapToGrid="0">
      <p:cViewPr varScale="1">
        <p:scale>
          <a:sx n="90" d="100"/>
          <a:sy n="90" d="100"/>
        </p:scale>
        <p:origin x="21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727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ABR</a:t>
            </a:r>
            <a:r>
              <a:rPr lang="zh-CN" altLang="en-US" dirty="0"/>
              <a:t>是</a:t>
            </a:r>
            <a:r>
              <a:rPr lang="en-US" altLang="zh-CN" dirty="0"/>
              <a:t>Available Bit Rate</a:t>
            </a:r>
            <a:r>
              <a:rPr lang="zh-CN" altLang="en-US" dirty="0"/>
              <a:t>的缩写。它遵循“弹性服务”的理念，也就是说如果发送方路径使用带宽较低，就使用可用带宽。否则如果路径阻塞，那么发送速率降到最低保障速率。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ATM</a:t>
            </a:r>
            <a:r>
              <a:rPr lang="zh-CN" altLang="en-US" dirty="0"/>
              <a:t>中还有一个</a:t>
            </a:r>
            <a:r>
              <a:rPr lang="en-US" altLang="zh-CN" dirty="0"/>
              <a:t>RM cells</a:t>
            </a:r>
            <a:r>
              <a:rPr lang="zh-CN" altLang="en-US" dirty="0"/>
              <a:t>的概念。</a:t>
            </a:r>
            <a:r>
              <a:rPr lang="en-US" altLang="zh-CN" dirty="0"/>
              <a:t>RM cells</a:t>
            </a:r>
            <a:r>
              <a:rPr lang="zh-CN" altLang="en-US" dirty="0"/>
              <a:t>由发送方发送，在网络传输过程中，交换机会设置</a:t>
            </a:r>
            <a:r>
              <a:rPr lang="en-US" altLang="zh-CN" dirty="0"/>
              <a:t>RM cell</a:t>
            </a:r>
            <a:r>
              <a:rPr lang="zh-CN" altLang="en-US" dirty="0"/>
              <a:t>位（网络辅助）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其中</a:t>
            </a:r>
            <a:r>
              <a:rPr lang="en-US" altLang="zh-CN" dirty="0"/>
              <a:t>NI</a:t>
            </a:r>
            <a:r>
              <a:rPr lang="zh-CN" altLang="en-US" dirty="0"/>
              <a:t>位表示“速率不许增长”，</a:t>
            </a:r>
            <a:r>
              <a:rPr lang="en-US" altLang="zh-CN" dirty="0"/>
              <a:t>CI</a:t>
            </a:r>
            <a:r>
              <a:rPr lang="zh-CN" altLang="en-US" dirty="0"/>
              <a:t>位表示“拥塞指示”。当数据到达接收方，接收方会将</a:t>
            </a:r>
            <a:r>
              <a:rPr lang="en-US" altLang="zh-CN" dirty="0"/>
              <a:t>RM cell</a:t>
            </a:r>
            <a:r>
              <a:rPr lang="zh-CN" altLang="en-US" dirty="0"/>
              <a:t>传回发送方，从而发送方清楚了整个路径上的拥塞情况。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同时</a:t>
            </a:r>
            <a:r>
              <a:rPr lang="en-US" altLang="zh-CN" dirty="0"/>
              <a:t>RM cell</a:t>
            </a:r>
            <a:r>
              <a:rPr lang="zh-CN" altLang="en-US" dirty="0"/>
              <a:t>中还有显式的速率字段，拥塞的交换机可以将</a:t>
            </a:r>
            <a:r>
              <a:rPr lang="en-US" altLang="zh-CN" dirty="0"/>
              <a:t>ER</a:t>
            </a:r>
            <a:r>
              <a:rPr lang="zh-CN" altLang="en-US" dirty="0"/>
              <a:t>置为更低的值，从而发送方可以获知路径所能支持的最小速率。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同时</a:t>
            </a:r>
            <a:r>
              <a:rPr lang="en-US" altLang="zh-CN" dirty="0"/>
              <a:t>data cell</a:t>
            </a:r>
            <a:r>
              <a:rPr lang="zh-CN" altLang="en-US" dirty="0"/>
              <a:t>中还有</a:t>
            </a:r>
            <a:r>
              <a:rPr lang="en-US" altLang="zh-CN" dirty="0"/>
              <a:t>EFCI</a:t>
            </a:r>
            <a:r>
              <a:rPr lang="zh-CN" altLang="en-US" dirty="0"/>
              <a:t>位。当</a:t>
            </a:r>
            <a:r>
              <a:rPr lang="en-US" altLang="zh-CN" dirty="0"/>
              <a:t>EFCI</a:t>
            </a:r>
            <a:r>
              <a:rPr lang="zh-CN" altLang="en-US" dirty="0"/>
              <a:t>位设为</a:t>
            </a:r>
            <a:r>
              <a:rPr lang="en-US" altLang="zh-CN" dirty="0"/>
              <a:t>1</a:t>
            </a:r>
            <a:r>
              <a:rPr lang="zh-CN" altLang="en-US" dirty="0"/>
              <a:t>时，发送方会在返回的</a:t>
            </a:r>
            <a:r>
              <a:rPr lang="en-US" altLang="zh-CN" dirty="0"/>
              <a:t>RM cell</a:t>
            </a:r>
            <a:r>
              <a:rPr lang="zh-CN" altLang="en-US" dirty="0"/>
              <a:t>中将</a:t>
            </a:r>
            <a:r>
              <a:rPr lang="en-US" altLang="zh-CN" dirty="0"/>
              <a:t>CI</a:t>
            </a:r>
            <a:r>
              <a:rPr lang="zh-CN" altLang="en-US" dirty="0"/>
              <a:t>位置为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0AB26-81C5-46A1-BD6A-F01AC403219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451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进行拥塞控制，最基本的手段就是控制发送速率，设置一个变量</a:t>
            </a:r>
            <a:r>
              <a:rPr lang="en-US" altLang="zh-CN" dirty="0" err="1"/>
              <a:t>congwin</a:t>
            </a:r>
            <a:r>
              <a:rPr lang="zh-CN" altLang="en-US" dirty="0"/>
              <a:t>，即发送的最后一个</a:t>
            </a:r>
            <a:r>
              <a:rPr lang="en-US" altLang="zh-CN" dirty="0"/>
              <a:t>byte</a:t>
            </a:r>
            <a:r>
              <a:rPr lang="zh-CN" altLang="en-US" dirty="0"/>
              <a:t>的序列号减去确认的最后的一个</a:t>
            </a:r>
            <a:r>
              <a:rPr lang="en-US" altLang="zh-CN" dirty="0"/>
              <a:t>byte</a:t>
            </a:r>
            <a:r>
              <a:rPr lang="zh-CN" altLang="en-US" dirty="0"/>
              <a:t>的序列号的差小于这个变量</a:t>
            </a:r>
            <a:endParaRPr lang="en-US" altLang="zh-CN" dirty="0"/>
          </a:p>
          <a:p>
            <a:r>
              <a:rPr lang="zh-CN" altLang="en-US" dirty="0"/>
              <a:t>改变这个数值的大小可以改变速率的大小，可以动态调整发送速率，反应所感知到的网络速率</a:t>
            </a:r>
            <a:endParaRPr lang="en-US" altLang="zh-CN" dirty="0"/>
          </a:p>
          <a:p>
            <a:r>
              <a:rPr lang="zh-CN" altLang="en-US" dirty="0"/>
              <a:t>第二个问题是感知网络网络速率，所以定义了</a:t>
            </a:r>
            <a:r>
              <a:rPr lang="en-US" altLang="zh-CN" dirty="0"/>
              <a:t>loss</a:t>
            </a:r>
            <a:r>
              <a:rPr lang="zh-CN" altLang="en-US" dirty="0"/>
              <a:t>时间即发生了</a:t>
            </a:r>
            <a:r>
              <a:rPr lang="en-US" altLang="zh-CN" b="1" dirty="0"/>
              <a:t>timeout</a:t>
            </a:r>
            <a:r>
              <a:rPr lang="zh-CN" altLang="en-US" b="1" dirty="0"/>
              <a:t>或</a:t>
            </a:r>
            <a:r>
              <a:rPr lang="en-US" altLang="zh-CN" b="1" dirty="0"/>
              <a:t>3</a:t>
            </a:r>
            <a:r>
              <a:rPr lang="zh-CN" altLang="en-US" b="1" dirty="0"/>
              <a:t>个重复</a:t>
            </a:r>
            <a:r>
              <a:rPr lang="en-US" altLang="zh-CN" b="1" dirty="0"/>
              <a:t>ACK</a:t>
            </a:r>
            <a:r>
              <a:rPr lang="zh-CN" altLang="en-US" b="1" dirty="0"/>
              <a:t>，发生</a:t>
            </a:r>
            <a:r>
              <a:rPr lang="en-US" altLang="zh-CN" b="1" dirty="0"/>
              <a:t>loss</a:t>
            </a:r>
            <a:r>
              <a:rPr lang="zh-CN" altLang="en-US" b="1" dirty="0"/>
              <a:t>事件后，发送方降低速率</a:t>
            </a:r>
            <a:endParaRPr lang="en-US" altLang="zh-CN" b="1" dirty="0"/>
          </a:p>
          <a:p>
            <a:r>
              <a:rPr lang="zh-CN" altLang="en-US" b="1" dirty="0"/>
              <a:t>当发生之后又两种策略来调整发送速率，一个叫做  另一个叫做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B7D1A-C25E-4C57-BC50-EA5D540DCC6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97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MSS—</a:t>
            </a:r>
            <a:r>
              <a:rPr lang="zh-CN" altLang="en-US" dirty="0"/>
              <a:t>最大段的程度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B7D1A-C25E-4C57-BC50-EA5D540DCC6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029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U</a:t>
            </a:r>
            <a:r>
              <a:rPr lang="zh-CN" altLang="en-US" dirty="0"/>
              <a:t>：</a:t>
            </a:r>
            <a:r>
              <a:rPr lang="en-US" altLang="zh-CN" dirty="0"/>
              <a:t>URG </a:t>
            </a:r>
            <a:r>
              <a:rPr lang="zh-CN" altLang="en-US" dirty="0"/>
              <a:t>紧急数据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ACK </a:t>
            </a:r>
            <a:r>
              <a:rPr lang="en-US" altLang="zh-CN" dirty="0" err="1"/>
              <a:t>ACK</a:t>
            </a:r>
            <a:r>
              <a:rPr lang="zh-CN" altLang="en-US" dirty="0"/>
              <a:t>是否有效</a:t>
            </a:r>
          </a:p>
          <a:p>
            <a:r>
              <a:rPr lang="en-US" altLang="zh-CN" dirty="0"/>
              <a:t>P</a:t>
            </a:r>
            <a:r>
              <a:rPr lang="zh-CN" altLang="en-US" dirty="0"/>
              <a:t>：</a:t>
            </a:r>
            <a:r>
              <a:rPr lang="en-US" altLang="zh-CN" dirty="0"/>
              <a:t>PSH </a:t>
            </a:r>
            <a:r>
              <a:rPr lang="zh-CN" altLang="en-US" dirty="0"/>
              <a:t>将数据推到上层</a:t>
            </a:r>
          </a:p>
          <a:p>
            <a:r>
              <a:rPr lang="en-US" altLang="zh-CN" dirty="0"/>
              <a:t>R</a:t>
            </a:r>
            <a:r>
              <a:rPr lang="zh-CN" altLang="en-US" dirty="0"/>
              <a:t>：</a:t>
            </a:r>
            <a:r>
              <a:rPr lang="en-US" altLang="zh-CN" dirty="0"/>
              <a:t>RST</a:t>
            </a:r>
            <a:r>
              <a:rPr lang="zh-CN" altLang="en-US" dirty="0"/>
              <a:t>；</a:t>
            </a:r>
            <a:r>
              <a:rPr lang="en-US" altLang="zh-CN" dirty="0"/>
              <a:t>S</a:t>
            </a:r>
            <a:r>
              <a:rPr lang="zh-CN" altLang="en-US" dirty="0"/>
              <a:t>：</a:t>
            </a:r>
            <a:r>
              <a:rPr lang="en-US" altLang="zh-CN" dirty="0"/>
              <a:t>SYN</a:t>
            </a:r>
            <a:r>
              <a:rPr lang="zh-CN" altLang="en-US" dirty="0"/>
              <a:t>；</a:t>
            </a:r>
            <a:r>
              <a:rPr lang="en-US" altLang="zh-CN" dirty="0"/>
              <a:t>F</a:t>
            </a:r>
            <a:r>
              <a:rPr lang="zh-CN" altLang="en-US" dirty="0"/>
              <a:t>：</a:t>
            </a:r>
            <a:r>
              <a:rPr lang="en-US" altLang="zh-CN" dirty="0"/>
              <a:t>FIN     </a:t>
            </a:r>
            <a:r>
              <a:rPr lang="zh-CN" altLang="en-US" dirty="0"/>
              <a:t>建立、拆除连接等</a:t>
            </a:r>
          </a:p>
          <a:p>
            <a:r>
              <a:rPr lang="en-US" altLang="zh-CN" dirty="0"/>
              <a:t>sequence number</a:t>
            </a:r>
            <a:r>
              <a:rPr lang="zh-CN" altLang="en-US" dirty="0"/>
              <a:t>：序列号：指</a:t>
            </a:r>
            <a:r>
              <a:rPr lang="en-US" altLang="zh-CN" dirty="0"/>
              <a:t>segment</a:t>
            </a:r>
            <a:r>
              <a:rPr lang="zh-CN" altLang="en-US" dirty="0"/>
              <a:t>中第一个字节的编号，而非</a:t>
            </a:r>
            <a:r>
              <a:rPr lang="en-US" altLang="zh-CN" dirty="0"/>
              <a:t>segment</a:t>
            </a:r>
            <a:r>
              <a:rPr lang="zh-CN" altLang="en-US" dirty="0"/>
              <a:t>自身编号（建立</a:t>
            </a:r>
            <a:r>
              <a:rPr lang="en-US" altLang="zh-CN" dirty="0"/>
              <a:t>TCP</a:t>
            </a:r>
            <a:r>
              <a:rPr lang="zh-CN" altLang="en-US" dirty="0"/>
              <a:t>时双方随机选择序列号）</a:t>
            </a:r>
          </a:p>
          <a:p>
            <a:r>
              <a:rPr lang="en-US" altLang="zh-CN" dirty="0"/>
              <a:t>acknowledgement number</a:t>
            </a:r>
            <a:r>
              <a:rPr lang="zh-CN" altLang="en-US" dirty="0"/>
              <a:t>：即</a:t>
            </a:r>
            <a:r>
              <a:rPr lang="en-US" altLang="zh-CN" dirty="0"/>
              <a:t>ACKs</a:t>
            </a:r>
            <a:r>
              <a:rPr lang="zh-CN" altLang="en-US" dirty="0"/>
              <a:t>，发送该段一方希望对方发送的序列号，亦即希望自己下次接受到的序列号；亦表面该序列号前所有数据均已正确接受（作累计确认用）</a:t>
            </a:r>
          </a:p>
          <a:p>
            <a:r>
              <a:rPr lang="en-US" altLang="zh-CN" dirty="0"/>
              <a:t>receive window</a:t>
            </a:r>
            <a:r>
              <a:rPr lang="zh-CN" altLang="en-US" dirty="0"/>
              <a:t>：接收窗口大小：我方缓存现在所能接受的字节数（有关流量控制）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在</a:t>
            </a:r>
            <a:r>
              <a:rPr lang="en-US" altLang="zh-CN" dirty="0"/>
              <a:t>IP</a:t>
            </a:r>
            <a:r>
              <a:rPr lang="zh-CN" altLang="en-US" dirty="0"/>
              <a:t>层提供的不可靠数据传输的基础上实现了可靠数据传输服务，</a:t>
            </a:r>
            <a:r>
              <a:rPr lang="en-US" altLang="zh-CN" dirty="0"/>
              <a:t>TCP</a:t>
            </a:r>
            <a:r>
              <a:rPr lang="zh-CN" altLang="en-US" dirty="0"/>
              <a:t>使用了流水线机制，累计确认，单一重传计时器来保证数据传输可靠并保证性能</a:t>
            </a:r>
            <a:endParaRPr lang="en-US" altLang="zh-CN" dirty="0"/>
          </a:p>
          <a:p>
            <a:r>
              <a:rPr lang="zh-CN" altLang="en-US" dirty="0"/>
              <a:t>那么如何确定超时时间呢？超时时间应与</a:t>
            </a:r>
            <a:r>
              <a:rPr lang="en-US" altLang="zh-CN" dirty="0"/>
              <a:t>RTT</a:t>
            </a:r>
            <a:r>
              <a:rPr lang="zh-CN" altLang="en-US" dirty="0"/>
              <a:t>有关且大于</a:t>
            </a:r>
            <a:r>
              <a:rPr lang="en-US" altLang="zh-CN" dirty="0"/>
              <a:t>RTT</a:t>
            </a:r>
            <a:r>
              <a:rPr lang="zh-CN" altLang="en-US" dirty="0"/>
              <a:t>，即超时时间</a:t>
            </a:r>
            <a:r>
              <a:rPr lang="en-US" altLang="zh-CN" dirty="0"/>
              <a:t>=RTT+</a:t>
            </a:r>
            <a:r>
              <a:rPr lang="zh-CN" altLang="en-US" dirty="0"/>
              <a:t>安全边界，而</a:t>
            </a:r>
            <a:r>
              <a:rPr lang="en-US" altLang="zh-CN" dirty="0"/>
              <a:t>RTT</a:t>
            </a:r>
            <a:r>
              <a:rPr lang="zh-CN" altLang="en-US" dirty="0"/>
              <a:t>是变化的，怎样确定？使用</a:t>
            </a:r>
            <a:r>
              <a:rPr lang="en-US" altLang="zh-CN" dirty="0" err="1"/>
              <a:t>simpleRTT</a:t>
            </a:r>
            <a:r>
              <a:rPr lang="zh-CN" altLang="en-US" dirty="0"/>
              <a:t>，即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测量从段发出去收到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的时间（忽略重传时间），为了使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更加准确可以测量多个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SampleRTT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，求平均值，形成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的估计值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EstimatedRTT</a:t>
            </a:r>
            <a:r>
              <a:rPr lang="en-US" altLang="zh-CN" dirty="0"/>
              <a:t> </a:t>
            </a:r>
            <a:r>
              <a:rPr lang="zh-CN" altLang="en-US" dirty="0"/>
              <a:t>，即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指数加权移动平均的方法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安全边界为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的变化值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SampleRTT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EstimatedRTT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的差值</a:t>
            </a:r>
            <a:r>
              <a:rPr lang="zh-CN" altLang="en-US" dirty="0"/>
              <a:t> 为了更加准确，使用了与</a:t>
            </a:r>
            <a:r>
              <a:rPr lang="en-US" altLang="zh-CN" dirty="0"/>
              <a:t>RTT</a:t>
            </a:r>
            <a:r>
              <a:rPr lang="zh-CN" altLang="en-US" dirty="0"/>
              <a:t>相同的方法</a:t>
            </a:r>
            <a:r>
              <a:rPr lang="en-US" altLang="zh-CN" dirty="0"/>
              <a:t>——</a:t>
            </a:r>
            <a:r>
              <a:rPr lang="zh-CN" altLang="en-US" dirty="0"/>
              <a:t>指数加权移动平均的方法估计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发送方事件如</a:t>
            </a:r>
            <a:r>
              <a:rPr lang="en-US" altLang="zh-CN" dirty="0" err="1"/>
              <a:t>ppt</a:t>
            </a:r>
            <a:r>
              <a:rPr lang="zh-CN" altLang="en-US" dirty="0"/>
              <a:t>所写</a:t>
            </a:r>
            <a:endParaRPr lang="en-US" altLang="zh-CN" dirty="0"/>
          </a:p>
          <a:p>
            <a:r>
              <a:rPr lang="zh-CN" altLang="en-US" dirty="0"/>
              <a:t>重传时仅仅重传引起超时的那一个</a:t>
            </a:r>
            <a:r>
              <a:rPr lang="en-US" altLang="zh-CN" dirty="0"/>
              <a:t>segment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32DDC-A6CD-435F-8D8C-13F810980D3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784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丢失</a:t>
            </a:r>
            <a:r>
              <a:rPr lang="en-US" altLang="zh-CN" dirty="0" err="1"/>
              <a:t>ack</a:t>
            </a:r>
            <a:r>
              <a:rPr lang="zh-CN" altLang="en-US" dirty="0"/>
              <a:t>发生超时，重传数据段，接收方已经收到过了因此发送</a:t>
            </a:r>
            <a:r>
              <a:rPr lang="en-US" altLang="zh-CN" dirty="0"/>
              <a:t>ack100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收到后更新</a:t>
            </a:r>
            <a:r>
              <a:rPr lang="en-US" altLang="zh-CN" dirty="0" err="1"/>
              <a:t>sendbase</a:t>
            </a:r>
            <a:r>
              <a:rPr lang="zh-CN" altLang="en-US" dirty="0"/>
              <a:t>为</a:t>
            </a:r>
            <a:r>
              <a:rPr lang="en-US" altLang="zh-CN" dirty="0"/>
              <a:t>100</a:t>
            </a:r>
          </a:p>
          <a:p>
            <a:pPr marL="228600" indent="-228600">
              <a:buAutoNum type="arabicPeriod"/>
            </a:pPr>
            <a:r>
              <a:rPr lang="zh-CN" altLang="en-US" dirty="0"/>
              <a:t>等待数值短了，</a:t>
            </a:r>
            <a:r>
              <a:rPr lang="en-US" altLang="zh-CN" dirty="0"/>
              <a:t>ack100</a:t>
            </a:r>
            <a:r>
              <a:rPr lang="zh-CN" altLang="en-US" dirty="0"/>
              <a:t>和</a:t>
            </a:r>
            <a:r>
              <a:rPr lang="en-US" altLang="zh-CN" dirty="0"/>
              <a:t>ack120</a:t>
            </a:r>
            <a:r>
              <a:rPr lang="zh-CN" altLang="en-US" dirty="0"/>
              <a:t>还未接受就超时，重传两个段，之后收到</a:t>
            </a:r>
            <a:r>
              <a:rPr lang="en-US" altLang="zh-CN" dirty="0" err="1"/>
              <a:t>ack</a:t>
            </a:r>
            <a:r>
              <a:rPr lang="zh-CN" altLang="en-US" dirty="0"/>
              <a:t>消息，依次把</a:t>
            </a:r>
            <a:r>
              <a:rPr lang="en-US" altLang="zh-CN" dirty="0" err="1"/>
              <a:t>sendbase</a:t>
            </a:r>
            <a:r>
              <a:rPr lang="zh-CN" altLang="en-US" dirty="0"/>
              <a:t>更新到</a:t>
            </a:r>
            <a:r>
              <a:rPr lang="en-US" altLang="zh-CN" dirty="0"/>
              <a:t>100</a:t>
            </a:r>
            <a:r>
              <a:rPr lang="zh-CN" altLang="en-US" dirty="0"/>
              <a:t>和</a:t>
            </a:r>
            <a:r>
              <a:rPr lang="en-US" altLang="zh-CN" dirty="0"/>
              <a:t>120</a:t>
            </a:r>
          </a:p>
          <a:p>
            <a:pPr marL="228600" indent="-228600">
              <a:buAutoNum type="arabicPeriod"/>
            </a:pPr>
            <a:r>
              <a:rPr lang="en-US" altLang="zh-CN" dirty="0"/>
              <a:t>Ack100</a:t>
            </a:r>
            <a:r>
              <a:rPr lang="zh-CN" altLang="en-US" dirty="0"/>
              <a:t>丢失了，</a:t>
            </a:r>
            <a:r>
              <a:rPr lang="en-US" altLang="zh-CN" dirty="0"/>
              <a:t>ack120</a:t>
            </a:r>
            <a:r>
              <a:rPr lang="zh-CN" altLang="en-US" dirty="0"/>
              <a:t>被接受到了，由于累计确认直接把</a:t>
            </a:r>
            <a:r>
              <a:rPr lang="en-US" altLang="zh-CN" dirty="0" err="1"/>
              <a:t>sendbase</a:t>
            </a:r>
            <a:r>
              <a:rPr lang="zh-CN" altLang="en-US" dirty="0"/>
              <a:t>更新到</a:t>
            </a:r>
            <a:r>
              <a:rPr lang="en-US" altLang="zh-CN" dirty="0"/>
              <a:t>120</a:t>
            </a:r>
          </a:p>
          <a:p>
            <a:pPr marL="0" indent="0">
              <a:buNone/>
            </a:pPr>
            <a:r>
              <a:rPr lang="zh-CN" altLang="en-US" dirty="0"/>
              <a:t>快速重传：快速的检测到有分组丢失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32DDC-A6CD-435F-8D8C-13F810980D3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675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46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拥塞的成因与代价，先来讲场景</a:t>
            </a:r>
            <a:r>
              <a:rPr lang="en-US" altLang="zh-CN" dirty="0"/>
              <a:t>1</a:t>
            </a:r>
            <a:r>
              <a:rPr lang="zh-CN" altLang="en-US" dirty="0"/>
              <a:t>。该场景的条件为：</a:t>
            </a:r>
            <a:r>
              <a:rPr lang="en-US" altLang="zh-CN" dirty="0"/>
              <a:t>2</a:t>
            </a:r>
            <a:r>
              <a:rPr lang="zh-CN" altLang="en-US" dirty="0"/>
              <a:t>个发送端，</a:t>
            </a:r>
            <a:r>
              <a:rPr lang="en-US" altLang="zh-CN" dirty="0"/>
              <a:t>2</a:t>
            </a:r>
            <a:r>
              <a:rPr lang="zh-CN" altLang="en-US" dirty="0"/>
              <a:t>个接收端，</a:t>
            </a:r>
            <a:r>
              <a:rPr lang="en-US" altLang="zh-CN" dirty="0"/>
              <a:t>1</a:t>
            </a:r>
            <a:r>
              <a:rPr lang="zh-CN" altLang="en-US" dirty="0"/>
              <a:t>个路由器，链路无丢包，路由器缓存无限大。</a:t>
            </a:r>
            <a:endParaRPr lang="en-US" altLang="zh-CN" dirty="0"/>
          </a:p>
          <a:p>
            <a:r>
              <a:rPr lang="zh-CN" altLang="en-US" dirty="0"/>
              <a:t>此时随着传入速率增大，时延迅速增大，并趋近于正无穷，传出速率</a:t>
            </a:r>
            <a:r>
              <a:rPr lang="en-US" altLang="zh-CN" dirty="0"/>
              <a:t>=min(</a:t>
            </a:r>
            <a:r>
              <a:rPr lang="zh-CN" altLang="en-US" dirty="0"/>
              <a:t>传入速率</a:t>
            </a:r>
            <a:r>
              <a:rPr lang="en-US" altLang="zh-CN" dirty="0"/>
              <a:t>,C/2)</a:t>
            </a:r>
            <a:r>
              <a:rPr lang="zh-CN" altLang="en-US" dirty="0"/>
              <a:t>，其中</a:t>
            </a:r>
            <a:r>
              <a:rPr lang="en-US" altLang="zh-CN" dirty="0"/>
              <a:t>C</a:t>
            </a:r>
            <a:r>
              <a:rPr lang="zh-CN" altLang="en-US" dirty="0"/>
              <a:t>为链路带宽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0AB26-81C5-46A1-BD6A-F01AC403219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41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第二种场景的网络拓扑图与上一个场景一样。但是不同的是，该场景中，发送方会在特定情况下重传分组，而且路由器的缓存有限。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情况</a:t>
            </a:r>
            <a:r>
              <a:rPr lang="en-US" altLang="zh-CN" dirty="0"/>
              <a:t>a</a:t>
            </a:r>
            <a:r>
              <a:rPr lang="zh-CN" altLang="en-US" dirty="0"/>
              <a:t>中</a:t>
            </a:r>
            <a:r>
              <a:rPr lang="en-US" altLang="zh-CN" dirty="0"/>
              <a:t>sender</a:t>
            </a:r>
            <a:r>
              <a:rPr lang="zh-CN" altLang="en-US" dirty="0"/>
              <a:t>只有路由器有空闲缓存时才会发数据，那么此时传出速率</a:t>
            </a:r>
            <a:r>
              <a:rPr lang="en-US" altLang="zh-CN" dirty="0"/>
              <a:t>=</a:t>
            </a:r>
            <a:r>
              <a:rPr lang="zh-CN" altLang="en-US" dirty="0"/>
              <a:t>传入速率，最大为</a:t>
            </a:r>
            <a:r>
              <a:rPr lang="en-US" altLang="zh-CN" dirty="0"/>
              <a:t>R/2(R</a:t>
            </a:r>
            <a:r>
              <a:rPr lang="zh-CN" altLang="en-US" dirty="0"/>
              <a:t>为链路带宽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情况</a:t>
            </a:r>
            <a:r>
              <a:rPr lang="en-US" altLang="zh-CN" dirty="0"/>
              <a:t>b</a:t>
            </a:r>
            <a:r>
              <a:rPr lang="zh-CN" altLang="en-US" dirty="0"/>
              <a:t>中发送方会在分组丢失后重发，此时传出速率最大值小于</a:t>
            </a:r>
            <a:r>
              <a:rPr lang="en-US" altLang="zh-CN" dirty="0"/>
              <a:t>R/2</a:t>
            </a:r>
            <a:r>
              <a:rPr lang="zh-CN" altLang="en-US" dirty="0"/>
              <a:t>（比如</a:t>
            </a:r>
            <a:r>
              <a:rPr lang="en-US" altLang="zh-CN" dirty="0"/>
              <a:t>R/3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情况</a:t>
            </a:r>
            <a:r>
              <a:rPr lang="en-US" altLang="zh-CN" dirty="0"/>
              <a:t>c</a:t>
            </a:r>
            <a:r>
              <a:rPr lang="zh-CN" altLang="en-US" dirty="0"/>
              <a:t>中发送方会在分组丢失或者超时时重发，此时传出速率小于情况</a:t>
            </a:r>
            <a:r>
              <a:rPr lang="en-US" altLang="zh-CN" dirty="0"/>
              <a:t>b</a:t>
            </a:r>
            <a:r>
              <a:rPr lang="zh-CN" altLang="en-US" dirty="0"/>
              <a:t>的传出速率最大值（比如</a:t>
            </a:r>
            <a:r>
              <a:rPr lang="en-US" altLang="zh-CN" dirty="0"/>
              <a:t>R/4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0AB26-81C5-46A1-BD6A-F01AC403219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631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场景</a:t>
            </a:r>
            <a:r>
              <a:rPr lang="en-US" altLang="zh-CN" dirty="0"/>
              <a:t>3</a:t>
            </a:r>
            <a:r>
              <a:rPr lang="zh-CN" altLang="en-US" dirty="0"/>
              <a:t>与前面的不太一样。它的网络拓扑图如右上角所示。有</a:t>
            </a:r>
            <a:r>
              <a:rPr lang="en-US" altLang="zh-CN" dirty="0"/>
              <a:t>4</a:t>
            </a:r>
            <a:r>
              <a:rPr lang="zh-CN" altLang="en-US" dirty="0"/>
              <a:t>个发送方，</a:t>
            </a:r>
            <a:r>
              <a:rPr lang="en-US" altLang="zh-CN" dirty="0"/>
              <a:t>4</a:t>
            </a:r>
            <a:r>
              <a:rPr lang="zh-CN" altLang="en-US" dirty="0"/>
              <a:t>个接收方，</a:t>
            </a:r>
            <a:r>
              <a:rPr lang="en-US" altLang="zh-CN" dirty="0"/>
              <a:t>4</a:t>
            </a:r>
            <a:r>
              <a:rPr lang="zh-CN" altLang="en-US" dirty="0"/>
              <a:t>个路由器。每次数据传输都存在多跳，而且每个路由器的缓存有限，当分组超时或者丢失时会重传分组。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此时，当某个分组被</a:t>
            </a:r>
            <a:r>
              <a:rPr lang="en-US" altLang="zh-CN" dirty="0"/>
              <a:t>drop</a:t>
            </a:r>
            <a:r>
              <a:rPr lang="zh-CN" altLang="en-US" dirty="0"/>
              <a:t>时，显然任何用于该分组的“上游”传输能力全都被浪费掉。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因此，当传入速率较小时，传出速率随传入速率增大而近似线性增大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当传入速率过大时，传出速率会随传入速率增大而减小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当传入速率进一步增大，传出速率会趋近于零，此时每个发送方都尽量传送数据，但是因为缓存有限，很多分组难以发送成功，这使得每条链路的传输能力降低，使得数据更难发送成功，恶性循环，从而导致网络瘫痪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0AB26-81C5-46A1-BD6A-F01AC403219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998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接下来讲一下如何进行拥塞控制。</a:t>
            </a:r>
            <a:endParaRPr lang="en-US" altLang="zh-CN" dirty="0"/>
          </a:p>
          <a:p>
            <a:r>
              <a:rPr lang="zh-CN" altLang="en-US" dirty="0"/>
              <a:t>这里讲两种拥塞控制的方法，第一种是端到端拥塞控制。这种控制方法中，网络层不需要显式地提供支持，端系统只需要通过观察</a:t>
            </a:r>
            <a:r>
              <a:rPr lang="en-US" altLang="zh-CN" dirty="0"/>
              <a:t>loss</a:t>
            </a:r>
            <a:r>
              <a:rPr lang="zh-CN" altLang="en-US" dirty="0"/>
              <a:t>、</a:t>
            </a:r>
            <a:r>
              <a:rPr lang="en-US" altLang="zh-CN" dirty="0"/>
              <a:t>delay</a:t>
            </a:r>
            <a:r>
              <a:rPr lang="zh-CN" altLang="en-US" dirty="0"/>
              <a:t>等网络行为就可以判断是否发生拥塞。而</a:t>
            </a:r>
            <a:r>
              <a:rPr lang="en-US" altLang="zh-CN" dirty="0"/>
              <a:t>TCP</a:t>
            </a:r>
            <a:r>
              <a:rPr lang="zh-CN" altLang="en-US" dirty="0"/>
              <a:t>则是使用这种方法。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第二种是网络辅助的拥塞控制。在这种控制方法中，路由器会向发送方显式地反馈网络拥塞信息，而端系统就可以利用这个信息来控制发送。这种方法通常使用简单的拥塞指示。像</a:t>
            </a:r>
            <a:r>
              <a:rPr lang="en-US" altLang="zh-CN" dirty="0"/>
              <a:t>ATM</a:t>
            </a:r>
            <a:r>
              <a:rPr lang="zh-CN" altLang="en-US" dirty="0"/>
              <a:t>则是使用这种方法。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0AB26-81C5-46A1-BD6A-F01AC403219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248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165267"/>
            <a:ext cx="6589199" cy="7815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42415" y="1152908"/>
            <a:ext cx="6591985" cy="54703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0" y="302019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6689" y="37345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传输层（下）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A5417-31C7-44A0-8447-7E4AEF68A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415" y="165267"/>
            <a:ext cx="6589199" cy="781511"/>
          </a:xfrm>
        </p:spPr>
        <p:txBody>
          <a:bodyPr/>
          <a:lstStyle/>
          <a:p>
            <a:r>
              <a:rPr lang="zh-CN" altLang="en-US" dirty="0"/>
              <a:t>拥塞的成因与代价（场景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D8C96-FF82-4434-B073-3D7DC2C70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106" y="946778"/>
            <a:ext cx="6306742" cy="2219615"/>
          </a:xfrm>
        </p:spPr>
        <p:txBody>
          <a:bodyPr>
            <a:normAutofit/>
          </a:bodyPr>
          <a:lstStyle/>
          <a:p>
            <a:r>
              <a:rPr lang="zh-CN" altLang="en-US" dirty="0"/>
              <a:t>条件：</a:t>
            </a:r>
            <a:endParaRPr lang="en-US" altLang="zh-CN" dirty="0"/>
          </a:p>
          <a:p>
            <a:pPr lvl="1"/>
            <a:r>
              <a:rPr lang="en-US" altLang="zh-CN" dirty="0"/>
              <a:t>2 senders</a:t>
            </a:r>
            <a:r>
              <a:rPr lang="zh-CN" altLang="en-US" dirty="0"/>
              <a:t>，</a:t>
            </a:r>
            <a:r>
              <a:rPr lang="en-US" altLang="zh-CN" dirty="0"/>
              <a:t>2 receivers</a:t>
            </a:r>
            <a:r>
              <a:rPr lang="zh-CN" altLang="en-US" dirty="0"/>
              <a:t>，</a:t>
            </a:r>
            <a:r>
              <a:rPr lang="en-US" altLang="zh-CN" dirty="0"/>
              <a:t>1 router</a:t>
            </a:r>
          </a:p>
          <a:p>
            <a:pPr lvl="1"/>
            <a:r>
              <a:rPr lang="zh-CN" altLang="en-US" dirty="0"/>
              <a:t>无丢包</a:t>
            </a:r>
            <a:endParaRPr lang="en-US" altLang="zh-CN" dirty="0"/>
          </a:p>
          <a:p>
            <a:pPr lvl="1"/>
            <a:r>
              <a:rPr lang="zh-CN" altLang="en-US" dirty="0"/>
              <a:t>缓存无限大</a:t>
            </a:r>
            <a:endParaRPr lang="en-US" altLang="zh-CN" dirty="0"/>
          </a:p>
          <a:p>
            <a:r>
              <a:rPr lang="zh-CN" altLang="en-US" dirty="0"/>
              <a:t>结果：随着传入速率增大，时延迅速增大，并趋近于正无穷，传出速率</a:t>
            </a:r>
            <a:r>
              <a:rPr lang="en-US" altLang="zh-CN" dirty="0"/>
              <a:t>=min(</a:t>
            </a:r>
            <a:r>
              <a:rPr lang="zh-CN" altLang="en-US" dirty="0"/>
              <a:t>传入速率</a:t>
            </a:r>
            <a:r>
              <a:rPr lang="en-US" altLang="zh-CN" dirty="0"/>
              <a:t>,C/2)</a:t>
            </a:r>
            <a:r>
              <a:rPr lang="zh-CN" altLang="en-US" dirty="0"/>
              <a:t>，其中</a:t>
            </a:r>
            <a:r>
              <a:rPr lang="en-US" altLang="zh-CN" dirty="0"/>
              <a:t>C</a:t>
            </a:r>
            <a:r>
              <a:rPr lang="zh-CN" altLang="en-US" dirty="0"/>
              <a:t>为链路带宽</a:t>
            </a:r>
            <a:endParaRPr lang="en-US" altLang="zh-CN" dirty="0"/>
          </a:p>
          <a:p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672288-F7C1-405C-A89D-6772D023B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164" y="3341280"/>
            <a:ext cx="1640729" cy="14513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FD82BE3-8910-47ED-99EE-8CC799FB5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06" y="3792139"/>
            <a:ext cx="6306742" cy="30658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73DADF-F35A-4776-BD1C-389C9BF766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9165" y="1484205"/>
            <a:ext cx="1640729" cy="140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98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51DBD-C958-4ED2-B55A-21910942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401" y="355645"/>
            <a:ext cx="6589199" cy="781511"/>
          </a:xfrm>
        </p:spPr>
        <p:txBody>
          <a:bodyPr/>
          <a:lstStyle/>
          <a:p>
            <a:r>
              <a:rPr lang="zh-CN" altLang="en-US" dirty="0"/>
              <a:t>拥塞的成因与代价（场景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E2935E-F6F1-45D2-B6FE-7800F053C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676" y="1152908"/>
            <a:ext cx="6310115" cy="5470314"/>
          </a:xfrm>
        </p:spPr>
        <p:txBody>
          <a:bodyPr/>
          <a:lstStyle/>
          <a:p>
            <a:r>
              <a:rPr lang="zh-CN" altLang="en-US" dirty="0"/>
              <a:t>条件：</a:t>
            </a:r>
            <a:endParaRPr lang="en-US" altLang="zh-CN" dirty="0"/>
          </a:p>
          <a:p>
            <a:pPr lvl="1"/>
            <a:r>
              <a:rPr lang="zh-CN" altLang="en-US" dirty="0"/>
              <a:t>网络拓扑图与上例一样。</a:t>
            </a:r>
            <a:endParaRPr lang="en-US" altLang="zh-CN" dirty="0"/>
          </a:p>
          <a:p>
            <a:pPr lvl="1"/>
            <a:r>
              <a:rPr lang="en-US" altLang="zh-CN" dirty="0"/>
              <a:t>2 senders, 2 receivers, 1 router</a:t>
            </a:r>
          </a:p>
          <a:p>
            <a:pPr lvl="1"/>
            <a:r>
              <a:rPr lang="zh-CN" altLang="en-US" dirty="0"/>
              <a:t>但</a:t>
            </a:r>
            <a:r>
              <a:rPr lang="en-US" altLang="zh-CN" dirty="0"/>
              <a:t>sender</a:t>
            </a:r>
            <a:r>
              <a:rPr lang="zh-CN" altLang="en-US" dirty="0"/>
              <a:t>会重传分组</a:t>
            </a:r>
            <a:endParaRPr lang="en-US" altLang="zh-CN" dirty="0"/>
          </a:p>
          <a:p>
            <a:pPr lvl="1"/>
            <a:r>
              <a:rPr lang="zh-CN" altLang="en-US" dirty="0"/>
              <a:t>且缓存有限</a:t>
            </a:r>
            <a:endParaRPr lang="en-US" altLang="zh-CN" dirty="0"/>
          </a:p>
          <a:p>
            <a:r>
              <a:rPr lang="zh-CN" altLang="en-US" dirty="0"/>
              <a:t>情况</a:t>
            </a:r>
            <a:r>
              <a:rPr lang="en-US" altLang="zh-CN" dirty="0"/>
              <a:t>a</a:t>
            </a:r>
          </a:p>
          <a:p>
            <a:pPr lvl="1"/>
            <a:r>
              <a:rPr lang="en-US" altLang="zh-CN" dirty="0"/>
              <a:t>sender</a:t>
            </a:r>
            <a:r>
              <a:rPr lang="zh-CN" altLang="en-US" dirty="0"/>
              <a:t>只有路由器有空闲缓存时才会发数据</a:t>
            </a:r>
            <a:endParaRPr lang="en-US" altLang="zh-CN" dirty="0"/>
          </a:p>
          <a:p>
            <a:pPr lvl="1"/>
            <a:r>
              <a:rPr lang="zh-CN" altLang="en-US" dirty="0"/>
              <a:t>传出速率</a:t>
            </a:r>
            <a:r>
              <a:rPr lang="en-US" altLang="zh-CN" dirty="0"/>
              <a:t>=</a:t>
            </a:r>
            <a:r>
              <a:rPr lang="zh-CN" altLang="en-US" dirty="0"/>
              <a:t>传入速率，最大为</a:t>
            </a:r>
            <a:r>
              <a:rPr lang="en-US" altLang="zh-CN" dirty="0"/>
              <a:t>R/2(R</a:t>
            </a:r>
            <a:r>
              <a:rPr lang="zh-CN" altLang="en-US" dirty="0"/>
              <a:t>为链路带宽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情况</a:t>
            </a:r>
            <a:r>
              <a:rPr lang="en-US" altLang="zh-CN" dirty="0"/>
              <a:t>b</a:t>
            </a:r>
          </a:p>
          <a:p>
            <a:pPr lvl="1"/>
            <a:r>
              <a:rPr lang="zh-CN" altLang="en-US" dirty="0"/>
              <a:t>分组丢失后会重发</a:t>
            </a:r>
            <a:endParaRPr lang="en-US" altLang="zh-CN" dirty="0"/>
          </a:p>
          <a:p>
            <a:pPr lvl="1"/>
            <a:r>
              <a:rPr lang="zh-CN" altLang="en-US" dirty="0"/>
              <a:t>传出速率最大值小于</a:t>
            </a:r>
            <a:r>
              <a:rPr lang="en-US" altLang="zh-CN" dirty="0"/>
              <a:t>R/2</a:t>
            </a:r>
            <a:r>
              <a:rPr lang="zh-CN" altLang="en-US" dirty="0"/>
              <a:t>（比如</a:t>
            </a:r>
            <a:r>
              <a:rPr lang="en-US" altLang="zh-CN" dirty="0"/>
              <a:t>R/3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情况</a:t>
            </a:r>
            <a:r>
              <a:rPr lang="en-US" altLang="zh-CN" dirty="0"/>
              <a:t>c</a:t>
            </a:r>
          </a:p>
          <a:p>
            <a:pPr lvl="1"/>
            <a:r>
              <a:rPr lang="zh-CN" altLang="en-US" dirty="0"/>
              <a:t>分组丢失或者超时会重发</a:t>
            </a:r>
            <a:endParaRPr lang="en-US" altLang="zh-CN" dirty="0"/>
          </a:p>
          <a:p>
            <a:pPr lvl="1"/>
            <a:r>
              <a:rPr lang="zh-CN" altLang="en-US" dirty="0"/>
              <a:t>传出速率小于情况</a:t>
            </a:r>
            <a:r>
              <a:rPr lang="en-US" altLang="zh-CN" dirty="0"/>
              <a:t>b</a:t>
            </a:r>
            <a:r>
              <a:rPr lang="zh-CN" altLang="en-US" dirty="0"/>
              <a:t>的传出速率最大值（比如</a:t>
            </a:r>
            <a:r>
              <a:rPr lang="en-US" altLang="zh-CN" dirty="0"/>
              <a:t>R/4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DBE937-D600-43A8-A434-ACC0117E9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625" y="946778"/>
            <a:ext cx="1681801" cy="17892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A8598A3-CF56-4E2C-9787-064E53B85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625" y="2871912"/>
            <a:ext cx="1740130" cy="17892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7760C6C-4FB0-4041-A297-5E600E3BEE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3625" y="4819987"/>
            <a:ext cx="1740130" cy="183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51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51DBD-C958-4ED2-B55A-21910942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401" y="355645"/>
            <a:ext cx="6589199" cy="781511"/>
          </a:xfrm>
        </p:spPr>
        <p:txBody>
          <a:bodyPr/>
          <a:lstStyle/>
          <a:p>
            <a:r>
              <a:rPr lang="zh-CN" altLang="en-US" dirty="0"/>
              <a:t>拥塞的成因与代价（场景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E2935E-F6F1-45D2-B6FE-7800F053C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676" y="1152907"/>
            <a:ext cx="6310115" cy="5565287"/>
          </a:xfrm>
        </p:spPr>
        <p:txBody>
          <a:bodyPr/>
          <a:lstStyle/>
          <a:p>
            <a:r>
              <a:rPr lang="zh-CN" altLang="en-US" dirty="0"/>
              <a:t>条件：</a:t>
            </a:r>
            <a:endParaRPr lang="en-US" altLang="zh-CN" dirty="0"/>
          </a:p>
          <a:p>
            <a:pPr lvl="1"/>
            <a:r>
              <a:rPr lang="en-US" altLang="zh-CN" dirty="0"/>
              <a:t>4 senders, 4 receivers, 4 routers</a:t>
            </a:r>
          </a:p>
          <a:p>
            <a:pPr lvl="1"/>
            <a:r>
              <a:rPr lang="zh-CN" altLang="en-US" dirty="0"/>
              <a:t>存在多跳</a:t>
            </a:r>
            <a:endParaRPr lang="en-US" altLang="zh-CN" dirty="0"/>
          </a:p>
          <a:p>
            <a:pPr lvl="1"/>
            <a:r>
              <a:rPr lang="zh-CN" altLang="en-US" dirty="0"/>
              <a:t>缓存有限</a:t>
            </a:r>
            <a:endParaRPr lang="en-US" altLang="zh-CN" dirty="0"/>
          </a:p>
          <a:p>
            <a:pPr lvl="1"/>
            <a:r>
              <a:rPr lang="zh-CN" altLang="en-US" dirty="0"/>
              <a:t>分组超时或者丢失时会重传分组</a:t>
            </a:r>
            <a:endParaRPr lang="en-US" altLang="zh-CN" dirty="0"/>
          </a:p>
          <a:p>
            <a:r>
              <a:rPr lang="zh-CN" altLang="en-US" dirty="0"/>
              <a:t>结果</a:t>
            </a:r>
            <a:endParaRPr lang="en-US" altLang="zh-CN" dirty="0"/>
          </a:p>
          <a:p>
            <a:pPr lvl="1"/>
            <a:r>
              <a:rPr lang="zh-CN" altLang="en-US" dirty="0"/>
              <a:t>当某个分组被</a:t>
            </a:r>
            <a:r>
              <a:rPr lang="en-US" altLang="zh-CN" dirty="0"/>
              <a:t>drop</a:t>
            </a:r>
            <a:r>
              <a:rPr lang="zh-CN" altLang="en-US" dirty="0"/>
              <a:t>时，任何用于该分组的“上游”传输能力全都被浪费掉</a:t>
            </a:r>
            <a:endParaRPr lang="en-US" altLang="zh-CN" dirty="0"/>
          </a:p>
          <a:p>
            <a:pPr lvl="1"/>
            <a:r>
              <a:rPr lang="zh-CN" altLang="en-US" dirty="0"/>
              <a:t>当传入速率较小时，传出速率随传入速率增大而近似线性增大</a:t>
            </a:r>
            <a:endParaRPr lang="en-US" altLang="zh-CN" dirty="0"/>
          </a:p>
          <a:p>
            <a:pPr lvl="1"/>
            <a:r>
              <a:rPr lang="zh-CN" altLang="en-US" dirty="0"/>
              <a:t>当传入速率过大时，传出速率会随传入速率增大而减小</a:t>
            </a:r>
            <a:endParaRPr lang="en-US" altLang="zh-CN" dirty="0"/>
          </a:p>
          <a:p>
            <a:pPr lvl="1"/>
            <a:r>
              <a:rPr lang="zh-CN" altLang="en-US" dirty="0"/>
              <a:t>当传入速率进一步增大，传出速率会趋近于零，此时每个发送方都尽量传送数据，但是因为缓存有限，很多分组难以发送成功，这使得每条链路的传输能力降低，使得数据更难发送成功，恶性循环，从而导致网络瘫痪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4BC8D8C-C2B8-4336-A4FB-AEAC8949E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571" y="910450"/>
            <a:ext cx="4347328" cy="251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54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F7911-53D2-490A-BC61-5C1F71A7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拥塞控制原理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4D3BC9-E361-4171-BD68-3143BEF4B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549" y="1152908"/>
            <a:ext cx="7997851" cy="5470314"/>
          </a:xfrm>
        </p:spPr>
        <p:txBody>
          <a:bodyPr/>
          <a:lstStyle/>
          <a:p>
            <a:r>
              <a:rPr lang="zh-CN" altLang="en-US" dirty="0"/>
              <a:t>端到端拥塞控制</a:t>
            </a:r>
          </a:p>
          <a:p>
            <a:pPr lvl="1"/>
            <a:r>
              <a:rPr lang="zh-CN" altLang="en-US" dirty="0"/>
              <a:t>网络层不需要显式的提供支持</a:t>
            </a:r>
          </a:p>
          <a:p>
            <a:pPr lvl="1"/>
            <a:r>
              <a:rPr lang="zh-CN" altLang="en-US" dirty="0"/>
              <a:t>端系统通过观察</a:t>
            </a:r>
            <a:r>
              <a:rPr lang="en-US" altLang="zh-CN" dirty="0"/>
              <a:t>loss</a:t>
            </a:r>
            <a:r>
              <a:rPr lang="zh-CN" altLang="en-US" dirty="0"/>
              <a:t>，</a:t>
            </a:r>
            <a:r>
              <a:rPr lang="en-US" altLang="zh-CN" dirty="0"/>
              <a:t>delay</a:t>
            </a:r>
            <a:r>
              <a:rPr lang="zh-CN" altLang="en-US" dirty="0"/>
              <a:t>等网络行为判断是否发生拥塞</a:t>
            </a:r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采取这种方法</a:t>
            </a:r>
            <a:endParaRPr lang="en-US" altLang="zh-CN" dirty="0"/>
          </a:p>
          <a:p>
            <a:r>
              <a:rPr lang="zh-CN" altLang="en-US" dirty="0"/>
              <a:t>网络辅助的拥塞控制</a:t>
            </a:r>
          </a:p>
          <a:p>
            <a:pPr lvl="1"/>
            <a:r>
              <a:rPr lang="zh-CN" altLang="en-US" dirty="0"/>
              <a:t>路由器向发送方显式地反馈网络拥塞信息</a:t>
            </a:r>
          </a:p>
          <a:p>
            <a:pPr lvl="1"/>
            <a:r>
              <a:rPr lang="zh-CN" altLang="en-US" dirty="0"/>
              <a:t>简单的拥塞指示</a:t>
            </a:r>
            <a:r>
              <a:rPr lang="en-US" altLang="zh-CN" dirty="0"/>
              <a:t>(1bit)</a:t>
            </a:r>
            <a:r>
              <a:rPr lang="zh-CN" altLang="en-US" dirty="0"/>
              <a:t>：</a:t>
            </a:r>
            <a:r>
              <a:rPr lang="en-US" altLang="zh-CN" dirty="0"/>
              <a:t>SNA, </a:t>
            </a:r>
            <a:r>
              <a:rPr lang="en-US" altLang="zh-CN" dirty="0" err="1"/>
              <a:t>DECbit</a:t>
            </a:r>
            <a:r>
              <a:rPr lang="en-US" altLang="zh-CN" dirty="0"/>
              <a:t>, (TCP/IP ECN, ATM)</a:t>
            </a:r>
          </a:p>
          <a:p>
            <a:pPr lvl="1"/>
            <a:r>
              <a:rPr lang="zh-CN" altLang="en-US" dirty="0"/>
              <a:t>指示发送方应该采取何种速率</a:t>
            </a:r>
          </a:p>
        </p:txBody>
      </p:sp>
    </p:spTree>
    <p:extLst>
      <p:ext uri="{BB962C8B-B14F-4D97-AF65-F5344CB8AC3E}">
        <p14:creationId xmlns:p14="http://schemas.microsoft.com/office/powerpoint/2010/main" val="3648006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384A4-2DB6-4AFD-AD71-9B8C2048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拥塞控制方法（以</a:t>
            </a:r>
            <a:r>
              <a:rPr lang="en-US" altLang="zh-CN" dirty="0"/>
              <a:t>ATM ABR</a:t>
            </a:r>
            <a:r>
              <a:rPr lang="zh-CN" altLang="en-US" dirty="0"/>
              <a:t>为例）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6635BB-62A9-4636-9CED-91EE2EB49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15" y="1152908"/>
            <a:ext cx="8052486" cy="5470314"/>
          </a:xfrm>
        </p:spPr>
        <p:txBody>
          <a:bodyPr/>
          <a:lstStyle/>
          <a:p>
            <a:r>
              <a:rPr lang="en-US" altLang="zh-CN" dirty="0"/>
              <a:t>ABR</a:t>
            </a:r>
            <a:r>
              <a:rPr lang="zh-CN" altLang="en-US" dirty="0"/>
              <a:t>：</a:t>
            </a:r>
            <a:r>
              <a:rPr lang="en-US" altLang="zh-CN" dirty="0"/>
              <a:t>Available Bit Rate</a:t>
            </a:r>
          </a:p>
          <a:p>
            <a:pPr lvl="1"/>
            <a:r>
              <a:rPr lang="zh-CN" altLang="en-US" dirty="0"/>
              <a:t>使用“弹性服务”</a:t>
            </a:r>
            <a:endParaRPr lang="en-US" altLang="zh-CN" dirty="0"/>
          </a:p>
          <a:p>
            <a:pPr lvl="1"/>
            <a:r>
              <a:rPr lang="zh-CN" altLang="en-US" dirty="0"/>
              <a:t>如果发送方路径使用带宽较低，就使用可用带宽</a:t>
            </a:r>
            <a:endParaRPr lang="en-US" altLang="zh-CN" dirty="0"/>
          </a:p>
          <a:p>
            <a:pPr lvl="1"/>
            <a:r>
              <a:rPr lang="zh-CN" altLang="en-US" dirty="0"/>
              <a:t>否则如果路径阻塞，那么发送速率降到最低保障速率</a:t>
            </a:r>
            <a:endParaRPr lang="en-US" altLang="zh-CN" dirty="0"/>
          </a:p>
          <a:p>
            <a:r>
              <a:rPr lang="en-US" altLang="zh-CN" dirty="0"/>
              <a:t>RM(Resource Management) cells</a:t>
            </a:r>
          </a:p>
          <a:p>
            <a:pPr lvl="1"/>
            <a:r>
              <a:rPr lang="en-US" altLang="zh-CN" dirty="0"/>
              <a:t>RM cells</a:t>
            </a:r>
            <a:r>
              <a:rPr lang="zh-CN" altLang="en-US" dirty="0"/>
              <a:t>由发送方发送</a:t>
            </a:r>
            <a:endParaRPr lang="en-US" altLang="zh-CN" dirty="0"/>
          </a:p>
          <a:p>
            <a:pPr lvl="1"/>
            <a:r>
              <a:rPr lang="zh-CN" altLang="en-US" dirty="0"/>
              <a:t>在网络传输过程中，交换机会设置</a:t>
            </a:r>
            <a:r>
              <a:rPr lang="en-US" altLang="zh-CN" dirty="0"/>
              <a:t>RM cell</a:t>
            </a:r>
            <a:r>
              <a:rPr lang="zh-CN" altLang="en-US" dirty="0"/>
              <a:t>位（网络辅助）</a:t>
            </a:r>
            <a:endParaRPr lang="en-US" altLang="zh-CN" dirty="0"/>
          </a:p>
          <a:p>
            <a:pPr lvl="2"/>
            <a:r>
              <a:rPr lang="en-US" altLang="zh-CN" dirty="0"/>
              <a:t>NI bit</a:t>
            </a:r>
            <a:r>
              <a:rPr lang="zh-CN" altLang="en-US" dirty="0"/>
              <a:t>：速率不许增长</a:t>
            </a:r>
            <a:endParaRPr lang="en-US" altLang="zh-CN" dirty="0"/>
          </a:p>
          <a:p>
            <a:pPr lvl="2"/>
            <a:r>
              <a:rPr lang="en-US" altLang="zh-CN" dirty="0"/>
              <a:t>CI bit</a:t>
            </a:r>
            <a:r>
              <a:rPr lang="zh-CN" altLang="en-US" dirty="0"/>
              <a:t>：拥塞指示</a:t>
            </a:r>
            <a:endParaRPr lang="en-US" altLang="zh-CN" dirty="0"/>
          </a:p>
          <a:p>
            <a:pPr lvl="2"/>
            <a:r>
              <a:rPr lang="en-US" altLang="zh-CN" dirty="0"/>
              <a:t>ER</a:t>
            </a:r>
            <a:r>
              <a:rPr lang="zh-CN" altLang="en-US" dirty="0"/>
              <a:t>字段：速率</a:t>
            </a:r>
            <a:endParaRPr lang="en-US" altLang="zh-CN" dirty="0"/>
          </a:p>
          <a:p>
            <a:pPr lvl="1"/>
            <a:r>
              <a:rPr lang="zh-CN" altLang="en-US" dirty="0"/>
              <a:t>当数据到达接收方，接收方会将</a:t>
            </a:r>
            <a:r>
              <a:rPr lang="en-US" altLang="zh-CN" dirty="0"/>
              <a:t>RM cell</a:t>
            </a:r>
            <a:r>
              <a:rPr lang="zh-CN" altLang="en-US" dirty="0"/>
              <a:t>传回发送方，从而发送方清楚了整个路径上的拥塞情况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76D91E-FF9F-4338-9EF6-5BA96E831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940" y="5157522"/>
            <a:ext cx="4234563" cy="178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59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A5417-31C7-44A0-8447-7E4AEF68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拥塞控制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D8C96-FF82-4434-B073-3D7DC2C70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535" y="946778"/>
            <a:ext cx="7270865" cy="5676444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TCP</a:t>
            </a:r>
            <a:r>
              <a:rPr lang="zh-CN" altLang="en-US" dirty="0"/>
              <a:t>拥塞控制的基本原理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Sender</a:t>
            </a:r>
            <a:r>
              <a:rPr lang="zh-CN" altLang="en-US" dirty="0"/>
              <a:t>限制发送速率：（</a:t>
            </a:r>
            <a:r>
              <a:rPr lang="en-US" altLang="zh-CN" dirty="0" err="1"/>
              <a:t>LastByteSent-LabstByteAcked</a:t>
            </a:r>
            <a:r>
              <a:rPr lang="en-US" altLang="zh-CN" dirty="0"/>
              <a:t>&lt;=</a:t>
            </a:r>
            <a:r>
              <a:rPr lang="en-US" altLang="zh-CN" dirty="0" err="1"/>
              <a:t>CongWin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Rate = </a:t>
            </a:r>
            <a:r>
              <a:rPr lang="en-US" altLang="zh-CN" dirty="0" err="1"/>
              <a:t>CongWin</a:t>
            </a:r>
            <a:r>
              <a:rPr lang="en-US" altLang="zh-CN" dirty="0"/>
              <a:t> / RTT </a:t>
            </a:r>
          </a:p>
          <a:p>
            <a:endParaRPr lang="en-US" altLang="zh-CN" dirty="0"/>
          </a:p>
          <a:p>
            <a:pPr lvl="1"/>
            <a:r>
              <a:rPr lang="en-US" altLang="zh-CN" dirty="0" err="1"/>
              <a:t>CongWin</a:t>
            </a:r>
            <a:r>
              <a:rPr lang="en-US" altLang="zh-CN" dirty="0"/>
              <a:t>:</a:t>
            </a:r>
            <a:r>
              <a:rPr lang="zh-CN" altLang="en-US" dirty="0"/>
              <a:t>动态调整以改变发送速度，反应所感知到的网络拥塞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感知网络速率：</a:t>
            </a:r>
            <a:r>
              <a:rPr lang="en-US" altLang="zh-CN" dirty="0"/>
              <a:t>Loss</a:t>
            </a:r>
            <a:r>
              <a:rPr lang="zh-CN" altLang="en-US" dirty="0"/>
              <a:t>事件</a:t>
            </a:r>
            <a:r>
              <a:rPr lang="en-US" altLang="zh-CN" dirty="0"/>
              <a:t>=timeout</a:t>
            </a:r>
            <a:r>
              <a:rPr lang="zh-CN" altLang="en-US" dirty="0"/>
              <a:t>或</a:t>
            </a:r>
            <a:r>
              <a:rPr lang="en-US" altLang="zh-CN" dirty="0"/>
              <a:t>3</a:t>
            </a:r>
            <a:r>
              <a:rPr lang="zh-CN" altLang="en-US" dirty="0"/>
              <a:t>个重复</a:t>
            </a:r>
            <a:r>
              <a:rPr lang="en-US" altLang="zh-CN" dirty="0"/>
              <a:t>ACK</a:t>
            </a:r>
            <a:r>
              <a:rPr lang="zh-CN" altLang="en-US" dirty="0"/>
              <a:t>，发生</a:t>
            </a:r>
            <a:r>
              <a:rPr lang="en-US" altLang="zh-CN" dirty="0"/>
              <a:t>loss</a:t>
            </a:r>
            <a:r>
              <a:rPr lang="zh-CN" altLang="en-US" dirty="0"/>
              <a:t>事件后，        发送方降低速率</a:t>
            </a:r>
            <a:endParaRPr lang="en-US" altLang="zh-CN" dirty="0"/>
          </a:p>
          <a:p>
            <a:r>
              <a:rPr lang="zh-CN" altLang="en-US" dirty="0"/>
              <a:t>调整发送速率：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加性增</a:t>
            </a:r>
            <a:r>
              <a:rPr lang="en-US" altLang="zh-CN" dirty="0"/>
              <a:t>-</a:t>
            </a:r>
            <a:r>
              <a:rPr lang="zh-CN" altLang="en-US" dirty="0"/>
              <a:t>乘性减：</a:t>
            </a:r>
            <a:r>
              <a:rPr lang="en-US" altLang="zh-CN" dirty="0"/>
              <a:t>AIMD</a:t>
            </a:r>
          </a:p>
          <a:p>
            <a:endParaRPr lang="en-US" altLang="zh-CN" dirty="0"/>
          </a:p>
          <a:p>
            <a:pPr lvl="1"/>
            <a:r>
              <a:rPr lang="zh-CN" altLang="en-US" dirty="0"/>
              <a:t>慢启动：</a:t>
            </a:r>
            <a:r>
              <a:rPr lang="en-US" altLang="zh-CN" dirty="0"/>
              <a:t>SS	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1337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D8C35-47B4-4FCE-B700-F9AE06C8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F2279-7969-4C67-9189-51A6F8B4A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b="1" dirty="0"/>
              <a:t>加性增</a:t>
            </a:r>
            <a:r>
              <a:rPr lang="en-US" altLang="zh-CN" b="1" dirty="0"/>
              <a:t>-</a:t>
            </a:r>
            <a:r>
              <a:rPr lang="zh-CN" altLang="en-US" b="1" dirty="0"/>
              <a:t>乘性减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原理：逐渐增加发送速率，谨慎探测可用宽带，直到发生</a:t>
            </a:r>
            <a:r>
              <a:rPr lang="en-US" altLang="zh-CN" dirty="0"/>
              <a:t>loss</a:t>
            </a:r>
            <a:r>
              <a:rPr lang="zh-CN" altLang="en-US" dirty="0"/>
              <a:t>事件</a:t>
            </a:r>
            <a:endParaRPr lang="en-US" altLang="zh-CN" dirty="0"/>
          </a:p>
          <a:p>
            <a:r>
              <a:rPr lang="zh-CN" altLang="en-US" b="1" dirty="0"/>
              <a:t>方法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b="1" dirty="0"/>
              <a:t>加性增，即</a:t>
            </a:r>
            <a:r>
              <a:rPr lang="zh-CN" altLang="en-US" dirty="0"/>
              <a:t>每个</a:t>
            </a:r>
            <a:r>
              <a:rPr lang="en-US" altLang="zh-CN" dirty="0"/>
              <a:t>RTT</a:t>
            </a:r>
            <a:r>
              <a:rPr lang="zh-CN" altLang="en-US" dirty="0"/>
              <a:t>将</a:t>
            </a:r>
            <a:r>
              <a:rPr lang="en-US" altLang="zh-CN" dirty="0" err="1"/>
              <a:t>CongWin</a:t>
            </a:r>
            <a:r>
              <a:rPr lang="zh-CN" altLang="en-US" dirty="0"/>
              <a:t>增大一个</a:t>
            </a:r>
            <a:r>
              <a:rPr lang="en-US" altLang="zh-CN" dirty="0"/>
              <a:t>MSS---</a:t>
            </a:r>
            <a:r>
              <a:rPr lang="zh-CN" altLang="en-US" dirty="0"/>
              <a:t>增塞避免</a:t>
            </a:r>
            <a:endParaRPr lang="en-US" altLang="zh-CN" dirty="0"/>
          </a:p>
          <a:p>
            <a:r>
              <a:rPr lang="zh-CN" altLang="en-US" b="1" dirty="0"/>
              <a:t>乘性减，即</a:t>
            </a:r>
            <a:r>
              <a:rPr lang="zh-CN" altLang="en-US" dirty="0"/>
              <a:t>发生</a:t>
            </a:r>
            <a:r>
              <a:rPr lang="en-US" altLang="zh-CN" dirty="0"/>
              <a:t>loss</a:t>
            </a:r>
            <a:r>
              <a:rPr lang="zh-CN" altLang="en-US" dirty="0"/>
              <a:t>将</a:t>
            </a:r>
            <a:r>
              <a:rPr lang="en-US" altLang="zh-CN" dirty="0" err="1"/>
              <a:t>CongWin</a:t>
            </a:r>
            <a:r>
              <a:rPr lang="zh-CN" altLang="en-US" dirty="0"/>
              <a:t>减半</a:t>
            </a:r>
            <a:r>
              <a:rPr lang="en-US" altLang="zh-CN" dirty="0"/>
              <a:t>	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慢启动</a:t>
            </a:r>
            <a:r>
              <a:rPr lang="zh-CN" altLang="en-US" dirty="0"/>
              <a:t>：</a:t>
            </a:r>
            <a:r>
              <a:rPr lang="en-US" altLang="zh-CN" dirty="0"/>
              <a:t>SS</a:t>
            </a:r>
          </a:p>
          <a:p>
            <a:r>
              <a:rPr lang="en-US" altLang="zh-CN" dirty="0"/>
              <a:t>TCP</a:t>
            </a:r>
            <a:r>
              <a:rPr lang="zh-CN" altLang="en-US" dirty="0"/>
              <a:t>连接建立时，</a:t>
            </a:r>
            <a:r>
              <a:rPr lang="en-US" altLang="zh-CN" dirty="0" err="1"/>
              <a:t>CongWin</a:t>
            </a:r>
            <a:r>
              <a:rPr lang="en-US" altLang="zh-CN" dirty="0"/>
              <a:t>=1</a:t>
            </a:r>
          </a:p>
          <a:p>
            <a:endParaRPr lang="en-US" altLang="zh-CN" dirty="0"/>
          </a:p>
          <a:p>
            <a:r>
              <a:rPr lang="zh-CN" altLang="en-US" b="1" dirty="0"/>
              <a:t>例如</a:t>
            </a:r>
            <a:r>
              <a:rPr lang="zh-CN" altLang="en-US" dirty="0"/>
              <a:t>：</a:t>
            </a:r>
            <a:r>
              <a:rPr lang="en-US" altLang="zh-CN" dirty="0"/>
              <a:t>MSS=500byte</a:t>
            </a:r>
            <a:r>
              <a:rPr lang="zh-CN" altLang="en-US" dirty="0"/>
              <a:t>，</a:t>
            </a:r>
            <a:r>
              <a:rPr lang="en-US" altLang="zh-CN" dirty="0"/>
              <a:t>RTT = 200msec</a:t>
            </a:r>
            <a:r>
              <a:rPr lang="zh-CN" altLang="en-US" dirty="0"/>
              <a:t>，则初始速率</a:t>
            </a:r>
            <a:r>
              <a:rPr lang="en-US" altLang="zh-CN" dirty="0"/>
              <a:t>=20k bps</a:t>
            </a:r>
          </a:p>
          <a:p>
            <a:r>
              <a:rPr lang="en-US" altLang="zh-CN" dirty="0"/>
              <a:t>·</a:t>
            </a:r>
            <a:r>
              <a:rPr lang="zh-CN" altLang="en-US" dirty="0"/>
              <a:t>可用宽带可能远远高于初始速率，所以希望快速增长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b="1" dirty="0"/>
              <a:t>原理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当连接开始时，指数性增长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每个</a:t>
            </a:r>
            <a:r>
              <a:rPr lang="en-US" altLang="zh-CN" dirty="0"/>
              <a:t>RTT</a:t>
            </a:r>
            <a:r>
              <a:rPr lang="zh-CN" altLang="en-US" dirty="0"/>
              <a:t>将</a:t>
            </a:r>
            <a:r>
              <a:rPr lang="en-US" altLang="zh-CN" dirty="0" err="1"/>
              <a:t>CongWin</a:t>
            </a:r>
            <a:r>
              <a:rPr lang="zh-CN" altLang="en-US" dirty="0"/>
              <a:t>翻倍，收到每个</a:t>
            </a:r>
            <a:r>
              <a:rPr lang="en-US" altLang="zh-CN" dirty="0"/>
              <a:t>ACK</a:t>
            </a:r>
            <a:r>
              <a:rPr lang="zh-CN" altLang="en-US" dirty="0"/>
              <a:t>进行操作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617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2509" y="1446414"/>
            <a:ext cx="8201891" cy="5176807"/>
          </a:xfrm>
        </p:spPr>
        <p:txBody>
          <a:bodyPr/>
          <a:lstStyle/>
          <a:p>
            <a:r>
              <a:rPr lang="en-US" altLang="zh-CN" dirty="0"/>
              <a:t>Threshold</a:t>
            </a:r>
            <a:r>
              <a:rPr lang="zh-CN" altLang="en-US" dirty="0"/>
              <a:t>变量：判定何时应该指数性增长切换为线性增长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Loss</a:t>
            </a:r>
            <a:r>
              <a:rPr lang="zh-CN" altLang="en-US" dirty="0"/>
              <a:t>事件发生时，</a:t>
            </a:r>
            <a:r>
              <a:rPr lang="en-US" altLang="zh-CN" dirty="0"/>
              <a:t>Threshold</a:t>
            </a:r>
            <a:r>
              <a:rPr lang="zh-CN" altLang="en-US" dirty="0"/>
              <a:t>被设为</a:t>
            </a:r>
            <a:r>
              <a:rPr lang="en-US" altLang="zh-CN" dirty="0"/>
              <a:t>Loss</a:t>
            </a:r>
            <a:r>
              <a:rPr lang="zh-CN" altLang="en-US" dirty="0"/>
              <a:t>时间前</a:t>
            </a:r>
            <a:r>
              <a:rPr lang="en-US" altLang="zh-CN" dirty="0" err="1"/>
              <a:t>CongWin</a:t>
            </a:r>
            <a:r>
              <a:rPr lang="zh-CN" altLang="en-US" dirty="0"/>
              <a:t>值得</a:t>
            </a:r>
            <a:r>
              <a:rPr lang="en-US" altLang="zh-CN" dirty="0"/>
              <a:t>1/2.</a:t>
            </a:r>
          </a:p>
          <a:p>
            <a:r>
              <a:rPr lang="en-US" altLang="zh-CN" dirty="0"/>
              <a:t>Loss</a:t>
            </a:r>
            <a:r>
              <a:rPr lang="zh-CN" altLang="en-US" dirty="0"/>
              <a:t>事件的处理：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个重复</a:t>
            </a:r>
            <a:r>
              <a:rPr lang="en-US" altLang="zh-CN" dirty="0"/>
              <a:t>ACKs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 err="1"/>
              <a:t>CongWin</a:t>
            </a:r>
            <a:r>
              <a:rPr lang="zh-CN" altLang="en-US" dirty="0"/>
              <a:t>切到一半</a:t>
            </a:r>
            <a:endParaRPr lang="en-US" altLang="zh-CN" dirty="0"/>
          </a:p>
          <a:p>
            <a:pPr lvl="1"/>
            <a:r>
              <a:rPr lang="zh-CN" altLang="en-US" dirty="0"/>
              <a:t>然后线性增长</a:t>
            </a:r>
            <a:endParaRPr lang="en-US" altLang="zh-CN" dirty="0"/>
          </a:p>
          <a:p>
            <a:r>
              <a:rPr lang="en-US" altLang="zh-CN" dirty="0"/>
              <a:t>Timeout</a:t>
            </a:r>
            <a:r>
              <a:rPr lang="zh-CN" altLang="en-US" dirty="0"/>
              <a:t>事件：</a:t>
            </a:r>
            <a:endParaRPr lang="en-US" altLang="zh-CN" dirty="0"/>
          </a:p>
          <a:p>
            <a:pPr lvl="1"/>
            <a:r>
              <a:rPr lang="en-US" altLang="zh-CN" dirty="0" err="1"/>
              <a:t>congwin</a:t>
            </a:r>
            <a:r>
              <a:rPr lang="zh-CN" altLang="en-US" dirty="0"/>
              <a:t>直接设为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MSS</a:t>
            </a:r>
          </a:p>
          <a:p>
            <a:pPr lvl="1"/>
            <a:r>
              <a:rPr lang="zh-CN" altLang="en-US" dirty="0"/>
              <a:t>然后执行增长</a:t>
            </a:r>
            <a:endParaRPr lang="en-US" altLang="zh-CN" dirty="0"/>
          </a:p>
          <a:p>
            <a:pPr lvl="1"/>
            <a:r>
              <a:rPr lang="zh-CN" altLang="en-US" dirty="0"/>
              <a:t>达到</a:t>
            </a:r>
            <a:r>
              <a:rPr lang="en-US" altLang="zh-CN" dirty="0"/>
              <a:t>threshold</a:t>
            </a:r>
            <a:r>
              <a:rPr lang="zh-CN" altLang="en-US" dirty="0"/>
              <a:t>后，再线性增长</a:t>
            </a:r>
            <a:endParaRPr lang="en-US" altLang="zh-CN" dirty="0"/>
          </a:p>
          <a:p>
            <a:r>
              <a:rPr lang="zh-CN" altLang="en-US" dirty="0"/>
              <a:t>注：</a:t>
            </a:r>
            <a:r>
              <a:rPr lang="en-US" altLang="zh-CN" dirty="0"/>
              <a:t>3</a:t>
            </a:r>
            <a:r>
              <a:rPr lang="zh-CN" altLang="en-US" dirty="0"/>
              <a:t>个重复</a:t>
            </a:r>
            <a:r>
              <a:rPr lang="en-US" altLang="zh-CN" dirty="0"/>
              <a:t>ACKs</a:t>
            </a:r>
            <a:r>
              <a:rPr lang="zh-CN" altLang="en-US" dirty="0"/>
              <a:t>表示网络还能够传输一些</a:t>
            </a:r>
            <a:r>
              <a:rPr lang="en-US" altLang="zh-CN" dirty="0"/>
              <a:t>segments</a:t>
            </a:r>
            <a:r>
              <a:rPr lang="zh-CN" altLang="en-US" dirty="0"/>
              <a:t>，</a:t>
            </a:r>
            <a:r>
              <a:rPr lang="en-US" altLang="zh-CN" dirty="0"/>
              <a:t>timeout</a:t>
            </a:r>
            <a:r>
              <a:rPr lang="zh-CN" altLang="en-US" dirty="0"/>
              <a:t>事件表明拥塞更为严重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933" y="2294312"/>
            <a:ext cx="4706249" cy="298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06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TCP</a:t>
            </a:r>
            <a:r>
              <a:rPr lang="zh-CN" altLang="en-US"/>
              <a:t>性能分析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99731" y="1153160"/>
                <a:ext cx="8034670" cy="54705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吞吐率：</a:t>
                </a:r>
                <a:r>
                  <a:rPr lang="zh-CN" altLang="en-US" dirty="0">
                    <a:solidFill>
                      <a:schemeClr val="bg1">
                        <a:lumMod val="75000"/>
                      </a:schemeClr>
                    </a:solidFill>
                  </a:rPr>
                  <a:t>给定拥塞窗口大小和RTT，忽略掉Slow start</a:t>
                </a:r>
              </a:p>
              <a:p>
                <a:pPr lvl="1"/>
                <a:r>
                  <a:rPr lang="zh-CN" altLang="en-US" dirty="0">
                    <a:solidFill>
                      <a:schemeClr val="tx1"/>
                    </a:solidFill>
                  </a:rPr>
                  <a:t>假设发生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timeout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时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CongWin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=W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，则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timeout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后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CongWin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=W/2</a:t>
                </a:r>
              </a:p>
              <a:p>
                <a:pPr lvl="1"/>
                <a:r>
                  <a:rPr lang="zh-CN" altLang="en-US" dirty="0">
                    <a:solidFill>
                      <a:schemeClr val="tx1"/>
                    </a:solidFill>
                  </a:rPr>
                  <a:t>平均吞吐率为：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W/RTT+W/2RTT=0.75W/RTT</a:t>
                </a:r>
              </a:p>
              <a:p>
                <a:pPr lvl="0"/>
                <a:r>
                  <a:rPr lang="zh-CN" altLang="en-US" dirty="0">
                    <a:solidFill>
                      <a:schemeClr val="tx1"/>
                    </a:solidFill>
                  </a:rPr>
                  <a:t>未来的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TCP</a:t>
                </a:r>
              </a:p>
              <a:p>
                <a:pPr lvl="1"/>
                <a:r>
                  <a:rPr lang="zh-CN" altLang="en-US" dirty="0">
                    <a:solidFill>
                      <a:schemeClr val="tx1"/>
                    </a:solidFill>
                  </a:rPr>
                  <a:t>某个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segment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有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1500bytes,RTT=100ms,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希望支持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10Gbps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的吞吐率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zh-CN" altLang="en-US" dirty="0">
                    <a:solidFill>
                      <a:schemeClr val="tx1"/>
                    </a:solidFill>
                  </a:rPr>
                  <a:t>支持更大窗口（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83333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）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zh-CN" altLang="en-US" dirty="0">
                    <a:solidFill>
                      <a:schemeClr val="tx1"/>
                    </a:solidFill>
                  </a:rPr>
                  <a:t>需要极小的丢包率（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2×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）或设计新的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TCP</a:t>
                </a:r>
              </a:p>
              <a:p>
                <a:pPr lvl="2"/>
                <a:r>
                  <a:rPr lang="zh-CN" altLang="en-US" dirty="0">
                    <a:solidFill>
                      <a:schemeClr val="tx1"/>
                    </a:solidFill>
                  </a:rPr>
                  <a:t>吞吐率与丢包率的关系：若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CongWin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从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W/2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到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W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时出现一个丢包，至此共发送分组约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/8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个，则丢包率约为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≈8/(3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zh-CN" altLang="en-US" dirty="0">
                    <a:solidFill>
                      <a:schemeClr val="tx1"/>
                    </a:solidFill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𝑇h𝑟𝑜𝑢𝑔h𝑝𝑢𝑡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0.75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𝑀𝑆𝑆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ad>
                          <m:radPr>
                            <m:degHide m:val="on"/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8/3</m:t>
                            </m:r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rad>
                      </m:num>
                      <m:den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𝑅𝑇𝑇</m:t>
                        </m:r>
                      </m:den>
                    </m:f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1.22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𝑀𝑆𝑆</m:t>
                        </m:r>
                      </m:num>
                      <m:den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𝑅𝑇𝑇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√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吞吐率越大需要丢包率越小</a:t>
                </a:r>
              </a:p>
              <a:p>
                <a:pPr lvl="0"/>
                <a:r>
                  <a:rPr lang="zh-CN" altLang="en-US" dirty="0">
                    <a:solidFill>
                      <a:schemeClr val="tx1"/>
                    </a:solidFill>
                  </a:rPr>
                  <a:t>公平性</a:t>
                </a: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</a:rPr>
                  <a:t>TCP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对每个连接：如果K个TCP Session共享相同的瓶颈带宽R，那么每个Session的平均速率为R/K</a:t>
                </a:r>
              </a:p>
              <a:p>
                <a:pPr lvl="1"/>
                <a:r>
                  <a:rPr lang="zh-CN" altLang="en-US" dirty="0">
                    <a:solidFill>
                      <a:schemeClr val="tx1"/>
                    </a:solidFill>
                  </a:rPr>
                  <a:t>与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UDP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UDP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可以恒定速率发送，可容忍丢失，多媒体多用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UDP</a:t>
                </a:r>
              </a:p>
              <a:p>
                <a:pPr lvl="1"/>
                <a:r>
                  <a:rPr lang="en-US" altLang="zh-CN" dirty="0" err="1">
                    <a:solidFill>
                      <a:schemeClr val="tx1"/>
                    </a:solidFill>
                  </a:rPr>
                  <a:t>并发TCP连接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：由于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TCP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对内部每个连接公平，若某应用使用并发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TCP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连接，则获得提速，产生不公平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9731" y="1153160"/>
                <a:ext cx="8034670" cy="5470525"/>
              </a:xfrm>
              <a:blipFill>
                <a:blip r:embed="rId2"/>
                <a:stretch>
                  <a:fillRect l="-531" t="-1225" r="-3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946533"/>
            <a:ext cx="6591985" cy="5470314"/>
          </a:xfrm>
        </p:spPr>
        <p:txBody>
          <a:bodyPr/>
          <a:lstStyle/>
          <a:p>
            <a:r>
              <a:rPr lang="zh-CN" altLang="en-US" dirty="0"/>
              <a:t>点对点（</a:t>
            </a:r>
            <a:r>
              <a:rPr lang="en-US" altLang="zh-CN" dirty="0"/>
              <a:t>1</a:t>
            </a:r>
            <a:r>
              <a:rPr lang="zh-CN" altLang="en-US" dirty="0"/>
              <a:t>发送方，</a:t>
            </a:r>
            <a:r>
              <a:rPr lang="en-US" altLang="zh-CN" dirty="0"/>
              <a:t>1</a:t>
            </a:r>
            <a:r>
              <a:rPr lang="zh-CN" altLang="en-US" dirty="0"/>
              <a:t>接收方）</a:t>
            </a:r>
          </a:p>
          <a:p>
            <a:r>
              <a:rPr lang="zh-CN" altLang="en-US" dirty="0"/>
              <a:t>可靠、按序的字节流</a:t>
            </a:r>
          </a:p>
          <a:p>
            <a:r>
              <a:rPr lang="zh-CN" altLang="en-US" dirty="0"/>
              <a:t>流水线机制（提高传输性能）</a:t>
            </a:r>
          </a:p>
          <a:p>
            <a:pPr lvl="1"/>
            <a:r>
              <a:rPr lang="zh-CN" altLang="en-US" dirty="0"/>
              <a:t>采用</a:t>
            </a:r>
            <a:r>
              <a:rPr lang="en-US" altLang="zh-CN" dirty="0"/>
              <a:t>TCP</a:t>
            </a:r>
            <a:r>
              <a:rPr lang="zh-CN" altLang="en-US" dirty="0"/>
              <a:t>拥塞控制和流量控制机制设置窗口尺寸</a:t>
            </a:r>
          </a:p>
          <a:p>
            <a:pPr lvl="0"/>
            <a:r>
              <a:rPr lang="zh-CN" altLang="en-US" dirty="0"/>
              <a:t>发送方</a:t>
            </a:r>
            <a:r>
              <a:rPr lang="en-US" altLang="zh-CN" dirty="0"/>
              <a:t>/</a:t>
            </a:r>
            <a:r>
              <a:rPr lang="zh-CN" altLang="en-US" dirty="0"/>
              <a:t>接收方需要有缓存</a:t>
            </a:r>
          </a:p>
          <a:p>
            <a:pPr lvl="0"/>
            <a:r>
              <a:rPr lang="zh-CN" altLang="en-US" dirty="0"/>
              <a:t>全双工</a:t>
            </a:r>
          </a:p>
          <a:p>
            <a:pPr lvl="1"/>
            <a:r>
              <a:rPr lang="zh-CN" altLang="en-US" dirty="0"/>
              <a:t>同一连接可传播双向数据流</a:t>
            </a:r>
          </a:p>
          <a:p>
            <a:pPr lvl="0"/>
            <a:r>
              <a:rPr lang="zh-CN" altLang="en-US" dirty="0"/>
              <a:t>面向连接</a:t>
            </a:r>
          </a:p>
          <a:p>
            <a:pPr lvl="1"/>
            <a:r>
              <a:rPr lang="zh-CN" altLang="en-US" dirty="0"/>
              <a:t>双方在发送数据前必须先建立连接</a:t>
            </a:r>
          </a:p>
          <a:p>
            <a:pPr lvl="1"/>
            <a:r>
              <a:rPr lang="zh-CN" altLang="en-US" dirty="0"/>
              <a:t>连接状态仅在两端维护（沿途各节点不维护状态）</a:t>
            </a:r>
          </a:p>
          <a:p>
            <a:pPr lvl="1"/>
            <a:r>
              <a:rPr lang="zh-CN" altLang="en-US" dirty="0"/>
              <a:t>其连接包括：两端主机的缓存，连接状态变量，</a:t>
            </a:r>
            <a:r>
              <a:rPr lang="en-US" altLang="zh-CN" dirty="0"/>
              <a:t>socket</a:t>
            </a:r>
            <a:r>
              <a:rPr lang="zh-CN" altLang="en-US" dirty="0"/>
              <a:t>等</a:t>
            </a:r>
          </a:p>
          <a:p>
            <a:pPr lvl="0"/>
            <a:r>
              <a:rPr lang="zh-CN" altLang="en-US" dirty="0"/>
              <a:t>拥塞控制与流量控制机制</a:t>
            </a:r>
          </a:p>
        </p:txBody>
      </p:sp>
      <p:pic>
        <p:nvPicPr>
          <p:cNvPr id="4" name="图片 3" descr="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630" y="5630545"/>
            <a:ext cx="4273550" cy="1193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TCP</a:t>
            </a:r>
            <a:r>
              <a:rPr lang="zh-CN" altLang="en-US"/>
              <a:t>段结构</a:t>
            </a:r>
          </a:p>
        </p:txBody>
      </p:sp>
      <p:pic>
        <p:nvPicPr>
          <p:cNvPr id="4" name="内容占位符 3" descr="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0040" y="1664335"/>
            <a:ext cx="6591935" cy="40189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序列号和</a:t>
            </a:r>
            <a:r>
              <a:rPr lang="en-US" altLang="zh-CN"/>
              <a:t>ACK</a:t>
            </a:r>
          </a:p>
        </p:txBody>
      </p:sp>
      <p:pic>
        <p:nvPicPr>
          <p:cNvPr id="4" name="内容占位符 3" descr="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8920" y="1557655"/>
            <a:ext cx="4013200" cy="4476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4995" y="1711960"/>
            <a:ext cx="233870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HostA</a:t>
            </a:r>
            <a:r>
              <a:rPr lang="zh-CN" altLang="en-US" sz="1600"/>
              <a:t>发送</a:t>
            </a:r>
            <a:r>
              <a:rPr lang="en-US" altLang="zh-CN" sz="1600"/>
              <a:t>TCP</a:t>
            </a:r>
            <a:r>
              <a:rPr lang="zh-CN" altLang="en-US" sz="1600"/>
              <a:t>段的序列号为</a:t>
            </a:r>
            <a:r>
              <a:rPr lang="en-US" altLang="zh-CN" sz="1600"/>
              <a:t>42</a:t>
            </a:r>
            <a:r>
              <a:rPr lang="zh-CN" altLang="en-US" sz="1600"/>
              <a:t>，期望收到序列号为</a:t>
            </a:r>
            <a:r>
              <a:rPr lang="en-US" altLang="zh-CN" sz="1600"/>
              <a:t>79</a:t>
            </a:r>
            <a:r>
              <a:rPr lang="zh-CN" altLang="en-US" sz="1600"/>
              <a:t>，发送数据为字符</a:t>
            </a:r>
            <a:r>
              <a:rPr lang="en-US" altLang="zh-CN" sz="1600"/>
              <a:t>'C'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94805" y="2523490"/>
            <a:ext cx="233870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HostB</a:t>
            </a:r>
            <a:r>
              <a:rPr lang="zh-CN" altLang="en-US" sz="1600"/>
              <a:t>回复</a:t>
            </a:r>
            <a:r>
              <a:rPr lang="en-US" altLang="zh-CN" sz="1600"/>
              <a:t>TCP</a:t>
            </a:r>
            <a:r>
              <a:rPr lang="zh-CN" altLang="en-US" sz="1600"/>
              <a:t>段的序列号为</a:t>
            </a:r>
            <a:r>
              <a:rPr lang="en-US" altLang="zh-CN" sz="1600"/>
              <a:t>79</a:t>
            </a:r>
            <a:r>
              <a:rPr lang="zh-CN" altLang="en-US" sz="1600"/>
              <a:t>，期望收到序列号为</a:t>
            </a:r>
            <a:r>
              <a:rPr lang="en-US" altLang="zh-CN" sz="1600"/>
              <a:t>43</a:t>
            </a:r>
            <a:r>
              <a:rPr lang="zh-CN" altLang="en-US" sz="1600"/>
              <a:t>（</a:t>
            </a:r>
            <a:r>
              <a:rPr lang="en-US" altLang="zh-CN" sz="1600"/>
              <a:t>42+1</a:t>
            </a:r>
            <a:r>
              <a:rPr lang="zh-CN" altLang="en-US" sz="1600"/>
              <a:t>，</a:t>
            </a:r>
            <a:r>
              <a:rPr lang="en-US" altLang="zh-CN" sz="1600"/>
              <a:t>‘C’</a:t>
            </a:r>
            <a:r>
              <a:rPr lang="zh-CN" altLang="en-US" sz="1600"/>
              <a:t>仅一字符），发送数据为字符</a:t>
            </a:r>
            <a:r>
              <a:rPr lang="en-US" altLang="zh-CN" sz="1600"/>
              <a:t>'C'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A5417-31C7-44A0-8447-7E4AEF68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可靠数据传输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AD8C96-FF82-4434-B073-3D7DC2C705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TCP</a:t>
                </a:r>
                <a:r>
                  <a:rPr lang="zh-CN" altLang="en-US" dirty="0"/>
                  <a:t>在</a:t>
                </a:r>
                <a:r>
                  <a:rPr lang="en-US" altLang="zh-CN" dirty="0"/>
                  <a:t>IP</a:t>
                </a:r>
                <a:r>
                  <a:rPr lang="zh-CN" altLang="en-US" dirty="0"/>
                  <a:t>层提供的不可靠服务基础上实现可靠数据传输服务</a:t>
                </a:r>
                <a:endParaRPr lang="en-US" altLang="zh-CN" dirty="0"/>
              </a:p>
              <a:p>
                <a:r>
                  <a:rPr lang="zh-CN" altLang="en-US" dirty="0"/>
                  <a:t>使用技术：流水线机制、累计确认、单一重传计时器</a:t>
                </a:r>
                <a:endParaRPr lang="en-US" altLang="zh-CN" dirty="0"/>
              </a:p>
              <a:p>
                <a:r>
                  <a:rPr lang="en-US" altLang="zh-CN" dirty="0"/>
                  <a:t>RTT</a:t>
                </a:r>
                <a:r>
                  <a:rPr lang="zh-CN" altLang="en-US" dirty="0"/>
                  <a:t>与超时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定时器超时时间的设置： </a:t>
                </a:r>
                <a:r>
                  <a:rPr lang="en-US" altLang="zh-CN" dirty="0" err="1"/>
                  <a:t>TimeoutInterval</a:t>
                </a:r>
                <a:r>
                  <a:rPr lang="en-US" altLang="zh-CN" dirty="0"/>
                  <a:t> = </a:t>
                </a:r>
                <a:r>
                  <a:rPr lang="en-US" altLang="zh-CN" dirty="0" err="1"/>
                  <a:t>EstimatedRTT</a:t>
                </a:r>
                <a:r>
                  <a:rPr lang="en-US" altLang="zh-CN" dirty="0"/>
                  <a:t> + 4*</a:t>
                </a:r>
                <a:r>
                  <a:rPr lang="en-US" altLang="zh-CN" dirty="0" err="1"/>
                  <a:t>DevRTT</a:t>
                </a:r>
                <a:r>
                  <a:rPr lang="en-US" altLang="zh-CN" dirty="0"/>
                  <a:t> </a:t>
                </a:r>
              </a:p>
              <a:p>
                <a:pPr lvl="1"/>
                <a:r>
                  <a:rPr lang="en-US" altLang="zh-CN" dirty="0" err="1"/>
                  <a:t>EstimatedRTT</a:t>
                </a:r>
                <a:r>
                  <a:rPr lang="en-US" altLang="zh-CN" dirty="0"/>
                  <a:t> = (1-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)*</a:t>
                </a:r>
                <a:r>
                  <a:rPr lang="en-US" altLang="zh-CN" dirty="0" err="1"/>
                  <a:t>EstimatedRTT</a:t>
                </a:r>
                <a:r>
                  <a:rPr lang="en-US" altLang="zh-CN" dirty="0"/>
                  <a:t> +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*</a:t>
                </a:r>
                <a:r>
                  <a:rPr lang="en-US" altLang="zh-CN" dirty="0" err="1"/>
                  <a:t>SampleRTT</a:t>
                </a:r>
                <a:r>
                  <a:rPr lang="zh-CN" altLang="en-US" dirty="0"/>
                  <a:t>（指数加权移动平均）</a:t>
                </a:r>
                <a:endParaRPr lang="en-US" altLang="zh-CN" dirty="0"/>
              </a:p>
              <a:p>
                <a:pPr lvl="1"/>
                <a:r>
                  <a:rPr lang="en-US" altLang="zh-CN" dirty="0" err="1"/>
                  <a:t>DevRTT</a:t>
                </a:r>
                <a:r>
                  <a:rPr lang="en-US" altLang="zh-CN" dirty="0"/>
                  <a:t> = (1-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/>
                  <a:t>)*</a:t>
                </a:r>
                <a:r>
                  <a:rPr lang="en-US" altLang="zh-CN" dirty="0" err="1"/>
                  <a:t>DevRTT</a:t>
                </a:r>
                <a:r>
                  <a:rPr lang="en-US" altLang="zh-CN" dirty="0"/>
                  <a:t> +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/>
                  <a:t>*|</a:t>
                </a:r>
                <a:r>
                  <a:rPr lang="en-US" altLang="zh-CN" dirty="0" err="1"/>
                  <a:t>SampleRTT-EstimatedRTT</a:t>
                </a:r>
                <a:r>
                  <a:rPr lang="en-US" altLang="zh-CN" dirty="0"/>
                  <a:t>| </a:t>
                </a:r>
              </a:p>
              <a:p>
                <a:r>
                  <a:rPr lang="en-US" altLang="zh-CN" dirty="0"/>
                  <a:t>TCP</a:t>
                </a:r>
                <a:r>
                  <a:rPr lang="zh-CN" altLang="en-US" dirty="0"/>
                  <a:t>发送方事件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从应用层接受数据：创建</a:t>
                </a:r>
                <a:r>
                  <a:rPr lang="en-US" altLang="zh-CN" dirty="0"/>
                  <a:t>Segment-&gt;</a:t>
                </a:r>
                <a:r>
                  <a:rPr lang="zh-CN" altLang="en-US" dirty="0"/>
                  <a:t>序列号是</a:t>
                </a:r>
                <a:r>
                  <a:rPr lang="en-US" altLang="zh-CN" dirty="0"/>
                  <a:t>Segment</a:t>
                </a:r>
                <a:r>
                  <a:rPr lang="zh-CN" altLang="en-US" dirty="0"/>
                  <a:t>第一个字节的编号</a:t>
                </a:r>
                <a:r>
                  <a:rPr lang="en-US" altLang="zh-CN" dirty="0"/>
                  <a:t>-&gt;</a:t>
                </a:r>
                <a:r>
                  <a:rPr lang="zh-CN" altLang="en-US" dirty="0"/>
                  <a:t>开启计时器</a:t>
                </a:r>
                <a:r>
                  <a:rPr lang="en-US" altLang="zh-CN" dirty="0"/>
                  <a:t>-&gt;</a:t>
                </a:r>
                <a:r>
                  <a:rPr lang="zh-CN" altLang="en-US" dirty="0"/>
                  <a:t>设置超时时间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超时：重传引起超时的</a:t>
                </a:r>
                <a:r>
                  <a:rPr lang="en-US" altLang="zh-CN" dirty="0"/>
                  <a:t>Segment-&gt;</a:t>
                </a:r>
                <a:r>
                  <a:rPr lang="zh-CN" altLang="en-US" dirty="0"/>
                  <a:t>重启定时器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收到</a:t>
                </a:r>
                <a:r>
                  <a:rPr lang="en-US" altLang="zh-CN" dirty="0"/>
                  <a:t>ACK</a:t>
                </a:r>
                <a:r>
                  <a:rPr lang="zh-CN" altLang="en-US" dirty="0"/>
                  <a:t>：如果确认此前未确认的</a:t>
                </a:r>
                <a:r>
                  <a:rPr lang="en-US" altLang="zh-CN" dirty="0"/>
                  <a:t>Segment-&gt;</a:t>
                </a:r>
                <a:r>
                  <a:rPr lang="zh-CN" altLang="en-US" dirty="0"/>
                  <a:t>更新</a:t>
                </a:r>
                <a:r>
                  <a:rPr lang="en-US" altLang="zh-CN" dirty="0" err="1"/>
                  <a:t>SendBase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			</a:t>
                </a:r>
                <a:r>
                  <a:rPr lang="zh-CN" altLang="en-US" dirty="0"/>
                  <a:t>如果窗口中还有未被确认的分组</a:t>
                </a:r>
                <a:r>
                  <a:rPr lang="en-US" altLang="zh-CN" dirty="0"/>
                  <a:t>-&gt;</a:t>
                </a:r>
                <a:r>
                  <a:rPr lang="zh-CN" altLang="en-US" dirty="0"/>
                  <a:t>重新启动定时器</a:t>
                </a:r>
                <a:br>
                  <a:rPr lang="en-US" altLang="zh-CN" dirty="0"/>
                </a:br>
                <a:br>
                  <a:rPr lang="en-US" altLang="zh-CN" dirty="0"/>
                </a:br>
                <a:r>
                  <a:rPr lang="zh-CN" altLang="en-US" dirty="0"/>
                  <a:t> </a:t>
                </a:r>
                <a:br>
                  <a:rPr lang="zh-CN" altLang="en-US" dirty="0"/>
                </a:br>
                <a:br>
                  <a:rPr lang="zh-CN" altLang="en-US" dirty="0"/>
                </a:b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AD8C96-FF82-4434-B073-3D7DC2C705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48" t="-1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16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D8C35-47B4-4FCE-B700-F9AE06C8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重传示例与快速重传机制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F2279-7969-4C67-9189-51A6F8B4A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的实现中，如果发生超时，超时时间间隔将重新设置，即将超时时间间隔加倍，导致其很大。</a:t>
            </a:r>
            <a:endParaRPr lang="en-US" altLang="zh-CN" dirty="0"/>
          </a:p>
          <a:p>
            <a:r>
              <a:rPr lang="zh-CN" altLang="en-US" dirty="0"/>
              <a:t>通过重复</a:t>
            </a:r>
            <a:r>
              <a:rPr lang="en-US" altLang="zh-CN" dirty="0"/>
              <a:t>ACK</a:t>
            </a:r>
            <a:r>
              <a:rPr lang="zh-CN" altLang="en-US" dirty="0"/>
              <a:t>检测分组丢失</a:t>
            </a:r>
            <a:r>
              <a:rPr lang="en-US" altLang="zh-CN" dirty="0"/>
              <a:t>——</a:t>
            </a:r>
            <a:r>
              <a:rPr lang="zh-CN" altLang="en-US" dirty="0"/>
              <a:t>如果</a:t>
            </a:r>
            <a:r>
              <a:rPr lang="en-US" altLang="zh-CN" dirty="0"/>
              <a:t>sender</a:t>
            </a:r>
            <a:r>
              <a:rPr lang="zh-CN" altLang="en-US" dirty="0"/>
              <a:t>收到对同一数据的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ACK</a:t>
            </a:r>
            <a:r>
              <a:rPr lang="zh-CN" altLang="en-US" dirty="0"/>
              <a:t>，则假定该数据之后的段已经丢失 。</a:t>
            </a:r>
            <a:endParaRPr lang="en-US" altLang="zh-CN" dirty="0"/>
          </a:p>
          <a:p>
            <a:r>
              <a:rPr lang="zh-CN" altLang="en-US" dirty="0"/>
              <a:t>快速重传：在定时器超时之前即进行重传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95" y="1277846"/>
            <a:ext cx="2619375" cy="3438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2001" y="1277846"/>
            <a:ext cx="2733675" cy="3438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997" y="1354047"/>
            <a:ext cx="30003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83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A5417-31C7-44A0-8447-7E4AEF68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流量控制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D8C96-FF82-4434-B073-3D7DC2C7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保证发送方发送不会超过接受方缓存能力</a:t>
            </a:r>
            <a:endParaRPr lang="en-US" altLang="zh-CN" dirty="0"/>
          </a:p>
          <a:p>
            <a:r>
              <a:rPr lang="zh-CN" altLang="en-US" dirty="0"/>
              <a:t>接收方能缓存的数据</a:t>
            </a:r>
            <a:r>
              <a:rPr lang="en-US" altLang="zh-CN" dirty="0"/>
              <a:t>=</a:t>
            </a:r>
            <a:r>
              <a:rPr lang="zh-CN" altLang="en-US" dirty="0"/>
              <a:t>接收方总缓存</a:t>
            </a:r>
            <a:r>
              <a:rPr lang="en-US" altLang="zh-CN" dirty="0"/>
              <a:t>-(</a:t>
            </a:r>
            <a:r>
              <a:rPr lang="zh-CN" altLang="en-US" dirty="0"/>
              <a:t>已收到数据</a:t>
            </a:r>
            <a:r>
              <a:rPr lang="en-US" altLang="zh-CN" dirty="0"/>
              <a:t>-</a:t>
            </a:r>
            <a:r>
              <a:rPr lang="zh-CN" altLang="en-US" dirty="0"/>
              <a:t>已处理数据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接收方将这一大小放在头部</a:t>
            </a:r>
            <a:r>
              <a:rPr lang="en-US" altLang="zh-CN" dirty="0" err="1"/>
              <a:t>RecWindow</a:t>
            </a:r>
            <a:r>
              <a:rPr lang="zh-CN" altLang="en-US" dirty="0"/>
              <a:t>字段返回给发送方</a:t>
            </a:r>
            <a:endParaRPr lang="en-US" altLang="zh-CN" dirty="0"/>
          </a:p>
          <a:p>
            <a:pPr lvl="1"/>
            <a:r>
              <a:rPr lang="zh-CN" altLang="en-US" dirty="0"/>
              <a:t>发送方保证已发送但未收到确认的数据不会超过这个大小</a:t>
            </a:r>
            <a:endParaRPr lang="en-US" altLang="zh-CN" dirty="0"/>
          </a:p>
          <a:p>
            <a:pPr lvl="2"/>
            <a:r>
              <a:rPr lang="zh-CN" altLang="en-US" dirty="0"/>
              <a:t>特别地，若这一大小为</a:t>
            </a:r>
            <a:r>
              <a:rPr lang="en-US" altLang="zh-CN" dirty="0"/>
              <a:t>0</a:t>
            </a:r>
            <a:r>
              <a:rPr lang="zh-CN" altLang="en-US" dirty="0"/>
              <a:t>，直到其改变前发送方都不会再发送数据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354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D8C35-47B4-4FCE-B700-F9AE06C8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连接管理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F2279-7969-4C67-9189-51A6F8B4A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建立连接</a:t>
            </a:r>
            <a:r>
              <a:rPr lang="en-US" altLang="zh-CN" dirty="0"/>
              <a:t>:3</a:t>
            </a:r>
            <a:r>
              <a:rPr lang="zh-CN" altLang="en-US" dirty="0"/>
              <a:t>次握手</a:t>
            </a:r>
            <a:endParaRPr lang="en-US" altLang="zh-CN" dirty="0"/>
          </a:p>
          <a:p>
            <a:pPr lvl="1"/>
            <a:r>
              <a:rPr lang="zh-CN" altLang="en-US" dirty="0"/>
              <a:t>客户端向服务器发送</a:t>
            </a:r>
            <a:r>
              <a:rPr lang="en-US" altLang="zh-CN" dirty="0"/>
              <a:t>SYN</a:t>
            </a:r>
          </a:p>
          <a:p>
            <a:pPr lvl="1"/>
            <a:r>
              <a:rPr lang="zh-CN" altLang="en-US" dirty="0"/>
              <a:t>服务器确认</a:t>
            </a:r>
            <a:r>
              <a:rPr lang="en-US" altLang="zh-CN" dirty="0"/>
              <a:t>SYN</a:t>
            </a:r>
            <a:r>
              <a:rPr lang="zh-CN" altLang="en-US" dirty="0"/>
              <a:t>并向客户端发送</a:t>
            </a:r>
            <a:r>
              <a:rPr lang="en-US" altLang="zh-CN" dirty="0"/>
              <a:t>SYNACK</a:t>
            </a:r>
          </a:p>
          <a:p>
            <a:pPr lvl="1"/>
            <a:r>
              <a:rPr lang="zh-CN" altLang="en-US" dirty="0"/>
              <a:t>客户端确认</a:t>
            </a:r>
            <a:r>
              <a:rPr lang="en-US" altLang="zh-CN" dirty="0"/>
              <a:t>SYNACK</a:t>
            </a:r>
            <a:r>
              <a:rPr lang="zh-CN" altLang="en-US" dirty="0"/>
              <a:t>并向服务器发送</a:t>
            </a:r>
            <a:r>
              <a:rPr lang="en-US" altLang="zh-CN" dirty="0"/>
              <a:t>ACK</a:t>
            </a:r>
          </a:p>
          <a:p>
            <a:r>
              <a:rPr lang="zh-CN" altLang="en-US" dirty="0"/>
              <a:t>关闭连接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１</a:t>
            </a:r>
            <a:r>
              <a:rPr lang="en-US" altLang="zh-CN" dirty="0"/>
              <a:t>.</a:t>
            </a:r>
            <a:r>
              <a:rPr lang="zh-CN" altLang="en-US" dirty="0"/>
              <a:t>客户端向服务器发送</a:t>
            </a:r>
            <a:r>
              <a:rPr lang="en-US" altLang="zh-CN" dirty="0"/>
              <a:t>FIN</a:t>
            </a:r>
          </a:p>
          <a:p>
            <a:pPr lvl="1"/>
            <a:r>
              <a:rPr lang="zh-CN" altLang="en-US" dirty="0"/>
              <a:t>２</a:t>
            </a:r>
            <a:r>
              <a:rPr lang="en-US" altLang="zh-CN" dirty="0"/>
              <a:t>.</a:t>
            </a:r>
            <a:r>
              <a:rPr lang="zh-CN" altLang="en-US" dirty="0"/>
              <a:t>服务器确认</a:t>
            </a:r>
            <a:r>
              <a:rPr lang="en-US" altLang="zh-CN" dirty="0"/>
              <a:t>FIN</a:t>
            </a:r>
            <a:r>
              <a:rPr lang="zh-CN" altLang="en-US" dirty="0"/>
              <a:t>并向客户端发送</a:t>
            </a:r>
            <a:r>
              <a:rPr lang="en-US" altLang="zh-CN" dirty="0"/>
              <a:t>ACK</a:t>
            </a:r>
          </a:p>
          <a:p>
            <a:pPr lvl="1"/>
            <a:r>
              <a:rPr lang="zh-CN" altLang="en-US" dirty="0"/>
              <a:t>３</a:t>
            </a:r>
            <a:r>
              <a:rPr lang="en-US" altLang="zh-CN" dirty="0"/>
              <a:t>.</a:t>
            </a:r>
            <a:r>
              <a:rPr lang="zh-CN" altLang="en-US" dirty="0"/>
              <a:t>服务器向客户端发送</a:t>
            </a:r>
            <a:r>
              <a:rPr lang="en-US" altLang="zh-CN" dirty="0"/>
              <a:t>FIN</a:t>
            </a:r>
          </a:p>
          <a:p>
            <a:pPr lvl="1"/>
            <a:r>
              <a:rPr lang="zh-CN" altLang="en-US" dirty="0"/>
              <a:t>４</a:t>
            </a:r>
            <a:r>
              <a:rPr lang="en-US" altLang="zh-CN" dirty="0"/>
              <a:t>.</a:t>
            </a:r>
            <a:r>
              <a:rPr lang="zh-CN" altLang="en-US" dirty="0"/>
              <a:t>客户端确认</a:t>
            </a:r>
            <a:r>
              <a:rPr lang="en-US" altLang="zh-CN" dirty="0"/>
              <a:t>FIN</a:t>
            </a:r>
            <a:r>
              <a:rPr lang="zh-CN" altLang="en-US" dirty="0"/>
              <a:t>并向服务器发送</a:t>
            </a:r>
            <a:r>
              <a:rPr lang="en-US" altLang="zh-CN" dirty="0"/>
              <a:t>ACK</a:t>
            </a:r>
          </a:p>
          <a:p>
            <a:pPr lvl="1"/>
            <a:r>
              <a:rPr lang="zh-CN" altLang="en-US" dirty="0"/>
              <a:t>５</a:t>
            </a:r>
            <a:r>
              <a:rPr lang="en-US" altLang="zh-CN" dirty="0"/>
              <a:t>.</a:t>
            </a:r>
            <a:r>
              <a:rPr lang="zh-CN" altLang="en-US" dirty="0"/>
              <a:t>客户端等待</a:t>
            </a:r>
            <a:r>
              <a:rPr lang="en-US" altLang="zh-CN" dirty="0"/>
              <a:t>30s</a:t>
            </a:r>
            <a:r>
              <a:rPr lang="zh-CN" altLang="en-US" dirty="0"/>
              <a:t>，若没有新的</a:t>
            </a:r>
            <a:r>
              <a:rPr lang="en-US" altLang="zh-CN" dirty="0"/>
              <a:t>FIN</a:t>
            </a:r>
            <a:r>
              <a:rPr lang="zh-CN" altLang="en-US" dirty="0"/>
              <a:t>，断开连接，否则回到步骤４</a:t>
            </a:r>
            <a:endParaRPr lang="en-US" altLang="zh-CN" dirty="0"/>
          </a:p>
          <a:p>
            <a:pPr lvl="1"/>
            <a:r>
              <a:rPr lang="zh-CN" altLang="en-US" dirty="0"/>
              <a:t>服务器端收到</a:t>
            </a:r>
            <a:r>
              <a:rPr lang="en-US" altLang="zh-CN" dirty="0"/>
              <a:t>ACK</a:t>
            </a:r>
            <a:r>
              <a:rPr lang="zh-CN" altLang="en-US" dirty="0"/>
              <a:t>，断开连接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40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1851" y="148856"/>
            <a:ext cx="7102549" cy="6474366"/>
          </a:xfrm>
        </p:spPr>
        <p:txBody>
          <a:bodyPr/>
          <a:lstStyle/>
          <a:p>
            <a:r>
              <a:rPr lang="zh-CN" altLang="en-US" dirty="0"/>
              <a:t>                                                                       客户端连接生命周期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服务器端连接生命周期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823" y="241005"/>
            <a:ext cx="4720655" cy="29839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503" y="3659139"/>
            <a:ext cx="4170288" cy="286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36184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101</TotalTime>
  <Words>2655</Words>
  <Application>Microsoft Office PowerPoint</Application>
  <PresentationFormat>全屏显示(4:3)</PresentationFormat>
  <Paragraphs>241</Paragraphs>
  <Slides>18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宋体</vt:lpstr>
      <vt:lpstr>幼圆</vt:lpstr>
      <vt:lpstr>Arial</vt:lpstr>
      <vt:lpstr>Calibri</vt:lpstr>
      <vt:lpstr>Cambria Math</vt:lpstr>
      <vt:lpstr>Century Gothic</vt:lpstr>
      <vt:lpstr>Wingdings 3</vt:lpstr>
      <vt:lpstr>丝状</vt:lpstr>
      <vt:lpstr>传输层（下）</vt:lpstr>
      <vt:lpstr>TCP概述</vt:lpstr>
      <vt:lpstr>TCP段结构</vt:lpstr>
      <vt:lpstr>序列号和ACK</vt:lpstr>
      <vt:lpstr>TCP可靠数据传输</vt:lpstr>
      <vt:lpstr>重传示例与快速重传机制</vt:lpstr>
      <vt:lpstr>TCP流量控制</vt:lpstr>
      <vt:lpstr>TCP连接管理</vt:lpstr>
      <vt:lpstr>PowerPoint 演示文稿</vt:lpstr>
      <vt:lpstr>拥塞的成因与代价（场景1）</vt:lpstr>
      <vt:lpstr>拥塞的成因与代价（场景2）</vt:lpstr>
      <vt:lpstr>拥塞的成因与代价（场景3）</vt:lpstr>
      <vt:lpstr>拥塞控制原理</vt:lpstr>
      <vt:lpstr>拥塞控制方法（以ATM ABR为例）</vt:lpstr>
      <vt:lpstr>拥塞控制</vt:lpstr>
      <vt:lpstr>PowerPoint 演示文稿</vt:lpstr>
      <vt:lpstr>PowerPoint 演示文稿</vt:lpstr>
      <vt:lpstr>TCP性能分析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QWERTIer _</dc:creator>
  <cp:lastModifiedBy>QWERTIer _</cp:lastModifiedBy>
  <cp:revision>25</cp:revision>
  <dcterms:created xsi:type="dcterms:W3CDTF">2018-04-01T02:32:00Z</dcterms:created>
  <dcterms:modified xsi:type="dcterms:W3CDTF">2018-04-18T15:52:48Z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