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</a:t>
            </a:r>
            <a:r>
              <a:rPr lang="zh-CN" altLang="en-US"/>
              <a:t>：</a:t>
            </a:r>
            <a:r>
              <a:rPr lang="en-US" altLang="zh-CN"/>
              <a:t>URG </a:t>
            </a:r>
            <a:r>
              <a:rPr lang="zh-CN" altLang="en-US"/>
              <a:t>紧急数据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ACK ACK</a:t>
            </a:r>
            <a:r>
              <a:rPr lang="zh-CN" altLang="en-US"/>
              <a:t>是否有效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：</a:t>
            </a:r>
            <a:r>
              <a:rPr lang="en-US" altLang="zh-CN"/>
              <a:t>PSH </a:t>
            </a:r>
            <a:r>
              <a:rPr lang="zh-CN" altLang="en-US"/>
              <a:t>将数据</a:t>
            </a:r>
            <a:r>
              <a:rPr lang="zh-CN" altLang="en-US"/>
              <a:t>推到上层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：</a:t>
            </a:r>
            <a:r>
              <a:rPr lang="en-US" altLang="zh-CN"/>
              <a:t>RST</a:t>
            </a:r>
            <a:r>
              <a:rPr lang="zh-CN" altLang="en-US"/>
              <a:t>；</a:t>
            </a:r>
            <a:r>
              <a:rPr lang="en-US" altLang="zh-CN"/>
              <a:t>S</a:t>
            </a:r>
            <a:r>
              <a:rPr lang="zh-CN" altLang="en-US"/>
              <a:t>：</a:t>
            </a:r>
            <a:r>
              <a:rPr lang="en-US" altLang="zh-CN"/>
              <a:t>SYN</a:t>
            </a:r>
            <a:r>
              <a:rPr lang="zh-CN" altLang="en-US"/>
              <a:t>；</a:t>
            </a:r>
            <a:r>
              <a:rPr lang="en-US" altLang="zh-CN"/>
              <a:t>F</a:t>
            </a:r>
            <a:r>
              <a:rPr lang="zh-CN" altLang="en-US"/>
              <a:t>：</a:t>
            </a:r>
            <a:r>
              <a:rPr lang="en-US" altLang="zh-CN"/>
              <a:t>FIN     </a:t>
            </a:r>
            <a:r>
              <a:rPr lang="zh-CN" altLang="en-US"/>
              <a:t>建立、拆除连接等</a:t>
            </a:r>
            <a:endParaRPr lang="zh-CN" altLang="en-US"/>
          </a:p>
          <a:p>
            <a:r>
              <a:rPr lang="en-US" altLang="zh-CN"/>
              <a:t>sequence number</a:t>
            </a:r>
            <a:r>
              <a:rPr lang="zh-CN" altLang="en-US"/>
              <a:t>：序列号：指</a:t>
            </a:r>
            <a:r>
              <a:rPr lang="en-US" altLang="zh-CN"/>
              <a:t>segment</a:t>
            </a:r>
            <a:r>
              <a:rPr lang="zh-CN" altLang="en-US"/>
              <a:t>中第一个字节的编号，而非</a:t>
            </a:r>
            <a:r>
              <a:rPr lang="en-US" altLang="zh-CN"/>
              <a:t>segment</a:t>
            </a:r>
            <a:r>
              <a:rPr lang="zh-CN" altLang="en-US"/>
              <a:t>自身编号（建立</a:t>
            </a:r>
            <a:r>
              <a:rPr lang="en-US" altLang="zh-CN"/>
              <a:t>TCP</a:t>
            </a:r>
            <a:r>
              <a:rPr lang="zh-CN" altLang="en-US"/>
              <a:t>时双方随机选择序列号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acknowledgement number</a:t>
            </a:r>
            <a:r>
              <a:rPr lang="zh-CN" altLang="en-US"/>
              <a:t>：即</a:t>
            </a:r>
            <a:r>
              <a:rPr lang="en-US" altLang="zh-CN"/>
              <a:t>ACKs</a:t>
            </a:r>
            <a:r>
              <a:rPr lang="zh-CN" altLang="en-US"/>
              <a:t>，发送该段一方希望对方发送的序列号，亦即希望自己下次接受到的序列号；亦表面该序列号前所有数据均已正确接受（作累计确认用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receive window</a:t>
            </a:r>
            <a:r>
              <a:rPr lang="zh-CN" altLang="en-US"/>
              <a:t>：接收窗口大小：我方缓存现在所能接受的字节数（有关流量控制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传输层（下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946533"/>
            <a:ext cx="6591985" cy="5470314"/>
          </a:xfrm>
        </p:spPr>
        <p:txBody>
          <a:bodyPr/>
          <a:lstStyle/>
          <a:p>
            <a:r>
              <a:rPr lang="zh-CN" altLang="en-US" dirty="0"/>
              <a:t>点对点（</a:t>
            </a:r>
            <a:r>
              <a:rPr lang="en-US" altLang="zh-CN" dirty="0"/>
              <a:t>1</a:t>
            </a:r>
            <a:r>
              <a:rPr lang="zh-CN" altLang="en-US" dirty="0"/>
              <a:t>发送方，</a:t>
            </a:r>
            <a:r>
              <a:rPr lang="en-US" altLang="zh-CN" dirty="0"/>
              <a:t>1</a:t>
            </a:r>
            <a:r>
              <a:rPr lang="zh-CN" altLang="en-US" dirty="0"/>
              <a:t>接收方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可靠、按序的字节流</a:t>
            </a:r>
            <a:endParaRPr lang="zh-CN" altLang="en-US" dirty="0"/>
          </a:p>
          <a:p>
            <a:r>
              <a:rPr lang="zh-CN" altLang="en-US" dirty="0"/>
              <a:t>流水线机制（提高传输性能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TCP</a:t>
            </a:r>
            <a:r>
              <a:rPr lang="zh-CN" altLang="en-US" dirty="0"/>
              <a:t>拥塞控制和流量控制机制设置窗口尺寸</a:t>
            </a:r>
            <a:endParaRPr lang="zh-CN" altLang="en-US" dirty="0"/>
          </a:p>
          <a:p>
            <a:pPr lvl="0"/>
            <a:r>
              <a:rPr lang="zh-CN" altLang="en-US" dirty="0"/>
              <a:t>发送方</a:t>
            </a:r>
            <a:r>
              <a:rPr lang="en-US" altLang="zh-CN" dirty="0"/>
              <a:t>/</a:t>
            </a:r>
            <a:r>
              <a:rPr lang="zh-CN" altLang="en-US" dirty="0"/>
              <a:t>接收方需要有缓存</a:t>
            </a:r>
            <a:endParaRPr lang="zh-CN" altLang="en-US" dirty="0"/>
          </a:p>
          <a:p>
            <a:pPr lvl="0"/>
            <a:r>
              <a:rPr lang="zh-CN" altLang="en-US" dirty="0"/>
              <a:t>全双工</a:t>
            </a:r>
            <a:endParaRPr lang="zh-CN" altLang="en-US" dirty="0"/>
          </a:p>
          <a:p>
            <a:pPr lvl="1"/>
            <a:r>
              <a:rPr lang="zh-CN" altLang="en-US" dirty="0"/>
              <a:t>同一连接可传播双向数据流</a:t>
            </a:r>
            <a:endParaRPr lang="zh-CN" altLang="en-US" dirty="0"/>
          </a:p>
          <a:p>
            <a:pPr lvl="0"/>
            <a:r>
              <a:rPr lang="zh-CN" altLang="en-US" dirty="0"/>
              <a:t>面向连接</a:t>
            </a:r>
            <a:endParaRPr lang="zh-CN" altLang="en-US" dirty="0"/>
          </a:p>
          <a:p>
            <a:pPr lvl="1"/>
            <a:r>
              <a:rPr lang="zh-CN" altLang="en-US" dirty="0"/>
              <a:t>双方在发送数据前必须先建立连接</a:t>
            </a:r>
            <a:endParaRPr lang="zh-CN" altLang="en-US" dirty="0"/>
          </a:p>
          <a:p>
            <a:pPr lvl="1"/>
            <a:r>
              <a:rPr lang="zh-CN" altLang="en-US" dirty="0"/>
              <a:t>连接状态仅在两端维护（沿途各节点不维护状态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其连接包括：两端主机的缓存，连接状态变量，</a:t>
            </a:r>
            <a:r>
              <a:rPr lang="en-US" altLang="zh-CN" dirty="0"/>
              <a:t>socket</a:t>
            </a:r>
            <a:r>
              <a:rPr lang="zh-CN" altLang="en-US" dirty="0"/>
              <a:t>等</a:t>
            </a:r>
            <a:endParaRPr lang="zh-CN" altLang="en-US" dirty="0"/>
          </a:p>
          <a:p>
            <a:pPr lvl="0"/>
            <a:r>
              <a:rPr lang="zh-CN" altLang="en-US" dirty="0"/>
              <a:t>拥塞控制与流量控制机制</a:t>
            </a:r>
            <a:endParaRPr lang="zh-CN" altLang="en-US" dirty="0"/>
          </a:p>
        </p:txBody>
      </p:sp>
      <p:pic>
        <p:nvPicPr>
          <p:cNvPr id="4" name="图片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6630" y="5630545"/>
            <a:ext cx="427355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段结构</a:t>
            </a:r>
            <a:endParaRPr lang="zh-CN" altLang="en-US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040" y="1664335"/>
            <a:ext cx="6591935" cy="4018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序列号和</a:t>
            </a:r>
            <a:r>
              <a:rPr lang="en-US" altLang="zh-CN"/>
              <a:t>ACK</a:t>
            </a:r>
            <a:endParaRPr lang="en-US" altLang="zh-CN"/>
          </a:p>
        </p:txBody>
      </p:sp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8920" y="1557655"/>
            <a:ext cx="4013200" cy="4476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995" y="1711960"/>
            <a:ext cx="23387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HostA</a:t>
            </a:r>
            <a:r>
              <a:rPr lang="zh-CN" altLang="en-US" sz="1600"/>
              <a:t>发送</a:t>
            </a:r>
            <a:r>
              <a:rPr lang="en-US" altLang="zh-CN" sz="1600"/>
              <a:t>TCP</a:t>
            </a:r>
            <a:r>
              <a:rPr lang="zh-CN" altLang="en-US" sz="1600"/>
              <a:t>段的序列号为</a:t>
            </a:r>
            <a:r>
              <a:rPr lang="en-US" altLang="zh-CN" sz="1600"/>
              <a:t>42</a:t>
            </a:r>
            <a:r>
              <a:rPr lang="zh-CN" altLang="en-US" sz="1600"/>
              <a:t>，期望收到序列号为</a:t>
            </a:r>
            <a:r>
              <a:rPr lang="en-US" altLang="zh-CN" sz="1600"/>
              <a:t>79</a:t>
            </a:r>
            <a:r>
              <a:rPr lang="zh-CN" altLang="en-US" sz="1600"/>
              <a:t>，发送数据为字符</a:t>
            </a:r>
            <a:r>
              <a:rPr lang="en-US" altLang="zh-CN" sz="1600"/>
              <a:t>'C'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6694805" y="2523490"/>
            <a:ext cx="23387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HostB</a:t>
            </a:r>
            <a:r>
              <a:rPr lang="zh-CN" altLang="en-US" sz="1600"/>
              <a:t>回复</a:t>
            </a:r>
            <a:r>
              <a:rPr lang="en-US" altLang="zh-CN" sz="1600"/>
              <a:t>TCP</a:t>
            </a:r>
            <a:r>
              <a:rPr lang="zh-CN" altLang="en-US" sz="1600"/>
              <a:t>段的序列号为</a:t>
            </a:r>
            <a:r>
              <a:rPr lang="en-US" altLang="zh-CN" sz="1600"/>
              <a:t>79</a:t>
            </a:r>
            <a:r>
              <a:rPr lang="zh-CN" altLang="en-US" sz="1600"/>
              <a:t>，期望收到序列号为</a:t>
            </a:r>
            <a:r>
              <a:rPr lang="en-US" altLang="zh-CN" sz="1600"/>
              <a:t>43</a:t>
            </a:r>
            <a:r>
              <a:rPr lang="zh-CN" altLang="en-US" sz="1600"/>
              <a:t>（</a:t>
            </a:r>
            <a:r>
              <a:rPr lang="en-US" altLang="zh-CN" sz="1600"/>
              <a:t>42+1</a:t>
            </a:r>
            <a:r>
              <a:rPr lang="zh-CN" altLang="en-US" sz="1600"/>
              <a:t>，</a:t>
            </a:r>
            <a:r>
              <a:rPr lang="en-US" altLang="zh-CN" sz="1600"/>
              <a:t>‘C’</a:t>
            </a:r>
            <a:r>
              <a:rPr lang="zh-CN" altLang="en-US" sz="1600"/>
              <a:t>仅一字符</a:t>
            </a:r>
            <a:r>
              <a:rPr lang="zh-CN" altLang="en-US" sz="1600"/>
              <a:t>）</a:t>
            </a:r>
            <a:r>
              <a:rPr lang="zh-CN" altLang="en-US" sz="1600"/>
              <a:t>，发送数据为字符</a:t>
            </a:r>
            <a:r>
              <a:rPr lang="en-US" altLang="zh-CN" sz="1600"/>
              <a:t>'C'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性能分析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7655" y="1153160"/>
            <a:ext cx="6976745" cy="5470525"/>
          </a:xfrm>
        </p:spPr>
        <p:txBody>
          <a:bodyPr/>
          <a:p>
            <a:r>
              <a:rPr lang="zh-CN" altLang="en-US"/>
              <a:t>吞吐率：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给定拥塞窗口大小和RTT，忽略掉Slow start 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假设发生</a:t>
            </a:r>
            <a:r>
              <a:rPr lang="en-US" altLang="zh-CN">
                <a:solidFill>
                  <a:schemeClr val="tx1"/>
                </a:solidFill>
              </a:rPr>
              <a:t>timeout</a:t>
            </a:r>
            <a:r>
              <a:rPr lang="zh-CN" altLang="en-US">
                <a:solidFill>
                  <a:schemeClr val="tx1"/>
                </a:solidFill>
              </a:rPr>
              <a:t>时</a:t>
            </a:r>
            <a:r>
              <a:rPr lang="en-US" altLang="zh-CN">
                <a:solidFill>
                  <a:schemeClr val="tx1"/>
                </a:solidFill>
              </a:rPr>
              <a:t>CongWin=W</a:t>
            </a:r>
            <a:r>
              <a:rPr lang="zh-CN" altLang="en-US">
                <a:solidFill>
                  <a:schemeClr val="tx1"/>
                </a:solidFill>
              </a:rPr>
              <a:t>，则</a:t>
            </a:r>
            <a:r>
              <a:rPr lang="en-US" altLang="zh-CN">
                <a:solidFill>
                  <a:schemeClr val="tx1"/>
                </a:solidFill>
              </a:rPr>
              <a:t>timeout</a:t>
            </a:r>
            <a:r>
              <a:rPr lang="zh-CN" altLang="en-US">
                <a:solidFill>
                  <a:schemeClr val="tx1"/>
                </a:solidFill>
              </a:rPr>
              <a:t>后</a:t>
            </a:r>
            <a:r>
              <a:rPr lang="en-US" altLang="zh-CN">
                <a:solidFill>
                  <a:schemeClr val="tx1"/>
                </a:solidFill>
              </a:rPr>
              <a:t>CongWin=W/2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平均吞吐率为：</a:t>
            </a:r>
            <a:r>
              <a:rPr lang="en-US" altLang="zh-CN">
                <a:solidFill>
                  <a:schemeClr val="tx1"/>
                </a:solidFill>
              </a:rPr>
              <a:t>W/RTT+W/2RTT=0.75W/RTT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未来的</a:t>
            </a:r>
            <a:r>
              <a:rPr lang="en-US" altLang="zh-CN">
                <a:solidFill>
                  <a:schemeClr val="tx1"/>
                </a:solidFill>
              </a:rPr>
              <a:t>TCP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支持更大窗口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需要极</a:t>
            </a:r>
            <a:r>
              <a:rPr lang="zh-CN" altLang="en-US">
                <a:solidFill>
                  <a:schemeClr val="tx1"/>
                </a:solidFill>
              </a:rPr>
              <a:t>小的丢包率或设计新的</a:t>
            </a:r>
            <a:r>
              <a:rPr lang="en-US" altLang="zh-CN">
                <a:solidFill>
                  <a:schemeClr val="tx1"/>
                </a:solidFill>
              </a:rPr>
              <a:t>TCP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吞吐率与丢包率的关系：若</a:t>
            </a:r>
            <a:r>
              <a:rPr lang="en-US" altLang="zh-CN">
                <a:solidFill>
                  <a:schemeClr val="tx1"/>
                </a:solidFill>
              </a:rPr>
              <a:t>CongWin</a:t>
            </a:r>
            <a:r>
              <a:rPr lang="zh-CN" altLang="en-US">
                <a:solidFill>
                  <a:schemeClr val="tx1"/>
                </a:solidFill>
              </a:rPr>
              <a:t>从</a:t>
            </a:r>
            <a:r>
              <a:rPr lang="en-US" altLang="zh-CN">
                <a:solidFill>
                  <a:schemeClr val="tx1"/>
                </a:solidFill>
              </a:rPr>
              <a:t>W/2</a:t>
            </a:r>
            <a:r>
              <a:rPr lang="zh-CN" altLang="en-US">
                <a:solidFill>
                  <a:schemeClr val="tx1"/>
                </a:solidFill>
              </a:rPr>
              <a:t>到</a:t>
            </a:r>
            <a:r>
              <a:rPr lang="en-US" altLang="zh-CN">
                <a:solidFill>
                  <a:schemeClr val="tx1"/>
                </a:solidFill>
              </a:rPr>
              <a:t>W</a:t>
            </a:r>
            <a:r>
              <a:rPr lang="zh-CN" altLang="en-US">
                <a:solidFill>
                  <a:schemeClr val="tx1"/>
                </a:solidFill>
              </a:rPr>
              <a:t>时出现一个丢包，至此共发送分组约          个，则丢包率约为                              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则                                                     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吞吐率越大需要丢包率越小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公平性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TCP</a:t>
            </a:r>
            <a:r>
              <a:rPr lang="zh-CN" altLang="en-US">
                <a:solidFill>
                  <a:schemeClr val="tx1"/>
                </a:solidFill>
              </a:rPr>
              <a:t>对每个连接：</a:t>
            </a:r>
            <a:r>
              <a:rPr lang="zh-CN" altLang="en-US">
                <a:solidFill>
                  <a:schemeClr val="tx1"/>
                </a:solidFill>
              </a:rPr>
              <a:t>如果K个TCP Session共享相同的瓶颈带宽R，那么每个Session的平均速率为R/K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与</a:t>
            </a:r>
            <a:r>
              <a:rPr lang="en-US" altLang="zh-CN">
                <a:solidFill>
                  <a:schemeClr val="tx1"/>
                </a:solidFill>
              </a:rPr>
              <a:t>UDP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UDP</a:t>
            </a:r>
            <a:r>
              <a:rPr lang="zh-CN" altLang="en-US">
                <a:solidFill>
                  <a:schemeClr val="tx1"/>
                </a:solidFill>
              </a:rPr>
              <a:t>可以恒定速率发送，可容忍丢失，多媒体多用</a:t>
            </a:r>
            <a:r>
              <a:rPr lang="en-US" altLang="zh-CN">
                <a:solidFill>
                  <a:schemeClr val="tx1"/>
                </a:solidFill>
              </a:rPr>
              <a:t>UDP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并发TCP连接</a:t>
            </a:r>
            <a:r>
              <a:rPr lang="zh-CN" altLang="en-US">
                <a:solidFill>
                  <a:schemeClr val="tx1"/>
                </a:solidFill>
              </a:rPr>
              <a:t>：由于</a:t>
            </a:r>
            <a:r>
              <a:rPr lang="en-US" altLang="zh-CN">
                <a:solidFill>
                  <a:schemeClr val="tx1"/>
                </a:solidFill>
              </a:rPr>
              <a:t>TCP</a:t>
            </a:r>
            <a:r>
              <a:rPr lang="zh-CN" altLang="en-US">
                <a:solidFill>
                  <a:schemeClr val="tx1"/>
                </a:solidFill>
              </a:rPr>
              <a:t>对内部每个连接公平，若某应用使用并发</a:t>
            </a:r>
            <a:r>
              <a:rPr lang="en-US" altLang="zh-CN">
                <a:solidFill>
                  <a:schemeClr val="tx1"/>
                </a:solidFill>
              </a:rPr>
              <a:t>TCP</a:t>
            </a:r>
            <a:r>
              <a:rPr lang="zh-CN" altLang="en-US">
                <a:solidFill>
                  <a:schemeClr val="tx1"/>
                </a:solidFill>
              </a:rPr>
              <a:t>连接，则获得提速，产生不公平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0835" y="3674110"/>
          <a:ext cx="509270" cy="24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31800" imgH="203200" progId="Equation.KSEE3">
                  <p:embed/>
                </p:oleObj>
              </mc:Choice>
              <mc:Fallback>
                <p:oleObj name="" r:id="rId1" imgW="431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835" y="3674110"/>
                        <a:ext cx="509270" cy="240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6650" y="3674110"/>
          <a:ext cx="101663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787400" imgH="228600" progId="Equation.KSEE3">
                  <p:embed/>
                </p:oleObj>
              </mc:Choice>
              <mc:Fallback>
                <p:oleObj name="" r:id="rId3" imgW="787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6650" y="3674110"/>
                        <a:ext cx="101663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0385" y="3914140"/>
          <a:ext cx="356298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882900" imgH="457200" progId="Equation.KSEE3">
                  <p:embed/>
                </p:oleObj>
              </mc:Choice>
              <mc:Fallback>
                <p:oleObj name="" r:id="rId5" imgW="28829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0385" y="3914140"/>
                        <a:ext cx="356298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713</Words>
  <Application>WPS 演示</Application>
  <PresentationFormat>全屏显示(4:3)</PresentationFormat>
  <Paragraphs>40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幼圆</vt:lpstr>
      <vt:lpstr>微软雅黑</vt:lpstr>
      <vt:lpstr>Arial Unicode MS</vt:lpstr>
      <vt:lpstr>Symbol</vt:lpstr>
      <vt:lpstr>Calibri</vt:lpstr>
      <vt:lpstr>丝状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倪郑鸿远</cp:lastModifiedBy>
  <cp:revision>6</cp:revision>
  <dcterms:created xsi:type="dcterms:W3CDTF">2018-04-01T02:32:00Z</dcterms:created>
  <dcterms:modified xsi:type="dcterms:W3CDTF">2018-04-17T12:44:06Z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