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7"/>
  </p:notesMasterIdLst>
  <p:sldIdLst>
    <p:sldId id="257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7899" autoAdjust="0"/>
  </p:normalViewPr>
  <p:slideViewPr>
    <p:cSldViewPr snapToGrid="0">
      <p:cViewPr varScale="1">
        <p:scale>
          <a:sx n="78" d="100"/>
          <a:sy n="78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667B-0A16-4560-B64A-02F47CD956EF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AB26-81C5-46A1-BD6A-F01AC403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7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拥塞的成因与代价，先来讲场景</a:t>
            </a:r>
            <a:r>
              <a:rPr lang="en-US" altLang="zh-CN" dirty="0"/>
              <a:t>1</a:t>
            </a:r>
            <a:r>
              <a:rPr lang="zh-CN" altLang="en-US" dirty="0"/>
              <a:t>。该场景的条件为：</a:t>
            </a:r>
            <a:r>
              <a:rPr lang="en-US" altLang="zh-CN" dirty="0"/>
              <a:t>2</a:t>
            </a:r>
            <a:r>
              <a:rPr lang="zh-CN" altLang="en-US" dirty="0"/>
              <a:t>个发送端，</a:t>
            </a:r>
            <a:r>
              <a:rPr lang="en-US" altLang="zh-CN" dirty="0"/>
              <a:t>2</a:t>
            </a:r>
            <a:r>
              <a:rPr lang="zh-CN" altLang="en-US" dirty="0"/>
              <a:t>个接收端，</a:t>
            </a:r>
            <a:r>
              <a:rPr lang="en-US" altLang="zh-CN" dirty="0"/>
              <a:t>1</a:t>
            </a:r>
            <a:r>
              <a:rPr lang="zh-CN" altLang="en-US" dirty="0"/>
              <a:t>个路由器，链路无丢包，路由器缓存无限大。</a:t>
            </a:r>
            <a:endParaRPr lang="en-US" altLang="zh-CN" dirty="0"/>
          </a:p>
          <a:p>
            <a:r>
              <a:rPr lang="zh-CN" altLang="en-US" dirty="0"/>
              <a:t>此时随着传入速率增大，时延迅速增大，并趋近于正无穷，传出速率</a:t>
            </a:r>
            <a:r>
              <a:rPr lang="en-US" altLang="zh-CN" dirty="0"/>
              <a:t>=min(</a:t>
            </a:r>
            <a:r>
              <a:rPr lang="zh-CN" altLang="en-US" dirty="0"/>
              <a:t>传入速率</a:t>
            </a:r>
            <a:r>
              <a:rPr lang="en-US" altLang="zh-CN" dirty="0"/>
              <a:t>,C/2)</a:t>
            </a:r>
            <a:r>
              <a:rPr lang="zh-CN" altLang="en-US" dirty="0"/>
              <a:t>，其中</a:t>
            </a:r>
            <a:r>
              <a:rPr lang="en-US" altLang="zh-CN" dirty="0"/>
              <a:t>C</a:t>
            </a:r>
            <a:r>
              <a:rPr lang="zh-CN" altLang="en-US" dirty="0"/>
              <a:t>为链路带宽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3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第二种场景的网络拓扑图与上一个场景一样。但是不同的是，该场景中，发送方会在特定情况下重传分组，而且路由器的缓存有限。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dirty="0"/>
              <a:t>sender</a:t>
            </a:r>
            <a:r>
              <a:rPr lang="zh-CN" altLang="en-US" dirty="0"/>
              <a:t>只有路由器有空闲缓存时才会发数据，那么此时传出速率</a:t>
            </a:r>
            <a:r>
              <a:rPr lang="en-US" altLang="zh-CN" dirty="0"/>
              <a:t>=</a:t>
            </a:r>
            <a:r>
              <a:rPr lang="zh-CN" altLang="en-US" dirty="0"/>
              <a:t>传入速率，最大为</a:t>
            </a:r>
            <a:r>
              <a:rPr lang="en-US" altLang="zh-CN" dirty="0"/>
              <a:t>R/2(R</a:t>
            </a:r>
            <a:r>
              <a:rPr lang="zh-CN" altLang="en-US" dirty="0"/>
              <a:t>为链路带宽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b</a:t>
            </a:r>
            <a:r>
              <a:rPr lang="zh-CN" altLang="en-US" dirty="0"/>
              <a:t>中发送方会在分组丢失后重发，此时传出速率最大值小于</a:t>
            </a:r>
            <a:r>
              <a:rPr lang="en-US" altLang="zh-CN" dirty="0"/>
              <a:t>R/2</a:t>
            </a:r>
            <a:r>
              <a:rPr lang="zh-CN" altLang="en-US" dirty="0"/>
              <a:t>（比如</a:t>
            </a:r>
            <a:r>
              <a:rPr lang="en-US" altLang="zh-CN" dirty="0"/>
              <a:t>R/3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c</a:t>
            </a:r>
            <a:r>
              <a:rPr lang="zh-CN" altLang="en-US" dirty="0"/>
              <a:t>中发送方会在分组丢失或者超时时重发，此时传出速率小于情况</a:t>
            </a:r>
            <a:r>
              <a:rPr lang="en-US" altLang="zh-CN" dirty="0"/>
              <a:t>b</a:t>
            </a:r>
            <a:r>
              <a:rPr lang="zh-CN" altLang="en-US" dirty="0"/>
              <a:t>的传出速率最大值（比如</a:t>
            </a:r>
            <a:r>
              <a:rPr lang="en-US" altLang="zh-CN" dirty="0"/>
              <a:t>R/4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与前面的不太一样。它的网络拓扑图如右上角所示。有</a:t>
            </a:r>
            <a:r>
              <a:rPr lang="en-US" altLang="zh-CN" dirty="0"/>
              <a:t>4</a:t>
            </a:r>
            <a:r>
              <a:rPr lang="zh-CN" altLang="en-US" dirty="0"/>
              <a:t>个发送方，</a:t>
            </a:r>
            <a:r>
              <a:rPr lang="en-US" altLang="zh-CN" dirty="0"/>
              <a:t>4</a:t>
            </a:r>
            <a:r>
              <a:rPr lang="zh-CN" altLang="en-US" dirty="0"/>
              <a:t>个接收方，</a:t>
            </a:r>
            <a:r>
              <a:rPr lang="en-US" altLang="zh-CN" dirty="0"/>
              <a:t>4</a:t>
            </a:r>
            <a:r>
              <a:rPr lang="zh-CN" altLang="en-US" dirty="0"/>
              <a:t>个路由器。每次数据传输都存在多跳，而且每个路由器的缓存有限，当分组超时或者丢失时会重传分组。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此时，当某个分组被</a:t>
            </a:r>
            <a:r>
              <a:rPr lang="en-US" altLang="zh-CN" dirty="0"/>
              <a:t>drop</a:t>
            </a:r>
            <a:r>
              <a:rPr lang="zh-CN" altLang="en-US" dirty="0"/>
              <a:t>时，显然任何用于该分组的“上游”传输能力全都被浪费掉。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因此，当传入速率较小时，传出速率随传入速率增大而近似线性增大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当传入速率过大时，传出速率会随传入速率增大而减小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传入速率进一步增大，传出速率会趋近于零，此时每个发送方都尽量传送数据，但是因为缓存有限，很多分组难以发送成功，这使得每条链路的传输能力降低，使得数据更难发送成功，恶性循环，从而导致网络瘫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4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接下来讲一下如何进行拥塞控制。</a:t>
            </a:r>
            <a:endParaRPr lang="en-US" altLang="zh-CN" dirty="0"/>
          </a:p>
          <a:p>
            <a:r>
              <a:rPr lang="zh-CN" altLang="en-US" dirty="0"/>
              <a:t>这里讲两种拥塞控制的方法，第一种是端到端拥塞控制。这种控制方法中，网络层不需要显式地提供支持，端系统只需要通过观察</a:t>
            </a:r>
            <a:r>
              <a:rPr lang="en-US" altLang="zh-CN" dirty="0"/>
              <a:t>loss</a:t>
            </a:r>
            <a:r>
              <a:rPr lang="zh-CN" altLang="en-US" dirty="0"/>
              <a:t>、</a:t>
            </a:r>
            <a:r>
              <a:rPr lang="en-US" altLang="zh-CN" dirty="0"/>
              <a:t>delay</a:t>
            </a:r>
            <a:r>
              <a:rPr lang="zh-CN" altLang="en-US" dirty="0"/>
              <a:t>等网络行为就可以判断是否发生拥塞。而</a:t>
            </a:r>
            <a:r>
              <a:rPr lang="en-US" altLang="zh-CN" dirty="0"/>
              <a:t>TCP</a:t>
            </a:r>
            <a:r>
              <a:rPr lang="zh-CN" altLang="en-US" dirty="0"/>
              <a:t>则是使用这种方法。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第二种是网络辅助的拥塞控制。在这种控制方法中，路由器会向发送方显式地反馈网络拥塞信息，而端系统就可以利用这个信息来控制发送。这种方法通常使用简单的拥塞指示。像</a:t>
            </a:r>
            <a:r>
              <a:rPr lang="en-US" altLang="zh-CN" dirty="0"/>
              <a:t>ATM</a:t>
            </a:r>
            <a:r>
              <a:rPr lang="zh-CN" altLang="en-US" dirty="0"/>
              <a:t>则是使用这种方法。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2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ABR</a:t>
            </a:r>
            <a:r>
              <a:rPr lang="zh-CN" altLang="en-US" dirty="0"/>
              <a:t>是</a:t>
            </a:r>
            <a:r>
              <a:rPr lang="en-US" altLang="zh-CN" dirty="0"/>
              <a:t>Available Bit Rate</a:t>
            </a:r>
            <a:r>
              <a:rPr lang="zh-CN" altLang="en-US" dirty="0"/>
              <a:t>的缩写。它遵循“弹性服务”的理念，也就是说如果发送方路径使用带宽较低，就使用可用带宽。否则如果路径阻塞，那么发送速率降到最低保障速率。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ATM</a:t>
            </a:r>
            <a:r>
              <a:rPr lang="zh-CN" altLang="en-US" dirty="0"/>
              <a:t>中还有一个</a:t>
            </a:r>
            <a:r>
              <a:rPr lang="en-US" altLang="zh-CN" dirty="0"/>
              <a:t>RM cells</a:t>
            </a:r>
            <a:r>
              <a:rPr lang="zh-CN" altLang="en-US" dirty="0"/>
              <a:t>的概念。</a:t>
            </a:r>
            <a:r>
              <a:rPr lang="en-US" altLang="zh-CN" dirty="0"/>
              <a:t>RM cells</a:t>
            </a:r>
            <a:r>
              <a:rPr lang="zh-CN" altLang="en-US" dirty="0"/>
              <a:t>由发送方发送，在网络传输过程中，交换机会设置</a:t>
            </a:r>
            <a:r>
              <a:rPr lang="en-US" altLang="zh-CN" dirty="0"/>
              <a:t>RM cell</a:t>
            </a:r>
            <a:r>
              <a:rPr lang="zh-CN" altLang="en-US" dirty="0"/>
              <a:t>位（网络辅助）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</a:t>
            </a:r>
            <a:r>
              <a:rPr lang="en-US" altLang="zh-CN" dirty="0"/>
              <a:t>NI</a:t>
            </a:r>
            <a:r>
              <a:rPr lang="zh-CN" altLang="en-US" dirty="0"/>
              <a:t>位表示“速率不许增长”，</a:t>
            </a:r>
            <a:r>
              <a:rPr lang="en-US" altLang="zh-CN" dirty="0"/>
              <a:t>CI</a:t>
            </a:r>
            <a:r>
              <a:rPr lang="zh-CN" altLang="en-US" dirty="0"/>
              <a:t>位表示“拥塞指示”。当数据到达接收方，接收方会将</a:t>
            </a:r>
            <a:r>
              <a:rPr lang="en-US" altLang="zh-CN" dirty="0"/>
              <a:t>RM cell</a:t>
            </a:r>
            <a:r>
              <a:rPr lang="zh-CN" altLang="en-US" dirty="0"/>
              <a:t>传回发送方，从而发送方清楚了整个路径上的拥塞情况。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同时</a:t>
            </a:r>
            <a:r>
              <a:rPr lang="en-US" altLang="zh-CN" dirty="0"/>
              <a:t>RM cell</a:t>
            </a:r>
            <a:r>
              <a:rPr lang="zh-CN" altLang="en-US" dirty="0"/>
              <a:t>中还有显式的速率字段，拥塞的交换机可以将</a:t>
            </a:r>
            <a:r>
              <a:rPr lang="en-US" altLang="zh-CN" dirty="0"/>
              <a:t>ER</a:t>
            </a:r>
            <a:r>
              <a:rPr lang="zh-CN" altLang="en-US" dirty="0"/>
              <a:t>置为更低的值，从而发送方可以获知路径所能支持的最小速率。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同时</a:t>
            </a:r>
            <a:r>
              <a:rPr lang="en-US" altLang="zh-CN" dirty="0"/>
              <a:t>data cell</a:t>
            </a:r>
            <a:r>
              <a:rPr lang="zh-CN" altLang="en-US" dirty="0"/>
              <a:t>中还有</a:t>
            </a:r>
            <a:r>
              <a:rPr lang="en-US" altLang="zh-CN" dirty="0"/>
              <a:t>EFCI</a:t>
            </a:r>
            <a:r>
              <a:rPr lang="zh-CN" altLang="en-US" dirty="0"/>
              <a:t>位。当</a:t>
            </a:r>
            <a:r>
              <a:rPr lang="en-US" altLang="zh-CN" dirty="0"/>
              <a:t>EFCI</a:t>
            </a:r>
            <a:r>
              <a:rPr lang="zh-CN" altLang="en-US" dirty="0"/>
              <a:t>位设为</a:t>
            </a:r>
            <a:r>
              <a:rPr lang="en-US" altLang="zh-CN" dirty="0"/>
              <a:t>1</a:t>
            </a:r>
            <a:r>
              <a:rPr lang="zh-CN" altLang="en-US" dirty="0"/>
              <a:t>时，发送方会在返回的</a:t>
            </a:r>
            <a:r>
              <a:rPr lang="en-US" altLang="zh-CN" dirty="0"/>
              <a:t>RM cell</a:t>
            </a:r>
            <a:r>
              <a:rPr lang="zh-CN" altLang="en-US" dirty="0"/>
              <a:t>中将</a:t>
            </a:r>
            <a:r>
              <a:rPr lang="en-US" altLang="zh-CN" dirty="0"/>
              <a:t>CI</a:t>
            </a:r>
            <a:r>
              <a:rPr lang="zh-CN" altLang="en-US" dirty="0"/>
              <a:t>位置为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9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 dirty="0"/>
              <a:t>拥塞的成因与代价（场景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06" y="946778"/>
            <a:ext cx="6306742" cy="2219615"/>
          </a:xfrm>
        </p:spPr>
        <p:txBody>
          <a:bodyPr>
            <a:normAutofit/>
          </a:bodyPr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lvl="1"/>
            <a:r>
              <a:rPr lang="en-US" altLang="zh-CN" dirty="0"/>
              <a:t>2 senders</a:t>
            </a:r>
            <a:r>
              <a:rPr lang="zh-CN" altLang="en-US" dirty="0"/>
              <a:t>，</a:t>
            </a:r>
            <a:r>
              <a:rPr lang="en-US" altLang="zh-CN" dirty="0"/>
              <a:t>2 receivers</a:t>
            </a:r>
            <a:r>
              <a:rPr lang="zh-CN" altLang="en-US" dirty="0"/>
              <a:t>，</a:t>
            </a:r>
            <a:r>
              <a:rPr lang="en-US" altLang="zh-CN" dirty="0"/>
              <a:t>1 router</a:t>
            </a:r>
          </a:p>
          <a:p>
            <a:pPr lvl="1"/>
            <a:r>
              <a:rPr lang="zh-CN" altLang="en-US" dirty="0"/>
              <a:t>无丢包</a:t>
            </a:r>
            <a:endParaRPr lang="en-US" altLang="zh-CN" dirty="0"/>
          </a:p>
          <a:p>
            <a:pPr lvl="1"/>
            <a:r>
              <a:rPr lang="zh-CN" altLang="en-US" dirty="0"/>
              <a:t>缓存无限大</a:t>
            </a:r>
            <a:endParaRPr lang="en-US" altLang="zh-CN" dirty="0"/>
          </a:p>
          <a:p>
            <a:r>
              <a:rPr lang="zh-CN" altLang="en-US" dirty="0"/>
              <a:t>结果：随着传入速率增大，时延迅速增大，并趋近于正无穷，传出速率</a:t>
            </a:r>
            <a:r>
              <a:rPr lang="en-US" altLang="zh-CN" dirty="0"/>
              <a:t>=min(</a:t>
            </a:r>
            <a:r>
              <a:rPr lang="zh-CN" altLang="en-US" dirty="0"/>
              <a:t>传入速率</a:t>
            </a:r>
            <a:r>
              <a:rPr lang="en-US" altLang="zh-CN" dirty="0"/>
              <a:t>,C/2)</a:t>
            </a:r>
            <a:r>
              <a:rPr lang="zh-CN" altLang="en-US" dirty="0"/>
              <a:t>，其中</a:t>
            </a:r>
            <a:r>
              <a:rPr lang="en-US" altLang="zh-CN" dirty="0"/>
              <a:t>C</a:t>
            </a:r>
            <a:r>
              <a:rPr lang="zh-CN" altLang="en-US" dirty="0"/>
              <a:t>为链路带宽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672288-F7C1-405C-A89D-6772D023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64" y="3341280"/>
            <a:ext cx="1640729" cy="1451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D82BE3-8910-47ED-99EE-8CC799FB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06" y="3792139"/>
            <a:ext cx="6306742" cy="3065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73DADF-F35A-4776-BD1C-389C9BF76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165" y="1484205"/>
            <a:ext cx="1640729" cy="1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1DBD-C958-4ED2-B55A-21910942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01" y="355645"/>
            <a:ext cx="6589199" cy="781511"/>
          </a:xfrm>
        </p:spPr>
        <p:txBody>
          <a:bodyPr/>
          <a:lstStyle/>
          <a:p>
            <a:r>
              <a:rPr lang="zh-CN" altLang="en-US" dirty="0"/>
              <a:t>拥塞的成因与代价（场景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2935E-F6F1-45D2-B6FE-7800F05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76" y="1152908"/>
            <a:ext cx="6310115" cy="5470314"/>
          </a:xfrm>
        </p:spPr>
        <p:txBody>
          <a:bodyPr/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lvl="1"/>
            <a:r>
              <a:rPr lang="zh-CN" altLang="en-US" dirty="0"/>
              <a:t>网络拓扑图与上例一样。</a:t>
            </a:r>
            <a:endParaRPr lang="en-US" altLang="zh-CN" dirty="0"/>
          </a:p>
          <a:p>
            <a:pPr lvl="1"/>
            <a:r>
              <a:rPr lang="en-US" altLang="zh-CN" dirty="0"/>
              <a:t>2 senders, 2 receivers, 1 router</a:t>
            </a:r>
          </a:p>
          <a:p>
            <a:pPr lvl="1"/>
            <a:r>
              <a:rPr lang="zh-CN" altLang="en-US" dirty="0"/>
              <a:t>但</a:t>
            </a:r>
            <a:r>
              <a:rPr lang="en-US" altLang="zh-CN" dirty="0"/>
              <a:t>sender</a:t>
            </a:r>
            <a:r>
              <a:rPr lang="zh-CN" altLang="en-US" dirty="0"/>
              <a:t>会重传分组</a:t>
            </a:r>
            <a:endParaRPr lang="en-US" altLang="zh-CN" dirty="0"/>
          </a:p>
          <a:p>
            <a:pPr lvl="1"/>
            <a:r>
              <a:rPr lang="zh-CN" altLang="en-US" dirty="0"/>
              <a:t>且缓存有限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sender</a:t>
            </a:r>
            <a:r>
              <a:rPr lang="zh-CN" altLang="en-US" dirty="0"/>
              <a:t>只有路由器有空闲缓存时才会发数据</a:t>
            </a:r>
            <a:endParaRPr lang="en-US" altLang="zh-CN" dirty="0"/>
          </a:p>
          <a:p>
            <a:pPr lvl="1"/>
            <a:r>
              <a:rPr lang="zh-CN" altLang="en-US" dirty="0"/>
              <a:t>传出速率</a:t>
            </a:r>
            <a:r>
              <a:rPr lang="en-US" altLang="zh-CN" dirty="0"/>
              <a:t>=</a:t>
            </a:r>
            <a:r>
              <a:rPr lang="zh-CN" altLang="en-US" dirty="0"/>
              <a:t>传入速率，最大为</a:t>
            </a:r>
            <a:r>
              <a:rPr lang="en-US" altLang="zh-CN" dirty="0"/>
              <a:t>R/2(R</a:t>
            </a:r>
            <a:r>
              <a:rPr lang="zh-CN" altLang="en-US" dirty="0"/>
              <a:t>为链路带宽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情况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分组丢失后会重发</a:t>
            </a:r>
            <a:endParaRPr lang="en-US" altLang="zh-CN" dirty="0"/>
          </a:p>
          <a:p>
            <a:pPr lvl="1"/>
            <a:r>
              <a:rPr lang="zh-CN" altLang="en-US" dirty="0"/>
              <a:t>传出速率最大值小于</a:t>
            </a:r>
            <a:r>
              <a:rPr lang="en-US" altLang="zh-CN" dirty="0"/>
              <a:t>R/2</a:t>
            </a:r>
            <a:r>
              <a:rPr lang="zh-CN" altLang="en-US" dirty="0"/>
              <a:t>（比如</a:t>
            </a:r>
            <a:r>
              <a:rPr lang="en-US" altLang="zh-CN" dirty="0"/>
              <a:t>R/3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分组丢失或者超时会重发</a:t>
            </a:r>
            <a:endParaRPr lang="en-US" altLang="zh-CN" dirty="0"/>
          </a:p>
          <a:p>
            <a:pPr lvl="1"/>
            <a:r>
              <a:rPr lang="zh-CN" altLang="en-US" dirty="0"/>
              <a:t>传出速率小于情况</a:t>
            </a:r>
            <a:r>
              <a:rPr lang="en-US" altLang="zh-CN" dirty="0"/>
              <a:t>b</a:t>
            </a:r>
            <a:r>
              <a:rPr lang="zh-CN" altLang="en-US" dirty="0"/>
              <a:t>的传出速率最大值（比如</a:t>
            </a:r>
            <a:r>
              <a:rPr lang="en-US" altLang="zh-CN" dirty="0"/>
              <a:t>R/4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BE937-D600-43A8-A434-ACC0117E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25" y="946778"/>
            <a:ext cx="1681801" cy="1789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8598A3-CF56-4E2C-9787-064E53B8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25" y="2871912"/>
            <a:ext cx="1740130" cy="178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60C6C-4FB0-4041-A297-5E600E3BE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625" y="4819987"/>
            <a:ext cx="1740130" cy="1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1DBD-C958-4ED2-B55A-21910942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01" y="355645"/>
            <a:ext cx="6589199" cy="781511"/>
          </a:xfrm>
        </p:spPr>
        <p:txBody>
          <a:bodyPr/>
          <a:lstStyle/>
          <a:p>
            <a:r>
              <a:rPr lang="zh-CN" altLang="en-US" dirty="0"/>
              <a:t>拥塞的成因与代价（场景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2935E-F6F1-45D2-B6FE-7800F05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76" y="1152907"/>
            <a:ext cx="6310115" cy="5565287"/>
          </a:xfrm>
        </p:spPr>
        <p:txBody>
          <a:bodyPr/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lvl="1"/>
            <a:r>
              <a:rPr lang="en-US" altLang="zh-CN" dirty="0"/>
              <a:t>4 senders, 4 receivers, 4 routers</a:t>
            </a:r>
          </a:p>
          <a:p>
            <a:pPr lvl="1"/>
            <a:r>
              <a:rPr lang="zh-CN" altLang="en-US" dirty="0"/>
              <a:t>存在多跳</a:t>
            </a:r>
            <a:endParaRPr lang="en-US" altLang="zh-CN" dirty="0"/>
          </a:p>
          <a:p>
            <a:pPr lvl="1"/>
            <a:r>
              <a:rPr lang="zh-CN" altLang="en-US" dirty="0"/>
              <a:t>缓存有限</a:t>
            </a:r>
            <a:endParaRPr lang="en-US" altLang="zh-CN" dirty="0"/>
          </a:p>
          <a:p>
            <a:pPr lvl="1"/>
            <a:r>
              <a:rPr lang="zh-CN" altLang="en-US" dirty="0"/>
              <a:t>分组超时或者丢失时会重传分组</a:t>
            </a:r>
            <a:endParaRPr lang="en-US" altLang="zh-CN" dirty="0"/>
          </a:p>
          <a:p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当某个分组被</a:t>
            </a:r>
            <a:r>
              <a:rPr lang="en-US" altLang="zh-CN" dirty="0"/>
              <a:t>drop</a:t>
            </a:r>
            <a:r>
              <a:rPr lang="zh-CN" altLang="en-US" dirty="0"/>
              <a:t>时，任何用于该分组的“上游”传输能力全都被浪费掉</a:t>
            </a:r>
            <a:endParaRPr lang="en-US" altLang="zh-CN" dirty="0"/>
          </a:p>
          <a:p>
            <a:pPr lvl="1"/>
            <a:r>
              <a:rPr lang="zh-CN" altLang="en-US" dirty="0"/>
              <a:t>当传入速率较小时，传出速率随传入速率增大而近似线性增大</a:t>
            </a:r>
            <a:endParaRPr lang="en-US" altLang="zh-CN" dirty="0"/>
          </a:p>
          <a:p>
            <a:pPr lvl="1"/>
            <a:r>
              <a:rPr lang="zh-CN" altLang="en-US" dirty="0"/>
              <a:t>当传入速率过大时，传出速率会随传入速率增大而减小</a:t>
            </a:r>
            <a:endParaRPr lang="en-US" altLang="zh-CN" dirty="0"/>
          </a:p>
          <a:p>
            <a:pPr lvl="1"/>
            <a:r>
              <a:rPr lang="zh-CN" altLang="en-US" dirty="0"/>
              <a:t>当传入速率进一步增大，传出速率会趋近于零，此时每个发送方都尽量传送数据，但是因为缓存有限，很多分组难以发送成功，这使得每条链路的传输能力降低，使得数据更难发送成功，恶性循环，从而导致网络瘫痪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BC8D8C-C2B8-4336-A4FB-AEAC8949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71" y="910450"/>
            <a:ext cx="434732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F7911-53D2-490A-BC61-5C1F71A7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D3BC9-E361-4171-BD68-3143BEF4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9" y="1152908"/>
            <a:ext cx="7997851" cy="5470314"/>
          </a:xfrm>
        </p:spPr>
        <p:txBody>
          <a:bodyPr/>
          <a:lstStyle/>
          <a:p>
            <a:r>
              <a:rPr lang="zh-CN" altLang="en-US" dirty="0"/>
              <a:t>端到端拥塞控制</a:t>
            </a:r>
          </a:p>
          <a:p>
            <a:pPr lvl="1"/>
            <a:r>
              <a:rPr lang="zh-CN" altLang="en-US" dirty="0"/>
              <a:t>网络层不需要显式的提供支持</a:t>
            </a:r>
          </a:p>
          <a:p>
            <a:pPr lvl="1"/>
            <a:r>
              <a:rPr lang="zh-CN" altLang="en-US" dirty="0"/>
              <a:t>端系统通过观察</a:t>
            </a:r>
            <a:r>
              <a:rPr lang="en-US" altLang="zh-CN" dirty="0"/>
              <a:t>loss</a:t>
            </a:r>
            <a:r>
              <a:rPr lang="zh-CN" altLang="en-US" dirty="0"/>
              <a:t>，</a:t>
            </a:r>
            <a:r>
              <a:rPr lang="en-US" altLang="zh-CN" dirty="0"/>
              <a:t>delay</a:t>
            </a:r>
            <a:r>
              <a:rPr lang="zh-CN" altLang="en-US" dirty="0"/>
              <a:t>等网络行为判断是否发生拥塞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采取这种方法</a:t>
            </a:r>
            <a:endParaRPr lang="en-US" altLang="zh-CN" dirty="0"/>
          </a:p>
          <a:p>
            <a:r>
              <a:rPr lang="zh-CN" altLang="en-US" dirty="0"/>
              <a:t>网络辅助的拥塞控制</a:t>
            </a:r>
          </a:p>
          <a:p>
            <a:pPr lvl="1"/>
            <a:r>
              <a:rPr lang="zh-CN" altLang="en-US" dirty="0"/>
              <a:t>路由器向发送方显式地反馈网络拥塞信息</a:t>
            </a:r>
          </a:p>
          <a:p>
            <a:pPr lvl="1"/>
            <a:r>
              <a:rPr lang="zh-CN" altLang="en-US" dirty="0"/>
              <a:t>简单的拥塞指示</a:t>
            </a:r>
            <a:r>
              <a:rPr lang="en-US" altLang="zh-CN" dirty="0"/>
              <a:t>(1bit)</a:t>
            </a:r>
            <a:r>
              <a:rPr lang="zh-CN" altLang="en-US" dirty="0"/>
              <a:t>：</a:t>
            </a:r>
            <a:r>
              <a:rPr lang="en-US" altLang="zh-CN" dirty="0"/>
              <a:t>SNA, </a:t>
            </a:r>
            <a:r>
              <a:rPr lang="en-US" altLang="zh-CN" dirty="0" err="1"/>
              <a:t>DECbit</a:t>
            </a:r>
            <a:r>
              <a:rPr lang="en-US" altLang="zh-CN" dirty="0"/>
              <a:t>, TCP/IP ECN, ATM)</a:t>
            </a:r>
          </a:p>
          <a:p>
            <a:pPr lvl="1"/>
            <a:r>
              <a:rPr lang="zh-CN" altLang="en-US" dirty="0"/>
              <a:t>指示发送方应该采取何种速率</a:t>
            </a:r>
          </a:p>
        </p:txBody>
      </p:sp>
    </p:spTree>
    <p:extLst>
      <p:ext uri="{BB962C8B-B14F-4D97-AF65-F5344CB8AC3E}">
        <p14:creationId xmlns:p14="http://schemas.microsoft.com/office/powerpoint/2010/main" val="364800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84A4-2DB6-4AFD-AD71-9B8C2048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拥塞控制方法（以</a:t>
            </a:r>
            <a:r>
              <a:rPr lang="en-US" altLang="zh-CN" dirty="0"/>
              <a:t>ATM ABR</a:t>
            </a:r>
            <a:r>
              <a:rPr lang="zh-CN" altLang="en-US" dirty="0"/>
              <a:t>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635BB-62A9-4636-9CED-91EE2EB49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5" y="1152908"/>
            <a:ext cx="8052486" cy="5470314"/>
          </a:xfrm>
        </p:spPr>
        <p:txBody>
          <a:bodyPr/>
          <a:lstStyle/>
          <a:p>
            <a:r>
              <a:rPr lang="en-US" altLang="zh-CN" dirty="0"/>
              <a:t>ABR</a:t>
            </a:r>
            <a:r>
              <a:rPr lang="zh-CN" altLang="en-US" dirty="0"/>
              <a:t>：</a:t>
            </a:r>
            <a:r>
              <a:rPr lang="en-US" altLang="zh-CN" dirty="0"/>
              <a:t>Available Bit Rate</a:t>
            </a:r>
          </a:p>
          <a:p>
            <a:pPr lvl="1"/>
            <a:r>
              <a:rPr lang="zh-CN" altLang="en-US" dirty="0"/>
              <a:t>使用“弹性服务”</a:t>
            </a:r>
            <a:endParaRPr lang="en-US" altLang="zh-CN" dirty="0"/>
          </a:p>
          <a:p>
            <a:pPr lvl="1"/>
            <a:r>
              <a:rPr lang="zh-CN" altLang="en-US" dirty="0"/>
              <a:t>如果发送方路径使用带宽较低，就使用可用带宽</a:t>
            </a:r>
            <a:endParaRPr lang="en-US" altLang="zh-CN" dirty="0"/>
          </a:p>
          <a:p>
            <a:pPr lvl="1"/>
            <a:r>
              <a:rPr lang="zh-CN" altLang="en-US" dirty="0"/>
              <a:t>否则如果路径阻塞，那么发送速率降到最低保障速率</a:t>
            </a:r>
            <a:endParaRPr lang="en-US" altLang="zh-CN" dirty="0"/>
          </a:p>
          <a:p>
            <a:r>
              <a:rPr lang="en-US" altLang="zh-CN" dirty="0"/>
              <a:t>RM(Resource Management) cells</a:t>
            </a:r>
          </a:p>
          <a:p>
            <a:pPr lvl="1"/>
            <a:r>
              <a:rPr lang="en-US" altLang="zh-CN" dirty="0"/>
              <a:t>RM cells</a:t>
            </a:r>
            <a:r>
              <a:rPr lang="zh-CN" altLang="en-US" dirty="0"/>
              <a:t>由发送方发送</a:t>
            </a:r>
            <a:endParaRPr lang="en-US" altLang="zh-CN" dirty="0"/>
          </a:p>
          <a:p>
            <a:pPr lvl="1"/>
            <a:r>
              <a:rPr lang="zh-CN" altLang="en-US" dirty="0"/>
              <a:t>在网络传输过程中，交换机会设置</a:t>
            </a:r>
            <a:r>
              <a:rPr lang="en-US" altLang="zh-CN" dirty="0"/>
              <a:t>RM cell</a:t>
            </a:r>
            <a:r>
              <a:rPr lang="zh-CN" altLang="en-US" dirty="0"/>
              <a:t>位（网络辅助）</a:t>
            </a:r>
            <a:endParaRPr lang="en-US" altLang="zh-CN" dirty="0"/>
          </a:p>
          <a:p>
            <a:pPr lvl="2"/>
            <a:r>
              <a:rPr lang="en-US" altLang="zh-CN" dirty="0"/>
              <a:t>NI bit</a:t>
            </a:r>
            <a:r>
              <a:rPr lang="zh-CN" altLang="en-US" dirty="0"/>
              <a:t>：速率不许增长</a:t>
            </a:r>
            <a:endParaRPr lang="en-US" altLang="zh-CN" dirty="0"/>
          </a:p>
          <a:p>
            <a:pPr lvl="2"/>
            <a:r>
              <a:rPr lang="en-US" altLang="zh-CN" dirty="0"/>
              <a:t>CI bit</a:t>
            </a:r>
            <a:r>
              <a:rPr lang="zh-CN" altLang="en-US" dirty="0"/>
              <a:t>：拥塞指示</a:t>
            </a:r>
            <a:endParaRPr lang="en-US" altLang="zh-CN" dirty="0"/>
          </a:p>
          <a:p>
            <a:pPr lvl="2"/>
            <a:r>
              <a:rPr lang="en-US" altLang="zh-CN" dirty="0"/>
              <a:t>ER</a:t>
            </a:r>
            <a:r>
              <a:rPr lang="zh-CN" altLang="en-US" dirty="0"/>
              <a:t>字段：速率</a:t>
            </a:r>
            <a:endParaRPr lang="en-US" altLang="zh-CN" dirty="0"/>
          </a:p>
          <a:p>
            <a:pPr lvl="1"/>
            <a:r>
              <a:rPr lang="zh-CN" altLang="en-US" dirty="0"/>
              <a:t>当数据到达接收方，接收方会将</a:t>
            </a:r>
            <a:r>
              <a:rPr lang="en-US" altLang="zh-CN" dirty="0"/>
              <a:t>RM cell</a:t>
            </a:r>
            <a:r>
              <a:rPr lang="zh-CN" altLang="en-US" dirty="0"/>
              <a:t>传回发送方，从而发送方清楚了整个路径上的拥塞情况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76D91E-FF9F-4338-9EF6-5BA96E83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40" y="5157522"/>
            <a:ext cx="4234563" cy="17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981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1164</Words>
  <Application>Microsoft Office PowerPoint</Application>
  <PresentationFormat>全屏显示(4:3)</PresentationFormat>
  <Paragraphs>85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幼圆</vt:lpstr>
      <vt:lpstr>Arial</vt:lpstr>
      <vt:lpstr>Century Gothic</vt:lpstr>
      <vt:lpstr>Wingdings 3</vt:lpstr>
      <vt:lpstr>丝状</vt:lpstr>
      <vt:lpstr>拥塞的成因与代价（场景1）</vt:lpstr>
      <vt:lpstr>拥塞的成因与代价（场景2）</vt:lpstr>
      <vt:lpstr>拥塞的成因与代价（场景3）</vt:lpstr>
      <vt:lpstr>拥塞控制原理</vt:lpstr>
      <vt:lpstr>拥塞控制方法（以ATM ABR为例）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QWERTIer _</cp:lastModifiedBy>
  <cp:revision>45</cp:revision>
  <dcterms:created xsi:type="dcterms:W3CDTF">2018-04-01T02:32:10Z</dcterms:created>
  <dcterms:modified xsi:type="dcterms:W3CDTF">2018-04-17T14:11:29Z</dcterms:modified>
</cp:coreProperties>
</file>