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965" autoAdjust="0"/>
  </p:normalViewPr>
  <p:slideViewPr>
    <p:cSldViewPr snapToGrid="0">
      <p:cViewPr varScale="1">
        <p:scale>
          <a:sx n="108" d="100"/>
          <a:sy n="108" d="100"/>
        </p:scale>
        <p:origin x="16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6D091-68BB-4A45-8770-B46BB571DFC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7D1A-C25E-4C57-BC50-EA5D540DC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0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进行拥塞控制，最基本的手段就是控制发送速率，设置一个变量</a:t>
            </a:r>
            <a:r>
              <a:rPr lang="en-US" altLang="zh-CN" dirty="0" err="1"/>
              <a:t>congwin</a:t>
            </a:r>
            <a:r>
              <a:rPr lang="zh-CN" altLang="en-US" dirty="0"/>
              <a:t>，即发送的最后一个</a:t>
            </a:r>
            <a:r>
              <a:rPr lang="en-US" altLang="zh-CN" dirty="0"/>
              <a:t>byte</a:t>
            </a:r>
            <a:r>
              <a:rPr lang="zh-CN" altLang="en-US" dirty="0"/>
              <a:t>的序列号减去确认的最后的一个</a:t>
            </a:r>
            <a:r>
              <a:rPr lang="en-US" altLang="zh-CN" dirty="0"/>
              <a:t>byte</a:t>
            </a:r>
            <a:r>
              <a:rPr lang="zh-CN" altLang="en-US" dirty="0"/>
              <a:t>的序列号的差小于这个变量</a:t>
            </a:r>
            <a:endParaRPr lang="en-US" altLang="zh-CN" dirty="0"/>
          </a:p>
          <a:p>
            <a:r>
              <a:rPr lang="zh-CN" altLang="en-US" dirty="0"/>
              <a:t>改变这个数值的大小可以改变速率的大小，可以动态调整发送速率，反应所感知到的网络速率</a:t>
            </a:r>
            <a:endParaRPr lang="en-US" altLang="zh-CN" dirty="0"/>
          </a:p>
          <a:p>
            <a:r>
              <a:rPr lang="zh-CN" altLang="en-US" dirty="0"/>
              <a:t>第二个问题是感知网络网络速率，所以定义了</a:t>
            </a:r>
            <a:r>
              <a:rPr lang="en-US" altLang="zh-CN" dirty="0"/>
              <a:t>loss</a:t>
            </a:r>
            <a:r>
              <a:rPr lang="zh-CN" altLang="en-US" dirty="0"/>
              <a:t>时间即发生了</a:t>
            </a:r>
            <a:r>
              <a:rPr lang="en-US" altLang="zh-CN" b="1" dirty="0"/>
              <a:t>timeout</a:t>
            </a:r>
            <a:r>
              <a:rPr lang="zh-CN" altLang="en-US" b="1" dirty="0"/>
              <a:t>或</a:t>
            </a:r>
            <a:r>
              <a:rPr lang="en-US" altLang="zh-CN" b="1" dirty="0"/>
              <a:t>3</a:t>
            </a:r>
            <a:r>
              <a:rPr lang="zh-CN" altLang="en-US" b="1" dirty="0"/>
              <a:t>个重复</a:t>
            </a:r>
            <a:r>
              <a:rPr lang="en-US" altLang="zh-CN" b="1" dirty="0"/>
              <a:t>ACK</a:t>
            </a:r>
            <a:r>
              <a:rPr lang="zh-CN" altLang="en-US" b="1" dirty="0"/>
              <a:t>，发送</a:t>
            </a:r>
            <a:r>
              <a:rPr lang="en-US" altLang="zh-CN" b="1" dirty="0"/>
              <a:t>loss</a:t>
            </a:r>
            <a:r>
              <a:rPr lang="zh-CN" altLang="en-US" b="1" dirty="0"/>
              <a:t>时间后，发送方降低速率</a:t>
            </a:r>
            <a:endParaRPr lang="en-US" altLang="zh-CN" b="1" dirty="0"/>
          </a:p>
          <a:p>
            <a:r>
              <a:rPr lang="zh-CN" altLang="en-US" b="1" dirty="0"/>
              <a:t>当发生之后又两种策略来调整发送速率，一个叫做  另一个叫做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7D1A-C25E-4C57-BC50-EA5D540DC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MSS—</a:t>
            </a:r>
            <a:r>
              <a:rPr lang="zh-CN" altLang="en-US" dirty="0"/>
              <a:t>最大段的程度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7D1A-C25E-4C57-BC50-EA5D540DC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35" y="946778"/>
            <a:ext cx="7270865" cy="5676444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TCP</a:t>
            </a:r>
            <a:r>
              <a:rPr lang="zh-CN" altLang="en-US" b="1" dirty="0"/>
              <a:t>拥塞控制的基本原理</a:t>
            </a:r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en-US" altLang="zh-CN" b="1" dirty="0"/>
              <a:t>Sender</a:t>
            </a:r>
            <a:r>
              <a:rPr lang="zh-CN" altLang="en-US" b="1" dirty="0"/>
              <a:t>限制发送速率：（</a:t>
            </a:r>
            <a:r>
              <a:rPr lang="en-US" altLang="zh-CN" b="1" dirty="0" err="1"/>
              <a:t>LastByteSent-LabstByteAcked</a:t>
            </a:r>
            <a:r>
              <a:rPr lang="en-US" altLang="zh-CN" b="1" dirty="0"/>
              <a:t>&lt;=</a:t>
            </a:r>
            <a:r>
              <a:rPr lang="en-US" altLang="zh-CN" b="1" dirty="0" err="1"/>
              <a:t>CongWin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pPr lvl="1"/>
            <a:r>
              <a:rPr lang="en-US" altLang="zh-CN" b="1" dirty="0"/>
              <a:t>Rate = </a:t>
            </a:r>
            <a:r>
              <a:rPr lang="en-US" altLang="zh-CN" b="1" dirty="0" err="1"/>
              <a:t>CongWin</a:t>
            </a:r>
            <a:r>
              <a:rPr lang="en-US" altLang="zh-CN" b="1" dirty="0"/>
              <a:t> / RTT </a:t>
            </a:r>
          </a:p>
          <a:p>
            <a:endParaRPr lang="en-US" altLang="zh-CN" b="1" dirty="0"/>
          </a:p>
          <a:p>
            <a:pPr lvl="1"/>
            <a:r>
              <a:rPr lang="en-US" altLang="zh-CN" b="1" dirty="0" err="1"/>
              <a:t>ConWin</a:t>
            </a:r>
            <a:r>
              <a:rPr lang="en-US" altLang="zh-CN" b="1" dirty="0"/>
              <a:t>:</a:t>
            </a:r>
            <a:r>
              <a:rPr lang="zh-CN" altLang="en-US" b="1" dirty="0"/>
              <a:t>动态调整以改变发送速度，反应所感知到的网络拥塞</a:t>
            </a:r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zh-CN" altLang="en-US" b="1" dirty="0"/>
              <a:t>感知网络速率：</a:t>
            </a:r>
            <a:r>
              <a:rPr lang="en-US" altLang="zh-CN" b="1" dirty="0"/>
              <a:t>Loss</a:t>
            </a:r>
            <a:r>
              <a:rPr lang="zh-CN" altLang="en-US" b="1" dirty="0"/>
              <a:t>事件</a:t>
            </a:r>
            <a:r>
              <a:rPr lang="en-US" altLang="zh-CN" b="1" dirty="0"/>
              <a:t>=timeout</a:t>
            </a:r>
            <a:r>
              <a:rPr lang="zh-CN" altLang="en-US" b="1" dirty="0"/>
              <a:t>或</a:t>
            </a:r>
            <a:r>
              <a:rPr lang="en-US" altLang="zh-CN" b="1" dirty="0"/>
              <a:t>3</a:t>
            </a:r>
            <a:r>
              <a:rPr lang="zh-CN" altLang="en-US" b="1" dirty="0"/>
              <a:t>个重复</a:t>
            </a:r>
            <a:r>
              <a:rPr lang="en-US" altLang="zh-CN" b="1" dirty="0"/>
              <a:t>ACK</a:t>
            </a:r>
            <a:r>
              <a:rPr lang="zh-CN" altLang="en-US" b="1" dirty="0"/>
              <a:t>，发送</a:t>
            </a:r>
            <a:r>
              <a:rPr lang="en-US" altLang="zh-CN" b="1" dirty="0"/>
              <a:t>loss</a:t>
            </a:r>
            <a:r>
              <a:rPr lang="zh-CN" altLang="en-US" b="1" dirty="0"/>
              <a:t>时间后，        发送方降低速率</a:t>
            </a:r>
            <a:endParaRPr lang="en-US" altLang="zh-CN" b="1" dirty="0"/>
          </a:p>
          <a:p>
            <a:r>
              <a:rPr lang="zh-CN" altLang="en-US" b="1" dirty="0"/>
              <a:t>调整发送速率：</a:t>
            </a:r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zh-CN" altLang="en-US" b="1" dirty="0"/>
              <a:t>加性增</a:t>
            </a:r>
            <a:r>
              <a:rPr lang="en-US" altLang="zh-CN" b="1" dirty="0"/>
              <a:t>-</a:t>
            </a:r>
            <a:r>
              <a:rPr lang="zh-CN" altLang="en-US" b="1" dirty="0"/>
              <a:t>乘性减：</a:t>
            </a:r>
            <a:r>
              <a:rPr lang="en-US" altLang="zh-CN" b="1" dirty="0"/>
              <a:t>AIMD</a:t>
            </a:r>
          </a:p>
          <a:p>
            <a:endParaRPr lang="en-US" altLang="zh-CN" b="1" dirty="0"/>
          </a:p>
          <a:p>
            <a:pPr lvl="1"/>
            <a:r>
              <a:rPr lang="zh-CN" altLang="en-US" b="1" dirty="0"/>
              <a:t>慢启动：</a:t>
            </a:r>
            <a:r>
              <a:rPr lang="en-US" altLang="zh-CN" b="1" dirty="0"/>
              <a:t>SS	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/>
              <a:t>加性增</a:t>
            </a:r>
            <a:r>
              <a:rPr lang="en-US" altLang="zh-CN" b="1" dirty="0"/>
              <a:t>-</a:t>
            </a:r>
            <a:r>
              <a:rPr lang="zh-CN" altLang="en-US" b="1" dirty="0"/>
              <a:t>乘性减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原理：逐渐增加发送速率，谨慎探测可用宽带，直到发生</a:t>
            </a:r>
            <a:r>
              <a:rPr lang="en-US" altLang="zh-CN" dirty="0"/>
              <a:t>loss</a:t>
            </a:r>
            <a:r>
              <a:rPr lang="zh-CN" altLang="en-US" dirty="0"/>
              <a:t>事件</a:t>
            </a:r>
            <a:endParaRPr lang="en-US" altLang="zh-CN" dirty="0"/>
          </a:p>
          <a:p>
            <a:r>
              <a:rPr lang="zh-CN" altLang="en-US" b="1" dirty="0"/>
              <a:t>方法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b="1" dirty="0"/>
              <a:t>加性增，即</a:t>
            </a:r>
            <a:r>
              <a:rPr lang="zh-CN" altLang="en-US" dirty="0"/>
              <a:t>每个</a:t>
            </a:r>
            <a:r>
              <a:rPr lang="en-US" altLang="zh-CN" dirty="0"/>
              <a:t>RTT</a:t>
            </a:r>
            <a:r>
              <a:rPr lang="zh-CN" altLang="en-US" dirty="0"/>
              <a:t>将</a:t>
            </a:r>
            <a:r>
              <a:rPr lang="en-US" altLang="zh-CN" dirty="0" err="1"/>
              <a:t>CongWin</a:t>
            </a:r>
            <a:r>
              <a:rPr lang="zh-CN" altLang="en-US" dirty="0"/>
              <a:t>增大一个</a:t>
            </a:r>
            <a:r>
              <a:rPr lang="en-US" altLang="zh-CN" dirty="0"/>
              <a:t>MSS---</a:t>
            </a:r>
            <a:r>
              <a:rPr lang="zh-CN" altLang="en-US" dirty="0"/>
              <a:t>增塞避免</a:t>
            </a:r>
            <a:endParaRPr lang="en-US" altLang="zh-CN" dirty="0"/>
          </a:p>
          <a:p>
            <a:r>
              <a:rPr lang="zh-CN" altLang="en-US" b="1" dirty="0"/>
              <a:t>乘性减，即</a:t>
            </a:r>
            <a:r>
              <a:rPr lang="zh-CN" altLang="en-US" dirty="0"/>
              <a:t>发生</a:t>
            </a:r>
            <a:r>
              <a:rPr lang="en-US" altLang="zh-CN" dirty="0"/>
              <a:t>loss</a:t>
            </a:r>
            <a:r>
              <a:rPr lang="zh-CN" altLang="en-US" dirty="0"/>
              <a:t>将</a:t>
            </a:r>
            <a:r>
              <a:rPr lang="en-US" altLang="zh-CN" dirty="0" err="1"/>
              <a:t>CongWin</a:t>
            </a:r>
            <a:r>
              <a:rPr lang="zh-CN" altLang="en-US" dirty="0"/>
              <a:t>减半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慢启动</a:t>
            </a:r>
            <a:r>
              <a:rPr lang="zh-CN" altLang="en-US" dirty="0"/>
              <a:t>：</a:t>
            </a:r>
            <a:r>
              <a:rPr lang="en-US" altLang="zh-CN" dirty="0"/>
              <a:t>SS</a:t>
            </a:r>
          </a:p>
          <a:p>
            <a:r>
              <a:rPr lang="en-US" altLang="zh-CN" dirty="0"/>
              <a:t>TCP</a:t>
            </a:r>
            <a:r>
              <a:rPr lang="zh-CN" altLang="en-US" dirty="0"/>
              <a:t>连接建立时，</a:t>
            </a:r>
            <a:r>
              <a:rPr lang="en-US" altLang="zh-CN" dirty="0" err="1"/>
              <a:t>CongWin</a:t>
            </a:r>
            <a:r>
              <a:rPr lang="en-US" altLang="zh-CN" dirty="0"/>
              <a:t>=1</a:t>
            </a:r>
          </a:p>
          <a:p>
            <a:endParaRPr lang="en-US" altLang="zh-CN" dirty="0"/>
          </a:p>
          <a:p>
            <a:r>
              <a:rPr lang="zh-CN" altLang="en-US" b="1" dirty="0"/>
              <a:t>列如</a:t>
            </a:r>
            <a:r>
              <a:rPr lang="zh-CN" altLang="en-US" dirty="0"/>
              <a:t>：</a:t>
            </a:r>
            <a:r>
              <a:rPr lang="en-US" altLang="zh-CN" dirty="0"/>
              <a:t>MSS=500byte</a:t>
            </a:r>
            <a:r>
              <a:rPr lang="zh-CN" altLang="en-US" dirty="0"/>
              <a:t>，</a:t>
            </a:r>
            <a:r>
              <a:rPr lang="en-US" altLang="zh-CN" dirty="0"/>
              <a:t>RTT = 200msec</a:t>
            </a:r>
            <a:r>
              <a:rPr lang="zh-CN" altLang="en-US" dirty="0"/>
              <a:t>，则初始速率</a:t>
            </a:r>
            <a:r>
              <a:rPr lang="en-US" altLang="zh-CN" dirty="0"/>
              <a:t>=20k bps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可用宽带可能远远高于初始速率，所以希望快速增长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原理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当连接开始时，指数性增长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每个</a:t>
            </a:r>
            <a:r>
              <a:rPr lang="en-US" altLang="zh-CN" dirty="0"/>
              <a:t>RTT</a:t>
            </a:r>
            <a:r>
              <a:rPr lang="zh-CN" altLang="en-US" dirty="0"/>
              <a:t>将</a:t>
            </a:r>
            <a:r>
              <a:rPr lang="en-US" altLang="zh-CN" dirty="0" err="1"/>
              <a:t>CongWin</a:t>
            </a:r>
            <a:r>
              <a:rPr lang="zh-CN" altLang="en-US" dirty="0"/>
              <a:t>翻倍，收到每个</a:t>
            </a:r>
            <a:r>
              <a:rPr lang="en-US" altLang="zh-CN" dirty="0"/>
              <a:t>ACK</a:t>
            </a:r>
            <a:r>
              <a:rPr lang="zh-CN" altLang="en-US" dirty="0"/>
              <a:t>进行操作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509" y="1446414"/>
            <a:ext cx="8201891" cy="5176807"/>
          </a:xfrm>
        </p:spPr>
        <p:txBody>
          <a:bodyPr/>
          <a:lstStyle/>
          <a:p>
            <a:r>
              <a:rPr lang="en-US" altLang="zh-CN" dirty="0"/>
              <a:t>Threshold</a:t>
            </a:r>
            <a:r>
              <a:rPr lang="zh-CN" altLang="en-US" dirty="0"/>
              <a:t>变量：判定何时应该指数性增长切换为线性增长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Loss</a:t>
            </a:r>
            <a:r>
              <a:rPr lang="zh-CN" altLang="en-US" dirty="0"/>
              <a:t>事件发生时，</a:t>
            </a:r>
            <a:r>
              <a:rPr lang="en-US" altLang="zh-CN" dirty="0"/>
              <a:t>Threshold</a:t>
            </a:r>
            <a:r>
              <a:rPr lang="zh-CN" altLang="en-US" dirty="0"/>
              <a:t>被设为</a:t>
            </a:r>
            <a:r>
              <a:rPr lang="en-US" altLang="zh-CN" dirty="0"/>
              <a:t>Loss</a:t>
            </a:r>
            <a:r>
              <a:rPr lang="zh-CN" altLang="en-US" dirty="0"/>
              <a:t>时间前</a:t>
            </a:r>
            <a:r>
              <a:rPr lang="en-US" altLang="zh-CN" dirty="0" err="1"/>
              <a:t>CongWin</a:t>
            </a:r>
            <a:r>
              <a:rPr lang="zh-CN" altLang="en-US" dirty="0"/>
              <a:t>值得</a:t>
            </a:r>
            <a:r>
              <a:rPr lang="en-US" altLang="zh-CN" dirty="0"/>
              <a:t>1/2.</a:t>
            </a:r>
          </a:p>
          <a:p>
            <a:r>
              <a:rPr lang="en-US" altLang="zh-CN" dirty="0"/>
              <a:t>Loss</a:t>
            </a:r>
            <a:r>
              <a:rPr lang="zh-CN" altLang="en-US" dirty="0"/>
              <a:t>事件的处理：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个重复</a:t>
            </a:r>
            <a:r>
              <a:rPr lang="en-US" altLang="zh-CN" dirty="0"/>
              <a:t>ACKs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CongWin</a:t>
            </a:r>
            <a:r>
              <a:rPr lang="zh-CN" altLang="en-US" dirty="0"/>
              <a:t>切到一半</a:t>
            </a:r>
            <a:endParaRPr lang="en-US" altLang="zh-CN" dirty="0"/>
          </a:p>
          <a:p>
            <a:pPr lvl="1"/>
            <a:r>
              <a:rPr lang="zh-CN" altLang="en-US" dirty="0"/>
              <a:t>然后线性增长</a:t>
            </a:r>
            <a:endParaRPr lang="en-US" altLang="zh-CN" dirty="0"/>
          </a:p>
          <a:p>
            <a:r>
              <a:rPr lang="en-US" altLang="zh-CN" dirty="0"/>
              <a:t>Timeout</a:t>
            </a:r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-US" altLang="zh-CN" dirty="0" err="1"/>
              <a:t>congwin</a:t>
            </a:r>
            <a:r>
              <a:rPr lang="zh-CN" altLang="en-US" dirty="0"/>
              <a:t>直接设为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MSS</a:t>
            </a:r>
          </a:p>
          <a:p>
            <a:pPr lvl="1"/>
            <a:r>
              <a:rPr lang="zh-CN" altLang="en-US" dirty="0"/>
              <a:t>然后执行增长</a:t>
            </a:r>
            <a:endParaRPr lang="en-US" altLang="zh-CN" dirty="0"/>
          </a:p>
          <a:p>
            <a:pPr lvl="1"/>
            <a:r>
              <a:rPr lang="zh-CN" altLang="en-US" dirty="0"/>
              <a:t>达到</a:t>
            </a:r>
            <a:r>
              <a:rPr lang="en-US" altLang="zh-CN" dirty="0"/>
              <a:t>threshold</a:t>
            </a:r>
            <a:r>
              <a:rPr lang="zh-CN" altLang="en-US" dirty="0"/>
              <a:t>后，再线性增长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3</a:t>
            </a:r>
            <a:r>
              <a:rPr lang="zh-CN" altLang="en-US" dirty="0"/>
              <a:t>个重复</a:t>
            </a:r>
            <a:r>
              <a:rPr lang="en-US" altLang="zh-CN" dirty="0"/>
              <a:t>ACKs</a:t>
            </a:r>
            <a:r>
              <a:rPr lang="zh-CN" altLang="en-US" dirty="0"/>
              <a:t>表示网络还能够传输一些</a:t>
            </a:r>
            <a:r>
              <a:rPr lang="en-US" altLang="zh-CN" dirty="0"/>
              <a:t>segments</a:t>
            </a:r>
            <a:r>
              <a:rPr lang="zh-CN" altLang="en-US" dirty="0"/>
              <a:t>，</a:t>
            </a:r>
            <a:r>
              <a:rPr lang="en-US" altLang="zh-CN" dirty="0"/>
              <a:t>timeout</a:t>
            </a:r>
            <a:r>
              <a:rPr lang="zh-CN" altLang="en-US" dirty="0"/>
              <a:t>事件表明拥塞更为严重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33" y="2294312"/>
            <a:ext cx="4706249" cy="29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0687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336</Words>
  <Application>Microsoft Office PowerPoint</Application>
  <PresentationFormat>全屏显示(4:3)</PresentationFormat>
  <Paragraphs>49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幼圆</vt:lpstr>
      <vt:lpstr>Arial</vt:lpstr>
      <vt:lpstr>Century Gothic</vt:lpstr>
      <vt:lpstr>Wingdings 3</vt:lpstr>
      <vt:lpstr>丝状</vt:lpstr>
      <vt:lpstr>拥塞控制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QWERTIer _</cp:lastModifiedBy>
  <cp:revision>11</cp:revision>
  <dcterms:created xsi:type="dcterms:W3CDTF">2018-04-01T02:32:10Z</dcterms:created>
  <dcterms:modified xsi:type="dcterms:W3CDTF">2018-04-18T07:27:48Z</dcterms:modified>
</cp:coreProperties>
</file>