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5"/>
  </p:notesMasterIdLst>
  <p:sldIdLst>
    <p:sldId id="256" r:id="rId2"/>
    <p:sldId id="257" r:id="rId3"/>
    <p:sldId id="258" r:id="rId4"/>
    <p:sldId id="259" r:id="rId5"/>
    <p:sldId id="260" r:id="rId6"/>
    <p:sldId id="263" r:id="rId7"/>
    <p:sldId id="264" r:id="rId8"/>
    <p:sldId id="265" r:id="rId9"/>
    <p:sldId id="266" r:id="rId10"/>
    <p:sldId id="277" r:id="rId11"/>
    <p:sldId id="261" r:id="rId12"/>
    <p:sldId id="262" r:id="rId13"/>
    <p:sldId id="267" r:id="rId14"/>
    <p:sldId id="268" r:id="rId15"/>
    <p:sldId id="269" r:id="rId16"/>
    <p:sldId id="270" r:id="rId17"/>
    <p:sldId id="271" r:id="rId18"/>
    <p:sldId id="272" r:id="rId19"/>
    <p:sldId id="273" r:id="rId20"/>
    <p:sldId id="274" r:id="rId21"/>
    <p:sldId id="279" r:id="rId22"/>
    <p:sldId id="276"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488" autoAdjust="0"/>
  </p:normalViewPr>
  <p:slideViewPr>
    <p:cSldViewPr snapToGrid="0">
      <p:cViewPr varScale="1">
        <p:scale>
          <a:sx n="93" d="100"/>
          <a:sy n="93" d="100"/>
        </p:scale>
        <p:origin x="20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626F4-2918-49AE-B605-D97CA4D65126}" type="datetimeFigureOut">
              <a:rPr lang="zh-CN" altLang="en-US" smtClean="0"/>
              <a:t>2018/4/25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82B32-468F-4441-A525-0569902E76C1}" type="slidenum">
              <a:rPr lang="zh-CN" altLang="en-US" smtClean="0"/>
              <a:t>‹#›</a:t>
            </a:fld>
            <a:endParaRPr lang="zh-CN" altLang="en-US"/>
          </a:p>
        </p:txBody>
      </p:sp>
    </p:spTree>
    <p:extLst>
      <p:ext uri="{BB962C8B-B14F-4D97-AF65-F5344CB8AC3E}">
        <p14:creationId xmlns:p14="http://schemas.microsoft.com/office/powerpoint/2010/main" val="250445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从这节课开始，我们介绍一下传输层之下的网络层，</a:t>
            </a:r>
          </a:p>
        </p:txBody>
      </p:sp>
      <p:sp>
        <p:nvSpPr>
          <p:cNvPr id="4" name="灯片编号占位符 3"/>
          <p:cNvSpPr>
            <a:spLocks noGrp="1"/>
          </p:cNvSpPr>
          <p:nvPr>
            <p:ph type="sldNum" sz="quarter" idx="10"/>
          </p:nvPr>
        </p:nvSpPr>
        <p:spPr/>
        <p:txBody>
          <a:bodyPr/>
          <a:lstStyle/>
          <a:p>
            <a:fld id="{3B382B32-468F-4441-A525-0569902E76C1}" type="slidenum">
              <a:rPr lang="zh-CN" altLang="en-US" smtClean="0"/>
              <a:t>1</a:t>
            </a:fld>
            <a:endParaRPr lang="zh-CN" altLang="en-US"/>
          </a:p>
        </p:txBody>
      </p:sp>
    </p:spTree>
    <p:extLst>
      <p:ext uri="{BB962C8B-B14F-4D97-AF65-F5344CB8AC3E}">
        <p14:creationId xmlns:p14="http://schemas.microsoft.com/office/powerpoint/2010/main" val="3600309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6750D-A6B0-4D3B-8757-33A42033A651}" type="slidenum">
              <a:rPr lang="zh-CN" altLang="en-US" smtClean="0"/>
              <a:t>10</a:t>
            </a:fld>
            <a:endParaRPr lang="zh-CN" altLang="en-US"/>
          </a:p>
        </p:txBody>
      </p:sp>
    </p:spTree>
    <p:extLst>
      <p:ext uri="{BB962C8B-B14F-4D97-AF65-F5344CB8AC3E}">
        <p14:creationId xmlns:p14="http://schemas.microsoft.com/office/powerpoint/2010/main" val="61460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我们先概括一下</a:t>
            </a:r>
            <a:r>
              <a:rPr lang="en-US" altLang="zh-CN" dirty="0"/>
              <a:t>Internet</a:t>
            </a:r>
            <a:r>
              <a:rPr lang="zh-CN" altLang="en-US" dirty="0"/>
              <a:t>网络层的主要内容，一个重要内容是路由协议，即进行路径选择，将路径存储于转发表也叫路由表，供</a:t>
            </a:r>
            <a:r>
              <a:rPr lang="en-US" altLang="zh-CN" dirty="0"/>
              <a:t>IP</a:t>
            </a:r>
            <a:r>
              <a:rPr lang="zh-CN" altLang="en-US" dirty="0"/>
              <a:t>协议使用，</a:t>
            </a:r>
            <a:endParaRPr lang="en-US" altLang="zh-CN" dirty="0"/>
          </a:p>
          <a:p>
            <a:r>
              <a:rPr lang="en-US" altLang="zh-CN" dirty="0"/>
              <a:t>IP</a:t>
            </a:r>
            <a:r>
              <a:rPr lang="zh-CN" altLang="en-US" dirty="0"/>
              <a:t>协议是一个很重要的协议，包括寻址规约，定义数据报的格式，定义分组处理规约，</a:t>
            </a:r>
            <a:endParaRPr lang="en-US" altLang="zh-CN" dirty="0"/>
          </a:p>
          <a:p>
            <a:r>
              <a:rPr lang="zh-CN" altLang="en-US" dirty="0"/>
              <a:t>当出现差错时，作为网络层，需要将差错信息传输给一些路由器和主机，需要</a:t>
            </a:r>
            <a:r>
              <a:rPr lang="en-US" altLang="zh-CN" dirty="0"/>
              <a:t>ICMP</a:t>
            </a:r>
            <a:r>
              <a:rPr lang="en-US" altLang="zh-CN" baseline="0" dirty="0"/>
              <a:t> </a:t>
            </a:r>
            <a:r>
              <a:rPr lang="zh-CN" altLang="en-US" baseline="0" dirty="0"/>
              <a:t>协议，他伴随</a:t>
            </a:r>
            <a:r>
              <a:rPr lang="en-US" altLang="zh-CN" baseline="0" dirty="0"/>
              <a:t>IP</a:t>
            </a:r>
            <a:r>
              <a:rPr lang="zh-CN" altLang="en-US" baseline="0" dirty="0"/>
              <a:t>协议运行，进行差错报告</a:t>
            </a:r>
            <a:endParaRPr lang="zh-CN" altLang="en-US" dirty="0"/>
          </a:p>
        </p:txBody>
      </p:sp>
      <p:sp>
        <p:nvSpPr>
          <p:cNvPr id="4" name="灯片编号占位符 3"/>
          <p:cNvSpPr>
            <a:spLocks noGrp="1"/>
          </p:cNvSpPr>
          <p:nvPr>
            <p:ph type="sldNum" sz="quarter" idx="10"/>
          </p:nvPr>
        </p:nvSpPr>
        <p:spPr/>
        <p:txBody>
          <a:bodyPr/>
          <a:lstStyle/>
          <a:p>
            <a:fld id="{3B382B32-468F-4441-A525-0569902E76C1}" type="slidenum">
              <a:rPr lang="zh-CN" altLang="en-US" smtClean="0"/>
              <a:t>11</a:t>
            </a:fld>
            <a:endParaRPr lang="zh-CN" altLang="en-US"/>
          </a:p>
        </p:txBody>
      </p:sp>
    </p:spTree>
    <p:extLst>
      <p:ext uri="{BB962C8B-B14F-4D97-AF65-F5344CB8AC3E}">
        <p14:creationId xmlns:p14="http://schemas.microsoft.com/office/powerpoint/2010/main" val="4229135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我们来看一下数据报格式，主要包括首部和数据，将数据报展开，结构如下图，头部包括很多段，</a:t>
            </a:r>
            <a:endParaRPr lang="en-US" altLang="zh-CN" dirty="0"/>
          </a:p>
          <a:p>
            <a:r>
              <a:rPr lang="zh-CN" altLang="en-US" dirty="0"/>
              <a:t>分为固定部分和可变部分，</a:t>
            </a:r>
            <a:endParaRPr lang="en-US" altLang="zh-CN" dirty="0"/>
          </a:p>
          <a:p>
            <a:r>
              <a:rPr lang="zh-CN" altLang="en-US" dirty="0"/>
              <a:t>我们来逐一看一下各个域的意义</a:t>
            </a:r>
            <a:endParaRPr lang="en-US" altLang="zh-CN" dirty="0"/>
          </a:p>
          <a:p>
            <a:r>
              <a:rPr lang="zh-CN" altLang="en-US" dirty="0"/>
              <a:t>首先是版本号</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版本号字段占</a:t>
            </a:r>
            <a:r>
              <a:rPr lang="en-US" altLang="zh-CN" dirty="0"/>
              <a:t>4</a:t>
            </a:r>
            <a:r>
              <a:rPr lang="zh-CN" altLang="en-US" dirty="0"/>
              <a:t>位：</a:t>
            </a:r>
            <a:r>
              <a:rPr lang="en-US" altLang="zh-CN" dirty="0"/>
              <a:t>IP</a:t>
            </a:r>
            <a:r>
              <a:rPr lang="zh-CN" altLang="en-US" dirty="0"/>
              <a:t>协议的版本号</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然后是首部长度字段</a:t>
            </a:r>
            <a:r>
              <a:rPr lang="en-US" altLang="zh-CN" dirty="0"/>
              <a:t>E.g. 5</a:t>
            </a:r>
            <a:r>
              <a:rPr lang="zh-CN" altLang="en-US" dirty="0"/>
              <a:t>代表</a:t>
            </a:r>
            <a:r>
              <a:rPr lang="en-US" altLang="zh-CN" dirty="0"/>
              <a:t>IP</a:t>
            </a:r>
            <a:r>
              <a:rPr lang="zh-CN" altLang="en-US" dirty="0"/>
              <a:t>首部长度为</a:t>
            </a:r>
            <a:r>
              <a:rPr lang="en-US" altLang="zh-CN" dirty="0"/>
              <a:t>20(5×4)</a:t>
            </a:r>
            <a:r>
              <a:rPr lang="zh-CN" altLang="en-US" dirty="0"/>
              <a:t>字节</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然后是服务类型</a:t>
            </a:r>
            <a:r>
              <a:rPr lang="en-US" altLang="zh-CN" dirty="0"/>
              <a:t>(TOS)</a:t>
            </a:r>
            <a:r>
              <a:rPr lang="zh-CN" altLang="en-US" dirty="0"/>
              <a:t>字段占</a:t>
            </a:r>
            <a:r>
              <a:rPr lang="en-US" altLang="zh-CN" dirty="0"/>
              <a:t>8</a:t>
            </a:r>
            <a:r>
              <a:rPr lang="zh-CN" altLang="en-US" dirty="0"/>
              <a:t>位：指示期望获得哪种类型的服务，只有在网络提供区分服务</a:t>
            </a:r>
            <a:r>
              <a:rPr lang="en-US" altLang="zh-CN" dirty="0"/>
              <a:t>(</a:t>
            </a:r>
            <a:r>
              <a:rPr lang="en-US" altLang="zh-CN" dirty="0" err="1"/>
              <a:t>DiffServ</a:t>
            </a:r>
            <a:r>
              <a:rPr lang="en-US" altLang="zh-CN" dirty="0"/>
              <a:t>)</a:t>
            </a:r>
            <a:r>
              <a:rPr lang="zh-CN" altLang="en-US" dirty="0"/>
              <a:t>时使用  一般情况下不使用，通常</a:t>
            </a:r>
            <a:r>
              <a:rPr lang="en-US" altLang="zh-CN" dirty="0"/>
              <a:t>IP</a:t>
            </a:r>
            <a:r>
              <a:rPr lang="zh-CN" altLang="en-US" dirty="0"/>
              <a:t>分组的该字段</a:t>
            </a:r>
            <a:r>
              <a:rPr lang="en-US" altLang="zh-CN" dirty="0"/>
              <a:t>(</a:t>
            </a:r>
            <a:r>
              <a:rPr lang="zh-CN" altLang="en-US" dirty="0"/>
              <a:t>第</a:t>
            </a:r>
            <a:r>
              <a:rPr lang="en-US" altLang="zh-CN" dirty="0"/>
              <a:t>2</a:t>
            </a:r>
            <a:r>
              <a:rPr lang="zh-CN" altLang="en-US" dirty="0"/>
              <a:t>字节</a:t>
            </a:r>
            <a:r>
              <a:rPr lang="en-US" altLang="zh-CN" dirty="0"/>
              <a:t>)</a:t>
            </a:r>
            <a:r>
              <a:rPr lang="zh-CN" altLang="en-US" dirty="0"/>
              <a:t>的值为</a:t>
            </a:r>
            <a:r>
              <a:rPr lang="en-US" altLang="zh-CN" dirty="0"/>
              <a:t>00H</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下一个是总长度字段，总长度字段占</a:t>
            </a:r>
            <a:r>
              <a:rPr lang="en-US" altLang="zh-CN" dirty="0"/>
              <a:t>16</a:t>
            </a:r>
            <a:r>
              <a:rPr lang="zh-CN" altLang="en-US" dirty="0"/>
              <a:t>位：代表</a:t>
            </a:r>
            <a:r>
              <a:rPr lang="en-US" altLang="zh-CN" dirty="0"/>
              <a:t>IP</a:t>
            </a:r>
            <a:r>
              <a:rPr lang="zh-CN" altLang="en-US" dirty="0"/>
              <a:t>分组的总字节数</a:t>
            </a:r>
            <a:r>
              <a:rPr lang="en-US" altLang="zh-CN" dirty="0"/>
              <a:t>(</a:t>
            </a:r>
            <a:r>
              <a:rPr lang="zh-CN" altLang="en-US" dirty="0"/>
              <a:t>首部</a:t>
            </a:r>
            <a:r>
              <a:rPr lang="en-US" altLang="zh-CN" dirty="0"/>
              <a:t>+</a:t>
            </a:r>
            <a:r>
              <a:rPr lang="zh-CN" altLang="en-US" dirty="0"/>
              <a:t>数据</a:t>
            </a:r>
            <a:r>
              <a:rPr lang="en-US" altLang="zh-CN" dirty="0"/>
              <a:t>)</a:t>
            </a:r>
            <a:r>
              <a:rPr lang="zh-CN" altLang="en-US" dirty="0"/>
              <a:t>，最大的</a:t>
            </a:r>
            <a:r>
              <a:rPr lang="en-US" altLang="zh-CN" dirty="0"/>
              <a:t>IP</a:t>
            </a:r>
            <a:r>
              <a:rPr lang="zh-CN" altLang="en-US" dirty="0"/>
              <a:t>分组长度为</a:t>
            </a:r>
            <a:r>
              <a:rPr lang="en-US" altLang="zh-CN" dirty="0"/>
              <a:t>65535B</a:t>
            </a:r>
            <a:r>
              <a:rPr lang="zh-CN" altLang="en-US" dirty="0"/>
              <a:t>，最小的</a:t>
            </a:r>
            <a:r>
              <a:rPr lang="en-US" altLang="zh-CN" dirty="0"/>
              <a:t>IP</a:t>
            </a:r>
            <a:r>
              <a:rPr lang="zh-CN" altLang="en-US" dirty="0"/>
              <a:t>分组长度是</a:t>
            </a:r>
            <a:r>
              <a:rPr lang="en-US" altLang="zh-CN" dirty="0"/>
              <a:t>20B</a:t>
            </a:r>
            <a:r>
              <a:rPr lang="zh-CN" altLang="en-US" dirty="0"/>
              <a:t>，所以最大的数据是</a:t>
            </a:r>
            <a:r>
              <a:rPr lang="en-US" altLang="zh-CN" dirty="0"/>
              <a:t>65515B</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标识，标志位，片偏移都和</a:t>
            </a:r>
            <a:r>
              <a:rPr lang="en-US" altLang="zh-CN" dirty="0"/>
              <a:t>IP</a:t>
            </a:r>
            <a:r>
              <a:rPr lang="zh-CN" altLang="en-US" dirty="0"/>
              <a:t>分组的分片有关，之后再介绍</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然后我们来看一下生存时间，生存时间（</a:t>
            </a:r>
            <a:r>
              <a:rPr lang="en-US" altLang="zh-CN" dirty="0"/>
              <a:t>TTL</a:t>
            </a:r>
            <a:r>
              <a:rPr lang="zh-CN" altLang="en-US" dirty="0"/>
              <a:t>）字段占</a:t>
            </a:r>
            <a:r>
              <a:rPr lang="en-US" altLang="zh-CN" dirty="0"/>
              <a:t>8</a:t>
            </a:r>
            <a:r>
              <a:rPr lang="zh-CN" altLang="en-US" dirty="0"/>
              <a:t>位：用来标识</a:t>
            </a:r>
            <a:r>
              <a:rPr lang="en-US" altLang="zh-CN" dirty="0"/>
              <a:t>IP</a:t>
            </a:r>
            <a:r>
              <a:rPr lang="zh-CN" altLang="en-US" dirty="0"/>
              <a:t>分组在网络中可以通过的 路由器数（或跳步数），转发一次</a:t>
            </a:r>
            <a:r>
              <a:rPr lang="en-US" altLang="zh-CN" dirty="0"/>
              <a:t>TTL</a:t>
            </a:r>
            <a:r>
              <a:rPr lang="zh-CN" altLang="en-US" dirty="0"/>
              <a:t>减一，为</a:t>
            </a:r>
            <a:r>
              <a:rPr lang="en-US" altLang="zh-CN" dirty="0"/>
              <a:t>0</a:t>
            </a:r>
            <a:r>
              <a:rPr lang="zh-CN" altLang="en-US" dirty="0"/>
              <a:t>时不转发</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协议字段占</a:t>
            </a:r>
            <a:r>
              <a:rPr lang="en-US" altLang="zh-CN" dirty="0"/>
              <a:t>8</a:t>
            </a:r>
            <a:r>
              <a:rPr lang="zh-CN" altLang="en-US" dirty="0"/>
              <a:t>位：指示</a:t>
            </a:r>
            <a:r>
              <a:rPr lang="en-US" altLang="zh-CN" dirty="0"/>
              <a:t>IP</a:t>
            </a:r>
            <a:r>
              <a:rPr lang="zh-CN" altLang="en-US" dirty="0"/>
              <a:t>分组封装的是哪个协议的数据包，</a:t>
            </a:r>
            <a:r>
              <a:rPr lang="en-US" altLang="zh-CN" dirty="0"/>
              <a:t>6</a:t>
            </a:r>
            <a:r>
              <a:rPr lang="zh-CN" altLang="en-US" dirty="0"/>
              <a:t>代表</a:t>
            </a:r>
            <a:r>
              <a:rPr lang="en-US" altLang="zh-CN" dirty="0"/>
              <a:t>TCP</a:t>
            </a:r>
            <a:r>
              <a:rPr lang="zh-CN" altLang="en-US" dirty="0"/>
              <a:t>，</a:t>
            </a:r>
            <a:r>
              <a:rPr lang="en-US" altLang="zh-CN" dirty="0"/>
              <a:t>17</a:t>
            </a:r>
            <a:r>
              <a:rPr lang="zh-CN" altLang="en-US" dirty="0"/>
              <a:t>代表</a:t>
            </a:r>
            <a:r>
              <a:rPr lang="en-US" altLang="zh-CN" dirty="0"/>
              <a:t>UDP</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再看一下首部检验和，首部校验和字段占</a:t>
            </a:r>
            <a:r>
              <a:rPr lang="en-US" altLang="zh-CN" dirty="0"/>
              <a:t>16</a:t>
            </a:r>
            <a:r>
              <a:rPr lang="zh-CN" altLang="en-US" dirty="0"/>
              <a:t>位：实现对</a:t>
            </a:r>
            <a:r>
              <a:rPr lang="en-US" altLang="zh-CN" dirty="0"/>
              <a:t>IP</a:t>
            </a:r>
            <a:r>
              <a:rPr lang="zh-CN" altLang="en-US" dirty="0"/>
              <a:t>分组首部的差错检测</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然后是</a:t>
            </a:r>
            <a:r>
              <a:rPr lang="zh-CN" altLang="en-US" sz="1200" dirty="0"/>
              <a:t>源</a:t>
            </a:r>
            <a:r>
              <a:rPr lang="en-US" altLang="zh-CN" sz="1200" dirty="0"/>
              <a:t>IP</a:t>
            </a:r>
            <a:r>
              <a:rPr lang="zh-CN" altLang="en-US" sz="1200" dirty="0"/>
              <a:t>地址、目的</a:t>
            </a:r>
            <a:r>
              <a:rPr lang="en-US" altLang="zh-CN" sz="1200" dirty="0"/>
              <a:t>IP</a:t>
            </a:r>
            <a:r>
              <a:rPr lang="zh-CN" altLang="en-US" sz="1200" dirty="0"/>
              <a:t>地址字段各占</a:t>
            </a:r>
            <a:r>
              <a:rPr lang="en-US" altLang="zh-CN" sz="1200" dirty="0"/>
              <a:t>32</a:t>
            </a:r>
            <a:r>
              <a:rPr lang="zh-CN" altLang="en-US" sz="1200" dirty="0"/>
              <a:t>位：分别标识发送分组 的源主机</a:t>
            </a:r>
            <a:r>
              <a:rPr lang="en-US" altLang="zh-CN" sz="1200" dirty="0"/>
              <a:t>/</a:t>
            </a:r>
            <a:r>
              <a:rPr lang="zh-CN" altLang="en-US" sz="1200" dirty="0"/>
              <a:t>路由器</a:t>
            </a:r>
            <a:r>
              <a:rPr lang="en-US" altLang="zh-CN" sz="1200" dirty="0"/>
              <a:t>(</a:t>
            </a:r>
            <a:r>
              <a:rPr lang="zh-CN" altLang="en-US" sz="1200" dirty="0"/>
              <a:t>网络接口</a:t>
            </a:r>
            <a:r>
              <a:rPr lang="en-US" altLang="zh-CN" sz="1200" dirty="0"/>
              <a:t>)</a:t>
            </a:r>
            <a:r>
              <a:rPr lang="zh-CN" altLang="en-US" sz="1200" dirty="0"/>
              <a:t>和接收分组的目的主机</a:t>
            </a:r>
            <a:r>
              <a:rPr lang="en-US" altLang="zh-CN" sz="1200" dirty="0"/>
              <a:t>/</a:t>
            </a:r>
            <a:r>
              <a:rPr lang="zh-CN" altLang="en-US" sz="1200" dirty="0"/>
              <a:t>路由器 （网络接口）的</a:t>
            </a:r>
            <a:r>
              <a:rPr lang="en-US" altLang="zh-CN" sz="1200" dirty="0"/>
              <a:t>IP</a:t>
            </a:r>
            <a:r>
              <a:rPr lang="zh-CN" altLang="en-US" sz="1200" dirty="0"/>
              <a:t>地址</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再然后是</a:t>
            </a:r>
            <a:r>
              <a:rPr lang="zh-CN" altLang="en-US" sz="1200" dirty="0"/>
              <a:t>选项字段，他们占长度可变，范围在</a:t>
            </a:r>
            <a:r>
              <a:rPr lang="en-US" altLang="zh-CN" sz="1200" dirty="0"/>
              <a:t>1~40B</a:t>
            </a:r>
            <a:r>
              <a:rPr lang="zh-CN" altLang="en-US" sz="1200" dirty="0"/>
              <a:t>之间：用来携带安全、源 选路径、时间戳和路由记录等内容  实际上很少被使用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最后是填充字段，占长度可变，范围在</a:t>
            </a:r>
            <a:r>
              <a:rPr lang="en-US" altLang="zh-CN" sz="1200" dirty="0"/>
              <a:t>0~3B</a:t>
            </a:r>
            <a:r>
              <a:rPr lang="zh-CN" altLang="en-US" sz="1200" dirty="0"/>
              <a:t>之间：目的是补齐整个 首部，符合</a:t>
            </a:r>
            <a:r>
              <a:rPr lang="en-US" altLang="zh-CN" sz="1200" dirty="0"/>
              <a:t>32</a:t>
            </a:r>
            <a:r>
              <a:rPr lang="zh-CN" altLang="en-US" sz="1200" dirty="0"/>
              <a:t>位对齐，即保证首部长度是</a:t>
            </a:r>
            <a:r>
              <a:rPr lang="en-US" altLang="zh-CN" sz="1200" dirty="0"/>
              <a:t>4</a:t>
            </a:r>
            <a:r>
              <a:rPr lang="zh-CN" altLang="en-US" sz="1200" dirty="0"/>
              <a:t>字节的倍数</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B382B32-468F-4441-A525-0569902E76C1}" type="slidenum">
              <a:rPr lang="zh-CN" altLang="en-US" smtClean="0"/>
              <a:t>12</a:t>
            </a:fld>
            <a:endParaRPr lang="zh-CN" altLang="en-US"/>
          </a:p>
        </p:txBody>
      </p:sp>
    </p:spTree>
    <p:extLst>
      <p:ext uri="{BB962C8B-B14F-4D97-AF65-F5344CB8AC3E}">
        <p14:creationId xmlns:p14="http://schemas.microsoft.com/office/powerpoint/2010/main" val="171686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由于链路层存在</a:t>
            </a:r>
            <a:r>
              <a:rPr lang="en-US" altLang="zh-CN" dirty="0"/>
              <a:t>MTU</a:t>
            </a:r>
            <a:r>
              <a:rPr lang="zh-CN" altLang="en-US" dirty="0"/>
              <a:t>，也就是最大传输单元的限制，因此当大的</a:t>
            </a:r>
            <a:r>
              <a:rPr lang="en-US" altLang="zh-CN" dirty="0"/>
              <a:t>IP</a:t>
            </a:r>
            <a:r>
              <a:rPr lang="zh-CN" altLang="en-US" dirty="0"/>
              <a:t>分组向较小的</a:t>
            </a:r>
            <a:r>
              <a:rPr lang="en-US" altLang="zh-CN" dirty="0"/>
              <a:t>MTU</a:t>
            </a:r>
            <a:r>
              <a:rPr lang="zh-CN" altLang="en-US" dirty="0"/>
              <a:t>链路转发时，需要被分成若干个小分组，这个过程叫做分片。</a:t>
            </a:r>
            <a:endParaRPr lang="en-US" altLang="zh-CN" dirty="0"/>
          </a:p>
          <a:p>
            <a:r>
              <a:rPr lang="en-US" altLang="zh-CN" dirty="0"/>
              <a:t>IP</a:t>
            </a:r>
            <a:r>
              <a:rPr lang="zh-CN" altLang="en-US" dirty="0"/>
              <a:t>分片之后，如果频繁拆装，那么会影响效率，因此一般只拆不装。此外，如果一段时间内，一个</a:t>
            </a:r>
            <a:r>
              <a:rPr lang="en-US" altLang="zh-CN" dirty="0"/>
              <a:t>IP</a:t>
            </a:r>
            <a:r>
              <a:rPr lang="zh-CN" altLang="en-US" dirty="0"/>
              <a:t>分组的不同分片没有收全，此时该分组会被丢弃。</a:t>
            </a:r>
            <a:endParaRPr lang="en-US" altLang="zh-CN" dirty="0"/>
          </a:p>
          <a:p>
            <a:r>
              <a:rPr lang="en-US" altLang="zh-CN" dirty="0"/>
              <a:t>IP</a:t>
            </a:r>
            <a:r>
              <a:rPr lang="zh-CN" altLang="en-US" dirty="0"/>
              <a:t>分片是通过</a:t>
            </a:r>
            <a:r>
              <a:rPr lang="en-US" altLang="zh-CN" dirty="0"/>
              <a:t>IP</a:t>
            </a:r>
            <a:r>
              <a:rPr lang="zh-CN" altLang="en-US" dirty="0"/>
              <a:t>头的三个字段来实现的。</a:t>
            </a:r>
            <a:endParaRPr lang="en-US" altLang="zh-CN" dirty="0"/>
          </a:p>
          <a:p>
            <a:r>
              <a:rPr lang="zh-CN" altLang="en-US" dirty="0"/>
              <a:t>首先是标识字段，该字段一共</a:t>
            </a:r>
            <a:r>
              <a:rPr lang="en-US" altLang="zh-CN" dirty="0"/>
              <a:t>16</a:t>
            </a:r>
            <a:r>
              <a:rPr lang="zh-CN" altLang="en-US" dirty="0"/>
              <a:t>位，</a:t>
            </a:r>
            <a:r>
              <a:rPr lang="en-US" altLang="zh-CN" dirty="0"/>
              <a:t>IP</a:t>
            </a:r>
            <a:r>
              <a:rPr lang="zh-CN" altLang="en-US" dirty="0"/>
              <a:t>协议会通过计数器来标识不同的</a:t>
            </a:r>
            <a:r>
              <a:rPr lang="en-US" altLang="zh-CN" dirty="0"/>
              <a:t>IP</a:t>
            </a:r>
            <a:r>
              <a:rPr lang="zh-CN" altLang="en-US" dirty="0"/>
              <a:t>分组，但对于路由器而言，</a:t>
            </a:r>
            <a:r>
              <a:rPr lang="en-US" altLang="zh-CN" dirty="0"/>
              <a:t>IP</a:t>
            </a:r>
            <a:r>
              <a:rPr lang="zh-CN" altLang="en-US" dirty="0"/>
              <a:t>分组是通过四元组源</a:t>
            </a:r>
            <a:r>
              <a:rPr lang="en-US" altLang="zh-CN" dirty="0"/>
              <a:t>IP</a:t>
            </a:r>
            <a:r>
              <a:rPr lang="zh-CN" altLang="en-US" dirty="0"/>
              <a:t>地址，目的</a:t>
            </a:r>
            <a:r>
              <a:rPr lang="en-US" altLang="zh-CN" dirty="0"/>
              <a:t>IP</a:t>
            </a:r>
            <a:r>
              <a:rPr lang="zh-CN" altLang="en-US" dirty="0"/>
              <a:t>地址，协议，标识来区分的。</a:t>
            </a:r>
            <a:endParaRPr lang="en-US" altLang="zh-CN" dirty="0"/>
          </a:p>
          <a:p>
            <a:r>
              <a:rPr lang="zh-CN" altLang="en-US" dirty="0"/>
              <a:t>标志位有</a:t>
            </a:r>
            <a:r>
              <a:rPr lang="en-US" altLang="zh-CN" dirty="0"/>
              <a:t>3</a:t>
            </a:r>
            <a:r>
              <a:rPr lang="zh-CN" altLang="en-US" dirty="0"/>
              <a:t>位，第</a:t>
            </a:r>
            <a:r>
              <a:rPr lang="en-US" altLang="zh-CN" dirty="0"/>
              <a:t>1</a:t>
            </a:r>
            <a:r>
              <a:rPr lang="zh-CN" altLang="en-US" dirty="0"/>
              <a:t>位保留，后两位分别是</a:t>
            </a:r>
            <a:r>
              <a:rPr lang="en-US" altLang="zh-CN" dirty="0"/>
              <a:t>DF</a:t>
            </a:r>
            <a:r>
              <a:rPr lang="zh-CN" altLang="en-US" dirty="0"/>
              <a:t>和</a:t>
            </a:r>
            <a:r>
              <a:rPr lang="en-US" altLang="zh-CN" dirty="0"/>
              <a:t>MF</a:t>
            </a:r>
            <a:r>
              <a:rPr lang="zh-CN" altLang="en-US" dirty="0"/>
              <a:t>。当</a:t>
            </a:r>
            <a:r>
              <a:rPr lang="en-US" altLang="zh-CN" dirty="0"/>
              <a:t>DF</a:t>
            </a:r>
            <a:r>
              <a:rPr lang="zh-CN" altLang="en-US" dirty="0"/>
              <a:t>置</a:t>
            </a:r>
            <a:r>
              <a:rPr lang="en-US" altLang="zh-CN" dirty="0"/>
              <a:t>1</a:t>
            </a:r>
            <a:r>
              <a:rPr lang="zh-CN" altLang="en-US" dirty="0"/>
              <a:t>时表示该分组禁止分片，当必须分片时，就会丢弃该分组，并发送</a:t>
            </a:r>
            <a:r>
              <a:rPr lang="en-US" altLang="zh-CN" dirty="0"/>
              <a:t>ICMP</a:t>
            </a:r>
            <a:r>
              <a:rPr lang="zh-CN" altLang="en-US" dirty="0"/>
              <a:t>。</a:t>
            </a:r>
            <a:r>
              <a:rPr lang="en-US" altLang="zh-CN" dirty="0"/>
              <a:t>MF</a:t>
            </a:r>
            <a:r>
              <a:rPr lang="zh-CN" altLang="en-US" dirty="0"/>
              <a:t>置</a:t>
            </a:r>
            <a:r>
              <a:rPr lang="en-US" altLang="zh-CN" dirty="0"/>
              <a:t>1</a:t>
            </a:r>
            <a:r>
              <a:rPr lang="zh-CN" altLang="en-US" dirty="0"/>
              <a:t>表示该分片不是最后一个分片。</a:t>
            </a:r>
            <a:endParaRPr lang="en-US" altLang="zh-CN" dirty="0"/>
          </a:p>
          <a:p>
            <a:r>
              <a:rPr lang="zh-CN" altLang="en-US" dirty="0"/>
              <a:t>片偏移是用来标识同一个</a:t>
            </a:r>
            <a:r>
              <a:rPr lang="en-US" altLang="zh-CN" dirty="0"/>
              <a:t>IP</a:t>
            </a:r>
            <a:r>
              <a:rPr lang="zh-CN" altLang="en-US" dirty="0"/>
              <a:t>分组的不同分片的，它存储了该分片相对于原</a:t>
            </a:r>
            <a:r>
              <a:rPr lang="en-US" altLang="zh-CN" dirty="0"/>
              <a:t>IP</a:t>
            </a:r>
            <a:r>
              <a:rPr lang="zh-CN" altLang="en-US" dirty="0"/>
              <a:t>分组数据的相对偏移量。</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39101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06209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382B32-468F-4441-A525-0569902E76C1}" type="slidenum">
              <a:rPr lang="zh-CN" altLang="en-US" smtClean="0"/>
              <a:t>15</a:t>
            </a:fld>
            <a:endParaRPr lang="zh-CN" altLang="en-US"/>
          </a:p>
        </p:txBody>
      </p:sp>
    </p:spTree>
    <p:extLst>
      <p:ext uri="{BB962C8B-B14F-4D97-AF65-F5344CB8AC3E}">
        <p14:creationId xmlns:p14="http://schemas.microsoft.com/office/powerpoint/2010/main" val="1250032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如图，共有</a:t>
            </a:r>
            <a:r>
              <a:rPr lang="en-US" altLang="zh-CN" dirty="0"/>
              <a:t>6</a:t>
            </a:r>
            <a:r>
              <a:rPr lang="zh-CN" altLang="en-US" dirty="0"/>
              <a:t>个子网</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59434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a:t>
            </a:r>
            <a:r>
              <a:rPr lang="zh-CN" altLang="en-US"/>
              <a:t>类地址：用于标识一组主机，理论上此组主机可以分布在任何地方，且仅可作为目的</a:t>
            </a:r>
            <a:r>
              <a:rPr lang="en-US" altLang="zh-CN"/>
              <a:t>IP</a:t>
            </a:r>
            <a:r>
              <a:rPr lang="zh-CN" altLang="en-US"/>
              <a:t>，若向其中某个主机发送数据，则该组中皆得到副本，称多播</a:t>
            </a:r>
          </a:p>
        </p:txBody>
      </p:sp>
    </p:spTree>
    <p:extLst>
      <p:ext uri="{BB962C8B-B14F-4D97-AF65-F5344CB8AC3E}">
        <p14:creationId xmlns:p14="http://schemas.microsoft.com/office/powerpoint/2010/main" val="4292137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特殊</a:t>
            </a:r>
            <a:r>
              <a:rPr lang="en-US" altLang="zh-CN"/>
              <a:t>IP</a:t>
            </a:r>
            <a:r>
              <a:rPr lang="zh-CN" altLang="en-US"/>
              <a:t>地址：</a:t>
            </a:r>
          </a:p>
          <a:p>
            <a:r>
              <a:rPr lang="en-US" altLang="zh-CN"/>
              <a:t>NetID </a:t>
            </a:r>
            <a:r>
              <a:rPr lang="zh-CN" altLang="en-US"/>
              <a:t>全</a:t>
            </a:r>
            <a:r>
              <a:rPr lang="en-US" altLang="zh-CN"/>
              <a:t>0</a:t>
            </a:r>
            <a:r>
              <a:rPr lang="zh-CN" altLang="en-US"/>
              <a:t>；</a:t>
            </a:r>
            <a:r>
              <a:rPr lang="en-US" altLang="zh-CN"/>
              <a:t>HostID </a:t>
            </a:r>
            <a:r>
              <a:rPr lang="zh-CN" altLang="en-US"/>
              <a:t>全</a:t>
            </a:r>
            <a:r>
              <a:rPr lang="en-US" altLang="zh-CN"/>
              <a:t>0</a:t>
            </a:r>
            <a:r>
              <a:rPr lang="zh-CN" altLang="en-US"/>
              <a:t>：若某主机不知道自己的</a:t>
            </a:r>
            <a:r>
              <a:rPr lang="en-US" altLang="zh-CN"/>
              <a:t>IP</a:t>
            </a:r>
            <a:r>
              <a:rPr lang="zh-CN" altLang="en-US"/>
              <a:t>，则以此地址表示自己，即源</a:t>
            </a:r>
            <a:r>
              <a:rPr lang="en-US" altLang="zh-CN"/>
              <a:t>IP</a:t>
            </a:r>
          </a:p>
          <a:p>
            <a:r>
              <a:rPr lang="en-US" altLang="zh-CN">
                <a:sym typeface="+mn-ea"/>
              </a:rPr>
              <a:t>NetID </a:t>
            </a:r>
            <a:r>
              <a:rPr lang="zh-CN" altLang="en-US">
                <a:sym typeface="+mn-ea"/>
              </a:rPr>
              <a:t>全</a:t>
            </a:r>
            <a:r>
              <a:rPr lang="en-US" altLang="zh-CN">
                <a:sym typeface="+mn-ea"/>
              </a:rPr>
              <a:t>0</a:t>
            </a:r>
            <a:r>
              <a:rPr lang="zh-CN" altLang="en-US">
                <a:sym typeface="+mn-ea"/>
              </a:rPr>
              <a:t>；</a:t>
            </a:r>
            <a:r>
              <a:rPr lang="en-US" altLang="zh-CN">
                <a:sym typeface="+mn-ea"/>
              </a:rPr>
              <a:t>HostID </a:t>
            </a:r>
            <a:r>
              <a:rPr lang="zh-CN" altLang="en-US">
                <a:sym typeface="+mn-ea"/>
              </a:rPr>
              <a:t>为特定值：此目的主机与源主机处于同一子网，则</a:t>
            </a:r>
            <a:r>
              <a:rPr lang="en-US" altLang="zh-CN">
                <a:sym typeface="+mn-ea"/>
              </a:rPr>
              <a:t>NetID</a:t>
            </a:r>
            <a:r>
              <a:rPr lang="zh-CN" altLang="en-US">
                <a:sym typeface="+mn-ea"/>
              </a:rPr>
              <a:t>可省略意</a:t>
            </a:r>
          </a:p>
          <a:p>
            <a:r>
              <a:rPr lang="zh-CN" altLang="en-US">
                <a:sym typeface="+mn-ea"/>
              </a:rPr>
              <a:t>本网广播地址广播内容不传出本网</a:t>
            </a:r>
          </a:p>
          <a:p>
            <a:r>
              <a:rPr lang="zh-CN" altLang="en-US">
                <a:sym typeface="+mn-ea"/>
              </a:rPr>
              <a:t>直接广播地址可用于广播某非源主机所属子网的子网</a:t>
            </a:r>
            <a:r>
              <a:rPr lang="en-US" altLang="zh-CN">
                <a:sym typeface="+mn-ea"/>
              </a:rPr>
              <a:t>zhi</a:t>
            </a:r>
          </a:p>
        </p:txBody>
      </p:sp>
    </p:spTree>
    <p:extLst>
      <p:ext uri="{BB962C8B-B14F-4D97-AF65-F5344CB8AC3E}">
        <p14:creationId xmlns:p14="http://schemas.microsoft.com/office/powerpoint/2010/main" val="201485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虽然有了子网号，但在数值上与</a:t>
            </a:r>
            <a:r>
              <a:rPr lang="en-US" altLang="zh-CN" dirty="0"/>
              <a:t>ABC</a:t>
            </a:r>
            <a:r>
              <a:rPr lang="zh-CN" altLang="en-US" dirty="0"/>
              <a:t>类</a:t>
            </a:r>
            <a:r>
              <a:rPr lang="en-US" altLang="zh-CN" dirty="0"/>
              <a:t>IP</a:t>
            </a:r>
            <a:r>
              <a:rPr lang="zh-CN" altLang="en-US" dirty="0"/>
              <a:t>地址无法区分，即无法判断子网号数值及分布位数，最多可识别出该子网是由</a:t>
            </a:r>
            <a:r>
              <a:rPr lang="en-US" altLang="zh-CN" dirty="0"/>
              <a:t>ABC</a:t>
            </a:r>
            <a:r>
              <a:rPr lang="zh-CN" altLang="en-US" dirty="0"/>
              <a:t>哪类划分的；</a:t>
            </a:r>
          </a:p>
          <a:p>
            <a:r>
              <a:rPr lang="zh-CN" altLang="en-US" dirty="0"/>
              <a:t>故使用子网掩码，可识别出子网号具体数值与所处位数</a:t>
            </a:r>
          </a:p>
          <a:p>
            <a:endParaRPr lang="zh-CN" altLang="en-US" dirty="0"/>
          </a:p>
          <a:p>
            <a:r>
              <a:rPr lang="zh-CN" altLang="en-US" dirty="0"/>
              <a:t>子网划分解析：该子网为</a:t>
            </a:r>
            <a:r>
              <a:rPr lang="en-US" altLang="zh-CN" dirty="0"/>
              <a:t>C</a:t>
            </a:r>
            <a:r>
              <a:rPr lang="zh-CN" altLang="en-US" dirty="0"/>
              <a:t>类，前</a:t>
            </a:r>
            <a:r>
              <a:rPr lang="en-US" altLang="zh-CN" dirty="0"/>
              <a:t>24</a:t>
            </a:r>
            <a:r>
              <a:rPr lang="zh-CN" altLang="en-US" dirty="0"/>
              <a:t>位为</a:t>
            </a:r>
            <a:r>
              <a:rPr lang="en-US" altLang="zh-CN" dirty="0"/>
              <a:t>NetID</a:t>
            </a:r>
            <a:r>
              <a:rPr lang="zh-CN" altLang="en-US" dirty="0"/>
              <a:t>（不变），子网号包含后</a:t>
            </a:r>
            <a:r>
              <a:rPr lang="en-US" altLang="zh-CN" dirty="0"/>
              <a:t>8</a:t>
            </a:r>
            <a:r>
              <a:rPr lang="zh-CN" altLang="en-US" dirty="0"/>
              <a:t>位中；</a:t>
            </a:r>
          </a:p>
          <a:p>
            <a:r>
              <a:rPr lang="zh-CN" altLang="en-US" dirty="0"/>
              <a:t>                        在以划分出的第二个为例：</a:t>
            </a:r>
            <a:r>
              <a:rPr lang="en-US" altLang="zh-CN" dirty="0"/>
              <a:t>64=01000000</a:t>
            </a:r>
            <a:r>
              <a:rPr lang="zh-CN" altLang="en-US" dirty="0"/>
              <a:t>，由于划分</a:t>
            </a:r>
            <a:r>
              <a:rPr lang="en-US" altLang="zh-CN" dirty="0"/>
              <a:t>4</a:t>
            </a:r>
            <a:r>
              <a:rPr lang="zh-CN" altLang="en-US" dirty="0"/>
              <a:t>个，故需要</a:t>
            </a:r>
            <a:r>
              <a:rPr lang="en-US" altLang="zh-CN" dirty="0"/>
              <a:t>2</a:t>
            </a:r>
            <a:r>
              <a:rPr lang="zh-CN" altLang="en-US" dirty="0"/>
              <a:t>位标识子网号，后</a:t>
            </a:r>
            <a:r>
              <a:rPr lang="en-US" altLang="zh-CN" dirty="0"/>
              <a:t>8</a:t>
            </a:r>
            <a:r>
              <a:rPr lang="zh-CN" altLang="en-US" dirty="0"/>
              <a:t>位前</a:t>
            </a:r>
            <a:r>
              <a:rPr lang="en-US" altLang="zh-CN" dirty="0"/>
              <a:t>2</a:t>
            </a:r>
            <a:r>
              <a:rPr lang="zh-CN" altLang="en-US" dirty="0"/>
              <a:t>为</a:t>
            </a:r>
            <a:r>
              <a:rPr lang="en-US" altLang="zh-CN" dirty="0"/>
              <a:t>‘01’=1</a:t>
            </a:r>
            <a:r>
              <a:rPr lang="zh-CN" altLang="en-US" dirty="0"/>
              <a:t>，表示为划分出的第二个（第一个为</a:t>
            </a:r>
            <a:r>
              <a:rPr lang="en-US" altLang="zh-CN" dirty="0"/>
              <a:t>0</a:t>
            </a:r>
            <a:r>
              <a:rPr lang="zh-CN" altLang="en-US" dirty="0"/>
              <a:t>）；</a:t>
            </a:r>
          </a:p>
          <a:p>
            <a:r>
              <a:rPr lang="zh-CN" altLang="en-US" dirty="0"/>
              <a:t>                        子网掩码前</a:t>
            </a:r>
            <a:r>
              <a:rPr lang="en-US" altLang="zh-CN" dirty="0"/>
              <a:t>24</a:t>
            </a:r>
            <a:r>
              <a:rPr lang="zh-CN" altLang="en-US" dirty="0"/>
              <a:t>位皆</a:t>
            </a:r>
            <a:r>
              <a:rPr lang="en-US" altLang="zh-CN" dirty="0"/>
              <a:t>1</a:t>
            </a:r>
            <a:r>
              <a:rPr lang="zh-CN" altLang="en-US" dirty="0"/>
              <a:t>，对应</a:t>
            </a:r>
            <a:r>
              <a:rPr lang="en-US" altLang="zh-CN" dirty="0"/>
              <a:t>NetID</a:t>
            </a:r>
            <a:r>
              <a:rPr lang="zh-CN" altLang="en-US" dirty="0"/>
              <a:t>，后</a:t>
            </a:r>
            <a:r>
              <a:rPr lang="en-US" altLang="zh-CN" dirty="0"/>
              <a:t>8</a:t>
            </a:r>
            <a:r>
              <a:rPr lang="zh-CN" altLang="en-US" dirty="0"/>
              <a:t>位：</a:t>
            </a:r>
            <a:r>
              <a:rPr lang="en-US" altLang="zh-CN" dirty="0"/>
              <a:t>192=11000000</a:t>
            </a:r>
            <a:r>
              <a:rPr lang="zh-CN" altLang="en-US" dirty="0"/>
              <a:t>，前</a:t>
            </a:r>
            <a:r>
              <a:rPr lang="en-US" altLang="zh-CN" dirty="0"/>
              <a:t>2</a:t>
            </a:r>
            <a:r>
              <a:rPr lang="zh-CN" altLang="en-US" dirty="0"/>
              <a:t>位为</a:t>
            </a:r>
            <a:r>
              <a:rPr lang="en-US" altLang="zh-CN" dirty="0"/>
              <a:t>1</a:t>
            </a:r>
            <a:r>
              <a:rPr lang="zh-CN" altLang="en-US" dirty="0"/>
              <a:t>，对应</a:t>
            </a:r>
            <a:r>
              <a:rPr lang="en-US" altLang="zh-CN" dirty="0" err="1"/>
              <a:t>SubID</a:t>
            </a:r>
            <a:endParaRPr lang="en-US" altLang="zh-CN" dirty="0"/>
          </a:p>
        </p:txBody>
      </p:sp>
    </p:spTree>
    <p:extLst>
      <p:ext uri="{BB962C8B-B14F-4D97-AF65-F5344CB8AC3E}">
        <p14:creationId xmlns:p14="http://schemas.microsoft.com/office/powerpoint/2010/main" val="158509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我们先介绍一下网络层提供的服务，他所提供的服务，实际上是从发送主机向接收主机传 送数据段，</a:t>
            </a:r>
            <a:endParaRPr lang="en-US" altLang="zh-CN" dirty="0"/>
          </a:p>
          <a:p>
            <a:r>
              <a:rPr lang="zh-CN" altLang="en-US" dirty="0"/>
              <a:t>对于发送主机，需要将数据段封装 到数据报（</a:t>
            </a:r>
            <a:r>
              <a:rPr lang="en-US" altLang="zh-CN" dirty="0"/>
              <a:t>datagram</a:t>
            </a:r>
            <a:r>
              <a:rPr lang="zh-CN" altLang="en-US" dirty="0"/>
              <a:t>）中 </a:t>
            </a:r>
            <a:endParaRPr lang="en-US" altLang="zh-CN" dirty="0"/>
          </a:p>
          <a:p>
            <a:r>
              <a:rPr lang="zh-CN" altLang="en-US" dirty="0"/>
              <a:t>对于接受主机，需要向传输层交付 数据段</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 每个主机和路由器都运行 网络层协议 </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而对于路由器，他的功能是检验所有穿越它的 </a:t>
            </a:r>
            <a:r>
              <a:rPr lang="en-US" altLang="zh-CN" dirty="0"/>
              <a:t>IP</a:t>
            </a:r>
            <a:r>
              <a:rPr lang="zh-CN" altLang="en-US" dirty="0"/>
              <a:t>数据报的头部域 ，来决策如何处理</a:t>
            </a:r>
            <a:r>
              <a:rPr lang="en-US" altLang="zh-CN" dirty="0"/>
              <a:t>IP</a:t>
            </a:r>
            <a:r>
              <a:rPr lang="zh-CN" altLang="en-US" dirty="0"/>
              <a:t>数据报</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B382B32-468F-4441-A525-0569902E76C1}" type="slidenum">
              <a:rPr lang="zh-CN" altLang="en-US" smtClean="0"/>
              <a:t>2</a:t>
            </a:fld>
            <a:endParaRPr lang="zh-CN" altLang="en-US"/>
          </a:p>
        </p:txBody>
      </p:sp>
    </p:spTree>
    <p:extLst>
      <p:ext uri="{BB962C8B-B14F-4D97-AF65-F5344CB8AC3E}">
        <p14:creationId xmlns:p14="http://schemas.microsoft.com/office/powerpoint/2010/main" val="327975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a:t>
            </a:r>
            <a:r>
              <a:rPr lang="zh-CN" altLang="en-US" dirty="0"/>
              <a:t>：路由器如何将</a:t>
            </a:r>
            <a:r>
              <a:rPr lang="en-US" altLang="zh-CN" dirty="0"/>
              <a:t>IP</a:t>
            </a:r>
            <a:r>
              <a:rPr lang="zh-CN" altLang="en-US" dirty="0"/>
              <a:t>分组转发到相应子网？</a:t>
            </a:r>
          </a:p>
          <a:p>
            <a:r>
              <a:rPr lang="en-US" altLang="zh-CN" dirty="0"/>
              <a:t>A</a:t>
            </a:r>
            <a:r>
              <a:rPr lang="zh-CN" altLang="en-US" dirty="0"/>
              <a:t>：即子网掩码应用，提取子网地址</a:t>
            </a:r>
          </a:p>
          <a:p>
            <a:endParaRPr lang="zh-CN" altLang="en-US" dirty="0"/>
          </a:p>
          <a:p>
            <a:r>
              <a:rPr lang="zh-CN" altLang="en-US" dirty="0"/>
              <a:t>子网地址：</a:t>
            </a:r>
            <a:r>
              <a:rPr lang="en-US" altLang="zh-CN" dirty="0"/>
              <a:t>172.32.0.0</a:t>
            </a:r>
            <a:r>
              <a:rPr lang="zh-CN" altLang="en-US" dirty="0"/>
              <a:t>， 按之前的特殊</a:t>
            </a:r>
            <a:r>
              <a:rPr lang="en-US" altLang="zh-CN" dirty="0"/>
              <a:t>IP</a:t>
            </a:r>
            <a:r>
              <a:rPr lang="zh-CN" altLang="en-US" dirty="0"/>
              <a:t>地址可知，</a:t>
            </a:r>
            <a:r>
              <a:rPr lang="en-US" altLang="zh-CN" dirty="0" err="1"/>
              <a:t>NetID</a:t>
            </a:r>
            <a:r>
              <a:rPr lang="zh-CN" altLang="en-US" dirty="0"/>
              <a:t>为特定值，</a:t>
            </a:r>
            <a:r>
              <a:rPr lang="en-US" altLang="zh-CN" dirty="0" err="1"/>
              <a:t>HostID</a:t>
            </a:r>
            <a:r>
              <a:rPr lang="zh-CN" altLang="en-US" dirty="0"/>
              <a:t>全</a:t>
            </a:r>
            <a:r>
              <a:rPr lang="en-US" altLang="zh-CN" dirty="0"/>
              <a:t>0</a:t>
            </a:r>
            <a:r>
              <a:rPr lang="zh-CN" altLang="en-US" dirty="0"/>
              <a:t>时 表示网络地址，此处类似，取</a:t>
            </a:r>
            <a:r>
              <a:rPr lang="en-US" altLang="zh-CN" dirty="0" err="1"/>
              <a:t>HostID</a:t>
            </a:r>
            <a:r>
              <a:rPr lang="zh-CN" altLang="en-US" dirty="0"/>
              <a:t>为</a:t>
            </a:r>
            <a:r>
              <a:rPr lang="en-US" altLang="zh-CN" dirty="0"/>
              <a:t>0</a:t>
            </a:r>
          </a:p>
        </p:txBody>
      </p:sp>
    </p:spTree>
    <p:extLst>
      <p:ext uri="{BB962C8B-B14F-4D97-AF65-F5344CB8AC3E}">
        <p14:creationId xmlns:p14="http://schemas.microsoft.com/office/powerpoint/2010/main" val="2942412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Classless </a:t>
            </a:r>
            <a:r>
              <a:rPr lang="en-US" altLang="zh-CN" dirty="0" err="1"/>
              <a:t>InterDomain</a:t>
            </a:r>
            <a:r>
              <a:rPr lang="en-US" altLang="zh-CN" dirty="0"/>
              <a:t> Routing </a:t>
            </a:r>
            <a:r>
              <a:rPr lang="zh-CN" altLang="en-US" dirty="0"/>
              <a:t>无类域间路由</a:t>
            </a:r>
            <a:endParaRPr lang="en-US" altLang="zh-CN" dirty="0"/>
          </a:p>
          <a:p>
            <a:r>
              <a:rPr lang="en-US" altLang="zh-CN" dirty="0"/>
              <a:t>x</a:t>
            </a:r>
            <a:r>
              <a:rPr lang="zh-CN" altLang="en-US" dirty="0"/>
              <a:t>减小，涵盖更多子网，成为超网</a:t>
            </a:r>
            <a:endParaRPr lang="en-US" altLang="zh-CN" dirty="0"/>
          </a:p>
          <a:p>
            <a:r>
              <a:rPr lang="zh-CN" altLang="en-US" dirty="0"/>
              <a:t>匹配前缀越长，子网越低级</a:t>
            </a:r>
          </a:p>
        </p:txBody>
      </p:sp>
      <p:sp>
        <p:nvSpPr>
          <p:cNvPr id="4" name="灯片编号占位符 3"/>
          <p:cNvSpPr>
            <a:spLocks noGrp="1"/>
          </p:cNvSpPr>
          <p:nvPr>
            <p:ph type="sldNum" sz="quarter" idx="10"/>
          </p:nvPr>
        </p:nvSpPr>
        <p:spPr/>
        <p:txBody>
          <a:bodyPr/>
          <a:lstStyle/>
          <a:p>
            <a:fld id="{932DBE29-9DEA-426E-B87F-C1F60FEA42CB}" type="slidenum">
              <a:rPr lang="zh-CN" altLang="en-US" smtClean="0"/>
              <a:t>21</a:t>
            </a:fld>
            <a:endParaRPr lang="zh-CN" altLang="en-US"/>
          </a:p>
        </p:txBody>
      </p:sp>
    </p:spTree>
    <p:extLst>
      <p:ext uri="{BB962C8B-B14F-4D97-AF65-F5344CB8AC3E}">
        <p14:creationId xmlns:p14="http://schemas.microsoft.com/office/powerpoint/2010/main" val="4000139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主机的</a:t>
            </a:r>
            <a:r>
              <a:rPr lang="en-US" altLang="zh-CN" dirty="0"/>
              <a:t>IP</a:t>
            </a:r>
            <a:r>
              <a:rPr lang="zh-CN" altLang="en-US" dirty="0"/>
              <a:t>地址获取包括两种方法：静态</a:t>
            </a:r>
            <a:r>
              <a:rPr lang="en-US" altLang="zh-CN" dirty="0"/>
              <a:t>IP/</a:t>
            </a:r>
            <a:r>
              <a:rPr lang="zh-CN" altLang="en-US" dirty="0"/>
              <a:t>动态分配，对于动态分配，使用的是动态主机配置协议</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新到的主机广播</a:t>
            </a:r>
            <a:r>
              <a:rPr lang="en-US" altLang="zh-CN" dirty="0"/>
              <a:t>DHCP discover</a:t>
            </a:r>
            <a:r>
              <a:rPr lang="zh-CN" altLang="en-US" dirty="0"/>
              <a:t>，用来寻找</a:t>
            </a:r>
            <a:r>
              <a:rPr lang="en-US" altLang="zh-CN" dirty="0"/>
              <a:t>DHCP SERVER</a:t>
            </a:r>
            <a:r>
              <a:rPr lang="zh-CN" altLang="en-US" dirty="0"/>
              <a:t>，然后</a:t>
            </a:r>
            <a:r>
              <a:rPr lang="en-US" altLang="zh-CN" dirty="0"/>
              <a:t>DHCP</a:t>
            </a:r>
            <a:r>
              <a:rPr lang="zh-CN" altLang="en-US" dirty="0"/>
              <a:t>服务器利用</a:t>
            </a:r>
            <a:r>
              <a:rPr lang="en-US" altLang="zh-CN" dirty="0"/>
              <a:t>DHCP offer</a:t>
            </a:r>
            <a:r>
              <a:rPr lang="zh-CN" altLang="en-US" dirty="0"/>
              <a:t>进行响应</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Dynamic Host Configuration Protocol </a:t>
            </a:r>
            <a:r>
              <a:rPr lang="zh-CN" altLang="en-US" dirty="0"/>
              <a:t>动态主机配置协议</a:t>
            </a:r>
          </a:p>
        </p:txBody>
      </p:sp>
      <p:sp>
        <p:nvSpPr>
          <p:cNvPr id="4" name="灯片编号占位符 3"/>
          <p:cNvSpPr>
            <a:spLocks noGrp="1"/>
          </p:cNvSpPr>
          <p:nvPr>
            <p:ph type="sldNum" sz="quarter" idx="10"/>
          </p:nvPr>
        </p:nvSpPr>
        <p:spPr/>
        <p:txBody>
          <a:bodyPr/>
          <a:lstStyle/>
          <a:p>
            <a:fld id="{932DBE29-9DEA-426E-B87F-C1F60FEA42CB}" type="slidenum">
              <a:rPr lang="zh-CN" altLang="en-US" smtClean="0"/>
              <a:t>22</a:t>
            </a:fld>
            <a:endParaRPr lang="zh-CN" altLang="en-US"/>
          </a:p>
        </p:txBody>
      </p:sp>
    </p:spTree>
    <p:extLst>
      <p:ext uri="{BB962C8B-B14F-4D97-AF65-F5344CB8AC3E}">
        <p14:creationId xmlns:p14="http://schemas.microsoft.com/office/powerpoint/2010/main" val="2592992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Dynamic Host Configuration Protocol </a:t>
            </a:r>
            <a:r>
              <a:rPr lang="zh-CN" altLang="en-US" dirty="0"/>
              <a:t>动态主机配置协议</a:t>
            </a:r>
          </a:p>
        </p:txBody>
      </p:sp>
      <p:sp>
        <p:nvSpPr>
          <p:cNvPr id="4" name="灯片编号占位符 3"/>
          <p:cNvSpPr>
            <a:spLocks noGrp="1"/>
          </p:cNvSpPr>
          <p:nvPr>
            <p:ph type="sldNum" sz="quarter" idx="10"/>
          </p:nvPr>
        </p:nvSpPr>
        <p:spPr/>
        <p:txBody>
          <a:bodyPr/>
          <a:lstStyle/>
          <a:p>
            <a:fld id="{932DBE29-9DEA-426E-B87F-C1F60FEA42CB}" type="slidenum">
              <a:rPr lang="zh-CN" altLang="en-US" smtClean="0"/>
              <a:t>23</a:t>
            </a:fld>
            <a:endParaRPr lang="zh-CN" altLang="en-US"/>
          </a:p>
        </p:txBody>
      </p:sp>
    </p:spTree>
    <p:extLst>
      <p:ext uri="{BB962C8B-B14F-4D97-AF65-F5344CB8AC3E}">
        <p14:creationId xmlns:p14="http://schemas.microsoft.com/office/powerpoint/2010/main" val="187838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每个数据报中含有地址信息，通过查询转发表中的地址信息来确定其输出链路</a:t>
            </a:r>
            <a:endParaRPr lang="en-US" altLang="zh-CN" dirty="0"/>
          </a:p>
          <a:p>
            <a:r>
              <a:rPr lang="zh-CN" altLang="en-US" dirty="0"/>
              <a:t>这个地址可以是数据报所要到达的最终地址，也可以是链接或者其他的广义地址</a:t>
            </a:r>
            <a:endParaRPr lang="en-US" altLang="zh-CN" dirty="0"/>
          </a:p>
          <a:p>
            <a:r>
              <a:rPr lang="zh-CN" altLang="en-US" dirty="0"/>
              <a:t>事先要确定这样的一个转发表，即通过路由算法确定通过网络的端到端路径来确定这样的一个转发表</a:t>
            </a:r>
          </a:p>
        </p:txBody>
      </p:sp>
      <p:sp>
        <p:nvSpPr>
          <p:cNvPr id="4" name="灯片编号占位符 3"/>
          <p:cNvSpPr>
            <a:spLocks noGrp="1"/>
          </p:cNvSpPr>
          <p:nvPr>
            <p:ph type="sldNum" sz="quarter" idx="10"/>
          </p:nvPr>
        </p:nvSpPr>
        <p:spPr/>
        <p:txBody>
          <a:bodyPr/>
          <a:lstStyle/>
          <a:p>
            <a:fld id="{3B382B32-468F-4441-A525-0569902E76C1}" type="slidenum">
              <a:rPr lang="zh-CN" altLang="en-US" smtClean="0"/>
              <a:t>3</a:t>
            </a:fld>
            <a:endParaRPr lang="zh-CN" altLang="en-US"/>
          </a:p>
        </p:txBody>
      </p:sp>
    </p:spTree>
    <p:extLst>
      <p:ext uri="{BB962C8B-B14F-4D97-AF65-F5344CB8AC3E}">
        <p14:creationId xmlns:p14="http://schemas.microsoft.com/office/powerpoint/2010/main" val="48257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连接建立：是部分网络的重要功能，数据分组传输之前两端主机 需要首先建立虚拟</a:t>
            </a:r>
            <a:r>
              <a:rPr lang="en-US" altLang="zh-CN" dirty="0"/>
              <a:t>/</a:t>
            </a:r>
            <a:r>
              <a:rPr lang="zh-CN" altLang="en-US" dirty="0"/>
              <a:t>逻辑连接</a:t>
            </a:r>
            <a:endParaRPr lang="en-US" altLang="zh-CN" dirty="0"/>
          </a:p>
          <a:p>
            <a:r>
              <a:rPr lang="zh-CN" altLang="en-US" dirty="0"/>
              <a:t>建立以后才可以通信，是通过网络设备，如路由器进行建立的链接</a:t>
            </a:r>
            <a:endParaRPr lang="en-US" altLang="zh-CN" dirty="0"/>
          </a:p>
          <a:p>
            <a:r>
              <a:rPr lang="zh-CN" altLang="en-US" dirty="0"/>
              <a:t>网络层链接是两个主机之间 建立的链接，路 径上的路由器等网络设备参与 其中</a:t>
            </a:r>
            <a:endParaRPr lang="en-US" altLang="zh-CN" dirty="0"/>
          </a:p>
          <a:p>
            <a:endParaRPr lang="en-US" altLang="zh-CN" dirty="0"/>
          </a:p>
          <a:p>
            <a:r>
              <a:rPr lang="zh-CN" altLang="en-US" dirty="0"/>
              <a:t>比较常见的网络即</a:t>
            </a:r>
            <a:r>
              <a:rPr lang="en-US" altLang="zh-CN" dirty="0"/>
              <a:t>Internet</a:t>
            </a:r>
            <a:r>
              <a:rPr lang="zh-CN" altLang="en-US" dirty="0"/>
              <a:t>网络，提供的服务比价单一 简单，即为尽力服务，带宽、时间延迟保障、丢失等都是不保障的，而</a:t>
            </a:r>
            <a:r>
              <a:rPr lang="en-US" altLang="zh-CN" dirty="0"/>
              <a:t>ATM</a:t>
            </a:r>
            <a:r>
              <a:rPr lang="zh-CN" altLang="en-US" dirty="0"/>
              <a:t>提供了</a:t>
            </a:r>
            <a:r>
              <a:rPr lang="en-US" altLang="zh-CN" dirty="0"/>
              <a:t>CBR/VBR/ABR/UBR</a:t>
            </a:r>
            <a:r>
              <a:rPr lang="zh-CN" altLang="en-US" dirty="0"/>
              <a:t>四种服务模型，具体服务这个表列的比较全</a:t>
            </a:r>
          </a:p>
        </p:txBody>
      </p:sp>
      <p:sp>
        <p:nvSpPr>
          <p:cNvPr id="4" name="灯片编号占位符 3"/>
          <p:cNvSpPr>
            <a:spLocks noGrp="1"/>
          </p:cNvSpPr>
          <p:nvPr>
            <p:ph type="sldNum" sz="quarter" idx="10"/>
          </p:nvPr>
        </p:nvSpPr>
        <p:spPr/>
        <p:txBody>
          <a:bodyPr/>
          <a:lstStyle/>
          <a:p>
            <a:fld id="{3B382B32-468F-4441-A525-0569902E76C1}" type="slidenum">
              <a:rPr lang="zh-CN" altLang="en-US" smtClean="0"/>
              <a:t>4</a:t>
            </a:fld>
            <a:endParaRPr lang="zh-CN" altLang="en-US"/>
          </a:p>
        </p:txBody>
      </p:sp>
    </p:spTree>
    <p:extLst>
      <p:ext uri="{BB962C8B-B14F-4D97-AF65-F5344CB8AC3E}">
        <p14:creationId xmlns:p14="http://schemas.microsoft.com/office/powerpoint/2010/main" val="358811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概括一下前面的模型，即包括两种，一类无连接服务，在传输时不事先为系列分组的传输确定传输路径 </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，对每个分组独立确定传输路径 ，他会根据当前的网络状态选择路径进行传输，独立确定，所以不同分组可能传输路径不同 ，最具有代表性的被称为数据报网络</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r>
              <a:rPr lang="zh-CN" altLang="en-US" dirty="0"/>
              <a:t>另外一类为链接服务</a:t>
            </a:r>
          </a:p>
        </p:txBody>
      </p:sp>
      <p:sp>
        <p:nvSpPr>
          <p:cNvPr id="4" name="灯片编号占位符 3"/>
          <p:cNvSpPr>
            <a:spLocks noGrp="1"/>
          </p:cNvSpPr>
          <p:nvPr>
            <p:ph type="sldNum" sz="quarter" idx="10"/>
          </p:nvPr>
        </p:nvSpPr>
        <p:spPr/>
        <p:txBody>
          <a:bodyPr/>
          <a:lstStyle/>
          <a:p>
            <a:fld id="{3B382B32-468F-4441-A525-0569902E76C1}" type="slidenum">
              <a:rPr lang="zh-CN" altLang="en-US" smtClean="0"/>
              <a:t>5</a:t>
            </a:fld>
            <a:endParaRPr lang="zh-CN" altLang="en-US"/>
          </a:p>
        </p:txBody>
      </p:sp>
    </p:spTree>
    <p:extLst>
      <p:ext uri="{BB962C8B-B14F-4D97-AF65-F5344CB8AC3E}">
        <p14:creationId xmlns:p14="http://schemas.microsoft.com/office/powerpoint/2010/main" val="123517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虚电路提供了网络层的连接服务，类似与传输层的</a:t>
            </a:r>
            <a:r>
              <a:rPr lang="en-US" altLang="zh-CN" dirty="0"/>
              <a:t>TCP</a:t>
            </a:r>
            <a:r>
              <a:rPr lang="zh-CN" altLang="en-US" dirty="0"/>
              <a:t>服务，但是有本质的区别，网络层的连接是主机到主机的，最关键的实现是网络核心，不仅仅是段系统，传输层的连接服务，提供的是端到端的连接服务。首先看一些虚电路，虚电路实际是从电路交换网络借鉴过来的思想，是一条从原到目的的类似与电路的连接</a:t>
            </a:r>
            <a:endParaRPr lang="en-US" altLang="zh-CN" dirty="0"/>
          </a:p>
          <a:p>
            <a:r>
              <a:rPr lang="zh-CN" altLang="en-US" dirty="0"/>
              <a:t>一条虚电路包括</a:t>
            </a:r>
            <a:r>
              <a:rPr lang="en-US" altLang="zh-CN" dirty="0"/>
              <a:t>1,2,3balabala</a:t>
            </a:r>
          </a:p>
          <a:p>
            <a:r>
              <a:rPr lang="zh-CN" altLang="en-US" dirty="0"/>
              <a:t>因此可以看出虚电路经过的每一个网络设备，都要维护每条经过他的虚电路的连接状态</a:t>
            </a:r>
            <a:endParaRPr lang="en-US" altLang="zh-CN" dirty="0"/>
          </a:p>
          <a:p>
            <a:r>
              <a:rPr lang="zh-CN" altLang="en-US" dirty="0"/>
              <a:t>而虚电路的通信过程业余电路交换有相似之处，建立连接，数据传输，拆除呼叫</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566750D-A6B0-4D3B-8757-33A42033A651}" type="slidenum">
              <a:rPr lang="zh-CN" altLang="en-US" smtClean="0"/>
              <a:t>6</a:t>
            </a:fld>
            <a:endParaRPr lang="zh-CN" altLang="en-US"/>
          </a:p>
        </p:txBody>
      </p:sp>
    </p:spTree>
    <p:extLst>
      <p:ext uri="{BB962C8B-B14F-4D97-AF65-F5344CB8AC3E}">
        <p14:creationId xmlns:p14="http://schemas.microsoft.com/office/powerpoint/2010/main" val="19007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虚电路的上的分组，携带的是对应虚电路的</a:t>
            </a:r>
            <a:r>
              <a:rPr lang="en-US" altLang="zh-CN" dirty="0"/>
              <a:t>VCID</a:t>
            </a:r>
            <a:r>
              <a:rPr lang="zh-CN" altLang="en-US" dirty="0"/>
              <a:t>而不是目的地址，而同一条</a:t>
            </a:r>
            <a:r>
              <a:rPr lang="en-US" altLang="zh-CN" dirty="0"/>
              <a:t>VC</a:t>
            </a:r>
            <a:r>
              <a:rPr lang="zh-CN" altLang="en-US" dirty="0"/>
              <a:t>的不同段链路上的</a:t>
            </a:r>
            <a:r>
              <a:rPr lang="en-US" altLang="zh-CN" dirty="0"/>
              <a:t>VCID</a:t>
            </a:r>
            <a:r>
              <a:rPr lang="zh-CN" altLang="en-US" dirty="0"/>
              <a:t>通常不同，这就需要路由器转发分组时依据转发表改写或替换电路好，因此</a:t>
            </a:r>
            <a:r>
              <a:rPr lang="en-US" altLang="zh-CN" dirty="0"/>
              <a:t>VC</a:t>
            </a:r>
            <a:r>
              <a:rPr lang="zh-CN" altLang="en-US" dirty="0"/>
              <a:t>上的每一个路由器都要维护</a:t>
            </a:r>
            <a:r>
              <a:rPr lang="en-US" altLang="zh-CN" dirty="0"/>
              <a:t>VC</a:t>
            </a:r>
            <a:r>
              <a:rPr lang="zh-CN" altLang="en-US" dirty="0"/>
              <a:t>连接的连接状态</a:t>
            </a:r>
            <a:endParaRPr lang="en-US" altLang="zh-CN" dirty="0"/>
          </a:p>
          <a:p>
            <a:endParaRPr lang="en-US" altLang="zh-CN" dirty="0"/>
          </a:p>
          <a:p>
            <a:r>
              <a:rPr lang="zh-CN" altLang="en-US" sz="1200" dirty="0"/>
              <a:t>虚电路信令协议用于虚电路网络的建立、维护与拆除，如</a:t>
            </a:r>
            <a:r>
              <a:rPr lang="en-US" altLang="zh-CN" sz="1200" dirty="0"/>
              <a:t>ATM</a:t>
            </a:r>
            <a:r>
              <a:rPr lang="zh-CN" altLang="en-US" sz="1200" dirty="0"/>
              <a:t>，帧中继网络</a:t>
            </a:r>
            <a:endParaRPr lang="en-US" altLang="zh-CN" sz="1200" dirty="0"/>
          </a:p>
          <a:p>
            <a:r>
              <a:rPr lang="zh-CN" altLang="en-US" dirty="0"/>
              <a:t>图中为虚电路信令协议建立</a:t>
            </a:r>
            <a:r>
              <a:rPr lang="en-US" altLang="zh-CN" dirty="0"/>
              <a:t>VC</a:t>
            </a:r>
            <a:r>
              <a:rPr lang="zh-CN" altLang="en-US" dirty="0"/>
              <a:t>以及传输的过程</a:t>
            </a:r>
          </a:p>
        </p:txBody>
      </p:sp>
      <p:sp>
        <p:nvSpPr>
          <p:cNvPr id="4" name="灯片编号占位符 3"/>
          <p:cNvSpPr>
            <a:spLocks noGrp="1"/>
          </p:cNvSpPr>
          <p:nvPr>
            <p:ph type="sldNum" sz="quarter" idx="10"/>
          </p:nvPr>
        </p:nvSpPr>
        <p:spPr/>
        <p:txBody>
          <a:bodyPr/>
          <a:lstStyle/>
          <a:p>
            <a:fld id="{D566750D-A6B0-4D3B-8757-33A42033A651}" type="slidenum">
              <a:rPr lang="zh-CN" altLang="en-US" smtClean="0"/>
              <a:t>7</a:t>
            </a:fld>
            <a:endParaRPr lang="zh-CN" altLang="en-US"/>
          </a:p>
        </p:txBody>
      </p:sp>
    </p:spTree>
    <p:extLst>
      <p:ext uri="{BB962C8B-B14F-4D97-AF65-F5344CB8AC3E}">
        <p14:creationId xmlns:p14="http://schemas.microsoft.com/office/powerpoint/2010/main" val="3651512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接下来我们来看数据报网络，数据报网络提供的是网络层的无连接服务，同样基于分组交换，与</a:t>
            </a:r>
            <a:r>
              <a:rPr lang="en-US" altLang="zh-CN" dirty="0"/>
              <a:t>VC</a:t>
            </a:r>
            <a:r>
              <a:rPr lang="zh-CN" altLang="en-US" dirty="0"/>
              <a:t>网络不同，数据报网络每个分组携带目的地址，路由器根据分组的目的地址转发分组，这就需要基于路由协议</a:t>
            </a:r>
            <a:r>
              <a:rPr lang="en-US" altLang="zh-CN" dirty="0"/>
              <a:t>/</a:t>
            </a:r>
            <a:r>
              <a:rPr lang="zh-CN" altLang="en-US" dirty="0"/>
              <a:t>算法构建转发表，通过检索转发表转发分组，每个分组独立选路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可能由于路由器转发表更新，相同目的的分组走不同的路径</a:t>
            </a:r>
            <a:endParaRPr lang="en-US" altLang="zh-CN" dirty="0"/>
          </a:p>
        </p:txBody>
      </p:sp>
      <p:sp>
        <p:nvSpPr>
          <p:cNvPr id="4" name="灯片编号占位符 3"/>
          <p:cNvSpPr>
            <a:spLocks noGrp="1"/>
          </p:cNvSpPr>
          <p:nvPr>
            <p:ph type="sldNum" sz="quarter" idx="10"/>
          </p:nvPr>
        </p:nvSpPr>
        <p:spPr/>
        <p:txBody>
          <a:bodyPr/>
          <a:lstStyle/>
          <a:p>
            <a:fld id="{D566750D-A6B0-4D3B-8757-33A42033A651}" type="slidenum">
              <a:rPr lang="zh-CN" altLang="en-US" smtClean="0"/>
              <a:t>8</a:t>
            </a:fld>
            <a:endParaRPr lang="zh-CN" altLang="en-US"/>
          </a:p>
        </p:txBody>
      </p:sp>
    </p:spTree>
    <p:extLst>
      <p:ext uri="{BB962C8B-B14F-4D97-AF65-F5344CB8AC3E}">
        <p14:creationId xmlns:p14="http://schemas.microsoft.com/office/powerpoint/2010/main" val="50689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路由转发表</a:t>
            </a:r>
            <a:r>
              <a:rPr lang="en-US" altLang="zh-CN" baseline="0" dirty="0"/>
              <a:t>	</a:t>
            </a:r>
            <a:r>
              <a:rPr lang="zh-CN" altLang="en-US" dirty="0"/>
              <a:t>使用路由算法（协议）生成转发表，通过转发表确定分组在本路路由如何转发</a:t>
            </a:r>
            <a:endParaRPr lang="en-US" altLang="zh-CN" dirty="0"/>
          </a:p>
          <a:p>
            <a:r>
              <a:rPr lang="zh-CN" altLang="en-US" dirty="0"/>
              <a:t>以</a:t>
            </a:r>
            <a:r>
              <a:rPr lang="en-US" altLang="zh-CN" dirty="0"/>
              <a:t>ipv4</a:t>
            </a:r>
            <a:r>
              <a:rPr lang="zh-CN" altLang="en-US" dirty="0"/>
              <a:t>为例，地址空间为</a:t>
            </a:r>
            <a:r>
              <a:rPr lang="en-US" altLang="zh-CN" dirty="0"/>
              <a:t>40</a:t>
            </a:r>
            <a:r>
              <a:rPr lang="zh-CN" altLang="en-US" dirty="0"/>
              <a:t>亿</a:t>
            </a:r>
            <a:r>
              <a:rPr lang="en-US" altLang="zh-CN" dirty="0"/>
              <a:t> </a:t>
            </a:r>
            <a:r>
              <a:rPr lang="zh-CN" altLang="en-US" dirty="0"/>
              <a:t>如果转发表记录每一个</a:t>
            </a:r>
            <a:r>
              <a:rPr lang="en-US" altLang="zh-CN" dirty="0"/>
              <a:t>IP</a:t>
            </a:r>
            <a:r>
              <a:rPr lang="zh-CN" altLang="en-US" dirty="0"/>
              <a:t>地址的话，基本是不可行的，因此使用地址范围代替具体</a:t>
            </a:r>
            <a:r>
              <a:rPr lang="en-US" altLang="zh-CN" dirty="0" err="1"/>
              <a:t>ip</a:t>
            </a:r>
            <a:r>
              <a:rPr lang="zh-CN" altLang="en-US" dirty="0"/>
              <a:t>地址，而当有一个分组的目的地址与转发表的多条索引匹配成功时，需要遵循最长前缀匹配优先：在检索转发表时，优先选择与分组目的地址匹配前缀最长的入口，匹配的字节数越多，地址空间越小，更具体</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566750D-A6B0-4D3B-8757-33A42033A651}" type="slidenum">
              <a:rPr lang="zh-CN" altLang="en-US" smtClean="0"/>
              <a:t>9</a:t>
            </a:fld>
            <a:endParaRPr lang="zh-CN" altLang="en-US"/>
          </a:p>
        </p:txBody>
      </p:sp>
    </p:spTree>
    <p:extLst>
      <p:ext uri="{BB962C8B-B14F-4D97-AF65-F5344CB8AC3E}">
        <p14:creationId xmlns:p14="http://schemas.microsoft.com/office/powerpoint/2010/main" val="3697788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5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291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103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40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925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087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8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08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2415" y="165267"/>
            <a:ext cx="6589199" cy="781511"/>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1152908"/>
            <a:ext cx="6591985" cy="54703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Freeform 11"/>
          <p:cNvSpPr/>
          <p:nvPr/>
        </p:nvSpPr>
        <p:spPr bwMode="auto">
          <a:xfrm flipV="1">
            <a:off x="0" y="302019"/>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6689" y="37345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89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04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32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136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5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40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585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202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4/25/2018</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64893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85A81-EA79-475C-A415-251E9C7F7DF8}"/>
              </a:ext>
            </a:extLst>
          </p:cNvPr>
          <p:cNvSpPr>
            <a:spLocks noGrp="1"/>
          </p:cNvSpPr>
          <p:nvPr>
            <p:ph type="ctrTitle"/>
          </p:nvPr>
        </p:nvSpPr>
        <p:spPr/>
        <p:txBody>
          <a:bodyPr/>
          <a:lstStyle/>
          <a:p>
            <a:r>
              <a:rPr lang="zh-CN" altLang="en-US" dirty="0"/>
              <a:t>网络层（上）</a:t>
            </a:r>
          </a:p>
        </p:txBody>
      </p:sp>
      <p:sp>
        <p:nvSpPr>
          <p:cNvPr id="3" name="副标题 2">
            <a:extLst>
              <a:ext uri="{FF2B5EF4-FFF2-40B4-BE49-F238E27FC236}">
                <a16:creationId xmlns:a16="http://schemas.microsoft.com/office/drawing/2014/main" id="{53B68821-F5F7-4855-A74C-89A85F35C6E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0417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数据报网络与</a:t>
            </a:r>
            <a:r>
              <a:rPr lang="en-US" altLang="zh-CN" dirty="0"/>
              <a:t>VC</a:t>
            </a:r>
            <a:r>
              <a:rPr lang="zh-CN" altLang="en-US" dirty="0"/>
              <a:t>网络的比较</a:t>
            </a:r>
          </a:p>
        </p:txBody>
      </p:sp>
      <p:graphicFrame>
        <p:nvGraphicFramePr>
          <p:cNvPr id="5" name="内容占位符 4"/>
          <p:cNvGraphicFramePr>
            <a:graphicFrameLocks noGrp="1"/>
          </p:cNvGraphicFramePr>
          <p:nvPr>
            <p:ph idx="1"/>
            <p:extLst/>
          </p:nvPr>
        </p:nvGraphicFramePr>
        <p:xfrm>
          <a:off x="1943100" y="1152525"/>
          <a:ext cx="6591300" cy="5063380"/>
        </p:xfrm>
        <a:graphic>
          <a:graphicData uri="http://schemas.openxmlformats.org/drawingml/2006/table">
            <a:tbl>
              <a:tblPr firstRow="1" bandRow="1">
                <a:tableStyleId>{2D5ABB26-0587-4C30-8999-92F81FD0307C}</a:tableStyleId>
              </a:tblPr>
              <a:tblGrid>
                <a:gridCol w="3295650">
                  <a:extLst>
                    <a:ext uri="{9D8B030D-6E8A-4147-A177-3AD203B41FA5}">
                      <a16:colId xmlns:a16="http://schemas.microsoft.com/office/drawing/2014/main" val="1631964532"/>
                    </a:ext>
                  </a:extLst>
                </a:gridCol>
                <a:gridCol w="3295650">
                  <a:extLst>
                    <a:ext uri="{9D8B030D-6E8A-4147-A177-3AD203B41FA5}">
                      <a16:colId xmlns:a16="http://schemas.microsoft.com/office/drawing/2014/main" val="1400514929"/>
                    </a:ext>
                  </a:extLst>
                </a:gridCol>
              </a:tblGrid>
              <a:tr h="968665">
                <a:tc>
                  <a:txBody>
                    <a:bodyPr/>
                    <a:lstStyle/>
                    <a:p>
                      <a:r>
                        <a:rPr lang="en-US" altLang="zh-CN" sz="2000" b="1" dirty="0"/>
                        <a:t>Internet</a:t>
                      </a:r>
                      <a:r>
                        <a:rPr lang="zh-CN" altLang="en-US" sz="2000" b="1" dirty="0"/>
                        <a:t>（数据报网络）</a:t>
                      </a:r>
                    </a:p>
                  </a:txBody>
                  <a:tcPr/>
                </a:tc>
                <a:tc>
                  <a:txBody>
                    <a:bodyPr/>
                    <a:lstStyle/>
                    <a:p>
                      <a:r>
                        <a:rPr lang="en-US" altLang="zh-CN" sz="2000" b="1" dirty="0"/>
                        <a:t>ATM</a:t>
                      </a:r>
                      <a:r>
                        <a:rPr lang="zh-CN" altLang="en-US" sz="2000" b="1" dirty="0"/>
                        <a:t>（</a:t>
                      </a:r>
                      <a:r>
                        <a:rPr lang="en-US" altLang="zh-CN" sz="2000" b="1" dirty="0"/>
                        <a:t>VC</a:t>
                      </a:r>
                      <a:r>
                        <a:rPr lang="zh-CN" altLang="en-US" sz="2000" b="1" dirty="0"/>
                        <a:t>网络）</a:t>
                      </a:r>
                    </a:p>
                  </a:txBody>
                  <a:tcPr/>
                </a:tc>
                <a:extLst>
                  <a:ext uri="{0D108BD9-81ED-4DB2-BD59-A6C34878D82A}">
                    <a16:rowId xmlns:a16="http://schemas.microsoft.com/office/drawing/2014/main" val="1614381005"/>
                  </a:ext>
                </a:extLst>
              </a:tr>
              <a:tr h="968665">
                <a:tc>
                  <a:txBody>
                    <a:bodyPr/>
                    <a:lstStyle/>
                    <a:p>
                      <a:r>
                        <a:rPr lang="zh-CN" altLang="en-US" dirty="0"/>
                        <a:t>计算机之间的数据交换</a:t>
                      </a:r>
                    </a:p>
                  </a:txBody>
                  <a:tcPr/>
                </a:tc>
                <a:tc>
                  <a:txBody>
                    <a:bodyPr/>
                    <a:lstStyle/>
                    <a:p>
                      <a:r>
                        <a:rPr lang="zh-CN" altLang="en-US" dirty="0"/>
                        <a:t>电话网络演化而来</a:t>
                      </a:r>
                    </a:p>
                  </a:txBody>
                  <a:tcPr/>
                </a:tc>
                <a:extLst>
                  <a:ext uri="{0D108BD9-81ED-4DB2-BD59-A6C34878D82A}">
                    <a16:rowId xmlns:a16="http://schemas.microsoft.com/office/drawing/2014/main" val="946037842"/>
                  </a:ext>
                </a:extLst>
              </a:tr>
              <a:tr h="968665">
                <a:tc>
                  <a:txBody>
                    <a:bodyPr/>
                    <a:lstStyle/>
                    <a:p>
                      <a:r>
                        <a:rPr lang="zh-CN" altLang="en-US" dirty="0"/>
                        <a:t>链路类型众多：特点、性能各异；统一服务困难</a:t>
                      </a:r>
                    </a:p>
                  </a:txBody>
                  <a:tcPr/>
                </a:tc>
                <a:tc>
                  <a:txBody>
                    <a:bodyPr/>
                    <a:lstStyle/>
                    <a:p>
                      <a:r>
                        <a:rPr lang="zh-CN" altLang="en-US" dirty="0"/>
                        <a:t>核心是实时对话：</a:t>
                      </a:r>
                      <a:r>
                        <a:rPr lang="zh-CN" altLang="en-US" sz="1800" b="0" i="0" kern="1200" dirty="0">
                          <a:solidFill>
                            <a:schemeClr val="tx1"/>
                          </a:solidFill>
                          <a:effectLst/>
                          <a:latin typeface="+mn-lt"/>
                          <a:ea typeface="+mn-ea"/>
                          <a:cs typeface="+mn-cs"/>
                        </a:rPr>
                        <a:t>严格的时间、可靠性需求、有保障的服务</a:t>
                      </a:r>
                      <a:r>
                        <a:rPr lang="zh-CN" altLang="en-US" dirty="0"/>
                        <a:t> </a:t>
                      </a:r>
                      <a:br>
                        <a:rPr lang="zh-CN" altLang="en-US" dirty="0"/>
                      </a:br>
                      <a:endParaRPr lang="zh-CN" altLang="en-US" dirty="0"/>
                    </a:p>
                  </a:txBody>
                  <a:tcPr/>
                </a:tc>
                <a:extLst>
                  <a:ext uri="{0D108BD9-81ED-4DB2-BD59-A6C34878D82A}">
                    <a16:rowId xmlns:a16="http://schemas.microsoft.com/office/drawing/2014/main" val="4042599716"/>
                  </a:ext>
                </a:extLst>
              </a:tr>
              <a:tr h="968665">
                <a:tc>
                  <a:txBody>
                    <a:bodyPr/>
                    <a:lstStyle/>
                    <a:p>
                      <a:r>
                        <a:rPr lang="zh-CN" altLang="en-US" sz="1800" b="0" i="0" kern="1200" dirty="0">
                          <a:solidFill>
                            <a:schemeClr val="tx1"/>
                          </a:solidFill>
                          <a:effectLst/>
                          <a:latin typeface="+mn-lt"/>
                          <a:ea typeface="+mn-ea"/>
                          <a:cs typeface="+mn-cs"/>
                        </a:rPr>
                        <a:t>“智能” 端系统 </a:t>
                      </a:r>
                      <a:r>
                        <a:rPr lang="en-US" altLang="zh-CN" sz="1800" b="0" i="0" kern="1200" dirty="0">
                          <a:solidFill>
                            <a:schemeClr val="tx1"/>
                          </a:solidFill>
                          <a:effectLst/>
                          <a:latin typeface="+mn-lt"/>
                          <a:ea typeface="+mn-ea"/>
                          <a:cs typeface="+mn-cs"/>
                        </a:rPr>
                        <a:t>(</a:t>
                      </a:r>
                      <a:r>
                        <a:rPr lang="zh-CN" altLang="en-US" sz="1800" b="0" i="0" kern="1200" dirty="0">
                          <a:solidFill>
                            <a:schemeClr val="tx1"/>
                          </a:solidFill>
                          <a:effectLst/>
                          <a:latin typeface="+mn-lt"/>
                          <a:ea typeface="+mn-ea"/>
                          <a:cs typeface="+mn-cs"/>
                        </a:rPr>
                        <a:t>计算机</a:t>
                      </a:r>
                      <a:r>
                        <a:rPr lang="en-US" altLang="zh-CN" sz="1800" b="0" i="0" kern="1200" dirty="0">
                          <a:solidFill>
                            <a:schemeClr val="tx1"/>
                          </a:solidFill>
                          <a:effectLst/>
                          <a:latin typeface="+mn-lt"/>
                          <a:ea typeface="+mn-ea"/>
                          <a:cs typeface="+mn-cs"/>
                        </a:rPr>
                        <a:t>)</a:t>
                      </a:r>
                      <a:r>
                        <a:rPr lang="zh-CN" altLang="en-US" sz="1800" b="0" i="0" kern="1200" dirty="0">
                          <a:solidFill>
                            <a:schemeClr val="tx1"/>
                          </a:solidFill>
                          <a:effectLst/>
                          <a:latin typeface="+mn-lt"/>
                          <a:ea typeface="+mn-ea"/>
                          <a:cs typeface="+mn-cs"/>
                        </a:rPr>
                        <a:t>：可以自适应、性能控制、差错恢复</a:t>
                      </a:r>
                      <a:r>
                        <a:rPr lang="zh-CN" altLang="en-US" dirty="0"/>
                        <a:t> </a:t>
                      </a:r>
                      <a:br>
                        <a:rPr lang="zh-CN" altLang="en-US" dirty="0"/>
                      </a:br>
                      <a:endParaRPr lang="zh-CN" altLang="en-US" dirty="0"/>
                    </a:p>
                  </a:txBody>
                  <a:tcPr/>
                </a:tc>
                <a:tc>
                  <a:txBody>
                    <a:bodyPr/>
                    <a:lstStyle/>
                    <a:p>
                      <a:r>
                        <a:rPr lang="zh-CN" altLang="en-US" sz="1800" b="0" i="0" kern="1200" dirty="0">
                          <a:solidFill>
                            <a:schemeClr val="tx1"/>
                          </a:solidFill>
                          <a:effectLst/>
                          <a:latin typeface="+mn-lt"/>
                          <a:ea typeface="+mn-ea"/>
                          <a:cs typeface="+mn-cs"/>
                        </a:rPr>
                        <a:t>“哑</a:t>
                      </a:r>
                      <a:r>
                        <a:rPr lang="en-US" altLang="zh-CN" sz="1800" b="0" i="0" kern="1200" dirty="0">
                          <a:solidFill>
                            <a:schemeClr val="tx1"/>
                          </a:solidFill>
                          <a:effectLst/>
                          <a:latin typeface="+mn-lt"/>
                          <a:ea typeface="+mn-ea"/>
                          <a:cs typeface="+mn-cs"/>
                        </a:rPr>
                        <a:t>(dumb)</a:t>
                      </a:r>
                      <a:r>
                        <a:rPr lang="zh-CN" altLang="en-US" sz="1800" b="0" i="0" kern="1200" dirty="0">
                          <a:solidFill>
                            <a:schemeClr val="tx1"/>
                          </a:solidFill>
                          <a:effectLst/>
                          <a:latin typeface="+mn-lt"/>
                          <a:ea typeface="+mn-ea"/>
                          <a:cs typeface="+mn-cs"/>
                        </a:rPr>
                        <a:t>” 端系统（非智能）电话机</a:t>
                      </a:r>
                      <a:r>
                        <a:rPr lang="zh-CN" altLang="en-US" dirty="0"/>
                        <a:t> </a:t>
                      </a:r>
                      <a:br>
                        <a:rPr lang="zh-CN" altLang="en-US" dirty="0"/>
                      </a:br>
                      <a:endParaRPr lang="zh-CN" altLang="en-US" dirty="0"/>
                    </a:p>
                  </a:txBody>
                  <a:tcPr/>
                </a:tc>
                <a:extLst>
                  <a:ext uri="{0D108BD9-81ED-4DB2-BD59-A6C34878D82A}">
                    <a16:rowId xmlns:a16="http://schemas.microsoft.com/office/drawing/2014/main" val="616960171"/>
                  </a:ext>
                </a:extLst>
              </a:tr>
              <a:tr h="968665">
                <a:tc>
                  <a:txBody>
                    <a:bodyPr/>
                    <a:lstStyle/>
                    <a:p>
                      <a:r>
                        <a:rPr lang="zh-CN" altLang="en-US" sz="1800" b="0" i="0" kern="1200" dirty="0">
                          <a:solidFill>
                            <a:schemeClr val="tx1"/>
                          </a:solidFill>
                          <a:effectLst/>
                          <a:latin typeface="+mn-lt"/>
                          <a:ea typeface="+mn-ea"/>
                          <a:cs typeface="+mn-cs"/>
                        </a:rPr>
                        <a:t>简化网络，复杂“边缘”</a:t>
                      </a:r>
                      <a:r>
                        <a:rPr lang="zh-CN" altLang="en-US" dirty="0"/>
                        <a:t> </a:t>
                      </a:r>
                    </a:p>
                  </a:txBody>
                  <a:tcPr/>
                </a:tc>
                <a:tc>
                  <a:txBody>
                    <a:bodyPr/>
                    <a:lstStyle/>
                    <a:p>
                      <a:r>
                        <a:rPr lang="zh-CN" altLang="en-US" sz="1800" b="0" i="0" kern="1200" dirty="0">
                          <a:solidFill>
                            <a:schemeClr val="tx1"/>
                          </a:solidFill>
                          <a:effectLst/>
                          <a:latin typeface="+mn-lt"/>
                          <a:ea typeface="+mn-ea"/>
                          <a:cs typeface="+mn-cs"/>
                        </a:rPr>
                        <a:t>简化“边缘”，复杂网络</a:t>
                      </a:r>
                      <a:r>
                        <a:rPr lang="zh-CN" altLang="en-US" dirty="0"/>
                        <a:t> </a:t>
                      </a:r>
                    </a:p>
                  </a:txBody>
                  <a:tcPr/>
                </a:tc>
                <a:extLst>
                  <a:ext uri="{0D108BD9-81ED-4DB2-BD59-A6C34878D82A}">
                    <a16:rowId xmlns:a16="http://schemas.microsoft.com/office/drawing/2014/main" val="3258980159"/>
                  </a:ext>
                </a:extLst>
              </a:tr>
            </a:tbl>
          </a:graphicData>
        </a:graphic>
      </p:graphicFrame>
    </p:spTree>
    <p:extLst>
      <p:ext uri="{BB962C8B-B14F-4D97-AF65-F5344CB8AC3E}">
        <p14:creationId xmlns:p14="http://schemas.microsoft.com/office/powerpoint/2010/main" val="347673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协议</a:t>
            </a:r>
          </a:p>
        </p:txBody>
      </p:sp>
      <p:pic>
        <p:nvPicPr>
          <p:cNvPr id="4" name="内容占位符 3"/>
          <p:cNvPicPr>
            <a:picLocks noGrp="1" noChangeAspect="1"/>
          </p:cNvPicPr>
          <p:nvPr>
            <p:ph idx="1"/>
          </p:nvPr>
        </p:nvPicPr>
        <p:blipFill>
          <a:blip r:embed="rId3"/>
          <a:stretch>
            <a:fillRect/>
          </a:stretch>
        </p:blipFill>
        <p:spPr>
          <a:xfrm>
            <a:off x="1518557" y="1234153"/>
            <a:ext cx="6591300" cy="4088069"/>
          </a:xfrm>
          <a:prstGeom prst="rect">
            <a:avLst/>
          </a:prstGeom>
        </p:spPr>
      </p:pic>
    </p:spTree>
    <p:extLst>
      <p:ext uri="{BB962C8B-B14F-4D97-AF65-F5344CB8AC3E}">
        <p14:creationId xmlns:p14="http://schemas.microsoft.com/office/powerpoint/2010/main" val="8603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1083129" y="165267"/>
            <a:ext cx="6166757" cy="3511805"/>
          </a:xfrm>
          <a:prstGeom prst="rect">
            <a:avLst/>
          </a:prstGeom>
        </p:spPr>
      </p:pic>
      <p:sp>
        <p:nvSpPr>
          <p:cNvPr id="5" name="文本框 4"/>
          <p:cNvSpPr txBox="1"/>
          <p:nvPr/>
        </p:nvSpPr>
        <p:spPr>
          <a:xfrm>
            <a:off x="642257" y="3766457"/>
            <a:ext cx="7813157" cy="3877985"/>
          </a:xfrm>
          <a:prstGeom prst="rect">
            <a:avLst/>
          </a:prstGeom>
          <a:noFill/>
        </p:spPr>
        <p:txBody>
          <a:bodyPr wrap="square" rtlCol="0">
            <a:spAutoFit/>
          </a:bodyPr>
          <a:lstStyle/>
          <a:p>
            <a:r>
              <a:rPr lang="zh-CN" altLang="en-US" sz="1600" dirty="0"/>
              <a:t>版本号字段占</a:t>
            </a:r>
            <a:r>
              <a:rPr lang="en-US" altLang="zh-CN" sz="1600" dirty="0"/>
              <a:t>4</a:t>
            </a:r>
            <a:r>
              <a:rPr lang="zh-CN" altLang="en-US" sz="1600" dirty="0"/>
              <a:t>位：</a:t>
            </a:r>
            <a:r>
              <a:rPr lang="en-US" altLang="zh-CN" sz="1600" dirty="0"/>
              <a:t>IP</a:t>
            </a:r>
            <a:r>
              <a:rPr lang="zh-CN" altLang="en-US" sz="1600" dirty="0"/>
              <a:t>协议的版本号</a:t>
            </a:r>
            <a:endParaRPr lang="en-US" altLang="zh-CN" sz="1600" dirty="0"/>
          </a:p>
          <a:p>
            <a:r>
              <a:rPr lang="zh-CN" altLang="en-US" sz="1600" dirty="0"/>
              <a:t>首部长度字段占</a:t>
            </a:r>
            <a:r>
              <a:rPr lang="en-US" altLang="zh-CN" sz="1600" dirty="0"/>
              <a:t>4</a:t>
            </a:r>
            <a:r>
              <a:rPr lang="zh-CN" altLang="en-US" sz="1600" dirty="0"/>
              <a:t>位：</a:t>
            </a:r>
            <a:r>
              <a:rPr lang="en-US" altLang="zh-CN" sz="1600" dirty="0"/>
              <a:t>IP</a:t>
            </a:r>
            <a:r>
              <a:rPr lang="zh-CN" altLang="en-US" sz="1600" dirty="0"/>
              <a:t>分组首部长度</a:t>
            </a:r>
            <a:endParaRPr lang="en-US" altLang="zh-CN" sz="1600" dirty="0"/>
          </a:p>
          <a:p>
            <a:r>
              <a:rPr lang="zh-CN" altLang="en-US" sz="1600" dirty="0"/>
              <a:t>服务类型</a:t>
            </a:r>
            <a:r>
              <a:rPr lang="en-US" altLang="zh-CN" sz="1600" dirty="0"/>
              <a:t>(TOS)</a:t>
            </a:r>
            <a:r>
              <a:rPr lang="zh-CN" altLang="en-US" sz="1600" dirty="0"/>
              <a:t>字段占</a:t>
            </a:r>
            <a:r>
              <a:rPr lang="en-US" altLang="zh-CN" sz="1600" dirty="0"/>
              <a:t>8</a:t>
            </a:r>
            <a:r>
              <a:rPr lang="zh-CN" altLang="en-US" sz="1600" dirty="0"/>
              <a:t>位：指示期望获得哪种类型的服务</a:t>
            </a:r>
            <a:endParaRPr lang="en-US" altLang="zh-CN" sz="1600" dirty="0"/>
          </a:p>
          <a:p>
            <a:r>
              <a:rPr lang="zh-CN" altLang="en-US" sz="1600" dirty="0"/>
              <a:t>总长度字段占</a:t>
            </a:r>
            <a:r>
              <a:rPr lang="en-US" altLang="zh-CN" sz="1600" dirty="0"/>
              <a:t>16</a:t>
            </a:r>
            <a:r>
              <a:rPr lang="zh-CN" altLang="en-US" sz="1600" dirty="0"/>
              <a:t>位：</a:t>
            </a:r>
            <a:r>
              <a:rPr lang="en-US" altLang="zh-CN" sz="1600" dirty="0"/>
              <a:t>IP</a:t>
            </a:r>
            <a:r>
              <a:rPr lang="zh-CN" altLang="en-US" sz="1600" dirty="0"/>
              <a:t>分组的总字节数</a:t>
            </a:r>
            <a:r>
              <a:rPr lang="en-US" altLang="zh-CN" sz="1600" dirty="0"/>
              <a:t>(</a:t>
            </a:r>
            <a:r>
              <a:rPr lang="zh-CN" altLang="en-US" sz="1600" dirty="0"/>
              <a:t>首部</a:t>
            </a:r>
            <a:r>
              <a:rPr lang="en-US" altLang="zh-CN" sz="1600" dirty="0"/>
              <a:t>+</a:t>
            </a:r>
            <a:r>
              <a:rPr lang="zh-CN" altLang="en-US" sz="1600" dirty="0"/>
              <a:t>数据</a:t>
            </a:r>
            <a:r>
              <a:rPr lang="en-US" altLang="zh-CN" sz="1600" dirty="0"/>
              <a:t>)</a:t>
            </a:r>
          </a:p>
          <a:p>
            <a:r>
              <a:rPr lang="zh-CN" altLang="en-US" sz="1600" dirty="0"/>
              <a:t>生存时间（</a:t>
            </a:r>
            <a:r>
              <a:rPr lang="en-US" altLang="zh-CN" sz="1600" dirty="0"/>
              <a:t>TTL</a:t>
            </a:r>
            <a:r>
              <a:rPr lang="zh-CN" altLang="en-US" sz="1600" dirty="0"/>
              <a:t>）字段占</a:t>
            </a:r>
            <a:r>
              <a:rPr lang="en-US" altLang="zh-CN" sz="1600" dirty="0"/>
              <a:t>8</a:t>
            </a:r>
            <a:r>
              <a:rPr lang="zh-CN" altLang="en-US" sz="1600" dirty="0"/>
              <a:t>位：</a:t>
            </a:r>
            <a:r>
              <a:rPr lang="en-US" altLang="zh-CN" sz="1600" dirty="0"/>
              <a:t>IP</a:t>
            </a:r>
            <a:r>
              <a:rPr lang="zh-CN" altLang="en-US" sz="1600" dirty="0"/>
              <a:t>分组在网络中可以通过的 路由器数</a:t>
            </a:r>
            <a:endParaRPr lang="en-US" altLang="zh-CN" sz="1600" dirty="0"/>
          </a:p>
          <a:p>
            <a:r>
              <a:rPr lang="zh-CN" altLang="en-US" sz="1600" dirty="0"/>
              <a:t>协议字段占</a:t>
            </a:r>
            <a:r>
              <a:rPr lang="en-US" altLang="zh-CN" sz="1600" dirty="0"/>
              <a:t>8</a:t>
            </a:r>
            <a:r>
              <a:rPr lang="zh-CN" altLang="en-US" sz="1600" dirty="0"/>
              <a:t>位：指示</a:t>
            </a:r>
            <a:r>
              <a:rPr lang="en-US" altLang="zh-CN" sz="1600" dirty="0"/>
              <a:t>IP</a:t>
            </a:r>
            <a:r>
              <a:rPr lang="zh-CN" altLang="en-US" sz="1600" dirty="0"/>
              <a:t>分组封装的是哪个协议的数据包</a:t>
            </a:r>
            <a:endParaRPr lang="en-US" altLang="zh-CN" sz="1600" dirty="0"/>
          </a:p>
          <a:p>
            <a:r>
              <a:rPr lang="zh-CN" altLang="en-US" sz="1600" dirty="0"/>
              <a:t>源</a:t>
            </a:r>
            <a:r>
              <a:rPr lang="en-US" altLang="zh-CN" sz="1600" dirty="0"/>
              <a:t>IP</a:t>
            </a:r>
            <a:r>
              <a:rPr lang="zh-CN" altLang="en-US" sz="1600" dirty="0"/>
              <a:t>地址、目的</a:t>
            </a:r>
            <a:r>
              <a:rPr lang="en-US" altLang="zh-CN" sz="1600" dirty="0"/>
              <a:t>IP</a:t>
            </a:r>
            <a:r>
              <a:rPr lang="zh-CN" altLang="en-US" sz="1600" dirty="0"/>
              <a:t>地址字段各占</a:t>
            </a:r>
            <a:r>
              <a:rPr lang="en-US" altLang="zh-CN" sz="1600" dirty="0"/>
              <a:t>32</a:t>
            </a:r>
            <a:r>
              <a:rPr lang="zh-CN" altLang="en-US" sz="1600" dirty="0"/>
              <a:t>位：分别标识发送分组 的源主机</a:t>
            </a:r>
            <a:r>
              <a:rPr lang="en-US" altLang="zh-CN" sz="1600" dirty="0"/>
              <a:t>/</a:t>
            </a:r>
            <a:r>
              <a:rPr lang="zh-CN" altLang="en-US" sz="1600" dirty="0"/>
              <a:t>路由器</a:t>
            </a:r>
            <a:r>
              <a:rPr lang="en-US" altLang="zh-CN" sz="1600" dirty="0"/>
              <a:t>(</a:t>
            </a:r>
            <a:r>
              <a:rPr lang="zh-CN" altLang="en-US" sz="1600" dirty="0"/>
              <a:t>网络接口</a:t>
            </a:r>
            <a:r>
              <a:rPr lang="en-US" altLang="zh-CN" sz="1600" dirty="0"/>
              <a:t>)</a:t>
            </a:r>
            <a:r>
              <a:rPr lang="zh-CN" altLang="en-US" sz="1600" dirty="0"/>
              <a:t>和接收分组的目的主机</a:t>
            </a:r>
            <a:r>
              <a:rPr lang="en-US" altLang="zh-CN" sz="1600" dirty="0"/>
              <a:t>/</a:t>
            </a:r>
            <a:r>
              <a:rPr lang="zh-CN" altLang="en-US" sz="1600" dirty="0"/>
              <a:t>路由器 （网络接口）的</a:t>
            </a:r>
            <a:r>
              <a:rPr lang="en-US" altLang="zh-CN" sz="1600" dirty="0"/>
              <a:t>IP</a:t>
            </a:r>
            <a:r>
              <a:rPr lang="zh-CN" altLang="en-US" sz="1600" dirty="0"/>
              <a:t>地址</a:t>
            </a:r>
            <a:endParaRPr lang="en-US" altLang="zh-CN" sz="1600" dirty="0"/>
          </a:p>
          <a:p>
            <a:r>
              <a:rPr lang="zh-CN" altLang="en-US" sz="1600" dirty="0"/>
              <a:t>选项字段占长度可变，范围在</a:t>
            </a:r>
            <a:r>
              <a:rPr lang="en-US" altLang="zh-CN" sz="1600" dirty="0"/>
              <a:t>1~40B</a:t>
            </a:r>
            <a:r>
              <a:rPr lang="zh-CN" altLang="en-US" sz="1600" dirty="0"/>
              <a:t>之间：携带安全、源 选路径、时间戳和路由记录等内容  实际上很少被使用</a:t>
            </a:r>
            <a:endParaRPr lang="en-US" altLang="zh-CN" sz="1600" dirty="0"/>
          </a:p>
          <a:p>
            <a:r>
              <a:rPr lang="zh-CN" altLang="en-US" sz="1600" dirty="0"/>
              <a:t>填充字段占长度可变，范围在</a:t>
            </a:r>
            <a:r>
              <a:rPr lang="en-US" altLang="zh-CN" sz="1600" dirty="0"/>
              <a:t>0~3B</a:t>
            </a:r>
            <a:r>
              <a:rPr lang="zh-CN" altLang="en-US" sz="1600" dirty="0"/>
              <a:t>之间：目的是补齐整个 首部，符合</a:t>
            </a:r>
            <a:r>
              <a:rPr lang="en-US" altLang="zh-CN" sz="1600" dirty="0"/>
              <a:t>32</a:t>
            </a:r>
            <a:r>
              <a:rPr lang="zh-CN" altLang="en-US" sz="1600" dirty="0"/>
              <a:t>位对齐，即保证首部长度是</a:t>
            </a:r>
            <a:r>
              <a:rPr lang="en-US" altLang="zh-CN" sz="1600" dirty="0"/>
              <a:t>4</a:t>
            </a:r>
            <a:r>
              <a:rPr lang="zh-CN" altLang="en-US" sz="1600" dirty="0"/>
              <a:t>字节的倍数</a:t>
            </a:r>
            <a:endParaRPr lang="en-US" altLang="zh-CN" sz="1600"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82243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E008BF3-0760-490B-8793-ABF0E1EDF846}"/>
              </a:ext>
            </a:extLst>
          </p:cNvPr>
          <p:cNvSpPr>
            <a:spLocks noGrp="1"/>
          </p:cNvSpPr>
          <p:nvPr>
            <p:ph type="title"/>
          </p:nvPr>
        </p:nvSpPr>
        <p:spPr/>
        <p:txBody>
          <a:bodyPr/>
          <a:lstStyle/>
          <a:p>
            <a:r>
              <a:rPr lang="en-US" altLang="zh-CN" dirty="0"/>
              <a:t>IP</a:t>
            </a:r>
            <a:r>
              <a:rPr lang="zh-CN" altLang="en-US" dirty="0"/>
              <a:t>分片</a:t>
            </a:r>
          </a:p>
        </p:txBody>
      </p:sp>
      <p:sp>
        <p:nvSpPr>
          <p:cNvPr id="5" name="内容占位符 4">
            <a:extLst>
              <a:ext uri="{FF2B5EF4-FFF2-40B4-BE49-F238E27FC236}">
                <a16:creationId xmlns:a16="http://schemas.microsoft.com/office/drawing/2014/main" id="{7BEA0E8C-B5B4-49E6-BA6F-BBD09BBB9BC1}"/>
              </a:ext>
            </a:extLst>
          </p:cNvPr>
          <p:cNvSpPr>
            <a:spLocks noGrp="1"/>
          </p:cNvSpPr>
          <p:nvPr>
            <p:ph idx="1"/>
          </p:nvPr>
        </p:nvSpPr>
        <p:spPr/>
        <p:txBody>
          <a:bodyPr>
            <a:normAutofit lnSpcReduction="10000"/>
          </a:bodyPr>
          <a:lstStyle/>
          <a:p>
            <a:r>
              <a:rPr lang="zh-CN" altLang="en-US" dirty="0"/>
              <a:t>动机</a:t>
            </a:r>
            <a:endParaRPr lang="en-US" altLang="zh-CN" dirty="0"/>
          </a:p>
          <a:p>
            <a:pPr lvl="1"/>
            <a:r>
              <a:rPr lang="zh-CN" altLang="en-US" dirty="0"/>
              <a:t>不同链路的</a:t>
            </a:r>
            <a:r>
              <a:rPr lang="en-US" altLang="zh-CN" dirty="0"/>
              <a:t>MTU</a:t>
            </a:r>
            <a:r>
              <a:rPr lang="zh-CN" altLang="en-US" dirty="0"/>
              <a:t>不同，较大</a:t>
            </a:r>
            <a:r>
              <a:rPr lang="en-US" altLang="zh-CN" dirty="0"/>
              <a:t>IP</a:t>
            </a:r>
            <a:r>
              <a:rPr lang="zh-CN" altLang="en-US" dirty="0"/>
              <a:t>分组可能向较小</a:t>
            </a:r>
            <a:r>
              <a:rPr lang="en-US" altLang="zh-CN" dirty="0"/>
              <a:t>MTU</a:t>
            </a:r>
            <a:r>
              <a:rPr lang="zh-CN" altLang="en-US" dirty="0"/>
              <a:t>链路转发</a:t>
            </a:r>
            <a:endParaRPr lang="en-US" altLang="zh-CN" dirty="0"/>
          </a:p>
          <a:p>
            <a:pPr lvl="1"/>
            <a:r>
              <a:rPr lang="zh-CN" altLang="en-US" dirty="0"/>
              <a:t>最大传输单元</a:t>
            </a:r>
            <a:r>
              <a:rPr lang="en-US" altLang="zh-CN" dirty="0"/>
              <a:t>MTU</a:t>
            </a:r>
            <a:r>
              <a:rPr lang="zh-CN" altLang="en-US" dirty="0"/>
              <a:t>：链路层数据帧可封装数据的上限</a:t>
            </a:r>
            <a:endParaRPr lang="en-US" altLang="zh-CN" dirty="0"/>
          </a:p>
          <a:p>
            <a:r>
              <a:rPr lang="zh-CN" altLang="en-US" dirty="0"/>
              <a:t>细节</a:t>
            </a:r>
            <a:endParaRPr lang="en-US" altLang="zh-CN" dirty="0"/>
          </a:p>
          <a:p>
            <a:pPr lvl="1"/>
            <a:r>
              <a:rPr lang="zh-CN" altLang="en-US" dirty="0"/>
              <a:t>只拆不装（从效率考虑）</a:t>
            </a:r>
            <a:endParaRPr lang="en-US" altLang="zh-CN" dirty="0"/>
          </a:p>
          <a:p>
            <a:pPr lvl="1"/>
            <a:r>
              <a:rPr lang="zh-CN" altLang="en-US" dirty="0"/>
              <a:t>一段时间后分片没收全：丢弃</a:t>
            </a:r>
            <a:endParaRPr lang="en-US" altLang="zh-CN" dirty="0"/>
          </a:p>
          <a:p>
            <a:r>
              <a:rPr lang="zh-CN" altLang="en-US" dirty="0"/>
              <a:t>实现</a:t>
            </a:r>
            <a:endParaRPr lang="zh-CN" altLang="zh-CN" dirty="0"/>
          </a:p>
          <a:p>
            <a:pPr lvl="1"/>
            <a:r>
              <a:rPr lang="zh-CN" altLang="en-US" dirty="0">
                <a:highlight>
                  <a:srgbClr val="C0C0C0"/>
                </a:highlight>
              </a:rPr>
              <a:t>标识</a:t>
            </a:r>
            <a:r>
              <a:rPr lang="en-US" altLang="zh-CN" dirty="0">
                <a:highlight>
                  <a:srgbClr val="C0C0C0"/>
                </a:highlight>
              </a:rPr>
              <a:t>(ID)[16</a:t>
            </a:r>
            <a:r>
              <a:rPr lang="zh-CN" altLang="en-US" dirty="0">
                <a:highlight>
                  <a:srgbClr val="C0C0C0"/>
                </a:highlight>
              </a:rPr>
              <a:t>位</a:t>
            </a:r>
            <a:r>
              <a:rPr lang="en-US" altLang="zh-CN" dirty="0">
                <a:highlight>
                  <a:srgbClr val="C0C0C0"/>
                </a:highlight>
              </a:rPr>
              <a:t>]</a:t>
            </a:r>
            <a:r>
              <a:rPr lang="zh-CN" altLang="en-US" dirty="0">
                <a:highlight>
                  <a:srgbClr val="C0C0C0"/>
                </a:highlight>
              </a:rPr>
              <a:t> </a:t>
            </a:r>
            <a:r>
              <a:rPr lang="en-US" altLang="zh-CN" dirty="0"/>
              <a:t>| </a:t>
            </a:r>
            <a:r>
              <a:rPr lang="zh-CN" altLang="en-US" dirty="0">
                <a:highlight>
                  <a:srgbClr val="00FF00"/>
                </a:highlight>
              </a:rPr>
              <a:t>标志位</a:t>
            </a:r>
            <a:r>
              <a:rPr lang="en-US" altLang="zh-CN" dirty="0">
                <a:highlight>
                  <a:srgbClr val="00FF00"/>
                </a:highlight>
              </a:rPr>
              <a:t>[3</a:t>
            </a:r>
            <a:r>
              <a:rPr lang="zh-CN" altLang="en-US" dirty="0">
                <a:highlight>
                  <a:srgbClr val="00FF00"/>
                </a:highlight>
              </a:rPr>
              <a:t>位</a:t>
            </a:r>
            <a:r>
              <a:rPr lang="en-US" altLang="zh-CN" dirty="0">
                <a:highlight>
                  <a:srgbClr val="00FF00"/>
                </a:highlight>
              </a:rPr>
              <a:t>]</a:t>
            </a:r>
            <a:r>
              <a:rPr lang="zh-CN" altLang="en-US" dirty="0"/>
              <a:t> </a:t>
            </a:r>
            <a:r>
              <a:rPr lang="en-US" altLang="zh-CN" dirty="0"/>
              <a:t>| </a:t>
            </a:r>
            <a:r>
              <a:rPr lang="zh-CN" altLang="en-US" dirty="0">
                <a:highlight>
                  <a:srgbClr val="00FFFF"/>
                </a:highlight>
              </a:rPr>
              <a:t>片偏移</a:t>
            </a:r>
            <a:r>
              <a:rPr lang="en-US" altLang="zh-CN" dirty="0">
                <a:highlight>
                  <a:srgbClr val="00FFFF"/>
                </a:highlight>
              </a:rPr>
              <a:t>[13</a:t>
            </a:r>
            <a:r>
              <a:rPr lang="zh-CN" altLang="en-US" dirty="0">
                <a:highlight>
                  <a:srgbClr val="00FFFF"/>
                </a:highlight>
              </a:rPr>
              <a:t>位</a:t>
            </a:r>
            <a:r>
              <a:rPr lang="en-US" altLang="zh-CN" dirty="0">
                <a:highlight>
                  <a:srgbClr val="00FFFF"/>
                </a:highlight>
              </a:rPr>
              <a:t>]</a:t>
            </a:r>
          </a:p>
          <a:p>
            <a:pPr lvl="1"/>
            <a:r>
              <a:rPr lang="zh-CN" altLang="en-US" dirty="0"/>
              <a:t>标识</a:t>
            </a:r>
            <a:endParaRPr lang="en-US" altLang="zh-CN" dirty="0"/>
          </a:p>
          <a:p>
            <a:pPr lvl="2"/>
            <a:r>
              <a:rPr lang="en-US" altLang="zh-CN" dirty="0"/>
              <a:t>IP</a:t>
            </a:r>
            <a:r>
              <a:rPr lang="zh-CN" altLang="en-US" dirty="0"/>
              <a:t>协议利用计数器，每产生一个分组计数器</a:t>
            </a:r>
            <a:r>
              <a:rPr lang="en-US" altLang="zh-CN" dirty="0"/>
              <a:t>+1</a:t>
            </a:r>
            <a:r>
              <a:rPr lang="zh-CN" altLang="en-US" dirty="0"/>
              <a:t>，作为该分组标识</a:t>
            </a:r>
            <a:endParaRPr lang="en-US" altLang="zh-CN" dirty="0"/>
          </a:p>
          <a:p>
            <a:pPr lvl="2"/>
            <a:r>
              <a:rPr lang="en-US" altLang="zh-CN" dirty="0"/>
              <a:t>IP</a:t>
            </a:r>
            <a:r>
              <a:rPr lang="zh-CN" altLang="en-US" dirty="0"/>
              <a:t>分组的完整标识：（源</a:t>
            </a:r>
            <a:r>
              <a:rPr lang="en-US" altLang="zh-CN" dirty="0"/>
              <a:t>IP</a:t>
            </a:r>
            <a:r>
              <a:rPr lang="zh-CN" altLang="en-US" dirty="0"/>
              <a:t>地址，目的</a:t>
            </a:r>
            <a:r>
              <a:rPr lang="en-US" altLang="zh-CN" dirty="0"/>
              <a:t>IP</a:t>
            </a:r>
            <a:r>
              <a:rPr lang="zh-CN" altLang="en-US" dirty="0"/>
              <a:t>地址，协议，标识</a:t>
            </a:r>
            <a:r>
              <a:rPr lang="en-US" altLang="zh-CN" dirty="0"/>
              <a:t>[ID]</a:t>
            </a:r>
            <a:r>
              <a:rPr lang="zh-CN" altLang="en-US" dirty="0"/>
              <a:t>）</a:t>
            </a:r>
            <a:endParaRPr lang="en-US" altLang="zh-CN" dirty="0"/>
          </a:p>
          <a:p>
            <a:pPr lvl="1"/>
            <a:r>
              <a:rPr lang="zh-CN" altLang="en-US" dirty="0"/>
              <a:t>标志位</a:t>
            </a:r>
            <a:endParaRPr lang="en-US" altLang="zh-CN" dirty="0"/>
          </a:p>
          <a:p>
            <a:pPr lvl="2"/>
            <a:r>
              <a:rPr lang="en-US" altLang="zh-CN" dirty="0"/>
              <a:t>DF(Don’t Fragment)</a:t>
            </a:r>
            <a:r>
              <a:rPr lang="zh-CN" altLang="en-US" dirty="0"/>
              <a:t>：置</a:t>
            </a:r>
            <a:r>
              <a:rPr lang="en-US" altLang="zh-CN" dirty="0"/>
              <a:t>1</a:t>
            </a:r>
            <a:r>
              <a:rPr lang="zh-CN" altLang="en-US" dirty="0"/>
              <a:t>禁止分片</a:t>
            </a:r>
            <a:endParaRPr lang="en-US" altLang="zh-CN" dirty="0"/>
          </a:p>
          <a:p>
            <a:pPr lvl="2"/>
            <a:r>
              <a:rPr lang="en-US" altLang="zh-CN" dirty="0"/>
              <a:t>MF(More Fragment)</a:t>
            </a:r>
            <a:r>
              <a:rPr lang="zh-CN" altLang="en-US" dirty="0"/>
              <a:t>：置</a:t>
            </a:r>
            <a:r>
              <a:rPr lang="en-US" altLang="zh-CN" dirty="0"/>
              <a:t>1</a:t>
            </a:r>
            <a:r>
              <a:rPr lang="zh-CN" altLang="en-US" dirty="0"/>
              <a:t>表示该分片不是最后一个分片</a:t>
            </a:r>
            <a:endParaRPr lang="en-US" altLang="zh-CN" dirty="0"/>
          </a:p>
          <a:p>
            <a:pPr lvl="1"/>
            <a:r>
              <a:rPr lang="zh-CN" altLang="en-US" dirty="0"/>
              <a:t>片偏移</a:t>
            </a:r>
            <a:endParaRPr lang="en-US" altLang="zh-CN" dirty="0"/>
          </a:p>
          <a:p>
            <a:pPr lvl="2"/>
            <a:r>
              <a:rPr lang="zh-CN" altLang="en-US" dirty="0"/>
              <a:t>分片相对于原</a:t>
            </a:r>
            <a:r>
              <a:rPr lang="en-US" altLang="zh-CN" dirty="0"/>
              <a:t>IP</a:t>
            </a:r>
            <a:r>
              <a:rPr lang="zh-CN" altLang="en-US" dirty="0"/>
              <a:t>分组数据的相对偏移量（以</a:t>
            </a:r>
            <a:r>
              <a:rPr lang="en-US" altLang="zh-CN" dirty="0"/>
              <a:t>8</a:t>
            </a:r>
            <a:r>
              <a:rPr lang="zh-CN" altLang="en-US" dirty="0"/>
              <a:t>字节为单位）</a:t>
            </a:r>
            <a:endParaRPr lang="en-US" altLang="zh-CN" dirty="0"/>
          </a:p>
          <a:p>
            <a:pPr lvl="2"/>
            <a:endParaRPr lang="zh-CN" altLang="en-US" dirty="0"/>
          </a:p>
        </p:txBody>
      </p:sp>
    </p:spTree>
    <p:extLst>
      <p:ext uri="{BB962C8B-B14F-4D97-AF65-F5344CB8AC3E}">
        <p14:creationId xmlns:p14="http://schemas.microsoft.com/office/powerpoint/2010/main" val="298088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00D86-6B87-40F1-9A51-B9ADC72C3894}"/>
              </a:ext>
            </a:extLst>
          </p:cNvPr>
          <p:cNvSpPr>
            <a:spLocks noGrp="1"/>
          </p:cNvSpPr>
          <p:nvPr>
            <p:ph type="title"/>
          </p:nvPr>
        </p:nvSpPr>
        <p:spPr/>
        <p:txBody>
          <a:bodyPr/>
          <a:lstStyle/>
          <a:p>
            <a:r>
              <a:rPr lang="en-US" altLang="zh-CN" dirty="0"/>
              <a:t>IP</a:t>
            </a:r>
            <a:r>
              <a:rPr lang="zh-CN" altLang="en-US" dirty="0"/>
              <a:t>分片的具体计算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7C50E9-87DE-427C-B74C-008340CDB049}"/>
                  </a:ext>
                </a:extLst>
              </p:cNvPr>
              <p:cNvSpPr>
                <a:spLocks noGrp="1"/>
              </p:cNvSpPr>
              <p:nvPr>
                <p:ph idx="1"/>
              </p:nvPr>
            </p:nvSpPr>
            <p:spPr/>
            <p:txBody>
              <a:bodyPr/>
              <a:lstStyle/>
              <a:p>
                <a:r>
                  <a:rPr lang="zh-CN" altLang="en-US" dirty="0"/>
                  <a:t>设原</a:t>
                </a:r>
                <a:r>
                  <a:rPr lang="en-US" altLang="zh-CN" dirty="0"/>
                  <a:t>IP</a:t>
                </a:r>
                <a:r>
                  <a:rPr lang="zh-CN" altLang="en-US" dirty="0"/>
                  <a:t>分组总长度为</a:t>
                </a:r>
                <a14:m>
                  <m:oMath xmlns:m="http://schemas.openxmlformats.org/officeDocument/2006/math">
                    <m:r>
                      <a:rPr lang="en-US" altLang="zh-CN" i="1" dirty="0" smtClean="0">
                        <a:latin typeface="Cambria Math" panose="02040503050406030204" pitchFamily="18" charset="0"/>
                      </a:rPr>
                      <m:t>𝐿</m:t>
                    </m:r>
                  </m:oMath>
                </a14:m>
                <a:r>
                  <a:rPr lang="zh-CN" altLang="en-US" dirty="0"/>
                  <a:t>，待转发链路的</a:t>
                </a:r>
                <a:r>
                  <a:rPr lang="en-US" altLang="zh-CN" dirty="0"/>
                  <a:t>MTU</a:t>
                </a:r>
                <a:r>
                  <a:rPr lang="zh-CN" altLang="en-US" dirty="0"/>
                  <a:t>为</a:t>
                </a:r>
                <a14:m>
                  <m:oMath xmlns:m="http://schemas.openxmlformats.org/officeDocument/2006/math">
                    <m:r>
                      <a:rPr lang="en-US" altLang="zh-CN" i="1" dirty="0" smtClean="0">
                        <a:latin typeface="Cambria Math" panose="02040503050406030204" pitchFamily="18" charset="0"/>
                      </a:rPr>
                      <m:t>𝑀</m:t>
                    </m:r>
                  </m:oMath>
                </a14:m>
                <a:endParaRPr lang="en-US" altLang="zh-CN" dirty="0"/>
              </a:p>
              <a:p>
                <a:r>
                  <a:rPr lang="zh-CN" altLang="en-US" dirty="0"/>
                  <a:t>若</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&gt;</m:t>
                    </m:r>
                    <m:r>
                      <a:rPr lang="en-US" altLang="zh-CN" b="0" i="1" smtClean="0">
                        <a:latin typeface="Cambria Math" panose="02040503050406030204" pitchFamily="18" charset="0"/>
                      </a:rPr>
                      <m:t>𝑀</m:t>
                    </m:r>
                  </m:oMath>
                </a14:m>
                <a:r>
                  <a:rPr lang="zh-CN" altLang="en-US" dirty="0"/>
                  <a:t>且</a:t>
                </a:r>
                <a:r>
                  <a:rPr lang="en-US" altLang="zh-CN" dirty="0"/>
                  <a:t>DF=0</a:t>
                </a:r>
                <a:r>
                  <a:rPr lang="zh-CN" altLang="en-US" dirty="0"/>
                  <a:t>，需要且可以分片</a:t>
                </a:r>
                <a:endParaRPr lang="en-US" altLang="zh-CN" dirty="0"/>
              </a:p>
              <a:p>
                <a:r>
                  <a:rPr lang="zh-CN" altLang="en-US" dirty="0"/>
                  <a:t>通常情况下，除最后一个分片，其他分片均分为</a:t>
                </a:r>
                <a:r>
                  <a:rPr lang="en-US" altLang="zh-CN" dirty="0"/>
                  <a:t>MTU</a:t>
                </a:r>
                <a:r>
                  <a:rPr lang="zh-CN" altLang="en-US" dirty="0"/>
                  <a:t>允 许的最大分片 </a:t>
                </a:r>
                <a:endParaRPr lang="en-US" altLang="zh-CN" dirty="0"/>
              </a:p>
              <a:p>
                <a:r>
                  <a:rPr lang="zh-CN" altLang="en-US" dirty="0"/>
                  <a:t>一个最大分片可封装的数据应该是</a:t>
                </a:r>
                <a:r>
                  <a:rPr lang="en-US" altLang="zh-CN" dirty="0"/>
                  <a:t>8</a:t>
                </a:r>
                <a:r>
                  <a:rPr lang="zh-CN" altLang="en-US" dirty="0"/>
                  <a:t>的倍数，因此，一个 最大分片可封装的数据为：</a:t>
                </a:r>
                <a:endParaRPr lang="en-US" altLang="zh-CN" dirty="0"/>
              </a:p>
              <a:p>
                <a:pPr lvl="1" algn="ct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𝑀</m:t>
                            </m:r>
                            <m:r>
                              <a:rPr lang="en-US" altLang="zh-CN" i="1">
                                <a:latin typeface="Cambria Math" panose="02040503050406030204" pitchFamily="18" charset="0"/>
                              </a:rPr>
                              <m:t>−20</m:t>
                            </m:r>
                          </m:num>
                          <m:den>
                            <m:r>
                              <a:rPr lang="en-US" altLang="zh-CN" i="1">
                                <a:latin typeface="Cambria Math" panose="02040503050406030204" pitchFamily="18" charset="0"/>
                              </a:rPr>
                              <m:t>8</m:t>
                            </m:r>
                          </m:den>
                        </m:f>
                      </m:e>
                    </m:d>
                    <m:r>
                      <a:rPr lang="en-US" altLang="zh-CN" i="1">
                        <a:latin typeface="Cambria Math" panose="02040503050406030204" pitchFamily="18" charset="0"/>
                      </a:rPr>
                      <m:t>×8</m:t>
                    </m:r>
                  </m:oMath>
                </a14:m>
                <a:endParaRPr lang="en-US" altLang="zh-CN" dirty="0"/>
              </a:p>
              <a:p>
                <a:r>
                  <a:rPr lang="zh-CN" altLang="en-US" dirty="0"/>
                  <a:t>需要的总片数：</a:t>
                </a:r>
                <a:endParaRPr lang="en-US" altLang="zh-CN" dirty="0"/>
              </a:p>
              <a:p>
                <a:pPr lvl="1" algn="ct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r>
                              <a:rPr lang="en-US" altLang="zh-CN" b="0" i="1" smtClean="0">
                                <a:latin typeface="Cambria Math" panose="02040503050406030204" pitchFamily="18" charset="0"/>
                              </a:rPr>
                              <m:t>−20</m:t>
                            </m:r>
                          </m:num>
                          <m:den>
                            <m:r>
                              <a:rPr lang="en-US" altLang="zh-CN" b="0" i="1" smtClean="0">
                                <a:latin typeface="Cambria Math" panose="02040503050406030204" pitchFamily="18" charset="0"/>
                              </a:rPr>
                              <m:t>𝑑</m:t>
                            </m:r>
                          </m:den>
                        </m:f>
                      </m:e>
                    </m:d>
                  </m:oMath>
                </a14:m>
                <a:endParaRPr lang="en-US" altLang="zh-CN" dirty="0"/>
              </a:p>
              <a:p>
                <a:r>
                  <a:rPr lang="zh-CN" altLang="en-US" dirty="0"/>
                  <a:t>每片的片偏移字段取值为：</a:t>
                </a:r>
                <a:endParaRPr lang="en-US" altLang="zh-CN" dirty="0"/>
              </a:p>
              <a:p>
                <a:pPr lvl="1" algn="ct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endParaRPr lang="en-US" altLang="zh-CN" dirty="0"/>
              </a:p>
              <a:p>
                <a:r>
                  <a:rPr lang="zh-CN" altLang="en-US" dirty="0"/>
                  <a:t>每片的总长度字段为：</a:t>
                </a:r>
                <a:endParaRPr lang="en-US" altLang="zh-CN" dirty="0"/>
              </a:p>
              <a:p>
                <a:pPr lvl="1" algn="ct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r>
                              <a:rPr lang="en-US" altLang="zh-CN" b="0" i="1" smtClean="0">
                                <a:latin typeface="Cambria Math" panose="02040503050406030204" pitchFamily="18" charset="0"/>
                              </a:rPr>
                              <m:t>𝑑</m:t>
                            </m:r>
                            <m:r>
                              <a:rPr lang="en-US" altLang="zh-CN" b="0" i="1" smtClean="0">
                                <a:latin typeface="Cambria Math" panose="02040503050406030204" pitchFamily="18" charset="0"/>
                              </a:rPr>
                              <m:t>+20,&amp;&amp;1≤</m:t>
                            </m:r>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𝑛</m:t>
                            </m:r>
                          </m:e>
                          <m:e>
                            <m:r>
                              <a:rPr lang="en-US" altLang="zh-CN" b="0" i="1" smtClean="0">
                                <a:latin typeface="Cambria Math" panose="02040503050406030204" pitchFamily="18" charset="0"/>
                              </a:rPr>
                              <m:t>&amp;</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𝑑</m:t>
                            </m:r>
                            <m:r>
                              <a:rPr lang="en-US" altLang="zh-CN" b="0" i="1" smtClean="0">
                                <a:latin typeface="Cambria Math" panose="02040503050406030204" pitchFamily="18" charset="0"/>
                              </a:rPr>
                              <m:t>,&amp;&amp;</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&amp;</m:t>
                            </m:r>
                          </m:e>
                        </m:eqArr>
                      </m:e>
                    </m:d>
                  </m:oMath>
                </a14:m>
                <a:endParaRPr lang="zh-CN" altLang="en-US" dirty="0"/>
              </a:p>
            </p:txBody>
          </p:sp>
        </mc:Choice>
        <mc:Fallback xmlns="">
          <p:sp>
            <p:nvSpPr>
              <p:cNvPr id="3" name="内容占位符 2">
                <a:extLst>
                  <a:ext uri="{FF2B5EF4-FFF2-40B4-BE49-F238E27FC236}">
                    <a16:creationId xmlns:a16="http://schemas.microsoft.com/office/drawing/2014/main" id="{E77C50E9-87DE-427C-B74C-008340CDB049}"/>
                  </a:ext>
                </a:extLst>
              </p:cNvPr>
              <p:cNvSpPr>
                <a:spLocks noGrp="1" noRot="1" noChangeAspect="1" noMove="1" noResize="1" noEditPoints="1" noAdjustHandles="1" noChangeArrowheads="1" noChangeShapeType="1" noTextEdit="1"/>
              </p:cNvSpPr>
              <p:nvPr>
                <p:ph idx="1"/>
              </p:nvPr>
            </p:nvSpPr>
            <p:spPr>
              <a:blipFill>
                <a:blip r:embed="rId3"/>
                <a:stretch>
                  <a:fillRect l="-648" t="-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559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B3144-0C1F-4254-A0F7-28CD99FA7E30}"/>
              </a:ext>
            </a:extLst>
          </p:cNvPr>
          <p:cNvSpPr>
            <a:spLocks noGrp="1"/>
          </p:cNvSpPr>
          <p:nvPr>
            <p:ph type="title"/>
          </p:nvPr>
        </p:nvSpPr>
        <p:spPr/>
        <p:txBody>
          <a:bodyPr/>
          <a:lstStyle/>
          <a:p>
            <a:r>
              <a:rPr lang="en-US" altLang="zh-CN" dirty="0"/>
              <a:t>IP</a:t>
            </a:r>
            <a:r>
              <a:rPr lang="zh-CN" altLang="en-US" dirty="0"/>
              <a:t>编址</a:t>
            </a:r>
          </a:p>
        </p:txBody>
      </p:sp>
      <p:sp>
        <p:nvSpPr>
          <p:cNvPr id="3" name="内容占位符 2">
            <a:extLst>
              <a:ext uri="{FF2B5EF4-FFF2-40B4-BE49-F238E27FC236}">
                <a16:creationId xmlns:a16="http://schemas.microsoft.com/office/drawing/2014/main" id="{74BF79A9-A197-4C09-BF2C-054B62E13043}"/>
              </a:ext>
            </a:extLst>
          </p:cNvPr>
          <p:cNvSpPr>
            <a:spLocks noGrp="1"/>
          </p:cNvSpPr>
          <p:nvPr>
            <p:ph idx="1"/>
          </p:nvPr>
        </p:nvSpPr>
        <p:spPr/>
        <p:txBody>
          <a:bodyPr>
            <a:normAutofit lnSpcReduction="10000"/>
          </a:bodyPr>
          <a:lstStyle/>
          <a:p>
            <a:r>
              <a:rPr lang="zh-CN" altLang="en-US" dirty="0"/>
              <a:t>动机</a:t>
            </a:r>
            <a:endParaRPr lang="en-US" altLang="zh-CN" dirty="0"/>
          </a:p>
          <a:p>
            <a:pPr lvl="1"/>
            <a:r>
              <a:rPr lang="zh-CN" altLang="en-US" dirty="0"/>
              <a:t>需要对网络上的不同接口进行</a:t>
            </a:r>
            <a:r>
              <a:rPr lang="en-US" altLang="zh-CN" dirty="0"/>
              <a:t>IP</a:t>
            </a:r>
            <a:r>
              <a:rPr lang="zh-CN" altLang="en-US" dirty="0"/>
              <a:t>编址</a:t>
            </a:r>
            <a:endParaRPr lang="en-US" altLang="zh-CN" dirty="0"/>
          </a:p>
          <a:p>
            <a:pPr lvl="1"/>
            <a:r>
              <a:rPr lang="zh-CN" altLang="en-US" dirty="0"/>
              <a:t>接口</a:t>
            </a:r>
            <a:r>
              <a:rPr lang="en-US" altLang="zh-CN" dirty="0"/>
              <a:t>(Interface)</a:t>
            </a:r>
            <a:r>
              <a:rPr lang="zh-CN" altLang="en-US" dirty="0"/>
              <a:t>：主机</a:t>
            </a:r>
            <a:r>
              <a:rPr lang="en-US" altLang="zh-CN" dirty="0"/>
              <a:t>/</a:t>
            </a:r>
            <a:r>
              <a:rPr lang="zh-CN" altLang="en-US" dirty="0"/>
              <a:t>路由器与物理链路的连接</a:t>
            </a:r>
            <a:endParaRPr lang="en-US" altLang="zh-CN" dirty="0"/>
          </a:p>
          <a:p>
            <a:pPr lvl="2"/>
            <a:r>
              <a:rPr lang="zh-CN" altLang="en-US" dirty="0"/>
              <a:t>实现网络层功能</a:t>
            </a:r>
            <a:endParaRPr lang="en-US" altLang="zh-CN" dirty="0"/>
          </a:p>
          <a:p>
            <a:pPr lvl="2"/>
            <a:r>
              <a:rPr lang="zh-CN" altLang="en-US" dirty="0"/>
              <a:t>路由器通常多个接口</a:t>
            </a:r>
            <a:endParaRPr lang="en-US" altLang="zh-CN" dirty="0"/>
          </a:p>
          <a:p>
            <a:r>
              <a:rPr lang="en-US" altLang="zh-CN" dirty="0"/>
              <a:t>IP</a:t>
            </a:r>
            <a:r>
              <a:rPr lang="zh-CN" altLang="en-US" dirty="0"/>
              <a:t>地址</a:t>
            </a:r>
            <a:endParaRPr lang="en-US" altLang="zh-CN" dirty="0"/>
          </a:p>
          <a:p>
            <a:pPr lvl="1"/>
            <a:r>
              <a:rPr lang="en-US" altLang="zh-CN" dirty="0"/>
              <a:t>32</a:t>
            </a:r>
            <a:r>
              <a:rPr lang="zh-CN" altLang="en-US" dirty="0"/>
              <a:t>位比特</a:t>
            </a:r>
            <a:endParaRPr lang="en-US" altLang="zh-CN" dirty="0"/>
          </a:p>
          <a:p>
            <a:pPr lvl="1"/>
            <a:r>
              <a:rPr lang="en-US" altLang="zh-CN" dirty="0"/>
              <a:t>IP</a:t>
            </a:r>
            <a:r>
              <a:rPr lang="zh-CN" altLang="en-US" dirty="0"/>
              <a:t>地址与相应的接口进行关联</a:t>
            </a:r>
            <a:endParaRPr lang="en-US" altLang="zh-CN" dirty="0"/>
          </a:p>
          <a:p>
            <a:r>
              <a:rPr lang="en-US" altLang="zh-CN" dirty="0"/>
              <a:t>IP</a:t>
            </a:r>
            <a:r>
              <a:rPr lang="zh-CN" altLang="en-US" dirty="0"/>
              <a:t>子网</a:t>
            </a:r>
            <a:endParaRPr lang="en-US" altLang="zh-CN" dirty="0"/>
          </a:p>
          <a:p>
            <a:pPr lvl="1"/>
            <a:r>
              <a:rPr lang="zh-CN" altLang="en-US" dirty="0"/>
              <a:t>不跨越路由器（第三及上层网络设备）可以彼此物理联通的接口</a:t>
            </a:r>
            <a:endParaRPr lang="en-US" altLang="zh-CN" dirty="0"/>
          </a:p>
          <a:p>
            <a:r>
              <a:rPr lang="en-US" altLang="zh-CN" dirty="0"/>
              <a:t>IP</a:t>
            </a:r>
            <a:r>
              <a:rPr lang="zh-CN" altLang="en-US" dirty="0"/>
              <a:t>地址的分配</a:t>
            </a:r>
            <a:endParaRPr lang="en-US" altLang="zh-CN" dirty="0"/>
          </a:p>
          <a:p>
            <a:pPr lvl="1"/>
            <a:r>
              <a:rPr lang="zh-CN" altLang="en-US" dirty="0"/>
              <a:t>使用高位比特作为网络号</a:t>
            </a:r>
            <a:r>
              <a:rPr lang="en-US" altLang="zh-CN" dirty="0"/>
              <a:t>(NetID)</a:t>
            </a:r>
          </a:p>
          <a:p>
            <a:pPr lvl="1"/>
            <a:r>
              <a:rPr lang="zh-CN" altLang="en-US" dirty="0"/>
              <a:t>使用低位比特作为主机号</a:t>
            </a:r>
            <a:r>
              <a:rPr lang="en-US" altLang="zh-CN" dirty="0"/>
              <a:t>(</a:t>
            </a:r>
            <a:r>
              <a:rPr lang="en-US" altLang="zh-CN" dirty="0" err="1"/>
              <a:t>HostID</a:t>
            </a:r>
            <a:r>
              <a:rPr lang="en-US" altLang="zh-CN" dirty="0"/>
              <a:t>)</a:t>
            </a:r>
          </a:p>
          <a:p>
            <a:pPr lvl="1"/>
            <a:r>
              <a:rPr lang="zh-CN" altLang="en-US" dirty="0"/>
              <a:t>在同一子网内的端口有相同的网络号，不同的主机号</a:t>
            </a:r>
            <a:endParaRPr lang="en-US" altLang="zh-CN" dirty="0"/>
          </a:p>
          <a:p>
            <a:pPr lvl="1"/>
            <a:r>
              <a:rPr lang="zh-CN" altLang="en-US" dirty="0"/>
              <a:t>在不同子网内的端口有不同的网络号</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6497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图片包含 文字, 地图&#10;&#10;已生成极高可信度的说明">
            <a:extLst>
              <a:ext uri="{FF2B5EF4-FFF2-40B4-BE49-F238E27FC236}">
                <a16:creationId xmlns:a16="http://schemas.microsoft.com/office/drawing/2014/main" id="{8588B19D-A0B8-4D3A-AAF8-5D2E30EE638F}"/>
              </a:ext>
            </a:extLst>
          </p:cNvPr>
          <p:cNvPicPr>
            <a:picLocks noGrp="1" noChangeAspect="1"/>
          </p:cNvPicPr>
          <p:nvPr>
            <p:ph idx="1"/>
          </p:nvPr>
        </p:nvPicPr>
        <p:blipFill>
          <a:blip r:embed="rId3"/>
          <a:stretch>
            <a:fillRect/>
          </a:stretch>
        </p:blipFill>
        <p:spPr>
          <a:xfrm>
            <a:off x="1715042" y="643467"/>
            <a:ext cx="5713914" cy="5571066"/>
          </a:xfrm>
          <a:prstGeom prst="rect">
            <a:avLst/>
          </a:prstGeom>
        </p:spPr>
      </p:pic>
    </p:spTree>
    <p:extLst>
      <p:ext uri="{BB962C8B-B14F-4D97-AF65-F5344CB8AC3E}">
        <p14:creationId xmlns:p14="http://schemas.microsoft.com/office/powerpoint/2010/main" val="236603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有类</a:t>
            </a:r>
            <a:r>
              <a:rPr lang="en-US" altLang="zh-CN"/>
              <a:t>”</a:t>
            </a:r>
            <a:r>
              <a:rPr lang="zh-CN" altLang="en-US"/>
              <a:t>编址</a:t>
            </a:r>
          </a:p>
        </p:txBody>
      </p:sp>
      <p:sp>
        <p:nvSpPr>
          <p:cNvPr id="3" name="内容占位符 2"/>
          <p:cNvSpPr>
            <a:spLocks noGrp="1"/>
          </p:cNvSpPr>
          <p:nvPr>
            <p:ph idx="1"/>
          </p:nvPr>
        </p:nvSpPr>
        <p:spPr>
          <a:xfrm>
            <a:off x="620881" y="946778"/>
            <a:ext cx="6591935" cy="5772150"/>
          </a:xfrm>
        </p:spPr>
        <p:txBody>
          <a:bodyPr>
            <a:normAutofit fontScale="85000" lnSpcReduction="20000"/>
          </a:bodyPr>
          <a:lstStyle/>
          <a:p>
            <a:r>
              <a:rPr lang="en-US" altLang="zh-CN" dirty="0"/>
              <a:t>NetID</a:t>
            </a:r>
            <a:r>
              <a:rPr lang="zh-CN" altLang="en-US" dirty="0"/>
              <a:t>、</a:t>
            </a:r>
            <a:r>
              <a:rPr lang="en-US" altLang="zh-CN" dirty="0" err="1"/>
              <a:t>HostID</a:t>
            </a:r>
            <a:r>
              <a:rPr lang="zh-CN" altLang="en-US" dirty="0"/>
              <a:t>所占位数决定</a:t>
            </a:r>
            <a:r>
              <a:rPr lang="en-US" altLang="zh-CN" dirty="0"/>
              <a:t>IP</a:t>
            </a:r>
            <a:r>
              <a:rPr lang="zh-CN" altLang="en-US" dirty="0"/>
              <a:t>子网个数与该子网中主机数（</a:t>
            </a:r>
            <a:r>
              <a:rPr lang="zh-CN" altLang="en-US" dirty="0">
                <a:solidFill>
                  <a:schemeClr val="bg1">
                    <a:lumMod val="75000"/>
                  </a:schemeClr>
                </a:solidFill>
              </a:rPr>
              <a:t>各子网需求不同，所需主机数不同</a:t>
            </a:r>
            <a:r>
              <a:rPr lang="zh-CN" altLang="en-US" dirty="0">
                <a:solidFill>
                  <a:schemeClr val="tx1"/>
                </a:solidFill>
              </a:rPr>
              <a:t>）</a:t>
            </a:r>
          </a:p>
          <a:p>
            <a:r>
              <a:rPr lang="zh-CN" altLang="en-US" dirty="0">
                <a:solidFill>
                  <a:schemeClr val="tx1"/>
                </a:solidFill>
              </a:rPr>
              <a:t>采用二分法，设计不同子网规模</a:t>
            </a:r>
          </a:p>
          <a:p>
            <a:r>
              <a:rPr lang="en-US" altLang="zh-CN" dirty="0">
                <a:solidFill>
                  <a:schemeClr val="tx1"/>
                </a:solidFill>
              </a:rPr>
              <a:t>A</a:t>
            </a:r>
            <a:r>
              <a:rPr lang="zh-CN" altLang="en-US" dirty="0">
                <a:solidFill>
                  <a:schemeClr val="tx1"/>
                </a:solidFill>
              </a:rPr>
              <a:t>类地址（占共</a:t>
            </a:r>
            <a:r>
              <a:rPr lang="en-US" altLang="zh-CN" dirty="0">
                <a:solidFill>
                  <a:schemeClr val="tx1"/>
                </a:solidFill>
              </a:rPr>
              <a:t>1/2</a:t>
            </a:r>
            <a:r>
              <a:rPr lang="zh-CN" altLang="en-US" dirty="0">
                <a:solidFill>
                  <a:schemeClr val="tx1"/>
                </a:solidFill>
              </a:rPr>
              <a:t>，地址首位皆</a:t>
            </a:r>
            <a:r>
              <a:rPr lang="en-US" altLang="zh-CN" dirty="0">
                <a:solidFill>
                  <a:schemeClr val="tx1"/>
                </a:solidFill>
              </a:rPr>
              <a:t>'0'</a:t>
            </a:r>
            <a:r>
              <a:rPr lang="zh-CN" altLang="en-US" dirty="0">
                <a:solidFill>
                  <a:schemeClr val="tx1"/>
                </a:solidFill>
              </a:rPr>
              <a:t>）</a:t>
            </a:r>
          </a:p>
          <a:p>
            <a:pPr lvl="1"/>
            <a:r>
              <a:rPr lang="en-US" altLang="zh-CN" dirty="0">
                <a:solidFill>
                  <a:schemeClr val="tx1"/>
                </a:solidFill>
              </a:rPr>
              <a:t>NetID(8</a:t>
            </a:r>
            <a:r>
              <a:rPr lang="zh-CN" altLang="en-US" dirty="0">
                <a:solidFill>
                  <a:schemeClr val="tx1"/>
                </a:solidFill>
              </a:rPr>
              <a:t>位</a:t>
            </a:r>
            <a:r>
              <a:rPr lang="en-US" altLang="zh-CN" dirty="0">
                <a:solidFill>
                  <a:schemeClr val="tx1"/>
                </a:solidFill>
              </a:rPr>
              <a:t>)+</a:t>
            </a:r>
            <a:r>
              <a:rPr lang="en-US" altLang="zh-CN" dirty="0" err="1">
                <a:solidFill>
                  <a:schemeClr val="tx1"/>
                </a:solidFill>
              </a:rPr>
              <a:t>HostID</a:t>
            </a:r>
            <a:r>
              <a:rPr lang="en-US" altLang="zh-CN" dirty="0">
                <a:solidFill>
                  <a:schemeClr val="tx1"/>
                </a:solidFill>
              </a:rPr>
              <a:t>(24</a:t>
            </a:r>
            <a:r>
              <a:rPr lang="zh-CN" altLang="en-US" dirty="0">
                <a:solidFill>
                  <a:schemeClr val="tx1"/>
                </a:solidFill>
              </a:rPr>
              <a:t>位</a:t>
            </a:r>
            <a:r>
              <a:rPr lang="en-US" altLang="zh-CN" dirty="0">
                <a:solidFill>
                  <a:schemeClr val="tx1"/>
                </a:solidFill>
              </a:rPr>
              <a:t>)</a:t>
            </a:r>
          </a:p>
          <a:p>
            <a:pPr lvl="1"/>
            <a:r>
              <a:rPr lang="en-US" altLang="zh-CN" dirty="0">
                <a:solidFill>
                  <a:schemeClr val="tx1"/>
                </a:solidFill>
              </a:rPr>
              <a:t>0.0.0.0~127.255.255.255</a:t>
            </a:r>
          </a:p>
          <a:p>
            <a:pPr lvl="0"/>
            <a:r>
              <a:rPr lang="en-US" altLang="zh-CN" dirty="0">
                <a:solidFill>
                  <a:schemeClr val="tx1"/>
                </a:solidFill>
              </a:rPr>
              <a:t>B</a:t>
            </a:r>
            <a:r>
              <a:rPr lang="zh-CN" altLang="en-US" dirty="0">
                <a:solidFill>
                  <a:schemeClr val="tx1"/>
                </a:solidFill>
              </a:rPr>
              <a:t>类地址（占共</a:t>
            </a:r>
            <a:r>
              <a:rPr lang="en-US" altLang="zh-CN" dirty="0">
                <a:solidFill>
                  <a:schemeClr val="tx1"/>
                </a:solidFill>
              </a:rPr>
              <a:t>1/4</a:t>
            </a:r>
            <a:r>
              <a:rPr lang="zh-CN" altLang="en-US" dirty="0">
                <a:solidFill>
                  <a:schemeClr val="tx1"/>
                </a:solidFill>
                <a:sym typeface="+mn-ea"/>
              </a:rPr>
              <a:t>，地址首位皆</a:t>
            </a:r>
            <a:r>
              <a:rPr lang="en-US" altLang="zh-CN" dirty="0">
                <a:solidFill>
                  <a:schemeClr val="tx1"/>
                </a:solidFill>
                <a:sym typeface="+mn-ea"/>
              </a:rPr>
              <a:t>'10'</a:t>
            </a:r>
            <a:r>
              <a:rPr lang="zh-CN" altLang="en-US" dirty="0">
                <a:solidFill>
                  <a:schemeClr val="tx1"/>
                </a:solidFill>
              </a:rPr>
              <a:t>）</a:t>
            </a:r>
          </a:p>
          <a:p>
            <a:pPr lvl="1"/>
            <a:r>
              <a:rPr lang="en-US" altLang="zh-CN" dirty="0">
                <a:solidFill>
                  <a:schemeClr val="tx1"/>
                </a:solidFill>
                <a:sym typeface="+mn-ea"/>
              </a:rPr>
              <a:t>NetID(16</a:t>
            </a:r>
            <a:r>
              <a:rPr lang="zh-CN" altLang="en-US" dirty="0">
                <a:solidFill>
                  <a:schemeClr val="tx1"/>
                </a:solidFill>
                <a:sym typeface="+mn-ea"/>
              </a:rPr>
              <a:t>位</a:t>
            </a:r>
            <a:r>
              <a:rPr lang="en-US" altLang="zh-CN" dirty="0">
                <a:solidFill>
                  <a:schemeClr val="tx1"/>
                </a:solidFill>
                <a:sym typeface="+mn-ea"/>
              </a:rPr>
              <a:t>)+</a:t>
            </a:r>
            <a:r>
              <a:rPr lang="en-US" altLang="zh-CN" dirty="0" err="1">
                <a:solidFill>
                  <a:schemeClr val="tx1"/>
                </a:solidFill>
                <a:sym typeface="+mn-ea"/>
              </a:rPr>
              <a:t>HostID</a:t>
            </a:r>
            <a:r>
              <a:rPr lang="en-US" altLang="zh-CN" dirty="0">
                <a:solidFill>
                  <a:schemeClr val="tx1"/>
                </a:solidFill>
                <a:sym typeface="+mn-ea"/>
              </a:rPr>
              <a:t>(16</a:t>
            </a:r>
            <a:r>
              <a:rPr lang="zh-CN" altLang="en-US" dirty="0">
                <a:solidFill>
                  <a:schemeClr val="tx1"/>
                </a:solidFill>
                <a:sym typeface="+mn-ea"/>
              </a:rPr>
              <a:t>位</a:t>
            </a:r>
            <a:r>
              <a:rPr lang="en-US" altLang="zh-CN" dirty="0">
                <a:solidFill>
                  <a:schemeClr val="tx1"/>
                </a:solidFill>
                <a:sym typeface="+mn-ea"/>
              </a:rPr>
              <a:t>)</a:t>
            </a:r>
            <a:endParaRPr lang="en-US" altLang="zh-CN" dirty="0">
              <a:solidFill>
                <a:schemeClr val="tx1"/>
              </a:solidFill>
            </a:endParaRPr>
          </a:p>
          <a:p>
            <a:pPr lvl="1"/>
            <a:r>
              <a:rPr lang="en-US" dirty="0">
                <a:solidFill>
                  <a:schemeClr val="tx1"/>
                </a:solidFill>
                <a:sym typeface="+mn-ea"/>
              </a:rPr>
              <a:t>128.0.0.0~191.255.255.255</a:t>
            </a:r>
          </a:p>
          <a:p>
            <a:pPr lvl="0"/>
            <a:r>
              <a:rPr lang="en-US" altLang="zh-CN" sz="1800" dirty="0">
                <a:solidFill>
                  <a:schemeClr val="tx1"/>
                </a:solidFill>
                <a:sym typeface="+mn-ea"/>
              </a:rPr>
              <a:t>C</a:t>
            </a:r>
            <a:r>
              <a:rPr lang="zh-CN" altLang="en-US" sz="1800" dirty="0">
                <a:solidFill>
                  <a:schemeClr val="tx1"/>
                </a:solidFill>
                <a:sym typeface="+mn-ea"/>
              </a:rPr>
              <a:t>类地址（占共</a:t>
            </a:r>
            <a:r>
              <a:rPr lang="en-US" altLang="zh-CN" sz="1800" dirty="0">
                <a:solidFill>
                  <a:schemeClr val="tx1"/>
                </a:solidFill>
                <a:sym typeface="+mn-ea"/>
              </a:rPr>
              <a:t>1/8</a:t>
            </a:r>
            <a:r>
              <a:rPr lang="zh-CN" altLang="en-US" sz="1800" dirty="0">
                <a:solidFill>
                  <a:schemeClr val="tx1"/>
                </a:solidFill>
                <a:sym typeface="+mn-ea"/>
              </a:rPr>
              <a:t>，地址首位皆</a:t>
            </a:r>
            <a:r>
              <a:rPr lang="en-US" altLang="zh-CN" sz="1800" dirty="0">
                <a:solidFill>
                  <a:schemeClr val="tx1"/>
                </a:solidFill>
                <a:sym typeface="+mn-ea"/>
              </a:rPr>
              <a:t>'110'</a:t>
            </a:r>
            <a:r>
              <a:rPr lang="zh-CN" altLang="en-US" sz="1800" dirty="0">
                <a:solidFill>
                  <a:schemeClr val="tx1"/>
                </a:solidFill>
                <a:sym typeface="+mn-ea"/>
              </a:rPr>
              <a:t>）</a:t>
            </a:r>
            <a:endParaRPr lang="zh-CN" altLang="en-US" sz="1800" dirty="0">
              <a:solidFill>
                <a:schemeClr val="tx1"/>
              </a:solidFill>
            </a:endParaRPr>
          </a:p>
          <a:p>
            <a:pPr lvl="1"/>
            <a:r>
              <a:rPr lang="en-US" altLang="zh-CN" sz="1800" dirty="0">
                <a:solidFill>
                  <a:schemeClr val="tx1"/>
                </a:solidFill>
                <a:sym typeface="+mn-ea"/>
              </a:rPr>
              <a:t>NetID(24</a:t>
            </a:r>
            <a:r>
              <a:rPr lang="zh-CN" altLang="en-US" sz="1800" dirty="0">
                <a:solidFill>
                  <a:schemeClr val="tx1"/>
                </a:solidFill>
                <a:sym typeface="+mn-ea"/>
              </a:rPr>
              <a:t>位</a:t>
            </a:r>
            <a:r>
              <a:rPr lang="en-US" altLang="zh-CN" sz="1800" dirty="0">
                <a:solidFill>
                  <a:schemeClr val="tx1"/>
                </a:solidFill>
                <a:sym typeface="+mn-ea"/>
              </a:rPr>
              <a:t>)+</a:t>
            </a:r>
            <a:r>
              <a:rPr lang="en-US" altLang="zh-CN" sz="1800" dirty="0" err="1">
                <a:solidFill>
                  <a:schemeClr val="tx1"/>
                </a:solidFill>
                <a:sym typeface="+mn-ea"/>
              </a:rPr>
              <a:t>HostID</a:t>
            </a:r>
            <a:r>
              <a:rPr lang="en-US" altLang="zh-CN" sz="1800" dirty="0">
                <a:solidFill>
                  <a:schemeClr val="tx1"/>
                </a:solidFill>
                <a:sym typeface="+mn-ea"/>
              </a:rPr>
              <a:t>(8</a:t>
            </a:r>
            <a:r>
              <a:rPr lang="zh-CN" altLang="en-US" sz="1800" dirty="0">
                <a:solidFill>
                  <a:schemeClr val="tx1"/>
                </a:solidFill>
                <a:sym typeface="+mn-ea"/>
              </a:rPr>
              <a:t>位</a:t>
            </a:r>
            <a:r>
              <a:rPr lang="en-US" altLang="zh-CN" sz="1800" dirty="0">
                <a:solidFill>
                  <a:schemeClr val="tx1"/>
                </a:solidFill>
                <a:sym typeface="+mn-ea"/>
              </a:rPr>
              <a:t>)</a:t>
            </a:r>
            <a:endParaRPr lang="en-US" altLang="zh-CN" sz="1800" dirty="0">
              <a:solidFill>
                <a:schemeClr val="tx1"/>
              </a:solidFill>
            </a:endParaRPr>
          </a:p>
          <a:p>
            <a:pPr lvl="1"/>
            <a:r>
              <a:rPr lang="en-US" sz="1800" dirty="0">
                <a:solidFill>
                  <a:schemeClr val="tx1"/>
                </a:solidFill>
              </a:rPr>
              <a:t>192.0.0.0~223.255.255.255</a:t>
            </a:r>
          </a:p>
          <a:p>
            <a:pPr lvl="0"/>
            <a:r>
              <a:rPr lang="en-US" altLang="zh-CN" sz="2025" dirty="0">
                <a:solidFill>
                  <a:schemeClr val="tx1"/>
                </a:solidFill>
                <a:sym typeface="+mn-ea"/>
              </a:rPr>
              <a:t>D</a:t>
            </a:r>
            <a:r>
              <a:rPr lang="zh-CN" altLang="en-US" sz="2025" dirty="0">
                <a:solidFill>
                  <a:schemeClr val="tx1"/>
                </a:solidFill>
                <a:sym typeface="+mn-ea"/>
              </a:rPr>
              <a:t>类地址（占共</a:t>
            </a:r>
            <a:r>
              <a:rPr lang="en-US" altLang="zh-CN" sz="2025" dirty="0">
                <a:solidFill>
                  <a:schemeClr val="tx1"/>
                </a:solidFill>
                <a:sym typeface="+mn-ea"/>
              </a:rPr>
              <a:t>1/16</a:t>
            </a:r>
            <a:r>
              <a:rPr lang="zh-CN" altLang="en-US" sz="2025" dirty="0">
                <a:solidFill>
                  <a:schemeClr val="tx1"/>
                </a:solidFill>
                <a:sym typeface="+mn-ea"/>
              </a:rPr>
              <a:t>，地址首位皆</a:t>
            </a:r>
            <a:r>
              <a:rPr lang="en-US" altLang="zh-CN" sz="2025" dirty="0">
                <a:solidFill>
                  <a:schemeClr val="tx1"/>
                </a:solidFill>
                <a:sym typeface="+mn-ea"/>
              </a:rPr>
              <a:t>'1110'</a:t>
            </a:r>
            <a:r>
              <a:rPr lang="zh-CN" altLang="en-US" sz="2025" dirty="0">
                <a:solidFill>
                  <a:schemeClr val="tx1"/>
                </a:solidFill>
                <a:sym typeface="+mn-ea"/>
              </a:rPr>
              <a:t>）</a:t>
            </a:r>
            <a:endParaRPr lang="zh-CN" altLang="en-US" sz="2025" dirty="0">
              <a:solidFill>
                <a:schemeClr val="tx1"/>
              </a:solidFill>
            </a:endParaRPr>
          </a:p>
          <a:p>
            <a:pPr lvl="1"/>
            <a:r>
              <a:rPr lang="zh-CN" altLang="en-US" sz="2025" dirty="0">
                <a:solidFill>
                  <a:schemeClr val="tx1"/>
                </a:solidFill>
                <a:sym typeface="+mn-ea"/>
              </a:rPr>
              <a:t>不区别</a:t>
            </a:r>
            <a:r>
              <a:rPr lang="en-US" altLang="zh-CN" sz="2025" dirty="0">
                <a:solidFill>
                  <a:schemeClr val="tx1"/>
                </a:solidFill>
                <a:sym typeface="+mn-ea"/>
              </a:rPr>
              <a:t>NetID</a:t>
            </a:r>
            <a:r>
              <a:rPr lang="zh-CN" altLang="en-US" sz="2025" dirty="0">
                <a:solidFill>
                  <a:schemeClr val="tx1"/>
                </a:solidFill>
                <a:sym typeface="+mn-ea"/>
              </a:rPr>
              <a:t>、</a:t>
            </a:r>
            <a:r>
              <a:rPr lang="en-US" altLang="zh-CN" sz="2025" dirty="0" err="1">
                <a:solidFill>
                  <a:schemeClr val="tx1"/>
                </a:solidFill>
                <a:sym typeface="+mn-ea"/>
              </a:rPr>
              <a:t>HostID</a:t>
            </a:r>
            <a:r>
              <a:rPr lang="zh-CN" altLang="en-US" sz="2025" dirty="0">
                <a:solidFill>
                  <a:schemeClr val="tx1"/>
                </a:solidFill>
                <a:sym typeface="+mn-ea"/>
              </a:rPr>
              <a:t>，用于多播</a:t>
            </a:r>
          </a:p>
          <a:p>
            <a:pPr lvl="1"/>
            <a:r>
              <a:rPr lang="en-US" sz="2025" dirty="0">
                <a:solidFill>
                  <a:schemeClr val="tx1"/>
                </a:solidFill>
                <a:sym typeface="+mn-ea"/>
              </a:rPr>
              <a:t>224.0.0.0~239.255.255.255</a:t>
            </a:r>
            <a:endParaRPr lang="en-US" sz="2025" dirty="0">
              <a:solidFill>
                <a:schemeClr val="tx1"/>
              </a:solidFill>
            </a:endParaRPr>
          </a:p>
          <a:p>
            <a:pPr lvl="0"/>
            <a:r>
              <a:rPr lang="en-US" altLang="zh-CN" sz="2025" dirty="0">
                <a:solidFill>
                  <a:schemeClr val="tx1"/>
                </a:solidFill>
                <a:sym typeface="+mn-ea"/>
              </a:rPr>
              <a:t>E</a:t>
            </a:r>
            <a:r>
              <a:rPr lang="zh-CN" altLang="en-US" sz="2025" dirty="0">
                <a:solidFill>
                  <a:schemeClr val="tx1"/>
                </a:solidFill>
                <a:sym typeface="+mn-ea"/>
              </a:rPr>
              <a:t>类地址（占共</a:t>
            </a:r>
            <a:r>
              <a:rPr lang="en-US" altLang="zh-CN" sz="2025" dirty="0">
                <a:solidFill>
                  <a:schemeClr val="tx1"/>
                </a:solidFill>
                <a:sym typeface="+mn-ea"/>
              </a:rPr>
              <a:t>1/16</a:t>
            </a:r>
            <a:r>
              <a:rPr lang="zh-CN" altLang="en-US" sz="2025" dirty="0">
                <a:solidFill>
                  <a:schemeClr val="tx1"/>
                </a:solidFill>
                <a:sym typeface="+mn-ea"/>
              </a:rPr>
              <a:t>，地址首位皆</a:t>
            </a:r>
            <a:r>
              <a:rPr lang="en-US" altLang="zh-CN" sz="2025" dirty="0">
                <a:solidFill>
                  <a:schemeClr val="tx1"/>
                </a:solidFill>
                <a:sym typeface="+mn-ea"/>
              </a:rPr>
              <a:t>'1111'</a:t>
            </a:r>
            <a:r>
              <a:rPr lang="zh-CN" altLang="en-US" sz="2025" dirty="0">
                <a:solidFill>
                  <a:schemeClr val="tx1"/>
                </a:solidFill>
                <a:sym typeface="+mn-ea"/>
              </a:rPr>
              <a:t>）</a:t>
            </a:r>
            <a:endParaRPr lang="zh-CN" altLang="en-US" sz="2025" dirty="0">
              <a:solidFill>
                <a:schemeClr val="tx1"/>
              </a:solidFill>
            </a:endParaRPr>
          </a:p>
          <a:p>
            <a:pPr lvl="1"/>
            <a:r>
              <a:rPr lang="zh-CN" altLang="en-US" sz="2025" dirty="0">
                <a:solidFill>
                  <a:schemeClr val="tx1"/>
                </a:solidFill>
                <a:sym typeface="+mn-ea"/>
              </a:rPr>
              <a:t>不区别</a:t>
            </a:r>
            <a:r>
              <a:rPr lang="en-US" altLang="zh-CN" sz="2025" dirty="0">
                <a:solidFill>
                  <a:schemeClr val="tx1"/>
                </a:solidFill>
                <a:sym typeface="+mn-ea"/>
              </a:rPr>
              <a:t>NetID</a:t>
            </a:r>
            <a:r>
              <a:rPr lang="zh-CN" sz="2025" dirty="0">
                <a:solidFill>
                  <a:schemeClr val="tx1"/>
                </a:solidFill>
                <a:sym typeface="+mn-ea"/>
              </a:rPr>
              <a:t>、</a:t>
            </a:r>
            <a:r>
              <a:rPr lang="en-US" altLang="zh-CN" sz="2025" dirty="0" err="1">
                <a:solidFill>
                  <a:schemeClr val="tx1"/>
                </a:solidFill>
                <a:sym typeface="+mn-ea"/>
              </a:rPr>
              <a:t>HostID</a:t>
            </a:r>
            <a:r>
              <a:rPr lang="zh-CN" altLang="en-US" sz="2025" dirty="0">
                <a:solidFill>
                  <a:schemeClr val="tx1"/>
                </a:solidFill>
                <a:sym typeface="+mn-ea"/>
              </a:rPr>
              <a:t>，作研究用</a:t>
            </a:r>
          </a:p>
          <a:p>
            <a:pPr lvl="1"/>
            <a:r>
              <a:rPr lang="en-US" sz="2025" dirty="0">
                <a:solidFill>
                  <a:schemeClr val="tx1"/>
                </a:solidFill>
                <a:sym typeface="+mn-ea"/>
              </a:rPr>
              <a:t>240.0.0.0~255.255.255.255</a:t>
            </a:r>
            <a:endParaRPr lang="en-US" sz="2025" dirty="0">
              <a:solidFill>
                <a:schemeClr val="tx1"/>
              </a:solidFill>
            </a:endParaRPr>
          </a:p>
          <a:p>
            <a:pPr lvl="0"/>
            <a:endParaRPr lang="en-US" sz="2025" dirty="0">
              <a:solidFill>
                <a:schemeClr val="tx1"/>
              </a:solidFill>
            </a:endParaRPr>
          </a:p>
          <a:p>
            <a:pPr lvl="0"/>
            <a:endParaRPr lang="en-US" dirty="0">
              <a:solidFill>
                <a:schemeClr val="tx1"/>
              </a:solidFill>
            </a:endParaRPr>
          </a:p>
        </p:txBody>
      </p:sp>
      <p:pic>
        <p:nvPicPr>
          <p:cNvPr id="5" name="图片 4" descr="0"/>
          <p:cNvPicPr>
            <a:picLocks noChangeAspect="1"/>
          </p:cNvPicPr>
          <p:nvPr/>
        </p:nvPicPr>
        <p:blipFill>
          <a:blip r:embed="rId3"/>
          <a:stretch>
            <a:fillRect/>
          </a:stretch>
        </p:blipFill>
        <p:spPr>
          <a:xfrm>
            <a:off x="4424983" y="1513790"/>
            <a:ext cx="4605086" cy="2205455"/>
          </a:xfrm>
          <a:prstGeom prst="rect">
            <a:avLst/>
          </a:prstGeom>
        </p:spPr>
      </p:pic>
    </p:spTree>
    <p:extLst>
      <p:ext uri="{BB962C8B-B14F-4D97-AF65-F5344CB8AC3E}">
        <p14:creationId xmlns:p14="http://schemas.microsoft.com/office/powerpoint/2010/main" val="284293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特殊</a:t>
            </a:r>
            <a:r>
              <a:rPr lang="en-US" altLang="zh-CN"/>
              <a:t>IP</a:t>
            </a:r>
            <a:r>
              <a:rPr lang="zh-CN" altLang="en-US"/>
              <a:t>地址、私有</a:t>
            </a:r>
            <a:r>
              <a:rPr lang="en-US" altLang="zh-CN"/>
              <a:t>IP</a:t>
            </a:r>
            <a:r>
              <a:rPr lang="zh-CN" altLang="en-US"/>
              <a:t>地址</a:t>
            </a:r>
          </a:p>
        </p:txBody>
      </p:sp>
      <p:sp>
        <p:nvSpPr>
          <p:cNvPr id="3" name="内容占位符 2"/>
          <p:cNvSpPr>
            <a:spLocks noGrp="1"/>
          </p:cNvSpPr>
          <p:nvPr>
            <p:ph idx="1"/>
          </p:nvPr>
        </p:nvSpPr>
        <p:spPr>
          <a:xfrm>
            <a:off x="1942465" y="801370"/>
            <a:ext cx="6591935" cy="5822315"/>
          </a:xfrm>
        </p:spPr>
        <p:txBody>
          <a:bodyPr/>
          <a:lstStyle/>
          <a:p>
            <a:r>
              <a:rPr lang="zh-CN" altLang="en-US"/>
              <a:t>特殊</a:t>
            </a:r>
            <a:r>
              <a:rPr lang="en-US" altLang="zh-CN"/>
              <a:t>IP</a:t>
            </a:r>
            <a:r>
              <a:rPr lang="zh-CN" altLang="en-US"/>
              <a:t>地址</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私有</a:t>
            </a:r>
            <a:r>
              <a:rPr lang="en-US" altLang="zh-CN"/>
              <a:t>IP</a:t>
            </a:r>
            <a:r>
              <a:rPr lang="zh-CN" altLang="en-US"/>
              <a:t>地址（只用于内部网络，于公共互联网无效）</a:t>
            </a:r>
          </a:p>
          <a:p>
            <a:pPr lvl="1"/>
            <a:r>
              <a:rPr lang="en-US" altLang="zh-CN"/>
              <a:t>A</a:t>
            </a:r>
            <a:r>
              <a:rPr lang="zh-CN" altLang="en-US"/>
              <a:t>类：</a:t>
            </a:r>
            <a:r>
              <a:rPr lang="en-US" altLang="zh-CN"/>
              <a:t>NetID=10</a:t>
            </a:r>
            <a:endParaRPr lang="zh-CN" altLang="en-US"/>
          </a:p>
          <a:p>
            <a:pPr lvl="1"/>
            <a:r>
              <a:rPr lang="en-US" altLang="zh-CN"/>
              <a:t>B</a:t>
            </a:r>
            <a:r>
              <a:rPr lang="zh-CN" altLang="en-US"/>
              <a:t>类：</a:t>
            </a:r>
            <a:r>
              <a:rPr lang="en-US" altLang="zh-CN"/>
              <a:t>NetID</a:t>
            </a:r>
            <a:r>
              <a:rPr lang="zh-CN" altLang="en-US"/>
              <a:t>：</a:t>
            </a:r>
            <a:r>
              <a:rPr lang="en-US" altLang="zh-CN"/>
              <a:t>172.16~172.31</a:t>
            </a:r>
          </a:p>
          <a:p>
            <a:pPr lvl="1"/>
            <a:r>
              <a:rPr lang="en-US" altLang="zh-CN"/>
              <a:t>C</a:t>
            </a:r>
            <a:r>
              <a:rPr lang="zh-CN" altLang="en-US"/>
              <a:t>类：</a:t>
            </a:r>
            <a:r>
              <a:rPr lang="en-US" altLang="zh-CN"/>
              <a:t>NetID</a:t>
            </a:r>
            <a:r>
              <a:rPr lang="zh-CN" altLang="en-US"/>
              <a:t>：</a:t>
            </a:r>
            <a:r>
              <a:rPr lang="en-US" altLang="zh-CN"/>
              <a:t>192.168.0~192.168.255</a:t>
            </a:r>
          </a:p>
        </p:txBody>
      </p:sp>
      <p:pic>
        <p:nvPicPr>
          <p:cNvPr id="4" name="图片 3" descr="1"/>
          <p:cNvPicPr>
            <a:picLocks noChangeAspect="1"/>
          </p:cNvPicPr>
          <p:nvPr/>
        </p:nvPicPr>
        <p:blipFill>
          <a:blip r:embed="rId3"/>
          <a:stretch>
            <a:fillRect/>
          </a:stretch>
        </p:blipFill>
        <p:spPr>
          <a:xfrm>
            <a:off x="1942465" y="1207770"/>
            <a:ext cx="5121275" cy="2983230"/>
          </a:xfrm>
          <a:prstGeom prst="rect">
            <a:avLst/>
          </a:prstGeom>
        </p:spPr>
      </p:pic>
    </p:spTree>
    <p:extLst>
      <p:ext uri="{BB962C8B-B14F-4D97-AF65-F5344CB8AC3E}">
        <p14:creationId xmlns:p14="http://schemas.microsoft.com/office/powerpoint/2010/main" val="398575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a:t>
            </a:r>
            <a:r>
              <a:rPr lang="zh-CN" altLang="en-US"/>
              <a:t>子网划分与子网掩码</a:t>
            </a:r>
          </a:p>
        </p:txBody>
      </p:sp>
      <p:sp>
        <p:nvSpPr>
          <p:cNvPr id="3" name="内容占位符 2"/>
          <p:cNvSpPr>
            <a:spLocks noGrp="1"/>
          </p:cNvSpPr>
          <p:nvPr>
            <p:ph idx="1"/>
          </p:nvPr>
        </p:nvSpPr>
        <p:spPr>
          <a:xfrm>
            <a:off x="1942465" y="1221105"/>
            <a:ext cx="6591935" cy="5549809"/>
          </a:xfrm>
        </p:spPr>
        <p:txBody>
          <a:bodyPr>
            <a:normAutofit lnSpcReduction="10000"/>
          </a:bodyPr>
          <a:lstStyle/>
          <a:p>
            <a:r>
              <a:rPr lang="en-US" altLang="zh-CN" dirty="0"/>
              <a:t>ABC</a:t>
            </a:r>
            <a:r>
              <a:rPr lang="zh-CN" altLang="en-US" dirty="0"/>
              <a:t>类划分过于宽泛，现实利用易造成浪费：</a:t>
            </a:r>
            <a:r>
              <a:rPr lang="zh-CN" altLang="en-US" dirty="0">
                <a:solidFill>
                  <a:schemeClr val="bg1">
                    <a:lumMod val="75000"/>
                  </a:schemeClr>
                </a:solidFill>
              </a:rPr>
              <a:t>区分一个IP子网更小范围网络</a:t>
            </a:r>
          </a:p>
          <a:p>
            <a:r>
              <a:rPr lang="zh-CN" altLang="en-US" dirty="0">
                <a:solidFill>
                  <a:schemeClr val="tx1"/>
                </a:solidFill>
              </a:rPr>
              <a:t>网络号</a:t>
            </a:r>
            <a:r>
              <a:rPr lang="en-US" altLang="zh-CN" dirty="0">
                <a:solidFill>
                  <a:schemeClr val="tx1"/>
                </a:solidFill>
              </a:rPr>
              <a:t>(NetID)+</a:t>
            </a:r>
            <a:r>
              <a:rPr lang="zh-CN" altLang="en-US" dirty="0">
                <a:solidFill>
                  <a:schemeClr val="tx1"/>
                </a:solidFill>
              </a:rPr>
              <a:t>子网号</a:t>
            </a:r>
            <a:r>
              <a:rPr lang="en-US" altLang="zh-CN" dirty="0">
                <a:solidFill>
                  <a:schemeClr val="tx1"/>
                </a:solidFill>
              </a:rPr>
              <a:t>(</a:t>
            </a:r>
            <a:r>
              <a:rPr lang="en-US" altLang="zh-CN" dirty="0" err="1">
                <a:solidFill>
                  <a:schemeClr val="tx1"/>
                </a:solidFill>
              </a:rPr>
              <a:t>SubID</a:t>
            </a:r>
            <a:r>
              <a:rPr lang="en-US" altLang="zh-CN" dirty="0">
                <a:solidFill>
                  <a:schemeClr val="tx1"/>
                </a:solidFill>
              </a:rPr>
              <a:t>)+</a:t>
            </a:r>
            <a:r>
              <a:rPr lang="zh-CN" altLang="en-US" dirty="0">
                <a:solidFill>
                  <a:schemeClr val="tx1"/>
                </a:solidFill>
              </a:rPr>
              <a:t>主机号</a:t>
            </a:r>
            <a:r>
              <a:rPr lang="en-US" altLang="zh-CN" dirty="0">
                <a:solidFill>
                  <a:schemeClr val="tx1"/>
                </a:solidFill>
              </a:rPr>
              <a:t>(</a:t>
            </a:r>
            <a:r>
              <a:rPr lang="en-US" altLang="zh-CN" dirty="0" err="1">
                <a:solidFill>
                  <a:schemeClr val="tx1"/>
                </a:solidFill>
              </a:rPr>
              <a:t>HostID</a:t>
            </a:r>
            <a:r>
              <a:rPr lang="en-US" altLang="zh-CN" dirty="0">
                <a:solidFill>
                  <a:schemeClr val="tx1"/>
                </a:solidFill>
              </a:rPr>
              <a:t>)</a:t>
            </a:r>
          </a:p>
          <a:p>
            <a:pPr lvl="1"/>
            <a:r>
              <a:rPr lang="zh-CN" altLang="en-US" dirty="0">
                <a:solidFill>
                  <a:schemeClr val="tx1"/>
                </a:solidFill>
              </a:rPr>
              <a:t>子网号为原主机号部分比特（高位）</a:t>
            </a:r>
          </a:p>
          <a:p>
            <a:pPr lvl="0"/>
            <a:r>
              <a:rPr lang="zh-CN" altLang="en-US" dirty="0">
                <a:solidFill>
                  <a:schemeClr val="tx1"/>
                </a:solidFill>
              </a:rPr>
              <a:t>子网掩码（</a:t>
            </a:r>
            <a:r>
              <a:rPr lang="zh-CN" altLang="en-US" dirty="0">
                <a:solidFill>
                  <a:schemeClr val="bg1">
                    <a:lumMod val="75000"/>
                  </a:schemeClr>
                </a:solidFill>
              </a:rPr>
              <a:t>确定是否划分了子网、利用多少位划分子网</a:t>
            </a:r>
            <a:r>
              <a:rPr lang="zh-CN" altLang="en-US" dirty="0">
                <a:solidFill>
                  <a:schemeClr val="tx1"/>
                </a:solidFill>
              </a:rPr>
              <a:t>）</a:t>
            </a:r>
          </a:p>
          <a:p>
            <a:pPr lvl="1"/>
            <a:r>
              <a:rPr lang="zh-CN" altLang="en-US" dirty="0">
                <a:solidFill>
                  <a:schemeClr val="tx1"/>
                </a:solidFill>
              </a:rPr>
              <a:t>形如</a:t>
            </a:r>
            <a:r>
              <a:rPr lang="en-US" altLang="zh-CN" dirty="0">
                <a:solidFill>
                  <a:schemeClr val="tx1"/>
                </a:solidFill>
              </a:rPr>
              <a:t>IP</a:t>
            </a:r>
            <a:r>
              <a:rPr lang="zh-CN" altLang="en-US" dirty="0">
                <a:solidFill>
                  <a:schemeClr val="tx1"/>
                </a:solidFill>
              </a:rPr>
              <a:t>地址：</a:t>
            </a:r>
            <a:r>
              <a:rPr lang="en-US" altLang="zh-CN" dirty="0">
                <a:solidFill>
                  <a:schemeClr val="tx1"/>
                </a:solidFill>
              </a:rPr>
              <a:t>32</a:t>
            </a:r>
            <a:r>
              <a:rPr lang="zh-CN" altLang="en-US" dirty="0">
                <a:solidFill>
                  <a:schemeClr val="tx1"/>
                </a:solidFill>
              </a:rPr>
              <a:t>位，点分十进制表示</a:t>
            </a:r>
          </a:p>
          <a:p>
            <a:pPr lvl="1"/>
            <a:r>
              <a:rPr lang="zh-CN" altLang="en-US" dirty="0">
                <a:solidFill>
                  <a:schemeClr val="tx1"/>
                </a:solidFill>
              </a:rPr>
              <a:t>取值：</a:t>
            </a:r>
            <a:r>
              <a:rPr lang="en-US" altLang="zh-CN" dirty="0">
                <a:solidFill>
                  <a:schemeClr val="tx1"/>
                </a:solidFill>
              </a:rPr>
              <a:t>NetID</a:t>
            </a:r>
            <a:r>
              <a:rPr lang="zh-CN" altLang="en-US" dirty="0">
                <a:solidFill>
                  <a:schemeClr val="tx1"/>
                </a:solidFill>
              </a:rPr>
              <a:t>、</a:t>
            </a:r>
            <a:r>
              <a:rPr lang="en-US" altLang="zh-CN" dirty="0" err="1">
                <a:solidFill>
                  <a:schemeClr val="tx1"/>
                </a:solidFill>
              </a:rPr>
              <a:t>SubID</a:t>
            </a:r>
            <a:r>
              <a:rPr lang="zh-CN" altLang="en-US" dirty="0">
                <a:solidFill>
                  <a:schemeClr val="tx1"/>
                </a:solidFill>
              </a:rPr>
              <a:t>部分取</a:t>
            </a:r>
            <a:r>
              <a:rPr lang="en-US" altLang="zh-CN" dirty="0">
                <a:solidFill>
                  <a:schemeClr val="tx1"/>
                </a:solidFill>
              </a:rPr>
              <a:t>1</a:t>
            </a:r>
            <a:r>
              <a:rPr lang="zh-CN" altLang="en-US" dirty="0">
                <a:solidFill>
                  <a:schemeClr val="tx1"/>
                </a:solidFill>
              </a:rPr>
              <a:t>，</a:t>
            </a:r>
            <a:r>
              <a:rPr lang="en-US" altLang="zh-CN" dirty="0" err="1">
                <a:solidFill>
                  <a:schemeClr val="tx1"/>
                </a:solidFill>
              </a:rPr>
              <a:t>HostID</a:t>
            </a:r>
            <a:r>
              <a:rPr lang="zh-CN" altLang="en-US" dirty="0">
                <a:solidFill>
                  <a:schemeClr val="tx1"/>
                </a:solidFill>
              </a:rPr>
              <a:t>部分取</a:t>
            </a:r>
            <a:r>
              <a:rPr lang="en-US" altLang="zh-CN" dirty="0">
                <a:solidFill>
                  <a:schemeClr val="tx1"/>
                </a:solidFill>
              </a:rPr>
              <a:t>0</a:t>
            </a:r>
          </a:p>
          <a:p>
            <a:pPr lvl="1"/>
            <a:r>
              <a:rPr lang="zh-CN" altLang="en-US" dirty="0">
                <a:solidFill>
                  <a:schemeClr val="tx1"/>
                </a:solidFill>
              </a:rPr>
              <a:t>例：A网的默认子网掩码为：255.0.0.0 ；</a:t>
            </a:r>
          </a:p>
          <a:p>
            <a:pPr marL="457200" lvl="1" indent="0">
              <a:buNone/>
            </a:pPr>
            <a:r>
              <a:rPr lang="zh-CN" altLang="en-US" dirty="0">
                <a:solidFill>
                  <a:schemeClr val="tx1"/>
                </a:solidFill>
              </a:rPr>
              <a:t>         用3比特划分子网的B网的子网掩码为：255.255.224.0</a:t>
            </a:r>
          </a:p>
          <a:p>
            <a:pPr lvl="0"/>
            <a:r>
              <a:rPr lang="zh-CN" altLang="en-US" dirty="0">
                <a:solidFill>
                  <a:schemeClr val="tx1"/>
                </a:solidFill>
              </a:rPr>
              <a:t> 子网划分</a:t>
            </a:r>
          </a:p>
          <a:p>
            <a:pPr lvl="1"/>
            <a:r>
              <a:rPr lang="zh-CN" altLang="en-US" dirty="0">
                <a:solidFill>
                  <a:schemeClr val="tx1"/>
                </a:solidFill>
              </a:rPr>
              <a:t>子网201.2.3.0，255.255.255.0，划分为</a:t>
            </a:r>
            <a:r>
              <a:rPr lang="en-US" altLang="zh-CN" dirty="0">
                <a:solidFill>
                  <a:schemeClr val="tx1"/>
                </a:solidFill>
              </a:rPr>
              <a:t>4</a:t>
            </a:r>
            <a:r>
              <a:rPr lang="zh-CN" altLang="en-US" dirty="0">
                <a:solidFill>
                  <a:schemeClr val="tx1"/>
                </a:solidFill>
              </a:rPr>
              <a:t>个等长子网</a:t>
            </a:r>
          </a:p>
          <a:p>
            <a:pPr lvl="1"/>
            <a:r>
              <a:rPr lang="zh-CN" altLang="en-US" dirty="0">
                <a:solidFill>
                  <a:schemeClr val="tx1"/>
                </a:solidFill>
              </a:rPr>
              <a:t>答：</a:t>
            </a:r>
            <a:r>
              <a:rPr lang="en-US" altLang="zh-CN" dirty="0">
                <a:solidFill>
                  <a:schemeClr val="tx1"/>
                </a:solidFill>
              </a:rPr>
              <a:t>201.2.3.0</a:t>
            </a:r>
            <a:r>
              <a:rPr lang="zh-CN" altLang="en-US" dirty="0">
                <a:solidFill>
                  <a:schemeClr val="tx1"/>
                </a:solidFill>
              </a:rPr>
              <a:t>，</a:t>
            </a:r>
            <a:r>
              <a:rPr lang="en-US" altLang="zh-CN" dirty="0">
                <a:solidFill>
                  <a:schemeClr val="tx1"/>
                </a:solidFill>
              </a:rPr>
              <a:t>255.255.255.192</a:t>
            </a:r>
            <a:r>
              <a:rPr lang="zh-CN" altLang="en-US" dirty="0">
                <a:solidFill>
                  <a:schemeClr val="tx1"/>
                </a:solidFill>
              </a:rPr>
              <a:t>；</a:t>
            </a:r>
          </a:p>
          <a:p>
            <a:pPr marL="457200" lvl="1" indent="0">
              <a:buNone/>
            </a:pPr>
            <a:r>
              <a:rPr lang="zh-CN" altLang="en-US" dirty="0">
                <a:solidFill>
                  <a:schemeClr val="tx1"/>
                </a:solidFill>
              </a:rPr>
              <a:t>         </a:t>
            </a:r>
            <a:r>
              <a:rPr lang="en-US" altLang="zh-CN" dirty="0">
                <a:solidFill>
                  <a:schemeClr val="tx1"/>
                </a:solidFill>
              </a:rPr>
              <a:t>201.2.3.64</a:t>
            </a:r>
            <a:r>
              <a:rPr lang="zh-CN" altLang="en-US" dirty="0">
                <a:solidFill>
                  <a:schemeClr val="tx1"/>
                </a:solidFill>
              </a:rPr>
              <a:t>，</a:t>
            </a:r>
            <a:r>
              <a:rPr lang="en-US" altLang="zh-CN" dirty="0">
                <a:solidFill>
                  <a:schemeClr val="tx1"/>
                </a:solidFill>
              </a:rPr>
              <a:t>255.255.255.192</a:t>
            </a:r>
            <a:r>
              <a:rPr lang="zh-CN" altLang="en-US" dirty="0">
                <a:solidFill>
                  <a:schemeClr val="tx1"/>
                </a:solidFill>
              </a:rPr>
              <a:t>；</a:t>
            </a:r>
          </a:p>
          <a:p>
            <a:pPr marL="457200" lvl="1" indent="0">
              <a:buNone/>
            </a:pPr>
            <a:r>
              <a:rPr lang="zh-CN" altLang="en-US" dirty="0">
                <a:solidFill>
                  <a:schemeClr val="tx1"/>
                </a:solidFill>
              </a:rPr>
              <a:t>       （</a:t>
            </a:r>
            <a:r>
              <a:rPr lang="en-US" altLang="zh-CN" dirty="0">
                <a:solidFill>
                  <a:schemeClr val="bg1">
                    <a:lumMod val="75000"/>
                  </a:schemeClr>
                </a:solidFill>
              </a:rPr>
              <a:t>64=01000000</a:t>
            </a:r>
            <a:r>
              <a:rPr lang="zh-CN" altLang="en-US" dirty="0">
                <a:solidFill>
                  <a:schemeClr val="bg1">
                    <a:lumMod val="75000"/>
                  </a:schemeClr>
                </a:solidFill>
              </a:rPr>
              <a:t>，</a:t>
            </a:r>
            <a:r>
              <a:rPr lang="en-US" altLang="zh-CN" dirty="0">
                <a:solidFill>
                  <a:schemeClr val="bg1">
                    <a:lumMod val="75000"/>
                  </a:schemeClr>
                </a:solidFill>
              </a:rPr>
              <a:t>192=11000000</a:t>
            </a:r>
            <a:r>
              <a:rPr lang="zh-CN" altLang="en-US" dirty="0">
                <a:solidFill>
                  <a:schemeClr val="tx1"/>
                </a:solidFill>
              </a:rPr>
              <a:t>）</a:t>
            </a:r>
          </a:p>
          <a:p>
            <a:pPr marL="457200" lvl="1" indent="0">
              <a:buNone/>
            </a:pPr>
            <a:r>
              <a:rPr lang="zh-CN" altLang="en-US" dirty="0">
                <a:solidFill>
                  <a:schemeClr val="tx1"/>
                </a:solidFill>
              </a:rPr>
              <a:t>         </a:t>
            </a:r>
            <a:r>
              <a:rPr lang="en-US" altLang="zh-CN" dirty="0">
                <a:solidFill>
                  <a:schemeClr val="tx1"/>
                </a:solidFill>
              </a:rPr>
              <a:t>201.2.3.128</a:t>
            </a:r>
            <a:r>
              <a:rPr lang="zh-CN" altLang="en-US" dirty="0">
                <a:solidFill>
                  <a:schemeClr val="tx1"/>
                </a:solidFill>
              </a:rPr>
              <a:t>，</a:t>
            </a:r>
            <a:r>
              <a:rPr lang="en-US" altLang="zh-CN" dirty="0">
                <a:solidFill>
                  <a:schemeClr val="tx1"/>
                </a:solidFill>
              </a:rPr>
              <a:t>255.255.255.192</a:t>
            </a:r>
            <a:r>
              <a:rPr lang="zh-CN" altLang="en-US" dirty="0">
                <a:solidFill>
                  <a:schemeClr val="tx1"/>
                </a:solidFill>
              </a:rPr>
              <a:t>；</a:t>
            </a:r>
          </a:p>
          <a:p>
            <a:pPr marL="457200" lvl="1" indent="0">
              <a:buNone/>
            </a:pPr>
            <a:r>
              <a:rPr lang="zh-CN" altLang="en-US" dirty="0">
                <a:solidFill>
                  <a:schemeClr val="tx1"/>
                </a:solidFill>
              </a:rPr>
              <a:t>         </a:t>
            </a:r>
            <a:r>
              <a:rPr lang="en-US" altLang="zh-CN" dirty="0">
                <a:solidFill>
                  <a:schemeClr val="tx1"/>
                </a:solidFill>
              </a:rPr>
              <a:t>201.2.3.192</a:t>
            </a:r>
            <a:r>
              <a:rPr lang="zh-CN" altLang="en-US" dirty="0">
                <a:solidFill>
                  <a:schemeClr val="tx1"/>
                </a:solidFill>
              </a:rPr>
              <a:t>，</a:t>
            </a:r>
            <a:r>
              <a:rPr lang="en-US" altLang="zh-CN" dirty="0">
                <a:solidFill>
                  <a:schemeClr val="tx1"/>
                </a:solidFill>
              </a:rPr>
              <a:t>255.255.255.192</a:t>
            </a:r>
          </a:p>
          <a:p>
            <a:pPr marL="457200" lvl="1" indent="0">
              <a:buNone/>
            </a:pPr>
            <a:endParaRPr lang="en-US" altLang="zh-CN" dirty="0">
              <a:solidFill>
                <a:schemeClr val="tx1"/>
              </a:solidFill>
            </a:endParaRPr>
          </a:p>
        </p:txBody>
      </p:sp>
    </p:spTree>
    <p:extLst>
      <p:ext uri="{BB962C8B-B14F-4D97-AF65-F5344CB8AC3E}">
        <p14:creationId xmlns:p14="http://schemas.microsoft.com/office/powerpoint/2010/main" val="418782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5417-31C7-44A0-8447-7E4AEF68A49C}"/>
              </a:ext>
            </a:extLst>
          </p:cNvPr>
          <p:cNvSpPr>
            <a:spLocks noGrp="1"/>
          </p:cNvSpPr>
          <p:nvPr>
            <p:ph type="title"/>
          </p:nvPr>
        </p:nvSpPr>
        <p:spPr/>
        <p:txBody>
          <a:bodyPr/>
          <a:lstStyle/>
          <a:p>
            <a:r>
              <a:rPr lang="zh-CN" altLang="en-US" dirty="0"/>
              <a:t>网络层提供的服务</a:t>
            </a:r>
          </a:p>
        </p:txBody>
      </p:sp>
      <p:sp>
        <p:nvSpPr>
          <p:cNvPr id="3" name="内容占位符 2">
            <a:extLst>
              <a:ext uri="{FF2B5EF4-FFF2-40B4-BE49-F238E27FC236}">
                <a16:creationId xmlns:a16="http://schemas.microsoft.com/office/drawing/2014/main" id="{8AAD8C96-FF82-4434-B073-3D7DC2C705EF}"/>
              </a:ext>
            </a:extLst>
          </p:cNvPr>
          <p:cNvSpPr>
            <a:spLocks noGrp="1"/>
          </p:cNvSpPr>
          <p:nvPr>
            <p:ph idx="1"/>
          </p:nvPr>
        </p:nvSpPr>
        <p:spPr/>
        <p:txBody>
          <a:bodyPr/>
          <a:lstStyle/>
          <a:p>
            <a:endParaRPr lang="en-US" altLang="zh-CN" dirty="0"/>
          </a:p>
          <a:p>
            <a:r>
              <a:rPr lang="zh-CN" altLang="en-US" dirty="0"/>
              <a:t>从发送主机向接收主机传 送数据段（</a:t>
            </a:r>
            <a:r>
              <a:rPr lang="en-US" altLang="zh-CN" dirty="0"/>
              <a:t>segment</a:t>
            </a:r>
            <a:r>
              <a:rPr lang="zh-CN" altLang="en-US" dirty="0"/>
              <a:t>） </a:t>
            </a:r>
            <a:endParaRPr lang="en-US" altLang="zh-CN" dirty="0"/>
          </a:p>
          <a:p>
            <a:endParaRPr lang="en-US" altLang="zh-CN" dirty="0"/>
          </a:p>
          <a:p>
            <a:r>
              <a:rPr lang="zh-CN" altLang="en-US" dirty="0"/>
              <a:t>发送主机：将数据段封装 到数据报（</a:t>
            </a:r>
            <a:r>
              <a:rPr lang="en-US" altLang="zh-CN" dirty="0"/>
              <a:t>datagram</a:t>
            </a:r>
            <a:r>
              <a:rPr lang="zh-CN" altLang="en-US" dirty="0"/>
              <a:t>）中 </a:t>
            </a:r>
            <a:endParaRPr lang="en-US" altLang="zh-CN" dirty="0"/>
          </a:p>
          <a:p>
            <a:r>
              <a:rPr lang="zh-CN" altLang="en-US" dirty="0"/>
              <a:t>接收主机：向传输层交付 数据段（</a:t>
            </a:r>
            <a:r>
              <a:rPr lang="en-US" altLang="zh-CN" dirty="0"/>
              <a:t>segment</a:t>
            </a:r>
            <a:r>
              <a:rPr lang="zh-CN" altLang="en-US" dirty="0"/>
              <a:t>）</a:t>
            </a:r>
            <a:endParaRPr lang="en-US" altLang="zh-CN" dirty="0"/>
          </a:p>
          <a:p>
            <a:endParaRPr lang="en-US" altLang="zh-CN" dirty="0"/>
          </a:p>
          <a:p>
            <a:r>
              <a:rPr lang="zh-CN" altLang="en-US" dirty="0"/>
              <a:t> 每个主机和路由器都运行 网络层协议 </a:t>
            </a:r>
            <a:endParaRPr lang="en-US" altLang="zh-CN" dirty="0"/>
          </a:p>
          <a:p>
            <a:r>
              <a:rPr lang="zh-CN" altLang="en-US" dirty="0"/>
              <a:t>路由器检验所有穿越它的 </a:t>
            </a:r>
            <a:r>
              <a:rPr lang="en-US" altLang="zh-CN" dirty="0"/>
              <a:t>IP</a:t>
            </a:r>
            <a:r>
              <a:rPr lang="zh-CN" altLang="en-US" dirty="0"/>
              <a:t>数据报的头部域 ，来决策如何处理</a:t>
            </a:r>
            <a:r>
              <a:rPr lang="en-US" altLang="zh-CN" dirty="0"/>
              <a:t>IP</a:t>
            </a:r>
            <a:r>
              <a:rPr lang="zh-CN" altLang="en-US" dirty="0"/>
              <a:t>数据报</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61337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子网掩码应用</a:t>
            </a:r>
          </a:p>
        </p:txBody>
      </p:sp>
      <p:sp>
        <p:nvSpPr>
          <p:cNvPr id="3" name="内容占位符 2"/>
          <p:cNvSpPr>
            <a:spLocks noGrp="1"/>
          </p:cNvSpPr>
          <p:nvPr>
            <p:ph idx="1"/>
          </p:nvPr>
        </p:nvSpPr>
        <p:spPr/>
        <p:txBody>
          <a:bodyPr/>
          <a:lstStyle/>
          <a:p>
            <a:r>
              <a:rPr lang="zh-CN" altLang="en-US"/>
              <a:t>划分完成后，在各子网间设立一路由器</a:t>
            </a:r>
          </a:p>
          <a:p>
            <a:r>
              <a:rPr lang="zh-CN" altLang="en-US"/>
              <a:t>子网掩码应用：提取子网地址</a:t>
            </a:r>
          </a:p>
          <a:p>
            <a:pPr lvl="1"/>
            <a:r>
              <a:rPr lang="zh-CN" altLang="en-US"/>
              <a:t>将IP分组的目的IP地址与子网掩码按位与运算， 提取子网地址</a:t>
            </a:r>
          </a:p>
          <a:p>
            <a:pPr lvl="1"/>
            <a:r>
              <a:rPr lang="zh-CN" altLang="en-US"/>
              <a:t>例：目的IP地址：172.32.1.112，</a:t>
            </a:r>
          </a:p>
          <a:p>
            <a:pPr marL="457200" lvl="1" indent="0">
              <a:buNone/>
            </a:pPr>
            <a:r>
              <a:rPr lang="zh-CN" altLang="en-US"/>
              <a:t>         子网掩码：255.255.254.0</a:t>
            </a:r>
          </a:p>
          <a:p>
            <a:pPr marL="457200" lvl="1" indent="0">
              <a:buNone/>
            </a:pPr>
            <a:endParaRPr lang="zh-CN" altLang="en-US"/>
          </a:p>
          <a:p>
            <a:pPr marL="457200" lvl="1" indent="0">
              <a:buNone/>
            </a:pPr>
            <a:r>
              <a:rPr lang="zh-CN" altLang="en-US"/>
              <a:t>    则按位与运算得：</a:t>
            </a:r>
            <a:r>
              <a:rPr lang="en-US" altLang="zh-CN"/>
              <a:t>172.32.0.0</a:t>
            </a:r>
            <a:r>
              <a:rPr lang="zh-CN" altLang="en-US"/>
              <a:t>，即子网地址</a:t>
            </a:r>
          </a:p>
          <a:p>
            <a:pPr marL="457200" lvl="1" indent="0">
              <a:buNone/>
            </a:pPr>
            <a:r>
              <a:rPr lang="zh-CN" altLang="en-US">
                <a:sym typeface="+mn-ea"/>
              </a:rPr>
              <a:t>   （</a:t>
            </a:r>
            <a:r>
              <a:rPr lang="zh-CN" altLang="en-US">
                <a:solidFill>
                  <a:schemeClr val="bg1">
                    <a:lumMod val="75000"/>
                  </a:schemeClr>
                </a:solidFill>
                <a:sym typeface="+mn-ea"/>
              </a:rPr>
              <a:t>子网掩码后</a:t>
            </a:r>
            <a:r>
              <a:rPr lang="en-US" altLang="zh-CN">
                <a:solidFill>
                  <a:schemeClr val="bg1">
                    <a:lumMod val="75000"/>
                  </a:schemeClr>
                </a:solidFill>
                <a:sym typeface="+mn-ea"/>
              </a:rPr>
              <a:t>9</a:t>
            </a:r>
            <a:r>
              <a:rPr lang="zh-CN" altLang="en-US">
                <a:solidFill>
                  <a:schemeClr val="bg1">
                    <a:lumMod val="75000"/>
                  </a:schemeClr>
                </a:solidFill>
                <a:sym typeface="+mn-ea"/>
              </a:rPr>
              <a:t>位为</a:t>
            </a:r>
            <a:r>
              <a:rPr lang="en-US" altLang="zh-CN">
                <a:solidFill>
                  <a:schemeClr val="bg1">
                    <a:lumMod val="75000"/>
                  </a:schemeClr>
                </a:solidFill>
                <a:sym typeface="+mn-ea"/>
              </a:rPr>
              <a:t>0</a:t>
            </a:r>
            <a:r>
              <a:rPr lang="zh-CN" altLang="en-US">
                <a:solidFill>
                  <a:schemeClr val="bg1">
                    <a:lumMod val="75000"/>
                  </a:schemeClr>
                </a:solidFill>
                <a:sym typeface="+mn-ea"/>
              </a:rPr>
              <a:t>，即后</a:t>
            </a:r>
            <a:r>
              <a:rPr lang="en-US" altLang="zh-CN">
                <a:solidFill>
                  <a:schemeClr val="bg1">
                    <a:lumMod val="75000"/>
                  </a:schemeClr>
                </a:solidFill>
                <a:sym typeface="+mn-ea"/>
              </a:rPr>
              <a:t>9</a:t>
            </a:r>
            <a:r>
              <a:rPr lang="zh-CN" altLang="en-US">
                <a:solidFill>
                  <a:schemeClr val="bg1">
                    <a:lumMod val="75000"/>
                  </a:schemeClr>
                </a:solidFill>
                <a:sym typeface="+mn-ea"/>
              </a:rPr>
              <a:t>位表示</a:t>
            </a:r>
            <a:r>
              <a:rPr lang="en-US" altLang="zh-CN">
                <a:solidFill>
                  <a:schemeClr val="bg1">
                    <a:lumMod val="75000"/>
                  </a:schemeClr>
                </a:solidFill>
                <a:sym typeface="+mn-ea"/>
              </a:rPr>
              <a:t>HostID</a:t>
            </a:r>
            <a:r>
              <a:rPr lang="zh-CN" altLang="en-US">
                <a:sym typeface="+mn-ea"/>
              </a:rPr>
              <a:t>）</a:t>
            </a:r>
          </a:p>
          <a:p>
            <a:pPr marL="457200" lvl="1" indent="0">
              <a:buNone/>
            </a:pPr>
            <a:r>
              <a:rPr lang="zh-CN" altLang="en-US"/>
              <a:t>    地址范围：</a:t>
            </a:r>
            <a:r>
              <a:rPr lang="en-US" altLang="zh-CN"/>
              <a:t>172.32.0.0~172.32.1.255</a:t>
            </a:r>
          </a:p>
          <a:p>
            <a:pPr marL="457200" lvl="1" indent="0">
              <a:buNone/>
            </a:pPr>
            <a:r>
              <a:rPr lang="en-US" altLang="zh-CN"/>
              <a:t>    </a:t>
            </a:r>
            <a:r>
              <a:rPr lang="zh-CN" altLang="en-US"/>
              <a:t>可分配地址范围：</a:t>
            </a:r>
            <a:r>
              <a:rPr lang="en-US" altLang="zh-CN"/>
              <a:t>172.32.0.1~172.32.1.254</a:t>
            </a:r>
          </a:p>
          <a:p>
            <a:pPr marL="457200" lvl="1" indent="0">
              <a:buNone/>
            </a:pPr>
            <a:endParaRPr lang="en-US" altLang="zh-CN"/>
          </a:p>
          <a:p>
            <a:pPr marL="457200" lvl="1" indent="0">
              <a:buNone/>
            </a:pPr>
            <a:r>
              <a:rPr lang="en-US" altLang="zh-CN"/>
              <a:t>    </a:t>
            </a:r>
            <a:r>
              <a:rPr lang="zh-CN" altLang="en-US"/>
              <a:t>去除两个特殊</a:t>
            </a:r>
            <a:r>
              <a:rPr lang="en-US" altLang="zh-CN"/>
              <a:t>IP</a:t>
            </a:r>
            <a:r>
              <a:rPr lang="zh-CN" altLang="en-US"/>
              <a:t>地址：即子网地址与广播地址</a:t>
            </a:r>
          </a:p>
        </p:txBody>
      </p:sp>
    </p:spTree>
    <p:extLst>
      <p:ext uri="{BB962C8B-B14F-4D97-AF65-F5344CB8AC3E}">
        <p14:creationId xmlns:p14="http://schemas.microsoft.com/office/powerpoint/2010/main" val="389968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5417-31C7-44A0-8447-7E4AEF68A49C}"/>
              </a:ext>
            </a:extLst>
          </p:cNvPr>
          <p:cNvSpPr>
            <a:spLocks noGrp="1"/>
          </p:cNvSpPr>
          <p:nvPr>
            <p:ph type="title"/>
          </p:nvPr>
        </p:nvSpPr>
        <p:spPr/>
        <p:txBody>
          <a:bodyPr/>
          <a:lstStyle/>
          <a:p>
            <a:r>
              <a:rPr lang="en-US" altLang="zh-CN" dirty="0"/>
              <a:t>CIDR</a:t>
            </a:r>
            <a:r>
              <a:rPr lang="zh-CN" altLang="en-US" dirty="0"/>
              <a:t>与路由聚集</a:t>
            </a:r>
          </a:p>
        </p:txBody>
      </p:sp>
      <p:sp>
        <p:nvSpPr>
          <p:cNvPr id="3" name="内容占位符 2">
            <a:extLst>
              <a:ext uri="{FF2B5EF4-FFF2-40B4-BE49-F238E27FC236}">
                <a16:creationId xmlns:a16="http://schemas.microsoft.com/office/drawing/2014/main" id="{8AAD8C96-FF82-4434-B073-3D7DC2C705EF}"/>
              </a:ext>
            </a:extLst>
          </p:cNvPr>
          <p:cNvSpPr>
            <a:spLocks noGrp="1"/>
          </p:cNvSpPr>
          <p:nvPr>
            <p:ph idx="1"/>
          </p:nvPr>
        </p:nvSpPr>
        <p:spPr/>
        <p:txBody>
          <a:bodyPr/>
          <a:lstStyle/>
          <a:p>
            <a:r>
              <a:rPr lang="zh-CN" altLang="en-US" dirty="0"/>
              <a:t>动机</a:t>
            </a:r>
            <a:endParaRPr lang="en-US" altLang="zh-CN" dirty="0"/>
          </a:p>
          <a:p>
            <a:pPr lvl="1"/>
            <a:r>
              <a:rPr lang="zh-CN" altLang="en-US" dirty="0"/>
              <a:t>子网掩码一定是</a:t>
            </a:r>
            <a:r>
              <a:rPr lang="en-US" altLang="zh-CN" dirty="0"/>
              <a:t>x</a:t>
            </a:r>
            <a:r>
              <a:rPr lang="zh-CN" altLang="en-US" dirty="0"/>
              <a:t>位</a:t>
            </a:r>
            <a:r>
              <a:rPr lang="en-US" altLang="zh-CN" dirty="0"/>
              <a:t>1+(32-x)</a:t>
            </a:r>
            <a:r>
              <a:rPr lang="zh-CN" altLang="en-US" dirty="0"/>
              <a:t>位</a:t>
            </a:r>
            <a:r>
              <a:rPr lang="en-US" altLang="zh-CN" dirty="0"/>
              <a:t>0</a:t>
            </a:r>
          </a:p>
          <a:p>
            <a:pPr lvl="1"/>
            <a:r>
              <a:rPr lang="zh-CN" altLang="en-US" dirty="0"/>
              <a:t>直接用</a:t>
            </a:r>
            <a:r>
              <a:rPr lang="en-US" altLang="zh-CN" dirty="0"/>
              <a:t>x</a:t>
            </a:r>
            <a:r>
              <a:rPr lang="zh-CN" altLang="en-US" dirty="0"/>
              <a:t>代替子网掩码</a:t>
            </a:r>
            <a:r>
              <a:rPr lang="en-US" altLang="zh-CN" dirty="0"/>
              <a:t>-&gt;CIDR(Classless </a:t>
            </a:r>
            <a:r>
              <a:rPr lang="en-US" altLang="zh-CN" dirty="0" err="1"/>
              <a:t>InterDomain</a:t>
            </a:r>
            <a:r>
              <a:rPr lang="en-US" altLang="zh-CN" dirty="0"/>
              <a:t> Routing)</a:t>
            </a:r>
          </a:p>
          <a:p>
            <a:r>
              <a:rPr lang="zh-CN" altLang="en-US" dirty="0"/>
              <a:t>优势</a:t>
            </a:r>
            <a:endParaRPr lang="en-US" altLang="zh-CN" dirty="0"/>
          </a:p>
          <a:p>
            <a:pPr lvl="1"/>
            <a:r>
              <a:rPr lang="zh-CN" altLang="en-US" dirty="0"/>
              <a:t>消除了</a:t>
            </a:r>
            <a:r>
              <a:rPr lang="en-US" altLang="zh-CN" dirty="0"/>
              <a:t>ABC</a:t>
            </a:r>
            <a:r>
              <a:rPr lang="zh-CN" altLang="en-US" dirty="0"/>
              <a:t>类之间的界限</a:t>
            </a:r>
            <a:endParaRPr lang="en-US" altLang="zh-CN" dirty="0"/>
          </a:p>
          <a:p>
            <a:pPr marL="1200150" lvl="3" indent="-342900"/>
            <a:r>
              <a:rPr lang="en-US" altLang="zh-CN" dirty="0" err="1"/>
              <a:t>NetID+SubID→Network</a:t>
            </a:r>
            <a:r>
              <a:rPr lang="en-US" altLang="zh-CN" dirty="0"/>
              <a:t> Prefix</a:t>
            </a:r>
          </a:p>
          <a:p>
            <a:pPr lvl="1"/>
            <a:r>
              <a:rPr lang="zh-CN" altLang="en-US" dirty="0"/>
              <a:t>融合子网地址与子网掩码，方便子网划分 </a:t>
            </a:r>
            <a:endParaRPr lang="en-US" altLang="zh-CN" dirty="0"/>
          </a:p>
          <a:p>
            <a:pPr lvl="2"/>
            <a:r>
              <a:rPr lang="zh-CN" altLang="en-US" dirty="0"/>
              <a:t>无类地址格式：</a:t>
            </a:r>
            <a:r>
              <a:rPr lang="en-US" altLang="zh-CN" dirty="0" err="1"/>
              <a:t>a.b.c.d</a:t>
            </a:r>
            <a:r>
              <a:rPr lang="en-US" altLang="zh-CN" dirty="0"/>
              <a:t>/x</a:t>
            </a:r>
            <a:r>
              <a:rPr lang="zh-CN" altLang="en-US" dirty="0"/>
              <a:t>，其中</a:t>
            </a:r>
            <a:r>
              <a:rPr lang="en-US" altLang="zh-CN" dirty="0"/>
              <a:t>x</a:t>
            </a:r>
            <a:r>
              <a:rPr lang="zh-CN" altLang="en-US" dirty="0"/>
              <a:t>为前缀长度</a:t>
            </a:r>
            <a:endParaRPr lang="en-US" altLang="zh-CN" dirty="0"/>
          </a:p>
          <a:p>
            <a:pPr lvl="1"/>
            <a:r>
              <a:rPr lang="zh-CN" altLang="en-US" dirty="0"/>
              <a:t>提高路由效率</a:t>
            </a:r>
            <a:endParaRPr lang="en-US" altLang="zh-CN" dirty="0"/>
          </a:p>
          <a:p>
            <a:pPr lvl="2"/>
            <a:r>
              <a:rPr lang="en-US" altLang="zh-CN" dirty="0"/>
              <a:t>x</a:t>
            </a:r>
            <a:r>
              <a:rPr lang="zh-CN" altLang="en-US" dirty="0"/>
              <a:t>位数依次减少可视为多级子网</a:t>
            </a:r>
            <a:r>
              <a:rPr lang="en-US" altLang="zh-CN" dirty="0"/>
              <a:t>-&gt;</a:t>
            </a:r>
            <a:r>
              <a:rPr lang="zh-CN" altLang="en-US" dirty="0"/>
              <a:t>路由聚合</a:t>
            </a:r>
            <a:endParaRPr lang="en-US" altLang="zh-CN" dirty="0"/>
          </a:p>
          <a:p>
            <a:r>
              <a:rPr lang="zh-CN" altLang="en-US" dirty="0"/>
              <a:t>潜在的问题与解决</a:t>
            </a:r>
            <a:endParaRPr lang="en-US" altLang="zh-CN" dirty="0"/>
          </a:p>
          <a:p>
            <a:pPr lvl="1"/>
            <a:r>
              <a:rPr lang="zh-CN" altLang="en-US" dirty="0"/>
              <a:t>某一子网与连续</a:t>
            </a:r>
            <a:r>
              <a:rPr lang="en-US" altLang="zh-CN" dirty="0"/>
              <a:t>IP</a:t>
            </a:r>
            <a:r>
              <a:rPr lang="zh-CN" altLang="en-US" dirty="0"/>
              <a:t>段其它子网不在同一路由</a:t>
            </a:r>
            <a:r>
              <a:rPr lang="en-US" altLang="zh-CN" dirty="0"/>
              <a:t>-&gt;</a:t>
            </a:r>
            <a:r>
              <a:rPr lang="zh-CN" altLang="en-US" dirty="0"/>
              <a:t>最长前缀匹配优先</a:t>
            </a:r>
            <a:endParaRPr lang="en-US" altLang="zh-CN" dirty="0"/>
          </a:p>
        </p:txBody>
      </p:sp>
    </p:spTree>
    <p:extLst>
      <p:ext uri="{BB962C8B-B14F-4D97-AF65-F5344CB8AC3E}">
        <p14:creationId xmlns:p14="http://schemas.microsoft.com/office/powerpoint/2010/main" val="37110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r>
              <a:rPr lang="en-US" altLang="zh-CN" dirty="0"/>
              <a:t>DHCP</a:t>
            </a:r>
            <a:r>
              <a:rPr lang="zh-CN" altLang="en-US" dirty="0"/>
              <a:t>协议</a:t>
            </a:r>
          </a:p>
        </p:txBody>
      </p:sp>
      <p:sp>
        <p:nvSpPr>
          <p:cNvPr id="3" name="内容占位符 2">
            <a:extLst>
              <a:ext uri="{FF2B5EF4-FFF2-40B4-BE49-F238E27FC236}">
                <a16:creationId xmlns:a16="http://schemas.microsoft.com/office/drawing/2014/main" id="{10CF2279-7969-4C67-9189-51A6F8B4A36B}"/>
              </a:ext>
            </a:extLst>
          </p:cNvPr>
          <p:cNvSpPr>
            <a:spLocks noGrp="1"/>
          </p:cNvSpPr>
          <p:nvPr>
            <p:ph idx="1"/>
          </p:nvPr>
        </p:nvSpPr>
        <p:spPr/>
        <p:txBody>
          <a:bodyPr>
            <a:normAutofit/>
          </a:bodyPr>
          <a:lstStyle/>
          <a:p>
            <a:r>
              <a:rPr lang="zh-CN" altLang="en-US" dirty="0"/>
              <a:t>主机的</a:t>
            </a:r>
            <a:r>
              <a:rPr lang="en-US" altLang="zh-CN" dirty="0"/>
              <a:t>IP</a:t>
            </a:r>
            <a:r>
              <a:rPr lang="zh-CN" altLang="en-US" dirty="0"/>
              <a:t>地址</a:t>
            </a:r>
            <a:r>
              <a:rPr lang="en-US" altLang="zh-CN" dirty="0"/>
              <a:t>:</a:t>
            </a:r>
            <a:r>
              <a:rPr lang="zh-CN" altLang="en-US" dirty="0"/>
              <a:t>静态</a:t>
            </a:r>
            <a:r>
              <a:rPr lang="en-US" altLang="zh-CN" dirty="0"/>
              <a:t>IP/</a:t>
            </a:r>
            <a:r>
              <a:rPr lang="zh-CN" altLang="en-US" dirty="0"/>
              <a:t>动态分配</a:t>
            </a:r>
            <a:r>
              <a:rPr lang="en-US" altLang="zh-CN" dirty="0"/>
              <a:t>-&gt;DHCP(Dynamic Host Configuration Protocol)</a:t>
            </a:r>
          </a:p>
          <a:p>
            <a:r>
              <a:rPr lang="en-US" altLang="zh-CN" dirty="0"/>
              <a:t>DHCP</a:t>
            </a:r>
            <a:r>
              <a:rPr lang="zh-CN" altLang="en-US" dirty="0"/>
              <a:t>流程</a:t>
            </a:r>
            <a:endParaRPr lang="en-US" altLang="zh-CN" dirty="0"/>
          </a:p>
          <a:p>
            <a:pPr lvl="1"/>
            <a:r>
              <a:rPr lang="zh-CN" altLang="en-US" dirty="0"/>
              <a:t>主机广播</a:t>
            </a:r>
            <a:r>
              <a:rPr lang="en-US" altLang="zh-CN" dirty="0"/>
              <a:t>DHCP discover</a:t>
            </a:r>
          </a:p>
          <a:p>
            <a:pPr lvl="2"/>
            <a:r>
              <a:rPr lang="en-US" altLang="zh-CN" dirty="0"/>
              <a:t>src:0.0.0.0 68</a:t>
            </a:r>
          </a:p>
          <a:p>
            <a:pPr lvl="2"/>
            <a:r>
              <a:rPr lang="en-US" altLang="zh-CN" dirty="0"/>
              <a:t>dest:255.255.255.255 67</a:t>
            </a:r>
          </a:p>
          <a:p>
            <a:pPr lvl="2"/>
            <a:r>
              <a:rPr lang="en-US" altLang="zh-CN" dirty="0"/>
              <a:t>yiaddr:0.0.0.0</a:t>
            </a:r>
          </a:p>
          <a:p>
            <a:pPr lvl="2"/>
            <a:r>
              <a:rPr lang="en-US" altLang="zh-CN" dirty="0"/>
              <a:t>transaction ID:654(</a:t>
            </a:r>
            <a:r>
              <a:rPr lang="zh-CN" altLang="en-US" dirty="0"/>
              <a:t>事务号</a:t>
            </a:r>
            <a:r>
              <a:rPr lang="en-US" altLang="zh-CN" dirty="0"/>
              <a:t>)</a:t>
            </a:r>
          </a:p>
          <a:p>
            <a:pPr lvl="1"/>
            <a:r>
              <a:rPr lang="en-US" altLang="zh-CN" dirty="0"/>
              <a:t>DHCP</a:t>
            </a:r>
            <a:r>
              <a:rPr lang="zh-CN" altLang="en-US" dirty="0"/>
              <a:t>服务器利用</a:t>
            </a:r>
            <a:r>
              <a:rPr lang="en-US" altLang="zh-CN" dirty="0"/>
              <a:t>DHCP offer</a:t>
            </a:r>
            <a:r>
              <a:rPr lang="zh-CN" altLang="en-US" dirty="0"/>
              <a:t>进行响应</a:t>
            </a:r>
            <a:endParaRPr lang="en-US" altLang="zh-CN" dirty="0"/>
          </a:p>
          <a:p>
            <a:pPr lvl="2"/>
            <a:r>
              <a:rPr lang="en-US" altLang="zh-CN" dirty="0" err="1"/>
              <a:t>src:DHCP</a:t>
            </a:r>
            <a:r>
              <a:rPr lang="zh-CN" altLang="en-US" dirty="0"/>
              <a:t>服务器</a:t>
            </a:r>
            <a:r>
              <a:rPr lang="en-US" altLang="zh-CN" dirty="0"/>
              <a:t>IP 67</a:t>
            </a:r>
          </a:p>
          <a:p>
            <a:pPr lvl="2"/>
            <a:r>
              <a:rPr lang="en-US" altLang="zh-CN" dirty="0"/>
              <a:t>dest:255.255.255.255 68</a:t>
            </a:r>
          </a:p>
          <a:p>
            <a:pPr lvl="2"/>
            <a:r>
              <a:rPr lang="en-US" altLang="zh-CN" dirty="0" err="1"/>
              <a:t>yiaddr</a:t>
            </a:r>
            <a:r>
              <a:rPr lang="en-US" altLang="zh-CN" dirty="0"/>
              <a:t>:</a:t>
            </a:r>
            <a:r>
              <a:rPr lang="zh-CN" altLang="en-US" dirty="0"/>
              <a:t>预分配</a:t>
            </a:r>
            <a:r>
              <a:rPr lang="en-US" altLang="zh-CN" dirty="0"/>
              <a:t>IP</a:t>
            </a:r>
          </a:p>
          <a:p>
            <a:pPr lvl="2"/>
            <a:r>
              <a:rPr lang="en-US" altLang="zh-CN" dirty="0"/>
              <a:t>transaction ID:654</a:t>
            </a:r>
          </a:p>
        </p:txBody>
      </p:sp>
    </p:spTree>
    <p:extLst>
      <p:ext uri="{BB962C8B-B14F-4D97-AF65-F5344CB8AC3E}">
        <p14:creationId xmlns:p14="http://schemas.microsoft.com/office/powerpoint/2010/main" val="3207971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r>
              <a:rPr lang="en-US" altLang="zh-CN" dirty="0"/>
              <a:t>DHCP</a:t>
            </a:r>
            <a:r>
              <a:rPr lang="zh-CN" altLang="en-US" dirty="0"/>
              <a:t>协议</a:t>
            </a:r>
          </a:p>
        </p:txBody>
      </p:sp>
      <p:sp>
        <p:nvSpPr>
          <p:cNvPr id="3" name="内容占位符 2">
            <a:extLst>
              <a:ext uri="{FF2B5EF4-FFF2-40B4-BE49-F238E27FC236}">
                <a16:creationId xmlns:a16="http://schemas.microsoft.com/office/drawing/2014/main" id="{10CF2279-7969-4C67-9189-51A6F8B4A36B}"/>
              </a:ext>
            </a:extLst>
          </p:cNvPr>
          <p:cNvSpPr>
            <a:spLocks noGrp="1"/>
          </p:cNvSpPr>
          <p:nvPr>
            <p:ph idx="1"/>
          </p:nvPr>
        </p:nvSpPr>
        <p:spPr/>
        <p:txBody>
          <a:bodyPr>
            <a:normAutofit/>
          </a:bodyPr>
          <a:lstStyle/>
          <a:p>
            <a:r>
              <a:rPr lang="en-US" altLang="zh-CN" dirty="0"/>
              <a:t>DHCP</a:t>
            </a:r>
            <a:r>
              <a:rPr lang="zh-CN" altLang="en-US" dirty="0"/>
              <a:t>流程（</a:t>
            </a:r>
            <a:r>
              <a:rPr lang="en-US" altLang="zh-CN" dirty="0"/>
              <a:t>Cont’d)</a:t>
            </a:r>
          </a:p>
          <a:p>
            <a:pPr lvl="1"/>
            <a:r>
              <a:rPr lang="zh-CN" altLang="en-US" dirty="0"/>
              <a:t>主机选择其中一个</a:t>
            </a:r>
            <a:r>
              <a:rPr lang="en-US" altLang="zh-CN" dirty="0"/>
              <a:t>DHCP</a:t>
            </a:r>
            <a:r>
              <a:rPr lang="zh-CN" altLang="en-US" dirty="0"/>
              <a:t>服务器提供的</a:t>
            </a:r>
            <a:r>
              <a:rPr lang="en-US" altLang="zh-CN" dirty="0"/>
              <a:t>IP</a:t>
            </a:r>
            <a:r>
              <a:rPr lang="zh-CN" altLang="en-US" dirty="0"/>
              <a:t>，广播</a:t>
            </a:r>
            <a:r>
              <a:rPr lang="en-US" altLang="zh-CN" dirty="0"/>
              <a:t>DHCP request</a:t>
            </a:r>
          </a:p>
          <a:p>
            <a:pPr lvl="2"/>
            <a:r>
              <a:rPr lang="en-US" altLang="zh-CN" dirty="0"/>
              <a:t>src:0.0.0.0 68</a:t>
            </a:r>
          </a:p>
          <a:p>
            <a:pPr lvl="2"/>
            <a:r>
              <a:rPr lang="en-US" altLang="zh-CN" dirty="0"/>
              <a:t>dest:255.255.255.255 67</a:t>
            </a:r>
          </a:p>
          <a:p>
            <a:pPr lvl="2"/>
            <a:r>
              <a:rPr lang="en-US" altLang="zh-CN" dirty="0" err="1"/>
              <a:t>yiaddr</a:t>
            </a:r>
            <a:r>
              <a:rPr lang="en-US" altLang="zh-CN" dirty="0"/>
              <a:t>:</a:t>
            </a:r>
            <a:r>
              <a:rPr lang="zh-CN" altLang="en-US" dirty="0"/>
              <a:t>接受的分配</a:t>
            </a:r>
            <a:r>
              <a:rPr lang="en-US" altLang="zh-CN" dirty="0"/>
              <a:t>IP</a:t>
            </a:r>
          </a:p>
          <a:p>
            <a:pPr lvl="2"/>
            <a:r>
              <a:rPr lang="en-US" altLang="zh-CN" dirty="0"/>
              <a:t>transaction ID:655</a:t>
            </a:r>
          </a:p>
          <a:p>
            <a:pPr lvl="1"/>
            <a:r>
              <a:rPr lang="zh-CN" altLang="en-US" dirty="0"/>
              <a:t>该服务器通过</a:t>
            </a:r>
            <a:r>
              <a:rPr lang="en-US" altLang="zh-CN" dirty="0"/>
              <a:t>DHCP </a:t>
            </a:r>
            <a:r>
              <a:rPr lang="en-US" altLang="zh-CN" dirty="0" err="1"/>
              <a:t>ack</a:t>
            </a:r>
            <a:r>
              <a:rPr lang="zh-CN" altLang="en-US" dirty="0"/>
              <a:t>分配</a:t>
            </a:r>
            <a:r>
              <a:rPr lang="en-US" altLang="zh-CN" dirty="0"/>
              <a:t>IP</a:t>
            </a:r>
            <a:r>
              <a:rPr lang="zh-CN" altLang="en-US" dirty="0"/>
              <a:t>地址，指定租赁期，告知子网掩码，默认网关，</a:t>
            </a:r>
            <a:r>
              <a:rPr lang="en-US" altLang="zh-CN" dirty="0"/>
              <a:t>DNS</a:t>
            </a:r>
          </a:p>
          <a:p>
            <a:pPr lvl="2"/>
            <a:r>
              <a:rPr lang="en-US" altLang="zh-CN" dirty="0" err="1"/>
              <a:t>src:DHCP</a:t>
            </a:r>
            <a:r>
              <a:rPr lang="zh-CN" altLang="en-US" dirty="0"/>
              <a:t>服务器</a:t>
            </a:r>
            <a:r>
              <a:rPr lang="en-US" altLang="zh-CN" dirty="0"/>
              <a:t>IP 67</a:t>
            </a:r>
          </a:p>
          <a:p>
            <a:pPr lvl="2"/>
            <a:r>
              <a:rPr lang="en-US" altLang="zh-CN" dirty="0"/>
              <a:t>dest:255.255.255.255 68</a:t>
            </a:r>
          </a:p>
          <a:p>
            <a:pPr lvl="2"/>
            <a:r>
              <a:rPr lang="en-US" altLang="zh-CN" dirty="0" err="1"/>
              <a:t>yiaddr</a:t>
            </a:r>
            <a:r>
              <a:rPr lang="en-US" altLang="zh-CN" dirty="0"/>
              <a:t>:</a:t>
            </a:r>
            <a:r>
              <a:rPr lang="zh-CN" altLang="en-US" dirty="0"/>
              <a:t>分配的</a:t>
            </a:r>
            <a:r>
              <a:rPr lang="en-US" altLang="zh-CN" dirty="0"/>
              <a:t>IP</a:t>
            </a:r>
          </a:p>
          <a:p>
            <a:pPr lvl="2"/>
            <a:r>
              <a:rPr lang="en-US" altLang="zh-CN" dirty="0"/>
              <a:t>transaction ID:655</a:t>
            </a:r>
            <a:endParaRPr lang="zh-CN" altLang="en-US" dirty="0"/>
          </a:p>
        </p:txBody>
      </p:sp>
    </p:spTree>
    <p:extLst>
      <p:ext uri="{BB962C8B-B14F-4D97-AF65-F5344CB8AC3E}">
        <p14:creationId xmlns:p14="http://schemas.microsoft.com/office/powerpoint/2010/main" val="46808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r>
              <a:rPr lang="zh-CN" altLang="en-US" dirty="0"/>
              <a:t>网络层的核心功能</a:t>
            </a:r>
          </a:p>
        </p:txBody>
      </p:sp>
      <p:pic>
        <p:nvPicPr>
          <p:cNvPr id="4" name="内容占位符 3"/>
          <p:cNvPicPr>
            <a:picLocks noGrp="1" noChangeAspect="1"/>
          </p:cNvPicPr>
          <p:nvPr>
            <p:ph idx="1"/>
          </p:nvPr>
        </p:nvPicPr>
        <p:blipFill>
          <a:blip r:embed="rId3"/>
          <a:stretch>
            <a:fillRect/>
          </a:stretch>
        </p:blipFill>
        <p:spPr>
          <a:xfrm>
            <a:off x="4725602" y="2197554"/>
            <a:ext cx="4113597" cy="3797167"/>
          </a:xfrm>
          <a:prstGeom prst="rect">
            <a:avLst/>
          </a:prstGeom>
        </p:spPr>
      </p:pic>
      <p:sp>
        <p:nvSpPr>
          <p:cNvPr id="5" name="文本框 4"/>
          <p:cNvSpPr txBox="1"/>
          <p:nvPr/>
        </p:nvSpPr>
        <p:spPr>
          <a:xfrm>
            <a:off x="925286" y="1360714"/>
            <a:ext cx="3494314" cy="3693319"/>
          </a:xfrm>
          <a:prstGeom prst="rect">
            <a:avLst/>
          </a:prstGeom>
          <a:noFill/>
        </p:spPr>
        <p:txBody>
          <a:bodyPr wrap="square" rtlCol="0">
            <a:spAutoFit/>
          </a:bodyPr>
          <a:lstStyle/>
          <a:p>
            <a:r>
              <a:rPr lang="zh-CN" altLang="en-US" dirty="0"/>
              <a:t>核心功能：转发与路由</a:t>
            </a:r>
            <a:endParaRPr lang="en-US" altLang="zh-CN" dirty="0"/>
          </a:p>
          <a:p>
            <a:endParaRPr lang="en-US" altLang="zh-CN" dirty="0"/>
          </a:p>
          <a:p>
            <a:endParaRPr lang="en-US" altLang="zh-CN" dirty="0"/>
          </a:p>
          <a:p>
            <a:r>
              <a:rPr lang="zh-CN" altLang="en-US" dirty="0"/>
              <a:t>转发</a:t>
            </a:r>
            <a:r>
              <a:rPr lang="en-US" altLang="zh-CN" dirty="0"/>
              <a:t>(forwarding): </a:t>
            </a:r>
            <a:r>
              <a:rPr lang="zh-CN" altLang="en-US" dirty="0"/>
              <a:t>将分组从路由器的 输入端口转移到合 适的输出端口</a:t>
            </a:r>
            <a:endParaRPr lang="en-US" altLang="zh-CN" dirty="0"/>
          </a:p>
          <a:p>
            <a:endParaRPr lang="en-US" altLang="zh-CN" dirty="0"/>
          </a:p>
          <a:p>
            <a:endParaRPr lang="en-US" altLang="zh-CN" dirty="0"/>
          </a:p>
          <a:p>
            <a:r>
              <a:rPr lang="zh-CN" altLang="en-US" dirty="0"/>
              <a:t>路由</a:t>
            </a:r>
            <a:r>
              <a:rPr lang="en-US" altLang="zh-CN" dirty="0"/>
              <a:t>(routing): </a:t>
            </a:r>
            <a:r>
              <a:rPr lang="zh-CN" altLang="en-US" dirty="0"/>
              <a:t>确定 分组从源到目的经 过的路径</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0961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连接建立</a:t>
            </a:r>
            <a:endParaRPr lang="en-US" altLang="zh-CN" dirty="0"/>
          </a:p>
          <a:p>
            <a:pPr lvl="1"/>
            <a:r>
              <a:rPr lang="zh-CN" altLang="en-US" dirty="0"/>
              <a:t>数据分组传输之前两端主机 需要首先建立虚拟</a:t>
            </a:r>
            <a:r>
              <a:rPr lang="en-US" altLang="zh-CN" dirty="0"/>
              <a:t>/</a:t>
            </a:r>
            <a:r>
              <a:rPr lang="zh-CN" altLang="en-US" dirty="0"/>
              <a:t>逻辑连接</a:t>
            </a:r>
            <a:endParaRPr lang="en-US" altLang="zh-CN" dirty="0"/>
          </a:p>
          <a:p>
            <a:r>
              <a:rPr lang="zh-CN" altLang="en-US" dirty="0"/>
              <a:t>网络层连接与传输层连接的区别：</a:t>
            </a:r>
            <a:endParaRPr lang="en-US" altLang="zh-CN" dirty="0"/>
          </a:p>
          <a:p>
            <a:pPr lvl="1"/>
            <a:r>
              <a:rPr lang="zh-CN" altLang="en-US" dirty="0"/>
              <a:t>两个主机之间建立的连接</a:t>
            </a:r>
            <a:r>
              <a:rPr lang="en-US" altLang="zh-CN" dirty="0"/>
              <a:t>(</a:t>
            </a:r>
            <a:r>
              <a:rPr lang="zh-CN" altLang="en-US" dirty="0"/>
              <a:t>路径上的路由器等网络设备参与其中</a:t>
            </a:r>
            <a:r>
              <a:rPr lang="en-US" altLang="zh-CN" dirty="0"/>
              <a:t>) </a:t>
            </a:r>
          </a:p>
          <a:p>
            <a:pPr lvl="1"/>
            <a:r>
              <a:rPr lang="zh-CN" altLang="en-US" dirty="0"/>
              <a:t>两个应用进程之间的连接</a:t>
            </a:r>
            <a:endParaRPr lang="en-US" altLang="zh-CN" dirty="0"/>
          </a:p>
          <a:p>
            <a:r>
              <a:rPr lang="zh-CN" altLang="en-US" dirty="0"/>
              <a:t>网络层提供了各种各样的服务模型，使用的技术、方法的不同，为传输层提供的服务也不一样</a:t>
            </a:r>
          </a:p>
        </p:txBody>
      </p:sp>
      <p:pic>
        <p:nvPicPr>
          <p:cNvPr id="4" name="图片 3"/>
          <p:cNvPicPr>
            <a:picLocks noChangeAspect="1"/>
          </p:cNvPicPr>
          <p:nvPr/>
        </p:nvPicPr>
        <p:blipFill>
          <a:blip r:embed="rId3"/>
          <a:stretch>
            <a:fillRect/>
          </a:stretch>
        </p:blipFill>
        <p:spPr>
          <a:xfrm>
            <a:off x="1942415" y="3833264"/>
            <a:ext cx="6031778" cy="2859469"/>
          </a:xfrm>
          <a:prstGeom prst="rect">
            <a:avLst/>
          </a:prstGeom>
        </p:spPr>
      </p:pic>
    </p:spTree>
    <p:extLst>
      <p:ext uri="{BB962C8B-B14F-4D97-AF65-F5344CB8AC3E}">
        <p14:creationId xmlns:p14="http://schemas.microsoft.com/office/powerpoint/2010/main" val="68802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无连接服务与连接服务</a:t>
            </a:r>
          </a:p>
        </p:txBody>
      </p:sp>
      <p:sp>
        <p:nvSpPr>
          <p:cNvPr id="3" name="内容占位符 2"/>
          <p:cNvSpPr>
            <a:spLocks noGrp="1"/>
          </p:cNvSpPr>
          <p:nvPr>
            <p:ph idx="1"/>
          </p:nvPr>
        </p:nvSpPr>
        <p:spPr/>
        <p:txBody>
          <a:bodyPr/>
          <a:lstStyle/>
          <a:p>
            <a:r>
              <a:rPr lang="zh-CN" altLang="en-US" dirty="0"/>
              <a:t>无连接服务</a:t>
            </a:r>
            <a:r>
              <a:rPr lang="en-US" altLang="zh-CN" dirty="0"/>
              <a:t>(connection-less service):  </a:t>
            </a:r>
          </a:p>
          <a:p>
            <a:pPr lvl="1"/>
            <a:r>
              <a:rPr lang="zh-CN" altLang="en-US" dirty="0"/>
              <a:t>不事先为系列分组的传输确定传输路径 </a:t>
            </a:r>
            <a:endParaRPr lang="en-US" altLang="zh-CN" dirty="0"/>
          </a:p>
          <a:p>
            <a:pPr lvl="1"/>
            <a:r>
              <a:rPr lang="zh-CN" altLang="en-US" dirty="0"/>
              <a:t>每个分组独立确定传输路径 </a:t>
            </a:r>
            <a:endParaRPr lang="en-US" altLang="zh-CN" dirty="0"/>
          </a:p>
          <a:p>
            <a:pPr lvl="1"/>
            <a:r>
              <a:rPr lang="zh-CN" altLang="en-US" dirty="0"/>
              <a:t>不同分组可能传输路径不同 </a:t>
            </a:r>
            <a:endParaRPr lang="en-US" altLang="zh-CN" dirty="0"/>
          </a:p>
          <a:p>
            <a:pPr lvl="1"/>
            <a:r>
              <a:rPr lang="zh-CN" altLang="en-US" dirty="0"/>
              <a:t>数据报网络</a:t>
            </a:r>
            <a:r>
              <a:rPr lang="en-US" altLang="zh-CN" dirty="0"/>
              <a:t>(datagram network ) </a:t>
            </a:r>
          </a:p>
          <a:p>
            <a:r>
              <a:rPr lang="zh-CN" altLang="en-US" dirty="0"/>
              <a:t>连接服务</a:t>
            </a:r>
            <a:r>
              <a:rPr lang="en-US" altLang="zh-CN" dirty="0"/>
              <a:t>(connection service): </a:t>
            </a:r>
          </a:p>
          <a:p>
            <a:pPr lvl="1"/>
            <a:r>
              <a:rPr lang="en-US" altLang="zh-CN" dirty="0"/>
              <a:t> </a:t>
            </a:r>
            <a:r>
              <a:rPr lang="zh-CN" altLang="en-US" dirty="0"/>
              <a:t>首先为系列分组的传输确定从源到目的经过的路径 </a:t>
            </a:r>
            <a:r>
              <a:rPr lang="en-US" altLang="zh-CN" dirty="0"/>
              <a:t>(</a:t>
            </a:r>
            <a:r>
              <a:rPr lang="zh-CN" altLang="en-US" dirty="0"/>
              <a:t>建立连接</a:t>
            </a:r>
            <a:r>
              <a:rPr lang="en-US" altLang="zh-CN" dirty="0"/>
              <a:t>)</a:t>
            </a:r>
          </a:p>
          <a:p>
            <a:pPr lvl="1"/>
            <a:r>
              <a:rPr lang="en-US" altLang="zh-CN" dirty="0"/>
              <a:t> </a:t>
            </a:r>
            <a:r>
              <a:rPr lang="zh-CN" altLang="en-US" dirty="0"/>
              <a:t>然后沿该路径（连接）传输系列分组 </a:t>
            </a:r>
            <a:endParaRPr lang="en-US" altLang="zh-CN" dirty="0"/>
          </a:p>
          <a:p>
            <a:pPr lvl="1"/>
            <a:r>
              <a:rPr lang="zh-CN" altLang="en-US" dirty="0"/>
              <a:t>系列分组传输路径相同 </a:t>
            </a:r>
            <a:endParaRPr lang="en-US" altLang="zh-CN" dirty="0"/>
          </a:p>
          <a:p>
            <a:pPr lvl="1"/>
            <a:r>
              <a:rPr lang="zh-CN" altLang="en-US" dirty="0"/>
              <a:t>传输结束后拆除连接 </a:t>
            </a:r>
            <a:endParaRPr lang="en-US" altLang="zh-CN" dirty="0"/>
          </a:p>
          <a:p>
            <a:pPr lvl="1"/>
            <a:r>
              <a:rPr lang="zh-CN" altLang="en-US" dirty="0"/>
              <a:t>虚电路网络</a:t>
            </a:r>
            <a:r>
              <a:rPr lang="en-US" altLang="zh-CN" dirty="0"/>
              <a:t>(virtual-circuit network )</a:t>
            </a:r>
            <a:endParaRPr lang="zh-CN" altLang="en-US" dirty="0"/>
          </a:p>
        </p:txBody>
      </p:sp>
    </p:spTree>
    <p:extLst>
      <p:ext uri="{BB962C8B-B14F-4D97-AF65-F5344CB8AC3E}">
        <p14:creationId xmlns:p14="http://schemas.microsoft.com/office/powerpoint/2010/main" val="541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5417-31C7-44A0-8447-7E4AEF68A49C}"/>
              </a:ext>
            </a:extLst>
          </p:cNvPr>
          <p:cNvSpPr>
            <a:spLocks noGrp="1"/>
          </p:cNvSpPr>
          <p:nvPr>
            <p:ph type="title"/>
          </p:nvPr>
        </p:nvSpPr>
        <p:spPr/>
        <p:txBody>
          <a:bodyPr/>
          <a:lstStyle/>
          <a:p>
            <a:r>
              <a:rPr lang="zh-CN" altLang="en-US" dirty="0"/>
              <a:t>虚电路网络</a:t>
            </a:r>
          </a:p>
        </p:txBody>
      </p:sp>
      <p:sp>
        <p:nvSpPr>
          <p:cNvPr id="3" name="内容占位符 2">
            <a:extLst>
              <a:ext uri="{FF2B5EF4-FFF2-40B4-BE49-F238E27FC236}">
                <a16:creationId xmlns:a16="http://schemas.microsoft.com/office/drawing/2014/main" id="{8AAD8C96-FF82-4434-B073-3D7DC2C705EF}"/>
              </a:ext>
            </a:extLst>
          </p:cNvPr>
          <p:cNvSpPr>
            <a:spLocks noGrp="1"/>
          </p:cNvSpPr>
          <p:nvPr>
            <p:ph idx="1"/>
          </p:nvPr>
        </p:nvSpPr>
        <p:spPr/>
        <p:txBody>
          <a:bodyPr>
            <a:normAutofit/>
          </a:bodyPr>
          <a:lstStyle/>
          <a:p>
            <a:r>
              <a:rPr lang="zh-CN" altLang="en-US" dirty="0"/>
              <a:t>虚电路网络提供网络层的连接服务，分组交换</a:t>
            </a:r>
            <a:endParaRPr lang="en-US" altLang="zh-CN" dirty="0"/>
          </a:p>
          <a:p>
            <a:r>
              <a:rPr lang="zh-CN" altLang="en-US" dirty="0"/>
              <a:t>虚电路：一条从源主机到目的主机，类似于路的路径</a:t>
            </a:r>
            <a:r>
              <a:rPr lang="en-US" altLang="zh-CN" dirty="0"/>
              <a:t>(</a:t>
            </a:r>
            <a:r>
              <a:rPr lang="zh-CN" altLang="en-US" dirty="0"/>
              <a:t>逻辑连接</a:t>
            </a:r>
            <a:r>
              <a:rPr lang="en-US" altLang="zh-CN" dirty="0"/>
              <a:t>)</a:t>
            </a:r>
          </a:p>
          <a:p>
            <a:r>
              <a:rPr lang="zh-CN" altLang="en-US" dirty="0"/>
              <a:t>每条虚电路包括</a:t>
            </a:r>
            <a:r>
              <a:rPr lang="en-US" altLang="zh-CN" dirty="0"/>
              <a:t>:</a:t>
            </a:r>
          </a:p>
          <a:p>
            <a:pPr lvl="1"/>
            <a:r>
              <a:rPr lang="en-US" altLang="zh-CN" dirty="0"/>
              <a:t>1. </a:t>
            </a:r>
            <a:r>
              <a:rPr lang="zh-CN" altLang="en-US" dirty="0"/>
              <a:t>从源主机到目的主机的一条路径</a:t>
            </a:r>
            <a:endParaRPr lang="en-US" altLang="zh-CN" dirty="0"/>
          </a:p>
          <a:p>
            <a:pPr lvl="1"/>
            <a:r>
              <a:rPr lang="en-US" altLang="zh-CN" dirty="0"/>
              <a:t>2. </a:t>
            </a:r>
            <a:r>
              <a:rPr lang="zh-CN" altLang="en-US" dirty="0"/>
              <a:t>虚电路号（</a:t>
            </a:r>
            <a:r>
              <a:rPr lang="en-US" altLang="zh-CN" dirty="0"/>
              <a:t>VCID</a:t>
            </a:r>
            <a:r>
              <a:rPr lang="zh-CN" altLang="en-US" dirty="0"/>
              <a:t>） ， 沿路每段链路一个编号</a:t>
            </a:r>
            <a:endParaRPr lang="en-US" altLang="zh-CN" dirty="0"/>
          </a:p>
          <a:p>
            <a:pPr lvl="1"/>
            <a:r>
              <a:rPr lang="en-US" altLang="zh-CN" dirty="0"/>
              <a:t>3. </a:t>
            </a:r>
            <a:r>
              <a:rPr lang="zh-CN" altLang="en-US" dirty="0"/>
              <a:t>沿路每个网络层设备（如路由器）， 利用转发表记录经过的每条虚电路</a:t>
            </a:r>
            <a:endParaRPr lang="en-US" altLang="zh-CN" dirty="0"/>
          </a:p>
          <a:p>
            <a:pPr lvl="1"/>
            <a:r>
              <a:rPr lang="zh-CN" altLang="en-US" dirty="0"/>
              <a:t>源到目的路径经过的网络层设备共同完成虚电路功能</a:t>
            </a:r>
            <a:endParaRPr lang="en-US" altLang="zh-CN" dirty="0"/>
          </a:p>
          <a:p>
            <a:r>
              <a:rPr lang="zh-CN" altLang="en-US" dirty="0"/>
              <a:t>虚电路经过的每个网络设备（如路由器） ， 维护每条经过它的虚电路连接状态</a:t>
            </a:r>
            <a:endParaRPr lang="en-US" altLang="zh-CN" dirty="0"/>
          </a:p>
          <a:p>
            <a:r>
              <a:rPr lang="zh-CN" altLang="en-US" dirty="0"/>
              <a:t>通信过程：呼叫建立</a:t>
            </a:r>
            <a:r>
              <a:rPr lang="en-US" altLang="zh-CN" dirty="0"/>
              <a:t>(call setup)→</a:t>
            </a:r>
            <a:r>
              <a:rPr lang="zh-CN" altLang="en-US" dirty="0"/>
              <a:t>数据传输→拆除呼叫 </a:t>
            </a:r>
            <a:endParaRPr lang="en-US" altLang="zh-CN" dirty="0"/>
          </a:p>
        </p:txBody>
      </p:sp>
    </p:spTree>
    <p:extLst>
      <p:ext uri="{BB962C8B-B14F-4D97-AF65-F5344CB8AC3E}">
        <p14:creationId xmlns:p14="http://schemas.microsoft.com/office/powerpoint/2010/main" val="181913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D8C35-47B4-4FCE-B700-F9AE06C873AE}"/>
              </a:ext>
            </a:extLst>
          </p:cNvPr>
          <p:cNvSpPr>
            <a:spLocks noGrp="1"/>
          </p:cNvSpPr>
          <p:nvPr>
            <p:ph type="title"/>
          </p:nvPr>
        </p:nvSpPr>
        <p:spPr/>
        <p:txBody>
          <a:bodyPr/>
          <a:lstStyle/>
          <a:p>
            <a:r>
              <a:rPr lang="en-US" altLang="zh-CN" dirty="0"/>
              <a:t>VC</a:t>
            </a:r>
            <a:r>
              <a:rPr lang="zh-CN" altLang="en-US" dirty="0"/>
              <a:t>转发表与虚电路信令协议</a:t>
            </a:r>
          </a:p>
        </p:txBody>
      </p:sp>
      <p:sp>
        <p:nvSpPr>
          <p:cNvPr id="3" name="内容占位符 2">
            <a:extLst>
              <a:ext uri="{FF2B5EF4-FFF2-40B4-BE49-F238E27FC236}">
                <a16:creationId xmlns:a16="http://schemas.microsoft.com/office/drawing/2014/main" id="{10CF2279-7969-4C67-9189-51A6F8B4A36B}"/>
              </a:ext>
            </a:extLst>
          </p:cNvPr>
          <p:cNvSpPr>
            <a:spLocks noGrp="1"/>
          </p:cNvSpPr>
          <p:nvPr>
            <p:ph idx="1"/>
          </p:nvPr>
        </p:nvSpPr>
        <p:spPr/>
        <p:txBody>
          <a:bodyPr/>
          <a:lstStyle/>
          <a:p>
            <a:r>
              <a:rPr lang="zh-CN" altLang="en-US" sz="1600" dirty="0"/>
              <a:t>沿虚电路传输的分组，携带对应虚电路的</a:t>
            </a:r>
            <a:r>
              <a:rPr lang="en-US" altLang="zh-CN" sz="1600" dirty="0"/>
              <a:t>VCID</a:t>
            </a:r>
            <a:r>
              <a:rPr lang="zh-CN" altLang="en-US" sz="1600" dirty="0"/>
              <a:t>，而不是目的地址</a:t>
            </a:r>
            <a:endParaRPr lang="en-US" altLang="zh-CN" sz="1600" dirty="0"/>
          </a:p>
          <a:p>
            <a:r>
              <a:rPr lang="zh-CN" altLang="en-US" sz="1600" dirty="0"/>
              <a:t>同一条</a:t>
            </a:r>
            <a:r>
              <a:rPr lang="en-US" altLang="zh-CN" sz="1600" dirty="0"/>
              <a:t>VC </a:t>
            </a:r>
            <a:r>
              <a:rPr lang="zh-CN" altLang="en-US" sz="1600" dirty="0"/>
              <a:t>，在每段链路上的</a:t>
            </a:r>
            <a:r>
              <a:rPr lang="en-US" altLang="zh-CN" sz="1600" dirty="0"/>
              <a:t>VCID</a:t>
            </a:r>
            <a:r>
              <a:rPr lang="zh-CN" altLang="en-US" sz="1600" dirty="0"/>
              <a:t>通常不同，路由器转发分组时依据转发表改写</a:t>
            </a:r>
            <a:r>
              <a:rPr lang="en-US" altLang="zh-CN" sz="1600" dirty="0"/>
              <a:t>/</a:t>
            </a:r>
            <a:r>
              <a:rPr lang="zh-CN" altLang="en-US" sz="1600" dirty="0"/>
              <a:t>替换虚电路号 </a:t>
            </a:r>
            <a:endParaRPr lang="en-US" altLang="zh-CN" sz="1600" dirty="0"/>
          </a:p>
          <a:p>
            <a:r>
              <a:rPr lang="en-US" altLang="zh-CN" sz="1600" dirty="0"/>
              <a:t>VC</a:t>
            </a:r>
            <a:r>
              <a:rPr lang="zh-CN" altLang="en-US" sz="1600" dirty="0"/>
              <a:t>路径上的每一个路由器都需要维护</a:t>
            </a:r>
            <a:r>
              <a:rPr lang="en-US" altLang="zh-CN" sz="1600" dirty="0"/>
              <a:t>VC</a:t>
            </a:r>
            <a:r>
              <a:rPr lang="zh-CN" altLang="en-US" sz="1600" dirty="0"/>
              <a:t>连接的状态信息（转发表）</a:t>
            </a:r>
            <a:endParaRPr lang="en-US" altLang="zh-CN" sz="1600" dirty="0"/>
          </a:p>
          <a:p>
            <a:endParaRPr lang="en-US" altLang="zh-CN" sz="1600" dirty="0"/>
          </a:p>
          <a:p>
            <a:endParaRPr lang="en-US" altLang="zh-CN" sz="1600" dirty="0"/>
          </a:p>
          <a:p>
            <a:pPr marL="0" indent="0">
              <a:buNone/>
            </a:pPr>
            <a:endParaRPr lang="en-US" altLang="zh-CN" sz="1600" dirty="0"/>
          </a:p>
          <a:p>
            <a:pPr marL="0" indent="0">
              <a:buNone/>
            </a:pPr>
            <a:endParaRPr lang="en-US" altLang="zh-CN" sz="1600" dirty="0"/>
          </a:p>
          <a:p>
            <a:r>
              <a:rPr lang="zh-CN" altLang="en-US" sz="1600" dirty="0"/>
              <a:t>虚电路信令协议用于虚电路网络的建立、维护与拆除</a:t>
            </a:r>
            <a:br>
              <a:rPr lang="zh-CN" altLang="en-US" dirty="0"/>
            </a:br>
            <a:endParaRPr lang="zh-CN" altLang="en-US" dirty="0"/>
          </a:p>
        </p:txBody>
      </p:sp>
      <p:pic>
        <p:nvPicPr>
          <p:cNvPr id="4" name="图片 3"/>
          <p:cNvPicPr>
            <a:picLocks noChangeAspect="1"/>
          </p:cNvPicPr>
          <p:nvPr/>
        </p:nvPicPr>
        <p:blipFill rotWithShape="1">
          <a:blip r:embed="rId3"/>
          <a:srcRect b="10462"/>
          <a:stretch/>
        </p:blipFill>
        <p:spPr>
          <a:xfrm>
            <a:off x="2183954" y="2507489"/>
            <a:ext cx="5252016" cy="1462865"/>
          </a:xfrm>
          <a:prstGeom prst="rect">
            <a:avLst/>
          </a:prstGeom>
        </p:spPr>
      </p:pic>
      <p:pic>
        <p:nvPicPr>
          <p:cNvPr id="5" name="图片 4"/>
          <p:cNvPicPr>
            <a:picLocks noChangeAspect="1"/>
          </p:cNvPicPr>
          <p:nvPr/>
        </p:nvPicPr>
        <p:blipFill rotWithShape="1">
          <a:blip r:embed="rId4"/>
          <a:srcRect l="-1" r="789" b="5314"/>
          <a:stretch/>
        </p:blipFill>
        <p:spPr>
          <a:xfrm>
            <a:off x="1942415" y="4319954"/>
            <a:ext cx="7104376" cy="2167109"/>
          </a:xfrm>
          <a:prstGeom prst="rect">
            <a:avLst/>
          </a:prstGeom>
        </p:spPr>
      </p:pic>
    </p:spTree>
    <p:extLst>
      <p:ext uri="{BB962C8B-B14F-4D97-AF65-F5344CB8AC3E}">
        <p14:creationId xmlns:p14="http://schemas.microsoft.com/office/powerpoint/2010/main" val="34533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数据报网络</a:t>
            </a:r>
          </a:p>
        </p:txBody>
      </p:sp>
      <p:sp>
        <p:nvSpPr>
          <p:cNvPr id="3" name="内容占位符 2"/>
          <p:cNvSpPr>
            <a:spLocks noGrp="1"/>
          </p:cNvSpPr>
          <p:nvPr>
            <p:ph idx="1"/>
          </p:nvPr>
        </p:nvSpPr>
        <p:spPr/>
        <p:txBody>
          <a:bodyPr/>
          <a:lstStyle/>
          <a:p>
            <a:r>
              <a:rPr lang="zh-CN" altLang="en-US" dirty="0"/>
              <a:t>数据报网络提供网络层的无连接服务，分组交换</a:t>
            </a:r>
            <a:endParaRPr lang="en-US" altLang="zh-CN" dirty="0"/>
          </a:p>
          <a:p>
            <a:r>
              <a:rPr lang="zh-CN" altLang="en-US" dirty="0"/>
              <a:t>每个分组携带目的地址，路由器根据分组的目的地址转发分组</a:t>
            </a:r>
            <a:endParaRPr lang="en-US" altLang="zh-CN" dirty="0"/>
          </a:p>
          <a:p>
            <a:pPr lvl="1"/>
            <a:r>
              <a:rPr lang="zh-CN" altLang="en-US" dirty="0"/>
              <a:t>基于路由协议</a:t>
            </a:r>
            <a:r>
              <a:rPr lang="en-US" altLang="zh-CN" dirty="0"/>
              <a:t>/</a:t>
            </a:r>
            <a:r>
              <a:rPr lang="zh-CN" altLang="en-US" dirty="0"/>
              <a:t>算法构建转发表</a:t>
            </a:r>
            <a:endParaRPr lang="en-US" altLang="zh-CN" dirty="0"/>
          </a:p>
          <a:p>
            <a:pPr lvl="1"/>
            <a:r>
              <a:rPr lang="zh-CN" altLang="en-US" dirty="0"/>
              <a:t>检索转发表</a:t>
            </a:r>
            <a:endParaRPr lang="en-US" altLang="zh-CN" dirty="0"/>
          </a:p>
          <a:p>
            <a:pPr lvl="1"/>
            <a:r>
              <a:rPr lang="zh-CN" altLang="en-US" dirty="0"/>
              <a:t>每个分组独立选路 </a:t>
            </a:r>
            <a:endParaRPr lang="en-US" altLang="zh-CN" dirty="0"/>
          </a:p>
        </p:txBody>
      </p:sp>
      <p:pic>
        <p:nvPicPr>
          <p:cNvPr id="4" name="图片 3"/>
          <p:cNvPicPr>
            <a:picLocks noChangeAspect="1"/>
          </p:cNvPicPr>
          <p:nvPr/>
        </p:nvPicPr>
        <p:blipFill>
          <a:blip r:embed="rId3"/>
          <a:stretch>
            <a:fillRect/>
          </a:stretch>
        </p:blipFill>
        <p:spPr>
          <a:xfrm>
            <a:off x="1942415" y="3750652"/>
            <a:ext cx="6847619" cy="2142857"/>
          </a:xfrm>
          <a:prstGeom prst="rect">
            <a:avLst/>
          </a:prstGeom>
        </p:spPr>
      </p:pic>
    </p:spTree>
    <p:extLst>
      <p:ext uri="{BB962C8B-B14F-4D97-AF65-F5344CB8AC3E}">
        <p14:creationId xmlns:p14="http://schemas.microsoft.com/office/powerpoint/2010/main" val="174395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路由转发表</a:t>
            </a:r>
          </a:p>
        </p:txBody>
      </p:sp>
      <p:sp>
        <p:nvSpPr>
          <p:cNvPr id="3" name="内容占位符 2"/>
          <p:cNvSpPr>
            <a:spLocks noGrp="1"/>
          </p:cNvSpPr>
          <p:nvPr>
            <p:ph idx="1"/>
          </p:nvPr>
        </p:nvSpPr>
        <p:spPr/>
        <p:txBody>
          <a:bodyPr/>
          <a:lstStyle/>
          <a:p>
            <a:r>
              <a:rPr lang="zh-CN" altLang="en-US" dirty="0"/>
              <a:t>列表地址范围</a:t>
            </a:r>
            <a:r>
              <a:rPr lang="en-US" altLang="zh-CN" b="1" dirty="0"/>
              <a:t>(</a:t>
            </a:r>
            <a:r>
              <a:rPr lang="zh-CN" altLang="en-US" dirty="0"/>
              <a:t>聚合转发表入口</a:t>
            </a:r>
            <a:r>
              <a:rPr lang="en-US" altLang="zh-CN" b="1" dirty="0"/>
              <a:t>)</a:t>
            </a:r>
            <a:r>
              <a:rPr lang="zh-CN" altLang="en-US" dirty="0"/>
              <a:t> </a:t>
            </a:r>
            <a:endParaRPr lang="en-US" altLang="zh-CN" dirty="0"/>
          </a:p>
          <a:p>
            <a:r>
              <a:rPr lang="zh-CN" altLang="en-US" dirty="0"/>
              <a:t>最长前缀匹配优先：在检索转发表时，优先选择与分组目的地址匹配前缀最长的入口（</a:t>
            </a:r>
            <a:r>
              <a:rPr lang="en-US" altLang="zh-CN" b="1" dirty="0"/>
              <a:t>entry</a:t>
            </a:r>
            <a:r>
              <a:rPr lang="zh-CN" altLang="en-US" dirty="0"/>
              <a:t>） </a:t>
            </a:r>
            <a:br>
              <a:rPr lang="zh-CN" altLang="en-US" dirty="0"/>
            </a:br>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2965269" y="2277844"/>
            <a:ext cx="4529115" cy="4345378"/>
          </a:xfrm>
          <a:prstGeom prst="rect">
            <a:avLst/>
          </a:prstGeom>
        </p:spPr>
      </p:pic>
    </p:spTree>
    <p:extLst>
      <p:ext uri="{BB962C8B-B14F-4D97-AF65-F5344CB8AC3E}">
        <p14:creationId xmlns:p14="http://schemas.microsoft.com/office/powerpoint/2010/main" val="2764624313"/>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256</TotalTime>
  <Words>3849</Words>
  <Application>Microsoft Office PowerPoint</Application>
  <PresentationFormat>全屏显示(4:3)</PresentationFormat>
  <Paragraphs>333</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幼圆</vt:lpstr>
      <vt:lpstr>Arial</vt:lpstr>
      <vt:lpstr>Cambria Math</vt:lpstr>
      <vt:lpstr>Century Gothic</vt:lpstr>
      <vt:lpstr>Wingdings 3</vt:lpstr>
      <vt:lpstr>丝状</vt:lpstr>
      <vt:lpstr>网络层（上）</vt:lpstr>
      <vt:lpstr>网络层提供的服务</vt:lpstr>
      <vt:lpstr>网络层的核心功能</vt:lpstr>
      <vt:lpstr>PowerPoint 演示文稿</vt:lpstr>
      <vt:lpstr>无连接服务与连接服务</vt:lpstr>
      <vt:lpstr>虚电路网络</vt:lpstr>
      <vt:lpstr>VC转发表与虚电路信令协议</vt:lpstr>
      <vt:lpstr>数据报网络</vt:lpstr>
      <vt:lpstr>路由转发表</vt:lpstr>
      <vt:lpstr>数据报网络与VC网络的比较</vt:lpstr>
      <vt:lpstr>Internet协议</vt:lpstr>
      <vt:lpstr>PowerPoint 演示文稿</vt:lpstr>
      <vt:lpstr>IP分片</vt:lpstr>
      <vt:lpstr>IP分片的具体计算</vt:lpstr>
      <vt:lpstr>IP编址</vt:lpstr>
      <vt:lpstr>PowerPoint 演示文稿</vt:lpstr>
      <vt:lpstr>“有类”编址</vt:lpstr>
      <vt:lpstr>特殊IP地址、私有IP地址</vt:lpstr>
      <vt:lpstr>IP子网划分与子网掩码</vt:lpstr>
      <vt:lpstr>子网掩码应用</vt:lpstr>
      <vt:lpstr>CIDR与路由聚集</vt:lpstr>
      <vt:lpstr>DHCP协议</vt:lpstr>
      <vt:lpstr>DHCP协议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QWERTIer _</dc:creator>
  <cp:lastModifiedBy>_ QWERTIer</cp:lastModifiedBy>
  <cp:revision>42</cp:revision>
  <dcterms:created xsi:type="dcterms:W3CDTF">2018-04-01T02:32:10Z</dcterms:created>
  <dcterms:modified xsi:type="dcterms:W3CDTF">2018-04-25T16:47:22Z</dcterms:modified>
</cp:coreProperties>
</file>