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70" r:id="rId7"/>
    <p:sldId id="261" r:id="rId8"/>
    <p:sldId id="262"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1394" autoAdjust="0"/>
  </p:normalViewPr>
  <p:slideViewPr>
    <p:cSldViewPr snapToGrid="0">
      <p:cViewPr varScale="1">
        <p:scale>
          <a:sx n="52" d="100"/>
          <a:sy n="52" d="100"/>
        </p:scale>
        <p:origin x="20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2018/3/21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1.1</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Osi</a:t>
            </a:r>
            <a:r>
              <a:rPr lang="zh-CN" altLang="en-US" dirty="0"/>
              <a:t>参考模型分</a:t>
            </a:r>
            <a:r>
              <a:rPr lang="en-US" altLang="zh-CN" dirty="0"/>
              <a:t>7</a:t>
            </a:r>
            <a:r>
              <a:rPr lang="zh-CN" altLang="en-US" dirty="0"/>
              <a:t>层，没层完成相应的功能，其中应用层、表现层、会话层、传输层为端</a:t>
            </a:r>
            <a:r>
              <a:rPr lang="en-US" altLang="zh-CN" dirty="0"/>
              <a:t>-</a:t>
            </a:r>
            <a:r>
              <a:rPr lang="zh-CN" altLang="en-US" dirty="0"/>
              <a:t>端层，其余三层为 非端</a:t>
            </a:r>
            <a:r>
              <a:rPr lang="en-US" altLang="zh-CN" dirty="0"/>
              <a:t>-</a:t>
            </a:r>
            <a:r>
              <a:rPr lang="zh-CN" altLang="en-US" dirty="0"/>
              <a:t>端层</a:t>
            </a:r>
            <a:endParaRPr lang="en-US" altLang="zh-CN" dirty="0"/>
          </a:p>
          <a:p>
            <a:r>
              <a:rPr lang="zh-CN" altLang="en-US" dirty="0"/>
              <a:t>数据是按竖直方向传输的，</a:t>
            </a:r>
            <a:r>
              <a:rPr lang="en-US" altLang="zh-CN" dirty="0"/>
              <a:t>a</a:t>
            </a:r>
            <a:r>
              <a:rPr lang="zh-CN" altLang="en-US" dirty="0"/>
              <a:t>发送数据时，数据从应用层向物理层依次封装，通过传输介质到中间系统，按照</a:t>
            </a:r>
            <a:r>
              <a:rPr lang="en-US" altLang="zh-CN" dirty="0"/>
              <a:t>a</a:t>
            </a:r>
            <a:r>
              <a:rPr lang="zh-CN" altLang="en-US" dirty="0"/>
              <a:t>与中间系统的协议再数据解析到网络层，在按照与</a:t>
            </a:r>
            <a:r>
              <a:rPr lang="en-US" altLang="zh-CN" dirty="0"/>
              <a:t>b</a:t>
            </a:r>
            <a:r>
              <a:rPr lang="zh-CN" altLang="en-US" dirty="0"/>
              <a:t>的协议重新封装数据，并将封装好的数据传送到目的主机，目的主机把数据按物理层</a:t>
            </a:r>
            <a:r>
              <a:rPr lang="en-US" altLang="zh-CN" dirty="0"/>
              <a:t>-&gt;</a:t>
            </a:r>
            <a:r>
              <a:rPr lang="zh-CN" altLang="en-US" dirty="0"/>
              <a:t>应用层的方向解析数据</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0009766-AECD-4EC5-BEDD-F3465106B3B6}" type="slidenum">
              <a:rPr lang="zh-CN" altLang="en-US" smtClean="0"/>
              <a:t>13</a:t>
            </a:fld>
            <a:endParaRPr lang="zh-CN" altLang="en-US"/>
          </a:p>
        </p:txBody>
      </p:sp>
    </p:spTree>
    <p:extLst>
      <p:ext uri="{BB962C8B-B14F-4D97-AF65-F5344CB8AC3E}">
        <p14:creationId xmlns:p14="http://schemas.microsoft.com/office/powerpoint/2010/main" val="1026396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物理层：定义比特如何在物理介质上传输</a:t>
            </a:r>
            <a:endParaRPr lang="en-US" altLang="zh-CN" dirty="0"/>
          </a:p>
          <a:p>
            <a:r>
              <a:rPr lang="zh-CN" altLang="en-US" dirty="0"/>
              <a:t>数据链路层：此层封装的数据成为帧，</a:t>
            </a:r>
            <a:r>
              <a:rPr lang="zh-CN" altLang="en-US" sz="1200" b="0" i="0" kern="1200" dirty="0">
                <a:solidFill>
                  <a:schemeClr val="tx1"/>
                </a:solidFill>
                <a:effectLst/>
                <a:latin typeface="+mn-lt"/>
                <a:ea typeface="+mn-ea"/>
                <a:cs typeface="+mn-cs"/>
              </a:rPr>
              <a:t>在帧头中增加发送端和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或接收端的物理地址标识数据帧的发送端和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或接收端</a:t>
            </a:r>
            <a:r>
              <a:rPr lang="zh-CN" altLang="en-US" dirty="0"/>
              <a:t> </a:t>
            </a:r>
            <a:br>
              <a:rPr lang="zh-CN" altLang="en-US" dirty="0"/>
            </a:br>
            <a:r>
              <a:rPr lang="zh-CN" altLang="en-US" dirty="0"/>
              <a:t>网络层：</a:t>
            </a:r>
            <a:r>
              <a:rPr lang="zh-CN" altLang="en-US" sz="1200" b="0" i="0" kern="1200" dirty="0">
                <a:solidFill>
                  <a:schemeClr val="tx1"/>
                </a:solidFill>
                <a:effectLst/>
                <a:latin typeface="+mn-lt"/>
                <a:ea typeface="+mn-ea"/>
                <a:cs typeface="+mn-cs"/>
              </a:rPr>
              <a:t>负责源主机到目的主机数据分组。逻辑寻址要求唯一的逻辑地址以确保数据发送到目的主机</a:t>
            </a:r>
            <a:br>
              <a:rPr lang="zh-CN" altLang="en-US" dirty="0"/>
            </a:br>
            <a:r>
              <a:rPr lang="zh-CN" altLang="en-US" dirty="0"/>
              <a:t>传输层：把来组会话层的数据分段修饰后发送给网络层，包含分组与重组的相关信息和</a:t>
            </a:r>
            <a:r>
              <a:rPr lang="en-US" altLang="zh-CN" dirty="0"/>
              <a:t>SAP</a:t>
            </a:r>
            <a:r>
              <a:rPr lang="zh-CN" altLang="en-US" dirty="0"/>
              <a:t>寻址信息（把数据提交给正确的进程）</a:t>
            </a:r>
            <a:endParaRPr lang="en-US" altLang="zh-CN" dirty="0"/>
          </a:p>
          <a:p>
            <a:r>
              <a:rPr lang="zh-CN" altLang="en-US" dirty="0"/>
              <a:t>会话层：在数据中插入同步点，最薄的一层，通常集成在应用层</a:t>
            </a:r>
            <a:endParaRPr lang="en-US" altLang="zh-CN" dirty="0"/>
          </a:p>
          <a:p>
            <a:r>
              <a:rPr lang="zh-CN" altLang="en-US" dirty="0"/>
              <a:t>表现层：用于处理不同系统之间可能存在的语法语义等问题，如数据的大端小端，或者编码等。通常集成在应用层</a:t>
            </a:r>
            <a:endParaRPr lang="en-US" altLang="zh-CN" dirty="0"/>
          </a:p>
          <a:p>
            <a:br>
              <a:rPr lang="zh-CN" altLang="en-US" dirty="0"/>
            </a:br>
            <a:endParaRPr lang="zh-CN" altLang="en-US" dirty="0"/>
          </a:p>
        </p:txBody>
      </p:sp>
      <p:sp>
        <p:nvSpPr>
          <p:cNvPr id="4" name="灯片编号占位符 3"/>
          <p:cNvSpPr>
            <a:spLocks noGrp="1"/>
          </p:cNvSpPr>
          <p:nvPr>
            <p:ph type="sldNum" sz="quarter" idx="10"/>
          </p:nvPr>
        </p:nvSpPr>
        <p:spPr/>
        <p:txBody>
          <a:bodyPr/>
          <a:lstStyle/>
          <a:p>
            <a:fld id="{20009766-AECD-4EC5-BEDD-F3465106B3B6}" type="slidenum">
              <a:rPr lang="zh-CN" altLang="en-US" smtClean="0"/>
              <a:t>14</a:t>
            </a:fld>
            <a:endParaRPr lang="zh-CN" altLang="en-US"/>
          </a:p>
        </p:txBody>
      </p:sp>
    </p:spTree>
    <p:extLst>
      <p:ext uri="{BB962C8B-B14F-4D97-AF65-F5344CB8AC3E}">
        <p14:creationId xmlns:p14="http://schemas.microsoft.com/office/powerpoint/2010/main" val="3754075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TCP/IP</a:t>
            </a:r>
            <a:r>
              <a:rPr lang="zh-CN" altLang="en-US" dirty="0"/>
              <a:t>：一切基于</a:t>
            </a:r>
            <a:r>
              <a:rPr lang="en-US" altLang="zh-CN" dirty="0"/>
              <a:t>IP</a:t>
            </a:r>
            <a:r>
              <a:rPr lang="zh-CN" altLang="en-US" dirty="0"/>
              <a:t>促成了互联网的快速发展，因为不要求网络接口层使用特定的技术</a:t>
            </a:r>
            <a:endParaRPr lang="en-US" altLang="zh-CN" dirty="0"/>
          </a:p>
          <a:p>
            <a:r>
              <a:rPr lang="zh-CN" altLang="en-US" dirty="0"/>
              <a:t>五层：数据在  应用层称为 </a:t>
            </a:r>
            <a:r>
              <a:rPr lang="en-US" altLang="zh-CN" dirty="0"/>
              <a:t>	</a:t>
            </a:r>
            <a:r>
              <a:rPr lang="zh-CN" altLang="en-US" dirty="0"/>
              <a:t>报文</a:t>
            </a:r>
            <a:endParaRPr lang="en-US" altLang="zh-CN" dirty="0"/>
          </a:p>
          <a:p>
            <a:r>
              <a:rPr lang="en-US" altLang="zh-CN" dirty="0"/>
              <a:t>	</a:t>
            </a:r>
            <a:r>
              <a:rPr lang="zh-CN" altLang="en-US" dirty="0"/>
              <a:t>传输层</a:t>
            </a:r>
            <a:r>
              <a:rPr lang="en-US" altLang="zh-CN" dirty="0"/>
              <a:t>	</a:t>
            </a:r>
            <a:r>
              <a:rPr lang="zh-CN" altLang="en-US" dirty="0"/>
              <a:t>段</a:t>
            </a:r>
            <a:endParaRPr lang="en-US" altLang="zh-CN" dirty="0"/>
          </a:p>
          <a:p>
            <a:r>
              <a:rPr lang="en-US" altLang="zh-CN" dirty="0"/>
              <a:t>	</a:t>
            </a:r>
            <a:r>
              <a:rPr lang="zh-CN" altLang="en-US" dirty="0"/>
              <a:t>网络层</a:t>
            </a:r>
            <a:r>
              <a:rPr lang="en-US" altLang="zh-CN" dirty="0"/>
              <a:t>	</a:t>
            </a:r>
            <a:r>
              <a:rPr lang="zh-CN" altLang="en-US" dirty="0"/>
              <a:t>数据报</a:t>
            </a:r>
            <a:endParaRPr lang="en-US" altLang="zh-CN" dirty="0"/>
          </a:p>
          <a:p>
            <a:r>
              <a:rPr lang="en-US" altLang="zh-CN" dirty="0"/>
              <a:t>	</a:t>
            </a:r>
            <a:r>
              <a:rPr lang="zh-CN" altLang="en-US" dirty="0"/>
              <a:t>链路层</a:t>
            </a:r>
            <a:r>
              <a:rPr lang="en-US" altLang="zh-CN" dirty="0"/>
              <a:t>	</a:t>
            </a:r>
            <a:r>
              <a:rPr lang="zh-CN" altLang="en-US" dirty="0"/>
              <a:t>帧</a:t>
            </a:r>
            <a:endParaRPr lang="en-US" altLang="zh-CN" dirty="0"/>
          </a:p>
        </p:txBody>
      </p:sp>
      <p:sp>
        <p:nvSpPr>
          <p:cNvPr id="4" name="灯片编号占位符 3"/>
          <p:cNvSpPr>
            <a:spLocks noGrp="1"/>
          </p:cNvSpPr>
          <p:nvPr>
            <p:ph type="sldNum" sz="quarter" idx="10"/>
          </p:nvPr>
        </p:nvSpPr>
        <p:spPr/>
        <p:txBody>
          <a:bodyPr/>
          <a:lstStyle/>
          <a:p>
            <a:fld id="{20009766-AECD-4EC5-BEDD-F3465106B3B6}" type="slidenum">
              <a:rPr lang="zh-CN" altLang="en-US" smtClean="0"/>
              <a:t>15</a:t>
            </a:fld>
            <a:endParaRPr lang="zh-CN" altLang="en-US"/>
          </a:p>
        </p:txBody>
      </p:sp>
    </p:spTree>
    <p:extLst>
      <p:ext uri="{BB962C8B-B14F-4D97-AF65-F5344CB8AC3E}">
        <p14:creationId xmlns:p14="http://schemas.microsoft.com/office/powerpoint/2010/main" val="2466392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1.6</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除了电路交换，还有两种数据交换的方式，分别为报文交换和分组交换。</a:t>
            </a:r>
            <a:br>
              <a:rPr lang="en-US" altLang="zh-CN" dirty="0"/>
            </a:br>
            <a:r>
              <a:rPr lang="zh-CN" altLang="en-US" dirty="0"/>
              <a:t>报文交换指的是将报文作为一个整体进行信息的交换</a:t>
            </a:r>
            <a:endParaRPr lang="en-US" altLang="zh-CN" dirty="0"/>
          </a:p>
          <a:p>
            <a:r>
              <a:rPr lang="zh-CN" altLang="en-US" dirty="0"/>
              <a:t>分组交换指的是将报文拆分成一些更小的数据包，然后以数据包为单位进行信息的交换。在使用分组交换时，我们需要在每个分组内添加头部信息，通过头部信息进行数据包的重组。</a:t>
            </a:r>
            <a:endParaRPr lang="en-US" altLang="zh-CN" dirty="0"/>
          </a:p>
          <a:p>
            <a:r>
              <a:rPr lang="zh-CN" altLang="en-US" dirty="0"/>
              <a:t>头部信息的存在意味着分组交换相对于报文交换会产生额外的开销。</a:t>
            </a:r>
            <a:endParaRPr lang="en-US" altLang="zh-CN" dirty="0"/>
          </a:p>
          <a:p>
            <a:r>
              <a:rPr lang="zh-CN" altLang="en-US" dirty="0"/>
              <a:t>在分组交换网络中链路共享具有很强的随机性，因此我们把这叫做统计多路复用</a:t>
            </a:r>
          </a:p>
        </p:txBody>
      </p:sp>
      <p:sp>
        <p:nvSpPr>
          <p:cNvPr id="4" name="灯片编号占位符 3"/>
          <p:cNvSpPr>
            <a:spLocks noGrp="1"/>
          </p:cNvSpPr>
          <p:nvPr>
            <p:ph type="sldNum" sz="quarter" idx="10"/>
          </p:nvPr>
        </p:nvSpPr>
        <p:spPr/>
        <p:txBody>
          <a:bodyPr/>
          <a:lstStyle/>
          <a:p>
            <a:fld id="{02931476-3418-4AD0-867D-B617D46BE2E3}" type="slidenum">
              <a:rPr lang="zh-CN" altLang="en-US" smtClean="0"/>
              <a:t>6</a:t>
            </a:fld>
            <a:endParaRPr lang="zh-CN" altLang="en-US"/>
          </a:p>
        </p:txBody>
      </p:sp>
    </p:spTree>
    <p:extLst>
      <p:ext uri="{BB962C8B-B14F-4D97-AF65-F5344CB8AC3E}">
        <p14:creationId xmlns:p14="http://schemas.microsoft.com/office/powerpoint/2010/main" val="346155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我们将“发送一个分组从第一个比特发送开始到最后一个比特发送结束所需要的时间”定义为“分组传输延迟（时延）“。</a:t>
            </a:r>
            <a:endParaRPr lang="en-US" altLang="zh-CN" dirty="0"/>
          </a:p>
          <a:p>
            <a:r>
              <a:rPr lang="zh-CN" altLang="en-US" dirty="0"/>
              <a:t>我们通过一个例子来对比一下报文交换与分组交换的区别。现在我们有一个如图的网络，要从左边的计算机向右侧的计算机发送一个大小为</a:t>
            </a:r>
            <a:r>
              <a:rPr lang="en-US" altLang="zh-CN" dirty="0"/>
              <a:t>M=7.5Mbits</a:t>
            </a:r>
            <a:r>
              <a:rPr lang="zh-CN" altLang="en-US" dirty="0"/>
              <a:t>的文件，分组大小为</a:t>
            </a:r>
            <a:r>
              <a:rPr lang="en-US" altLang="zh-CN" dirty="0"/>
              <a:t>L=1500bits</a:t>
            </a:r>
            <a:r>
              <a:rPr lang="zh-CN" altLang="en-US" dirty="0"/>
              <a:t>，这意味着一共有</a:t>
            </a:r>
            <a:r>
              <a:rPr lang="en-US" altLang="zh-CN" dirty="0"/>
              <a:t>5000</a:t>
            </a:r>
            <a:r>
              <a:rPr lang="zh-CN" altLang="en-US" dirty="0"/>
              <a:t>个分组，同时每条链路的带宽为</a:t>
            </a:r>
            <a:r>
              <a:rPr lang="en-US" altLang="zh-CN" dirty="0"/>
              <a:t>R bps</a:t>
            </a:r>
            <a:r>
              <a:rPr lang="zh-CN" altLang="en-US" dirty="0"/>
              <a:t>。</a:t>
            </a:r>
            <a:endParaRPr lang="en-US" altLang="zh-CN" dirty="0"/>
          </a:p>
          <a:p>
            <a:r>
              <a:rPr lang="zh-CN" altLang="en-US" dirty="0"/>
              <a:t>那么对于报文交换来说，文件先从左侧计算机到第一个路由器，再从第一个路由器到第二个路由器，最后从第二个路由器到右侧的计算机。这是一个并行的过程，总共需要</a:t>
            </a:r>
            <a:r>
              <a:rPr lang="en-US" altLang="zh-CN" dirty="0"/>
              <a:t>M/R*3=15s</a:t>
            </a:r>
            <a:r>
              <a:rPr lang="zh-CN" altLang="en-US" dirty="0"/>
              <a:t>的时间。</a:t>
            </a:r>
            <a:endParaRPr lang="en-US" altLang="zh-CN" dirty="0"/>
          </a:p>
          <a:p>
            <a:r>
              <a:rPr lang="zh-CN" altLang="en-US" dirty="0"/>
              <a:t>对于分组交换来说，我们把分组编号为</a:t>
            </a:r>
            <a:r>
              <a:rPr lang="en-US" altLang="zh-CN" dirty="0"/>
              <a:t>1</a:t>
            </a:r>
            <a:r>
              <a:rPr lang="zh-CN" altLang="en-US" dirty="0"/>
              <a:t>到</a:t>
            </a:r>
            <a:r>
              <a:rPr lang="en-US" altLang="zh-CN" dirty="0"/>
              <a:t>5000</a:t>
            </a:r>
            <a:r>
              <a:rPr lang="zh-CN" altLang="en-US" dirty="0"/>
              <a:t>号。那么显然，第一个分组从最左侧计算机到最右侧计算机所需要的时间为</a:t>
            </a:r>
            <a:r>
              <a:rPr lang="en-US" altLang="zh-CN" dirty="0"/>
              <a:t>L/R*3=3ms</a:t>
            </a:r>
            <a:r>
              <a:rPr lang="zh-CN" altLang="en-US" dirty="0"/>
              <a:t>。此时第二个分组刚到第二个路由器，第三个分组刚到第一个路由器，第四个分组还没有发送。由于每个分组之间互相独立，每条链路并行传送，因此接下来每过</a:t>
            </a:r>
            <a:r>
              <a:rPr lang="en-US" altLang="zh-CN" dirty="0"/>
              <a:t>L/R=1ms</a:t>
            </a:r>
            <a:r>
              <a:rPr lang="zh-CN" altLang="en-US" dirty="0"/>
              <a:t>的时间，就会有一个分组到达最右侧的计算机。因此总时间为</a:t>
            </a:r>
            <a:r>
              <a:rPr lang="en-US" altLang="zh-CN" dirty="0"/>
              <a:t>L/R*3+L/R*4999=5002ms</a:t>
            </a:r>
            <a:r>
              <a:rPr lang="zh-CN" altLang="en-US" dirty="0"/>
              <a:t>。</a:t>
            </a:r>
            <a:endParaRPr lang="en-US" altLang="zh-CN" dirty="0"/>
          </a:p>
          <a:p>
            <a:r>
              <a:rPr lang="zh-CN" altLang="en-US" dirty="0"/>
              <a:t>更普遍的，如果路由器数目为</a:t>
            </a:r>
            <a:r>
              <a:rPr lang="en-US" altLang="zh-CN" dirty="0"/>
              <a:t>n</a:t>
            </a:r>
            <a:r>
              <a:rPr lang="zh-CN" altLang="en-US" dirty="0"/>
              <a:t>，那么分组交换传输数据所需的总时间为</a:t>
            </a:r>
            <a:r>
              <a:rPr lang="en-US" altLang="zh-CN" dirty="0"/>
              <a:t>T=M/</a:t>
            </a:r>
            <a:r>
              <a:rPr lang="en-US" altLang="zh-CN" dirty="0" err="1"/>
              <a:t>R+nL</a:t>
            </a:r>
            <a:r>
              <a:rPr lang="en-US" altLang="zh-CN" dirty="0"/>
              <a:t>/R</a:t>
            </a:r>
            <a:r>
              <a:rPr lang="zh-CN" altLang="en-US" dirty="0"/>
              <a:t>。</a:t>
            </a:r>
            <a:endParaRPr lang="en-US" altLang="zh-CN" dirty="0"/>
          </a:p>
          <a:p>
            <a:endParaRPr lang="en-US" altLang="zh-CN" dirty="0"/>
          </a:p>
          <a:p>
            <a:r>
              <a:rPr lang="zh-CN" altLang="en-US" dirty="0"/>
              <a:t>可以看出，分组交换相对于报文交换，对链路带宽的利用率更高。</a:t>
            </a:r>
          </a:p>
        </p:txBody>
      </p:sp>
      <p:sp>
        <p:nvSpPr>
          <p:cNvPr id="4" name="灯片编号占位符 3"/>
          <p:cNvSpPr>
            <a:spLocks noGrp="1"/>
          </p:cNvSpPr>
          <p:nvPr>
            <p:ph type="sldNum" sz="quarter" idx="10"/>
          </p:nvPr>
        </p:nvSpPr>
        <p:spPr/>
        <p:txBody>
          <a:bodyPr/>
          <a:lstStyle/>
          <a:p>
            <a:fld id="{02931476-3418-4AD0-867D-B617D46BE2E3}" type="slidenum">
              <a:rPr lang="zh-CN" altLang="en-US" smtClean="0"/>
              <a:t>7</a:t>
            </a:fld>
            <a:endParaRPr lang="zh-CN" altLang="en-US"/>
          </a:p>
        </p:txBody>
      </p:sp>
    </p:spTree>
    <p:extLst>
      <p:ext uri="{BB962C8B-B14F-4D97-AF65-F5344CB8AC3E}">
        <p14:creationId xmlns:p14="http://schemas.microsoft.com/office/powerpoint/2010/main" val="1130776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报文交换的适用场景为“突发数据传输网络”，而电路交换适用于对实时性要求比较高的时候。</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报文交换的优点为：</a:t>
            </a:r>
            <a:r>
              <a:rPr lang="en-US" altLang="zh-CN" dirty="0"/>
              <a:t>1.2.3.</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电路交换的优点为：</a:t>
            </a:r>
            <a:r>
              <a:rPr lang="en-US" altLang="zh-CN" dirty="0"/>
              <a:t>1.2.3.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报文交换的缺点为：</a:t>
            </a:r>
            <a:r>
              <a:rPr lang="en-US" altLang="zh-CN" dirty="0"/>
              <a:t>1.2.</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电路交换的缺点为：</a:t>
            </a:r>
            <a:r>
              <a:rPr lang="en-US" altLang="zh-CN" dirty="0"/>
              <a:t>1.2.</a:t>
            </a:r>
          </a:p>
        </p:txBody>
      </p:sp>
      <p:sp>
        <p:nvSpPr>
          <p:cNvPr id="4" name="灯片编号占位符 3"/>
          <p:cNvSpPr>
            <a:spLocks noGrp="1"/>
          </p:cNvSpPr>
          <p:nvPr>
            <p:ph type="sldNum" sz="quarter" idx="10"/>
          </p:nvPr>
        </p:nvSpPr>
        <p:spPr/>
        <p:txBody>
          <a:bodyPr/>
          <a:lstStyle/>
          <a:p>
            <a:fld id="{02931476-3418-4AD0-867D-B617D46BE2E3}" type="slidenum">
              <a:rPr lang="zh-CN" altLang="en-US" smtClean="0"/>
              <a:t>8</a:t>
            </a:fld>
            <a:endParaRPr lang="zh-CN" altLang="en-US"/>
          </a:p>
        </p:txBody>
      </p:sp>
    </p:spTree>
    <p:extLst>
      <p:ext uri="{BB962C8B-B14F-4D97-AF65-F5344CB8AC3E}">
        <p14:creationId xmlns:p14="http://schemas.microsoft.com/office/powerpoint/2010/main" val="2663533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接下来介绍 计算机网络性能的相关概念，一个衡量网络性能的概念是速率即</a:t>
            </a:r>
            <a:r>
              <a:rPr lang="en-US" altLang="zh-CN" dirty="0"/>
              <a:t>……</a:t>
            </a:r>
            <a:r>
              <a:rPr lang="zh-CN" altLang="en-US" dirty="0"/>
              <a:t>，另一个衡量尺度是带宽，即</a:t>
            </a:r>
            <a:r>
              <a:rPr lang="en-US" altLang="zh-CN" dirty="0"/>
              <a:t>……</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另外延迟也是衡量计算机网络性能的重要尺度。分组在路由器缓存中排队的时候分组到达速率超出输出链路容量时会发生丢包和时延，计算公式为</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fld id="{D39CE69B-21D4-46AD-AE58-48652B5AE20C}" type="slidenum">
              <a:rPr lang="zh-CN" altLang="en-US" smtClean="0"/>
              <a:t>9</a:t>
            </a:fld>
            <a:endParaRPr lang="zh-CN" altLang="en-US"/>
          </a:p>
        </p:txBody>
      </p:sp>
    </p:spTree>
    <p:extLst>
      <p:ext uri="{BB962C8B-B14F-4D97-AF65-F5344CB8AC3E}">
        <p14:creationId xmlns:p14="http://schemas.microsoft.com/office/powerpoint/2010/main" val="3159254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然后介绍一下时延带宽积，</a:t>
                </a:r>
                <a:r>
                  <a:rPr lang="en-US" altLang="zh-CN" dirty="0"/>
                  <a:t>……</a:t>
                </a:r>
                <a:r>
                  <a:rPr lang="zh-CN" altLang="en-US" dirty="0"/>
                  <a:t>，一定程度上可以理解为链路上某时刻的数据有多少比特。</a:t>
                </a:r>
                <a:endParaRPr lang="en-US" altLang="zh-CN" dirty="0"/>
              </a:p>
              <a:p>
                <a:r>
                  <a:rPr lang="zh-CN" altLang="en-US" dirty="0"/>
                  <a:t>我们在网络不好的时候有的时候会发生丢包，即分组到达已满队列将被丢包，丢弃分组可能由前序结点或源重发</a:t>
                </a:r>
                <a:r>
                  <a:rPr lang="en-US" altLang="zh-CN" dirty="0"/>
                  <a:t>(</a:t>
                </a:r>
                <a:r>
                  <a:rPr lang="zh-CN" altLang="en-US" dirty="0"/>
                  <a:t>或不发</a:t>
                </a:r>
                <a:r>
                  <a:rPr lang="en-US" altLang="zh-CN" dirty="0"/>
                  <a:t>)</a:t>
                </a:r>
                <a:r>
                  <a:rPr lang="zh-CN" altLang="en-US" dirty="0"/>
                  <a:t>，丢包率</a:t>
                </a:r>
                <a:r>
                  <a:rPr lang="en-US" altLang="zh-CN" dirty="0"/>
                  <a:t>=</a:t>
                </a:r>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丢包</m:t>
                        </m:r>
                        <m:r>
                          <a:rPr lang="zh-CN" altLang="en-US" i="1" smtClean="0">
                            <a:latin typeface="Cambria Math" panose="02040503050406030204" pitchFamily="18" charset="0"/>
                          </a:rPr>
                          <m:t>数</m:t>
                        </m:r>
                      </m:num>
                      <m:den>
                        <m:r>
                          <a:rPr lang="zh-CN" altLang="en-US" i="1">
                            <a:latin typeface="Cambria Math" panose="02040503050406030204" pitchFamily="18" charset="0"/>
                          </a:rPr>
                          <m:t>已发</m:t>
                        </m:r>
                        <m:r>
                          <a:rPr lang="zh-CN" altLang="en-US" i="1" smtClean="0">
                            <a:latin typeface="Cambria Math" panose="02040503050406030204" pitchFamily="18" charset="0"/>
                          </a:rPr>
                          <m:t>分组</m:t>
                        </m:r>
                        <m:r>
                          <a:rPr lang="zh-CN" altLang="en-US" i="1">
                            <a:latin typeface="Cambria Math" panose="02040503050406030204" pitchFamily="18" charset="0"/>
                          </a:rPr>
                          <m:t>数</m:t>
                        </m:r>
                      </m:den>
                    </m:f>
                  </m:oMath>
                </a14:m>
                <a:endParaRPr lang="en-US" altLang="zh-CN" dirty="0"/>
              </a:p>
            </p:txBody>
          </p:sp>
        </mc:Choice>
        <mc:Fallback xmlns="">
          <p:sp>
            <p:nvSpPr>
              <p:cNvPr id="3" name="备注占位符 2"/>
              <p:cNvSpPr>
                <a:spLocks noGrp="1"/>
              </p:cNvSpPr>
              <p:nvPr>
                <p:ph type="body" idx="1"/>
              </p:nvPr>
            </p:nvSpPr>
            <p:spPr/>
            <p:txBody>
              <a:bodyPr/>
              <a:lstStyle/>
              <a:p>
                <a:r>
                  <a:rPr lang="zh-CN" altLang="en-US" dirty="0" smtClean="0"/>
                  <a:t>然后介绍一下时延带宽积，</a:t>
                </a:r>
                <a:r>
                  <a:rPr lang="en-US" altLang="zh-CN" dirty="0" smtClean="0"/>
                  <a:t>……</a:t>
                </a:r>
                <a:r>
                  <a:rPr lang="zh-CN" altLang="en-US" dirty="0" smtClean="0"/>
                  <a:t>，一定程度上可以理解为链路上某时刻的数据有多少比特。</a:t>
                </a:r>
                <a:endParaRPr lang="en-US" altLang="zh-CN" dirty="0" smtClean="0"/>
              </a:p>
              <a:p>
                <a:r>
                  <a:rPr lang="zh-CN" altLang="en-US" dirty="0" smtClean="0"/>
                  <a:t>我们在网络不好的时候有的时候会发生丢包，即</a:t>
                </a:r>
                <a:r>
                  <a:rPr lang="zh-CN" altLang="en-US" dirty="0" smtClean="0"/>
                  <a:t>分组到达已满队列将被丢包，丢弃</a:t>
                </a:r>
                <a:r>
                  <a:rPr lang="zh-CN" altLang="en-US" dirty="0" smtClean="0"/>
                  <a:t>分组可能由前序结点或源重发</a:t>
                </a:r>
                <a:r>
                  <a:rPr lang="en-US" altLang="zh-CN" dirty="0" smtClean="0"/>
                  <a:t>(</a:t>
                </a:r>
                <a:r>
                  <a:rPr lang="zh-CN" altLang="en-US" dirty="0" smtClean="0"/>
                  <a:t>或不发</a:t>
                </a:r>
                <a:r>
                  <a:rPr lang="en-US" altLang="zh-CN" dirty="0" smtClean="0"/>
                  <a:t>)</a:t>
                </a:r>
                <a:r>
                  <a:rPr lang="zh-CN" altLang="en-US" dirty="0" smtClean="0"/>
                  <a:t>，丢</a:t>
                </a:r>
                <a:r>
                  <a:rPr lang="zh-CN" altLang="en-US" dirty="0"/>
                  <a:t>包</a:t>
                </a:r>
                <a:r>
                  <a:rPr lang="zh-CN" altLang="en-US" dirty="0" smtClean="0"/>
                  <a:t>率</a:t>
                </a:r>
                <a:r>
                  <a:rPr lang="en-US" altLang="zh-CN" dirty="0" smtClean="0"/>
                  <a:t>=</a:t>
                </a:r>
                <a:r>
                  <a:rPr lang="zh-CN" altLang="en-US" i="0">
                    <a:latin typeface="Cambria Math" panose="02040503050406030204" pitchFamily="18" charset="0"/>
                  </a:rPr>
                  <a:t>丢包</a:t>
                </a:r>
                <a:r>
                  <a:rPr lang="zh-CN" altLang="en-US" i="0" smtClean="0">
                    <a:latin typeface="Cambria Math" panose="02040503050406030204" pitchFamily="18" charset="0"/>
                  </a:rPr>
                  <a:t>数</a:t>
                </a:r>
                <a:r>
                  <a:rPr lang="en-US" altLang="zh-CN" i="0" smtClean="0">
                    <a:latin typeface="Cambria Math" panose="02040503050406030204" pitchFamily="18" charset="0"/>
                  </a:rPr>
                  <a:t>/</a:t>
                </a:r>
                <a:r>
                  <a:rPr lang="zh-CN" altLang="en-US" i="0">
                    <a:latin typeface="Cambria Math" panose="02040503050406030204" pitchFamily="18" charset="0"/>
                  </a:rPr>
                  <a:t>已发</a:t>
                </a:r>
                <a:r>
                  <a:rPr lang="zh-CN" altLang="en-US" i="0" smtClean="0">
                    <a:latin typeface="Cambria Math" panose="02040503050406030204" pitchFamily="18" charset="0"/>
                  </a:rPr>
                  <a:t>分组</a:t>
                </a:r>
                <a:r>
                  <a:rPr lang="zh-CN" altLang="en-US" i="0">
                    <a:latin typeface="Cambria Math" panose="02040503050406030204" pitchFamily="18" charset="0"/>
                  </a:rPr>
                  <a:t>数</a:t>
                </a:r>
                <a:endParaRPr lang="en-US" altLang="zh-CN" dirty="0" smtClean="0"/>
              </a:p>
            </p:txBody>
          </p:sp>
        </mc:Fallback>
      </mc:AlternateContent>
      <p:sp>
        <p:nvSpPr>
          <p:cNvPr id="4" name="灯片编号占位符 3"/>
          <p:cNvSpPr>
            <a:spLocks noGrp="1"/>
          </p:cNvSpPr>
          <p:nvPr>
            <p:ph type="sldNum" sz="quarter" idx="10"/>
          </p:nvPr>
        </p:nvSpPr>
        <p:spPr/>
        <p:txBody>
          <a:bodyPr/>
          <a:lstStyle/>
          <a:p>
            <a:fld id="{D39CE69B-21D4-46AD-AE58-48652B5AE20C}" type="slidenum">
              <a:rPr lang="zh-CN" altLang="en-US" smtClean="0"/>
              <a:t>10</a:t>
            </a:fld>
            <a:endParaRPr lang="zh-CN" altLang="en-US"/>
          </a:p>
        </p:txBody>
      </p:sp>
    </p:spTree>
    <p:extLst>
      <p:ext uri="{BB962C8B-B14F-4D97-AF65-F5344CB8AC3E}">
        <p14:creationId xmlns:p14="http://schemas.microsoft.com/office/powerpoint/2010/main" val="3572467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还有最后一个概念是 吞吐量，</a:t>
                </a:r>
              </a:p>
              <a:p>
                <a:r>
                  <a:rPr lang="zh-CN" altLang="en-US" dirty="0"/>
                  <a:t>即表示在发送端与接收端之间传送数据速率</a:t>
                </a:r>
                <a:r>
                  <a:rPr lang="en-US" altLang="zh-CN" dirty="0"/>
                  <a:t>(b/s)</a:t>
                </a:r>
              </a:p>
              <a:p>
                <a:r>
                  <a:rPr lang="zh-CN" altLang="en-US" dirty="0"/>
                  <a:t>在图中所示的例子中，每条“连接”的端到端吞吐量：</a:t>
                </a:r>
                <a:r>
                  <a:rPr lang="en-US" altLang="zh-CN" dirty="0"/>
                  <a:t>min(</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𝑐</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𝑠</m:t>
                        </m:r>
                      </m:sub>
                    </m:sSub>
                    <m:r>
                      <a:rPr lang="en-US" altLang="zh-CN" i="1">
                        <a:latin typeface="Cambria Math" panose="02040503050406030204" pitchFamily="18" charset="0"/>
                      </a:rPr>
                      <m:t>,</m:t>
                    </m:r>
                    <m:r>
                      <a:rPr lang="en-US" altLang="zh-CN" i="1">
                        <a:latin typeface="Cambria Math" panose="02040503050406030204" pitchFamily="18" charset="0"/>
                      </a:rPr>
                      <m:t>𝑅</m:t>
                    </m:r>
                    <m:r>
                      <a:rPr lang="en-US" altLang="zh-CN" i="1">
                        <a:latin typeface="Cambria Math" panose="02040503050406030204" pitchFamily="18" charset="0"/>
                      </a:rPr>
                      <m:t>/10</m:t>
                    </m:r>
                  </m:oMath>
                </a14:m>
                <a:r>
                  <a:rPr lang="en-US" altLang="zh-CN" dirty="0"/>
                  <a:t>)</a:t>
                </a:r>
              </a:p>
              <a:p>
                <a:r>
                  <a:rPr lang="zh-CN" altLang="en-US" dirty="0"/>
                  <a:t>一般情况下，瓶颈链路主要取决于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𝑐</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𝑠</m:t>
                        </m:r>
                      </m:sub>
                    </m:sSub>
                  </m:oMath>
                </a14:m>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还有最后一个概念是 吞吐量，</a:t>
                </a:r>
              </a:p>
              <a:p>
                <a:r>
                  <a:rPr lang="zh-CN" altLang="en-US" dirty="0" smtClean="0"/>
                  <a:t>即</a:t>
                </a:r>
                <a:r>
                  <a:rPr lang="zh-CN" altLang="en-US" dirty="0" smtClean="0"/>
                  <a:t>表示在发送端与接收端之间传送数据速率</a:t>
                </a:r>
                <a:r>
                  <a:rPr lang="en-US" altLang="zh-CN" dirty="0" smtClean="0"/>
                  <a:t>(b/s)</a:t>
                </a:r>
              </a:p>
              <a:p>
                <a:r>
                  <a:rPr lang="zh-CN" altLang="en-US" dirty="0" smtClean="0"/>
                  <a:t>在图中所示的例子中，每条“连接”的端到端吞吐量：</a:t>
                </a:r>
                <a:r>
                  <a:rPr lang="en-US" altLang="zh-CN" dirty="0"/>
                  <a:t>min(</a:t>
                </a:r>
                <a:r>
                  <a:rPr lang="en-US" altLang="zh-CN" i="0">
                    <a:latin typeface="Cambria Math" panose="02040503050406030204" pitchFamily="18" charset="0"/>
                  </a:rPr>
                  <a:t>𝑅_𝑐,𝑅_𝑠,𝑅/10</a:t>
                </a:r>
                <a:r>
                  <a:rPr lang="en-US" altLang="zh-CN" dirty="0"/>
                  <a:t>)</a:t>
                </a:r>
              </a:p>
              <a:p>
                <a:r>
                  <a:rPr lang="zh-CN" altLang="en-US" dirty="0" smtClean="0"/>
                  <a:t>一般情况下，瓶颈</a:t>
                </a:r>
                <a:r>
                  <a:rPr lang="zh-CN" altLang="en-US" dirty="0"/>
                  <a:t>链路主要取决于</a:t>
                </a:r>
                <a:r>
                  <a:rPr lang="en-US" altLang="zh-CN" i="0">
                    <a:latin typeface="Cambria Math" panose="02040503050406030204" pitchFamily="18" charset="0"/>
                  </a:rPr>
                  <a:t>𝑅_𝑐,𝑅_𝑠</a:t>
                </a:r>
                <a:endParaRPr lang="zh-CN" altLang="en-US" dirty="0"/>
              </a:p>
            </p:txBody>
          </p:sp>
        </mc:Fallback>
      </mc:AlternateContent>
      <p:sp>
        <p:nvSpPr>
          <p:cNvPr id="4" name="灯片编号占位符 3"/>
          <p:cNvSpPr>
            <a:spLocks noGrp="1"/>
          </p:cNvSpPr>
          <p:nvPr>
            <p:ph type="sldNum" sz="quarter" idx="10"/>
          </p:nvPr>
        </p:nvSpPr>
        <p:spPr/>
        <p:txBody>
          <a:bodyPr/>
          <a:lstStyle/>
          <a:p>
            <a:fld id="{D39CE69B-21D4-46AD-AE58-48652B5AE20C}" type="slidenum">
              <a:rPr lang="zh-CN" altLang="en-US" smtClean="0"/>
              <a:t>11</a:t>
            </a:fld>
            <a:endParaRPr lang="zh-CN" altLang="en-US"/>
          </a:p>
        </p:txBody>
      </p:sp>
    </p:spTree>
    <p:extLst>
      <p:ext uri="{BB962C8B-B14F-4D97-AF65-F5344CB8AC3E}">
        <p14:creationId xmlns:p14="http://schemas.microsoft.com/office/powerpoint/2010/main" val="2272754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计算机网络系统结构是一个非常复杂的系统，我们就想用一种系统结构用来有效的描述网络</a:t>
            </a:r>
          </a:p>
          <a:p>
            <a:r>
              <a:rPr lang="zh-CN" altLang="en-US" dirty="0"/>
              <a:t>然后介绍了分层结构</a:t>
            </a:r>
            <a:endParaRPr lang="en-US" altLang="zh-CN" dirty="0"/>
          </a:p>
          <a:p>
            <a:r>
              <a:rPr lang="zh-CN" altLang="en-US" dirty="0"/>
              <a:t>优点是</a:t>
            </a:r>
            <a:r>
              <a:rPr lang="en-US" altLang="zh-CN" dirty="0"/>
              <a:t>……</a:t>
            </a:r>
          </a:p>
          <a:p>
            <a:r>
              <a:rPr lang="zh-CN" altLang="en-US" dirty="0"/>
              <a:t>图中是分层的表示，协议是控制两个对等实体进行通信的规则的集合，是水平的</a:t>
            </a:r>
            <a:endParaRPr lang="en-US" altLang="zh-CN" dirty="0"/>
          </a:p>
          <a:p>
            <a:r>
              <a:rPr lang="zh-CN" altLang="en-US" dirty="0"/>
              <a:t>同系统的相邻层实体间通过接口进行交互，通过服务访问点</a:t>
            </a:r>
            <a:r>
              <a:rPr lang="en-US" altLang="zh-CN" dirty="0"/>
              <a:t>SAP</a:t>
            </a:r>
            <a:r>
              <a:rPr lang="zh-CN" altLang="en-US" dirty="0"/>
              <a:t>，交换原语，请求特定的服务</a:t>
            </a:r>
          </a:p>
        </p:txBody>
      </p:sp>
      <p:sp>
        <p:nvSpPr>
          <p:cNvPr id="4" name="灯片编号占位符 3"/>
          <p:cNvSpPr>
            <a:spLocks noGrp="1"/>
          </p:cNvSpPr>
          <p:nvPr>
            <p:ph type="sldNum" sz="quarter" idx="10"/>
          </p:nvPr>
        </p:nvSpPr>
        <p:spPr/>
        <p:txBody>
          <a:bodyPr/>
          <a:lstStyle/>
          <a:p>
            <a:fld id="{02931476-3418-4AD0-867D-B617D46BE2E3}" type="slidenum">
              <a:rPr lang="zh-CN" altLang="en-US" smtClean="0"/>
              <a:t>12</a:t>
            </a:fld>
            <a:endParaRPr lang="zh-CN" altLang="en-US"/>
          </a:p>
        </p:txBody>
      </p:sp>
    </p:spTree>
    <p:extLst>
      <p:ext uri="{BB962C8B-B14F-4D97-AF65-F5344CB8AC3E}">
        <p14:creationId xmlns:p14="http://schemas.microsoft.com/office/powerpoint/2010/main" val="360387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t>3/21/2018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2900934" y="868680"/>
            <a:ext cx="5486400" cy="512064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t>3/21/2018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586B75A-687E-405C-8A0B-8D00578BA2C3}" type="datetimeFigureOut">
              <a:rPr lang="en-US" smtClean="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t>3/21/2018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t>3/21/2018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t>3/21/2018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smtClean="0"/>
              <a:t>3/21/2018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smtClean="0"/>
              <a:t>3/21/2018</a:t>
            </a:fld>
            <a:endParaRPr lang="en-US" dirty="0"/>
          </a:p>
        </p:txBody>
      </p:sp>
      <p:sp>
        <p:nvSpPr>
          <p:cNvPr id="9" name="Footer Placeholder 8"/>
          <p:cNvSpPr>
            <a:spLocks noGrp="1"/>
          </p:cNvSpPr>
          <p:nvPr>
            <p:ph type="ftr" sz="quarter" idx="11"/>
          </p:nvPr>
        </p:nvSpPr>
        <p:spPr>
          <a:xfrm>
            <a:off x="2624326" y="6356351"/>
            <a:ext cx="4433638"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fld id="{5586B75A-687E-405C-8A0B-8D00578BA2C3}" type="datetimeFigureOut">
              <a:rPr lang="en-US" smtClean="0"/>
              <a:t>3/21/2018</a:t>
            </a:fld>
            <a:endParaRPr lang="en-US" dirty="0"/>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fld id="{4FAB73BC-B049-4115-A692-8D63A059BFB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02640" y="1298575"/>
            <a:ext cx="5486400" cy="2756535"/>
          </a:xfrm>
        </p:spPr>
        <p:txBody>
          <a:bodyPr/>
          <a:lstStyle/>
          <a:p>
            <a:r>
              <a:rPr lang="zh-CN" altLang="en-US" dirty="0"/>
              <a:t>计算机网络概述</a:t>
            </a:r>
          </a:p>
        </p:txBody>
      </p:sp>
      <p:sp>
        <p:nvSpPr>
          <p:cNvPr id="3" name="副标题 2"/>
          <p:cNvSpPr>
            <a:spLocks noGrp="1"/>
          </p:cNvSpPr>
          <p:nvPr>
            <p:ph type="subTitle" idx="1"/>
          </p:nvPr>
        </p:nvSpPr>
        <p:spPr>
          <a:xfrm>
            <a:off x="1383030" y="5136515"/>
            <a:ext cx="5516880" cy="914400"/>
          </a:xfrm>
        </p:spPr>
        <p:txBody>
          <a:bodyPr/>
          <a:lstStyle/>
          <a:p>
            <a:r>
              <a:rPr lang="zh-CN" altLang="en-US" dirty="0"/>
              <a:t>组员：付饶、李楠、马玉坤、倪郑鸿远、张征</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2CDAB2-3B74-4F17-92D9-80655AAAAE0F}"/>
              </a:ext>
            </a:extLst>
          </p:cNvPr>
          <p:cNvSpPr>
            <a:spLocks noGrp="1"/>
          </p:cNvSpPr>
          <p:nvPr>
            <p:ph type="title"/>
          </p:nvPr>
        </p:nvSpPr>
        <p:spPr/>
        <p:txBody>
          <a:bodyPr/>
          <a:lstStyle/>
          <a:p>
            <a:r>
              <a:rPr lang="zh-CN" altLang="en-US" dirty="0"/>
              <a:t>计算机</a:t>
            </a:r>
            <a:br>
              <a:rPr lang="en-US" altLang="zh-CN" dirty="0"/>
            </a:br>
            <a:r>
              <a:rPr lang="zh-CN" altLang="en-US" dirty="0"/>
              <a:t>网络性能</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448FA96-2502-4ABF-8208-218F2E47D356}"/>
                  </a:ext>
                </a:extLst>
              </p:cNvPr>
              <p:cNvSpPr>
                <a:spLocks noGrp="1"/>
              </p:cNvSpPr>
              <p:nvPr>
                <p:ph idx="1"/>
              </p:nvPr>
            </p:nvSpPr>
            <p:spPr>
              <a:xfrm>
                <a:off x="2658794" y="211015"/>
                <a:ext cx="6175717" cy="6358597"/>
              </a:xfrm>
            </p:spPr>
            <p:txBody>
              <a:bodyPr>
                <a:normAutofit/>
              </a:bodyPr>
              <a:lstStyle/>
              <a:p>
                <a:r>
                  <a:rPr lang="zh-CN" altLang="en-US" sz="2400" dirty="0"/>
                  <a:t>时延带宽积</a:t>
                </a:r>
                <a:r>
                  <a:rPr lang="en-US" altLang="zh-CN" dirty="0"/>
                  <a:t>=</a:t>
                </a:r>
                <a:r>
                  <a:rPr lang="zh-CN" altLang="en-US" dirty="0"/>
                  <a:t>传播时延</a:t>
                </a:r>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𝑝𝑟𝑜𝑝</m:t>
                        </m:r>
                      </m:sub>
                    </m:sSub>
                    <m:r>
                      <a:rPr lang="en-US" altLang="zh-CN" b="0" i="0" smtClean="0">
                        <a:latin typeface="Cambria Math" panose="02040503050406030204" pitchFamily="18" charset="0"/>
                      </a:rPr>
                      <m:t>)</m:t>
                    </m:r>
                  </m:oMath>
                </a14:m>
                <a:r>
                  <a:rPr lang="en-US" altLang="zh-CN" dirty="0"/>
                  <a:t>*</a:t>
                </a:r>
                <a:r>
                  <a:rPr lang="zh-CN" altLang="en-US" dirty="0"/>
                  <a:t>带宽</a:t>
                </a:r>
                <a:r>
                  <a:rPr lang="en-US" altLang="zh-CN" dirty="0"/>
                  <a:t>(R) (bits)</a:t>
                </a:r>
              </a:p>
              <a:p>
                <a:r>
                  <a:rPr lang="zh-CN" altLang="en-US" dirty="0"/>
                  <a:t>被称为以比特为单位的链路长度</a:t>
                </a:r>
                <a:endParaRPr lang="en-US" altLang="zh-CN" dirty="0"/>
              </a:p>
              <a:p>
                <a:endParaRPr lang="en-US" altLang="zh-CN" dirty="0"/>
              </a:p>
              <a:p>
                <a:endParaRPr lang="en-US" altLang="zh-CN" dirty="0"/>
              </a:p>
              <a:p>
                <a:endParaRPr lang="en-US" altLang="zh-CN" sz="2400" b="1" dirty="0"/>
              </a:p>
              <a:p>
                <a:r>
                  <a:rPr lang="zh-CN" altLang="en-US" sz="2400" b="1" dirty="0"/>
                  <a:t>丢包</a:t>
                </a:r>
                <a:endParaRPr lang="en-US" altLang="zh-CN" sz="2400" b="1" dirty="0"/>
              </a:p>
              <a:p>
                <a:r>
                  <a:rPr lang="zh-CN" altLang="en-US" dirty="0"/>
                  <a:t>分组到达已满队列将被丢包</a:t>
                </a:r>
                <a:endParaRPr lang="en-US" altLang="zh-CN" dirty="0"/>
              </a:p>
              <a:p>
                <a:r>
                  <a:rPr lang="zh-CN" altLang="en-US" dirty="0"/>
                  <a:t>丢弃分组可能由前序结点或源重发</a:t>
                </a:r>
                <a:r>
                  <a:rPr lang="en-US" altLang="zh-CN" dirty="0"/>
                  <a:t>(</a:t>
                </a:r>
                <a:r>
                  <a:rPr lang="zh-CN" altLang="en-US" dirty="0"/>
                  <a:t>或不发</a:t>
                </a:r>
                <a:r>
                  <a:rPr lang="en-US" altLang="zh-CN" dirty="0"/>
                  <a:t>)</a:t>
                </a:r>
              </a:p>
              <a:p>
                <a:r>
                  <a:rPr lang="zh-CN" altLang="en-US" dirty="0"/>
                  <a:t>丢包率</a:t>
                </a:r>
                <a:r>
                  <a:rPr lang="en-US" altLang="zh-CN" dirty="0"/>
                  <a:t>=</a:t>
                </a:r>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丢包</m:t>
                        </m:r>
                        <m:r>
                          <a:rPr lang="zh-CN" altLang="en-US" i="1" smtClean="0">
                            <a:latin typeface="Cambria Math" panose="02040503050406030204" pitchFamily="18" charset="0"/>
                          </a:rPr>
                          <m:t>数</m:t>
                        </m:r>
                      </m:num>
                      <m:den>
                        <m:r>
                          <a:rPr lang="zh-CN" altLang="en-US" i="1">
                            <a:latin typeface="Cambria Math" panose="02040503050406030204" pitchFamily="18" charset="0"/>
                          </a:rPr>
                          <m:t>已发</m:t>
                        </m:r>
                        <m:r>
                          <a:rPr lang="zh-CN" altLang="en-US" i="1" smtClean="0">
                            <a:latin typeface="Cambria Math" panose="02040503050406030204" pitchFamily="18" charset="0"/>
                          </a:rPr>
                          <m:t>分组</m:t>
                        </m:r>
                        <m:r>
                          <a:rPr lang="zh-CN" altLang="en-US" i="1">
                            <a:latin typeface="Cambria Math" panose="02040503050406030204" pitchFamily="18" charset="0"/>
                          </a:rPr>
                          <m:t>数</m:t>
                        </m:r>
                      </m:den>
                    </m:f>
                  </m:oMath>
                </a14:m>
                <a:endParaRPr lang="en-US" altLang="zh-CN" dirty="0"/>
              </a:p>
              <a:p>
                <a:endParaRPr lang="en-US" altLang="zh-CN" dirty="0"/>
              </a:p>
              <a:p>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B448FA96-2502-4ABF-8208-218F2E47D356}"/>
                  </a:ext>
                </a:extLst>
              </p:cNvPr>
              <p:cNvSpPr>
                <a:spLocks noGrp="1" noRot="1" noChangeAspect="1" noMove="1" noResize="1" noEditPoints="1" noAdjustHandles="1" noChangeArrowheads="1" noChangeShapeType="1" noTextEdit="1"/>
              </p:cNvSpPr>
              <p:nvPr>
                <p:ph idx="1"/>
              </p:nvPr>
            </p:nvSpPr>
            <p:spPr>
              <a:xfrm>
                <a:off x="2658794" y="211015"/>
                <a:ext cx="6175717" cy="6358597"/>
              </a:xfrm>
              <a:blipFill>
                <a:blip r:embed="rId3"/>
                <a:stretch>
                  <a:fillRect l="-1185"/>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4396507" y="1123838"/>
            <a:ext cx="3784967" cy="1068098"/>
          </a:xfrm>
          <a:prstGeom prst="rect">
            <a:avLst/>
          </a:prstGeom>
        </p:spPr>
      </p:pic>
    </p:spTree>
    <p:extLst>
      <p:ext uri="{BB962C8B-B14F-4D97-AF65-F5344CB8AC3E}">
        <p14:creationId xmlns:p14="http://schemas.microsoft.com/office/powerpoint/2010/main" val="2006531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a:t>
            </a:r>
            <a:br>
              <a:rPr lang="en-US" altLang="zh-CN" dirty="0"/>
            </a:br>
            <a:r>
              <a:rPr lang="zh-CN" altLang="en-US" dirty="0"/>
              <a:t>网络性能</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400" dirty="0"/>
                  <a:t>吞吐量</a:t>
                </a:r>
                <a:r>
                  <a:rPr lang="zh-CN" altLang="en-US" dirty="0"/>
                  <a:t>：表示在发送端与接收端之间传送数据速率</a:t>
                </a:r>
                <a:r>
                  <a:rPr lang="en-US" altLang="zh-CN" dirty="0"/>
                  <a:t>(b/s)</a:t>
                </a:r>
              </a:p>
              <a:p>
                <a:r>
                  <a:rPr lang="zh-CN" altLang="en-US" dirty="0"/>
                  <a:t>每条“连接”的端到端吞吐量：</a:t>
                </a:r>
                <a:r>
                  <a:rPr lang="en-US" altLang="zh-CN" dirty="0"/>
                  <a:t>min(</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𝑐</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𝑠</m:t>
                        </m:r>
                      </m:sub>
                    </m:sSub>
                    <m:r>
                      <a:rPr lang="en-US" altLang="zh-CN" i="1">
                        <a:latin typeface="Cambria Math" panose="02040503050406030204" pitchFamily="18" charset="0"/>
                      </a:rPr>
                      <m:t>,</m:t>
                    </m:r>
                    <m:r>
                      <a:rPr lang="en-US" altLang="zh-CN" i="1">
                        <a:latin typeface="Cambria Math" panose="02040503050406030204" pitchFamily="18" charset="0"/>
                      </a:rPr>
                      <m:t>𝑅</m:t>
                    </m:r>
                    <m:r>
                      <a:rPr lang="en-US" altLang="zh-CN" i="1">
                        <a:latin typeface="Cambria Math" panose="02040503050406030204" pitchFamily="18" charset="0"/>
                      </a:rPr>
                      <m:t>/10</m:t>
                    </m:r>
                  </m:oMath>
                </a14:m>
                <a:r>
                  <a:rPr lang="en-US" altLang="zh-CN" dirty="0"/>
                  <a:t>)</a:t>
                </a:r>
              </a:p>
              <a:p>
                <a:r>
                  <a:rPr lang="zh-CN" altLang="en-US" dirty="0"/>
                  <a:t>瓶颈链路主要取决于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𝑐</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𝑠</m:t>
                        </m:r>
                      </m:sub>
                    </m:sSub>
                  </m:oMath>
                </a14:m>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333" r="-2444"/>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5065972" y="2807369"/>
            <a:ext cx="3322380" cy="3177380"/>
          </a:xfrm>
          <a:prstGeom prst="rect">
            <a:avLst/>
          </a:prstGeom>
        </p:spPr>
      </p:pic>
    </p:spTree>
    <p:extLst>
      <p:ext uri="{BB962C8B-B14F-4D97-AF65-F5344CB8AC3E}">
        <p14:creationId xmlns:p14="http://schemas.microsoft.com/office/powerpoint/2010/main" val="2614846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计算机网络体系结构</a:t>
            </a:r>
          </a:p>
        </p:txBody>
      </p:sp>
      <p:sp>
        <p:nvSpPr>
          <p:cNvPr id="3" name="内容占位符 2"/>
          <p:cNvSpPr>
            <a:spLocks noGrp="1"/>
          </p:cNvSpPr>
          <p:nvPr>
            <p:ph idx="1"/>
          </p:nvPr>
        </p:nvSpPr>
        <p:spPr/>
        <p:txBody>
          <a:bodyPr/>
          <a:lstStyle/>
          <a:p>
            <a:r>
              <a:rPr lang="zh-CN" altLang="en-US" dirty="0"/>
              <a:t>计算机网络体系结构</a:t>
            </a:r>
            <a:endParaRPr lang="en-US" altLang="zh-CN" dirty="0"/>
          </a:p>
          <a:p>
            <a:r>
              <a:rPr lang="zh-CN" altLang="en-US" dirty="0"/>
              <a:t>目的：用来从功能上有效的描述计算机网络结构</a:t>
            </a:r>
            <a:endParaRPr lang="en-US" altLang="zh-CN" dirty="0"/>
          </a:p>
          <a:p>
            <a:endParaRPr lang="en-US" altLang="zh-CN" dirty="0"/>
          </a:p>
          <a:p>
            <a:r>
              <a:rPr lang="zh-CN" altLang="en-US" dirty="0"/>
              <a:t>分层结构</a:t>
            </a:r>
            <a:endParaRPr lang="en-US" altLang="zh-CN" dirty="0"/>
          </a:p>
          <a:p>
            <a:pPr lvl="1"/>
            <a:r>
              <a:rPr lang="zh-CN" altLang="en-US" dirty="0"/>
              <a:t>结构清晰，有利于识别复杂系统的部件及其关系</a:t>
            </a:r>
            <a:endParaRPr lang="en-US" altLang="zh-CN" dirty="0"/>
          </a:p>
          <a:p>
            <a:pPr lvl="1"/>
            <a:r>
              <a:rPr lang="zh-CN" altLang="en-US" dirty="0"/>
              <a:t>模块化的分层易于系统更新、维护</a:t>
            </a:r>
            <a:endParaRPr lang="en-US" altLang="zh-CN" dirty="0"/>
          </a:p>
          <a:p>
            <a:pPr lvl="1"/>
            <a:r>
              <a:rPr lang="zh-CN" altLang="en-US" dirty="0"/>
              <a:t>有利于标准化</a:t>
            </a:r>
            <a:endParaRPr lang="en-US" altLang="zh-CN" dirty="0"/>
          </a:p>
          <a:p>
            <a:endParaRPr lang="en-US" altLang="zh-CN" dirty="0"/>
          </a:p>
          <a:p>
            <a:endParaRPr lang="en-US" altLang="zh-CN" dirty="0"/>
          </a:p>
          <a:p>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2701878" y="3846286"/>
            <a:ext cx="6050235" cy="1902502"/>
          </a:xfrm>
          <a:prstGeom prst="rect">
            <a:avLst/>
          </a:prstGeom>
        </p:spPr>
      </p:pic>
    </p:spTree>
    <p:extLst>
      <p:ext uri="{BB962C8B-B14F-4D97-AF65-F5344CB8AC3E}">
        <p14:creationId xmlns:p14="http://schemas.microsoft.com/office/powerpoint/2010/main" val="1038883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105F95-8F9F-4C1D-B1D8-FFBE4B9EEEA2}"/>
              </a:ext>
            </a:extLst>
          </p:cNvPr>
          <p:cNvSpPr>
            <a:spLocks noGrp="1"/>
          </p:cNvSpPr>
          <p:nvPr>
            <p:ph type="title"/>
          </p:nvPr>
        </p:nvSpPr>
        <p:spPr/>
        <p:txBody>
          <a:bodyPr/>
          <a:lstStyle/>
          <a:p>
            <a:r>
              <a:rPr lang="en-US" altLang="zh-CN" dirty="0"/>
              <a:t>OSI</a:t>
            </a:r>
            <a:r>
              <a:rPr lang="zh-CN" altLang="en-US" dirty="0"/>
              <a:t>参考模型</a:t>
            </a:r>
          </a:p>
        </p:txBody>
      </p:sp>
      <p:pic>
        <p:nvPicPr>
          <p:cNvPr id="4" name="内容占位符 3"/>
          <p:cNvPicPr>
            <a:picLocks noGrp="1" noChangeAspect="1"/>
          </p:cNvPicPr>
          <p:nvPr>
            <p:ph idx="1"/>
          </p:nvPr>
        </p:nvPicPr>
        <p:blipFill>
          <a:blip r:embed="rId3"/>
          <a:stretch>
            <a:fillRect/>
          </a:stretch>
        </p:blipFill>
        <p:spPr>
          <a:xfrm>
            <a:off x="2928075" y="1623093"/>
            <a:ext cx="5790319" cy="3602672"/>
          </a:xfrm>
          <a:prstGeom prst="rect">
            <a:avLst/>
          </a:prstGeom>
        </p:spPr>
      </p:pic>
    </p:spTree>
    <p:extLst>
      <p:ext uri="{BB962C8B-B14F-4D97-AF65-F5344CB8AC3E}">
        <p14:creationId xmlns:p14="http://schemas.microsoft.com/office/powerpoint/2010/main" val="2683287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2CDAB2-3B74-4F17-92D9-80655AAAAE0F}"/>
              </a:ext>
            </a:extLst>
          </p:cNvPr>
          <p:cNvSpPr>
            <a:spLocks noGrp="1"/>
          </p:cNvSpPr>
          <p:nvPr>
            <p:ph type="title"/>
          </p:nvPr>
        </p:nvSpPr>
        <p:spPr/>
        <p:txBody>
          <a:bodyPr/>
          <a:lstStyle/>
          <a:p>
            <a:r>
              <a:rPr lang="en-US" altLang="zh-CN" dirty="0"/>
              <a:t>OSI</a:t>
            </a:r>
            <a:r>
              <a:rPr lang="zh-CN" altLang="en-US" dirty="0"/>
              <a:t>参考模型</a:t>
            </a:r>
          </a:p>
        </p:txBody>
      </p:sp>
      <p:sp>
        <p:nvSpPr>
          <p:cNvPr id="3" name="内容占位符 2">
            <a:extLst>
              <a:ext uri="{FF2B5EF4-FFF2-40B4-BE49-F238E27FC236}">
                <a16:creationId xmlns:a16="http://schemas.microsoft.com/office/drawing/2014/main" id="{B448FA96-2502-4ABF-8208-218F2E47D356}"/>
              </a:ext>
            </a:extLst>
          </p:cNvPr>
          <p:cNvSpPr>
            <a:spLocks noGrp="1"/>
          </p:cNvSpPr>
          <p:nvPr>
            <p:ph idx="1"/>
          </p:nvPr>
        </p:nvSpPr>
        <p:spPr/>
        <p:txBody>
          <a:bodyPr/>
          <a:lstStyle/>
          <a:p>
            <a:r>
              <a:rPr lang="zh-CN" altLang="en-US" dirty="0"/>
              <a:t>物理层：接口特性、比特编码、数据率、比特同步传输模式</a:t>
            </a:r>
            <a:endParaRPr lang="en-US" altLang="zh-CN" dirty="0"/>
          </a:p>
          <a:p>
            <a:r>
              <a:rPr lang="zh-CN" altLang="en-US" dirty="0"/>
              <a:t>数据链路层：节点</a:t>
            </a:r>
            <a:r>
              <a:rPr lang="en-US" altLang="zh-CN" dirty="0"/>
              <a:t>-</a:t>
            </a:r>
            <a:r>
              <a:rPr lang="zh-CN" altLang="en-US" dirty="0"/>
              <a:t>节点数据传输、物理寻</a:t>
            </a:r>
            <a:r>
              <a:rPr lang="zh-CN" altLang="en-US"/>
              <a:t>址、流</a:t>
            </a:r>
            <a:r>
              <a:rPr lang="zh-CN" altLang="en-US" dirty="0"/>
              <a:t>量控制、差错控制、访问控制</a:t>
            </a:r>
            <a:endParaRPr lang="en-US" altLang="zh-CN" dirty="0"/>
          </a:p>
          <a:p>
            <a:r>
              <a:rPr lang="zh-CN" altLang="en-US" dirty="0"/>
              <a:t>网络层：逻辑寻址、分组转发</a:t>
            </a:r>
            <a:endParaRPr lang="en-US" altLang="zh-CN" dirty="0"/>
          </a:p>
          <a:p>
            <a:pPr lvl="1"/>
            <a:r>
              <a:rPr lang="zh-CN" altLang="en-US" dirty="0"/>
              <a:t>数据链路层的封装的地址为此次转发的地址，而网络层中封装的地址为数据最终发送的地址</a:t>
            </a:r>
            <a:endParaRPr lang="en-US" altLang="zh-CN" dirty="0"/>
          </a:p>
          <a:p>
            <a:r>
              <a:rPr lang="zh-CN" altLang="en-US" dirty="0"/>
              <a:t>传输层：分段与重组、</a:t>
            </a:r>
            <a:r>
              <a:rPr lang="en-US" altLang="zh-CN" dirty="0"/>
              <a:t>SAP</a:t>
            </a:r>
            <a:r>
              <a:rPr lang="zh-CN" altLang="en-US" dirty="0"/>
              <a:t>寻址、连接控制、流量控制、差错控制</a:t>
            </a:r>
            <a:endParaRPr lang="en-US" altLang="zh-CN" dirty="0"/>
          </a:p>
          <a:p>
            <a:r>
              <a:rPr lang="zh-CN" altLang="en-US" dirty="0"/>
              <a:t>会话层：对话控制、同步</a:t>
            </a:r>
            <a:endParaRPr lang="en-US" altLang="zh-CN" dirty="0"/>
          </a:p>
          <a:p>
            <a:r>
              <a:rPr lang="zh-CN" altLang="en-US" dirty="0"/>
              <a:t>表现层：数据表示转化、加密</a:t>
            </a:r>
            <a:r>
              <a:rPr lang="en-US" altLang="zh-CN" dirty="0"/>
              <a:t>/</a:t>
            </a:r>
            <a:r>
              <a:rPr lang="zh-CN" altLang="en-US" dirty="0"/>
              <a:t>解密、压缩</a:t>
            </a:r>
            <a:r>
              <a:rPr lang="en-US" altLang="zh-CN" dirty="0"/>
              <a:t>/</a:t>
            </a:r>
            <a:r>
              <a:rPr lang="zh-CN" altLang="en-US" dirty="0"/>
              <a:t>解压缩</a:t>
            </a:r>
            <a:endParaRPr lang="en-US" altLang="zh-CN" dirty="0"/>
          </a:p>
          <a:p>
            <a:r>
              <a:rPr lang="zh-CN" altLang="en-US" dirty="0"/>
              <a:t>应用层：支持用户使用网络（服务）</a:t>
            </a:r>
            <a:endParaRPr lang="en-US" altLang="zh-CN" dirty="0"/>
          </a:p>
        </p:txBody>
      </p:sp>
    </p:spTree>
    <p:extLst>
      <p:ext uri="{BB962C8B-B14F-4D97-AF65-F5344CB8AC3E}">
        <p14:creationId xmlns:p14="http://schemas.microsoft.com/office/powerpoint/2010/main" val="2848800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TCP/IP</a:t>
            </a:r>
            <a:r>
              <a:rPr lang="zh-CN" altLang="en-US" dirty="0"/>
              <a:t>参考模型</a:t>
            </a:r>
            <a:br>
              <a:rPr lang="en-US" altLang="zh-CN" dirty="0"/>
            </a:br>
            <a:r>
              <a:rPr lang="en-US" altLang="zh-CN" dirty="0"/>
              <a:t>	&amp;</a:t>
            </a:r>
            <a:br>
              <a:rPr lang="en-US" altLang="zh-CN" dirty="0"/>
            </a:br>
            <a:r>
              <a:rPr lang="zh-CN" altLang="en-US" dirty="0"/>
              <a:t>五层参考模型</a:t>
            </a:r>
          </a:p>
        </p:txBody>
      </p:sp>
      <p:pic>
        <p:nvPicPr>
          <p:cNvPr id="4" name="内容占位符 3"/>
          <p:cNvPicPr>
            <a:picLocks noGrp="1" noChangeAspect="1"/>
          </p:cNvPicPr>
          <p:nvPr>
            <p:ph idx="1"/>
          </p:nvPr>
        </p:nvPicPr>
        <p:blipFill>
          <a:blip r:embed="rId3"/>
          <a:stretch>
            <a:fillRect/>
          </a:stretch>
        </p:blipFill>
        <p:spPr>
          <a:xfrm>
            <a:off x="3241583" y="1123838"/>
            <a:ext cx="5001079" cy="2605538"/>
          </a:xfrm>
          <a:prstGeom prst="rect">
            <a:avLst/>
          </a:prstGeom>
        </p:spPr>
      </p:pic>
      <p:sp>
        <p:nvSpPr>
          <p:cNvPr id="5" name="文本框 4"/>
          <p:cNvSpPr txBox="1"/>
          <p:nvPr/>
        </p:nvSpPr>
        <p:spPr>
          <a:xfrm>
            <a:off x="2834640" y="754506"/>
            <a:ext cx="4206240" cy="369332"/>
          </a:xfrm>
          <a:prstGeom prst="rect">
            <a:avLst/>
          </a:prstGeom>
          <a:noFill/>
        </p:spPr>
        <p:txBody>
          <a:bodyPr wrap="square" rtlCol="0">
            <a:spAutoFit/>
          </a:bodyPr>
          <a:lstStyle/>
          <a:p>
            <a:r>
              <a:rPr lang="en-US" altLang="zh-CN" dirty="0"/>
              <a:t>TCP/IP</a:t>
            </a:r>
            <a:r>
              <a:rPr lang="zh-CN" altLang="en-US" dirty="0"/>
              <a:t>参考模型：</a:t>
            </a:r>
            <a:r>
              <a:rPr lang="en-US" altLang="zh-CN" dirty="0"/>
              <a:t>IP over everything</a:t>
            </a:r>
            <a:endParaRPr lang="zh-CN" altLang="en-US" dirty="0"/>
          </a:p>
        </p:txBody>
      </p:sp>
      <p:sp>
        <p:nvSpPr>
          <p:cNvPr id="6" name="文本框 5"/>
          <p:cNvSpPr txBox="1"/>
          <p:nvPr/>
        </p:nvSpPr>
        <p:spPr>
          <a:xfrm>
            <a:off x="2834640" y="3914042"/>
            <a:ext cx="4572000" cy="369332"/>
          </a:xfrm>
          <a:prstGeom prst="rect">
            <a:avLst/>
          </a:prstGeom>
          <a:noFill/>
        </p:spPr>
        <p:txBody>
          <a:bodyPr wrap="square" rtlCol="0">
            <a:spAutoFit/>
          </a:bodyPr>
          <a:lstStyle/>
          <a:p>
            <a:r>
              <a:rPr lang="zh-CN" altLang="en-US" dirty="0"/>
              <a:t>五层参考模型：综合</a:t>
            </a:r>
            <a:r>
              <a:rPr lang="en-US" altLang="zh-CN" dirty="0"/>
              <a:t>TCP/IP</a:t>
            </a:r>
            <a:r>
              <a:rPr lang="zh-CN" altLang="en-US" dirty="0"/>
              <a:t>与</a:t>
            </a:r>
            <a:r>
              <a:rPr lang="en-US" altLang="zh-CN" dirty="0"/>
              <a:t>OSI</a:t>
            </a:r>
            <a:r>
              <a:rPr lang="zh-CN" altLang="en-US" dirty="0"/>
              <a:t>的优点</a:t>
            </a:r>
          </a:p>
        </p:txBody>
      </p:sp>
      <p:sp>
        <p:nvSpPr>
          <p:cNvPr id="7" name="文本框 6"/>
          <p:cNvSpPr txBox="1"/>
          <p:nvPr/>
        </p:nvSpPr>
        <p:spPr>
          <a:xfrm>
            <a:off x="3241583" y="4438342"/>
            <a:ext cx="4896577" cy="1477328"/>
          </a:xfrm>
          <a:prstGeom prst="rect">
            <a:avLst/>
          </a:prstGeom>
          <a:noFill/>
        </p:spPr>
        <p:txBody>
          <a:bodyPr wrap="square" rtlCol="0">
            <a:spAutoFit/>
          </a:bodyPr>
          <a:lstStyle/>
          <a:p>
            <a:r>
              <a:rPr lang="zh-CN" altLang="en-US" dirty="0"/>
              <a:t>应用层：支持网络应用</a:t>
            </a:r>
            <a:endParaRPr lang="en-US" altLang="zh-CN" dirty="0"/>
          </a:p>
          <a:p>
            <a:r>
              <a:rPr lang="zh-CN" altLang="en-US" dirty="0"/>
              <a:t>传输层：进程之间数据传输</a:t>
            </a:r>
            <a:endParaRPr lang="en-US" altLang="zh-CN" dirty="0"/>
          </a:p>
          <a:p>
            <a:r>
              <a:rPr lang="zh-CN" altLang="en-US" dirty="0"/>
              <a:t>网络层：源到目的的数据分组与路由与转发</a:t>
            </a:r>
            <a:endParaRPr lang="en-US" altLang="zh-CN" dirty="0"/>
          </a:p>
          <a:p>
            <a:r>
              <a:rPr lang="zh-CN" altLang="en-US" dirty="0"/>
              <a:t>链路层：相邻网络元素的数据传输</a:t>
            </a:r>
            <a:endParaRPr lang="en-US" altLang="zh-CN" dirty="0"/>
          </a:p>
          <a:p>
            <a:r>
              <a:rPr lang="zh-CN" altLang="en-US" dirty="0"/>
              <a:t>物理层：比特传输 </a:t>
            </a:r>
          </a:p>
        </p:txBody>
      </p:sp>
    </p:spTree>
    <p:extLst>
      <p:ext uri="{BB962C8B-B14F-4D97-AF65-F5344CB8AC3E}">
        <p14:creationId xmlns:p14="http://schemas.microsoft.com/office/powerpoint/2010/main" val="353501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基本概念</a:t>
            </a:r>
          </a:p>
        </p:txBody>
      </p:sp>
      <p:sp>
        <p:nvSpPr>
          <p:cNvPr id="6" name="内容占位符 2"/>
          <p:cNvSpPr>
            <a:spLocks noGrp="1"/>
          </p:cNvSpPr>
          <p:nvPr/>
        </p:nvSpPr>
        <p:spPr>
          <a:xfrm>
            <a:off x="2942590" y="757555"/>
            <a:ext cx="3459480" cy="533400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a:lstStyle>
          <a:p>
            <a:r>
              <a:rPr lang="zh-CN" altLang="en-US" dirty="0"/>
              <a:t>计算机网络</a:t>
            </a:r>
          </a:p>
          <a:p>
            <a:pPr lvl="1"/>
            <a:r>
              <a:rPr lang="zh-CN" altLang="en-US" dirty="0"/>
              <a:t>通信技术+计算机技术 </a:t>
            </a:r>
          </a:p>
          <a:p>
            <a:pPr lvl="1"/>
            <a:r>
              <a:rPr lang="zh-CN" altLang="en-US" dirty="0"/>
              <a:t>互连、自治的计算机集合</a:t>
            </a:r>
          </a:p>
          <a:p>
            <a:pPr lvl="1"/>
            <a:r>
              <a:rPr lang="zh-CN" altLang="en-US" dirty="0"/>
              <a:t>通过交换网络互连主机 </a:t>
            </a:r>
          </a:p>
          <a:p>
            <a:r>
              <a:rPr lang="zh-CN" altLang="en-US" dirty="0"/>
              <a:t>Internet </a:t>
            </a:r>
            <a:endParaRPr lang="en-US" altLang="zh-CN" dirty="0"/>
          </a:p>
          <a:p>
            <a:pPr lvl="1"/>
            <a:r>
              <a:rPr lang="zh-CN" altLang="en-US" dirty="0"/>
              <a:t>组成细节角度：全球最大的互联网络（</a:t>
            </a:r>
            <a:r>
              <a:rPr lang="en-US" altLang="zh-CN" dirty="0"/>
              <a:t>ISP</a:t>
            </a:r>
            <a:r>
              <a:rPr lang="zh-CN" altLang="en-US" dirty="0"/>
              <a:t>） ，数以百万计的互连的计算设备集合</a:t>
            </a:r>
          </a:p>
          <a:p>
            <a:pPr lvl="1"/>
            <a:r>
              <a:rPr lang="zh-CN" altLang="en-US" dirty="0"/>
              <a:t>服务角度：为网络应用提供通信服务与应用编程接口</a:t>
            </a:r>
          </a:p>
          <a:p>
            <a:r>
              <a:rPr lang="zh-CN" altLang="en-US" dirty="0"/>
              <a:t>网络协议</a:t>
            </a:r>
            <a:endParaRPr lang="en-US" altLang="zh-CN" sz="1900" dirty="0"/>
          </a:p>
          <a:p>
            <a:pPr lvl="1"/>
            <a:r>
              <a:rPr lang="zh-CN" altLang="en-US" sz="1700" dirty="0">
                <a:sym typeface="+mn-ea"/>
              </a:rPr>
              <a:t>为进行网络中的数据交换而建立的规则、标准或约定 </a:t>
            </a:r>
          </a:p>
          <a:p>
            <a:pPr lvl="1"/>
            <a:r>
              <a:rPr lang="zh-CN" altLang="en-US" sz="1600" dirty="0">
                <a:sym typeface="+mn-ea"/>
              </a:rPr>
              <a:t>三要素：语法、语义、时序</a:t>
            </a:r>
            <a:endParaRPr lang="zh-CN" altLang="en-US" dirty="0"/>
          </a:p>
        </p:txBody>
      </p:sp>
      <p:pic>
        <p:nvPicPr>
          <p:cNvPr id="8" name="图片 7" descr="0"/>
          <p:cNvPicPr>
            <a:picLocks noChangeAspect="1"/>
          </p:cNvPicPr>
          <p:nvPr/>
        </p:nvPicPr>
        <p:blipFill>
          <a:blip r:embed="rId3"/>
          <a:stretch>
            <a:fillRect/>
          </a:stretch>
        </p:blipFill>
        <p:spPr>
          <a:xfrm>
            <a:off x="6499860" y="1417955"/>
            <a:ext cx="2667000" cy="3771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计算机网络</a:t>
            </a:r>
            <a:br>
              <a:rPr lang="zh-CN" altLang="en-US"/>
            </a:br>
            <a:r>
              <a:rPr lang="zh-CN" altLang="en-US"/>
              <a:t>与</a:t>
            </a:r>
            <a:br>
              <a:rPr lang="zh-CN" altLang="en-US"/>
            </a:br>
            <a:r>
              <a:rPr lang="zh-CN" altLang="en-US"/>
              <a:t>Internet</a:t>
            </a:r>
            <a:br>
              <a:rPr lang="zh-CN" altLang="en-US"/>
            </a:br>
            <a:r>
              <a:rPr lang="zh-CN" altLang="en-US"/>
              <a:t>发展简史 </a:t>
            </a:r>
          </a:p>
        </p:txBody>
      </p:sp>
      <p:sp>
        <p:nvSpPr>
          <p:cNvPr id="3" name="内容占位符 2"/>
          <p:cNvSpPr>
            <a:spLocks noGrp="1"/>
          </p:cNvSpPr>
          <p:nvPr>
            <p:ph idx="1"/>
          </p:nvPr>
        </p:nvSpPr>
        <p:spPr>
          <a:xfrm>
            <a:off x="2901950" y="864235"/>
            <a:ext cx="5641340" cy="5120640"/>
          </a:xfrm>
        </p:spPr>
        <p:txBody>
          <a:bodyPr/>
          <a:lstStyle/>
          <a:p>
            <a:r>
              <a:rPr lang="zh-CN" altLang="en-US" sz="1700" dirty="0"/>
              <a:t>1961-1972：早期分组交换原理的提出与应用</a:t>
            </a:r>
          </a:p>
          <a:p>
            <a:r>
              <a:rPr lang="zh-CN" altLang="en-US" sz="1700" dirty="0"/>
              <a:t>1972-1980：网络互连，大量新型、私有网络出现</a:t>
            </a:r>
          </a:p>
          <a:p>
            <a:r>
              <a:rPr lang="zh-CN" altLang="en-US" sz="1700" dirty="0"/>
              <a:t>1980-1990：新型网络协议与网络的激增</a:t>
            </a:r>
          </a:p>
          <a:p>
            <a:r>
              <a:rPr lang="zh-CN" altLang="en-US" sz="1700" dirty="0"/>
              <a:t> 1990, 2000's：开始商业化 ，出现 Web、 新应用</a:t>
            </a:r>
          </a:p>
          <a:p>
            <a:r>
              <a:rPr lang="zh-CN" altLang="en-US" sz="1700" dirty="0"/>
              <a:t> 2005至今：主机数量激增，宽带、高速无线接入，社交   网络，服务提供商提供专用网络，</a:t>
            </a:r>
            <a:r>
              <a:rPr lang="en-US" altLang="zh-CN" sz="1700" dirty="0"/>
              <a:t>“</a:t>
            </a:r>
            <a:r>
              <a:rPr lang="zh-CN" altLang="en-US" sz="1700" dirty="0"/>
              <a:t>云</a:t>
            </a:r>
            <a:r>
              <a:rPr lang="en-US" altLang="zh-CN" sz="1700" dirty="0"/>
              <a:t>” </a:t>
            </a:r>
            <a:r>
              <a:rPr lang="en-US" altLang="zh-CN" sz="1700" dirty="0">
                <a:latin typeface="宋体" panose="02010600030101010101" pitchFamily="2" charset="-122"/>
                <a:ea typeface="宋体" panose="02010600030101010101" pitchFamily="2" charset="-12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105F95-8F9F-4C1D-B1D8-FFBE4B9EEEA2}"/>
              </a:ext>
            </a:extLst>
          </p:cNvPr>
          <p:cNvSpPr>
            <a:spLocks noGrp="1"/>
          </p:cNvSpPr>
          <p:nvPr>
            <p:ph type="title"/>
          </p:nvPr>
        </p:nvSpPr>
        <p:spPr/>
        <p:txBody>
          <a:bodyPr/>
          <a:lstStyle/>
          <a:p>
            <a:r>
              <a:rPr lang="zh-CN" altLang="en-US" dirty="0"/>
              <a:t>计算机网络结构</a:t>
            </a:r>
          </a:p>
        </p:txBody>
      </p:sp>
      <p:sp>
        <p:nvSpPr>
          <p:cNvPr id="3" name="内容占位符 2">
            <a:extLst>
              <a:ext uri="{FF2B5EF4-FFF2-40B4-BE49-F238E27FC236}">
                <a16:creationId xmlns:a16="http://schemas.microsoft.com/office/drawing/2014/main" id="{6EFA3298-506F-41DA-8C85-F30E376D206F}"/>
              </a:ext>
            </a:extLst>
          </p:cNvPr>
          <p:cNvSpPr>
            <a:spLocks noGrp="1"/>
          </p:cNvSpPr>
          <p:nvPr>
            <p:ph idx="1"/>
          </p:nvPr>
        </p:nvSpPr>
        <p:spPr/>
        <p:txBody>
          <a:bodyPr/>
          <a:lstStyle/>
          <a:p>
            <a:r>
              <a:rPr lang="zh-CN" altLang="en-US" dirty="0"/>
              <a:t>网络边缘</a:t>
            </a:r>
            <a:endParaRPr lang="en-US" altLang="zh-CN" dirty="0"/>
          </a:p>
          <a:p>
            <a:pPr lvl="1"/>
            <a:r>
              <a:rPr lang="zh-CN" altLang="en-US" dirty="0"/>
              <a:t>主机</a:t>
            </a:r>
            <a:endParaRPr lang="en-US" altLang="zh-CN" dirty="0"/>
          </a:p>
          <a:p>
            <a:pPr lvl="1"/>
            <a:r>
              <a:rPr lang="zh-CN" altLang="en-US" dirty="0"/>
              <a:t>客户</a:t>
            </a:r>
            <a:r>
              <a:rPr lang="en-US" altLang="zh-CN" dirty="0"/>
              <a:t>/</a:t>
            </a:r>
            <a:r>
              <a:rPr lang="zh-CN" altLang="en-US" dirty="0"/>
              <a:t>服务器模型</a:t>
            </a:r>
            <a:endParaRPr lang="en-US" altLang="zh-CN" dirty="0"/>
          </a:p>
          <a:p>
            <a:pPr lvl="1"/>
            <a:r>
              <a:rPr lang="en-US" altLang="zh-CN" dirty="0"/>
              <a:t>p2p</a:t>
            </a:r>
          </a:p>
          <a:p>
            <a:r>
              <a:rPr lang="zh-CN" altLang="en-US" dirty="0"/>
              <a:t>接入网络</a:t>
            </a:r>
            <a:endParaRPr lang="en-US" altLang="zh-CN" dirty="0"/>
          </a:p>
          <a:p>
            <a:pPr lvl="1"/>
            <a:r>
              <a:rPr lang="en-US" altLang="zh-CN" dirty="0"/>
              <a:t>DSL:</a:t>
            </a:r>
            <a:r>
              <a:rPr lang="zh-CN" altLang="en-US" dirty="0"/>
              <a:t>独占</a:t>
            </a:r>
            <a:r>
              <a:rPr lang="en-US" altLang="zh-CN" dirty="0"/>
              <a:t>,2.5Mbps</a:t>
            </a:r>
            <a:r>
              <a:rPr lang="zh-CN" altLang="en-US" dirty="0"/>
              <a:t>上行</a:t>
            </a:r>
            <a:r>
              <a:rPr lang="en-US" altLang="zh-CN" dirty="0"/>
              <a:t>,24Mbps</a:t>
            </a:r>
            <a:r>
              <a:rPr lang="zh-CN" altLang="en-US" dirty="0"/>
              <a:t>下行</a:t>
            </a:r>
            <a:endParaRPr lang="en-US" altLang="zh-CN" dirty="0"/>
          </a:p>
          <a:p>
            <a:pPr lvl="1"/>
            <a:r>
              <a:rPr lang="en-US" altLang="zh-CN" dirty="0"/>
              <a:t>HFC:</a:t>
            </a:r>
            <a:r>
              <a:rPr lang="zh-CN" altLang="en-US" dirty="0"/>
              <a:t>共享</a:t>
            </a:r>
            <a:r>
              <a:rPr lang="en-US" altLang="zh-CN" dirty="0"/>
              <a:t>,2Mbps</a:t>
            </a:r>
            <a:r>
              <a:rPr lang="zh-CN" altLang="en-US" dirty="0"/>
              <a:t>上行</a:t>
            </a:r>
            <a:r>
              <a:rPr lang="en-US" altLang="zh-CN" dirty="0"/>
              <a:t>,30Mbps</a:t>
            </a:r>
            <a:r>
              <a:rPr lang="zh-CN" altLang="en-US" dirty="0"/>
              <a:t>下行</a:t>
            </a:r>
            <a:endParaRPr lang="en-US" altLang="zh-CN" dirty="0"/>
          </a:p>
          <a:p>
            <a:pPr lvl="1"/>
            <a:r>
              <a:rPr lang="zh-CN" altLang="en-US" dirty="0"/>
              <a:t>以太网</a:t>
            </a:r>
            <a:endParaRPr lang="en-US" altLang="zh-CN" dirty="0"/>
          </a:p>
          <a:p>
            <a:pPr lvl="1"/>
            <a:r>
              <a:rPr lang="zh-CN" altLang="en-US" dirty="0"/>
              <a:t>无线局域网</a:t>
            </a:r>
            <a:endParaRPr lang="en-US" altLang="zh-CN" dirty="0"/>
          </a:p>
          <a:p>
            <a:pPr lvl="1"/>
            <a:r>
              <a:rPr lang="zh-CN" altLang="en-US" dirty="0"/>
              <a:t>广域无限接入</a:t>
            </a:r>
            <a:endParaRPr lang="en-US" altLang="zh-CN" dirty="0"/>
          </a:p>
          <a:p>
            <a:r>
              <a:rPr lang="zh-CN" altLang="en-US" dirty="0"/>
              <a:t>核心网络</a:t>
            </a:r>
            <a:endParaRPr lang="en-US" altLang="zh-CN" dirty="0"/>
          </a:p>
          <a:p>
            <a:pPr lvl="1"/>
            <a:r>
              <a:rPr lang="zh-CN" altLang="en-US" dirty="0"/>
              <a:t>路由</a:t>
            </a:r>
            <a:r>
              <a:rPr lang="en-US" altLang="zh-CN" dirty="0"/>
              <a:t>+</a:t>
            </a:r>
            <a:r>
              <a:rPr lang="zh-CN" altLang="en-US" dirty="0"/>
              <a:t>转发</a:t>
            </a:r>
            <a:endParaRPr lang="en-US" altLang="zh-CN" dirty="0"/>
          </a:p>
          <a:p>
            <a:r>
              <a:rPr lang="zh-CN" altLang="en-US" dirty="0"/>
              <a:t>先接入</a:t>
            </a:r>
            <a:r>
              <a:rPr lang="en-US" altLang="zh-CN" dirty="0"/>
              <a:t>ISP</a:t>
            </a:r>
            <a:r>
              <a:rPr lang="zh-CN" altLang="en-US" dirty="0"/>
              <a:t>，</a:t>
            </a:r>
            <a:r>
              <a:rPr lang="en-US" altLang="zh-CN" dirty="0"/>
              <a:t>ISP</a:t>
            </a:r>
            <a:r>
              <a:rPr lang="zh-CN" altLang="en-US" dirty="0"/>
              <a:t>再互联</a:t>
            </a:r>
            <a:endParaRPr lang="en-US" altLang="zh-CN" dirty="0"/>
          </a:p>
          <a:p>
            <a:pPr lvl="1"/>
            <a:r>
              <a:rPr lang="zh-CN" altLang="en-US" dirty="0"/>
              <a:t>复杂结构，垄断，竞争，局部服务</a:t>
            </a:r>
            <a:endParaRPr lang="en-US" altLang="zh-CN" dirty="0"/>
          </a:p>
        </p:txBody>
      </p:sp>
    </p:spTree>
    <p:extLst>
      <p:ext uri="{BB962C8B-B14F-4D97-AF65-F5344CB8AC3E}">
        <p14:creationId xmlns:p14="http://schemas.microsoft.com/office/powerpoint/2010/main" val="316793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2CDAB2-3B74-4F17-92D9-80655AAAAE0F}"/>
              </a:ext>
            </a:extLst>
          </p:cNvPr>
          <p:cNvSpPr>
            <a:spLocks noGrp="1"/>
          </p:cNvSpPr>
          <p:nvPr>
            <p:ph type="title"/>
          </p:nvPr>
        </p:nvSpPr>
        <p:spPr/>
        <p:txBody>
          <a:bodyPr/>
          <a:lstStyle/>
          <a:p>
            <a:r>
              <a:rPr lang="zh-CN" altLang="en-US" dirty="0"/>
              <a:t>核心网络数据交换</a:t>
            </a:r>
          </a:p>
        </p:txBody>
      </p:sp>
      <p:sp>
        <p:nvSpPr>
          <p:cNvPr id="3" name="内容占位符 2">
            <a:extLst>
              <a:ext uri="{FF2B5EF4-FFF2-40B4-BE49-F238E27FC236}">
                <a16:creationId xmlns:a16="http://schemas.microsoft.com/office/drawing/2014/main" id="{B448FA96-2502-4ABF-8208-218F2E47D356}"/>
              </a:ext>
            </a:extLst>
          </p:cNvPr>
          <p:cNvSpPr>
            <a:spLocks noGrp="1"/>
          </p:cNvSpPr>
          <p:nvPr>
            <p:ph idx="1"/>
          </p:nvPr>
        </p:nvSpPr>
        <p:spPr/>
        <p:txBody>
          <a:bodyPr/>
          <a:lstStyle/>
          <a:p>
            <a:r>
              <a:rPr lang="zh-CN" altLang="en-US" dirty="0"/>
              <a:t>电路交换</a:t>
            </a:r>
            <a:endParaRPr lang="en-US" altLang="zh-CN" dirty="0"/>
          </a:p>
          <a:p>
            <a:pPr lvl="1"/>
            <a:r>
              <a:rPr lang="zh-CN" altLang="en-US" dirty="0"/>
              <a:t>建立连接</a:t>
            </a:r>
            <a:r>
              <a:rPr lang="en-US" altLang="zh-CN" dirty="0"/>
              <a:t>-&gt;</a:t>
            </a:r>
            <a:r>
              <a:rPr lang="zh-CN" altLang="en-US" dirty="0"/>
              <a:t>通信</a:t>
            </a:r>
            <a:r>
              <a:rPr lang="en-US" altLang="zh-CN" dirty="0"/>
              <a:t>-&gt;</a:t>
            </a:r>
            <a:r>
              <a:rPr lang="zh-CN" altLang="en-US" dirty="0"/>
              <a:t>释放链接</a:t>
            </a:r>
            <a:endParaRPr lang="en-US" altLang="zh-CN" dirty="0"/>
          </a:p>
          <a:p>
            <a:pPr lvl="1"/>
            <a:r>
              <a:rPr lang="zh-CN" altLang="en-US" dirty="0"/>
              <a:t>独占</a:t>
            </a:r>
            <a:endParaRPr lang="en-US" altLang="zh-CN" dirty="0"/>
          </a:p>
          <a:p>
            <a:pPr lvl="1"/>
            <a:r>
              <a:rPr lang="zh-CN" altLang="en-US" dirty="0"/>
              <a:t>多路复用</a:t>
            </a:r>
            <a:endParaRPr lang="en-US" altLang="zh-CN" dirty="0"/>
          </a:p>
          <a:p>
            <a:pPr lvl="2"/>
            <a:r>
              <a:rPr lang="zh-CN" altLang="en-US" dirty="0"/>
              <a:t>频分</a:t>
            </a:r>
            <a:endParaRPr lang="en-US" altLang="zh-CN" dirty="0"/>
          </a:p>
          <a:p>
            <a:pPr lvl="2"/>
            <a:r>
              <a:rPr lang="zh-CN" altLang="en-US" dirty="0"/>
              <a:t>时分</a:t>
            </a:r>
            <a:endParaRPr lang="en-US" altLang="zh-CN" dirty="0"/>
          </a:p>
          <a:p>
            <a:pPr lvl="2"/>
            <a:r>
              <a:rPr lang="zh-CN" altLang="en-US" dirty="0"/>
              <a:t>波分</a:t>
            </a:r>
            <a:endParaRPr lang="en-US" altLang="zh-CN" dirty="0"/>
          </a:p>
          <a:p>
            <a:pPr lvl="2"/>
            <a:r>
              <a:rPr lang="zh-CN" altLang="en-US" dirty="0"/>
              <a:t>码分</a:t>
            </a:r>
            <a:endParaRPr lang="en-US" altLang="zh-CN" dirty="0"/>
          </a:p>
          <a:p>
            <a:r>
              <a:rPr lang="zh-CN" altLang="en-US" dirty="0"/>
              <a:t>报文交换</a:t>
            </a:r>
            <a:endParaRPr lang="en-US" altLang="zh-CN" dirty="0"/>
          </a:p>
          <a:p>
            <a:r>
              <a:rPr lang="zh-CN" altLang="en-US" dirty="0"/>
              <a:t>分组交换</a:t>
            </a:r>
          </a:p>
        </p:txBody>
      </p:sp>
    </p:spTree>
    <p:extLst>
      <p:ext uri="{BB962C8B-B14F-4D97-AF65-F5344CB8AC3E}">
        <p14:creationId xmlns:p14="http://schemas.microsoft.com/office/powerpoint/2010/main" val="2751256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75000F9-C25E-4668-B80A-BD063446DA69}"/>
              </a:ext>
            </a:extLst>
          </p:cNvPr>
          <p:cNvPicPr>
            <a:picLocks noChangeAspect="1"/>
          </p:cNvPicPr>
          <p:nvPr/>
        </p:nvPicPr>
        <p:blipFill>
          <a:blip r:embed="rId3"/>
          <a:stretch>
            <a:fillRect/>
          </a:stretch>
        </p:blipFill>
        <p:spPr>
          <a:xfrm>
            <a:off x="5452235" y="2725059"/>
            <a:ext cx="3692150" cy="1070723"/>
          </a:xfrm>
          <a:prstGeom prst="rect">
            <a:avLst/>
          </a:prstGeom>
        </p:spPr>
      </p:pic>
      <p:pic>
        <p:nvPicPr>
          <p:cNvPr id="4" name="图片 3" descr="图片包含 电子产品&#10;&#10;已生成极高可信度的说明">
            <a:extLst>
              <a:ext uri="{FF2B5EF4-FFF2-40B4-BE49-F238E27FC236}">
                <a16:creationId xmlns:a16="http://schemas.microsoft.com/office/drawing/2014/main" id="{F6B89EC3-DF2A-4E0B-B97E-18082A4B9032}"/>
              </a:ext>
            </a:extLst>
          </p:cNvPr>
          <p:cNvPicPr>
            <a:picLocks noChangeAspect="1"/>
          </p:cNvPicPr>
          <p:nvPr/>
        </p:nvPicPr>
        <p:blipFill>
          <a:blip r:embed="rId4"/>
          <a:stretch>
            <a:fillRect/>
          </a:stretch>
        </p:blipFill>
        <p:spPr>
          <a:xfrm>
            <a:off x="5597237" y="1159869"/>
            <a:ext cx="3546763" cy="1170431"/>
          </a:xfrm>
          <a:prstGeom prst="rect">
            <a:avLst/>
          </a:prstGeom>
        </p:spPr>
      </p:pic>
      <p:sp>
        <p:nvSpPr>
          <p:cNvPr id="2" name="标题 1">
            <a:extLst>
              <a:ext uri="{FF2B5EF4-FFF2-40B4-BE49-F238E27FC236}">
                <a16:creationId xmlns:a16="http://schemas.microsoft.com/office/drawing/2014/main" id="{CD105F95-8F9F-4C1D-B1D8-FFBE4B9EEEA2}"/>
              </a:ext>
            </a:extLst>
          </p:cNvPr>
          <p:cNvSpPr>
            <a:spLocks noGrp="1"/>
          </p:cNvSpPr>
          <p:nvPr>
            <p:ph type="title"/>
          </p:nvPr>
        </p:nvSpPr>
        <p:spPr>
          <a:xfrm>
            <a:off x="189689" y="1123837"/>
            <a:ext cx="2210611" cy="4601183"/>
          </a:xfrm>
        </p:spPr>
        <p:txBody>
          <a:bodyPr>
            <a:normAutofit/>
          </a:bodyPr>
          <a:lstStyle/>
          <a:p>
            <a:pPr algn="ctr"/>
            <a:r>
              <a:rPr lang="zh-CN" altLang="en-US" b="1" dirty="0"/>
              <a:t>报文交换</a:t>
            </a:r>
            <a:br>
              <a:rPr lang="en-US" altLang="zh-CN" dirty="0"/>
            </a:br>
            <a:r>
              <a:rPr lang="en-US" altLang="zh-CN" dirty="0"/>
              <a:t>&amp;</a:t>
            </a:r>
            <a:br>
              <a:rPr lang="en-US" altLang="zh-CN" dirty="0"/>
            </a:br>
            <a:r>
              <a:rPr lang="zh-CN" altLang="en-US" b="1" dirty="0"/>
              <a:t>分组交换</a:t>
            </a:r>
          </a:p>
        </p:txBody>
      </p:sp>
      <p:sp>
        <p:nvSpPr>
          <p:cNvPr id="3" name="内容占位符 2">
            <a:extLst>
              <a:ext uri="{FF2B5EF4-FFF2-40B4-BE49-F238E27FC236}">
                <a16:creationId xmlns:a16="http://schemas.microsoft.com/office/drawing/2014/main" id="{6EFA3298-506F-41DA-8C85-F30E376D206F}"/>
              </a:ext>
            </a:extLst>
          </p:cNvPr>
          <p:cNvSpPr>
            <a:spLocks noGrp="1"/>
          </p:cNvSpPr>
          <p:nvPr>
            <p:ph idx="1"/>
          </p:nvPr>
        </p:nvSpPr>
        <p:spPr>
          <a:xfrm>
            <a:off x="2901950" y="761999"/>
            <a:ext cx="2689418" cy="5333999"/>
          </a:xfrm>
        </p:spPr>
        <p:txBody>
          <a:bodyPr>
            <a:normAutofit/>
          </a:bodyPr>
          <a:lstStyle/>
          <a:p>
            <a:r>
              <a:rPr lang="zh-CN" altLang="en-US" dirty="0"/>
              <a:t>报文交换</a:t>
            </a:r>
            <a:endParaRPr lang="en-US" altLang="zh-CN" dirty="0"/>
          </a:p>
          <a:p>
            <a:pPr lvl="1"/>
            <a:r>
              <a:rPr lang="zh-CN" altLang="en-US" dirty="0"/>
              <a:t>将报文作为一个整体进行信息的交换</a:t>
            </a:r>
            <a:endParaRPr lang="en-US" altLang="zh-CN" dirty="0"/>
          </a:p>
          <a:p>
            <a:pPr lvl="1"/>
            <a:r>
              <a:rPr lang="zh-CN" altLang="en-US" dirty="0"/>
              <a:t>例如：一个文件</a:t>
            </a:r>
            <a:endParaRPr lang="en-US" altLang="zh-CN" dirty="0"/>
          </a:p>
          <a:p>
            <a:r>
              <a:rPr lang="zh-CN" altLang="en-US" dirty="0"/>
              <a:t>分组交换 </a:t>
            </a:r>
            <a:endParaRPr lang="en-US" altLang="zh-CN" dirty="0"/>
          </a:p>
          <a:p>
            <a:pPr lvl="1"/>
            <a:r>
              <a:rPr lang="zh-CN" altLang="en-US" dirty="0"/>
              <a:t>将报文拆分成一系列小的数据包进行信息的交换</a:t>
            </a:r>
            <a:endParaRPr lang="en-US" altLang="zh-CN" dirty="0"/>
          </a:p>
          <a:p>
            <a:pPr lvl="1"/>
            <a:r>
              <a:rPr lang="zh-CN" altLang="en-US" dirty="0"/>
              <a:t>需要报文的拆分和重组</a:t>
            </a:r>
            <a:endParaRPr lang="en-US" altLang="zh-CN" dirty="0"/>
          </a:p>
          <a:p>
            <a:pPr lvl="1"/>
            <a:r>
              <a:rPr lang="zh-CN" altLang="en-US" dirty="0"/>
              <a:t>统计多路复用：按需共享链路</a:t>
            </a:r>
            <a:endParaRPr lang="en-US" altLang="zh-CN" dirty="0"/>
          </a:p>
          <a:p>
            <a:r>
              <a:rPr lang="zh-CN" altLang="en-US" dirty="0"/>
              <a:t>两者都使用存储</a:t>
            </a:r>
            <a:r>
              <a:rPr lang="en-US" altLang="zh-CN" dirty="0"/>
              <a:t>-</a:t>
            </a:r>
            <a:r>
              <a:rPr lang="zh-CN" altLang="en-US" dirty="0"/>
              <a:t>转发交换方式</a:t>
            </a:r>
            <a:endParaRPr lang="en-US" altLang="zh-CN" dirty="0"/>
          </a:p>
          <a:p>
            <a:endParaRPr lang="zh-CN" altLang="en-US" dirty="0"/>
          </a:p>
        </p:txBody>
      </p:sp>
      <p:pic>
        <p:nvPicPr>
          <p:cNvPr id="9" name="图片 8">
            <a:extLst>
              <a:ext uri="{FF2B5EF4-FFF2-40B4-BE49-F238E27FC236}">
                <a16:creationId xmlns:a16="http://schemas.microsoft.com/office/drawing/2014/main" id="{BCCFA5A1-7A0C-4ACF-832B-FD76C546E168}"/>
              </a:ext>
            </a:extLst>
          </p:cNvPr>
          <p:cNvPicPr>
            <a:picLocks noChangeAspect="1"/>
          </p:cNvPicPr>
          <p:nvPr/>
        </p:nvPicPr>
        <p:blipFill>
          <a:blip r:embed="rId5"/>
          <a:stretch>
            <a:fillRect/>
          </a:stretch>
        </p:blipFill>
        <p:spPr>
          <a:xfrm>
            <a:off x="5429456" y="4593726"/>
            <a:ext cx="3737708" cy="1070723"/>
          </a:xfrm>
          <a:prstGeom prst="rect">
            <a:avLst/>
          </a:prstGeom>
        </p:spPr>
      </p:pic>
    </p:spTree>
    <p:extLst>
      <p:ext uri="{BB962C8B-B14F-4D97-AF65-F5344CB8AC3E}">
        <p14:creationId xmlns:p14="http://schemas.microsoft.com/office/powerpoint/2010/main" val="1167639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2CDAB2-3B74-4F17-92D9-80655AAAAE0F}"/>
              </a:ext>
            </a:extLst>
          </p:cNvPr>
          <p:cNvSpPr>
            <a:spLocks noGrp="1"/>
          </p:cNvSpPr>
          <p:nvPr>
            <p:ph type="title"/>
          </p:nvPr>
        </p:nvSpPr>
        <p:spPr/>
        <p:txBody>
          <a:bodyPr/>
          <a:lstStyle/>
          <a:p>
            <a:pPr algn="ctr"/>
            <a:r>
              <a:rPr lang="zh-CN" altLang="en-US" b="1" dirty="0"/>
              <a:t>报文交换</a:t>
            </a:r>
            <a:br>
              <a:rPr lang="en-US" altLang="zh-CN" dirty="0"/>
            </a:br>
            <a:r>
              <a:rPr lang="en-US" altLang="zh-CN" dirty="0"/>
              <a:t>VS</a:t>
            </a:r>
            <a:br>
              <a:rPr lang="en-US" altLang="zh-CN" dirty="0"/>
            </a:br>
            <a:r>
              <a:rPr lang="zh-CN" altLang="en-US" b="1" dirty="0"/>
              <a:t>分组交换</a:t>
            </a:r>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49C0F443-204B-492C-945C-FF2F394CB60B}"/>
                  </a:ext>
                </a:extLst>
              </p:cNvPr>
              <p:cNvSpPr>
                <a:spLocks noGrp="1"/>
              </p:cNvSpPr>
              <p:nvPr>
                <p:ph idx="1"/>
              </p:nvPr>
            </p:nvSpPr>
            <p:spPr/>
            <p:txBody>
              <a:bodyPr>
                <a:normAutofit/>
              </a:bodyPr>
              <a:lstStyle/>
              <a:p>
                <a:r>
                  <a:rPr lang="zh-CN" altLang="en-US" dirty="0"/>
                  <a:t>分组发送时延</a:t>
                </a:r>
                <a:r>
                  <a:rPr lang="en-US" altLang="zh-CN" dirty="0"/>
                  <a:t>=</a:t>
                </a:r>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𝐿</m:t>
                        </m:r>
                        <m:r>
                          <a:rPr lang="en-US" altLang="zh-CN" b="0" i="1" smtClean="0">
                            <a:latin typeface="Cambria Math" panose="02040503050406030204" pitchFamily="18" charset="0"/>
                          </a:rPr>
                          <m:t>(</m:t>
                        </m:r>
                        <m:r>
                          <a:rPr lang="en-US" altLang="zh-CN" b="0" i="1" smtClean="0">
                            <a:latin typeface="Cambria Math" panose="02040503050406030204" pitchFamily="18" charset="0"/>
                          </a:rPr>
                          <m:t>𝑏𝑖𝑡𝑠</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𝑅</m:t>
                        </m:r>
                        <m:r>
                          <a:rPr lang="en-US" altLang="zh-CN" b="0" i="1" smtClean="0">
                            <a:latin typeface="Cambria Math" panose="02040503050406030204" pitchFamily="18" charset="0"/>
                          </a:rPr>
                          <m:t>(</m:t>
                        </m:r>
                        <m:r>
                          <a:rPr lang="en-US" altLang="zh-CN" b="0" i="1" smtClean="0">
                            <a:latin typeface="Cambria Math" panose="02040503050406030204" pitchFamily="18" charset="0"/>
                          </a:rPr>
                          <m:t>𝑏𝑖𝑡𝑠</m:t>
                        </m:r>
                        <m:r>
                          <a:rPr lang="en-US" altLang="zh-CN" b="0" i="1" smtClean="0">
                            <a:latin typeface="Cambria Math" panose="02040503050406030204" pitchFamily="18" charset="0"/>
                          </a:rPr>
                          <m:t>/</m:t>
                        </m:r>
                        <m:r>
                          <a:rPr lang="en-US" altLang="zh-CN" b="0" i="1" smtClean="0">
                            <a:latin typeface="Cambria Math" panose="02040503050406030204" pitchFamily="18" charset="0"/>
                          </a:rPr>
                          <m:t>𝑠𝑒𝑐</m:t>
                        </m:r>
                        <m:r>
                          <a:rPr lang="en-US" altLang="zh-CN" b="0" i="1" smtClean="0">
                            <a:latin typeface="Cambria Math" panose="02040503050406030204" pitchFamily="18" charset="0"/>
                          </a:rPr>
                          <m:t>)</m:t>
                        </m:r>
                      </m:den>
                    </m:f>
                  </m:oMath>
                </a14:m>
                <a:endParaRPr lang="en-US" altLang="zh-CN" dirty="0"/>
              </a:p>
              <a:p>
                <a:r>
                  <a:rPr lang="zh-CN" altLang="en-US" dirty="0"/>
                  <a:t>举个栗子</a:t>
                </a:r>
                <a:endParaRPr lang="en-US" altLang="zh-CN" dirty="0"/>
              </a:p>
              <a:p>
                <a:pPr lvl="1"/>
                <a:r>
                  <a:rPr lang="en-US" altLang="zh-CN" dirty="0"/>
                  <a:t>M=7.4Mbits, </a:t>
                </a:r>
                <a:r>
                  <a:rPr lang="zh-CN" altLang="en-US" dirty="0"/>
                  <a:t>分组大小</a:t>
                </a:r>
                <a:r>
                  <a:rPr lang="en-US" altLang="zh-CN" dirty="0"/>
                  <a:t>L=1500bits,R=1.5Mbps</a:t>
                </a:r>
              </a:p>
              <a:p>
                <a:pPr lvl="1"/>
                <a:endParaRPr lang="en-US" altLang="zh-CN" dirty="0"/>
              </a:p>
              <a:p>
                <a:pPr lvl="1"/>
                <a:endParaRPr lang="en-US" altLang="zh-CN" dirty="0"/>
              </a:p>
              <a:p>
                <a:pPr lvl="1"/>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=15</m:t>
                    </m:r>
                    <m:r>
                      <a:rPr lang="en-US" altLang="zh-CN" b="0" i="1" smtClean="0">
                        <a:latin typeface="Cambria Math" panose="02040503050406030204" pitchFamily="18" charset="0"/>
                      </a:rPr>
                      <m:t>𝑠</m:t>
                    </m:r>
                    <m:r>
                      <a:rPr lang="en-US" altLang="zh-CN" b="0" i="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𝑇</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=5002</m:t>
                    </m:r>
                    <m:r>
                      <a:rPr lang="en-US" altLang="zh-CN" b="0" i="1" dirty="0" smtClean="0">
                        <a:latin typeface="Cambria Math" panose="02040503050406030204" pitchFamily="18" charset="0"/>
                      </a:rPr>
                      <m:t>𝑚𝑠</m:t>
                    </m:r>
                  </m:oMath>
                </a14:m>
                <a:endParaRPr lang="en-US" altLang="zh-CN" dirty="0"/>
              </a:p>
              <a:p>
                <a:r>
                  <a:rPr lang="zh-CN" altLang="en-US" dirty="0"/>
                  <a:t>设文件大小为</a:t>
                </a:r>
                <a:r>
                  <a:rPr lang="en-US" altLang="zh-CN" dirty="0"/>
                  <a:t>M</a:t>
                </a:r>
                <a:r>
                  <a:rPr lang="zh-CN" altLang="en-US" dirty="0"/>
                  <a:t>，路由器数为</a:t>
                </a:r>
                <a14:m>
                  <m:oMath xmlns:m="http://schemas.openxmlformats.org/officeDocument/2006/math">
                    <m:r>
                      <a:rPr lang="en-US" altLang="zh-CN" i="1" dirty="0" smtClean="0">
                        <a:latin typeface="Cambria Math" panose="02040503050406030204" pitchFamily="18" charset="0"/>
                      </a:rPr>
                      <m:t>𝑛</m:t>
                    </m:r>
                  </m:oMath>
                </a14:m>
                <a:r>
                  <a:rPr lang="zh-CN" altLang="en-US" dirty="0"/>
                  <a:t>，分组大小为</a:t>
                </a:r>
                <a:r>
                  <a:rPr lang="en-US" altLang="zh-CN" dirty="0"/>
                  <a:t>L</a:t>
                </a:r>
                <a:r>
                  <a:rPr lang="zh-CN" altLang="en-US" dirty="0"/>
                  <a:t>，链路带宽为</a:t>
                </a:r>
                <a:r>
                  <a:rPr lang="en-US" altLang="zh-CN" dirty="0"/>
                  <a:t>R</a:t>
                </a:r>
              </a:p>
              <a:p>
                <a:pPr lvl="1"/>
                <a:r>
                  <a:rPr lang="zh-CN" altLang="en-US" dirty="0"/>
                  <a:t>则分组交换</a:t>
                </a:r>
                <a14:m>
                  <m:oMath xmlns:m="http://schemas.openxmlformats.org/officeDocument/2006/math">
                    <m:r>
                      <a:rPr lang="en-US" altLang="zh-CN" i="1" dirty="0" smtClean="0">
                        <a:latin typeface="Cambria Math" panose="02040503050406030204" pitchFamily="18" charset="0"/>
                      </a:rPr>
                      <m:t>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𝑀</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𝑅</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𝑛𝐿</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𝑅</m:t>
                    </m:r>
                  </m:oMath>
                </a14:m>
                <a:endParaRPr lang="en-US" altLang="zh-CN" dirty="0"/>
              </a:p>
              <a:p>
                <a:pPr lvl="1"/>
                <a:r>
                  <a:rPr lang="zh-CN" altLang="en-US" dirty="0"/>
                  <a:t>报文交换</a:t>
                </a:r>
                <a14:m>
                  <m:oMath xmlns:m="http://schemas.openxmlformats.org/officeDocument/2006/math">
                    <m:r>
                      <a:rPr lang="en-US" altLang="zh-CN" i="1" dirty="0" smtClean="0">
                        <a:latin typeface="Cambria Math" panose="02040503050406030204" pitchFamily="18" charset="0"/>
                      </a:rPr>
                      <m:t>𝑇</m:t>
                    </m:r>
                    <m:r>
                      <a:rPr lang="en-US" altLang="zh-CN" i="1" dirty="0" smtClean="0">
                        <a:latin typeface="Cambria Math" panose="02040503050406030204" pitchFamily="18" charset="0"/>
                      </a:rPr>
                      <m:t>=</m:t>
                    </m:r>
                    <m:f>
                      <m:fPr>
                        <m:ctrlPr>
                          <a:rPr lang="en-US" altLang="zh-CN" i="1" dirty="0" smtClean="0">
                            <a:latin typeface="Cambria Math" panose="02040503050406030204" pitchFamily="18" charset="0"/>
                          </a:rPr>
                        </m:ctrlPr>
                      </m:fPr>
                      <m:num>
                        <m:r>
                          <a:rPr lang="en-US" altLang="zh-CN" i="1" dirty="0" smtClean="0">
                            <a:latin typeface="Cambria Math" panose="02040503050406030204" pitchFamily="18" charset="0"/>
                          </a:rPr>
                          <m:t>𝑀</m:t>
                        </m:r>
                      </m:num>
                      <m:den>
                        <m:r>
                          <a:rPr lang="en-US" altLang="zh-CN" i="1" dirty="0" smtClean="0">
                            <a:latin typeface="Cambria Math" panose="02040503050406030204" pitchFamily="18" charset="0"/>
                          </a:rPr>
                          <m:t>𝑅</m:t>
                        </m:r>
                      </m:den>
                    </m:f>
                    <m:r>
                      <a:rPr lang="en-US" altLang="zh-CN" b="0" i="1" dirty="0" smtClean="0">
                        <a:latin typeface="Cambria Math" panose="02040503050406030204" pitchFamily="18" charset="0"/>
                      </a:rPr>
                      <m:t>×</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+1)</m:t>
                    </m:r>
                  </m:oMath>
                </a14:m>
                <a:endParaRPr lang="en-US" altLang="zh-CN" dirty="0"/>
              </a:p>
              <a:p>
                <a:r>
                  <a:rPr lang="zh-CN" altLang="en-US" dirty="0"/>
                  <a:t>分组交换对链路带宽利用率更高</a:t>
                </a:r>
              </a:p>
            </p:txBody>
          </p:sp>
        </mc:Choice>
        <mc:Fallback xmlns="">
          <p:sp>
            <p:nvSpPr>
              <p:cNvPr id="5" name="内容占位符 4">
                <a:extLst>
                  <a:ext uri="{FF2B5EF4-FFF2-40B4-BE49-F238E27FC236}">
                    <a16:creationId xmlns:a16="http://schemas.microsoft.com/office/drawing/2014/main" id="{49C0F443-204B-492C-945C-FF2F394CB60B}"/>
                  </a:ext>
                </a:extLst>
              </p:cNvPr>
              <p:cNvSpPr>
                <a:spLocks noGrp="1" noRot="1" noChangeAspect="1" noMove="1" noResize="1" noEditPoints="1" noAdjustHandles="1" noChangeArrowheads="1" noChangeShapeType="1" noTextEdit="1"/>
              </p:cNvSpPr>
              <p:nvPr>
                <p:ph idx="1"/>
              </p:nvPr>
            </p:nvSpPr>
            <p:spPr>
              <a:blipFill>
                <a:blip r:embed="rId3"/>
                <a:stretch>
                  <a:fillRect l="-667" r="-11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D3C1D2F8-C315-4F3A-9BB3-04FC234D8070}"/>
              </a:ext>
            </a:extLst>
          </p:cNvPr>
          <p:cNvPicPr>
            <a:picLocks noChangeAspect="1"/>
          </p:cNvPicPr>
          <p:nvPr/>
        </p:nvPicPr>
        <p:blipFill>
          <a:blip r:embed="rId4"/>
          <a:stretch>
            <a:fillRect/>
          </a:stretch>
        </p:blipFill>
        <p:spPr>
          <a:xfrm>
            <a:off x="3492770" y="2538714"/>
            <a:ext cx="4304762" cy="885714"/>
          </a:xfrm>
          <a:prstGeom prst="rect">
            <a:avLst/>
          </a:prstGeom>
        </p:spPr>
      </p:pic>
    </p:spTree>
    <p:extLst>
      <p:ext uri="{BB962C8B-B14F-4D97-AF65-F5344CB8AC3E}">
        <p14:creationId xmlns:p14="http://schemas.microsoft.com/office/powerpoint/2010/main" val="406753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A648B6E-26DD-4FC1-9E40-399FC89585C4}"/>
              </a:ext>
            </a:extLst>
          </p:cNvPr>
          <p:cNvSpPr>
            <a:spLocks noGrp="1"/>
          </p:cNvSpPr>
          <p:nvPr>
            <p:ph type="title"/>
          </p:nvPr>
        </p:nvSpPr>
        <p:spPr/>
        <p:txBody>
          <a:bodyPr/>
          <a:lstStyle/>
          <a:p>
            <a:r>
              <a:rPr lang="zh-CN" altLang="en-US" b="1" dirty="0"/>
              <a:t>报文交换</a:t>
            </a:r>
            <a:br>
              <a:rPr lang="en-US" altLang="zh-CN" dirty="0"/>
            </a:br>
            <a:r>
              <a:rPr lang="en-US" altLang="zh-CN" dirty="0"/>
              <a:t>VS</a:t>
            </a:r>
            <a:br>
              <a:rPr lang="en-US" altLang="zh-CN" dirty="0"/>
            </a:br>
            <a:r>
              <a:rPr lang="zh-CN" altLang="en-US" b="1" dirty="0"/>
              <a:t>电路交换</a:t>
            </a:r>
            <a:endParaRPr lang="zh-CN" altLang="en-US" dirty="0"/>
          </a:p>
        </p:txBody>
      </p:sp>
      <p:graphicFrame>
        <p:nvGraphicFramePr>
          <p:cNvPr id="7" name="内容占位符 6">
            <a:extLst>
              <a:ext uri="{FF2B5EF4-FFF2-40B4-BE49-F238E27FC236}">
                <a16:creationId xmlns:a16="http://schemas.microsoft.com/office/drawing/2014/main" id="{CF59B895-923B-4505-899B-C5FC0757B422}"/>
              </a:ext>
            </a:extLst>
          </p:cNvPr>
          <p:cNvGraphicFramePr>
            <a:graphicFrameLocks noGrp="1"/>
          </p:cNvGraphicFramePr>
          <p:nvPr>
            <p:ph idx="1"/>
            <p:extLst/>
          </p:nvPr>
        </p:nvGraphicFramePr>
        <p:xfrm>
          <a:off x="3023870" y="1044449"/>
          <a:ext cx="5486400" cy="53086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602057822"/>
                    </a:ext>
                  </a:extLst>
                </a:gridCol>
                <a:gridCol w="1828800">
                  <a:extLst>
                    <a:ext uri="{9D8B030D-6E8A-4147-A177-3AD203B41FA5}">
                      <a16:colId xmlns:a16="http://schemas.microsoft.com/office/drawing/2014/main" val="1022745167"/>
                    </a:ext>
                  </a:extLst>
                </a:gridCol>
                <a:gridCol w="1828800">
                  <a:extLst>
                    <a:ext uri="{9D8B030D-6E8A-4147-A177-3AD203B41FA5}">
                      <a16:colId xmlns:a16="http://schemas.microsoft.com/office/drawing/2014/main" val="2321314618"/>
                    </a:ext>
                  </a:extLst>
                </a:gridCol>
              </a:tblGrid>
              <a:tr h="370840">
                <a:tc>
                  <a:txBody>
                    <a:bodyPr/>
                    <a:lstStyle/>
                    <a:p>
                      <a:endParaRPr lang="zh-CN" altLang="en-US" dirty="0"/>
                    </a:p>
                  </a:txBody>
                  <a:tcPr marL="42972" marR="42972"/>
                </a:tc>
                <a:tc>
                  <a:txBody>
                    <a:bodyPr/>
                    <a:lstStyle/>
                    <a:p>
                      <a:r>
                        <a:rPr lang="zh-CN" altLang="en-US" dirty="0"/>
                        <a:t>报文交换</a:t>
                      </a:r>
                    </a:p>
                  </a:txBody>
                  <a:tcPr marL="42972" marR="42972"/>
                </a:tc>
                <a:tc>
                  <a:txBody>
                    <a:bodyPr/>
                    <a:lstStyle/>
                    <a:p>
                      <a:r>
                        <a:rPr lang="zh-CN" altLang="en-US" dirty="0"/>
                        <a:t>电路交换</a:t>
                      </a:r>
                    </a:p>
                  </a:txBody>
                  <a:tcPr marL="42972" marR="42972"/>
                </a:tc>
                <a:extLst>
                  <a:ext uri="{0D108BD9-81ED-4DB2-BD59-A6C34878D82A}">
                    <a16:rowId xmlns:a16="http://schemas.microsoft.com/office/drawing/2014/main" val="3865466242"/>
                  </a:ext>
                </a:extLst>
              </a:tr>
              <a:tr h="370840">
                <a:tc>
                  <a:txBody>
                    <a:bodyPr/>
                    <a:lstStyle/>
                    <a:p>
                      <a:r>
                        <a:rPr lang="zh-CN" altLang="en-US" dirty="0"/>
                        <a:t>适用场景</a:t>
                      </a:r>
                    </a:p>
                  </a:txBody>
                  <a:tcPr marL="42972" marR="4297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突发数据传输网络</a:t>
                      </a:r>
                    </a:p>
                  </a:txBody>
                  <a:tcPr marL="42972" marR="42972"/>
                </a:tc>
                <a:tc>
                  <a:txBody>
                    <a:bodyPr/>
                    <a:lstStyle/>
                    <a:p>
                      <a:r>
                        <a:rPr lang="zh-CN" altLang="en-US" dirty="0"/>
                        <a:t>对实时性要求比较高的场景</a:t>
                      </a:r>
                    </a:p>
                  </a:txBody>
                  <a:tcPr marL="42972" marR="42972"/>
                </a:tc>
                <a:extLst>
                  <a:ext uri="{0D108BD9-81ED-4DB2-BD59-A6C34878D82A}">
                    <a16:rowId xmlns:a16="http://schemas.microsoft.com/office/drawing/2014/main" val="3443416329"/>
                  </a:ext>
                </a:extLst>
              </a:tr>
              <a:tr h="370840">
                <a:tc>
                  <a:txBody>
                    <a:bodyPr/>
                    <a:lstStyle/>
                    <a:p>
                      <a:r>
                        <a:rPr lang="zh-CN" altLang="en-US" dirty="0"/>
                        <a:t>优点</a:t>
                      </a:r>
                    </a:p>
                  </a:txBody>
                  <a:tcPr marL="42972" marR="42972"/>
                </a:tc>
                <a:tc>
                  <a:txBody>
                    <a:bodyPr/>
                    <a:lstStyle/>
                    <a:p>
                      <a:pPr marL="342900" indent="-342900">
                        <a:buAutoNum type="arabicPeriod"/>
                      </a:pPr>
                      <a:r>
                        <a:rPr lang="zh-CN" altLang="en-US" dirty="0"/>
                        <a:t>资源充分共享</a:t>
                      </a:r>
                      <a:endParaRPr lang="en-US" altLang="zh-CN" dirty="0"/>
                    </a:p>
                    <a:p>
                      <a:pPr marL="342900" indent="-342900">
                        <a:buAutoNum type="arabicPeriod"/>
                      </a:pPr>
                      <a:r>
                        <a:rPr lang="zh-CN" altLang="en-US" dirty="0"/>
                        <a:t>简单、无需呼叫建立</a:t>
                      </a:r>
                      <a:endParaRPr lang="en-US" altLang="zh-CN" dirty="0"/>
                    </a:p>
                    <a:p>
                      <a:pPr marL="342900" indent="-342900">
                        <a:buAutoNum type="arabicPeriod"/>
                      </a:pPr>
                      <a:r>
                        <a:rPr lang="zh-CN" altLang="en-US" sz="1800" b="0" i="0" kern="1200" dirty="0">
                          <a:solidFill>
                            <a:schemeClr val="dk1"/>
                          </a:solidFill>
                          <a:effectLst/>
                          <a:latin typeface="+mn-lt"/>
                          <a:ea typeface="+mn-ea"/>
                          <a:cs typeface="+mn-cs"/>
                        </a:rPr>
                        <a:t>大大提高了通信线路的利用率</a:t>
                      </a:r>
                      <a:endParaRPr lang="en-US" altLang="zh-CN" dirty="0"/>
                    </a:p>
                    <a:p>
                      <a:endParaRPr lang="en-US" altLang="zh-CN" dirty="0"/>
                    </a:p>
                  </a:txBody>
                  <a:tcPr marL="42972" marR="42972"/>
                </a:tc>
                <a:tc>
                  <a:txBody>
                    <a:bodyPr/>
                    <a:lstStyle/>
                    <a:p>
                      <a:pPr marL="342900" indent="-342900">
                        <a:buAutoNum type="arabicPeriod"/>
                      </a:pPr>
                      <a:r>
                        <a:rPr lang="zh-CN" altLang="en-US" sz="1800" b="0" i="0" kern="1200" dirty="0">
                          <a:solidFill>
                            <a:schemeClr val="dk1"/>
                          </a:solidFill>
                          <a:effectLst/>
                          <a:latin typeface="+mn-lt"/>
                          <a:ea typeface="+mn-ea"/>
                          <a:cs typeface="+mn-cs"/>
                        </a:rPr>
                        <a:t>数据直达，传输数据的时延非常小 </a:t>
                      </a:r>
                      <a:endParaRPr lang="en-US" altLang="zh-CN" sz="1800" b="0" i="0" kern="1200" dirty="0">
                        <a:solidFill>
                          <a:schemeClr val="dk1"/>
                        </a:solidFill>
                        <a:effectLst/>
                        <a:latin typeface="+mn-lt"/>
                        <a:ea typeface="+mn-ea"/>
                        <a:cs typeface="+mn-cs"/>
                      </a:endParaRPr>
                    </a:p>
                    <a:p>
                      <a:pPr marL="342900" indent="-342900">
                        <a:buAutoNum type="arabicPeriod"/>
                      </a:pPr>
                      <a:r>
                        <a:rPr lang="zh-CN" altLang="en-US" sz="1800" b="0" i="0" kern="1200" dirty="0">
                          <a:solidFill>
                            <a:schemeClr val="dk1"/>
                          </a:solidFill>
                          <a:effectLst/>
                          <a:latin typeface="+mn-lt"/>
                          <a:ea typeface="+mn-ea"/>
                          <a:cs typeface="+mn-cs"/>
                        </a:rPr>
                        <a:t>双方可以随时通信，实时性强 </a:t>
                      </a:r>
                      <a:endParaRPr lang="en-US" altLang="zh-CN" sz="1800" b="0" i="0" kern="1200" dirty="0">
                        <a:solidFill>
                          <a:schemeClr val="dk1"/>
                        </a:solidFill>
                        <a:effectLst/>
                        <a:latin typeface="+mn-lt"/>
                        <a:ea typeface="+mn-ea"/>
                        <a:cs typeface="+mn-cs"/>
                      </a:endParaRPr>
                    </a:p>
                    <a:p>
                      <a:pPr marL="342900" indent="-342900">
                        <a:buAutoNum type="arabicPeriod"/>
                      </a:pPr>
                      <a:r>
                        <a:rPr lang="zh-CN" altLang="en-US" sz="1800" b="0" i="0" kern="1200" dirty="0">
                          <a:solidFill>
                            <a:schemeClr val="dk1"/>
                          </a:solidFill>
                          <a:effectLst/>
                          <a:latin typeface="+mn-lt"/>
                          <a:ea typeface="+mn-ea"/>
                          <a:cs typeface="+mn-cs"/>
                        </a:rPr>
                        <a:t>双方通信时按发送顺序传送数据，不存在失序问题 </a:t>
                      </a:r>
                      <a:endParaRPr lang="zh-CN" altLang="en-US" dirty="0"/>
                    </a:p>
                  </a:txBody>
                  <a:tcPr marL="42972" marR="42972"/>
                </a:tc>
                <a:extLst>
                  <a:ext uri="{0D108BD9-81ED-4DB2-BD59-A6C34878D82A}">
                    <a16:rowId xmlns:a16="http://schemas.microsoft.com/office/drawing/2014/main" val="1953579420"/>
                  </a:ext>
                </a:extLst>
              </a:tr>
              <a:tr h="370840">
                <a:tc>
                  <a:txBody>
                    <a:bodyPr/>
                    <a:lstStyle/>
                    <a:p>
                      <a:r>
                        <a:rPr lang="zh-CN" altLang="en-US" dirty="0"/>
                        <a:t>缺点</a:t>
                      </a:r>
                    </a:p>
                  </a:txBody>
                  <a:tcPr marL="42972" marR="42972"/>
                </a:tc>
                <a:tc>
                  <a:txBody>
                    <a:bodyPr/>
                    <a:lstStyle/>
                    <a:p>
                      <a:pPr marL="342900" indent="-342900">
                        <a:buAutoNum type="arabicPeriod"/>
                      </a:pPr>
                      <a:r>
                        <a:rPr lang="zh-CN" altLang="en-US" dirty="0"/>
                        <a:t>可能产生阻塞</a:t>
                      </a:r>
                      <a:endParaRPr lang="en-US" altLang="zh-CN" dirty="0"/>
                    </a:p>
                    <a:p>
                      <a:pPr marL="342900" indent="-342900">
                        <a:buAutoNum type="arabicPeriod"/>
                      </a:pPr>
                      <a:r>
                        <a:rPr lang="zh-CN" altLang="en-US" dirty="0"/>
                        <a:t>实时性比较差</a:t>
                      </a:r>
                    </a:p>
                  </a:txBody>
                  <a:tcPr marL="42972" marR="42972"/>
                </a:tc>
                <a:tc>
                  <a:txBody>
                    <a:bodyPr/>
                    <a:lstStyle/>
                    <a:p>
                      <a:pPr marL="342900" indent="-342900">
                        <a:buAutoNum type="arabicPeriod"/>
                      </a:pPr>
                      <a:r>
                        <a:rPr lang="zh-CN" altLang="en-US" sz="1800" b="0" i="0" kern="1200" dirty="0">
                          <a:solidFill>
                            <a:schemeClr val="dk1"/>
                          </a:solidFill>
                          <a:effectLst/>
                          <a:latin typeface="+mn-lt"/>
                          <a:ea typeface="+mn-ea"/>
                          <a:cs typeface="+mn-cs"/>
                        </a:rPr>
                        <a:t>平均连接建立时间长</a:t>
                      </a:r>
                      <a:endParaRPr lang="en-US" altLang="zh-CN" sz="1800" b="0" i="0" kern="1200" dirty="0">
                        <a:solidFill>
                          <a:schemeClr val="dk1"/>
                        </a:solidFill>
                        <a:effectLst/>
                        <a:latin typeface="+mn-lt"/>
                        <a:ea typeface="+mn-ea"/>
                        <a:cs typeface="+mn-cs"/>
                      </a:endParaRPr>
                    </a:p>
                    <a:p>
                      <a:pPr marL="342900" indent="-342900">
                        <a:buAutoNum type="arabicPeriod"/>
                      </a:pPr>
                      <a:r>
                        <a:rPr lang="zh-CN" altLang="en-US" sz="1800" b="0" i="0" kern="1200" dirty="0">
                          <a:solidFill>
                            <a:schemeClr val="dk1"/>
                          </a:solidFill>
                          <a:effectLst/>
                          <a:latin typeface="+mn-lt"/>
                          <a:ea typeface="+mn-ea"/>
                          <a:cs typeface="+mn-cs"/>
                        </a:rPr>
                        <a:t>对链路利用率低</a:t>
                      </a:r>
                      <a:endParaRPr lang="en-US" altLang="zh-CN" sz="1800" b="0" i="0" kern="1200" dirty="0">
                        <a:solidFill>
                          <a:schemeClr val="dk1"/>
                        </a:solidFill>
                        <a:effectLst/>
                        <a:latin typeface="+mn-lt"/>
                        <a:ea typeface="+mn-ea"/>
                        <a:cs typeface="+mn-cs"/>
                      </a:endParaRPr>
                    </a:p>
                    <a:p>
                      <a:pPr marL="342900" indent="-342900">
                        <a:buAutoNum type="arabicPeriod"/>
                      </a:pPr>
                      <a:endParaRPr lang="zh-CN" altLang="en-US" dirty="0"/>
                    </a:p>
                  </a:txBody>
                  <a:tcPr marL="42972" marR="42972"/>
                </a:tc>
                <a:extLst>
                  <a:ext uri="{0D108BD9-81ED-4DB2-BD59-A6C34878D82A}">
                    <a16:rowId xmlns:a16="http://schemas.microsoft.com/office/drawing/2014/main" val="3797861140"/>
                  </a:ext>
                </a:extLst>
              </a:tr>
            </a:tbl>
          </a:graphicData>
        </a:graphic>
      </p:graphicFrame>
    </p:spTree>
    <p:extLst>
      <p:ext uri="{BB962C8B-B14F-4D97-AF65-F5344CB8AC3E}">
        <p14:creationId xmlns:p14="http://schemas.microsoft.com/office/powerpoint/2010/main" val="156482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105F95-8F9F-4C1D-B1D8-FFBE4B9EEEA2}"/>
              </a:ext>
            </a:extLst>
          </p:cNvPr>
          <p:cNvSpPr>
            <a:spLocks noGrp="1"/>
          </p:cNvSpPr>
          <p:nvPr>
            <p:ph type="title"/>
          </p:nvPr>
        </p:nvSpPr>
        <p:spPr>
          <a:xfrm>
            <a:off x="189689" y="1123838"/>
            <a:ext cx="1864193" cy="4601183"/>
          </a:xfrm>
        </p:spPr>
        <p:txBody>
          <a:bodyPr/>
          <a:lstStyle/>
          <a:p>
            <a:r>
              <a:rPr lang="zh-CN" altLang="en-US" dirty="0"/>
              <a:t>计算机</a:t>
            </a:r>
            <a:br>
              <a:rPr lang="en-US" altLang="zh-CN" dirty="0"/>
            </a:br>
            <a:r>
              <a:rPr lang="zh-CN" altLang="en-US" dirty="0"/>
              <a:t>网络性能</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EFA3298-506F-41DA-8C85-F30E376D206F}"/>
                  </a:ext>
                </a:extLst>
              </p:cNvPr>
              <p:cNvSpPr>
                <a:spLocks noGrp="1"/>
              </p:cNvSpPr>
              <p:nvPr>
                <p:ph idx="1"/>
              </p:nvPr>
            </p:nvSpPr>
            <p:spPr>
              <a:xfrm>
                <a:off x="2677886" y="274319"/>
                <a:ext cx="6178731" cy="6387737"/>
              </a:xfrm>
            </p:spPr>
            <p:txBody>
              <a:bodyPr/>
              <a:lstStyle/>
              <a:p>
                <a:r>
                  <a:rPr lang="zh-CN" altLang="en-US" b="1" dirty="0"/>
                  <a:t>速率 </a:t>
                </a:r>
                <a:r>
                  <a:rPr lang="zh-CN" altLang="en-US" dirty="0"/>
                  <a:t>即数据率或称数据传输速率或比特率</a:t>
                </a:r>
                <a:endParaRPr lang="en-US" altLang="zh-CN" dirty="0"/>
              </a:p>
              <a:p>
                <a:r>
                  <a:rPr lang="zh-CN" altLang="en-US" dirty="0"/>
                  <a:t>单位时间传输的信息的量</a:t>
                </a:r>
                <a:r>
                  <a:rPr lang="en-US" altLang="zh-CN" dirty="0"/>
                  <a:t>(</a:t>
                </a:r>
                <a:r>
                  <a:rPr lang="zh-CN" altLang="en-US" dirty="0"/>
                  <a:t>单位：</a:t>
                </a:r>
                <a:r>
                  <a:rPr lang="en-US" altLang="zh-CN" dirty="0"/>
                  <a:t>b/s</a:t>
                </a:r>
                <a:r>
                  <a:rPr lang="zh-CN" altLang="en-US" dirty="0"/>
                  <a:t>或</a:t>
                </a:r>
                <a:r>
                  <a:rPr lang="en-US" altLang="zh-CN" dirty="0" err="1"/>
                  <a:t>bps,kb</a:t>
                </a:r>
                <a:r>
                  <a:rPr lang="en-US" altLang="zh-CN" dirty="0"/>
                  <a:t>/</a:t>
                </a:r>
                <a:r>
                  <a:rPr lang="en-US" altLang="zh-CN" dirty="0" err="1"/>
                  <a:t>s,Mb</a:t>
                </a:r>
                <a:r>
                  <a:rPr lang="en-US" altLang="zh-CN" dirty="0"/>
                  <a:t>/</a:t>
                </a:r>
                <a:r>
                  <a:rPr lang="en-US" altLang="zh-CN" dirty="0" err="1"/>
                  <a:t>s,Gb</a:t>
                </a:r>
                <a:r>
                  <a:rPr lang="en-US" altLang="zh-CN" dirty="0"/>
                  <a:t>/s)</a:t>
                </a:r>
              </a:p>
              <a:p>
                <a:r>
                  <a:rPr lang="zh-CN" altLang="en-US" b="1" dirty="0"/>
                  <a:t>带宽</a:t>
                </a:r>
                <a:r>
                  <a:rPr lang="zh-CN" altLang="en-US" dirty="0"/>
                  <a:t> 即（在这里指的是网络上的意义）数字信道所能传达的“最高数据率”，单位：</a:t>
                </a:r>
                <a:r>
                  <a:rPr lang="en-US" altLang="zh-CN" dirty="0"/>
                  <a:t>b/s</a:t>
                </a:r>
              </a:p>
              <a:p>
                <a:endParaRPr lang="en-US" altLang="zh-CN" dirty="0"/>
              </a:p>
              <a:p>
                <a:endParaRPr lang="en-US" altLang="zh-CN" dirty="0"/>
              </a:p>
              <a:p>
                <a:r>
                  <a:rPr lang="zh-CN" altLang="en-US" sz="2400" b="1" dirty="0"/>
                  <a:t>延迟</a:t>
                </a:r>
                <a:r>
                  <a:rPr lang="en-US" altLang="zh-CN" sz="2400" b="1" dirty="0"/>
                  <a:t>/</a:t>
                </a:r>
                <a:r>
                  <a:rPr lang="zh-CN" altLang="en-US" sz="2400" b="1" dirty="0"/>
                  <a:t>时延</a:t>
                </a:r>
                <a:endParaRPr lang="en-US" altLang="zh-CN" sz="2400" b="1" dirty="0"/>
              </a:p>
              <a:p>
                <a:r>
                  <a:rPr lang="zh-CN" altLang="en-US" dirty="0"/>
                  <a:t>分组在路由器缓存中排队的时候分组到达速率超出输出链路容量时会发生丢包和时延</a:t>
                </a:r>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b="0" i="1" smtClean="0">
                            <a:latin typeface="Cambria Math" panose="02040503050406030204" pitchFamily="18" charset="0"/>
                          </a:rPr>
                          <m:t>𝑛𝑜𝑑𝑎𝑙</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𝑝𝑟𝑜𝑐</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𝑞𝑢𝑒𝑢𝑒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𝑝𝑟𝑜𝑝</m:t>
                        </m:r>
                      </m:sub>
                    </m:sSub>
                  </m:oMath>
                </a14:m>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𝑝𝑟𝑜𝑐</m:t>
                        </m:r>
                      </m:sub>
                    </m:sSub>
                  </m:oMath>
                </a14:m>
                <a:r>
                  <a:rPr lang="en-US" altLang="zh-CN" dirty="0"/>
                  <a:t> </a:t>
                </a:r>
                <a:r>
                  <a:rPr lang="zh-CN" altLang="en-US" dirty="0"/>
                  <a:t>：节点处理时延</a:t>
                </a:r>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𝑞𝑢𝑒𝑢𝑒</m:t>
                        </m:r>
                      </m:sub>
                    </m:sSub>
                    <m:r>
                      <a:rPr lang="zh-CN" altLang="en-US" i="1" smtClean="0">
                        <a:latin typeface="Cambria Math" panose="02040503050406030204" pitchFamily="18" charset="0"/>
                      </a:rPr>
                      <m:t>：</m:t>
                    </m:r>
                    <m:r>
                      <a:rPr lang="zh-CN" altLang="en-US" i="1">
                        <a:latin typeface="Cambria Math" panose="02040503050406030204" pitchFamily="18" charset="0"/>
                      </a:rPr>
                      <m:t>排队</m:t>
                    </m:r>
                  </m:oMath>
                </a14:m>
                <a:r>
                  <a:rPr lang="zh-CN" altLang="en-US" dirty="0"/>
                  <a:t>时延</a:t>
                </a:r>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𝑡𝑟𝑎𝑛𝑠</m:t>
                        </m:r>
                      </m:sub>
                    </m:sSub>
                    <m:r>
                      <a:rPr lang="zh-CN" altLang="en-US" i="1" smtClean="0">
                        <a:latin typeface="Cambria Math" panose="02040503050406030204" pitchFamily="18" charset="0"/>
                      </a:rPr>
                      <m:t>：</m:t>
                    </m:r>
                  </m:oMath>
                </a14:m>
                <a:r>
                  <a:rPr lang="zh-CN" altLang="en-US" dirty="0"/>
                  <a:t>传输延迟 </a:t>
                </a:r>
                <a:r>
                  <a:rPr lang="en-US" altLang="zh-CN" dirty="0"/>
                  <a:t>=L/R</a:t>
                </a:r>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𝑝𝑟𝑜𝑝</m:t>
                        </m:r>
                      </m:sub>
                    </m:sSub>
                    <m:r>
                      <a:rPr lang="zh-CN" altLang="en-US" i="1" smtClean="0">
                        <a:latin typeface="Cambria Math" panose="02040503050406030204" pitchFamily="18" charset="0"/>
                      </a:rPr>
                      <m:t>：</m:t>
                    </m:r>
                  </m:oMath>
                </a14:m>
                <a:r>
                  <a:rPr lang="zh-CN" altLang="en-US" dirty="0"/>
                  <a:t>传播延迟</a:t>
                </a:r>
                <a:r>
                  <a:rPr lang="en-US" altLang="zh-CN" dirty="0"/>
                  <a:t>=d/s</a:t>
                </a:r>
              </a:p>
              <a:p>
                <a:endParaRPr lang="en-US" altLang="zh-CN" dirty="0"/>
              </a:p>
            </p:txBody>
          </p:sp>
        </mc:Choice>
        <mc:Fallback xmlns="">
          <p:sp>
            <p:nvSpPr>
              <p:cNvPr id="3" name="内容占位符 2">
                <a:extLst>
                  <a:ext uri="{FF2B5EF4-FFF2-40B4-BE49-F238E27FC236}">
                    <a16:creationId xmlns:a16="http://schemas.microsoft.com/office/drawing/2014/main" id="{6EFA3298-506F-41DA-8C85-F30E376D206F}"/>
                  </a:ext>
                </a:extLst>
              </p:cNvPr>
              <p:cNvSpPr>
                <a:spLocks noGrp="1" noRot="1" noChangeAspect="1" noMove="1" noResize="1" noEditPoints="1" noAdjustHandles="1" noChangeArrowheads="1" noChangeShapeType="1" noTextEdit="1"/>
              </p:cNvSpPr>
              <p:nvPr>
                <p:ph idx="1"/>
              </p:nvPr>
            </p:nvSpPr>
            <p:spPr>
              <a:xfrm>
                <a:off x="2677886" y="274319"/>
                <a:ext cx="6178731" cy="6387737"/>
              </a:xfrm>
              <a:blipFill>
                <a:blip r:embed="rId3"/>
                <a:stretch>
                  <a:fillRect l="-1183" t="-95" r="-5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885109"/>
      </p:ext>
    </p:extLst>
  </p:cSld>
  <p:clrMapOvr>
    <a:masterClrMapping/>
  </p:clrMapOvr>
</p:sld>
</file>

<file path=ppt/theme/theme1.xml><?xml version="1.0" encoding="utf-8"?>
<a:theme xmlns:a="http://schemas.openxmlformats.org/drawingml/2006/main" name="框架">
  <a:themeElements>
    <a:clrScheme name="框架">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框架">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框架">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TM03457475[[fn=框架]]</Template>
  <TotalTime>5</TotalTime>
  <Words>1740</Words>
  <Application>Microsoft Office PowerPoint</Application>
  <PresentationFormat>全屏显示(4:3)</PresentationFormat>
  <Paragraphs>202</Paragraphs>
  <Slides>15</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宋体</vt:lpstr>
      <vt:lpstr>幼圆</vt:lpstr>
      <vt:lpstr>Calibri</vt:lpstr>
      <vt:lpstr>Cambria Math</vt:lpstr>
      <vt:lpstr>Corbel</vt:lpstr>
      <vt:lpstr>Wingdings 2</vt:lpstr>
      <vt:lpstr>框架</vt:lpstr>
      <vt:lpstr>计算机网络概述</vt:lpstr>
      <vt:lpstr>基本概念</vt:lpstr>
      <vt:lpstr>计算机网络 与 Internet 发展简史 </vt:lpstr>
      <vt:lpstr>计算机网络结构</vt:lpstr>
      <vt:lpstr>核心网络数据交换</vt:lpstr>
      <vt:lpstr>报文交换 &amp; 分组交换</vt:lpstr>
      <vt:lpstr>报文交换 VS 分组交换</vt:lpstr>
      <vt:lpstr>报文交换 VS 电路交换</vt:lpstr>
      <vt:lpstr>计算机 网络性能</vt:lpstr>
      <vt:lpstr>计算机 网络性能</vt:lpstr>
      <vt:lpstr>计算机 网络性能</vt:lpstr>
      <vt:lpstr>计算机网络体系结构</vt:lpstr>
      <vt:lpstr>OSI参考模型</vt:lpstr>
      <vt:lpstr>OSI参考模型</vt:lpstr>
      <vt:lpstr>TCP/IP参考模型  &amp; 五层参考模型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QWERTIer _</dc:creator>
  <cp:lastModifiedBy>QWERTIer _</cp:lastModifiedBy>
  <cp:revision>6</cp:revision>
  <dcterms:created xsi:type="dcterms:W3CDTF">2018-03-20T08:51:00Z</dcterms:created>
  <dcterms:modified xsi:type="dcterms:W3CDTF">2018-03-21T02:41:47Z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