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735" autoAdjust="0"/>
  </p:normalViewPr>
  <p:slideViewPr>
    <p:cSldViewPr snapToGrid="0">
      <p:cViewPr varScale="1">
        <p:scale>
          <a:sx n="75" d="100"/>
          <a:sy n="75" d="100"/>
        </p:scale>
        <p:origin x="16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14D5C-BDAE-445E-9B25-3CF89AB421FA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1C15-A540-4B97-8170-65ABCE9A5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我们先来看一下网络应用的体系结构</a:t>
            </a:r>
            <a:endParaRPr lang="en-US" altLang="zh-CN" dirty="0"/>
          </a:p>
          <a:p>
            <a:r>
              <a:rPr lang="zh-CN" altLang="en-US" dirty="0"/>
              <a:t>总共有三种，先看第一种</a:t>
            </a:r>
            <a:r>
              <a:rPr lang="zh-CN" altLang="en-US" sz="1200" b="1" dirty="0">
                <a:latin typeface="幼圆" panose="02010509060101010101" pitchFamily="49" charset="-122"/>
              </a:rPr>
              <a:t>客户机</a:t>
            </a:r>
            <a:r>
              <a:rPr lang="en-US" altLang="zh-CN" sz="1200" b="1" dirty="0">
                <a:latin typeface="幼圆" panose="02010509060101010101" pitchFamily="49" charset="-122"/>
              </a:rPr>
              <a:t>/</a:t>
            </a:r>
            <a:r>
              <a:rPr lang="zh-CN" altLang="en-US" sz="1200" b="1" dirty="0">
                <a:latin typeface="幼圆" panose="02010509060101010101" pitchFamily="49" charset="-122"/>
              </a:rPr>
              <a:t>服务器结构，主要由服务器和客户机组成，对于服务器，他可以</a:t>
            </a:r>
            <a:r>
              <a:rPr lang="zh-CN" altLang="en-US" dirty="0"/>
              <a:t>对外</a:t>
            </a:r>
            <a:r>
              <a:rPr lang="en-US" altLang="zh-CN" dirty="0"/>
              <a:t>7</a:t>
            </a:r>
            <a:r>
              <a:rPr lang="zh-CN" altLang="en-US" dirty="0"/>
              <a:t>*</a:t>
            </a:r>
            <a:r>
              <a:rPr lang="en-US" altLang="zh-CN" dirty="0"/>
              <a:t>24</a:t>
            </a:r>
            <a:r>
              <a:rPr lang="zh-CN" altLang="en-US" dirty="0"/>
              <a:t>小时提供服务；永久性访问地址域名；</a:t>
            </a:r>
            <a:endParaRPr lang="en-US" altLang="zh-CN" dirty="0"/>
          </a:p>
          <a:p>
            <a:pPr marL="96012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利用大量服务器实现可扩展性，对于客户机与服务器通信，使用其提供的服务；间歇性的接入网络；可能使用动态的</a:t>
            </a:r>
            <a:r>
              <a:rPr lang="en-US" altLang="zh-CN" dirty="0"/>
              <a:t>IP</a:t>
            </a:r>
            <a:r>
              <a:rPr lang="zh-CN" altLang="en-US" dirty="0"/>
              <a:t>地址；不会与其他客户机直接通信</a:t>
            </a:r>
            <a:endParaRPr lang="en-US" altLang="zh-CN" dirty="0"/>
          </a:p>
          <a:p>
            <a:pPr marL="96012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latin typeface="幼圆" panose="02010509060101010101" pitchFamily="49" charset="-122"/>
              </a:rPr>
              <a:t>第二种为点对点结构，他的概念是</a:t>
            </a:r>
            <a:r>
              <a:rPr lang="zh-CN" altLang="en-US" sz="1600" dirty="0"/>
              <a:t>没有永远在线的服务器；任意端节点和系统之间可以直接通信；节点间歇性介入网络；节点可能改变</a:t>
            </a:r>
            <a:r>
              <a:rPr lang="en-US" altLang="zh-CN" sz="1600" dirty="0"/>
              <a:t>IP</a:t>
            </a:r>
            <a:r>
              <a:rPr lang="zh-CN" altLang="en-US" sz="1600" dirty="0"/>
              <a:t>地址</a:t>
            </a:r>
            <a:endParaRPr lang="en-US" altLang="zh-CN" sz="1600" dirty="0"/>
          </a:p>
          <a:p>
            <a:pPr marL="96012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latin typeface="幼圆" panose="02010509060101010101" pitchFamily="49" charset="-122"/>
              </a:rPr>
              <a:t>，一个很明显的例子则是文件共享</a:t>
            </a:r>
            <a:endParaRPr lang="en-US" altLang="zh-CN" sz="1600" b="1" dirty="0">
              <a:latin typeface="幼圆" panose="02010509060101010101" pitchFamily="49" charset="-122"/>
            </a:endParaRPr>
          </a:p>
          <a:p>
            <a:r>
              <a:rPr lang="zh-CN" altLang="en-US" sz="1600" b="1" dirty="0">
                <a:latin typeface="幼圆" panose="02010509060101010101" pitchFamily="49" charset="-122"/>
              </a:rPr>
              <a:t>最后一种结构是混合结构，即</a:t>
            </a:r>
            <a:r>
              <a:rPr lang="zh-CN" altLang="en-US" dirty="0"/>
              <a:t>使用两者混合形成的结构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例如</a:t>
            </a:r>
            <a:r>
              <a:rPr lang="en-US" altLang="zh-CN" dirty="0"/>
              <a:t>Napster,</a:t>
            </a:r>
            <a:r>
              <a:rPr lang="zh-CN" altLang="en-US" dirty="0"/>
              <a:t>文件传输使用</a:t>
            </a:r>
            <a:r>
              <a:rPr lang="en-US" altLang="zh-CN" dirty="0"/>
              <a:t>P2P</a:t>
            </a:r>
            <a:r>
              <a:rPr lang="zh-CN" altLang="en-US" dirty="0"/>
              <a:t>。文件搜索采用</a:t>
            </a:r>
            <a:r>
              <a:rPr lang="en-US" altLang="zh-CN" dirty="0"/>
              <a:t>C/S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1C15-A540-4B97-8170-65ABCE9A58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2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接下来介绍网络应用进程通信 的方法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网络应用进程通信 中，</a:t>
            </a:r>
            <a:r>
              <a:rPr lang="zh-CN" altLang="en-US" sz="1200" b="1" dirty="0">
                <a:latin typeface="幼圆" panose="02010509060101010101" pitchFamily="49" charset="-122"/>
              </a:rPr>
              <a:t>进程间通信利用</a:t>
            </a:r>
            <a:r>
              <a:rPr lang="en-US" altLang="zh-CN" sz="1200" b="1" dirty="0">
                <a:latin typeface="幼圆" panose="02010509060101010101" pitchFamily="49" charset="-122"/>
              </a:rPr>
              <a:t>SOCKET</a:t>
            </a:r>
            <a:r>
              <a:rPr lang="zh-CN" altLang="en-US" sz="1200" b="1" dirty="0">
                <a:latin typeface="幼圆" panose="02010509060101010101" pitchFamily="49" charset="-122"/>
              </a:rPr>
              <a:t>（套接字）发送和接收消息</a:t>
            </a:r>
            <a:endParaRPr lang="en-US" altLang="zh-CN" sz="1200" b="1" dirty="0">
              <a:latin typeface="幼圆" panose="02010509060101010101" pitchFamily="49" charset="-122"/>
            </a:endParaRPr>
          </a:p>
          <a:p>
            <a:r>
              <a:rPr lang="zh-CN" altLang="en-US" dirty="0"/>
              <a:t>，具体步骤是</a:t>
            </a:r>
            <a:r>
              <a:rPr lang="zh-CN" altLang="en-US" b="1" dirty="0"/>
              <a:t>发送方将消息送到门外邮箱，发送方依赖门外的传输基础设施将消息传到接受方所在主机，并送到接受方的门外，接受方从门外获取消息</a:t>
            </a:r>
            <a:endParaRPr lang="en-US" altLang="zh-CN" b="1" dirty="0"/>
          </a:p>
          <a:p>
            <a:r>
              <a:rPr lang="zh-CN" altLang="en-US" b="1" dirty="0"/>
              <a:t>然后介绍下寻址的方法，</a:t>
            </a:r>
            <a:r>
              <a:rPr lang="zh-CN" altLang="en-US" dirty="0"/>
              <a:t>不同主机上的进程间通信，那么每个进程必须拥有标识符，具体方法是通过</a:t>
            </a:r>
            <a:r>
              <a:rPr lang="en-US" altLang="zh-CN" dirty="0"/>
              <a:t>IP</a:t>
            </a:r>
            <a:r>
              <a:rPr lang="zh-CN" altLang="en-US" dirty="0"/>
              <a:t>地址寻址主机，然后找到需要通信的进程的端口号。</a:t>
            </a:r>
            <a:endParaRPr lang="en-US" altLang="zh-CN" dirty="0"/>
          </a:p>
          <a:p>
            <a:r>
              <a:rPr lang="zh-CN" altLang="en-US" b="1" dirty="0"/>
              <a:t>然后再来介绍应用层协议，</a:t>
            </a:r>
            <a:r>
              <a:rPr lang="zh-CN" altLang="en-US" dirty="0"/>
              <a:t>网络应用需遵循应用层协议，分为分开协议和私有协议，</a:t>
            </a:r>
            <a:r>
              <a:rPr lang="zh-CN" altLang="en-US" b="1" dirty="0"/>
              <a:t>公开的协议</a:t>
            </a:r>
            <a:endParaRPr lang="en-US" altLang="zh-CN" b="1" dirty="0"/>
          </a:p>
          <a:p>
            <a:r>
              <a:rPr lang="zh-CN" altLang="en-US" b="1" dirty="0"/>
              <a:t>由</a:t>
            </a:r>
            <a:r>
              <a:rPr lang="en-US" altLang="zh-CN" b="1" dirty="0"/>
              <a:t>RFC</a:t>
            </a:r>
            <a:r>
              <a:rPr lang="zh-CN" altLang="en-US" b="1" dirty="0"/>
              <a:t>定义，允许互操作，而私有协议，则是出于商业目的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1C15-A540-4B97-8170-65ABCE9A58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2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对于网络应用，需求包括</a:t>
            </a:r>
            <a:r>
              <a:rPr lang="zh-CN" altLang="en-US" dirty="0"/>
              <a:t>数据丢失</a:t>
            </a:r>
            <a:r>
              <a:rPr lang="en-US" altLang="zh-CN" dirty="0"/>
              <a:t>/</a:t>
            </a:r>
            <a:r>
              <a:rPr lang="zh-CN" altLang="en-US" dirty="0"/>
              <a:t>可靠性、时间</a:t>
            </a:r>
            <a:r>
              <a:rPr lang="en-US" altLang="zh-CN" dirty="0"/>
              <a:t>/</a:t>
            </a:r>
            <a:r>
              <a:rPr lang="zh-CN" altLang="en-US" dirty="0"/>
              <a:t>延迟、带宽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Internet</a:t>
            </a:r>
            <a:r>
              <a:rPr lang="zh-CN" alt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提供的服务包括两种</a:t>
            </a:r>
            <a:endParaRPr lang="en-US" altLang="zh-CN" sz="1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第一</a:t>
            </a:r>
            <a:r>
              <a:rPr lang="en-US" altLang="zh-CN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TCP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Tcp</a:t>
            </a: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的特性是它</a:t>
            </a:r>
            <a:r>
              <a:rPr lang="zh-CN" altLang="en-US" dirty="0"/>
              <a:t>面向连接</a:t>
            </a:r>
            <a:r>
              <a:rPr lang="en-US" altLang="zh-CN" dirty="0"/>
              <a:t>:</a:t>
            </a:r>
            <a:r>
              <a:rPr lang="zh-CN" altLang="en-US" dirty="0"/>
              <a:t>因为客户机</a:t>
            </a:r>
            <a:r>
              <a:rPr lang="en-US" altLang="zh-CN" dirty="0"/>
              <a:t>/</a:t>
            </a:r>
            <a:r>
              <a:rPr lang="zh-CN" altLang="en-US" dirty="0"/>
              <a:t>服务器进程间 ，需要建立连接，还提供可靠的传输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幼圆" panose="02010509060101010101" pitchFamily="49" charset="-122"/>
                <a:ea typeface="幼圆" panose="02010509060101010101" pitchFamily="49" charset="-122"/>
              </a:rPr>
              <a:t>，提供</a:t>
            </a:r>
            <a:r>
              <a:rPr lang="zh-CN" altLang="en-US" dirty="0"/>
              <a:t>流量控制，即发送的发送速度不会超过接受方的处理能力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还具有拥塞控制，即当网络负载过重的时候能限制发送方的发送速度</a:t>
            </a:r>
            <a:endParaRPr lang="en-US" altLang="zh-CN" dirty="0"/>
          </a:p>
          <a:p>
            <a:r>
              <a:rPr lang="zh-CN" altLang="en-US" dirty="0"/>
              <a:t>缺点是不提供时间</a:t>
            </a:r>
            <a:r>
              <a:rPr lang="en-US" altLang="zh-CN" dirty="0"/>
              <a:t>/</a:t>
            </a:r>
            <a:r>
              <a:rPr lang="zh-CN" altLang="en-US" dirty="0"/>
              <a:t>延迟保障，不提供最小带宽保障，</a:t>
            </a:r>
            <a:endParaRPr lang="en-US" altLang="zh-CN" dirty="0"/>
          </a:p>
          <a:p>
            <a:r>
              <a:rPr lang="zh-CN" altLang="en-US" dirty="0"/>
              <a:t>而对于</a:t>
            </a:r>
            <a:r>
              <a:rPr lang="en-US" altLang="zh-CN" dirty="0"/>
              <a:t>UDP</a:t>
            </a:r>
            <a:r>
              <a:rPr lang="zh-CN" altLang="en-US" dirty="0"/>
              <a:t>，特点则是无连接，不可靠的数据传输</a:t>
            </a:r>
            <a:endParaRPr lang="en-US" altLang="zh-CN" dirty="0"/>
          </a:p>
          <a:p>
            <a:r>
              <a:rPr lang="zh-CN" altLang="en-US"/>
              <a:t>                            不提供，可靠性</a:t>
            </a:r>
            <a:r>
              <a:rPr lang="zh-CN" altLang="en-US" dirty="0"/>
              <a:t>保障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流量控制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拥塞控制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延迟保障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带宽保障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1C15-A540-4B97-8170-65ABCE9A58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4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Cookie</a:t>
            </a:r>
            <a:r>
              <a:rPr lang="zh-CN" altLang="en-US" dirty="0"/>
              <a:t>是某些网站为了辨别用户身份、进行</a:t>
            </a:r>
            <a:r>
              <a:rPr lang="en-US" altLang="zh-CN" dirty="0"/>
              <a:t>session</a:t>
            </a:r>
            <a:r>
              <a:rPr lang="zh-CN" altLang="en-US" dirty="0"/>
              <a:t>跟踪而储存在用户本地终端上的数据（通常经过加密）</a:t>
            </a:r>
          </a:p>
          <a:p>
            <a:r>
              <a:rPr lang="en-US" altLang="zh-CN" dirty="0"/>
              <a:t>Cookie</a:t>
            </a:r>
            <a:r>
              <a:rPr lang="zh-CN" altLang="en-US" dirty="0"/>
              <a:t>技术发明的动机是：</a:t>
            </a:r>
            <a:endParaRPr lang="en-US" altLang="zh-CN" dirty="0"/>
          </a:p>
          <a:p>
            <a:r>
              <a:rPr lang="en-US" altLang="zh-CN" dirty="0"/>
              <a:t>Cookie</a:t>
            </a:r>
            <a:r>
              <a:rPr lang="zh-CN" altLang="en-US" dirty="0"/>
              <a:t>的组件有四个，分别是</a:t>
            </a:r>
            <a:endParaRPr lang="en-US" altLang="zh-CN" dirty="0"/>
          </a:p>
          <a:p>
            <a:r>
              <a:rPr lang="zh-CN" altLang="en-US" dirty="0"/>
              <a:t>其用途为</a:t>
            </a:r>
            <a:endParaRPr lang="en-US" altLang="zh-CN" dirty="0"/>
          </a:p>
          <a:p>
            <a:r>
              <a:rPr lang="zh-CN" altLang="en-US" dirty="0"/>
              <a:t>弊端是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6C9A7-A27F-41C2-AC37-E64528463C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0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缓存或者说代理服务器技术发明的动机是：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它的作用原理为：首先需要用户设定浏览器通过缓存访问</a:t>
            </a:r>
            <a:r>
              <a:rPr lang="en-US" altLang="zh-CN" dirty="0"/>
              <a:t>Web</a:t>
            </a:r>
            <a:r>
              <a:rPr lang="zh-CN" altLang="en-US" dirty="0"/>
              <a:t>。然后当进行</a:t>
            </a:r>
            <a:r>
              <a:rPr lang="en-US" altLang="zh-CN" dirty="0"/>
              <a:t>Web</a:t>
            </a:r>
            <a:r>
              <a:rPr lang="zh-CN" altLang="en-US" dirty="0"/>
              <a:t>访问时，浏览器向缓存</a:t>
            </a:r>
            <a:r>
              <a:rPr lang="en-US" altLang="zh-CN" dirty="0"/>
              <a:t>/</a:t>
            </a:r>
            <a:r>
              <a:rPr lang="zh-CN" altLang="en-US" dirty="0"/>
              <a:t>代理。。。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此外，条件性</a:t>
            </a:r>
            <a:r>
              <a:rPr lang="en-US" altLang="zh-CN" dirty="0"/>
              <a:t>GET</a:t>
            </a:r>
            <a:r>
              <a:rPr lang="zh-CN" altLang="en-US" dirty="0"/>
              <a:t>方法是</a:t>
            </a:r>
            <a:r>
              <a:rPr lang="en-US" altLang="zh-CN" dirty="0"/>
              <a:t>Web</a:t>
            </a:r>
            <a:r>
              <a:rPr lang="zh-CN" altLang="en-US" dirty="0"/>
              <a:t>缓存技术中的重要实现：对于缓存服务器而言，会在</a:t>
            </a:r>
            <a:r>
              <a:rPr lang="en-US" altLang="zh-CN" dirty="0"/>
              <a:t>HTTP</a:t>
            </a:r>
            <a:r>
              <a:rPr lang="zh-CN" altLang="en-US" dirty="0"/>
              <a:t>请求消息中加入</a:t>
            </a:r>
            <a:r>
              <a:rPr lang="en-US" altLang="zh-CN" dirty="0"/>
              <a:t>if-modified-since</a:t>
            </a:r>
            <a:r>
              <a:rPr lang="zh-CN" altLang="en-US" dirty="0"/>
              <a:t>属性，其对应的为缓存服务器中所持有版本的日期。对于服务器而言，如果在日期之后修改过的话，会返回常规的</a:t>
            </a:r>
            <a:r>
              <a:rPr lang="en-US" altLang="zh-CN" dirty="0"/>
              <a:t>200</a:t>
            </a:r>
            <a:r>
              <a:rPr lang="zh-CN" altLang="en-US" dirty="0"/>
              <a:t>类型的</a:t>
            </a:r>
            <a:r>
              <a:rPr lang="en-US" altLang="zh-CN" dirty="0"/>
              <a:t>HTTP</a:t>
            </a:r>
            <a:r>
              <a:rPr lang="zh-CN" altLang="en-US" dirty="0"/>
              <a:t>响应，否则会返回</a:t>
            </a:r>
            <a:r>
              <a:rPr lang="en-US" altLang="zh-CN" dirty="0"/>
              <a:t>304</a:t>
            </a:r>
            <a:r>
              <a:rPr lang="zh-CN" altLang="en-US" dirty="0"/>
              <a:t>类型的</a:t>
            </a:r>
            <a:r>
              <a:rPr lang="en-US" altLang="zh-CN" dirty="0"/>
              <a:t>HTTP</a:t>
            </a:r>
            <a:r>
              <a:rPr lang="zh-CN" altLang="en-US" dirty="0"/>
              <a:t>响应。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6C9A7-A27F-41C2-AC37-E64528463C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71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左图：</a:t>
            </a:r>
            <a:r>
              <a:rPr lang="en-US" altLang="zh-CN"/>
              <a:t>Email</a:t>
            </a:r>
            <a:r>
              <a:rPr lang="zh-CN" altLang="en-US"/>
              <a:t>应用构成组件间关系</a:t>
            </a:r>
          </a:p>
          <a:p>
            <a:r>
              <a:rPr lang="zh-CN" altLang="en-US"/>
              <a:t>下图：客户端</a:t>
            </a:r>
            <a:r>
              <a:rPr lang="en-US" altLang="zh-CN"/>
              <a:t>-&gt;</a:t>
            </a:r>
            <a:r>
              <a:rPr lang="zh-CN" altLang="en-US"/>
              <a:t>消息队列</a:t>
            </a:r>
            <a:r>
              <a:rPr lang="en-US" altLang="zh-CN"/>
              <a:t>-&gt;</a:t>
            </a:r>
            <a:r>
              <a:rPr lang="zh-CN" altLang="en-US"/>
              <a:t>邮箱</a:t>
            </a:r>
            <a:r>
              <a:rPr lang="en-US" altLang="zh-CN"/>
              <a:t>-&gt;</a:t>
            </a:r>
            <a:r>
              <a:rPr lang="zh-CN" altLang="en-US"/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1591807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：列出消息数量；</a:t>
            </a:r>
            <a:r>
              <a:rPr lang="en-US" altLang="zh-CN"/>
              <a:t>Retr</a:t>
            </a:r>
            <a:r>
              <a:rPr lang="zh-CN" altLang="en-US"/>
              <a:t>：用编号获取消息；</a:t>
            </a:r>
            <a:r>
              <a:rPr lang="en-US" altLang="zh-CN"/>
              <a:t>Dele</a:t>
            </a:r>
            <a:r>
              <a:rPr lang="zh-CN" altLang="en-US"/>
              <a:t>：删除消息；</a:t>
            </a:r>
            <a:r>
              <a:rPr lang="en-US" altLang="zh-CN"/>
              <a:t>Quit</a:t>
            </a:r>
            <a:r>
              <a:rPr lang="zh-CN" altLang="en-US"/>
              <a:t>：退出</a:t>
            </a:r>
          </a:p>
        </p:txBody>
      </p:sp>
    </p:spTree>
    <p:extLst>
      <p:ext uri="{BB962C8B-B14F-4D97-AF65-F5344CB8AC3E}">
        <p14:creationId xmlns:p14="http://schemas.microsoft.com/office/powerpoint/2010/main" val="287271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9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5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9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6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9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2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4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2219D-D37B-462C-9801-AE3C554D8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网络应用（上）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806F1B-5D64-4FF6-A077-2ACD0F090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4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20" y="5409565"/>
            <a:ext cx="5986145" cy="1259840"/>
          </a:xfrm>
          <a:prstGeom prst="rect">
            <a:avLst/>
          </a:prstGeom>
        </p:spPr>
      </p:pic>
      <p:pic>
        <p:nvPicPr>
          <p:cNvPr id="4" name="图片 3" descr="0"/>
          <p:cNvPicPr>
            <a:picLocks noChangeAspect="1"/>
          </p:cNvPicPr>
          <p:nvPr/>
        </p:nvPicPr>
        <p:blipFill>
          <a:blip r:embed="rId4"/>
          <a:srcRect b="6698"/>
          <a:stretch>
            <a:fillRect/>
          </a:stretch>
        </p:blipFill>
        <p:spPr>
          <a:xfrm>
            <a:off x="6116955" y="925830"/>
            <a:ext cx="2703195" cy="34143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Email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9085" y="925830"/>
            <a:ext cx="3465830" cy="5120640"/>
          </a:xfrm>
        </p:spPr>
        <p:txBody>
          <a:bodyPr/>
          <a:lstStyle/>
          <a:p>
            <a:r>
              <a:rPr lang="zh-CN" altLang="en-US" dirty="0"/>
              <a:t>构成组件：</a:t>
            </a:r>
          </a:p>
          <a:p>
            <a:pPr lvl="1"/>
            <a:r>
              <a:rPr lang="zh-CN" altLang="en-US" dirty="0"/>
              <a:t>邮件客户端</a:t>
            </a:r>
          </a:p>
          <a:p>
            <a:pPr lvl="1"/>
            <a:r>
              <a:rPr lang="zh-CN" altLang="en-US" dirty="0"/>
              <a:t>邮件服务器</a:t>
            </a:r>
          </a:p>
          <a:p>
            <a:pPr lvl="1"/>
            <a:r>
              <a:rPr lang="en-US" altLang="zh-CN" dirty="0"/>
              <a:t>SMTP</a:t>
            </a:r>
            <a:r>
              <a:rPr lang="zh-CN" altLang="en-US" dirty="0"/>
              <a:t>协议</a:t>
            </a:r>
          </a:p>
          <a:p>
            <a:r>
              <a:rPr lang="zh-CN" altLang="en-US" dirty="0">
                <a:sym typeface="+mn-ea"/>
              </a:rPr>
              <a:t>邮件客户端：</a:t>
            </a:r>
          </a:p>
          <a:p>
            <a:pPr lvl="1"/>
            <a:r>
              <a:rPr lang="zh-CN" altLang="en-US" dirty="0">
                <a:sym typeface="+mn-ea"/>
              </a:rPr>
              <a:t>读、写</a:t>
            </a:r>
            <a:r>
              <a:rPr lang="en-US" altLang="zh-CN" dirty="0">
                <a:sym typeface="+mn-ea"/>
              </a:rPr>
              <a:t>Email</a:t>
            </a:r>
          </a:p>
          <a:p>
            <a:pPr lvl="1"/>
            <a:r>
              <a:rPr lang="zh-CN" altLang="en-US" dirty="0">
                <a:sym typeface="+mn-ea"/>
              </a:rPr>
              <a:t>与服务器交互，收、发</a:t>
            </a:r>
            <a:r>
              <a:rPr lang="en-US" altLang="zh-CN" dirty="0">
                <a:sym typeface="+mn-ea"/>
              </a:rPr>
              <a:t>Email</a:t>
            </a:r>
          </a:p>
          <a:p>
            <a:r>
              <a:rPr lang="zh-CN" altLang="en-US" dirty="0">
                <a:sym typeface="+mn-ea"/>
              </a:rPr>
              <a:t>邮件服务器</a:t>
            </a:r>
          </a:p>
          <a:p>
            <a:pPr lvl="1"/>
            <a:r>
              <a:rPr lang="zh-CN" altLang="en-US" dirty="0">
                <a:sym typeface="+mn-ea"/>
              </a:rPr>
              <a:t>邮箱：存储发来的邮件</a:t>
            </a:r>
          </a:p>
          <a:p>
            <a:pPr lvl="1"/>
            <a:r>
              <a:rPr lang="zh-CN" altLang="en-US" dirty="0">
                <a:sym typeface="+mn-ea"/>
              </a:rPr>
              <a:t>消息队列：存储待发送邮件</a:t>
            </a:r>
          </a:p>
          <a:p>
            <a:r>
              <a:rPr lang="en-US" altLang="zh-CN" dirty="0">
                <a:sym typeface="+mn-ea"/>
              </a:rPr>
              <a:t>SMTP</a:t>
            </a:r>
            <a:r>
              <a:rPr lang="zh-CN" altLang="en-US" dirty="0">
                <a:sym typeface="+mn-ea"/>
              </a:rPr>
              <a:t>协议</a:t>
            </a:r>
          </a:p>
          <a:p>
            <a:pPr lvl="1"/>
            <a:r>
              <a:rPr lang="zh-CN" altLang="en-US" dirty="0">
                <a:sym typeface="+mn-ea"/>
              </a:rPr>
              <a:t>邮件服务器间传递消息的协议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14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20" y="4966335"/>
            <a:ext cx="4765040" cy="1744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320" y="1128395"/>
            <a:ext cx="2616835" cy="4601210"/>
          </a:xfrm>
        </p:spPr>
        <p:txBody>
          <a:bodyPr/>
          <a:lstStyle/>
          <a:p>
            <a:pPr algn="ctr"/>
            <a:r>
              <a:rPr lang="en-US" altLang="zh-CN"/>
              <a:t>SMTP</a:t>
            </a:r>
            <a:r>
              <a:rPr lang="zh-CN" altLang="en-US"/>
              <a:t>协议</a:t>
            </a:r>
            <a:br>
              <a:rPr lang="zh-CN" altLang="en-US"/>
            </a:br>
            <a:r>
              <a:rPr lang="zh-CN" altLang="en-US"/>
              <a:t>与</a:t>
            </a:r>
            <a:br>
              <a:rPr lang="zh-CN" altLang="en-US"/>
            </a:br>
            <a:r>
              <a:rPr lang="zh-CN" altLang="en-US"/>
              <a:t>E</a:t>
            </a:r>
            <a:r>
              <a:rPr lang="en-US" altLang="zh-CN"/>
              <a:t>mail</a:t>
            </a:r>
            <a:r>
              <a:rPr lang="zh-CN" altLang="en-US"/>
              <a:t>消息格式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736850" y="413385"/>
            <a:ext cx="5985510" cy="5316220"/>
          </a:xfrm>
        </p:spPr>
        <p:txBody>
          <a:bodyPr>
            <a:normAutofit/>
          </a:bodyPr>
          <a:lstStyle/>
          <a:p>
            <a:r>
              <a:rPr lang="zh-CN" altLang="en-US"/>
              <a:t>使用TCP进行email消息的可靠传输 </a:t>
            </a:r>
          </a:p>
          <a:p>
            <a:r>
              <a:rPr lang="zh-CN" altLang="en-US"/>
              <a:t>端口25 </a:t>
            </a:r>
          </a:p>
          <a:p>
            <a:r>
              <a:rPr lang="zh-CN" altLang="en-US"/>
              <a:t>传输过程的三个阶段</a:t>
            </a:r>
          </a:p>
          <a:p>
            <a:pPr lvl="1"/>
            <a:r>
              <a:rPr lang="zh-CN" altLang="en-US"/>
              <a:t>握手、传输消息、关闭</a:t>
            </a:r>
          </a:p>
          <a:p>
            <a:r>
              <a:rPr lang="en-US" altLang="zh-CN"/>
              <a:t>命令/响应交互模式 </a:t>
            </a:r>
          </a:p>
          <a:p>
            <a:pPr lvl="1"/>
            <a:r>
              <a:rPr lang="en-US" altLang="zh-CN"/>
              <a:t>命令</a:t>
            </a:r>
            <a:r>
              <a:rPr lang="zh-CN" altLang="en-US"/>
              <a:t>：</a:t>
            </a:r>
            <a:r>
              <a:rPr lang="en-US" altLang="zh-CN"/>
              <a:t>ASCII文本 </a:t>
            </a:r>
          </a:p>
          <a:p>
            <a:pPr lvl="1"/>
            <a:r>
              <a:rPr lang="zh-CN" altLang="en-US"/>
              <a:t>响应：状态代码与语句</a:t>
            </a:r>
          </a:p>
          <a:p>
            <a:r>
              <a:rPr lang="en-US" altLang="zh-CN"/>
              <a:t>Email消息只能包含7位ASCII码</a:t>
            </a:r>
          </a:p>
          <a:p>
            <a:r>
              <a:rPr lang="zh-CN" altLang="en-US" sz="1900">
                <a:sym typeface="+mn-ea"/>
              </a:rPr>
              <a:t>文本消息格式：</a:t>
            </a:r>
            <a:endParaRPr lang="zh-CN" altLang="en-US" sz="1900"/>
          </a:p>
          <a:p>
            <a:pPr lvl="1"/>
            <a:r>
              <a:rPr lang="zh-CN" altLang="en-US" sz="1900">
                <a:sym typeface="+mn-ea"/>
              </a:rPr>
              <a:t>头部行：</a:t>
            </a:r>
            <a:r>
              <a:rPr lang="en-US" altLang="zh-CN" sz="1900">
                <a:sym typeface="+mn-ea"/>
              </a:rPr>
              <a:t>From</a:t>
            </a:r>
            <a:r>
              <a:rPr lang="zh-CN" altLang="en-US" sz="1900">
                <a:sym typeface="+mn-ea"/>
              </a:rPr>
              <a:t>、</a:t>
            </a:r>
            <a:r>
              <a:rPr lang="en-US" altLang="zh-CN" sz="1900">
                <a:sym typeface="+mn-ea"/>
              </a:rPr>
              <a:t>To</a:t>
            </a:r>
            <a:r>
              <a:rPr lang="zh-CN" altLang="en-US" sz="1900">
                <a:sym typeface="+mn-ea"/>
              </a:rPr>
              <a:t>、</a:t>
            </a:r>
            <a:r>
              <a:rPr lang="en-US" altLang="zh-CN" sz="1900">
                <a:sym typeface="+mn-ea"/>
              </a:rPr>
              <a:t>Subject</a:t>
            </a:r>
            <a:endParaRPr lang="en-US" altLang="zh-CN" sz="1900"/>
          </a:p>
          <a:p>
            <a:pPr lvl="1"/>
            <a:r>
              <a:rPr lang="zh-CN" altLang="en-US" sz="1900">
                <a:sym typeface="+mn-ea"/>
              </a:rPr>
              <a:t>消息体：只能是</a:t>
            </a:r>
            <a:r>
              <a:rPr lang="en-US" altLang="zh-CN" sz="1900">
                <a:sym typeface="+mn-ea"/>
              </a:rPr>
              <a:t>ASCII</a:t>
            </a:r>
            <a:r>
              <a:rPr lang="zh-CN" altLang="en-US" sz="1900">
                <a:sym typeface="+mn-ea"/>
              </a:rPr>
              <a:t>字符</a:t>
            </a:r>
            <a:endParaRPr lang="zh-CN" altLang="en-US" sz="1900"/>
          </a:p>
          <a:p>
            <a:pPr lvl="0"/>
            <a:r>
              <a:rPr lang="zh-CN" altLang="en-US" sz="1900">
                <a:sym typeface="+mn-ea"/>
              </a:rPr>
              <a:t>多媒体邮件扩展：</a:t>
            </a:r>
            <a:r>
              <a:rPr lang="en-US" altLang="zh-CN" sz="1900">
                <a:sym typeface="+mn-ea"/>
              </a:rPr>
              <a:t>MIME</a:t>
            </a:r>
            <a:endParaRPr lang="en-US" altLang="zh-CN" sz="1900"/>
          </a:p>
          <a:p>
            <a:pPr lvl="1"/>
            <a:r>
              <a:rPr lang="en-US" altLang="zh-CN" sz="1900">
                <a:sym typeface="+mn-ea"/>
              </a:rPr>
              <a:t>通过在邮件头部增加额外的行以声明MIME的内容类型</a:t>
            </a:r>
            <a:endParaRPr lang="en-US" altLang="zh-CN" sz="190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82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rcRect b="32899"/>
          <a:stretch>
            <a:fillRect/>
          </a:stretch>
        </p:blipFill>
        <p:spPr>
          <a:xfrm>
            <a:off x="2830195" y="375920"/>
            <a:ext cx="5398770" cy="8172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0480" y="1123950"/>
            <a:ext cx="2602230" cy="4601210"/>
          </a:xfrm>
        </p:spPr>
        <p:txBody>
          <a:bodyPr/>
          <a:lstStyle/>
          <a:p>
            <a:pPr algn="ctr"/>
            <a:r>
              <a:rPr lang="zh-CN" altLang="en-US"/>
              <a:t>邮件访问协议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1750" y="1395095"/>
            <a:ext cx="5486400" cy="550481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邮件访问协议：从服务器获取邮件</a:t>
            </a:r>
          </a:p>
          <a:p>
            <a:pPr lvl="1"/>
            <a:r>
              <a:rPr lang="zh-CN" altLang="en-US"/>
              <a:t>如：</a:t>
            </a:r>
            <a:r>
              <a:rPr lang="en-US" altLang="zh-CN"/>
              <a:t>POP</a:t>
            </a:r>
            <a:r>
              <a:rPr lang="zh-CN" altLang="en-US"/>
              <a:t>、</a:t>
            </a:r>
            <a:r>
              <a:rPr lang="en-US" altLang="zh-CN"/>
              <a:t>IMAP</a:t>
            </a:r>
            <a:r>
              <a:rPr lang="zh-CN" altLang="en-US"/>
              <a:t>、</a:t>
            </a:r>
            <a:r>
              <a:rPr lang="en-US" altLang="zh-CN"/>
              <a:t>HTTP</a:t>
            </a:r>
          </a:p>
          <a:p>
            <a:pPr lvl="0"/>
            <a:r>
              <a:rPr lang="en-US" altLang="zh-CN"/>
              <a:t>POP</a:t>
            </a:r>
            <a:r>
              <a:rPr lang="zh-CN" altLang="en-US"/>
              <a:t>协议</a:t>
            </a:r>
          </a:p>
          <a:p>
            <a:pPr lvl="1"/>
            <a:r>
              <a:rPr lang="zh-CN" altLang="en-US"/>
              <a:t>认证</a:t>
            </a:r>
            <a:r>
              <a:rPr lang="en-US" altLang="zh-CN"/>
              <a:t>/</a:t>
            </a:r>
            <a:r>
              <a:rPr lang="zh-CN" altLang="en-US"/>
              <a:t>授权与下载</a:t>
            </a:r>
          </a:p>
          <a:p>
            <a:pPr lvl="1"/>
            <a:r>
              <a:rPr lang="zh-CN" altLang="en-US"/>
              <a:t>认证过程：</a:t>
            </a:r>
          </a:p>
          <a:p>
            <a:pPr lvl="2"/>
            <a:r>
              <a:rPr lang="zh-CN" altLang="en-US"/>
              <a:t>客户端命令：User：声明用户名</a:t>
            </a:r>
          </a:p>
          <a:p>
            <a:pPr marL="960120" lvl="2" indent="0">
              <a:buNone/>
            </a:pPr>
            <a:r>
              <a:rPr lang="zh-CN" altLang="en-US"/>
              <a:t>                                   Pass：声明密码 </a:t>
            </a:r>
          </a:p>
          <a:p>
            <a:pPr lvl="2"/>
            <a:r>
              <a:rPr lang="zh-CN" altLang="en-US"/>
              <a:t>服务器响应：+OK、-ERR </a:t>
            </a:r>
          </a:p>
          <a:p>
            <a:pPr lvl="1"/>
            <a:r>
              <a:rPr lang="zh-CN" altLang="en-US">
                <a:sym typeface="+mn-ea"/>
              </a:rPr>
              <a:t>事务阶段：</a:t>
            </a:r>
          </a:p>
          <a:p>
            <a:pPr lvl="2"/>
            <a:r>
              <a:rPr lang="en-US" altLang="zh-CN">
                <a:sym typeface="+mn-ea"/>
              </a:rPr>
              <a:t>List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Retr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Dele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Quit</a:t>
            </a:r>
          </a:p>
          <a:p>
            <a:pPr lvl="1"/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下载并删除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模式：</a:t>
            </a:r>
          </a:p>
          <a:p>
            <a:pPr lvl="2"/>
            <a:r>
              <a:rPr lang="zh-CN" altLang="en-US">
                <a:sym typeface="+mn-ea"/>
              </a:rPr>
              <a:t>换客户端软件，无法重读该邮件</a:t>
            </a:r>
          </a:p>
          <a:p>
            <a:pPr lvl="1"/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下载并保持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模式：</a:t>
            </a:r>
          </a:p>
          <a:p>
            <a:pPr lvl="2"/>
            <a:r>
              <a:rPr lang="zh-CN" altLang="en-US">
                <a:sym typeface="+mn-ea"/>
              </a:rPr>
              <a:t>不同客户端都可以保留消息的拷贝</a:t>
            </a:r>
          </a:p>
          <a:p>
            <a:pPr lvl="1"/>
            <a:r>
              <a:rPr lang="en-US" altLang="zh-CN">
                <a:sym typeface="+mn-ea"/>
              </a:rPr>
              <a:t>POP3</a:t>
            </a:r>
            <a:r>
              <a:rPr lang="zh-CN" altLang="en-US">
                <a:sym typeface="+mn-ea"/>
              </a:rPr>
              <a:t>是无状态的</a:t>
            </a:r>
          </a:p>
          <a:p>
            <a:pPr lvl="0"/>
            <a:r>
              <a:rPr lang="en-US" altLang="zh-CN">
                <a:sym typeface="+mn-ea"/>
              </a:rPr>
              <a:t>IMAP</a:t>
            </a:r>
            <a:r>
              <a:rPr lang="zh-CN" altLang="en-US">
                <a:sym typeface="+mn-ea"/>
              </a:rPr>
              <a:t>协议</a:t>
            </a:r>
          </a:p>
          <a:p>
            <a:pPr lvl="1"/>
            <a:r>
              <a:rPr lang="zh-CN" altLang="en-US">
                <a:sym typeface="+mn-ea"/>
              </a:rPr>
              <a:t>所有消息统一保存在服务器 </a:t>
            </a:r>
          </a:p>
          <a:p>
            <a:pPr lvl="1"/>
            <a:r>
              <a:rPr lang="zh-CN" altLang="en-US">
                <a:sym typeface="+mn-ea"/>
              </a:rPr>
              <a:t>允许用户利用文件夹组织消息 </a:t>
            </a:r>
          </a:p>
          <a:p>
            <a:pPr lvl="1"/>
            <a:r>
              <a:rPr lang="zh-CN" altLang="en-US">
                <a:sym typeface="+mn-ea"/>
              </a:rPr>
              <a:t>支持跨会话(Session)的用户状态</a:t>
            </a:r>
          </a:p>
          <a:p>
            <a:pPr lvl="2"/>
            <a:endParaRPr lang="zh-CN" altLang="en-US">
              <a:sym typeface="+mn-ea"/>
            </a:endParaRPr>
          </a:p>
          <a:p>
            <a:pPr marL="1417320" lvl="3" indent="0">
              <a:buNone/>
            </a:pPr>
            <a:endParaRPr lang="zh-CN" altLang="en-US"/>
          </a:p>
        </p:txBody>
      </p:sp>
      <p:pic>
        <p:nvPicPr>
          <p:cNvPr id="7" name="图片 6" descr="4"/>
          <p:cNvPicPr>
            <a:picLocks noChangeAspect="1"/>
          </p:cNvPicPr>
          <p:nvPr/>
        </p:nvPicPr>
        <p:blipFill>
          <a:blip r:embed="rId4"/>
          <a:srcRect t="910" b="897"/>
          <a:stretch>
            <a:fillRect/>
          </a:stretch>
        </p:blipFill>
        <p:spPr>
          <a:xfrm>
            <a:off x="6801485" y="2111375"/>
            <a:ext cx="23145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5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05F95-8F9F-4C1D-B1D8-FFBE4B9E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A3298-506F-41DA-8C85-F30E376D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587829"/>
            <a:ext cx="5486400" cy="5721531"/>
          </a:xfrm>
        </p:spPr>
        <p:txBody>
          <a:bodyPr>
            <a:normAutofit/>
          </a:bodyPr>
          <a:lstStyle/>
          <a:p>
            <a:r>
              <a:rPr lang="en-US" altLang="zh-CN" dirty="0"/>
              <a:t>DNS</a:t>
            </a:r>
          </a:p>
          <a:p>
            <a:pPr lvl="1"/>
            <a:r>
              <a:rPr lang="zh-CN" altLang="en-US" dirty="0"/>
              <a:t>用于解决</a:t>
            </a:r>
            <a:r>
              <a:rPr lang="en-US" altLang="zh-CN" dirty="0"/>
              <a:t>internet</a:t>
            </a:r>
            <a:r>
              <a:rPr lang="zh-CN" altLang="en-US" dirty="0"/>
              <a:t>上主机</a:t>
            </a:r>
            <a:r>
              <a:rPr lang="en-US" altLang="zh-CN" dirty="0"/>
              <a:t>/</a:t>
            </a:r>
            <a:r>
              <a:rPr lang="zh-CN" altLang="en-US" dirty="0"/>
              <a:t>路由器的识别问题</a:t>
            </a:r>
            <a:endParaRPr lang="en-US" altLang="zh-CN" dirty="0"/>
          </a:p>
          <a:p>
            <a:pPr lvl="1"/>
            <a:r>
              <a:rPr lang="zh-CN" altLang="en-US" dirty="0"/>
              <a:t>多层命名服务器构成的分布式数据库</a:t>
            </a:r>
            <a:endParaRPr lang="en-US" altLang="zh-CN" dirty="0"/>
          </a:p>
          <a:p>
            <a:pPr lvl="2"/>
            <a:r>
              <a:rPr lang="zh-CN" altLang="en-US" dirty="0"/>
              <a:t>根</a:t>
            </a:r>
            <a:r>
              <a:rPr lang="en-US" altLang="zh-CN" dirty="0"/>
              <a:t>DNS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2"/>
            <a:r>
              <a:rPr lang="zh-CN" altLang="en-US" dirty="0"/>
              <a:t>顶级域名服务器</a:t>
            </a:r>
            <a:endParaRPr lang="en-US" altLang="zh-CN" dirty="0"/>
          </a:p>
          <a:p>
            <a:pPr lvl="2"/>
            <a:r>
              <a:rPr lang="zh-CN" altLang="en-US" dirty="0"/>
              <a:t>权威域名服务器</a:t>
            </a:r>
            <a:endParaRPr lang="en-US" altLang="zh-CN" dirty="0"/>
          </a:p>
          <a:p>
            <a:pPr lvl="1"/>
            <a:r>
              <a:rPr lang="zh-CN" altLang="en-US" dirty="0"/>
              <a:t>是在应用层实现的网络核心功能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的功能</a:t>
            </a:r>
            <a:endParaRPr lang="en-US" altLang="zh-CN" dirty="0"/>
          </a:p>
          <a:p>
            <a:pPr lvl="1"/>
            <a:r>
              <a:rPr lang="zh-CN" altLang="en-US" dirty="0"/>
              <a:t>域名向</a:t>
            </a:r>
            <a:r>
              <a:rPr lang="en-US" altLang="zh-CN" dirty="0"/>
              <a:t>IP</a:t>
            </a:r>
            <a:r>
              <a:rPr lang="zh-CN" altLang="en-US" dirty="0"/>
              <a:t>地址的翻译</a:t>
            </a:r>
            <a:endParaRPr lang="en-US" altLang="zh-CN" dirty="0"/>
          </a:p>
          <a:p>
            <a:pPr lvl="1"/>
            <a:r>
              <a:rPr lang="zh-CN" altLang="en-US" dirty="0"/>
              <a:t>主机</a:t>
            </a:r>
            <a:r>
              <a:rPr lang="en-US" altLang="zh-CN" dirty="0"/>
              <a:t>/</a:t>
            </a:r>
            <a:r>
              <a:rPr lang="zh-CN" altLang="en-US" dirty="0"/>
              <a:t>邮件服务器别名</a:t>
            </a:r>
            <a:endParaRPr lang="en-US" altLang="zh-CN" dirty="0"/>
          </a:p>
          <a:p>
            <a:pPr lvl="1"/>
            <a:r>
              <a:rPr lang="zh-CN" altLang="en-US" dirty="0"/>
              <a:t>均衡负载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查询</a:t>
            </a:r>
            <a:endParaRPr lang="en-US" altLang="zh-CN" dirty="0"/>
          </a:p>
          <a:p>
            <a:pPr lvl="1"/>
            <a:r>
              <a:rPr lang="zh-CN" altLang="en-US" dirty="0"/>
              <a:t>迭代查询：被查询服务器返回域名解析服务器的</a:t>
            </a:r>
            <a:r>
              <a:rPr lang="en-US" altLang="zh-CN" dirty="0"/>
              <a:t>		</a:t>
            </a:r>
            <a:r>
              <a:rPr lang="zh-CN" altLang="en-US" dirty="0"/>
              <a:t>名字</a:t>
            </a:r>
            <a:endParaRPr lang="en-US" altLang="zh-CN" dirty="0"/>
          </a:p>
          <a:p>
            <a:pPr lvl="1"/>
            <a:r>
              <a:rPr lang="zh-CN" altLang="en-US" dirty="0"/>
              <a:t>递归查询：将域名解析的任务交给所联系的服务</a:t>
            </a:r>
            <a:r>
              <a:rPr lang="en-US" altLang="zh-CN" dirty="0"/>
              <a:t>		</a:t>
            </a:r>
            <a:r>
              <a:rPr lang="zh-CN" altLang="en-US" dirty="0"/>
              <a:t>器</a:t>
            </a:r>
            <a:endParaRPr lang="en-US" altLang="zh-CN" dirty="0"/>
          </a:p>
          <a:p>
            <a:r>
              <a:rPr lang="zh-CN" altLang="en-US" dirty="0"/>
              <a:t>本地域名解析服务器：由</a:t>
            </a:r>
            <a:r>
              <a:rPr lang="en-US" altLang="zh-CN" dirty="0"/>
              <a:t>ISP</a:t>
            </a:r>
            <a:r>
              <a:rPr lang="zh-CN" altLang="en-US" dirty="0"/>
              <a:t>提供的默认域名解析服务器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413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CDAB2-3B74-4F17-92D9-80655AAA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8FA96-2502-4ABF-8208-218F2E47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745778"/>
            <a:ext cx="5486400" cy="5120640"/>
          </a:xfrm>
        </p:spPr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记录</a:t>
            </a:r>
            <a:endParaRPr lang="en-US" altLang="zh-CN" dirty="0"/>
          </a:p>
          <a:p>
            <a:pPr lvl="1"/>
            <a:r>
              <a:rPr lang="zh-CN" altLang="en-US" dirty="0"/>
              <a:t>资源记录</a:t>
            </a:r>
            <a:r>
              <a:rPr lang="en-US" altLang="zh-CN" dirty="0"/>
              <a:t>(RR):  (name, value, type, </a:t>
            </a:r>
            <a:r>
              <a:rPr lang="en-US" altLang="zh-CN" dirty="0" err="1"/>
              <a:t>ttl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协议与消息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872955" y="1476101"/>
          <a:ext cx="439583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176">
                  <a:extLst>
                    <a:ext uri="{9D8B030D-6E8A-4147-A177-3AD203B41FA5}">
                      <a16:colId xmlns:a16="http://schemas.microsoft.com/office/drawing/2014/main" val="925091355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2740582153"/>
                    </a:ext>
                  </a:extLst>
                </a:gridCol>
                <a:gridCol w="2521132">
                  <a:extLst>
                    <a:ext uri="{9D8B030D-6E8A-4147-A177-3AD203B41FA5}">
                      <a16:colId xmlns:a16="http://schemas.microsoft.com/office/drawing/2014/main" val="1663697317"/>
                    </a:ext>
                  </a:extLst>
                </a:gridCol>
              </a:tblGrid>
              <a:tr h="28738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value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527802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主机域名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IP</a:t>
                      </a:r>
                      <a:r>
                        <a:rPr lang="zh-CN" altLang="en-US" sz="1400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67085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域权威域名解服务器的主机名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61721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真实域名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0913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MX</a:t>
                      </a:r>
                      <a:endParaRPr lang="zh-CN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dirty="0"/>
                        <a:t>与</a:t>
                      </a:r>
                      <a:r>
                        <a:rPr lang="en-US" altLang="zh-CN" sz="1400" dirty="0"/>
                        <a:t>name</a:t>
                      </a:r>
                      <a:r>
                        <a:rPr lang="zh-CN" altLang="en-US" sz="1400" dirty="0"/>
                        <a:t>对应的邮件服务器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98383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1" y="3424429"/>
            <a:ext cx="5719535" cy="295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05F95-8F9F-4C1D-B1D8-FFBE4B9E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网络应用的体系结构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A3298-506F-41DA-8C85-F30E376D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760" y="182879"/>
            <a:ext cx="6074229" cy="64138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sz="2800" b="1" dirty="0">
                <a:latin typeface="幼圆" panose="02010509060101010101" pitchFamily="49" charset="-122"/>
              </a:rPr>
              <a:t>客户机</a:t>
            </a:r>
            <a:r>
              <a:rPr lang="en-US" altLang="zh-CN" sz="2800" b="1" dirty="0">
                <a:latin typeface="幼圆" panose="02010509060101010101" pitchFamily="49" charset="-122"/>
              </a:rPr>
              <a:t>/</a:t>
            </a:r>
            <a:r>
              <a:rPr lang="zh-CN" altLang="en-US" sz="2800" b="1" dirty="0">
                <a:latin typeface="幼圆" panose="02010509060101010101" pitchFamily="49" charset="-122"/>
              </a:rPr>
              <a:t>服务器结构</a:t>
            </a:r>
            <a:endParaRPr lang="en-US" altLang="zh-CN" sz="2800" b="1" dirty="0">
              <a:latin typeface="幼圆" panose="02010509060101010101" pitchFamily="49" charset="-122"/>
            </a:endParaRPr>
          </a:p>
          <a:p>
            <a:r>
              <a:rPr lang="en-US" altLang="zh-CN" dirty="0"/>
              <a:t>	</a:t>
            </a:r>
            <a:r>
              <a:rPr lang="zh-CN" altLang="en-US" sz="2400" b="1" dirty="0">
                <a:latin typeface="幼圆" panose="02010509060101010101" pitchFamily="49" charset="-122"/>
              </a:rPr>
              <a:t>服务器：</a:t>
            </a:r>
            <a:endParaRPr lang="en-US" altLang="zh-CN" sz="2400" b="1" dirty="0">
              <a:latin typeface="幼圆" panose="02010509060101010101" pitchFamily="49" charset="-122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对外</a:t>
            </a:r>
            <a:r>
              <a:rPr lang="en-US" altLang="zh-CN" dirty="0"/>
              <a:t>7</a:t>
            </a:r>
            <a:r>
              <a:rPr lang="zh-CN" altLang="en-US" dirty="0"/>
              <a:t>*</a:t>
            </a:r>
            <a:r>
              <a:rPr lang="en-US" altLang="zh-CN" dirty="0"/>
              <a:t>24</a:t>
            </a:r>
            <a:r>
              <a:rPr lang="zh-CN" altLang="en-US" dirty="0"/>
              <a:t>小时提供服务；永久性访问地址域名；</a:t>
            </a:r>
            <a:endParaRPr lang="en-US" altLang="zh-CN" dirty="0"/>
          </a:p>
          <a:p>
            <a:pPr marL="960120" lvl="2" indent="0">
              <a:buNone/>
            </a:pPr>
            <a:r>
              <a:rPr lang="zh-CN" altLang="en-US" dirty="0"/>
              <a:t>利用大量服务器实现可扩展性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sz="2400" b="1" dirty="0">
                <a:latin typeface="幼圆" panose="02010509060101010101" pitchFamily="49" charset="-122"/>
              </a:rPr>
              <a:t>客户机：</a:t>
            </a:r>
            <a:endParaRPr lang="en-US" altLang="zh-CN" sz="2400" b="1" dirty="0">
              <a:latin typeface="幼圆" panose="02010509060101010101" pitchFamily="49" charset="-122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与服务器通信，使用其提供的服务；间歇性的接入网络；可能使用动态的</a:t>
            </a:r>
            <a:r>
              <a:rPr lang="en-US" altLang="zh-CN" dirty="0"/>
              <a:t>IP</a:t>
            </a:r>
            <a:r>
              <a:rPr lang="zh-CN" altLang="en-US" dirty="0"/>
              <a:t>地址；不会与其他客户机直接通信</a:t>
            </a:r>
            <a:endParaRPr lang="en-US" altLang="zh-CN" sz="2800" b="1" dirty="0">
              <a:latin typeface="幼圆" panose="02010509060101010101" pitchFamily="49" charset="-122"/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sz="2800" b="1" dirty="0">
                <a:latin typeface="幼圆" panose="02010509060101010101" pitchFamily="49" charset="-122"/>
              </a:rPr>
              <a:t>点对点结构（</a:t>
            </a:r>
            <a:r>
              <a:rPr lang="en-US" altLang="zh-CN" sz="2800" b="1" dirty="0">
                <a:latin typeface="幼圆" panose="02010509060101010101" pitchFamily="49" charset="-122"/>
              </a:rPr>
              <a:t>P2P</a:t>
            </a:r>
            <a:r>
              <a:rPr lang="zh-CN" altLang="en-US" sz="2800" b="1" dirty="0">
                <a:latin typeface="幼圆" panose="02010509060101010101" pitchFamily="49" charset="-122"/>
              </a:rPr>
              <a:t>）</a:t>
            </a:r>
            <a:endParaRPr lang="en-US" altLang="zh-CN" sz="2800" b="1" dirty="0">
              <a:latin typeface="幼圆" panose="02010509060101010101" pitchFamily="49" charset="-122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没有永远在线的服务器；任意端节点和系统之间可以直接通信；节点间歇性介入网络；节点可能改变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例如：文件共享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sz="2800" b="1" dirty="0">
                <a:latin typeface="幼圆" panose="02010509060101010101" pitchFamily="49" charset="-122"/>
              </a:rPr>
              <a:t>混合结构</a:t>
            </a:r>
            <a:endParaRPr lang="en-US" altLang="zh-CN" sz="2800" b="1" dirty="0">
              <a:latin typeface="幼圆" panose="02010509060101010101" pitchFamily="49" charset="-122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使用两者混合形成的结构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例</a:t>
            </a:r>
            <a:r>
              <a:rPr lang="en-US" altLang="zh-CN" dirty="0"/>
              <a:t>Napster,</a:t>
            </a:r>
            <a:r>
              <a:rPr lang="zh-CN" altLang="en-US" dirty="0"/>
              <a:t>文件传输使用</a:t>
            </a:r>
            <a:r>
              <a:rPr lang="en-US" altLang="zh-CN" dirty="0"/>
              <a:t>P2P</a:t>
            </a:r>
            <a:r>
              <a:rPr lang="zh-CN" altLang="en-US" dirty="0"/>
              <a:t>。文件搜索采用</a:t>
            </a:r>
            <a:r>
              <a:rPr lang="en-US" altLang="zh-CN" dirty="0"/>
              <a:t>C/S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3805"/>
            <a:ext cx="3089171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CDAB2-3B74-4F17-92D9-80655AAA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1319349"/>
            <a:ext cx="1769740" cy="4405672"/>
          </a:xfrm>
        </p:spPr>
        <p:txBody>
          <a:bodyPr/>
          <a:lstStyle/>
          <a:p>
            <a:r>
              <a:rPr lang="zh-CN" altLang="en-US" dirty="0"/>
              <a:t>网络应用进程通信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8FA96-2502-4ABF-8208-218F2E47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234" y="104503"/>
            <a:ext cx="7432766" cy="675349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网络应用进程通信</a:t>
            </a:r>
            <a:endParaRPr lang="en-US" altLang="zh-CN" sz="36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altLang="zh-CN" b="1" dirty="0"/>
          </a:p>
          <a:p>
            <a:r>
              <a:rPr lang="zh-CN" altLang="en-US" sz="2800" b="1" dirty="0">
                <a:latin typeface="幼圆" panose="02010509060101010101" pitchFamily="49" charset="-122"/>
              </a:rPr>
              <a:t>进程间通信利用</a:t>
            </a:r>
            <a:r>
              <a:rPr lang="en-US" altLang="zh-CN" sz="2800" b="1" dirty="0">
                <a:latin typeface="幼圆" panose="02010509060101010101" pitchFamily="49" charset="-122"/>
              </a:rPr>
              <a:t>SOCKET</a:t>
            </a:r>
            <a:r>
              <a:rPr lang="zh-CN" altLang="en-US" sz="2800" b="1" dirty="0">
                <a:latin typeface="幼圆" panose="02010509060101010101" pitchFamily="49" charset="-122"/>
              </a:rPr>
              <a:t>（套接字）发送和接收消息</a:t>
            </a:r>
            <a:endParaRPr lang="en-US" altLang="zh-CN" sz="2800" b="1" dirty="0">
              <a:latin typeface="幼圆" panose="02010509060101010101" pitchFamily="49" charset="-122"/>
            </a:endParaRPr>
          </a:p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）发送方将消息送到门外邮箱</a:t>
            </a:r>
            <a:endParaRPr lang="en-US" altLang="zh-CN" b="1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）发送方依赖门外的传输基础设施将消息传到接受方所在主机，并送到接受方的门外</a:t>
            </a:r>
            <a:endParaRPr lang="en-US" altLang="zh-CN" b="1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）接受方从门外获取消息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sz="2800" b="1" dirty="0">
                <a:latin typeface="幼圆" panose="02010509060101010101" pitchFamily="49" charset="-122"/>
              </a:rPr>
              <a:t>寻址：</a:t>
            </a:r>
            <a:endParaRPr lang="en-US" altLang="zh-CN" sz="2800" b="1" dirty="0">
              <a:latin typeface="幼圆" panose="02010509060101010101" pitchFamily="49" charset="-122"/>
            </a:endParaRPr>
          </a:p>
          <a:p>
            <a:r>
              <a:rPr lang="zh-CN" altLang="en-US" b="1" dirty="0"/>
              <a:t>每个进程必须拥有标识符</a:t>
            </a:r>
            <a:endParaRPr lang="en-US" altLang="zh-CN" b="1" dirty="0"/>
          </a:p>
          <a:p>
            <a:r>
              <a:rPr lang="zh-CN" altLang="en-US" b="1" dirty="0"/>
              <a:t>主机：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  <a:endParaRPr lang="en-US" altLang="zh-CN" b="1" dirty="0"/>
          </a:p>
          <a:p>
            <a:r>
              <a:rPr lang="zh-CN" altLang="en-US" b="1" dirty="0"/>
              <a:t>需要通信的进程：端口号</a:t>
            </a:r>
            <a:endParaRPr lang="en-US" altLang="zh-CN" b="1" dirty="0"/>
          </a:p>
          <a:p>
            <a:r>
              <a:rPr lang="zh-CN" altLang="en-US" b="1" dirty="0"/>
              <a:t>进程的标识符：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  <a:r>
              <a:rPr lang="en-US" altLang="zh-CN" b="1" dirty="0"/>
              <a:t>+</a:t>
            </a:r>
            <a:r>
              <a:rPr lang="zh-CN" altLang="en-US" b="1" dirty="0"/>
              <a:t>端口号</a:t>
            </a:r>
            <a:endParaRPr lang="en-US" altLang="zh-CN" b="1" dirty="0"/>
          </a:p>
          <a:p>
            <a:endParaRPr lang="en-US" altLang="zh-CN" sz="2800" b="1" dirty="0">
              <a:latin typeface="幼圆" panose="02010509060101010101" pitchFamily="49" charset="-122"/>
            </a:endParaRPr>
          </a:p>
          <a:p>
            <a:r>
              <a:rPr lang="zh-CN" altLang="en-US" sz="2800" b="1" dirty="0">
                <a:latin typeface="幼圆" panose="02010509060101010101" pitchFamily="49" charset="-122"/>
              </a:rPr>
              <a:t>应用层协议：</a:t>
            </a:r>
            <a:endParaRPr lang="en-US" altLang="zh-CN" sz="2800" b="1" dirty="0">
              <a:latin typeface="幼圆" panose="02010509060101010101" pitchFamily="49" charset="-122"/>
            </a:endParaRPr>
          </a:p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）公开的协议（标准化）</a:t>
            </a:r>
            <a:endParaRPr lang="en-US" altLang="zh-CN" b="1" dirty="0"/>
          </a:p>
          <a:p>
            <a:r>
              <a:rPr lang="zh-CN" altLang="en-US" b="1" dirty="0"/>
              <a:t>由</a:t>
            </a:r>
            <a:r>
              <a:rPr lang="en-US" altLang="zh-CN" b="1" dirty="0"/>
              <a:t>RFC</a:t>
            </a:r>
            <a:r>
              <a:rPr lang="zh-CN" altLang="en-US" b="1" dirty="0"/>
              <a:t>定义，允许互操作</a:t>
            </a:r>
            <a:endParaRPr lang="en-US" altLang="zh-CN" b="1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）私有协议（商业目的）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361" y="3688212"/>
            <a:ext cx="5310639" cy="10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5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网络应用的需求与传输层服务</a:t>
            </a:r>
          </a:p>
        </p:txBody>
      </p:sp>
      <p:sp>
        <p:nvSpPr>
          <p:cNvPr id="7" name="内容占位符 6"/>
          <p:cNvSpPr txBox="1">
            <a:spLocks noGrp="1"/>
          </p:cNvSpPr>
          <p:nvPr>
            <p:ph idx="1"/>
          </p:nvPr>
        </p:nvSpPr>
        <p:spPr>
          <a:xfrm>
            <a:off x="1791608" y="671588"/>
            <a:ext cx="5486400" cy="631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网络应用的需求：</a:t>
            </a:r>
            <a:endParaRPr lang="en-US" altLang="zh-CN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数据丢失</a:t>
            </a:r>
            <a:r>
              <a:rPr lang="en-US" altLang="zh-CN" dirty="0"/>
              <a:t>/</a:t>
            </a:r>
            <a:r>
              <a:rPr lang="zh-CN" altLang="en-US" dirty="0"/>
              <a:t>可靠性</a:t>
            </a:r>
            <a:endParaRPr lang="en-US" altLang="zh-CN" dirty="0"/>
          </a:p>
          <a:p>
            <a:r>
              <a:rPr lang="zh-CN" altLang="en-US" dirty="0"/>
              <a:t>时间</a:t>
            </a:r>
            <a:r>
              <a:rPr lang="en-US" altLang="zh-CN" dirty="0"/>
              <a:t>/</a:t>
            </a:r>
            <a:r>
              <a:rPr lang="zh-CN" altLang="en-US" dirty="0"/>
              <a:t>延迟</a:t>
            </a:r>
            <a:endParaRPr lang="en-US" altLang="zh-CN" dirty="0"/>
          </a:p>
          <a:p>
            <a:r>
              <a:rPr lang="zh-CN" altLang="en-US" dirty="0"/>
              <a:t>带宽</a:t>
            </a:r>
            <a:endParaRPr lang="en-US" altLang="zh-CN" dirty="0"/>
          </a:p>
          <a:p>
            <a:r>
              <a:rPr lang="en-US" altLang="zh-CN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Internet</a:t>
            </a:r>
            <a:r>
              <a:rPr lang="zh-CN" alt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提供的服务：</a:t>
            </a:r>
            <a:endParaRPr lang="en-US" altLang="zh-CN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TCP</a:t>
            </a:r>
          </a:p>
          <a:p>
            <a:r>
              <a:rPr lang="zh-CN" altLang="en-US" dirty="0"/>
              <a:t>面向连接：</a:t>
            </a:r>
            <a:r>
              <a:rPr lang="en-US" altLang="zh-CN" dirty="0"/>
              <a:t>C/S</a:t>
            </a:r>
            <a:r>
              <a:rPr lang="zh-CN" altLang="en-US" dirty="0"/>
              <a:t>需要建立连接</a:t>
            </a:r>
            <a:endParaRPr lang="en-US" altLang="zh-CN" dirty="0"/>
          </a:p>
          <a:p>
            <a:r>
              <a:rPr lang="zh-CN" altLang="en-US" dirty="0"/>
              <a:t>可靠的传输</a:t>
            </a:r>
            <a:endParaRPr lang="en-US" altLang="zh-CN" dirty="0"/>
          </a:p>
          <a:p>
            <a:r>
              <a:rPr lang="zh-CN" altLang="en-US" dirty="0"/>
              <a:t>流量控制：发送的发送速度不会超过接受方的处理能力</a:t>
            </a:r>
            <a:endParaRPr lang="en-US" altLang="zh-CN" dirty="0"/>
          </a:p>
          <a:p>
            <a:r>
              <a:rPr lang="zh-CN" altLang="en-US" dirty="0"/>
              <a:t>拥塞控制：当网络负载过重的时候能限制发送方的发送速度</a:t>
            </a:r>
            <a:endParaRPr lang="en-US" altLang="zh-CN" dirty="0"/>
          </a:p>
          <a:p>
            <a:r>
              <a:rPr lang="zh-CN" altLang="en-US" dirty="0"/>
              <a:t>不提供：时间</a:t>
            </a:r>
            <a:r>
              <a:rPr lang="en-US" altLang="zh-CN" dirty="0"/>
              <a:t>/</a:t>
            </a:r>
            <a:r>
              <a:rPr lang="zh-CN" altLang="en-US" dirty="0"/>
              <a:t>延迟保障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不提供最小带宽保障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333754" y="2629046"/>
            <a:ext cx="34437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UDP</a:t>
            </a:r>
          </a:p>
          <a:p>
            <a:r>
              <a:rPr lang="zh-CN" altLang="en-US" dirty="0"/>
              <a:t>无连接</a:t>
            </a:r>
            <a:endParaRPr lang="en-US" altLang="zh-CN" dirty="0"/>
          </a:p>
          <a:p>
            <a:r>
              <a:rPr lang="zh-CN" altLang="en-US" dirty="0"/>
              <a:t>不可靠的数据传输</a:t>
            </a:r>
            <a:endParaRPr lang="en-US" altLang="zh-CN" dirty="0"/>
          </a:p>
          <a:p>
            <a:r>
              <a:rPr lang="zh-CN" altLang="en-US" dirty="0"/>
              <a:t>不提供：可靠性保障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流量控制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拥塞控制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延迟保障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带宽保障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03" y="391887"/>
            <a:ext cx="4240597" cy="18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05F95-8F9F-4C1D-B1D8-FFBE4B9E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A3298-506F-41DA-8C85-F30E376D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Scheme://host:port/path</a:t>
            </a:r>
          </a:p>
          <a:p>
            <a:r>
              <a:rPr lang="en-US" altLang="zh-CN" dirty="0" err="1"/>
              <a:t>Clinet</a:t>
            </a:r>
            <a:r>
              <a:rPr lang="en-US" altLang="zh-CN" dirty="0"/>
              <a:t>/Server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en-US" altLang="zh-CN" dirty="0"/>
              <a:t>1.0</a:t>
            </a:r>
            <a:r>
              <a:rPr lang="zh-CN" altLang="en-US" dirty="0"/>
              <a:t>版本</a:t>
            </a:r>
            <a:r>
              <a:rPr lang="en-US" altLang="zh-CN" dirty="0"/>
              <a:t>(</a:t>
            </a:r>
            <a:r>
              <a:rPr lang="zh-CN" altLang="en-US" dirty="0"/>
              <a:t>非持久性链接</a:t>
            </a:r>
            <a:r>
              <a:rPr lang="en-US" altLang="zh-CN" dirty="0"/>
              <a:t>)-&gt;1.1</a:t>
            </a:r>
            <a:r>
              <a:rPr lang="zh-CN" altLang="en-US" dirty="0"/>
              <a:t>版本</a:t>
            </a:r>
            <a:r>
              <a:rPr lang="en-US" altLang="zh-CN" dirty="0"/>
              <a:t>(</a:t>
            </a:r>
            <a:r>
              <a:rPr lang="zh-CN" altLang="en-US" dirty="0"/>
              <a:t>持久性链接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TCP</a:t>
            </a:r>
            <a:r>
              <a:rPr lang="zh-CN" altLang="en-US" dirty="0"/>
              <a:t>传输服务</a:t>
            </a:r>
            <a:endParaRPr lang="en-US" altLang="zh-CN" dirty="0"/>
          </a:p>
          <a:p>
            <a:pPr lvl="1"/>
            <a:r>
              <a:rPr lang="zh-CN" altLang="en-US" dirty="0"/>
              <a:t>服务器在</a:t>
            </a:r>
            <a:r>
              <a:rPr lang="en-US" altLang="zh-CN" dirty="0"/>
              <a:t>80</a:t>
            </a:r>
            <a:r>
              <a:rPr lang="zh-CN" altLang="en-US" dirty="0"/>
              <a:t>端口等待客户的请求</a:t>
            </a:r>
            <a:endParaRPr lang="en-US" altLang="zh-CN" dirty="0"/>
          </a:p>
          <a:p>
            <a:pPr lvl="1"/>
            <a:r>
              <a:rPr lang="zh-CN" altLang="en-US" dirty="0"/>
              <a:t>客户发起到服务器的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endParaRPr lang="en-US" altLang="zh-CN" dirty="0"/>
          </a:p>
          <a:p>
            <a:pPr lvl="1"/>
            <a:r>
              <a:rPr lang="zh-CN" altLang="en-US" dirty="0"/>
              <a:t>服务器接受来自客户的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endParaRPr lang="en-US" altLang="zh-CN" dirty="0"/>
          </a:p>
          <a:p>
            <a:pPr lvl="1"/>
            <a:r>
              <a:rPr lang="zh-CN" altLang="en-US" dirty="0"/>
              <a:t>客户与服务器交换</a:t>
            </a:r>
            <a:r>
              <a:rPr lang="en-US" altLang="zh-CN" dirty="0"/>
              <a:t>HTTP</a:t>
            </a:r>
            <a:r>
              <a:rPr lang="zh-CN" altLang="en-US" dirty="0"/>
              <a:t>消息</a:t>
            </a:r>
            <a:endParaRPr lang="en-US" altLang="zh-CN" dirty="0"/>
          </a:p>
          <a:p>
            <a:pPr lvl="1"/>
            <a:r>
              <a:rPr lang="zh-CN" altLang="en-US" dirty="0"/>
              <a:t>关闭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endParaRPr lang="en-US" altLang="zh-CN" dirty="0"/>
          </a:p>
          <a:p>
            <a:r>
              <a:rPr lang="zh-CN" altLang="en-US" dirty="0"/>
              <a:t>无状态</a:t>
            </a:r>
            <a:r>
              <a:rPr lang="en-US" altLang="zh-CN" dirty="0"/>
              <a:t>:</a:t>
            </a:r>
            <a:r>
              <a:rPr lang="zh-CN" altLang="en-US" dirty="0"/>
              <a:t>服务器不维护客户端过去行为</a:t>
            </a:r>
          </a:p>
        </p:txBody>
      </p:sp>
    </p:spTree>
    <p:extLst>
      <p:ext uri="{BB962C8B-B14F-4D97-AF65-F5344CB8AC3E}">
        <p14:creationId xmlns:p14="http://schemas.microsoft.com/office/powerpoint/2010/main" val="362875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CDAB2-3B74-4F17-92D9-80655AAA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持久性连接优势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8FA96-2502-4ABF-8208-218F2E47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非持久性连接</a:t>
            </a:r>
            <a:r>
              <a:rPr lang="en-US" altLang="zh-CN" dirty="0"/>
              <a:t>:</a:t>
            </a:r>
            <a:r>
              <a:rPr lang="zh-CN" altLang="en-US" dirty="0"/>
              <a:t>收到对象链接后要再次建立连接来申请对象信息，每个对象需两个延迟</a:t>
            </a:r>
            <a:endParaRPr lang="en-US" altLang="zh-CN" dirty="0"/>
          </a:p>
          <a:p>
            <a:r>
              <a:rPr lang="zh-CN" altLang="en-US" dirty="0"/>
              <a:t>持久性链接</a:t>
            </a:r>
            <a:r>
              <a:rPr lang="en-US" altLang="zh-CN" dirty="0"/>
              <a:t>:</a:t>
            </a:r>
            <a:r>
              <a:rPr lang="zh-CN" altLang="en-US" dirty="0"/>
              <a:t>不会收到对象后立刻断开连接</a:t>
            </a:r>
            <a:endParaRPr lang="en-US" altLang="zh-CN" dirty="0"/>
          </a:p>
          <a:p>
            <a:pPr lvl="1"/>
            <a:r>
              <a:rPr lang="zh-CN" altLang="en-US" dirty="0"/>
              <a:t>无流水的持久性连接</a:t>
            </a:r>
            <a:r>
              <a:rPr lang="en-US" altLang="zh-CN" dirty="0"/>
              <a:t>:</a:t>
            </a:r>
            <a:r>
              <a:rPr lang="zh-CN" altLang="en-US" dirty="0"/>
              <a:t>依次请求并获取所有被引用的对象，平均每个对象仅需一个延迟</a:t>
            </a:r>
            <a:endParaRPr lang="en-US" altLang="zh-CN" dirty="0"/>
          </a:p>
          <a:p>
            <a:pPr lvl="1"/>
            <a:r>
              <a:rPr lang="zh-CN" altLang="en-US" dirty="0"/>
              <a:t>带有流水机制的持久性连接</a:t>
            </a:r>
            <a:r>
              <a:rPr lang="en-US" altLang="zh-CN" dirty="0"/>
              <a:t>:</a:t>
            </a:r>
            <a:r>
              <a:rPr lang="zh-CN" altLang="en-US" dirty="0"/>
              <a:t>客户端只要遇到引用对象就尽快发出请求，最后一个请求后一个延迟服务器收到所有请求</a:t>
            </a:r>
          </a:p>
        </p:txBody>
      </p:sp>
    </p:spTree>
    <p:extLst>
      <p:ext uri="{BB962C8B-B14F-4D97-AF65-F5344CB8AC3E}">
        <p14:creationId xmlns:p14="http://schemas.microsoft.com/office/powerpoint/2010/main" val="272802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CDAB2-3B74-4F17-92D9-80655AAA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消息格式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8FA96-2502-4ABF-8208-218F2E47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请求消息</a:t>
            </a:r>
            <a:endParaRPr lang="en-US" altLang="zh-CN" dirty="0"/>
          </a:p>
          <a:p>
            <a:pPr lvl="1"/>
            <a:r>
              <a:rPr lang="en-US" altLang="zh-CN" dirty="0"/>
              <a:t>Request line</a:t>
            </a:r>
          </a:p>
          <a:p>
            <a:pPr lvl="2"/>
            <a:r>
              <a:rPr lang="en-US" altLang="zh-CN" dirty="0" err="1"/>
              <a:t>Method|sp|URL|sp|version|cr|lf</a:t>
            </a:r>
            <a:endParaRPr lang="en-US" altLang="zh-CN" dirty="0"/>
          </a:p>
          <a:p>
            <a:pPr lvl="1"/>
            <a:r>
              <a:rPr lang="en-US" altLang="zh-CN" dirty="0"/>
              <a:t>Header lines</a:t>
            </a:r>
          </a:p>
          <a:p>
            <a:pPr lvl="2"/>
            <a:r>
              <a:rPr lang="en-US" altLang="zh-CN" dirty="0"/>
              <a:t>Header field </a:t>
            </a:r>
            <a:r>
              <a:rPr lang="en-US" altLang="zh-CN" dirty="0" err="1"/>
              <a:t>name:value|cr|lf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</a:p>
          <a:p>
            <a:pPr lvl="2"/>
            <a:r>
              <a:rPr lang="en-US" altLang="zh-CN" dirty="0" err="1"/>
              <a:t>cr|lf</a:t>
            </a:r>
            <a:r>
              <a:rPr lang="en-US" altLang="zh-CN" dirty="0"/>
              <a:t>(carriage </a:t>
            </a:r>
            <a:r>
              <a:rPr lang="en-US" altLang="zh-CN" dirty="0" err="1"/>
              <a:t>return|line</a:t>
            </a:r>
            <a:r>
              <a:rPr lang="en-US" altLang="zh-CN" dirty="0"/>
              <a:t> feed)</a:t>
            </a:r>
          </a:p>
          <a:p>
            <a:pPr lvl="1"/>
            <a:r>
              <a:rPr lang="en-US" altLang="zh-CN" dirty="0"/>
              <a:t>Entity body</a:t>
            </a:r>
          </a:p>
          <a:p>
            <a:pPr lvl="1"/>
            <a:r>
              <a:rPr lang="zh-CN" altLang="en-US" dirty="0"/>
              <a:t>消息可以在</a:t>
            </a:r>
            <a:r>
              <a:rPr lang="en-US" altLang="zh-CN" dirty="0"/>
              <a:t>entity body</a:t>
            </a:r>
            <a:r>
              <a:rPr lang="zh-CN" altLang="en-US" dirty="0"/>
              <a:t>或</a:t>
            </a:r>
            <a:r>
              <a:rPr lang="en-US" altLang="zh-CN" dirty="0" err="1"/>
              <a:t>url</a:t>
            </a:r>
            <a:r>
              <a:rPr lang="zh-CN" altLang="en-US" dirty="0"/>
              <a:t>中上传</a:t>
            </a:r>
            <a:endParaRPr lang="en-US" altLang="zh-CN" dirty="0"/>
          </a:p>
          <a:p>
            <a:pPr lvl="1"/>
            <a:r>
              <a:rPr lang="en-US" altLang="zh-CN" dirty="0"/>
              <a:t>Method</a:t>
            </a:r>
            <a:r>
              <a:rPr lang="zh-CN" altLang="en-US" dirty="0"/>
              <a:t>包括</a:t>
            </a:r>
            <a:r>
              <a:rPr lang="en-US" altLang="zh-CN" dirty="0"/>
              <a:t>GET</a:t>
            </a:r>
            <a:r>
              <a:rPr lang="zh-CN" altLang="en-US" dirty="0"/>
              <a:t>，</a:t>
            </a:r>
            <a:r>
              <a:rPr lang="en-US" altLang="zh-CN" dirty="0"/>
              <a:t>POST</a:t>
            </a:r>
            <a:r>
              <a:rPr lang="zh-CN" altLang="en-US" dirty="0"/>
              <a:t>，</a:t>
            </a:r>
            <a:r>
              <a:rPr lang="en-US" altLang="zh-CN" dirty="0"/>
              <a:t>HEAD</a:t>
            </a:r>
          </a:p>
          <a:p>
            <a:pPr lvl="1"/>
            <a:r>
              <a:rPr lang="en-US" altLang="zh-CN" dirty="0"/>
              <a:t>HTTP1.1</a:t>
            </a:r>
            <a:r>
              <a:rPr lang="zh-CN" altLang="en-US" dirty="0"/>
              <a:t>还有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</a:p>
          <a:p>
            <a:r>
              <a:rPr lang="zh-CN" altLang="en-US" dirty="0"/>
              <a:t>响应消息</a:t>
            </a:r>
            <a:endParaRPr lang="en-US" altLang="zh-CN" dirty="0"/>
          </a:p>
          <a:p>
            <a:pPr lvl="1"/>
            <a:r>
              <a:rPr lang="en-US" altLang="zh-CN" dirty="0"/>
              <a:t>Status line</a:t>
            </a:r>
          </a:p>
          <a:p>
            <a:pPr lvl="1"/>
            <a:r>
              <a:rPr lang="en-US" altLang="zh-CN" dirty="0"/>
              <a:t>Header lines</a:t>
            </a:r>
          </a:p>
          <a:p>
            <a:pPr lvl="1"/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0625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05F95-8F9F-4C1D-B1D8-FFBE4B9E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A3298-506F-41DA-8C85-F30E376D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是什么：某些网站为了辨别用户身份、进行</a:t>
            </a:r>
            <a:r>
              <a:rPr lang="en-US" altLang="zh-CN" dirty="0"/>
              <a:t>session</a:t>
            </a:r>
            <a:r>
              <a:rPr lang="zh-CN" altLang="en-US" dirty="0"/>
              <a:t>跟踪而储存在用户本地终端上的数据（通常经过加密）</a:t>
            </a:r>
            <a:endParaRPr lang="en-US" altLang="zh-CN" dirty="0"/>
          </a:p>
          <a:p>
            <a:r>
              <a:rPr lang="zh-CN" altLang="en-US" dirty="0"/>
              <a:t>动机：</a:t>
            </a:r>
            <a:r>
              <a:rPr lang="en-US" altLang="zh-CN" dirty="0"/>
              <a:t>HTTP</a:t>
            </a:r>
            <a:r>
              <a:rPr lang="zh-CN" altLang="en-US" dirty="0"/>
              <a:t>协议无状态，而有些应用（例如购物应用）需要记录状态</a:t>
            </a:r>
            <a:endParaRPr lang="en-US" altLang="zh-CN" dirty="0"/>
          </a:p>
          <a:p>
            <a:r>
              <a:rPr lang="en-US" altLang="zh-CN" dirty="0"/>
              <a:t>Cookie</a:t>
            </a:r>
            <a:r>
              <a:rPr lang="zh-CN" altLang="en-US" dirty="0"/>
              <a:t>的组件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响应消息的</a:t>
            </a:r>
            <a:r>
              <a:rPr lang="en-US" altLang="zh-CN" dirty="0"/>
              <a:t>cookie</a:t>
            </a:r>
            <a:r>
              <a:rPr lang="zh-CN" altLang="en-US" dirty="0"/>
              <a:t>头部行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请求消息的</a:t>
            </a:r>
            <a:r>
              <a:rPr lang="en-US" altLang="zh-CN" dirty="0"/>
              <a:t>cookie</a:t>
            </a:r>
            <a:r>
              <a:rPr lang="zh-CN" altLang="en-US" dirty="0"/>
              <a:t>头部行</a:t>
            </a:r>
            <a:endParaRPr lang="en-US" altLang="zh-CN" dirty="0"/>
          </a:p>
          <a:p>
            <a:pPr lvl="1"/>
            <a:r>
              <a:rPr lang="zh-CN" altLang="en-US" dirty="0"/>
              <a:t>保存在客户端上的</a:t>
            </a:r>
            <a:r>
              <a:rPr lang="en-US" altLang="zh-CN" dirty="0"/>
              <a:t>cookie</a:t>
            </a:r>
            <a:r>
              <a:rPr lang="zh-CN" altLang="en-US" dirty="0"/>
              <a:t>文件，由浏览器管理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服务器的后台数据库</a:t>
            </a:r>
            <a:endParaRPr lang="en-US" altLang="zh-CN" dirty="0"/>
          </a:p>
          <a:p>
            <a:r>
              <a:rPr lang="zh-CN" altLang="en-US" dirty="0"/>
              <a:t>用途：</a:t>
            </a:r>
            <a:endParaRPr lang="en-US" altLang="zh-CN" dirty="0"/>
          </a:p>
          <a:p>
            <a:pPr lvl="1"/>
            <a:r>
              <a:rPr lang="zh-CN" altLang="en-US" dirty="0"/>
              <a:t>身份认证</a:t>
            </a:r>
            <a:endParaRPr lang="en-US" altLang="zh-CN" dirty="0"/>
          </a:p>
          <a:p>
            <a:pPr lvl="1"/>
            <a:r>
              <a:rPr lang="zh-CN" altLang="en-US" dirty="0"/>
              <a:t>购物车</a:t>
            </a:r>
            <a:endParaRPr lang="en-US" altLang="zh-CN" dirty="0"/>
          </a:p>
          <a:p>
            <a:pPr lvl="1"/>
            <a:r>
              <a:rPr lang="zh-CN" altLang="en-US" dirty="0"/>
              <a:t>推荐</a:t>
            </a:r>
            <a:endParaRPr lang="en-US" altLang="zh-CN" dirty="0"/>
          </a:p>
          <a:p>
            <a:r>
              <a:rPr lang="zh-CN" altLang="en-US" dirty="0"/>
              <a:t>弊端：隐私问题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99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CDAB2-3B74-4F17-92D9-80655AAA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缓存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代理服务器技术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8FA96-2502-4ABF-8208-218F2E47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  <a:endParaRPr lang="en-US" altLang="zh-CN" dirty="0"/>
          </a:p>
          <a:p>
            <a:pPr lvl="1"/>
            <a:r>
              <a:rPr lang="zh-CN" altLang="en-US" dirty="0"/>
              <a:t>缩短客户请求的响应时间</a:t>
            </a:r>
            <a:endParaRPr lang="en-US" altLang="zh-CN" dirty="0"/>
          </a:p>
          <a:p>
            <a:pPr lvl="1"/>
            <a:r>
              <a:rPr lang="zh-CN" altLang="en-US" dirty="0"/>
              <a:t>减少机构</a:t>
            </a:r>
            <a:r>
              <a:rPr lang="en-US" altLang="zh-CN" dirty="0"/>
              <a:t>/</a:t>
            </a:r>
            <a:r>
              <a:rPr lang="zh-CN" altLang="en-US" dirty="0"/>
              <a:t>组织的流量</a:t>
            </a:r>
            <a:endParaRPr lang="en-US" altLang="zh-CN" dirty="0"/>
          </a:p>
          <a:p>
            <a:pPr lvl="1"/>
            <a:r>
              <a:rPr lang="zh-CN" altLang="en-US" dirty="0"/>
              <a:t>在大范围内实现有效的内容分发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缓存</a:t>
            </a:r>
            <a:r>
              <a:rPr lang="en-US" altLang="zh-CN" dirty="0"/>
              <a:t>/</a:t>
            </a:r>
            <a:r>
              <a:rPr lang="zh-CN" altLang="en-US" dirty="0"/>
              <a:t>代理服务器（与</a:t>
            </a:r>
            <a:r>
              <a:rPr lang="en-US" altLang="zh-CN" dirty="0"/>
              <a:t>Cache</a:t>
            </a:r>
            <a:r>
              <a:rPr lang="zh-CN" altLang="en-US" dirty="0"/>
              <a:t>相似）</a:t>
            </a:r>
          </a:p>
          <a:p>
            <a:pPr lvl="1"/>
            <a:r>
              <a:rPr lang="zh-CN" altLang="en-US" dirty="0"/>
              <a:t>用户设定浏览器通过缓存进行</a:t>
            </a:r>
            <a:r>
              <a:rPr lang="en-US" altLang="zh-CN" dirty="0"/>
              <a:t>Web</a:t>
            </a:r>
            <a:r>
              <a:rPr lang="zh-CN" altLang="en-US" dirty="0"/>
              <a:t>访问</a:t>
            </a:r>
          </a:p>
          <a:p>
            <a:pPr lvl="1"/>
            <a:r>
              <a:rPr lang="zh-CN" altLang="en-US" dirty="0"/>
              <a:t>浏览器向缓存</a:t>
            </a:r>
            <a:r>
              <a:rPr lang="en-US" altLang="zh-CN" dirty="0"/>
              <a:t>/</a:t>
            </a:r>
            <a:r>
              <a:rPr lang="zh-CN" altLang="en-US" dirty="0"/>
              <a:t>代理服务器发送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  <a:p>
            <a:pPr lvl="2"/>
            <a:r>
              <a:rPr lang="zh-CN" altLang="en-US" dirty="0"/>
              <a:t>所请求对象在缓存中：返回对象</a:t>
            </a:r>
          </a:p>
          <a:p>
            <a:pPr lvl="2"/>
            <a:r>
              <a:rPr lang="zh-CN" altLang="en-US" dirty="0"/>
              <a:t>不在缓存中：缓存服务器向原始服务器发送</a:t>
            </a:r>
            <a:r>
              <a:rPr lang="en-US" altLang="zh-CN" dirty="0"/>
              <a:t>HTTP</a:t>
            </a:r>
            <a:r>
              <a:rPr lang="zh-CN" altLang="en-US" dirty="0"/>
              <a:t>请求，获取对象，然后返回给客户端并保存该对象</a:t>
            </a:r>
            <a:endParaRPr lang="en-US" altLang="zh-CN" dirty="0"/>
          </a:p>
          <a:p>
            <a:r>
              <a:rPr lang="zh-CN" altLang="en-US" dirty="0"/>
              <a:t>条件性</a:t>
            </a:r>
            <a:r>
              <a:rPr lang="en-US" altLang="zh-CN" dirty="0"/>
              <a:t>GET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对于缓存：</a:t>
            </a:r>
            <a:r>
              <a:rPr lang="en-US" altLang="zh-CN" dirty="0"/>
              <a:t>HTTP</a:t>
            </a:r>
            <a:r>
              <a:rPr lang="zh-CN" altLang="en-US" dirty="0"/>
              <a:t>请求消息中加入</a:t>
            </a:r>
            <a:r>
              <a:rPr lang="en-US" altLang="zh-CN" dirty="0"/>
              <a:t>if-modified-since:&lt;date&gt;</a:t>
            </a:r>
          </a:p>
          <a:p>
            <a:pPr lvl="1"/>
            <a:r>
              <a:rPr lang="zh-CN" altLang="en-US" dirty="0"/>
              <a:t>对于服务器</a:t>
            </a:r>
            <a:endParaRPr lang="en-US" altLang="zh-CN" dirty="0"/>
          </a:p>
          <a:p>
            <a:pPr lvl="2"/>
            <a:r>
              <a:rPr lang="zh-CN" altLang="en-US" dirty="0"/>
              <a:t>无修改：</a:t>
            </a:r>
            <a:r>
              <a:rPr lang="en-US" altLang="zh-CN" dirty="0"/>
              <a:t>HTTP/1.0 304 Not Modified</a:t>
            </a:r>
          </a:p>
          <a:p>
            <a:pPr lvl="2"/>
            <a:r>
              <a:rPr lang="zh-CN" altLang="en-US" dirty="0"/>
              <a:t>有修改：</a:t>
            </a:r>
            <a:r>
              <a:rPr lang="en-US" altLang="zh-CN" dirty="0"/>
              <a:t>HTTP/1.0 200 OK </a:t>
            </a:r>
            <a:r>
              <a:rPr lang="zh-CN" altLang="en-US" dirty="0"/>
              <a:t>（常规</a:t>
            </a:r>
            <a:r>
              <a:rPr lang="en-US" altLang="zh-CN" dirty="0"/>
              <a:t>HTTP</a:t>
            </a:r>
            <a:r>
              <a:rPr lang="zh-CN" altLang="en-US" dirty="0"/>
              <a:t>响应）</a:t>
            </a:r>
          </a:p>
        </p:txBody>
      </p:sp>
    </p:spTree>
    <p:extLst>
      <p:ext uri="{BB962C8B-B14F-4D97-AF65-F5344CB8AC3E}">
        <p14:creationId xmlns:p14="http://schemas.microsoft.com/office/powerpoint/2010/main" val="428660301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65</TotalTime>
  <Words>1661</Words>
  <Application>Microsoft Office PowerPoint</Application>
  <PresentationFormat>全屏显示(4:3)</PresentationFormat>
  <Paragraphs>251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幼圆</vt:lpstr>
      <vt:lpstr>Corbel</vt:lpstr>
      <vt:lpstr>Wingdings 2</vt:lpstr>
      <vt:lpstr>框架</vt:lpstr>
      <vt:lpstr>网络应用（上）</vt:lpstr>
      <vt:lpstr>网络应用的体系结构</vt:lpstr>
      <vt:lpstr>网络应用进程通信 </vt:lpstr>
      <vt:lpstr>网络应用的需求与传输层服务</vt:lpstr>
      <vt:lpstr>HTTP</vt:lpstr>
      <vt:lpstr>持久性连接优势</vt:lpstr>
      <vt:lpstr>HTTP消息格式</vt:lpstr>
      <vt:lpstr>Cookie技术</vt:lpstr>
      <vt:lpstr>Web缓存  代理服务器技术</vt:lpstr>
      <vt:lpstr>Email应用</vt:lpstr>
      <vt:lpstr>SMTP协议 与 Email消息格式</vt:lpstr>
      <vt:lpstr>邮件访问协议</vt:lpstr>
      <vt:lpstr>DNS</vt:lpstr>
      <vt:lpstr>DNS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QWERTIer _</cp:lastModifiedBy>
  <cp:revision>9</cp:revision>
  <dcterms:created xsi:type="dcterms:W3CDTF">2018-03-20T08:51:33Z</dcterms:created>
  <dcterms:modified xsi:type="dcterms:W3CDTF">2018-03-28T11:33:18Z</dcterms:modified>
</cp:coreProperties>
</file>