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62950" autoAdjust="0"/>
  </p:normalViewPr>
  <p:slideViewPr>
    <p:cSldViewPr snapToGrid="0">
      <p:cViewPr varScale="1">
        <p:scale>
          <a:sx n="72" d="100"/>
          <a:sy n="72" d="100"/>
        </p:scale>
        <p:origin x="26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几种不再使用的</a:t>
            </a:r>
            <a:r>
              <a:rPr lang="en-US" altLang="zh-CN"/>
              <a:t>ICMP</a:t>
            </a:r>
            <a:r>
              <a:rPr lang="zh-CN" altLang="en-US"/>
              <a:t>报文：</a:t>
            </a:r>
          </a:p>
          <a:p>
            <a:r>
              <a:rPr lang="zh-CN" altLang="en-US"/>
              <a:t> 信息请求与应答报文 ； 子网掩码请求和应答报文 ； 路由器询问和通告报文 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接下来举一个</a:t>
            </a:r>
            <a:r>
              <a:rPr lang="en-US" altLang="zh-CN" dirty="0"/>
              <a:t>BGP</a:t>
            </a:r>
            <a:r>
              <a:rPr lang="zh-CN" altLang="en-US" dirty="0"/>
              <a:t>应用的例子。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/>
              <a:t>如右图，</a:t>
            </a:r>
            <a:r>
              <a:rPr lang="zh-CN" altLang="en-US" dirty="0"/>
              <a:t>图中有六个节点，</a:t>
            </a:r>
            <a:r>
              <a:rPr lang="en-US" altLang="zh-CN" dirty="0"/>
              <a:t>ABC</a:t>
            </a:r>
            <a:r>
              <a:rPr lang="zh-CN" altLang="en-US" dirty="0"/>
              <a:t>三个节点为提供商网络，</a:t>
            </a:r>
            <a:r>
              <a:rPr lang="en-US" altLang="zh-CN" dirty="0"/>
              <a:t>WXY</a:t>
            </a:r>
            <a:r>
              <a:rPr lang="zh-CN" altLang="en-US" dirty="0"/>
              <a:t>是客户网络。其中</a:t>
            </a:r>
            <a:r>
              <a:rPr lang="en-US" altLang="zh-CN" dirty="0"/>
              <a:t>WY</a:t>
            </a:r>
            <a:r>
              <a:rPr lang="zh-CN" altLang="en-US" dirty="0"/>
              <a:t>是桩网络，只与一个其他</a:t>
            </a:r>
            <a:r>
              <a:rPr lang="en-US" altLang="zh-CN" dirty="0"/>
              <a:t>AS</a:t>
            </a:r>
            <a:r>
              <a:rPr lang="zh-CN" altLang="en-US" dirty="0"/>
              <a:t>相连，</a:t>
            </a:r>
            <a:r>
              <a:rPr lang="en-US" altLang="zh-CN" dirty="0"/>
              <a:t>X</a:t>
            </a:r>
            <a:r>
              <a:rPr lang="zh-CN" altLang="en-US" dirty="0"/>
              <a:t>是双宿网络，连接了两个</a:t>
            </a:r>
            <a:r>
              <a:rPr lang="en-US" altLang="zh-CN" dirty="0"/>
              <a:t>AS</a:t>
            </a:r>
            <a:r>
              <a:rPr lang="zh-CN" altLang="en-US" dirty="0"/>
              <a:t>。值得注意的是，</a:t>
            </a:r>
            <a:r>
              <a:rPr lang="en-US" altLang="zh-CN" dirty="0"/>
              <a:t>X</a:t>
            </a:r>
            <a:r>
              <a:rPr lang="zh-CN" altLang="en-US" dirty="0"/>
              <a:t>不会用作</a:t>
            </a:r>
            <a:r>
              <a:rPr lang="en-US" altLang="zh-CN" dirty="0"/>
              <a:t>B</a:t>
            </a:r>
            <a:r>
              <a:rPr lang="zh-CN" altLang="en-US" dirty="0"/>
              <a:t>到</a:t>
            </a:r>
            <a:r>
              <a:rPr lang="en-US" altLang="zh-CN" dirty="0"/>
              <a:t>C</a:t>
            </a:r>
            <a:r>
              <a:rPr lang="zh-CN" altLang="en-US" dirty="0"/>
              <a:t>的路由，因此</a:t>
            </a:r>
            <a:r>
              <a:rPr lang="en-US" altLang="zh-CN" dirty="0"/>
              <a:t>X</a:t>
            </a:r>
            <a:r>
              <a:rPr lang="zh-CN" altLang="en-US" dirty="0"/>
              <a:t>不会通告任何一条到达</a:t>
            </a:r>
            <a:r>
              <a:rPr lang="en-US" altLang="zh-CN" dirty="0"/>
              <a:t>C</a:t>
            </a:r>
            <a:r>
              <a:rPr lang="zh-CN" altLang="en-US" dirty="0"/>
              <a:t>的路由，反之亦然。</a:t>
            </a:r>
            <a:endParaRPr lang="en-US" altLang="zh-CN" dirty="0"/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这时，如果</a:t>
            </a:r>
            <a:r>
              <a:rPr lang="en-US" altLang="zh-CN" dirty="0"/>
              <a:t>A</a:t>
            </a:r>
            <a:r>
              <a:rPr lang="zh-CN" altLang="en-US" dirty="0"/>
              <a:t>向</a:t>
            </a:r>
            <a:r>
              <a:rPr lang="en-US" altLang="zh-CN" dirty="0"/>
              <a:t>B</a:t>
            </a:r>
            <a:r>
              <a:rPr lang="zh-CN" altLang="en-US" dirty="0"/>
              <a:t>通告</a:t>
            </a:r>
            <a:r>
              <a:rPr lang="en-US" altLang="zh-CN" dirty="0"/>
              <a:t>AW</a:t>
            </a:r>
            <a:r>
              <a:rPr lang="zh-CN" altLang="en-US" dirty="0"/>
              <a:t>路径，接下来</a:t>
            </a:r>
            <a:r>
              <a:rPr lang="en-US" altLang="zh-CN" dirty="0"/>
              <a:t>B</a:t>
            </a:r>
            <a:r>
              <a:rPr lang="zh-CN" altLang="en-US" dirty="0"/>
              <a:t>会向</a:t>
            </a:r>
            <a:r>
              <a:rPr lang="en-US" altLang="zh-CN" dirty="0"/>
              <a:t>X</a:t>
            </a:r>
            <a:r>
              <a:rPr lang="zh-CN" altLang="en-US" dirty="0"/>
              <a:t>通告</a:t>
            </a:r>
            <a:r>
              <a:rPr lang="en-US" altLang="zh-CN" dirty="0"/>
              <a:t>BAW</a:t>
            </a:r>
            <a:r>
              <a:rPr lang="zh-CN" altLang="en-US" dirty="0"/>
              <a:t>路径，但</a:t>
            </a:r>
            <a:r>
              <a:rPr lang="en-US" altLang="zh-CN" dirty="0"/>
              <a:t>B</a:t>
            </a:r>
            <a:r>
              <a:rPr lang="zh-CN" altLang="en-US" dirty="0"/>
              <a:t>不会向</a:t>
            </a:r>
            <a:r>
              <a:rPr lang="en-US" altLang="zh-CN" dirty="0"/>
              <a:t>C</a:t>
            </a:r>
            <a:r>
              <a:rPr lang="zh-CN" altLang="en-US" dirty="0"/>
              <a:t>通告路径</a:t>
            </a:r>
            <a:r>
              <a:rPr lang="en-US" altLang="zh-CN" dirty="0"/>
              <a:t>BAW</a:t>
            </a:r>
            <a:r>
              <a:rPr lang="zh-CN" altLang="en-US" dirty="0"/>
              <a:t>，因为这样不会为自己增加“收益”，毕竟</a:t>
            </a:r>
            <a:r>
              <a:rPr lang="en-US" altLang="zh-CN" dirty="0"/>
              <a:t>B</a:t>
            </a:r>
            <a:r>
              <a:rPr lang="zh-CN" altLang="en-US" dirty="0"/>
              <a:t>期望只路由去往</a:t>
            </a:r>
            <a:r>
              <a:rPr lang="en-US" altLang="zh-CN" dirty="0"/>
              <a:t>/</a:t>
            </a:r>
            <a:r>
              <a:rPr lang="zh-CN" altLang="en-US" dirty="0"/>
              <a:t>来自客户（图中的</a:t>
            </a:r>
            <a:r>
              <a:rPr lang="en-US" altLang="zh-CN" dirty="0"/>
              <a:t>X</a:t>
            </a:r>
            <a:r>
              <a:rPr lang="zh-CN" altLang="en-US" dirty="0"/>
              <a:t>）的流量，</a:t>
            </a:r>
            <a:r>
              <a:rPr lang="en-US" altLang="zh-CN" dirty="0"/>
              <a:t>B</a:t>
            </a:r>
            <a:r>
              <a:rPr lang="zh-CN" altLang="en-US" dirty="0"/>
              <a:t>期望强制</a:t>
            </a:r>
            <a:r>
              <a:rPr lang="en-US" altLang="zh-CN" dirty="0"/>
              <a:t>C</a:t>
            </a:r>
            <a:r>
              <a:rPr lang="zh-CN" altLang="en-US" dirty="0"/>
              <a:t>通过</a:t>
            </a:r>
            <a:r>
              <a:rPr lang="en-US" altLang="zh-CN" dirty="0"/>
              <a:t>A</a:t>
            </a:r>
            <a:r>
              <a:rPr lang="zh-CN" altLang="en-US" dirty="0"/>
              <a:t>向</a:t>
            </a:r>
            <a:r>
              <a:rPr lang="en-US" altLang="zh-CN" dirty="0"/>
              <a:t>W</a:t>
            </a:r>
            <a:r>
              <a:rPr lang="zh-CN" altLang="en-US" dirty="0"/>
              <a:t>路由流量。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62C8C-A975-4484-9746-A405EE106E9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009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ICMP</a:t>
            </a:r>
            <a:r>
              <a:rPr lang="zh-CN" altLang="en-US"/>
              <a:t>报文中类型、代码即前表中，其数据部分来自差错</a:t>
            </a:r>
            <a:r>
              <a:rPr lang="en-US" altLang="zh-CN"/>
              <a:t>IP</a:t>
            </a:r>
            <a:r>
              <a:rPr lang="zh-CN" altLang="en-US"/>
              <a:t>数据报，结合完成后，整体作为一个</a:t>
            </a:r>
            <a:r>
              <a:rPr lang="en-US" altLang="zh-CN"/>
              <a:t>IP</a:t>
            </a:r>
            <a:r>
              <a:rPr lang="zh-CN" altLang="en-US"/>
              <a:t>数据报中的数据部分，即将</a:t>
            </a:r>
            <a:r>
              <a:rPr lang="en-US" altLang="zh-CN"/>
              <a:t>ICMP</a:t>
            </a:r>
            <a:r>
              <a:rPr lang="zh-CN" altLang="en-US"/>
              <a:t>报文封装到</a:t>
            </a:r>
            <a:r>
              <a:rPr lang="en-US" altLang="zh-CN"/>
              <a:t>IP</a:t>
            </a:r>
            <a:r>
              <a:rPr lang="zh-CN" altLang="en-US"/>
              <a:t>数据报中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因为</a:t>
            </a:r>
            <a:r>
              <a:rPr lang="en-US" altLang="zh-CN" dirty="0"/>
              <a:t>ipv4</a:t>
            </a:r>
            <a:r>
              <a:rPr lang="zh-CN" altLang="en-US" dirty="0"/>
              <a:t>的地址空间已经分配殆尽了，因此下一代</a:t>
            </a:r>
            <a:r>
              <a:rPr lang="en-US" altLang="zh-CN" dirty="0"/>
              <a:t>IP</a:t>
            </a:r>
            <a:r>
              <a:rPr lang="zh-CN" altLang="en-US" dirty="0"/>
              <a:t>协议</a:t>
            </a:r>
            <a:r>
              <a:rPr lang="en-US" altLang="zh-CN" dirty="0"/>
              <a:t>IPv6</a:t>
            </a:r>
            <a:r>
              <a:rPr lang="zh-CN" altLang="en-US" dirty="0"/>
              <a:t>的一个首要目的就是增加</a:t>
            </a:r>
            <a:r>
              <a:rPr lang="en-US" altLang="zh-CN" dirty="0" err="1"/>
              <a:t>ip</a:t>
            </a:r>
            <a:r>
              <a:rPr lang="zh-CN" altLang="en-US" dirty="0"/>
              <a:t>地址的数量，同时改进了首部格式，使路由器能够更加快速的处理</a:t>
            </a:r>
            <a:r>
              <a:rPr lang="en-US" altLang="zh-CN" dirty="0"/>
              <a:t>/</a:t>
            </a:r>
            <a:r>
              <a:rPr lang="zh-CN" altLang="en-US" dirty="0"/>
              <a:t>转发数据报，也支持了</a:t>
            </a:r>
            <a:r>
              <a:rPr lang="en-US" altLang="zh-CN" dirty="0" err="1"/>
              <a:t>QoS</a:t>
            </a:r>
            <a:endParaRPr lang="en-US" altLang="zh-CN" dirty="0"/>
          </a:p>
          <a:p>
            <a:r>
              <a:rPr lang="en-US" altLang="zh-CN" dirty="0"/>
              <a:t>IPv6</a:t>
            </a:r>
            <a:r>
              <a:rPr lang="zh-CN" altLang="en-US" dirty="0"/>
              <a:t>的数据报格式为</a:t>
            </a:r>
            <a:r>
              <a:rPr lang="en-US" altLang="zh-CN" dirty="0"/>
              <a:t>40</a:t>
            </a:r>
            <a:r>
              <a:rPr lang="zh-CN" altLang="en-US" dirty="0"/>
              <a:t>个字节的基本头部</a:t>
            </a:r>
            <a:r>
              <a:rPr lang="en-US" altLang="zh-CN" dirty="0"/>
              <a:t>+n</a:t>
            </a:r>
            <a:r>
              <a:rPr lang="zh-CN" altLang="en-US" dirty="0"/>
              <a:t>个扩展首部</a:t>
            </a:r>
            <a:r>
              <a:rPr lang="en-US" altLang="zh-CN" dirty="0"/>
              <a:t>+</a:t>
            </a:r>
            <a:r>
              <a:rPr lang="zh-CN" altLang="en-US" dirty="0"/>
              <a:t>数据组成，其中扩展首部被成为选项，扩展首部</a:t>
            </a:r>
            <a:r>
              <a:rPr lang="en-US" altLang="zh-CN" dirty="0"/>
              <a:t>+</a:t>
            </a:r>
            <a:r>
              <a:rPr lang="zh-CN" altLang="en-US" dirty="0"/>
              <a:t>数据称为载荷，需要注意的是</a:t>
            </a:r>
            <a:r>
              <a:rPr lang="en-US" altLang="zh-CN" dirty="0"/>
              <a:t>IPv6</a:t>
            </a:r>
            <a:r>
              <a:rPr lang="zh-CN" altLang="en-US" dirty="0"/>
              <a:t>数据报不允许分片</a:t>
            </a:r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其中：优先级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(priority):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标识数据报的优先级、流标签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(flow Label):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标识同一“流”中的数据报、下一个首部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(next header):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标识下一个选项首部或上层协议首部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dirty="0"/>
              <a:t> </a:t>
            </a:r>
            <a:br>
              <a:rPr lang="zh-CN" altLang="en-US" dirty="0"/>
            </a:br>
            <a:r>
              <a:rPr lang="zh-CN" altLang="en-US" dirty="0"/>
              <a:t>与</a:t>
            </a:r>
            <a:r>
              <a:rPr lang="en-US" altLang="zh-CN" dirty="0"/>
              <a:t>IPv4</a:t>
            </a:r>
            <a:r>
              <a:rPr lang="zh-CN" altLang="en-US" dirty="0"/>
              <a:t>相比，彻底移除了校验和以减少每一跳处理的时间，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选项从基本首部移出，定义多个选项首部，通过“下一个首部”字段指示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ICMPv6: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新版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ICMP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附加报文类型，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e.g. “Packet Too Big”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多播组管理功能</a:t>
            </a:r>
            <a:r>
              <a:rPr lang="zh-CN" altLang="en-US" dirty="0"/>
              <a:t> </a:t>
            </a:r>
            <a:br>
              <a:rPr lang="zh-CN" altLang="en-US" dirty="0"/>
            </a:b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D2D86-7899-4927-9A18-7E4C3C998D5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982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IPv6</a:t>
            </a:r>
            <a:r>
              <a:rPr lang="zh-CN" altLang="en-US" dirty="0"/>
              <a:t>地址共</a:t>
            </a:r>
            <a:r>
              <a:rPr lang="en-US" altLang="zh-CN" dirty="0"/>
              <a:t>128</a:t>
            </a:r>
            <a:r>
              <a:rPr lang="zh-CN" altLang="en-US" dirty="0"/>
              <a:t>位，将其分为</a:t>
            </a:r>
            <a:r>
              <a:rPr lang="en-US" altLang="zh-CN" dirty="0"/>
              <a:t>16</a:t>
            </a:r>
            <a:r>
              <a:rPr lang="zh-CN" altLang="en-US" dirty="0"/>
              <a:t>*</a:t>
            </a:r>
            <a:r>
              <a:rPr lang="en-US" altLang="zh-CN" dirty="0"/>
              <a:t>8</a:t>
            </a:r>
            <a:r>
              <a:rPr lang="zh-CN" altLang="en-US" dirty="0"/>
              <a:t>组，使用</a:t>
            </a:r>
            <a:r>
              <a:rPr lang="en-US" altLang="zh-CN" dirty="0"/>
              <a:t>16</a:t>
            </a:r>
            <a:r>
              <a:rPr lang="zh-CN" altLang="en-US" dirty="0"/>
              <a:t>进制数表示一个</a:t>
            </a:r>
            <a:r>
              <a:rPr lang="en-US" altLang="zh-CN" dirty="0"/>
              <a:t>16</a:t>
            </a:r>
            <a:r>
              <a:rPr lang="zh-CN" altLang="en-US" dirty="0"/>
              <a:t>位数，分组之间只用：连接，如果有几个连续的分组为</a:t>
            </a:r>
            <a:r>
              <a:rPr lang="en-US" altLang="zh-CN" dirty="0"/>
              <a:t>0</a:t>
            </a:r>
            <a:r>
              <a:rPr lang="zh-CN" altLang="en-US" dirty="0"/>
              <a:t>，那么这些</a:t>
            </a:r>
            <a:r>
              <a:rPr lang="en-US" altLang="zh-CN" dirty="0"/>
              <a:t>0</a:t>
            </a:r>
            <a:r>
              <a:rPr lang="zh-CN" altLang="en-US" dirty="0"/>
              <a:t>可以省略并用两个：代替</a:t>
            </a:r>
            <a:endParaRPr lang="en-US" altLang="zh-CN" dirty="0"/>
          </a:p>
          <a:p>
            <a:r>
              <a:rPr lang="en-US" altLang="zh-CN" dirty="0"/>
              <a:t>IPv6</a:t>
            </a:r>
            <a:r>
              <a:rPr lang="zh-CN" altLang="en-US" dirty="0"/>
              <a:t>不在使用掩码，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URL</a:t>
            </a:r>
            <a:r>
              <a:rPr lang="zh-CN" altLang="en-US" dirty="0"/>
              <a:t>中，为了使地址中烦人：不与端口号的：冲突，使用</a:t>
            </a:r>
            <a:r>
              <a:rPr lang="en-US" altLang="zh-CN" dirty="0"/>
              <a:t>[ ]</a:t>
            </a:r>
            <a:r>
              <a:rPr lang="zh-CN" altLang="en-US" dirty="0"/>
              <a:t>把</a:t>
            </a:r>
            <a:r>
              <a:rPr lang="en-US" altLang="zh-CN" dirty="0"/>
              <a:t>IP</a:t>
            </a:r>
            <a:r>
              <a:rPr lang="zh-CN" altLang="en-US" dirty="0"/>
              <a:t>地址括起来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IPv6</a:t>
            </a:r>
            <a:r>
              <a:rPr lang="zh-CN" altLang="en-US" dirty="0"/>
              <a:t>基本的地址类型分为单播，多播与组播，其中需要注意的是</a:t>
            </a:r>
            <a:r>
              <a:rPr lang="en-US" altLang="zh-CN" dirty="0"/>
              <a:t>IPv6</a:t>
            </a:r>
            <a:r>
              <a:rPr lang="zh-CN" altLang="en-US" dirty="0"/>
              <a:t>支持任意播：一对一组之一（最近一个）通信 </a:t>
            </a:r>
            <a:endParaRPr lang="en-US" altLang="zh-CN" dirty="0"/>
          </a:p>
          <a:p>
            <a:r>
              <a:rPr lang="zh-CN" altLang="en-US" dirty="0"/>
              <a:t>由于</a:t>
            </a:r>
            <a:r>
              <a:rPr lang="en-US" altLang="zh-CN" dirty="0"/>
              <a:t>IPv6</a:t>
            </a:r>
            <a:r>
              <a:rPr lang="zh-CN" altLang="en-US" dirty="0"/>
              <a:t>目前仍没有完全取代</a:t>
            </a:r>
            <a:r>
              <a:rPr lang="en-US" altLang="zh-CN" dirty="0"/>
              <a:t>IPv4</a:t>
            </a:r>
            <a:r>
              <a:rPr lang="zh-CN" altLang="en-US" dirty="0"/>
              <a:t>，一个重要的问题就是，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IPv4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IPv6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路由器共存的网络如何运行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en-US" dirty="0"/>
              <a:t>使用隧道技术：</a:t>
            </a:r>
            <a:r>
              <a:rPr lang="en-US" altLang="zh-CN" dirty="0"/>
              <a:t>IPv6</a:t>
            </a:r>
            <a:r>
              <a:rPr lang="zh-CN" altLang="en-US" dirty="0"/>
              <a:t>数据报作为</a:t>
            </a:r>
            <a:r>
              <a:rPr lang="en-US" altLang="zh-CN" dirty="0"/>
              <a:t>IPv4</a:t>
            </a:r>
            <a:r>
              <a:rPr lang="zh-CN" altLang="en-US" dirty="0"/>
              <a:t>数据报的载荷进行封装，穿越</a:t>
            </a:r>
            <a:r>
              <a:rPr lang="en-US" altLang="zh-CN" dirty="0"/>
              <a:t>IPv4</a:t>
            </a:r>
            <a:r>
              <a:rPr lang="zh-CN" altLang="en-US" dirty="0"/>
              <a:t>网络</a:t>
            </a:r>
            <a:endParaRPr lang="en-US" altLang="zh-CN" dirty="0"/>
          </a:p>
          <a:p>
            <a:r>
              <a:rPr lang="zh-CN" altLang="en-US" dirty="0"/>
              <a:t>穿过</a:t>
            </a:r>
            <a:r>
              <a:rPr lang="en-US" altLang="zh-CN" dirty="0"/>
              <a:t>IPv4</a:t>
            </a:r>
            <a:r>
              <a:rPr lang="zh-CN" altLang="en-US" dirty="0"/>
              <a:t>网络后再还原回</a:t>
            </a:r>
            <a:r>
              <a:rPr lang="en-US" altLang="zh-CN" dirty="0"/>
              <a:t>IPv6</a:t>
            </a:r>
            <a:r>
              <a:rPr lang="zh-CN" altLang="en-US" dirty="0"/>
              <a:t>数据报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D2D86-7899-4927-9A18-7E4C3C998D5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593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路由算法的目的是确定去往目的网络的最佳路径</a:t>
            </a:r>
            <a:endParaRPr lang="en-US" altLang="zh-CN" dirty="0"/>
          </a:p>
          <a:p>
            <a:r>
              <a:rPr lang="zh-CN" altLang="en-US" dirty="0"/>
              <a:t>可以分为静态</a:t>
            </a:r>
            <a:r>
              <a:rPr lang="en-US" altLang="zh-CN" dirty="0"/>
              <a:t>&amp;</a:t>
            </a:r>
            <a:r>
              <a:rPr lang="zh-CN" altLang="en-US" dirty="0"/>
              <a:t>动态路由，</a:t>
            </a:r>
            <a:r>
              <a:rPr lang="en-US" altLang="zh-CN" dirty="0" err="1"/>
              <a:t>balabala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根据路由的信息又可分为全局</a:t>
            </a:r>
            <a:r>
              <a:rPr lang="en-US" altLang="zh-CN" dirty="0"/>
              <a:t>&amp;</a:t>
            </a:r>
            <a:r>
              <a:rPr lang="zh-CN" altLang="en-US" dirty="0"/>
              <a:t>分散信息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D2D86-7899-4927-9A18-7E4C3C998D5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000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我们来看链路状态路由算法，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可以把网络抽象成一个图，路由器为节点，链路为边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链路状态路由算法动态路由掌握全局信息的路由算法，即</a:t>
            </a:r>
            <a:r>
              <a:rPr lang="zh-CN" altLang="en-US" sz="1200" dirty="0"/>
              <a:t>所有结点</a:t>
            </a:r>
            <a:r>
              <a:rPr lang="en-US" altLang="zh-CN" sz="1200" dirty="0"/>
              <a:t>(</a:t>
            </a:r>
            <a:r>
              <a:rPr lang="zh-CN" altLang="en-US" sz="1200" dirty="0"/>
              <a:t>路由器</a:t>
            </a:r>
            <a:r>
              <a:rPr lang="en-US" altLang="zh-CN" sz="1200" dirty="0"/>
              <a:t>)</a:t>
            </a:r>
            <a:r>
              <a:rPr lang="zh-CN" altLang="en-US" sz="1200" dirty="0"/>
              <a:t>掌握网络拓扑和链路费用，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计算从一个结点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“源”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到达所有其他结点的最短路径获得该结点的转发表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因此可以使用最短路径算法 比如</a:t>
            </a:r>
            <a:r>
              <a:rPr lang="en-US" altLang="zh-CN" sz="1200" dirty="0" err="1"/>
              <a:t>Dji</a:t>
            </a:r>
            <a:r>
              <a:rPr lang="zh-CN" altLang="en-US" sz="1200" dirty="0"/>
              <a:t>算法计算，</a:t>
            </a: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err="1"/>
              <a:t>Dij</a:t>
            </a:r>
            <a:r>
              <a:rPr lang="zh-CN" altLang="en-US" sz="1200" dirty="0"/>
              <a:t>算法</a:t>
            </a:r>
            <a:r>
              <a:rPr lang="en-US" altLang="zh-CN" sz="1200" dirty="0" err="1"/>
              <a:t>balabala</a:t>
            </a:r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D2D86-7899-4927-9A18-7E4C3C998D5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352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接下来来分析一下链路状态路由算法，</a:t>
            </a:r>
            <a:endParaRPr lang="en-US" altLang="zh-CN" dirty="0"/>
          </a:p>
          <a:p>
            <a:r>
              <a:rPr lang="zh-CN" altLang="en-US" dirty="0"/>
              <a:t>算法复杂性为</a:t>
            </a:r>
            <a:r>
              <a:rPr lang="en-US" altLang="zh-CN" dirty="0"/>
              <a:t>n(n+1)/2</a:t>
            </a:r>
            <a:r>
              <a:rPr lang="zh-CN" altLang="en-US" dirty="0"/>
              <a:t>次比较</a:t>
            </a:r>
            <a:r>
              <a:rPr lang="en-US" altLang="zh-CN" dirty="0"/>
              <a:t>: O(n^2)</a:t>
            </a:r>
          </a:p>
          <a:p>
            <a:r>
              <a:rPr lang="zh-CN" altLang="en-US" dirty="0"/>
              <a:t>更高效的实现</a:t>
            </a:r>
            <a:r>
              <a:rPr lang="en-US" altLang="zh-CN" dirty="0"/>
              <a:t>: 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需要注意的是，链路状态路由算法存在震荡的可能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假设链路费用是该链路承载的通信量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en-US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D2D86-7899-4927-9A18-7E4C3C998D5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064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BGP</a:t>
            </a:r>
            <a:r>
              <a:rPr lang="zh-CN" altLang="en-US" dirty="0"/>
              <a:t>协议较为复杂，也是事实上广泛使用的标准域间路由协议。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它提供了可用于从邻居</a:t>
            </a:r>
            <a:r>
              <a:rPr lang="en-US" altLang="zh-CN" dirty="0"/>
              <a:t>AS</a:t>
            </a:r>
            <a:r>
              <a:rPr lang="zh-CN" altLang="en-US" dirty="0"/>
              <a:t>获取子网可达性信息的</a:t>
            </a:r>
            <a:r>
              <a:rPr lang="en-US" altLang="zh-CN" dirty="0" err="1"/>
              <a:t>eBGP</a:t>
            </a:r>
            <a:r>
              <a:rPr lang="zh-CN" altLang="en-US" dirty="0"/>
              <a:t>与向所有</a:t>
            </a:r>
            <a:r>
              <a:rPr lang="en-US" altLang="zh-CN" dirty="0"/>
              <a:t>AS</a:t>
            </a:r>
            <a:r>
              <a:rPr lang="zh-CN" altLang="en-US" dirty="0"/>
              <a:t>内部路由器传播子网可达性信息的</a:t>
            </a:r>
            <a:r>
              <a:rPr lang="en-US" altLang="zh-CN" dirty="0" err="1"/>
              <a:t>iBGP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BGP</a:t>
            </a:r>
            <a:r>
              <a:rPr lang="zh-CN" altLang="en-US" dirty="0"/>
              <a:t>协议中有两个概念，分别是</a:t>
            </a:r>
            <a:r>
              <a:rPr lang="en-US" altLang="zh-CN" dirty="0"/>
              <a:t>BGP</a:t>
            </a:r>
            <a:r>
              <a:rPr lang="zh-CN" altLang="en-US" dirty="0"/>
              <a:t>会话与</a:t>
            </a:r>
            <a:r>
              <a:rPr lang="en-US" altLang="zh-CN" dirty="0"/>
              <a:t>BGP</a:t>
            </a:r>
            <a:r>
              <a:rPr lang="zh-CN" altLang="en-US" dirty="0"/>
              <a:t>报文。</a:t>
            </a:r>
            <a:r>
              <a:rPr lang="en-US" altLang="zh-CN" dirty="0"/>
              <a:t>BGP</a:t>
            </a:r>
            <a:r>
              <a:rPr lang="zh-CN" altLang="en-US" dirty="0"/>
              <a:t>会话指的是两个</a:t>
            </a:r>
            <a:r>
              <a:rPr lang="en-US" altLang="zh-CN" dirty="0"/>
              <a:t>BGP</a:t>
            </a:r>
            <a:r>
              <a:rPr lang="zh-CN" altLang="en-US" dirty="0"/>
              <a:t>路由器交换</a:t>
            </a:r>
            <a:r>
              <a:rPr lang="en-US" altLang="zh-CN" dirty="0"/>
              <a:t>BGP</a:t>
            </a:r>
            <a:r>
              <a:rPr lang="zh-CN" altLang="en-US" dirty="0"/>
              <a:t>报文的过程。它可用作通告去往不同目的前缀的路径。由于该会话基于的</a:t>
            </a:r>
            <a:r>
              <a:rPr lang="en-US" altLang="zh-CN" dirty="0"/>
              <a:t>TCP</a:t>
            </a:r>
            <a:r>
              <a:rPr lang="zh-CN" altLang="en-US" dirty="0"/>
              <a:t>连接长时间不拆除，因此可以说它基于一个半永久的</a:t>
            </a:r>
            <a:r>
              <a:rPr lang="en-US" altLang="zh-CN" dirty="0"/>
              <a:t>TCP</a:t>
            </a:r>
            <a:r>
              <a:rPr lang="zh-CN" altLang="en-US" dirty="0"/>
              <a:t>连接。</a:t>
            </a:r>
            <a:endParaRPr lang="en-US" altLang="zh-CN" dirty="0"/>
          </a:p>
          <a:p>
            <a:r>
              <a:rPr lang="zh-CN" altLang="en-US" dirty="0"/>
              <a:t>而</a:t>
            </a:r>
            <a:r>
              <a:rPr lang="en-US" altLang="zh-CN" dirty="0"/>
              <a:t>BGP</a:t>
            </a:r>
            <a:r>
              <a:rPr lang="zh-CN" altLang="en-US" dirty="0"/>
              <a:t>报文指的是</a:t>
            </a:r>
            <a:r>
              <a:rPr lang="en-US" altLang="zh-CN" dirty="0"/>
              <a:t>BGP</a:t>
            </a:r>
            <a:r>
              <a:rPr lang="zh-CN" altLang="en-US" dirty="0"/>
              <a:t>会话中发送的内容。重要的有</a:t>
            </a:r>
            <a:r>
              <a:rPr lang="en-US" altLang="zh-CN" dirty="0"/>
              <a:t>4</a:t>
            </a:r>
            <a:r>
              <a:rPr lang="zh-CN" altLang="en-US" dirty="0"/>
              <a:t>种，分别是</a:t>
            </a:r>
            <a:r>
              <a:rPr lang="en-US" altLang="zh-CN" dirty="0"/>
              <a:t>OPEN</a:t>
            </a:r>
            <a:r>
              <a:rPr lang="zh-CN" altLang="en-US" dirty="0"/>
              <a:t>报文，</a:t>
            </a:r>
            <a:r>
              <a:rPr lang="en-US" altLang="zh-CN" dirty="0"/>
              <a:t>UPDATE</a:t>
            </a:r>
            <a:r>
              <a:rPr lang="zh-CN" altLang="en-US" dirty="0"/>
              <a:t>报文，</a:t>
            </a:r>
            <a:r>
              <a:rPr lang="en-US" altLang="zh-CN" dirty="0"/>
              <a:t>KEEPALIVE</a:t>
            </a:r>
            <a:r>
              <a:rPr lang="zh-CN" altLang="en-US" dirty="0"/>
              <a:t>报文与</a:t>
            </a:r>
            <a:r>
              <a:rPr lang="en-US" altLang="zh-CN" dirty="0"/>
              <a:t>NOTIFICATION</a:t>
            </a:r>
            <a:r>
              <a:rPr lang="zh-CN" altLang="en-US" dirty="0"/>
              <a:t>报文。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OPEN</a:t>
            </a:r>
            <a:r>
              <a:rPr lang="zh-CN" altLang="en-US" dirty="0"/>
              <a:t>报文用于与</a:t>
            </a:r>
            <a:r>
              <a:rPr lang="en-US" altLang="zh-CN" dirty="0"/>
              <a:t>peer</a:t>
            </a:r>
            <a:r>
              <a:rPr lang="zh-CN" altLang="en-US" dirty="0"/>
              <a:t>建立</a:t>
            </a:r>
            <a:r>
              <a:rPr lang="en-US" altLang="zh-CN" dirty="0"/>
              <a:t>TCP</a:t>
            </a:r>
            <a:r>
              <a:rPr lang="zh-CN" altLang="en-US" dirty="0"/>
              <a:t>连接，并认证发送方。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UPDATE</a:t>
            </a:r>
            <a:r>
              <a:rPr lang="zh-CN" altLang="en-US" dirty="0"/>
              <a:t>报文用于通报新路径或撤销原路径。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KEEPALIVE</a:t>
            </a:r>
            <a:r>
              <a:rPr lang="zh-CN" altLang="en-US" dirty="0"/>
              <a:t>报文用于在无</a:t>
            </a:r>
            <a:r>
              <a:rPr lang="en-US" altLang="zh-CN" dirty="0"/>
              <a:t>UPDATE</a:t>
            </a:r>
            <a:r>
              <a:rPr lang="zh-CN" altLang="en-US" dirty="0"/>
              <a:t>报文时，保持连接。同时也用于对</a:t>
            </a:r>
            <a:r>
              <a:rPr lang="en-US" altLang="zh-CN" dirty="0"/>
              <a:t>OPEN</a:t>
            </a:r>
            <a:r>
              <a:rPr lang="zh-CN" altLang="en-US" dirty="0"/>
              <a:t>请求的确认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NOTIFICATION</a:t>
            </a:r>
            <a:r>
              <a:rPr lang="zh-CN" altLang="en-US" dirty="0"/>
              <a:t>报文用于报告之前报文的差错，或者关闭连接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62C8C-A975-4484-9746-A405EE106E9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6576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BGP</a:t>
            </a:r>
            <a:r>
              <a:rPr lang="zh-CN" altLang="en-US" dirty="0"/>
              <a:t>实际应用是怎样的？</a:t>
            </a:r>
            <a:endParaRPr lang="en-US" altLang="zh-CN" dirty="0"/>
          </a:p>
          <a:p>
            <a:r>
              <a:rPr lang="zh-CN" altLang="en-US" dirty="0"/>
              <a:t>对于前缀可达性信息的通告过程，</a:t>
            </a:r>
            <a:r>
              <a:rPr lang="en-US" altLang="zh-CN" dirty="0"/>
              <a:t>AS</a:t>
            </a:r>
            <a:r>
              <a:rPr lang="zh-CN" altLang="en-US" dirty="0"/>
              <a:t>要向邻居</a:t>
            </a:r>
            <a:r>
              <a:rPr lang="en-US" altLang="zh-CN" dirty="0"/>
              <a:t>AS</a:t>
            </a:r>
            <a:r>
              <a:rPr lang="zh-CN" altLang="en-US" dirty="0"/>
              <a:t>通告前缀可达性，同时</a:t>
            </a:r>
            <a:r>
              <a:rPr lang="en-US" altLang="zh-CN" dirty="0"/>
              <a:t>AS</a:t>
            </a:r>
            <a:r>
              <a:rPr lang="zh-CN" altLang="en-US" dirty="0"/>
              <a:t>内部也会分发前缀可达性信息，最后路由器将新的前缀可达性信息加入到转发表中</a:t>
            </a:r>
            <a:endParaRPr lang="en-US" altLang="zh-CN" dirty="0"/>
          </a:p>
          <a:p>
            <a:r>
              <a:rPr lang="zh-CN" altLang="en-US" dirty="0"/>
              <a:t>通告中通常包含前缀和属性值，重要的有</a:t>
            </a:r>
            <a:r>
              <a:rPr lang="en-US" altLang="zh-CN" dirty="0"/>
              <a:t>AS-PATH</a:t>
            </a:r>
            <a:r>
              <a:rPr lang="zh-CN" altLang="en-US" dirty="0"/>
              <a:t>和</a:t>
            </a:r>
            <a:r>
              <a:rPr lang="en-US" altLang="zh-CN" dirty="0"/>
              <a:t>NEXT-HOP</a:t>
            </a:r>
            <a:r>
              <a:rPr lang="zh-CN" altLang="en-US" dirty="0"/>
              <a:t>两个属性值。</a:t>
            </a:r>
            <a:r>
              <a:rPr lang="en-US" altLang="zh-CN" dirty="0"/>
              <a:t>AS-PATH</a:t>
            </a:r>
            <a:r>
              <a:rPr lang="zh-CN" altLang="en-US" dirty="0"/>
              <a:t>包含前缀通告所经过的</a:t>
            </a:r>
            <a:r>
              <a:rPr lang="en-US" altLang="zh-CN" dirty="0"/>
              <a:t>AS</a:t>
            </a:r>
            <a:r>
              <a:rPr lang="zh-CN" altLang="en-US" dirty="0"/>
              <a:t>序列，而</a:t>
            </a:r>
            <a:r>
              <a:rPr lang="en-US" altLang="zh-CN" dirty="0"/>
              <a:t>NEXT-HOP</a:t>
            </a:r>
            <a:r>
              <a:rPr lang="zh-CN" altLang="en-US" dirty="0"/>
              <a:t>属性记录了开始对应的</a:t>
            </a:r>
            <a:r>
              <a:rPr lang="en-US" altLang="zh-CN" dirty="0"/>
              <a:t>AS-PATH</a:t>
            </a:r>
            <a:r>
              <a:rPr lang="zh-CN" altLang="en-US" dirty="0"/>
              <a:t>的路由器接口，指向下一跳</a:t>
            </a:r>
            <a:r>
              <a:rPr lang="en-US" altLang="zh-CN" dirty="0"/>
              <a:t>AS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网关路由器收到路由通告后，首先需要利用输入策略决定接收还是拒绝该路由，通常输入策略都是人工输入，由于技术或者政策所制定的。之后路由器通过本地偏好值、最短</a:t>
            </a:r>
            <a:r>
              <a:rPr lang="en-US" altLang="zh-CN" dirty="0"/>
              <a:t>AS-PATH</a:t>
            </a:r>
            <a:r>
              <a:rPr lang="zh-CN" altLang="en-US" dirty="0"/>
              <a:t>、最近</a:t>
            </a:r>
            <a:r>
              <a:rPr lang="en-US" altLang="zh-CN" dirty="0"/>
              <a:t>NEXT-HOP</a:t>
            </a:r>
            <a:r>
              <a:rPr lang="zh-CN" altLang="en-US" dirty="0"/>
              <a:t>路由器、附加准则四个准则来对路由进行选择。这里的本地偏好值指的是输入策略。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62C8C-A975-4484-9746-A405EE106E9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426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165267"/>
            <a:ext cx="6589199" cy="78151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42415" y="1152908"/>
            <a:ext cx="6591985" cy="54703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0" y="302019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6689" y="37345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5/3/2018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5/3/2018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5/3/2018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网络层（下）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链路状态路由算法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 err="1"/>
              <a:t>Dijkstra</a:t>
            </a:r>
            <a:r>
              <a:rPr lang="en-US" altLang="zh-CN" sz="1600" dirty="0"/>
              <a:t> </a:t>
            </a:r>
            <a:r>
              <a:rPr lang="zh-CN" altLang="en-US" sz="1600" dirty="0"/>
              <a:t>算法</a:t>
            </a:r>
            <a:endParaRPr lang="en-US" altLang="zh-CN" sz="1600" dirty="0"/>
          </a:p>
          <a:p>
            <a:r>
              <a:rPr lang="zh-CN" altLang="en-US" sz="1600" dirty="0"/>
              <a:t>所有结点</a:t>
            </a:r>
            <a:r>
              <a:rPr lang="en-US" altLang="zh-CN" sz="1600" dirty="0"/>
              <a:t>(</a:t>
            </a:r>
            <a:r>
              <a:rPr lang="zh-CN" altLang="en-US" sz="1600" dirty="0"/>
              <a:t>路由器</a:t>
            </a:r>
            <a:r>
              <a:rPr lang="en-US" altLang="zh-CN" sz="1600" dirty="0"/>
              <a:t>)</a:t>
            </a:r>
            <a:r>
              <a:rPr lang="zh-CN" altLang="en-US" sz="1600" dirty="0"/>
              <a:t>掌握网络拓扑和链路费用</a:t>
            </a:r>
            <a:endParaRPr lang="en-US" altLang="zh-CN" sz="1600" dirty="0"/>
          </a:p>
          <a:p>
            <a:pPr lvl="1"/>
            <a:r>
              <a:rPr lang="zh-CN" altLang="en-US" sz="1400" dirty="0"/>
              <a:t>通过“链路状态广播”</a:t>
            </a:r>
            <a:endParaRPr lang="en-US" altLang="zh-CN" sz="1400" dirty="0"/>
          </a:p>
          <a:p>
            <a:pPr lvl="1"/>
            <a:r>
              <a:rPr lang="zh-CN" altLang="en-US" sz="1400" dirty="0"/>
              <a:t>所有结点拥有相同信息</a:t>
            </a:r>
            <a:endParaRPr lang="en-US" altLang="zh-CN" sz="1400" dirty="0"/>
          </a:p>
          <a:p>
            <a:r>
              <a:rPr lang="zh-CN" altLang="en-US" sz="1600" dirty="0"/>
              <a:t>计算从一个结点到达所有其他结点的最短路径获得该结点的转发表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047" y="3031331"/>
            <a:ext cx="4968921" cy="359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876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链路状态路由算法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算法复杂性</a:t>
            </a:r>
            <a:r>
              <a:rPr lang="en-US" altLang="zh-CN" dirty="0"/>
              <a:t>: n</a:t>
            </a:r>
            <a:r>
              <a:rPr lang="zh-CN" altLang="en-US" dirty="0"/>
              <a:t>个结点</a:t>
            </a:r>
            <a:endParaRPr lang="en-US" altLang="zh-CN" dirty="0"/>
          </a:p>
          <a:p>
            <a:pPr lvl="1"/>
            <a:r>
              <a:rPr lang="zh-CN" altLang="en-US" dirty="0"/>
              <a:t>每次迭代</a:t>
            </a:r>
            <a:r>
              <a:rPr lang="en-US" altLang="zh-CN" dirty="0"/>
              <a:t>: </a:t>
            </a:r>
            <a:r>
              <a:rPr lang="zh-CN" altLang="en-US" dirty="0"/>
              <a:t>需要检测所有不在集合</a:t>
            </a:r>
            <a:r>
              <a:rPr lang="en-US" altLang="zh-CN" dirty="0"/>
              <a:t>N’</a:t>
            </a:r>
            <a:r>
              <a:rPr lang="zh-CN" altLang="en-US" dirty="0"/>
              <a:t>中的结点</a:t>
            </a:r>
            <a:r>
              <a:rPr lang="en-US" altLang="zh-CN" dirty="0"/>
              <a:t>w</a:t>
            </a:r>
          </a:p>
          <a:p>
            <a:pPr lvl="1"/>
            <a:r>
              <a:rPr lang="en-US" altLang="zh-CN" dirty="0"/>
              <a:t>n(n+1)/2</a:t>
            </a:r>
            <a:r>
              <a:rPr lang="zh-CN" altLang="en-US" dirty="0"/>
              <a:t>次比较</a:t>
            </a:r>
            <a:r>
              <a:rPr lang="en-US" altLang="zh-CN" dirty="0"/>
              <a:t>: O(n^2)</a:t>
            </a:r>
          </a:p>
          <a:p>
            <a:pPr lvl="1"/>
            <a:r>
              <a:rPr lang="zh-CN" altLang="en-US" dirty="0"/>
              <a:t>更高效的实现</a:t>
            </a:r>
            <a:r>
              <a:rPr lang="en-US" altLang="zh-CN" dirty="0"/>
              <a:t>: 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存在震荡</a:t>
            </a:r>
            <a:r>
              <a:rPr lang="en-US" altLang="zh-CN" dirty="0"/>
              <a:t>(oscillations)</a:t>
            </a:r>
            <a:r>
              <a:rPr lang="zh-CN" altLang="en-US" dirty="0"/>
              <a:t>可能</a:t>
            </a:r>
            <a:r>
              <a:rPr lang="en-US" altLang="zh-CN" dirty="0"/>
              <a:t>: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570" y="3621214"/>
            <a:ext cx="721042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792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5A5417-31C7-44A0-8447-7E4AEF68A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Bellman-Ford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AD8C96-FF82-4434-B073-3D7DC2C70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D(</a:t>
            </a:r>
            <a:r>
              <a:rPr lang="en-US" altLang="zh-CN" dirty="0" err="1"/>
              <a:t>x,y</a:t>
            </a:r>
            <a:r>
              <a:rPr lang="en-US" altLang="zh-CN" dirty="0"/>
              <a:t>)=min{c(</a:t>
            </a:r>
            <a:r>
              <a:rPr lang="en-US" altLang="zh-CN" dirty="0" err="1"/>
              <a:t>x,v</a:t>
            </a:r>
            <a:r>
              <a:rPr lang="en-US" altLang="zh-CN" dirty="0"/>
              <a:t>)+d(</a:t>
            </a:r>
            <a:r>
              <a:rPr lang="en-US" altLang="zh-CN" dirty="0" err="1"/>
              <a:t>v,y</a:t>
            </a:r>
            <a:r>
              <a:rPr lang="en-US" altLang="zh-CN" dirty="0"/>
              <a:t>)}</a:t>
            </a:r>
          </a:p>
          <a:p>
            <a:pPr lvl="1"/>
            <a:r>
              <a:rPr lang="zh-CN" altLang="en-US" dirty="0"/>
              <a:t>静态图至多</a:t>
            </a:r>
            <a:r>
              <a:rPr lang="en-US" altLang="zh-CN" dirty="0"/>
              <a:t>n-1</a:t>
            </a:r>
            <a:r>
              <a:rPr lang="zh-CN" altLang="en-US" dirty="0"/>
              <a:t>次即可得到最优解</a:t>
            </a:r>
            <a:endParaRPr lang="en-US" altLang="zh-CN" dirty="0"/>
          </a:p>
          <a:p>
            <a:pPr lvl="1"/>
            <a:r>
              <a:rPr lang="zh-CN" altLang="en-US" dirty="0"/>
              <a:t>动态图可以迭代更新</a:t>
            </a:r>
            <a:endParaRPr lang="en-US" altLang="zh-CN" dirty="0"/>
          </a:p>
          <a:p>
            <a:pPr lvl="1"/>
            <a:r>
              <a:rPr lang="zh-CN" altLang="en-US" dirty="0"/>
              <a:t>需要维护边权，最短路程，最短路径的下一跳</a:t>
            </a:r>
            <a:endParaRPr lang="en-US" altLang="zh-CN" dirty="0"/>
          </a:p>
          <a:p>
            <a:r>
              <a:rPr lang="zh-CN" altLang="en-US" dirty="0"/>
              <a:t>并行运算，每个节点维护自身的</a:t>
            </a:r>
            <a:r>
              <a:rPr lang="en-US" altLang="zh-CN" dirty="0"/>
              <a:t>d(x,*)</a:t>
            </a:r>
            <a:r>
              <a:rPr lang="zh-CN" altLang="en-US" dirty="0"/>
              <a:t>，更新时若改变则向其所有邻居广播，每个邻居收到信息后更新自身，若有变化则再次向其所有邻居广播</a:t>
            </a:r>
            <a:endParaRPr lang="en-US" altLang="zh-CN" dirty="0"/>
          </a:p>
          <a:p>
            <a:pPr lvl="1"/>
            <a:r>
              <a:rPr lang="zh-CN" altLang="en-US" dirty="0"/>
              <a:t>异步迭代，分布式</a:t>
            </a:r>
          </a:p>
        </p:txBody>
      </p:sp>
    </p:spTree>
    <p:extLst>
      <p:ext uri="{BB962C8B-B14F-4D97-AF65-F5344CB8AC3E}">
        <p14:creationId xmlns:p14="http://schemas.microsoft.com/office/powerpoint/2010/main" val="3688349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D8C35-47B4-4FCE-B700-F9AE06C87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毒性逆转</a:t>
            </a:r>
            <a:r>
              <a:rPr lang="en-US" altLang="zh-CN" dirty="0"/>
              <a:t>(poisoned reverse)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CF2279-7969-4C67-9189-51A6F8B4A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路径减小能够快速更新，路径增大不能</a:t>
            </a:r>
            <a:endParaRPr lang="en-US" altLang="zh-CN" dirty="0"/>
          </a:p>
          <a:p>
            <a:r>
              <a:rPr lang="zh-CN" altLang="en-US" dirty="0"/>
              <a:t>如图，</a:t>
            </a:r>
            <a:r>
              <a:rPr lang="en-US" altLang="zh-CN" dirty="0"/>
              <a:t>z</a:t>
            </a:r>
            <a:r>
              <a:rPr lang="zh-CN" altLang="en-US" dirty="0"/>
              <a:t>通过</a:t>
            </a:r>
            <a:r>
              <a:rPr lang="en-US" altLang="zh-CN" dirty="0"/>
              <a:t>y</a:t>
            </a:r>
            <a:r>
              <a:rPr lang="zh-CN" altLang="en-US" dirty="0"/>
              <a:t>到达</a:t>
            </a:r>
            <a:r>
              <a:rPr lang="en-US" altLang="zh-CN" dirty="0"/>
              <a:t>x</a:t>
            </a:r>
            <a:r>
              <a:rPr lang="zh-CN" altLang="en-US" dirty="0"/>
              <a:t>，若</a:t>
            </a:r>
            <a:r>
              <a:rPr lang="en-US" altLang="zh-CN" dirty="0"/>
              <a:t>c(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en-US" dirty="0"/>
              <a:t>突然增大，</a:t>
            </a:r>
            <a:r>
              <a:rPr lang="en-US" altLang="zh-CN" dirty="0"/>
              <a:t>y</a:t>
            </a:r>
            <a:r>
              <a:rPr lang="zh-CN" altLang="en-US" dirty="0"/>
              <a:t>会误认为通过</a:t>
            </a:r>
            <a:r>
              <a:rPr lang="en-US" altLang="zh-CN" dirty="0"/>
              <a:t>z</a:t>
            </a:r>
            <a:r>
              <a:rPr lang="zh-CN" altLang="en-US" dirty="0"/>
              <a:t>还能到达</a:t>
            </a:r>
            <a:r>
              <a:rPr lang="en-US" altLang="zh-CN" dirty="0"/>
              <a:t>x</a:t>
            </a:r>
            <a:r>
              <a:rPr lang="zh-CN" altLang="en-US" dirty="0"/>
              <a:t>，经过很长时间后才会发现到达</a:t>
            </a:r>
            <a:r>
              <a:rPr lang="en-US" altLang="zh-CN" dirty="0"/>
              <a:t>x</a:t>
            </a:r>
            <a:r>
              <a:rPr lang="zh-CN" altLang="en-US" dirty="0"/>
              <a:t>消耗很大</a:t>
            </a:r>
            <a:endParaRPr lang="en-US" altLang="zh-CN" dirty="0"/>
          </a:p>
          <a:p>
            <a:r>
              <a:rPr lang="zh-CN" altLang="en-US" dirty="0"/>
              <a:t>解决方法</a:t>
            </a:r>
            <a:r>
              <a:rPr lang="en-US" altLang="zh-CN" dirty="0"/>
              <a:t>:</a:t>
            </a:r>
            <a:r>
              <a:rPr lang="zh-CN" altLang="en-US" dirty="0"/>
              <a:t>若</a:t>
            </a:r>
            <a:r>
              <a:rPr lang="en-US" altLang="zh-CN" dirty="0"/>
              <a:t>z</a:t>
            </a:r>
            <a:r>
              <a:rPr lang="zh-CN" altLang="en-US" dirty="0"/>
              <a:t>是通过</a:t>
            </a:r>
            <a:r>
              <a:rPr lang="en-US" altLang="zh-CN" dirty="0"/>
              <a:t>y</a:t>
            </a:r>
            <a:r>
              <a:rPr lang="zh-CN" altLang="en-US" dirty="0"/>
              <a:t>到达</a:t>
            </a:r>
            <a:r>
              <a:rPr lang="en-US" altLang="zh-CN" dirty="0"/>
              <a:t>x</a:t>
            </a:r>
            <a:r>
              <a:rPr lang="zh-CN" altLang="en-US" dirty="0"/>
              <a:t>，则告知</a:t>
            </a:r>
            <a:r>
              <a:rPr lang="en-US" altLang="zh-CN" dirty="0"/>
              <a:t>y</a:t>
            </a:r>
            <a:r>
              <a:rPr lang="zh-CN" altLang="en-US" dirty="0"/>
              <a:t>时</a:t>
            </a:r>
            <a:r>
              <a:rPr lang="en-US" altLang="zh-CN" dirty="0"/>
              <a:t>d(</a:t>
            </a:r>
            <a:r>
              <a:rPr lang="en-US" altLang="zh-CN" dirty="0" err="1"/>
              <a:t>z,x</a:t>
            </a:r>
            <a:r>
              <a:rPr lang="en-US" altLang="zh-CN" dirty="0"/>
              <a:t>)</a:t>
            </a:r>
            <a:r>
              <a:rPr lang="zh-CN" altLang="en-US" dirty="0"/>
              <a:t>为无穷大</a:t>
            </a:r>
            <a:endParaRPr lang="en-US" altLang="zh-CN" dirty="0"/>
          </a:p>
          <a:p>
            <a:pPr lvl="1"/>
            <a:r>
              <a:rPr lang="zh-CN" altLang="en-US" dirty="0"/>
              <a:t>实际情况中采用协议最大费用值</a:t>
            </a:r>
            <a:r>
              <a:rPr lang="en-US" altLang="zh-CN" dirty="0"/>
              <a:t>+1</a:t>
            </a:r>
            <a:r>
              <a:rPr lang="zh-CN" altLang="en-US" dirty="0"/>
              <a:t>表示无穷大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658" y="3685908"/>
            <a:ext cx="3618955" cy="272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07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5A5417-31C7-44A0-8447-7E4AEF68A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层次路由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AD8C96-FF82-4434-B073-3D7DC2C70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647" y="1022465"/>
            <a:ext cx="7719753" cy="5600757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问题</a:t>
            </a:r>
            <a:r>
              <a:rPr lang="en-US" altLang="zh-CN" dirty="0"/>
              <a:t>:</a:t>
            </a:r>
            <a:r>
              <a:rPr lang="zh-CN" altLang="en-US" dirty="0"/>
              <a:t>将任意规模网络抽象为一个图计算路由</a:t>
            </a:r>
            <a:r>
              <a:rPr lang="en-US" altLang="zh-CN" dirty="0"/>
              <a:t>-</a:t>
            </a:r>
            <a:r>
              <a:rPr lang="zh-CN" altLang="en-US" dirty="0"/>
              <a:t>过于理想化</a:t>
            </a:r>
            <a:endParaRPr lang="en-US" altLang="zh-CN" dirty="0"/>
          </a:p>
          <a:p>
            <a:pPr marL="914400" lvl="2" indent="0">
              <a:buNone/>
            </a:pPr>
            <a:r>
              <a:rPr lang="zh-CN" altLang="en-US" dirty="0"/>
              <a:t>标识所有路由器</a:t>
            </a:r>
            <a:endParaRPr lang="en-US" altLang="zh-CN" dirty="0"/>
          </a:p>
          <a:p>
            <a:pPr marL="914400" lvl="2" indent="0">
              <a:buNone/>
            </a:pPr>
            <a:r>
              <a:rPr lang="zh-CN" altLang="en-US" dirty="0"/>
              <a:t>“扁平”网络</a:t>
            </a:r>
            <a:endParaRPr lang="en-US" altLang="zh-CN" dirty="0"/>
          </a:p>
          <a:p>
            <a:pPr marL="914400" lvl="2" indent="0">
              <a:buNone/>
            </a:pPr>
            <a:r>
              <a:rPr lang="zh-CN" altLang="en-US" dirty="0"/>
              <a:t>在实际网络（尤其是大规模网络）中，不可行！</a:t>
            </a:r>
            <a:endParaRPr lang="en-US" altLang="zh-CN" dirty="0"/>
          </a:p>
          <a:p>
            <a:pPr marL="914400" lvl="2" indent="0">
              <a:buNone/>
            </a:pPr>
            <a:r>
              <a:rPr lang="zh-CN" altLang="en-US" dirty="0"/>
              <a:t>路由表几乎无法存储！</a:t>
            </a:r>
            <a:endParaRPr lang="en-US" altLang="zh-CN" dirty="0"/>
          </a:p>
          <a:p>
            <a:pPr marL="914400" lvl="2" indent="0">
              <a:buNone/>
            </a:pPr>
            <a:r>
              <a:rPr lang="zh-CN" altLang="en-US" dirty="0"/>
              <a:t>路由计算过程的信息 （</a:t>
            </a:r>
            <a:r>
              <a:rPr lang="en-US" altLang="zh-CN" dirty="0"/>
              <a:t>e.g. </a:t>
            </a:r>
            <a:r>
              <a:rPr lang="zh-CN" altLang="en-US" dirty="0"/>
              <a:t>链路状态分组、 </a:t>
            </a:r>
            <a:r>
              <a:rPr lang="en-US" altLang="zh-CN" dirty="0"/>
              <a:t>DV</a:t>
            </a:r>
            <a:r>
              <a:rPr lang="zh-CN" altLang="en-US" dirty="0"/>
              <a:t>）交换量巨大，会淹 没链路！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自治系统</a:t>
            </a:r>
            <a:r>
              <a:rPr lang="en-US" altLang="zh-CN" dirty="0"/>
              <a:t>AS: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zh-CN" altLang="en-US" dirty="0"/>
              <a:t>聚合路由器为一个区域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zh-CN" altLang="en-US" dirty="0"/>
              <a:t>同一</a:t>
            </a:r>
            <a:r>
              <a:rPr lang="en-US" altLang="zh-CN" dirty="0"/>
              <a:t>AS</a:t>
            </a:r>
            <a:r>
              <a:rPr lang="zh-CN" altLang="en-US" dirty="0"/>
              <a:t>内的路由器运行 相同的路由协议</a:t>
            </a:r>
            <a:r>
              <a:rPr lang="en-US" altLang="zh-CN" dirty="0"/>
              <a:t>(</a:t>
            </a:r>
            <a:r>
              <a:rPr lang="zh-CN" altLang="en-US" dirty="0"/>
              <a:t>算法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zh-CN" altLang="en-US" dirty="0"/>
              <a:t>网关路由器位于</a:t>
            </a:r>
            <a:r>
              <a:rPr lang="en-US" altLang="zh-CN" dirty="0"/>
              <a:t>AS“</a:t>
            </a:r>
            <a:r>
              <a:rPr lang="zh-CN" altLang="en-US" dirty="0"/>
              <a:t>边缘”</a:t>
            </a:r>
            <a:r>
              <a:rPr lang="en-US" altLang="zh-CN" dirty="0"/>
              <a:t>,</a:t>
            </a:r>
            <a:r>
              <a:rPr lang="zh-CN" altLang="en-US" dirty="0"/>
              <a:t>通过链路连接其他</a:t>
            </a:r>
            <a:r>
              <a:rPr lang="en-US" altLang="zh-CN" dirty="0"/>
              <a:t>AS</a:t>
            </a:r>
            <a:r>
              <a:rPr lang="zh-CN" altLang="en-US" dirty="0"/>
              <a:t>的 网关路由器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转发表由</a:t>
            </a:r>
            <a:r>
              <a:rPr lang="en-US" altLang="zh-CN" dirty="0"/>
              <a:t>AS</a:t>
            </a:r>
            <a:r>
              <a:rPr lang="zh-CN" altLang="en-US" dirty="0"/>
              <a:t>内部路由算法 与</a:t>
            </a:r>
            <a:r>
              <a:rPr lang="en-US" altLang="zh-CN" dirty="0"/>
              <a:t>AS</a:t>
            </a:r>
            <a:r>
              <a:rPr lang="zh-CN" altLang="en-US" dirty="0"/>
              <a:t>间路由算法共同配置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AS</a:t>
            </a:r>
            <a:r>
              <a:rPr lang="zh-CN" altLang="en-US" dirty="0"/>
              <a:t>内部路由算法设置 </a:t>
            </a:r>
            <a:r>
              <a:rPr lang="en-US" altLang="zh-CN" dirty="0"/>
              <a:t>AS</a:t>
            </a:r>
            <a:r>
              <a:rPr lang="zh-CN" altLang="en-US" dirty="0"/>
              <a:t>内部目的网络路由 入口</a:t>
            </a:r>
            <a:r>
              <a:rPr lang="en-US" altLang="zh-CN" dirty="0"/>
              <a:t>(entries)</a:t>
            </a:r>
          </a:p>
          <a:p>
            <a:pPr marL="457200" lvl="1" indent="0">
              <a:buNone/>
            </a:pPr>
            <a:r>
              <a:rPr lang="en-US" altLang="zh-CN" dirty="0"/>
              <a:t>	AS</a:t>
            </a:r>
            <a:r>
              <a:rPr lang="zh-CN" altLang="en-US" dirty="0"/>
              <a:t>内部路由算法与</a:t>
            </a:r>
            <a:r>
              <a:rPr lang="en-US" altLang="zh-CN" dirty="0"/>
              <a:t>AS </a:t>
            </a:r>
            <a:r>
              <a:rPr lang="zh-CN" altLang="en-US" dirty="0"/>
              <a:t>间路由算法共同设置 </a:t>
            </a:r>
            <a:r>
              <a:rPr lang="en-US" altLang="zh-CN" dirty="0"/>
              <a:t>AS</a:t>
            </a:r>
            <a:r>
              <a:rPr lang="zh-CN" altLang="en-US" dirty="0"/>
              <a:t>外部目的网络路由 入口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29185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D8C35-47B4-4FCE-B700-F9AE06C87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7958" y="165267"/>
            <a:ext cx="6591300" cy="174303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73825" y="2011680"/>
            <a:ext cx="857042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AS1</a:t>
            </a:r>
            <a:r>
              <a:rPr lang="zh-CN" altLang="en-US" dirty="0"/>
              <a:t>内某路由器收 到一个目的地址在</a:t>
            </a:r>
            <a:r>
              <a:rPr lang="en-US" altLang="zh-CN" dirty="0"/>
              <a:t>AS1 </a:t>
            </a:r>
            <a:r>
              <a:rPr lang="zh-CN" altLang="en-US" dirty="0"/>
              <a:t>之外的数据报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AS1</a:t>
            </a:r>
            <a:r>
              <a:rPr lang="zh-CN" altLang="en-US" dirty="0"/>
              <a:t>必须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学习到哪些目的网络可 以通过</a:t>
            </a:r>
            <a:r>
              <a:rPr lang="en-US" altLang="zh-CN" dirty="0"/>
              <a:t>AS2</a:t>
            </a:r>
            <a:r>
              <a:rPr lang="zh-CN" altLang="en-US" dirty="0"/>
              <a:t>到达，哪些 可以通过</a:t>
            </a:r>
            <a:r>
              <a:rPr lang="en-US" altLang="zh-CN" dirty="0"/>
              <a:t>AS3</a:t>
            </a:r>
            <a:r>
              <a:rPr lang="zh-CN" altLang="en-US" dirty="0"/>
              <a:t>到达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将这些网络可达性信息 传播给</a:t>
            </a:r>
            <a:r>
              <a:rPr lang="en-US" altLang="zh-CN" dirty="0"/>
              <a:t>AS1</a:t>
            </a:r>
            <a:r>
              <a:rPr lang="zh-CN" altLang="en-US" dirty="0"/>
              <a:t>内部路由器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即“自治系统间路由任务！”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例：</a:t>
            </a:r>
            <a:r>
              <a:rPr lang="en-US" altLang="zh-CN" dirty="0"/>
              <a:t>1. </a:t>
            </a:r>
            <a:r>
              <a:rPr lang="zh-CN" altLang="en-US" dirty="0"/>
              <a:t>子网</a:t>
            </a:r>
            <a:r>
              <a:rPr lang="en-US" altLang="zh-CN" dirty="0"/>
              <a:t>x</a:t>
            </a:r>
            <a:r>
              <a:rPr lang="zh-CN" altLang="en-US" dirty="0"/>
              <a:t>可以通 过</a:t>
            </a:r>
            <a:r>
              <a:rPr lang="en-US" altLang="zh-CN" dirty="0"/>
              <a:t>AS3 (</a:t>
            </a:r>
            <a:r>
              <a:rPr lang="zh-CN" altLang="en-US" dirty="0"/>
              <a:t>网关 </a:t>
            </a:r>
            <a:r>
              <a:rPr lang="en-US" altLang="zh-CN" dirty="0"/>
              <a:t>1c)</a:t>
            </a:r>
            <a:r>
              <a:rPr lang="zh-CN" altLang="en-US" dirty="0"/>
              <a:t>到达，但不能通过</a:t>
            </a:r>
            <a:r>
              <a:rPr lang="en-US" altLang="zh-CN" dirty="0"/>
              <a:t>AS2</a:t>
            </a:r>
            <a:r>
              <a:rPr lang="zh-CN" altLang="en-US" dirty="0"/>
              <a:t>到达</a:t>
            </a:r>
            <a:endParaRPr lang="en-US" altLang="zh-CN" dirty="0"/>
          </a:p>
          <a:p>
            <a:r>
              <a:rPr lang="en-US" altLang="zh-CN" dirty="0"/>
              <a:t>	AS</a:t>
            </a:r>
            <a:r>
              <a:rPr lang="zh-CN" altLang="en-US" dirty="0"/>
              <a:t>间路由协议向所有内部路由器传播该可达性信息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路由器</a:t>
            </a:r>
            <a:r>
              <a:rPr lang="en-US" altLang="zh-CN" dirty="0"/>
              <a:t>1d</a:t>
            </a:r>
            <a:r>
              <a:rPr lang="zh-CN" altLang="en-US" dirty="0"/>
              <a:t>：利用</a:t>
            </a:r>
            <a:r>
              <a:rPr lang="en-US" altLang="zh-CN" dirty="0"/>
              <a:t>AS</a:t>
            </a:r>
            <a:r>
              <a:rPr lang="zh-CN" altLang="en-US" dirty="0"/>
              <a:t>内部路由信息，确定其到达</a:t>
            </a:r>
            <a:r>
              <a:rPr lang="en-US" altLang="zh-CN" dirty="0"/>
              <a:t>1c </a:t>
            </a:r>
            <a:r>
              <a:rPr lang="zh-CN" altLang="en-US" dirty="0"/>
              <a:t>的最小费用路径接口</a:t>
            </a:r>
            <a:r>
              <a:rPr lang="en-US" altLang="zh-CN" dirty="0"/>
              <a:t>I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在转发表中增加入口：</a:t>
            </a:r>
            <a:r>
              <a:rPr lang="en-US" altLang="zh-CN" dirty="0"/>
              <a:t>(x, I)</a:t>
            </a:r>
          </a:p>
          <a:p>
            <a:endParaRPr lang="en-US" altLang="zh-CN" dirty="0"/>
          </a:p>
          <a:p>
            <a:r>
              <a:rPr lang="en-US" altLang="zh-CN" dirty="0"/>
              <a:t>	2.</a:t>
            </a:r>
            <a:r>
              <a:rPr lang="zh-CN" altLang="en-US" dirty="0"/>
              <a:t>假设</a:t>
            </a:r>
            <a:r>
              <a:rPr lang="en-US" altLang="zh-CN" dirty="0"/>
              <a:t>AS1</a:t>
            </a:r>
            <a:r>
              <a:rPr lang="zh-CN" altLang="en-US" dirty="0"/>
              <a:t>通过</a:t>
            </a:r>
            <a:r>
              <a:rPr lang="en-US" altLang="zh-CN" dirty="0"/>
              <a:t>AS</a:t>
            </a:r>
            <a:r>
              <a:rPr lang="zh-CN" altLang="en-US" dirty="0"/>
              <a:t>间路由协议学习到：子网</a:t>
            </a:r>
            <a:r>
              <a:rPr lang="en-US" altLang="zh-CN" dirty="0"/>
              <a:t>x</a:t>
            </a:r>
            <a:r>
              <a:rPr lang="zh-CN" altLang="en-US" dirty="0"/>
              <a:t>通过 </a:t>
            </a:r>
            <a:r>
              <a:rPr lang="en-US" altLang="zh-CN" dirty="0"/>
              <a:t>AS3</a:t>
            </a:r>
            <a:r>
              <a:rPr lang="zh-CN" altLang="en-US" dirty="0"/>
              <a:t>和</a:t>
            </a:r>
            <a:r>
              <a:rPr lang="en-US" altLang="zh-CN" dirty="0"/>
              <a:t>AS2</a:t>
            </a:r>
            <a:r>
              <a:rPr lang="zh-CN" altLang="en-US" dirty="0"/>
              <a:t>均可到达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为了配置转发表，路由器</a:t>
            </a:r>
            <a:r>
              <a:rPr lang="en-US" altLang="zh-CN" dirty="0"/>
              <a:t>1d</a:t>
            </a:r>
            <a:r>
              <a:rPr lang="zh-CN" altLang="en-US" dirty="0"/>
              <a:t>必须确定应该将去往 子网</a:t>
            </a:r>
            <a:r>
              <a:rPr lang="en-US" altLang="zh-CN" dirty="0"/>
              <a:t>x</a:t>
            </a:r>
            <a:r>
              <a:rPr lang="zh-CN" altLang="en-US" dirty="0"/>
              <a:t>的数据报转发给哪个网关，这个任务也是由</a:t>
            </a:r>
            <a:r>
              <a:rPr lang="en-US" altLang="zh-CN" dirty="0"/>
              <a:t>AS</a:t>
            </a:r>
            <a:r>
              <a:rPr lang="zh-CN" altLang="en-US" dirty="0"/>
              <a:t>间路由协议完成</a:t>
            </a:r>
            <a:r>
              <a:rPr lang="en-US" altLang="zh-CN" dirty="0"/>
              <a:t>!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热土豆路由</a:t>
            </a:r>
            <a:r>
              <a:rPr lang="en-US" altLang="zh-CN" dirty="0"/>
              <a:t>: </a:t>
            </a:r>
            <a:r>
              <a:rPr lang="zh-CN" altLang="en-US" dirty="0"/>
              <a:t>将分组发送给最近的网关路由器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842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</a:t>
            </a:r>
            <a:r>
              <a:rPr lang="zh-CN" altLang="en-US" dirty="0"/>
              <a:t>内部路由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AS</a:t>
            </a:r>
            <a:r>
              <a:rPr lang="zh-CN" altLang="en-US" dirty="0"/>
              <a:t>内部路由协议也称为内部网络协议</a:t>
            </a:r>
            <a:r>
              <a:rPr lang="en-US" altLang="zh-CN" dirty="0"/>
              <a:t>IGP</a:t>
            </a:r>
          </a:p>
          <a:p>
            <a:pPr lvl="1"/>
            <a:r>
              <a:rPr lang="zh-CN" altLang="en-US" dirty="0"/>
              <a:t>路由信息协议：</a:t>
            </a:r>
            <a:r>
              <a:rPr lang="en-US" altLang="zh-CN" dirty="0"/>
              <a:t>RIP(Routing Information Protocol)</a:t>
            </a:r>
          </a:p>
          <a:p>
            <a:pPr lvl="1"/>
            <a:r>
              <a:rPr lang="zh-CN" altLang="en-US" dirty="0"/>
              <a:t>开放最短路径优先：</a:t>
            </a:r>
            <a:r>
              <a:rPr lang="en-US" altLang="zh-CN" dirty="0"/>
              <a:t>OSPF(Open Shortest Path First)</a:t>
            </a:r>
          </a:p>
          <a:p>
            <a:pPr lvl="1"/>
            <a:r>
              <a:rPr lang="zh-CN" altLang="en-US" dirty="0"/>
              <a:t>内部网关路由协议：</a:t>
            </a:r>
            <a:r>
              <a:rPr lang="en-US" altLang="zh-CN" dirty="0"/>
              <a:t>IGRP(Interior Gateway Routing Protocol)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RIP</a:t>
            </a:r>
            <a:r>
              <a:rPr lang="zh-CN" altLang="en-US" dirty="0"/>
              <a:t>协议</a:t>
            </a:r>
            <a:endParaRPr lang="en-US" altLang="zh-CN" dirty="0"/>
          </a:p>
          <a:p>
            <a:pPr lvl="2"/>
            <a:r>
              <a:rPr lang="zh-CN" altLang="en-US" dirty="0"/>
              <a:t>距离向量路由算法</a:t>
            </a:r>
            <a:endParaRPr lang="en-US" altLang="zh-CN" dirty="0"/>
          </a:p>
          <a:p>
            <a:pPr lvl="2"/>
            <a:r>
              <a:rPr lang="zh-CN" altLang="en-US" dirty="0"/>
              <a:t>距离度量：跳步数 </a:t>
            </a:r>
            <a:r>
              <a:rPr lang="en-US" altLang="zh-CN" dirty="0"/>
              <a:t>(max = 15 hops), </a:t>
            </a:r>
            <a:r>
              <a:rPr lang="zh-CN" altLang="en-US" dirty="0"/>
              <a:t>每条链路</a:t>
            </a:r>
            <a:r>
              <a:rPr lang="en-US" altLang="zh-CN" dirty="0"/>
              <a:t>1</a:t>
            </a:r>
            <a:r>
              <a:rPr lang="zh-CN" altLang="en-US" dirty="0"/>
              <a:t>个跳步</a:t>
            </a:r>
            <a:endParaRPr lang="en-US" altLang="zh-CN" dirty="0"/>
          </a:p>
          <a:p>
            <a:pPr lvl="2"/>
            <a:r>
              <a:rPr lang="zh-CN" altLang="en-US" dirty="0"/>
              <a:t>每隔</a:t>
            </a:r>
            <a:r>
              <a:rPr lang="en-US" altLang="zh-CN" dirty="0"/>
              <a:t>30</a:t>
            </a:r>
            <a:r>
              <a:rPr lang="zh-CN" altLang="en-US" dirty="0"/>
              <a:t>秒，邻居之间交换一次</a:t>
            </a:r>
            <a:r>
              <a:rPr lang="en-US" altLang="zh-CN" dirty="0"/>
              <a:t>DV</a:t>
            </a:r>
            <a:r>
              <a:rPr lang="zh-CN" altLang="en-US" dirty="0"/>
              <a:t>，成为通告</a:t>
            </a:r>
            <a:r>
              <a:rPr lang="en-US" altLang="zh-CN" dirty="0"/>
              <a:t>(advertisement)</a:t>
            </a:r>
          </a:p>
          <a:p>
            <a:pPr lvl="2"/>
            <a:r>
              <a:rPr lang="zh-CN" altLang="en-US" dirty="0"/>
              <a:t>每次通告：最多</a:t>
            </a:r>
            <a:r>
              <a:rPr lang="en-US" altLang="zh-CN" dirty="0"/>
              <a:t>25</a:t>
            </a:r>
            <a:r>
              <a:rPr lang="zh-CN" altLang="en-US" dirty="0"/>
              <a:t>个目的子网</a:t>
            </a:r>
            <a:r>
              <a:rPr lang="en-US" altLang="zh-CN" dirty="0"/>
              <a:t>(IP</a:t>
            </a:r>
            <a:r>
              <a:rPr lang="zh-CN" altLang="en-US" dirty="0"/>
              <a:t>地址形式</a:t>
            </a:r>
            <a:r>
              <a:rPr lang="en-US" altLang="zh-CN" dirty="0"/>
              <a:t>)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948" y="2693324"/>
            <a:ext cx="4004462" cy="162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724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RIP</a:t>
            </a:r>
            <a:r>
              <a:rPr lang="zh-CN" altLang="en-US" dirty="0"/>
              <a:t>例子、链路失效、恢复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5920" y="946778"/>
            <a:ext cx="4078778" cy="25341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90451" y="3657600"/>
            <a:ext cx="84457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如果</a:t>
            </a:r>
            <a:r>
              <a:rPr lang="en-US" altLang="zh-CN" sz="1600" dirty="0"/>
              <a:t>180</a:t>
            </a:r>
            <a:r>
              <a:rPr lang="zh-CN" altLang="en-US" sz="1600" dirty="0"/>
              <a:t>秒没有收到通告→邻居</a:t>
            </a:r>
            <a:r>
              <a:rPr lang="en-US" altLang="zh-CN" sz="1600" dirty="0"/>
              <a:t>/</a:t>
            </a:r>
            <a:r>
              <a:rPr lang="zh-CN" altLang="en-US" sz="1600" dirty="0"/>
              <a:t>链路失效</a:t>
            </a:r>
            <a:endParaRPr lang="en-US" altLang="zh-CN" sz="1600" dirty="0"/>
          </a:p>
          <a:p>
            <a:r>
              <a:rPr lang="en-US" altLang="zh-CN" sz="1600" dirty="0"/>
              <a:t>	</a:t>
            </a:r>
            <a:r>
              <a:rPr lang="en-US" altLang="zh-CN" sz="1600" b="1" dirty="0"/>
              <a:t>·</a:t>
            </a:r>
            <a:r>
              <a:rPr lang="zh-CN" altLang="en-US" sz="1600" dirty="0"/>
              <a:t>经过该邻居的路由不可用，需要重新计算路由</a:t>
            </a:r>
            <a:endParaRPr lang="en-US" altLang="zh-CN" sz="1600" dirty="0"/>
          </a:p>
          <a:p>
            <a:r>
              <a:rPr lang="en-US" altLang="zh-CN" sz="1600" dirty="0"/>
              <a:t>	</a:t>
            </a:r>
            <a:r>
              <a:rPr lang="zh-CN" altLang="en-US" sz="1600" dirty="0"/>
              <a:t>向邻居发送新的通告</a:t>
            </a:r>
            <a:endParaRPr lang="en-US" altLang="zh-CN" sz="1600" dirty="0"/>
          </a:p>
          <a:p>
            <a:r>
              <a:rPr lang="en-US" altLang="zh-CN" sz="1600" b="1" dirty="0"/>
              <a:t>	</a:t>
            </a:r>
            <a:r>
              <a:rPr lang="zh-CN" altLang="en-US" sz="1600" dirty="0"/>
              <a:t>邻居再依次向外发送通告（如果转发表改变）</a:t>
            </a:r>
            <a:endParaRPr lang="en-US" altLang="zh-CN" sz="1600" dirty="0"/>
          </a:p>
          <a:p>
            <a:endParaRPr lang="en-US" altLang="zh-CN" sz="1600" b="1" dirty="0"/>
          </a:p>
          <a:p>
            <a:r>
              <a:rPr lang="zh-CN" altLang="en-US" sz="1600" dirty="0"/>
              <a:t>链路失效信息能否快速传播到全网？ </a:t>
            </a:r>
            <a:endParaRPr lang="en-US" altLang="zh-CN" sz="1600" dirty="0"/>
          </a:p>
          <a:p>
            <a:r>
              <a:rPr lang="en-US" altLang="zh-CN" sz="1600" dirty="0"/>
              <a:t>	</a:t>
            </a:r>
            <a:r>
              <a:rPr lang="zh-CN" altLang="en-US" sz="1600" dirty="0"/>
              <a:t> 可能发生无穷计数问题</a:t>
            </a:r>
            <a:endParaRPr lang="en-US" altLang="zh-CN" sz="1600" dirty="0"/>
          </a:p>
          <a:p>
            <a:r>
              <a:rPr lang="zh-CN" altLang="en-US" sz="1600" dirty="0"/>
              <a:t>毒性逆转技术用于预防乒乓</a:t>
            </a:r>
            <a:r>
              <a:rPr lang="en-US" altLang="zh-CN" sz="1600" dirty="0"/>
              <a:t>(ping-pong)</a:t>
            </a:r>
            <a:r>
              <a:rPr lang="zh-CN" altLang="en-US" sz="1600" dirty="0"/>
              <a:t>环路 </a:t>
            </a:r>
            <a:endParaRPr lang="en-US" altLang="zh-CN" sz="1600" dirty="0"/>
          </a:p>
          <a:p>
            <a:r>
              <a:rPr lang="en-US" altLang="zh-CN" sz="1600" dirty="0"/>
              <a:t>	(</a:t>
            </a:r>
            <a:r>
              <a:rPr lang="zh-CN" altLang="en-US" sz="1600" dirty="0"/>
              <a:t>另外：无穷大距离 </a:t>
            </a:r>
            <a:r>
              <a:rPr lang="en-US" altLang="zh-CN" sz="1600" dirty="0"/>
              <a:t>= 16 hops)</a:t>
            </a:r>
            <a:endParaRPr lang="zh-CN" altLang="en-US" sz="16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2680" y="3234134"/>
            <a:ext cx="3601320" cy="147188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237014" y="4811762"/>
            <a:ext cx="39069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1.RIP</a:t>
            </a:r>
            <a:r>
              <a:rPr lang="zh-CN" altLang="en-US" dirty="0"/>
              <a:t>路由表是利用一个称作</a:t>
            </a:r>
            <a:r>
              <a:rPr lang="en-US" altLang="zh-CN" dirty="0"/>
              <a:t>route-d (daemon)</a:t>
            </a:r>
            <a:r>
              <a:rPr lang="zh-CN" altLang="en-US" dirty="0"/>
              <a:t>的应 用层进程进行管理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通告报文周期性地通过</a:t>
            </a:r>
            <a:r>
              <a:rPr lang="en-US" altLang="zh-CN" dirty="0"/>
              <a:t>UDP</a:t>
            </a:r>
            <a:r>
              <a:rPr lang="zh-CN" altLang="en-US" dirty="0"/>
              <a:t>数据报发送</a:t>
            </a:r>
          </a:p>
        </p:txBody>
      </p:sp>
    </p:spTree>
    <p:extLst>
      <p:ext uri="{BB962C8B-B14F-4D97-AF65-F5344CB8AC3E}">
        <p14:creationId xmlns:p14="http://schemas.microsoft.com/office/powerpoint/2010/main" val="2642286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OSPF</a:t>
            </a:r>
            <a:r>
              <a:rPr lang="zh-CN" altLang="en-US" dirty="0"/>
              <a:t>协议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OSPF</a:t>
            </a:r>
            <a:r>
              <a:rPr lang="zh-CN" altLang="en-US" dirty="0"/>
              <a:t>协议</a:t>
            </a:r>
            <a:endParaRPr lang="en-US" altLang="zh-CN" dirty="0"/>
          </a:p>
          <a:p>
            <a:pPr lvl="1"/>
            <a:r>
              <a:rPr lang="zh-CN" altLang="en-US" dirty="0"/>
              <a:t>采用链路状态路由算法</a:t>
            </a:r>
            <a:endParaRPr lang="en-US" altLang="zh-CN" dirty="0"/>
          </a:p>
          <a:p>
            <a:pPr lvl="2"/>
            <a:r>
              <a:rPr lang="en-US" altLang="zh-CN" dirty="0"/>
              <a:t>LS</a:t>
            </a:r>
            <a:r>
              <a:rPr lang="zh-CN" altLang="en-US" dirty="0"/>
              <a:t>分组扩散（通告）</a:t>
            </a:r>
            <a:endParaRPr lang="en-US" altLang="zh-CN" dirty="0"/>
          </a:p>
          <a:p>
            <a:pPr lvl="2"/>
            <a:r>
              <a:rPr lang="zh-CN" altLang="en-US" dirty="0"/>
              <a:t>每个路由器构造完整的网络</a:t>
            </a:r>
            <a:r>
              <a:rPr lang="en-US" altLang="zh-CN" dirty="0"/>
              <a:t>(AS)</a:t>
            </a:r>
            <a:r>
              <a:rPr lang="zh-CN" altLang="en-US" dirty="0"/>
              <a:t>拓扑图</a:t>
            </a:r>
            <a:endParaRPr lang="en-US" altLang="zh-CN" dirty="0"/>
          </a:p>
          <a:p>
            <a:pPr lvl="2"/>
            <a:r>
              <a:rPr lang="zh-CN" altLang="en-US" dirty="0"/>
              <a:t>利用</a:t>
            </a:r>
            <a:r>
              <a:rPr lang="en-US" altLang="zh-CN" dirty="0" err="1"/>
              <a:t>Dijkstra</a:t>
            </a:r>
            <a:r>
              <a:rPr lang="zh-CN" altLang="en-US" dirty="0"/>
              <a:t>算法计算路由</a:t>
            </a:r>
            <a:endParaRPr lang="en-US" altLang="zh-CN" dirty="0"/>
          </a:p>
          <a:p>
            <a:pPr lvl="1"/>
            <a:r>
              <a:rPr lang="en-US" altLang="zh-CN" dirty="0"/>
              <a:t>OSPF</a:t>
            </a:r>
            <a:r>
              <a:rPr lang="zh-CN" altLang="en-US" dirty="0"/>
              <a:t>通告中每个入口对应一个邻居</a:t>
            </a:r>
            <a:endParaRPr lang="en-US" altLang="zh-CN" dirty="0"/>
          </a:p>
          <a:p>
            <a:pPr lvl="1"/>
            <a:r>
              <a:rPr lang="en-US" altLang="zh-CN" dirty="0"/>
              <a:t>OSPF</a:t>
            </a:r>
            <a:r>
              <a:rPr lang="zh-CN" altLang="en-US" dirty="0"/>
              <a:t>通告在整个</a:t>
            </a:r>
            <a:r>
              <a:rPr lang="en-US" altLang="zh-CN" dirty="0"/>
              <a:t>AS</a:t>
            </a:r>
            <a:r>
              <a:rPr lang="zh-CN" altLang="en-US" dirty="0"/>
              <a:t>范围泛洪</a:t>
            </a:r>
            <a:endParaRPr lang="en-US" altLang="zh-CN" dirty="0"/>
          </a:p>
          <a:p>
            <a:pPr lvl="2"/>
            <a:r>
              <a:rPr lang="en-US" altLang="zh-CN" dirty="0"/>
              <a:t>OSPF</a:t>
            </a:r>
            <a:r>
              <a:rPr lang="zh-CN" altLang="en-US" dirty="0"/>
              <a:t>报文直接封装到</a:t>
            </a:r>
            <a:r>
              <a:rPr lang="en-US" altLang="zh-CN" dirty="0"/>
              <a:t>IP</a:t>
            </a:r>
            <a:r>
              <a:rPr lang="zh-CN" altLang="en-US" dirty="0"/>
              <a:t>数据报中</a:t>
            </a:r>
            <a:endParaRPr lang="en-US" altLang="zh-CN" dirty="0"/>
          </a:p>
          <a:p>
            <a:pPr lvl="1"/>
            <a:r>
              <a:rPr lang="zh-CN" altLang="en-US" dirty="0"/>
              <a:t>与</a:t>
            </a:r>
            <a:r>
              <a:rPr lang="en-US" altLang="zh-CN" dirty="0"/>
              <a:t>OSPF</a:t>
            </a:r>
            <a:r>
              <a:rPr lang="zh-CN" altLang="en-US" dirty="0"/>
              <a:t>极其相似的一个路由协议</a:t>
            </a:r>
            <a:r>
              <a:rPr lang="en-US" altLang="zh-CN" dirty="0"/>
              <a:t>:IS-IS</a:t>
            </a:r>
            <a:r>
              <a:rPr lang="zh-CN" altLang="en-US" dirty="0"/>
              <a:t>路由协议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优点（相比</a:t>
            </a:r>
            <a:r>
              <a:rPr lang="en-US" altLang="zh-CN" dirty="0"/>
              <a:t>RIP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安全</a:t>
            </a:r>
            <a:r>
              <a:rPr lang="en-US" altLang="zh-CN" dirty="0"/>
              <a:t>(security): </a:t>
            </a:r>
            <a:r>
              <a:rPr lang="zh-CN" altLang="en-US" dirty="0"/>
              <a:t>所有</a:t>
            </a:r>
            <a:r>
              <a:rPr lang="en-US" altLang="zh-CN" dirty="0"/>
              <a:t>OSPF</a:t>
            </a:r>
            <a:r>
              <a:rPr lang="zh-CN" altLang="en-US" dirty="0"/>
              <a:t>报文可以被认证</a:t>
            </a:r>
            <a:endParaRPr lang="en-US" altLang="zh-CN" dirty="0"/>
          </a:p>
          <a:p>
            <a:pPr lvl="2"/>
            <a:r>
              <a:rPr lang="zh-CN" altLang="en-US" dirty="0"/>
              <a:t>允许使用多条相同费用的路径 </a:t>
            </a:r>
            <a:r>
              <a:rPr lang="en-US" altLang="zh-CN" dirty="0"/>
              <a:t>(RIP</a:t>
            </a:r>
            <a:r>
              <a:rPr lang="zh-CN" altLang="en-US" dirty="0"/>
              <a:t>只能选一条</a:t>
            </a:r>
            <a:r>
              <a:rPr lang="en-US" altLang="zh-CN" dirty="0"/>
              <a:t>)</a:t>
            </a:r>
          </a:p>
          <a:p>
            <a:pPr lvl="2"/>
            <a:r>
              <a:rPr lang="zh-CN" altLang="en-US" dirty="0"/>
              <a:t>对于每条链路，可以针对不同的</a:t>
            </a:r>
            <a:r>
              <a:rPr lang="en-US" altLang="zh-CN" dirty="0"/>
              <a:t>TOS</a:t>
            </a:r>
            <a:r>
              <a:rPr lang="zh-CN" altLang="en-US" dirty="0"/>
              <a:t>设置多个不 同的费用度量</a:t>
            </a:r>
            <a:endParaRPr lang="en-US" altLang="zh-CN" dirty="0"/>
          </a:p>
          <a:p>
            <a:pPr lvl="2"/>
            <a:r>
              <a:rPr lang="zh-CN" altLang="en-US" dirty="0"/>
              <a:t>集成单播路由与多播路由</a:t>
            </a:r>
            <a:endParaRPr lang="en-US" altLang="zh-CN" dirty="0"/>
          </a:p>
          <a:p>
            <a:pPr lvl="2"/>
            <a:r>
              <a:rPr lang="en-US" altLang="zh-CN" dirty="0"/>
              <a:t>OSPF</a:t>
            </a:r>
            <a:r>
              <a:rPr lang="zh-CN" altLang="en-US" dirty="0"/>
              <a:t>支持对大规模</a:t>
            </a:r>
            <a:r>
              <a:rPr lang="en-US" altLang="zh-CN" dirty="0"/>
              <a:t>AS</a:t>
            </a:r>
            <a:r>
              <a:rPr lang="zh-CN" altLang="en-US" dirty="0"/>
              <a:t>分层</a:t>
            </a:r>
          </a:p>
        </p:txBody>
      </p:sp>
    </p:spTree>
    <p:extLst>
      <p:ext uri="{BB962C8B-B14F-4D97-AF65-F5344CB8AC3E}">
        <p14:creationId xmlns:p14="http://schemas.microsoft.com/office/powerpoint/2010/main" val="3284626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101" y="99753"/>
            <a:ext cx="6417426" cy="385863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两级分层</a:t>
            </a:r>
            <a:r>
              <a:rPr lang="en-US" altLang="zh-CN" dirty="0"/>
              <a:t>: </a:t>
            </a:r>
            <a:r>
              <a:rPr lang="zh-CN" altLang="en-US" dirty="0"/>
              <a:t>局部区</a:t>
            </a:r>
            <a:r>
              <a:rPr lang="en-US" altLang="zh-CN" dirty="0"/>
              <a:t>(Area), </a:t>
            </a:r>
            <a:r>
              <a:rPr lang="zh-CN" altLang="en-US" dirty="0"/>
              <a:t>主干区</a:t>
            </a:r>
            <a:r>
              <a:rPr lang="en-US" altLang="zh-CN" dirty="0"/>
              <a:t>(Backbone)</a:t>
            </a:r>
          </a:p>
          <a:p>
            <a:r>
              <a:rPr lang="zh-CN" altLang="en-US" dirty="0"/>
              <a:t>区边界路由器</a:t>
            </a:r>
            <a:r>
              <a:rPr lang="en-US" altLang="zh-CN" dirty="0"/>
              <a:t>(Area Border Routers):</a:t>
            </a:r>
          </a:p>
          <a:p>
            <a:pPr lvl="1"/>
            <a:r>
              <a:rPr lang="en-US" altLang="zh-CN" dirty="0"/>
              <a:t> “</a:t>
            </a:r>
            <a:r>
              <a:rPr lang="zh-CN" altLang="en-US" dirty="0"/>
              <a:t>汇总” 到达所在区网络的距离</a:t>
            </a:r>
            <a:r>
              <a:rPr lang="en-US" altLang="zh-CN" dirty="0"/>
              <a:t>, </a:t>
            </a:r>
            <a:r>
              <a:rPr lang="zh-CN" altLang="en-US" dirty="0"/>
              <a:t>通告给其他区边界路由器</a:t>
            </a:r>
            <a:endParaRPr lang="en-US" altLang="zh-CN" dirty="0"/>
          </a:p>
          <a:p>
            <a:r>
              <a:rPr lang="zh-CN" altLang="en-US" dirty="0"/>
              <a:t>主干路由器</a:t>
            </a:r>
            <a:r>
              <a:rPr lang="en-US" altLang="zh-CN" dirty="0"/>
              <a:t>(Backbone Routers):</a:t>
            </a:r>
          </a:p>
          <a:p>
            <a:pPr marL="914400" lvl="2" indent="0">
              <a:buNone/>
            </a:pPr>
            <a:r>
              <a:rPr lang="en-US" altLang="zh-CN" dirty="0"/>
              <a:t> </a:t>
            </a:r>
            <a:r>
              <a:rPr lang="zh-CN" altLang="en-US" dirty="0"/>
              <a:t>在主干区内 运行</a:t>
            </a:r>
            <a:r>
              <a:rPr lang="en-US" altLang="zh-CN" dirty="0"/>
              <a:t>OSPF</a:t>
            </a:r>
            <a:r>
              <a:rPr lang="zh-CN" altLang="en-US" dirty="0"/>
              <a:t>路由算法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AS</a:t>
            </a:r>
            <a:r>
              <a:rPr lang="zh-CN" altLang="en-US" dirty="0"/>
              <a:t>边界路由器</a:t>
            </a:r>
            <a:r>
              <a:rPr lang="en-US" altLang="zh-CN" dirty="0"/>
              <a:t>(AS boundary routers): </a:t>
            </a:r>
            <a:r>
              <a:rPr lang="zh-CN" altLang="en-US" dirty="0"/>
              <a:t>连接其他</a:t>
            </a:r>
            <a:r>
              <a:rPr lang="en-US" altLang="zh-CN" dirty="0"/>
              <a:t>AS.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7376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网络地址转换</a:t>
            </a:r>
            <a:r>
              <a:rPr lang="en-US" altLang="zh-CN" dirty="0"/>
              <a:t>--NAT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2465" y="892175"/>
            <a:ext cx="6591935" cy="5731510"/>
          </a:xfrm>
        </p:spPr>
        <p:txBody>
          <a:bodyPr/>
          <a:lstStyle/>
          <a:p>
            <a:r>
              <a:rPr lang="zh-CN" altLang="en-US" dirty="0"/>
              <a:t>本地网络与外界</a:t>
            </a:r>
            <a:r>
              <a:rPr lang="en-US" altLang="zh-CN" dirty="0"/>
              <a:t>Internet</a:t>
            </a:r>
            <a:r>
              <a:rPr lang="zh-CN" altLang="en-US" dirty="0"/>
              <a:t>通信时，不直接使用内部网络设备</a:t>
            </a:r>
            <a:r>
              <a:rPr lang="en-US" altLang="zh-CN" dirty="0"/>
              <a:t>IP</a:t>
            </a:r>
            <a:r>
              <a:rPr lang="zh-CN" altLang="en-US" dirty="0"/>
              <a:t>，而替换为</a:t>
            </a:r>
            <a:r>
              <a:rPr lang="en-US" altLang="zh-CN" dirty="0"/>
              <a:t>NAT IP</a:t>
            </a:r>
            <a:r>
              <a:rPr lang="zh-CN" altLang="en-US" dirty="0"/>
              <a:t>地址（使用不同端口号以区别）</a:t>
            </a:r>
          </a:p>
          <a:p>
            <a:pPr lvl="1"/>
            <a:r>
              <a:rPr lang="zh-CN" altLang="en-US" dirty="0"/>
              <a:t>优点：只需从</a:t>
            </a:r>
            <a:r>
              <a:rPr lang="en-US" altLang="zh-CN" dirty="0"/>
              <a:t>ISP</a:t>
            </a:r>
            <a:r>
              <a:rPr lang="zh-CN" altLang="en-US" dirty="0"/>
              <a:t>申请一个</a:t>
            </a:r>
            <a:r>
              <a:rPr lang="en-US" altLang="zh-CN" dirty="0"/>
              <a:t>IP</a:t>
            </a:r>
            <a:r>
              <a:rPr lang="zh-CN" altLang="en-US" dirty="0"/>
              <a:t>作为</a:t>
            </a:r>
            <a:r>
              <a:rPr lang="en-US" altLang="zh-CN" dirty="0"/>
              <a:t>NAT IP</a:t>
            </a:r>
            <a:r>
              <a:rPr lang="zh-CN" altLang="en-US" dirty="0"/>
              <a:t>（</a:t>
            </a:r>
            <a:r>
              <a:rPr lang="en-US" altLang="zh-CN" dirty="0"/>
              <a:t>IPv4</a:t>
            </a:r>
            <a:r>
              <a:rPr lang="zh-CN" altLang="en-US" dirty="0"/>
              <a:t>地址耗尽）</a:t>
            </a:r>
          </a:p>
          <a:p>
            <a:pPr marL="457200" lvl="1" indent="0">
              <a:buNone/>
            </a:pPr>
            <a:r>
              <a:rPr lang="zh-CN" altLang="en-US" dirty="0">
                <a:sym typeface="+mn-ea"/>
              </a:rPr>
              <a:t>           本地设备</a:t>
            </a:r>
            <a:r>
              <a:rPr lang="en-US" altLang="zh-CN" dirty="0">
                <a:sym typeface="+mn-ea"/>
              </a:rPr>
              <a:t>IP</a:t>
            </a:r>
            <a:r>
              <a:rPr lang="zh-CN" altLang="en-US" dirty="0">
                <a:sym typeface="+mn-ea"/>
              </a:rPr>
              <a:t>地址变更不需向外通告</a:t>
            </a:r>
            <a:endParaRPr lang="zh-CN" altLang="en-US" dirty="0"/>
          </a:p>
          <a:p>
            <a:pPr marL="457200" lvl="1" indent="0">
              <a:buNone/>
            </a:pPr>
            <a:r>
              <a:rPr lang="zh-CN" altLang="en-US" dirty="0">
                <a:sym typeface="+mn-ea"/>
              </a:rPr>
              <a:t>           变更</a:t>
            </a:r>
            <a:r>
              <a:rPr lang="en-US" altLang="zh-CN" dirty="0">
                <a:sym typeface="+mn-ea"/>
              </a:rPr>
              <a:t>ISP</a:t>
            </a:r>
            <a:r>
              <a:rPr lang="zh-CN" altLang="en-US" dirty="0">
                <a:sym typeface="+mn-ea"/>
              </a:rPr>
              <a:t>时，亦不需修改内部设备</a:t>
            </a:r>
            <a:r>
              <a:rPr lang="en-US" altLang="zh-CN" dirty="0">
                <a:sym typeface="+mn-ea"/>
              </a:rPr>
              <a:t>IP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>
                <a:sym typeface="+mn-ea"/>
              </a:rPr>
              <a:t>           </a:t>
            </a:r>
            <a:r>
              <a:rPr lang="zh-CN" altLang="en-US" dirty="0">
                <a:sym typeface="+mn-ea"/>
              </a:rPr>
              <a:t>内部设备对于外部网络不可见，不能直接寻址（安全）</a:t>
            </a:r>
            <a:endParaRPr lang="zh-CN" altLang="en-US" dirty="0"/>
          </a:p>
          <a:p>
            <a:pPr lvl="1"/>
            <a:r>
              <a:rPr lang="zh-CN" altLang="en-US" dirty="0"/>
              <a:t>方法：</a:t>
            </a:r>
          </a:p>
          <a:p>
            <a:pPr lvl="2"/>
            <a:r>
              <a:rPr lang="zh-CN" altLang="en-US" dirty="0"/>
              <a:t>替换：数据报将发出，以（</a:t>
            </a:r>
            <a:r>
              <a:rPr lang="en-US" altLang="zh-CN" dirty="0"/>
              <a:t>NAT IP</a:t>
            </a:r>
            <a:r>
              <a:rPr lang="zh-CN" altLang="en-US" dirty="0"/>
              <a:t>，新端口号）替换（源</a:t>
            </a:r>
            <a:r>
              <a:rPr lang="en-US" altLang="zh-CN" dirty="0"/>
              <a:t>IP</a:t>
            </a:r>
            <a:r>
              <a:rPr lang="zh-CN" altLang="en-US" dirty="0"/>
              <a:t>，源端口号）</a:t>
            </a:r>
          </a:p>
          <a:p>
            <a:pPr lvl="2"/>
            <a:r>
              <a:rPr lang="zh-CN" altLang="en-US" dirty="0"/>
              <a:t>记录：在</a:t>
            </a:r>
            <a:r>
              <a:rPr lang="en-US" altLang="zh-CN" dirty="0"/>
              <a:t>NAT</a:t>
            </a:r>
            <a:r>
              <a:rPr lang="zh-CN" altLang="en-US" dirty="0"/>
              <a:t>转换表记录该转换信息</a:t>
            </a:r>
          </a:p>
          <a:p>
            <a:pPr lvl="2"/>
            <a:r>
              <a:rPr lang="zh-CN" altLang="en-US" dirty="0"/>
              <a:t>替换：相应数据报发入时，利用</a:t>
            </a:r>
            <a:r>
              <a:rPr lang="en-US" altLang="zh-CN" dirty="0"/>
              <a:t>NAT</a:t>
            </a:r>
            <a:r>
              <a:rPr lang="zh-CN" altLang="en-US" dirty="0"/>
              <a:t>转换表，替换回源地址</a:t>
            </a:r>
          </a:p>
          <a:p>
            <a:pPr lvl="1"/>
            <a:r>
              <a:rPr lang="en-US" altLang="zh-CN" dirty="0"/>
              <a:t>16bit</a:t>
            </a:r>
            <a:r>
              <a:rPr lang="zh-CN" altLang="en-US" dirty="0"/>
              <a:t>端口号可支持</a:t>
            </a:r>
            <a:r>
              <a:rPr lang="en-US" altLang="zh-CN" dirty="0"/>
              <a:t>60000</a:t>
            </a:r>
            <a:r>
              <a:rPr lang="zh-CN" altLang="en-US" dirty="0"/>
              <a:t>多个并行连接</a:t>
            </a:r>
          </a:p>
          <a:p>
            <a:pPr lvl="1"/>
            <a:r>
              <a:rPr lang="zh-CN" altLang="en-US" dirty="0"/>
              <a:t>争议：</a:t>
            </a:r>
          </a:p>
          <a:p>
            <a:pPr lvl="2"/>
            <a:r>
              <a:rPr lang="zh-CN" altLang="en-US" dirty="0"/>
              <a:t>路由器应该只处理网络层功能</a:t>
            </a:r>
          </a:p>
          <a:p>
            <a:pPr lvl="2"/>
            <a:r>
              <a:rPr lang="zh-CN" altLang="en-US" dirty="0"/>
              <a:t>违背端到端通信原则</a:t>
            </a:r>
          </a:p>
          <a:p>
            <a:pPr lvl="2"/>
            <a:r>
              <a:rPr lang="zh-CN" altLang="en-US" dirty="0"/>
              <a:t>地址短缺问题应该由</a:t>
            </a:r>
            <a:r>
              <a:rPr lang="en-US" altLang="zh-CN" dirty="0"/>
              <a:t>IPv6</a:t>
            </a:r>
            <a:r>
              <a:rPr lang="zh-CN" altLang="en-US" dirty="0"/>
              <a:t>解决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5A5417-31C7-44A0-8447-7E4AEF68A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BGP</a:t>
            </a:r>
            <a:r>
              <a:rPr lang="zh-CN" altLang="en-US" dirty="0"/>
              <a:t>协议基础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AD8C96-FF82-4434-B073-3D7DC2C70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195" y="1152908"/>
            <a:ext cx="7904205" cy="5470314"/>
          </a:xfrm>
        </p:spPr>
        <p:txBody>
          <a:bodyPr>
            <a:normAutofit/>
          </a:bodyPr>
          <a:lstStyle/>
          <a:p>
            <a:r>
              <a:rPr lang="zh-CN" altLang="en-US" dirty="0"/>
              <a:t>是事实上使用的标准域间路由</a:t>
            </a:r>
            <a:endParaRPr lang="en-US" altLang="zh-CN" dirty="0"/>
          </a:p>
          <a:p>
            <a:r>
              <a:rPr lang="zh-CN" altLang="en-US" dirty="0"/>
              <a:t>提供了</a:t>
            </a:r>
            <a:endParaRPr lang="en-US" altLang="zh-CN" dirty="0"/>
          </a:p>
          <a:p>
            <a:pPr lvl="1"/>
            <a:r>
              <a:rPr lang="en-US" altLang="zh-CN" dirty="0" err="1"/>
              <a:t>eBGP</a:t>
            </a:r>
            <a:r>
              <a:rPr lang="zh-CN" altLang="en-US" dirty="0"/>
              <a:t>：从邻居</a:t>
            </a:r>
            <a:r>
              <a:rPr lang="en-US" altLang="zh-CN" dirty="0"/>
              <a:t>AS</a:t>
            </a:r>
            <a:r>
              <a:rPr lang="zh-CN" altLang="en-US" dirty="0"/>
              <a:t>获取子网可达性信息</a:t>
            </a:r>
            <a:endParaRPr lang="en-US" altLang="zh-CN" dirty="0"/>
          </a:p>
          <a:p>
            <a:pPr lvl="1"/>
            <a:r>
              <a:rPr lang="en-US" altLang="zh-CN" dirty="0" err="1"/>
              <a:t>iBGP</a:t>
            </a:r>
            <a:r>
              <a:rPr lang="zh-CN" altLang="en-US" dirty="0"/>
              <a:t>：向所有</a:t>
            </a:r>
            <a:r>
              <a:rPr lang="en-US" altLang="zh-CN" dirty="0"/>
              <a:t>AS</a:t>
            </a:r>
            <a:r>
              <a:rPr lang="zh-CN" altLang="en-US" dirty="0"/>
              <a:t>内部路由器传播子网可达性信息</a:t>
            </a:r>
            <a:endParaRPr lang="en-US" altLang="zh-CN" dirty="0"/>
          </a:p>
          <a:p>
            <a:r>
              <a:rPr lang="zh-CN" altLang="en-US" dirty="0"/>
              <a:t>概念</a:t>
            </a:r>
            <a:endParaRPr lang="en-US" altLang="zh-CN" dirty="0"/>
          </a:p>
          <a:p>
            <a:pPr lvl="1"/>
            <a:r>
              <a:rPr lang="en-US" altLang="zh-CN" dirty="0"/>
              <a:t>BGP</a:t>
            </a:r>
            <a:r>
              <a:rPr lang="zh-CN" altLang="en-US" dirty="0"/>
              <a:t>会话：两个</a:t>
            </a:r>
            <a:r>
              <a:rPr lang="en-US" altLang="zh-CN" dirty="0"/>
              <a:t>BGP</a:t>
            </a:r>
            <a:r>
              <a:rPr lang="zh-CN" altLang="en-US" dirty="0"/>
              <a:t>路由器交换</a:t>
            </a:r>
            <a:r>
              <a:rPr lang="en-US" altLang="zh-CN" dirty="0"/>
              <a:t>BGP</a:t>
            </a:r>
            <a:r>
              <a:rPr lang="zh-CN" altLang="en-US" dirty="0"/>
              <a:t>报文</a:t>
            </a:r>
            <a:endParaRPr lang="en-US" altLang="zh-CN" dirty="0"/>
          </a:p>
          <a:p>
            <a:pPr lvl="2"/>
            <a:r>
              <a:rPr lang="zh-CN" altLang="en-US" dirty="0"/>
              <a:t>通告去往不同目的前缀的路径</a:t>
            </a:r>
            <a:endParaRPr lang="en-US" altLang="zh-CN" dirty="0"/>
          </a:p>
          <a:p>
            <a:pPr lvl="2"/>
            <a:r>
              <a:rPr lang="zh-CN" altLang="en-US" dirty="0"/>
              <a:t>基于半永久的</a:t>
            </a:r>
            <a:r>
              <a:rPr lang="en-US" altLang="zh-CN" dirty="0"/>
              <a:t>TCP</a:t>
            </a:r>
            <a:r>
              <a:rPr lang="zh-CN" altLang="en-US" dirty="0"/>
              <a:t>连接（长时间不拆除）</a:t>
            </a:r>
            <a:endParaRPr lang="en-US" altLang="zh-CN" dirty="0"/>
          </a:p>
          <a:p>
            <a:pPr lvl="1"/>
            <a:r>
              <a:rPr lang="en-US" altLang="zh-CN" dirty="0"/>
              <a:t>BGP</a:t>
            </a:r>
            <a:r>
              <a:rPr lang="zh-CN" altLang="en-US" dirty="0"/>
              <a:t>报文：</a:t>
            </a:r>
            <a:endParaRPr lang="en-US" altLang="zh-CN" dirty="0"/>
          </a:p>
          <a:p>
            <a:pPr lvl="2"/>
            <a:r>
              <a:rPr lang="en-US" altLang="zh-CN" dirty="0"/>
              <a:t>OPEN</a:t>
            </a:r>
            <a:r>
              <a:rPr lang="zh-CN" altLang="en-US" dirty="0"/>
              <a:t>报文：与</a:t>
            </a:r>
            <a:r>
              <a:rPr lang="en-US" altLang="zh-CN" dirty="0"/>
              <a:t>peer</a:t>
            </a:r>
            <a:r>
              <a:rPr lang="zh-CN" altLang="en-US" dirty="0"/>
              <a:t>建立</a:t>
            </a:r>
            <a:r>
              <a:rPr lang="en-US" altLang="zh-CN" dirty="0"/>
              <a:t>TCP</a:t>
            </a:r>
            <a:r>
              <a:rPr lang="zh-CN" altLang="en-US" dirty="0"/>
              <a:t>连接，并认证发送方</a:t>
            </a:r>
            <a:endParaRPr lang="en-US" altLang="zh-CN" dirty="0"/>
          </a:p>
          <a:p>
            <a:pPr lvl="2"/>
            <a:r>
              <a:rPr lang="en-US" altLang="zh-CN" dirty="0"/>
              <a:t>UPDATE</a:t>
            </a:r>
            <a:r>
              <a:rPr lang="zh-CN" altLang="en-US" dirty="0"/>
              <a:t>报文：通报新路径或撤销原路径</a:t>
            </a:r>
            <a:endParaRPr lang="en-US" altLang="zh-CN" dirty="0"/>
          </a:p>
          <a:p>
            <a:pPr lvl="2"/>
            <a:r>
              <a:rPr lang="en-US" altLang="zh-CN" dirty="0"/>
              <a:t>KEEPALIVE</a:t>
            </a:r>
            <a:r>
              <a:rPr lang="zh-CN" altLang="en-US" dirty="0"/>
              <a:t>报文：在无</a:t>
            </a:r>
            <a:r>
              <a:rPr lang="en-US" altLang="zh-CN" dirty="0"/>
              <a:t>UPDATE</a:t>
            </a:r>
            <a:r>
              <a:rPr lang="zh-CN" altLang="en-US" dirty="0"/>
              <a:t>报文时，保持连接。或者用于对</a:t>
            </a:r>
            <a:r>
              <a:rPr lang="en-US" altLang="zh-CN" dirty="0"/>
              <a:t>OPEN</a:t>
            </a:r>
            <a:r>
              <a:rPr lang="zh-CN" altLang="en-US" dirty="0"/>
              <a:t>请求的确认</a:t>
            </a:r>
            <a:endParaRPr lang="en-US" altLang="zh-CN" dirty="0"/>
          </a:p>
          <a:p>
            <a:pPr lvl="2"/>
            <a:r>
              <a:rPr lang="en-US" altLang="zh-CN" dirty="0"/>
              <a:t>NOTIFICATION</a:t>
            </a:r>
            <a:r>
              <a:rPr lang="zh-CN" altLang="en-US" dirty="0"/>
              <a:t>报文：报告之前报文的差错，或者关闭连接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7635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D8C35-47B4-4FCE-B700-F9AE06C87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BGP</a:t>
            </a:r>
            <a:r>
              <a:rPr lang="zh-CN" altLang="en-US" dirty="0"/>
              <a:t>协议的实际应用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CF2279-7969-4C67-9189-51A6F8B4A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187" y="1152908"/>
            <a:ext cx="8028214" cy="5470314"/>
          </a:xfrm>
        </p:spPr>
        <p:txBody>
          <a:bodyPr/>
          <a:lstStyle/>
          <a:p>
            <a:r>
              <a:rPr lang="zh-CN" altLang="en-US" dirty="0"/>
              <a:t>通告的过程</a:t>
            </a:r>
            <a:endParaRPr lang="en-US" altLang="zh-CN" dirty="0"/>
          </a:p>
          <a:p>
            <a:pPr lvl="1"/>
            <a:r>
              <a:rPr lang="zh-CN" altLang="en-US" dirty="0"/>
              <a:t>向邻居</a:t>
            </a:r>
            <a:r>
              <a:rPr lang="en-US" altLang="zh-CN" dirty="0"/>
              <a:t>AS</a:t>
            </a:r>
            <a:r>
              <a:rPr lang="zh-CN" altLang="en-US" dirty="0"/>
              <a:t>通告前缀可达性</a:t>
            </a:r>
            <a:r>
              <a:rPr lang="en-US" altLang="zh-CN" dirty="0"/>
              <a:t>-&gt;AS</a:t>
            </a:r>
            <a:r>
              <a:rPr lang="zh-CN" altLang="en-US" dirty="0"/>
              <a:t>内部分发前缀可达性</a:t>
            </a:r>
            <a:r>
              <a:rPr lang="en-US" altLang="zh-CN" dirty="0"/>
              <a:t>-&gt;</a:t>
            </a:r>
            <a:r>
              <a:rPr lang="zh-CN" altLang="en-US" dirty="0"/>
              <a:t>将新的前缀可达性信息加入到转发表中</a:t>
            </a:r>
            <a:endParaRPr lang="en-US" altLang="zh-CN" dirty="0"/>
          </a:p>
          <a:p>
            <a:pPr lvl="1"/>
            <a:r>
              <a:rPr lang="zh-CN" altLang="en-US" dirty="0"/>
              <a:t>通告中包含前缀和属性值</a:t>
            </a:r>
            <a:endParaRPr lang="en-US" altLang="zh-CN" dirty="0"/>
          </a:p>
          <a:p>
            <a:pPr lvl="2"/>
            <a:r>
              <a:rPr lang="en-US" altLang="zh-CN" dirty="0"/>
              <a:t>AS-PATH</a:t>
            </a:r>
            <a:r>
              <a:rPr lang="zh-CN" altLang="en-US" dirty="0"/>
              <a:t>属性：包含前缀通告所经过的</a:t>
            </a:r>
            <a:r>
              <a:rPr lang="en-US" altLang="zh-CN" dirty="0"/>
              <a:t>AS</a:t>
            </a:r>
            <a:r>
              <a:rPr lang="zh-CN" altLang="en-US" dirty="0"/>
              <a:t>序列</a:t>
            </a:r>
            <a:endParaRPr lang="en-US" altLang="zh-CN" dirty="0"/>
          </a:p>
          <a:p>
            <a:pPr lvl="2"/>
            <a:r>
              <a:rPr lang="en-US" altLang="zh-CN" dirty="0"/>
              <a:t>NEXT-HOP</a:t>
            </a:r>
            <a:r>
              <a:rPr lang="zh-CN" altLang="en-US" dirty="0"/>
              <a:t>属性：开始一个</a:t>
            </a:r>
            <a:r>
              <a:rPr lang="en-US" altLang="zh-CN" dirty="0"/>
              <a:t>AS-PATH</a:t>
            </a:r>
            <a:r>
              <a:rPr lang="zh-CN" altLang="en-US" dirty="0"/>
              <a:t>的路由器接口，指向下一跳</a:t>
            </a:r>
            <a:r>
              <a:rPr lang="en-US" altLang="zh-CN" dirty="0"/>
              <a:t>AS</a:t>
            </a:r>
          </a:p>
          <a:p>
            <a:r>
              <a:rPr lang="en-US" altLang="zh-CN" dirty="0"/>
              <a:t>BGP</a:t>
            </a:r>
            <a:r>
              <a:rPr lang="zh-CN" altLang="en-US" dirty="0"/>
              <a:t>路由选择</a:t>
            </a:r>
            <a:endParaRPr lang="en-US" altLang="zh-CN" dirty="0"/>
          </a:p>
          <a:p>
            <a:pPr lvl="1"/>
            <a:r>
              <a:rPr lang="zh-CN" altLang="en-US" dirty="0"/>
              <a:t>路由接收</a:t>
            </a:r>
            <a:r>
              <a:rPr lang="en-US" altLang="zh-CN" dirty="0"/>
              <a:t>/</a:t>
            </a:r>
            <a:r>
              <a:rPr lang="zh-CN" altLang="en-US" dirty="0"/>
              <a:t>拒绝</a:t>
            </a:r>
            <a:endParaRPr lang="en-US" altLang="zh-CN" dirty="0"/>
          </a:p>
          <a:p>
            <a:pPr lvl="2"/>
            <a:r>
              <a:rPr lang="zh-CN" altLang="en-US" dirty="0"/>
              <a:t>收到路由通告后，利用（由于技术或者政策所制定的）输入策略接收</a:t>
            </a:r>
            <a:r>
              <a:rPr lang="en-US" altLang="zh-CN" dirty="0"/>
              <a:t>/</a:t>
            </a:r>
            <a:r>
              <a:rPr lang="zh-CN" altLang="en-US" dirty="0"/>
              <a:t>拒绝该路由</a:t>
            </a:r>
            <a:endParaRPr lang="en-US" altLang="zh-CN" dirty="0"/>
          </a:p>
          <a:p>
            <a:pPr lvl="1"/>
            <a:r>
              <a:rPr lang="zh-CN" altLang="en-US" dirty="0"/>
              <a:t>路由选择准则</a:t>
            </a:r>
            <a:endParaRPr lang="en-US" altLang="zh-CN" dirty="0"/>
          </a:p>
          <a:p>
            <a:pPr marL="1257300" lvl="2" indent="-342900">
              <a:buFont typeface="+mj-lt"/>
              <a:buAutoNum type="arabicPeriod"/>
            </a:pPr>
            <a:r>
              <a:rPr lang="zh-CN" altLang="en-US" dirty="0"/>
              <a:t>本地偏好值（基于策略）</a:t>
            </a:r>
            <a:endParaRPr lang="en-US" altLang="zh-CN" dirty="0"/>
          </a:p>
          <a:p>
            <a:pPr marL="1257300" lvl="2" indent="-342900">
              <a:buFont typeface="+mj-lt"/>
              <a:buAutoNum type="arabicPeriod"/>
            </a:pPr>
            <a:r>
              <a:rPr lang="zh-CN" altLang="en-US" dirty="0"/>
              <a:t>最短</a:t>
            </a:r>
            <a:r>
              <a:rPr lang="en-US" altLang="zh-CN" dirty="0"/>
              <a:t>AS-PATH</a:t>
            </a:r>
          </a:p>
          <a:p>
            <a:pPr marL="1257300" lvl="2" indent="-342900">
              <a:buFont typeface="+mj-lt"/>
              <a:buAutoNum type="arabicPeriod"/>
            </a:pPr>
            <a:r>
              <a:rPr lang="zh-CN" altLang="en-US" dirty="0"/>
              <a:t>最近</a:t>
            </a:r>
            <a:r>
              <a:rPr lang="en-US" altLang="zh-CN" dirty="0"/>
              <a:t>NEXT-HOP</a:t>
            </a:r>
            <a:r>
              <a:rPr lang="zh-CN" altLang="en-US" dirty="0"/>
              <a:t>路由器</a:t>
            </a:r>
            <a:endParaRPr lang="en-US" altLang="zh-CN" dirty="0"/>
          </a:p>
          <a:p>
            <a:pPr marL="1257300" lvl="2" indent="-342900">
              <a:buFont typeface="+mj-lt"/>
              <a:buAutoNum type="arabicPeriod"/>
            </a:pPr>
            <a:r>
              <a:rPr lang="zh-CN" altLang="en-US" dirty="0"/>
              <a:t>附加准则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368336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1F2BD-CB56-45F6-B616-2E3C70233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BGP</a:t>
            </a:r>
            <a:r>
              <a:rPr lang="zh-CN" altLang="en-US" dirty="0"/>
              <a:t>的例子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A592F5-2074-46BE-A732-CCEC0203D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195" y="1152908"/>
            <a:ext cx="7904205" cy="5470314"/>
          </a:xfrm>
        </p:spPr>
        <p:txBody>
          <a:bodyPr/>
          <a:lstStyle/>
          <a:p>
            <a:r>
              <a:rPr lang="zh-CN" altLang="en-US" dirty="0"/>
              <a:t>结构</a:t>
            </a:r>
            <a:endParaRPr lang="en-US" altLang="zh-CN" dirty="0"/>
          </a:p>
          <a:p>
            <a:pPr lvl="1"/>
            <a:r>
              <a:rPr lang="en-US" altLang="zh-CN" dirty="0"/>
              <a:t>A,B,C</a:t>
            </a:r>
            <a:r>
              <a:rPr lang="zh-CN" altLang="en-US" dirty="0"/>
              <a:t>是提供商网络</a:t>
            </a:r>
            <a:r>
              <a:rPr lang="en-US" altLang="zh-CN" dirty="0"/>
              <a:t>/AS(provider network/AS) </a:t>
            </a:r>
          </a:p>
          <a:p>
            <a:pPr lvl="1"/>
            <a:r>
              <a:rPr lang="en-US" altLang="zh-CN" dirty="0"/>
              <a:t>X,W,Y</a:t>
            </a:r>
            <a:r>
              <a:rPr lang="zh-CN" altLang="en-US" dirty="0"/>
              <a:t>是客户网络</a:t>
            </a:r>
            <a:r>
              <a:rPr lang="en-US" altLang="zh-CN" dirty="0"/>
              <a:t>(customer network/AS) </a:t>
            </a:r>
          </a:p>
          <a:p>
            <a:pPr lvl="1"/>
            <a:r>
              <a:rPr lang="en-US" altLang="zh-CN" dirty="0"/>
              <a:t>W,Y</a:t>
            </a:r>
            <a:r>
              <a:rPr lang="zh-CN" altLang="en-US" dirty="0"/>
              <a:t>是桩网络</a:t>
            </a:r>
            <a:r>
              <a:rPr lang="en-US" altLang="zh-CN" dirty="0"/>
              <a:t>(stub network/AS): </a:t>
            </a:r>
            <a:r>
              <a:rPr lang="zh-CN" altLang="en-US" dirty="0"/>
              <a:t>只与一个其他</a:t>
            </a:r>
            <a:r>
              <a:rPr lang="en-US" altLang="zh-CN" dirty="0"/>
              <a:t>AS</a:t>
            </a:r>
            <a:r>
              <a:rPr lang="zh-CN" altLang="en-US" dirty="0"/>
              <a:t>相连 </a:t>
            </a:r>
          </a:p>
          <a:p>
            <a:pPr lvl="1"/>
            <a:r>
              <a:rPr lang="en-US" altLang="zh-CN" dirty="0"/>
              <a:t>X</a:t>
            </a:r>
            <a:r>
              <a:rPr lang="zh-CN" altLang="en-US" dirty="0"/>
              <a:t>是双宿网络</a:t>
            </a:r>
            <a:r>
              <a:rPr lang="en-US" altLang="zh-CN" dirty="0"/>
              <a:t>(dual-homed network/AS): </a:t>
            </a:r>
            <a:r>
              <a:rPr lang="zh-CN" altLang="en-US" dirty="0"/>
              <a:t>连接两个其他</a:t>
            </a:r>
            <a:r>
              <a:rPr lang="en-US" altLang="zh-CN" dirty="0"/>
              <a:t>AS </a:t>
            </a:r>
          </a:p>
          <a:p>
            <a:pPr lvl="2"/>
            <a:r>
              <a:rPr lang="en-US" altLang="zh-CN" dirty="0"/>
              <a:t>X</a:t>
            </a:r>
            <a:r>
              <a:rPr lang="zh-CN" altLang="en-US" dirty="0"/>
              <a:t>不期望经过它路由</a:t>
            </a:r>
            <a:r>
              <a:rPr lang="en-US" altLang="zh-CN" dirty="0"/>
              <a:t>B</a:t>
            </a:r>
            <a:r>
              <a:rPr lang="zh-CN" altLang="en-US" dirty="0"/>
              <a:t>到</a:t>
            </a:r>
            <a:r>
              <a:rPr lang="en-US" altLang="zh-CN" dirty="0"/>
              <a:t>C</a:t>
            </a:r>
            <a:r>
              <a:rPr lang="zh-CN" altLang="en-US" dirty="0"/>
              <a:t>的流量。因此，</a:t>
            </a:r>
            <a:r>
              <a:rPr lang="en-US" altLang="zh-CN" dirty="0"/>
              <a:t>X</a:t>
            </a:r>
            <a:r>
              <a:rPr lang="zh-CN" altLang="en-US" dirty="0"/>
              <a:t>不会向</a:t>
            </a:r>
            <a:r>
              <a:rPr lang="en-US" altLang="zh-CN" dirty="0"/>
              <a:t>B</a:t>
            </a:r>
            <a:r>
              <a:rPr lang="zh-CN" altLang="en-US" dirty="0"/>
              <a:t>通告任何一条到达</a:t>
            </a:r>
            <a:r>
              <a:rPr lang="en-US" altLang="zh-CN" dirty="0"/>
              <a:t>C</a:t>
            </a:r>
            <a:r>
              <a:rPr lang="zh-CN" altLang="en-US" dirty="0"/>
              <a:t>的路由，反之亦然</a:t>
            </a:r>
            <a:endParaRPr lang="en-US" altLang="zh-CN" dirty="0"/>
          </a:p>
          <a:p>
            <a:r>
              <a:rPr lang="zh-CN" altLang="en-US" dirty="0"/>
              <a:t>一个路径通告的过程</a:t>
            </a:r>
            <a:endParaRPr lang="en-US" altLang="zh-CN" dirty="0"/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向</a:t>
            </a:r>
            <a:r>
              <a:rPr lang="en-US" altLang="zh-CN" dirty="0"/>
              <a:t>B</a:t>
            </a:r>
            <a:r>
              <a:rPr lang="zh-CN" altLang="en-US" dirty="0"/>
              <a:t>通告一条路径：</a:t>
            </a:r>
            <a:r>
              <a:rPr lang="en-US" altLang="zh-CN" dirty="0"/>
              <a:t>AW</a:t>
            </a:r>
          </a:p>
          <a:p>
            <a:pPr lvl="1"/>
            <a:r>
              <a:rPr lang="en-US" altLang="zh-CN" dirty="0"/>
              <a:t>B</a:t>
            </a:r>
            <a:r>
              <a:rPr lang="zh-CN" altLang="en-US" dirty="0"/>
              <a:t>向</a:t>
            </a:r>
            <a:r>
              <a:rPr lang="en-US" altLang="zh-CN" dirty="0"/>
              <a:t>X</a:t>
            </a:r>
            <a:r>
              <a:rPr lang="zh-CN" altLang="en-US" dirty="0"/>
              <a:t>通告路径：</a:t>
            </a:r>
            <a:r>
              <a:rPr lang="en-US" altLang="zh-CN" dirty="0"/>
              <a:t>BAW</a:t>
            </a:r>
          </a:p>
          <a:p>
            <a:pPr lvl="1"/>
            <a:r>
              <a:rPr lang="en-US" altLang="zh-CN" dirty="0"/>
              <a:t>B</a:t>
            </a:r>
            <a:r>
              <a:rPr lang="zh-CN" altLang="en-US" dirty="0"/>
              <a:t>不会向</a:t>
            </a:r>
            <a:r>
              <a:rPr lang="en-US" altLang="zh-CN" dirty="0"/>
              <a:t>C</a:t>
            </a:r>
            <a:r>
              <a:rPr lang="zh-CN" altLang="en-US" dirty="0"/>
              <a:t>通告路径</a:t>
            </a:r>
            <a:r>
              <a:rPr lang="en-US" altLang="zh-CN" dirty="0"/>
              <a:t>BAW</a:t>
            </a:r>
          </a:p>
          <a:p>
            <a:pPr lvl="2"/>
            <a:r>
              <a:rPr lang="en-US" altLang="zh-CN" dirty="0"/>
              <a:t>B</a:t>
            </a:r>
            <a:r>
              <a:rPr lang="zh-CN" altLang="en-US" dirty="0"/>
              <a:t>期望只路由去往</a:t>
            </a:r>
            <a:r>
              <a:rPr lang="en-US" altLang="zh-CN" dirty="0"/>
              <a:t>/</a:t>
            </a:r>
            <a:r>
              <a:rPr lang="zh-CN" altLang="en-US" dirty="0"/>
              <a:t>来自客户（图中的</a:t>
            </a:r>
            <a:r>
              <a:rPr lang="en-US" altLang="zh-CN" dirty="0"/>
              <a:t>X</a:t>
            </a:r>
            <a:r>
              <a:rPr lang="zh-CN" altLang="en-US" dirty="0"/>
              <a:t>）的流量</a:t>
            </a:r>
            <a:endParaRPr lang="en-US" altLang="zh-CN" dirty="0"/>
          </a:p>
          <a:p>
            <a:pPr lvl="2"/>
            <a:r>
              <a:rPr lang="zh-CN" altLang="en-US" dirty="0"/>
              <a:t>强制</a:t>
            </a:r>
            <a:r>
              <a:rPr lang="en-US" altLang="zh-CN" dirty="0"/>
              <a:t>C</a:t>
            </a:r>
            <a:r>
              <a:rPr lang="zh-CN" altLang="en-US" dirty="0"/>
              <a:t>通过</a:t>
            </a:r>
            <a:r>
              <a:rPr lang="en-US" altLang="zh-CN" dirty="0"/>
              <a:t>A</a:t>
            </a:r>
            <a:r>
              <a:rPr lang="zh-CN" altLang="en-US" dirty="0"/>
              <a:t>向</a:t>
            </a:r>
            <a:r>
              <a:rPr lang="en-US" altLang="zh-CN" dirty="0"/>
              <a:t>W</a:t>
            </a:r>
            <a:r>
              <a:rPr lang="zh-CN" altLang="en-US" dirty="0"/>
              <a:t>路由流量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A989C2-BACD-40F3-A1BC-709154150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464" y="3428999"/>
            <a:ext cx="5710882" cy="173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205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NAT</a:t>
            </a:r>
            <a:r>
              <a:rPr lang="zh-CN" altLang="en-US"/>
              <a:t>穿透问题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问题：内部地址不可见，如何主动连接到内网的某一设备？</a:t>
            </a:r>
          </a:p>
          <a:p>
            <a:r>
              <a:rPr lang="zh-CN" altLang="en-US"/>
              <a:t>解决方案一：静态配置</a:t>
            </a:r>
            <a:r>
              <a:rPr lang="en-US" altLang="zh-CN"/>
              <a:t>NAT</a:t>
            </a:r>
          </a:p>
          <a:p>
            <a:pPr lvl="1"/>
            <a:r>
              <a:rPr lang="en-US" altLang="zh-CN"/>
              <a:t>将特定端口的连接请求</a:t>
            </a:r>
            <a:r>
              <a:rPr lang="zh-CN" altLang="en-US"/>
              <a:t>，</a:t>
            </a:r>
            <a:r>
              <a:rPr lang="en-US" altLang="zh-CN"/>
              <a:t>转发给</a:t>
            </a:r>
            <a:r>
              <a:rPr lang="zh-CN" altLang="en-US"/>
              <a:t>特定</a:t>
            </a:r>
            <a:r>
              <a:rPr lang="en-US" altLang="zh-CN"/>
              <a:t>服务器</a:t>
            </a:r>
          </a:p>
          <a:p>
            <a:pPr lvl="1"/>
            <a:r>
              <a:rPr lang="zh-CN" altLang="en-US"/>
              <a:t>如：</a:t>
            </a:r>
            <a:r>
              <a:rPr lang="en-US" altLang="zh-CN"/>
              <a:t>(138.76.29.7, 2500) 总是转发给(10.0.0.1, 25000)</a:t>
            </a:r>
          </a:p>
          <a:p>
            <a:pPr lvl="0"/>
            <a:r>
              <a:rPr lang="zh-CN" altLang="en-US"/>
              <a:t>解决方案二：利用</a:t>
            </a:r>
            <a:r>
              <a:rPr lang="en-US" altLang="zh-CN"/>
              <a:t>UPnP</a:t>
            </a:r>
            <a:r>
              <a:rPr lang="zh-CN" altLang="en-US"/>
              <a:t>自动配置</a:t>
            </a:r>
          </a:p>
          <a:p>
            <a:pPr lvl="1"/>
            <a:r>
              <a:rPr lang="zh-CN" altLang="en-US"/>
              <a:t>学习到NAT公共IP地址 </a:t>
            </a:r>
          </a:p>
          <a:p>
            <a:pPr lvl="1"/>
            <a:r>
              <a:rPr lang="zh-CN" altLang="en-US"/>
              <a:t>在NAT转换表中，增删端口映射</a:t>
            </a:r>
          </a:p>
          <a:p>
            <a:pPr lvl="0"/>
            <a:r>
              <a:rPr lang="zh-CN" altLang="en-US"/>
              <a:t>解决方案三：中继</a:t>
            </a:r>
          </a:p>
          <a:p>
            <a:pPr lvl="1"/>
            <a:r>
              <a:rPr lang="zh-CN" altLang="en-US"/>
              <a:t>NAT内部的客户与中继服务器建立连接</a:t>
            </a:r>
          </a:p>
          <a:p>
            <a:pPr lvl="1"/>
            <a:r>
              <a:rPr lang="zh-CN" altLang="en-US"/>
              <a:t>外部客户也与中继服务器建立连接</a:t>
            </a:r>
          </a:p>
          <a:p>
            <a:pPr lvl="1"/>
            <a:r>
              <a:rPr lang="zh-CN" altLang="en-US"/>
              <a:t>中继服务器桥接两个连接的分组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互联网控制报文协议</a:t>
            </a:r>
            <a:r>
              <a:rPr lang="en-US" altLang="zh-CN"/>
              <a:t>--ICMP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2465" y="946785"/>
            <a:ext cx="6591935" cy="6045200"/>
          </a:xfrm>
        </p:spPr>
        <p:txBody>
          <a:bodyPr>
            <a:normAutofit/>
          </a:bodyPr>
          <a:lstStyle/>
          <a:p>
            <a:r>
              <a:rPr lang="zh-CN" altLang="en-US"/>
              <a:t>支持主机或路由器的差错</a:t>
            </a:r>
            <a:r>
              <a:rPr lang="en-US" altLang="zh-CN"/>
              <a:t>/</a:t>
            </a:r>
            <a:r>
              <a:rPr lang="zh-CN" altLang="en-US"/>
              <a:t>异常报告，网络探询</a:t>
            </a:r>
          </a:p>
          <a:p>
            <a:r>
              <a:rPr lang="zh-CN" altLang="en-US"/>
              <a:t>报文分类：</a:t>
            </a:r>
          </a:p>
          <a:p>
            <a:pPr lvl="1"/>
            <a:r>
              <a:rPr lang="zh-CN" altLang="en-US"/>
              <a:t>差错报告报文：</a:t>
            </a:r>
          </a:p>
          <a:p>
            <a:pPr lvl="2"/>
            <a:r>
              <a:rPr lang="zh-CN" altLang="en-US"/>
              <a:t>目的不可达</a:t>
            </a:r>
          </a:p>
          <a:p>
            <a:pPr lvl="2"/>
            <a:r>
              <a:rPr lang="zh-CN" altLang="en-US"/>
              <a:t>源抑制</a:t>
            </a:r>
          </a:p>
          <a:p>
            <a:pPr lvl="2"/>
            <a:r>
              <a:rPr lang="zh-CN" altLang="en-US"/>
              <a:t>超时</a:t>
            </a:r>
          </a:p>
          <a:p>
            <a:pPr lvl="2"/>
            <a:r>
              <a:rPr lang="zh-CN" altLang="en-US"/>
              <a:t>参数问题</a:t>
            </a:r>
          </a:p>
          <a:p>
            <a:pPr lvl="2"/>
            <a:r>
              <a:rPr lang="zh-CN" altLang="en-US"/>
              <a:t>重定向</a:t>
            </a:r>
          </a:p>
          <a:p>
            <a:pPr lvl="1"/>
            <a:r>
              <a:rPr lang="zh-CN" altLang="en-US"/>
              <a:t>网络探询报文：</a:t>
            </a:r>
          </a:p>
          <a:p>
            <a:pPr lvl="2"/>
            <a:r>
              <a:rPr lang="zh-CN" altLang="en-US"/>
              <a:t>回声请求与应答报文</a:t>
            </a:r>
          </a:p>
          <a:p>
            <a:pPr lvl="2"/>
            <a:r>
              <a:rPr lang="zh-CN" altLang="en-US"/>
              <a:t>时间戳请求与应答报文</a:t>
            </a:r>
          </a:p>
          <a:p>
            <a:pPr lvl="0"/>
            <a:r>
              <a:rPr lang="zh-CN" altLang="en-US"/>
              <a:t>不发送</a:t>
            </a:r>
            <a:r>
              <a:rPr lang="en-US" altLang="zh-CN"/>
              <a:t>ICMP</a:t>
            </a:r>
            <a:r>
              <a:rPr lang="zh-CN" altLang="en-US"/>
              <a:t>差错报告报文的特殊情况</a:t>
            </a:r>
          </a:p>
          <a:p>
            <a:pPr lvl="1"/>
            <a:r>
              <a:rPr lang="zh-CN" altLang="en-US"/>
              <a:t>对于</a:t>
            </a:r>
            <a:r>
              <a:rPr lang="en-US" altLang="zh-CN"/>
              <a:t>ICMP</a:t>
            </a:r>
            <a:r>
              <a:rPr lang="zh-CN" altLang="en-US"/>
              <a:t>差错报告报文的差错</a:t>
            </a:r>
          </a:p>
          <a:p>
            <a:pPr lvl="1"/>
            <a:r>
              <a:rPr lang="zh-CN" altLang="en-US"/>
              <a:t>除第一个</a:t>
            </a:r>
            <a:r>
              <a:rPr lang="en-US" altLang="zh-CN"/>
              <a:t>IP</a:t>
            </a:r>
            <a:r>
              <a:rPr lang="zh-CN" altLang="en-US"/>
              <a:t>分片外的后续分片</a:t>
            </a:r>
          </a:p>
          <a:p>
            <a:pPr lvl="1"/>
            <a:r>
              <a:rPr lang="zh-CN" altLang="en-US"/>
              <a:t>多播</a:t>
            </a:r>
            <a:r>
              <a:rPr lang="en-US" altLang="zh-CN"/>
              <a:t>IP</a:t>
            </a:r>
            <a:r>
              <a:rPr lang="zh-CN" altLang="en-US"/>
              <a:t>数据报</a:t>
            </a:r>
          </a:p>
          <a:p>
            <a:pPr lvl="1"/>
            <a:r>
              <a:rPr lang="zh-CN" altLang="en-US"/>
              <a:t>具有特殊地址的</a:t>
            </a:r>
            <a:r>
              <a:rPr lang="en-US" altLang="zh-CN"/>
              <a:t>IP</a:t>
            </a:r>
            <a:r>
              <a:rPr lang="zh-CN" altLang="en-US"/>
              <a:t>数据报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ICMP</a:t>
            </a:r>
            <a:r>
              <a:rPr lang="zh-CN" altLang="en-US"/>
              <a:t>类型与编码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额</a:t>
            </a:r>
          </a:p>
        </p:txBody>
      </p:sp>
      <p:pic>
        <p:nvPicPr>
          <p:cNvPr id="4" name="图片 3" descr="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745" y="1153160"/>
            <a:ext cx="7150735" cy="52006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ICMP</a:t>
            </a:r>
            <a:r>
              <a:rPr lang="zh-CN" altLang="en-US"/>
              <a:t>报文格式与差错报告数据封装</a:t>
            </a:r>
          </a:p>
        </p:txBody>
      </p:sp>
      <p:pic>
        <p:nvPicPr>
          <p:cNvPr id="4" name="内容占位符 3" descr="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46605" y="894715"/>
            <a:ext cx="5840095" cy="2972435"/>
          </a:xfrm>
          <a:prstGeom prst="rect">
            <a:avLst/>
          </a:prstGeom>
        </p:spPr>
      </p:pic>
      <p:pic>
        <p:nvPicPr>
          <p:cNvPr id="5" name="图片 4" descr="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6605" y="4109720"/>
            <a:ext cx="5839460" cy="25660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5A5417-31C7-44A0-8447-7E4AEF68A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IPV6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AD8C96-FF82-4434-B073-3D7DC2C70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动机：</a:t>
            </a:r>
            <a:r>
              <a:rPr lang="en-US" altLang="zh-CN" dirty="0"/>
              <a:t>32</a:t>
            </a:r>
            <a:r>
              <a:rPr lang="zh-CN" altLang="en-US" dirty="0"/>
              <a:t>位</a:t>
            </a:r>
            <a:r>
              <a:rPr lang="en-US" altLang="zh-CN" dirty="0"/>
              <a:t>IPv4</a:t>
            </a:r>
            <a:r>
              <a:rPr lang="zh-CN" altLang="en-US" dirty="0"/>
              <a:t>地址空间已分配殆尽 </a:t>
            </a:r>
            <a:r>
              <a:rPr lang="en-US" altLang="zh-CN" dirty="0"/>
              <a:t>,</a:t>
            </a:r>
          </a:p>
          <a:p>
            <a:pPr marL="0" indent="0">
              <a:buNone/>
            </a:pPr>
            <a:r>
              <a:rPr lang="en-US" altLang="zh-CN" dirty="0"/>
              <a:t>		  </a:t>
            </a:r>
            <a:r>
              <a:rPr lang="zh-CN" altLang="en-US" dirty="0"/>
              <a:t>改进首部格式：快速处理</a:t>
            </a:r>
            <a:r>
              <a:rPr lang="en-US" altLang="zh-CN" dirty="0"/>
              <a:t>/</a:t>
            </a:r>
            <a:r>
              <a:rPr lang="zh-CN" altLang="en-US" dirty="0"/>
              <a:t>转发数据报、支持</a:t>
            </a:r>
            <a:r>
              <a:rPr lang="en-US" altLang="zh-CN" dirty="0" err="1"/>
              <a:t>QoS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IPv6</a:t>
            </a:r>
            <a:r>
              <a:rPr lang="zh-CN" altLang="en-US" dirty="0"/>
              <a:t>数据报格式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zh-CN" altLang="en-US" dirty="0"/>
              <a:t>固定长度的</a:t>
            </a:r>
            <a:r>
              <a:rPr lang="en-US" altLang="zh-CN" dirty="0"/>
              <a:t>40</a:t>
            </a:r>
            <a:r>
              <a:rPr lang="zh-CN" altLang="en-US" dirty="0"/>
              <a:t>字节基本首部 </a:t>
            </a:r>
            <a:endParaRPr lang="en-US" altLang="zh-CN" dirty="0"/>
          </a:p>
          <a:p>
            <a:pPr lvl="1"/>
            <a:r>
              <a:rPr lang="zh-CN" altLang="en-US" dirty="0"/>
              <a:t>不允许分片 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br>
              <a:rPr lang="zh-CN" altLang="en-US" dirty="0"/>
            </a:b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br>
              <a:rPr lang="zh-CN" altLang="en-US" dirty="0"/>
            </a:b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761" y="3281234"/>
            <a:ext cx="6397853" cy="282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337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D8C35-47B4-4FCE-B700-F9AE06C87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IPV6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CF2279-7969-4C67-9189-51A6F8B4A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IPV6</a:t>
            </a:r>
            <a:r>
              <a:rPr lang="zh-CN" altLang="en-US" dirty="0"/>
              <a:t>地址的表示形式</a:t>
            </a:r>
            <a:endParaRPr lang="en-US" altLang="zh-CN" dirty="0"/>
          </a:p>
          <a:p>
            <a:pPr lvl="1"/>
            <a:r>
              <a:rPr lang="zh-CN" altLang="en-US" dirty="0"/>
              <a:t>一般形式：</a:t>
            </a:r>
            <a:r>
              <a:rPr lang="en-US" altLang="zh-CN" dirty="0"/>
              <a:t>1080:0:FF:0:8:800:200C:417A </a:t>
            </a:r>
          </a:p>
          <a:p>
            <a:pPr lvl="1"/>
            <a:r>
              <a:rPr lang="zh-CN" altLang="en-US" dirty="0"/>
              <a:t>压缩形式：</a:t>
            </a:r>
            <a:r>
              <a:rPr lang="en-US" altLang="zh-CN" dirty="0"/>
              <a:t>FF01:0:0:0:0:0:0:43   </a:t>
            </a:r>
            <a:r>
              <a:rPr lang="zh-CN" altLang="en-US" dirty="0"/>
              <a:t>压缩→</a:t>
            </a:r>
            <a:r>
              <a:rPr lang="en-US" altLang="zh-CN" dirty="0"/>
              <a:t>FF01::43 </a:t>
            </a:r>
          </a:p>
          <a:p>
            <a:pPr lvl="1"/>
            <a:r>
              <a:rPr lang="en-US" altLang="zh-CN" dirty="0"/>
              <a:t>IPV4-</a:t>
            </a:r>
            <a:r>
              <a:rPr lang="zh-CN" altLang="en-US" dirty="0"/>
              <a:t>嵌入模式：</a:t>
            </a:r>
            <a:r>
              <a:rPr lang="en-US" altLang="zh-CN" dirty="0"/>
              <a:t>::FFFF:13.1.68.3 </a:t>
            </a:r>
          </a:p>
          <a:p>
            <a:pPr lvl="1"/>
            <a:r>
              <a:rPr lang="zh-CN" altLang="en-US" dirty="0"/>
              <a:t>地址前缀：</a:t>
            </a:r>
            <a:r>
              <a:rPr lang="en-US" altLang="zh-CN" dirty="0"/>
              <a:t>2002:43c:476b::/48 </a:t>
            </a:r>
          </a:p>
          <a:p>
            <a:pPr lvl="1"/>
            <a:r>
              <a:rPr lang="en-US" altLang="zh-CN" dirty="0"/>
              <a:t>URLs</a:t>
            </a:r>
            <a:r>
              <a:rPr lang="zh-CN" altLang="en-US" dirty="0"/>
              <a:t>：</a:t>
            </a:r>
            <a:r>
              <a:rPr lang="en-US" altLang="zh-CN" dirty="0"/>
              <a:t>http://[3FFE::1:800:200C:417A]:8000 </a:t>
            </a:r>
          </a:p>
          <a:p>
            <a:r>
              <a:rPr lang="en-US" altLang="zh-CN" dirty="0"/>
              <a:t>IPv6</a:t>
            </a:r>
            <a:r>
              <a:rPr lang="zh-CN" altLang="en-US" dirty="0"/>
              <a:t>基本地址类型 </a:t>
            </a:r>
            <a:endParaRPr lang="en-US" altLang="zh-CN" dirty="0"/>
          </a:p>
          <a:p>
            <a:pPr lvl="1"/>
            <a:r>
              <a:rPr lang="zh-CN" altLang="en-US" dirty="0"/>
              <a:t>单播：一对一通信 </a:t>
            </a:r>
            <a:endParaRPr lang="en-US" altLang="zh-CN" dirty="0"/>
          </a:p>
          <a:p>
            <a:pPr lvl="1"/>
            <a:r>
              <a:rPr lang="zh-CN" altLang="en-US" dirty="0"/>
              <a:t>多播：一对多通信 </a:t>
            </a:r>
            <a:endParaRPr lang="en-US" altLang="zh-CN" dirty="0"/>
          </a:p>
          <a:p>
            <a:pPr lvl="1"/>
            <a:r>
              <a:rPr lang="zh-CN" altLang="en-US" dirty="0"/>
              <a:t>任意播：一对一组之一（最近一个）通信 </a:t>
            </a:r>
            <a:endParaRPr lang="en-US" altLang="zh-CN" dirty="0"/>
          </a:p>
          <a:p>
            <a:r>
              <a:rPr lang="zh-CN" altLang="en-US" dirty="0"/>
              <a:t>隧道</a:t>
            </a:r>
            <a:r>
              <a:rPr lang="en-US" altLang="zh-CN" dirty="0"/>
              <a:t>(tunneling): IPv6</a:t>
            </a:r>
            <a:r>
              <a:rPr lang="zh-CN" altLang="en-US" dirty="0"/>
              <a:t>数据报作为</a:t>
            </a:r>
            <a:r>
              <a:rPr lang="en-US" altLang="zh-CN" dirty="0"/>
              <a:t>IPv4</a:t>
            </a:r>
            <a:r>
              <a:rPr lang="zh-CN" altLang="en-US" dirty="0"/>
              <a:t>数据报的载荷进行封装，穿越</a:t>
            </a:r>
            <a:r>
              <a:rPr lang="en-US" altLang="zh-CN" dirty="0"/>
              <a:t>IPv4</a:t>
            </a:r>
            <a:r>
              <a:rPr lang="zh-CN" altLang="en-US" dirty="0"/>
              <a:t>网络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9281" y="5281612"/>
            <a:ext cx="3885895" cy="144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617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路由算法</a:t>
            </a:r>
            <a:r>
              <a:rPr lang="en-US" altLang="zh-CN" dirty="0"/>
              <a:t>(</a:t>
            </a:r>
            <a:r>
              <a:rPr lang="zh-CN" altLang="en-US" dirty="0"/>
              <a:t>协议</a:t>
            </a:r>
            <a:r>
              <a:rPr lang="en-US" altLang="zh-CN" dirty="0"/>
              <a:t>)</a:t>
            </a:r>
            <a:r>
              <a:rPr lang="zh-CN" altLang="en-US" dirty="0"/>
              <a:t>：确定去往目的网络的最佳路径</a:t>
            </a:r>
            <a:endParaRPr lang="en-US" altLang="zh-CN" dirty="0"/>
          </a:p>
          <a:p>
            <a:r>
              <a:rPr lang="zh-CN" altLang="en-US" dirty="0"/>
              <a:t>静态路由</a:t>
            </a:r>
            <a:r>
              <a:rPr lang="en-US" altLang="zh-CN" dirty="0"/>
              <a:t>&amp;</a:t>
            </a:r>
            <a:r>
              <a:rPr lang="zh-CN" altLang="en-US" dirty="0"/>
              <a:t>动态路由：</a:t>
            </a:r>
            <a:endParaRPr lang="en-US" altLang="zh-CN" dirty="0"/>
          </a:p>
          <a:p>
            <a:pPr lvl="1"/>
            <a:r>
              <a:rPr lang="zh-CN" altLang="en-US" dirty="0"/>
              <a:t>静态路由：手工配置，路由更新慢，优先级高 </a:t>
            </a:r>
            <a:endParaRPr lang="en-US" altLang="zh-CN" dirty="0"/>
          </a:p>
          <a:p>
            <a:pPr lvl="1"/>
            <a:r>
              <a:rPr lang="zh-CN" altLang="en-US" dirty="0"/>
              <a:t>动态路由：路由更新快，定期更新，及时响应链路费用或网络拓扑变化 </a:t>
            </a:r>
            <a:endParaRPr lang="en-US" altLang="zh-CN" dirty="0"/>
          </a:p>
          <a:p>
            <a:r>
              <a:rPr lang="zh-CN" altLang="en-US" dirty="0"/>
              <a:t>全局信息</a:t>
            </a:r>
            <a:r>
              <a:rPr lang="en-US" altLang="zh-CN" dirty="0"/>
              <a:t>&amp;</a:t>
            </a:r>
            <a:r>
              <a:rPr lang="zh-CN" altLang="en-US" dirty="0"/>
              <a:t>分散信息：</a:t>
            </a:r>
            <a:endParaRPr lang="en-US" altLang="zh-CN" dirty="0"/>
          </a:p>
          <a:p>
            <a:pPr lvl="1"/>
            <a:r>
              <a:rPr lang="zh-CN" altLang="en-US" dirty="0"/>
              <a:t>全局信息：所有路由器掌握完整的网络拓扑和链路费用信息</a:t>
            </a:r>
            <a:br>
              <a:rPr lang="zh-CN" altLang="en-US" dirty="0"/>
            </a:br>
            <a:r>
              <a:rPr lang="en-US" altLang="zh-CN" dirty="0"/>
              <a:t>		       E.g. </a:t>
            </a:r>
            <a:r>
              <a:rPr lang="zh-CN" altLang="en-US" dirty="0"/>
              <a:t>链路状态</a:t>
            </a:r>
            <a:r>
              <a:rPr lang="en-US" altLang="zh-CN" dirty="0"/>
              <a:t>(LS)</a:t>
            </a:r>
            <a:r>
              <a:rPr lang="zh-CN" altLang="en-US" dirty="0"/>
              <a:t>路由算法 </a:t>
            </a:r>
            <a:endParaRPr lang="en-US" altLang="zh-CN" dirty="0"/>
          </a:p>
          <a:p>
            <a:pPr lvl="1"/>
            <a:r>
              <a:rPr lang="zh-CN" altLang="en-US" dirty="0"/>
              <a:t>分散信息：路由器只掌握物理相连的邻居以及链路费用、邻居间信息交换、运算的迭代过程</a:t>
            </a:r>
            <a:br>
              <a:rPr lang="zh-CN" altLang="en-US" dirty="0"/>
            </a:br>
            <a:r>
              <a:rPr lang="en-US" altLang="zh-CN" dirty="0"/>
              <a:t>		       E.g. </a:t>
            </a:r>
            <a:r>
              <a:rPr lang="zh-CN" altLang="en-US" dirty="0"/>
              <a:t>距离向量</a:t>
            </a:r>
            <a:r>
              <a:rPr lang="en-US" altLang="zh-CN" dirty="0"/>
              <a:t>(DV)</a:t>
            </a:r>
            <a:r>
              <a:rPr lang="zh-CN" altLang="en-US" dirty="0"/>
              <a:t>路由算法 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042168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丝状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</TotalTime>
  <Words>2712</Words>
  <Application>Microsoft Office PowerPoint</Application>
  <PresentationFormat>全屏显示(4:3)</PresentationFormat>
  <Paragraphs>292</Paragraphs>
  <Slides>22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宋体</vt:lpstr>
      <vt:lpstr>幼圆</vt:lpstr>
      <vt:lpstr>Arial</vt:lpstr>
      <vt:lpstr>Calibri</vt:lpstr>
      <vt:lpstr>Century Gothic</vt:lpstr>
      <vt:lpstr>Wingdings 3</vt:lpstr>
      <vt:lpstr>丝状</vt:lpstr>
      <vt:lpstr>网络层（下）</vt:lpstr>
      <vt:lpstr>网络地址转换--NAT</vt:lpstr>
      <vt:lpstr>NAT穿透问题</vt:lpstr>
      <vt:lpstr>互联网控制报文协议--ICMP</vt:lpstr>
      <vt:lpstr>ICMP类型与编码</vt:lpstr>
      <vt:lpstr>ICMP报文格式与差错报告数据封装</vt:lpstr>
      <vt:lpstr>IPV6</vt:lpstr>
      <vt:lpstr>IPV6</vt:lpstr>
      <vt:lpstr>路由算法</vt:lpstr>
      <vt:lpstr>链路状态路由算法 </vt:lpstr>
      <vt:lpstr>链路状态路由算法 </vt:lpstr>
      <vt:lpstr>Bellman-Ford算法</vt:lpstr>
      <vt:lpstr>毒性逆转(poisoned reverse)</vt:lpstr>
      <vt:lpstr>层次路由</vt:lpstr>
      <vt:lpstr>PowerPoint 演示文稿</vt:lpstr>
      <vt:lpstr>AS内部路由</vt:lpstr>
      <vt:lpstr>RIP例子、链路失效、恢复</vt:lpstr>
      <vt:lpstr>OSPF协议</vt:lpstr>
      <vt:lpstr>PowerPoint 演示文稿</vt:lpstr>
      <vt:lpstr>BGP协议基础</vt:lpstr>
      <vt:lpstr>BGP协议的实际应用</vt:lpstr>
      <vt:lpstr>BGP的例子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QWERTIer _</dc:creator>
  <cp:lastModifiedBy>_ QWERTIer</cp:lastModifiedBy>
  <cp:revision>7</cp:revision>
  <dcterms:created xsi:type="dcterms:W3CDTF">2018-04-01T02:32:00Z</dcterms:created>
  <dcterms:modified xsi:type="dcterms:W3CDTF">2018-05-02T19:19:17Z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