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6484" autoAdjust="0"/>
  </p:normalViewPr>
  <p:slideViewPr>
    <p:cSldViewPr snapToGrid="0">
      <p:cViewPr varScale="1">
        <p:scale>
          <a:sx n="78" d="100"/>
          <a:sy n="78" d="100"/>
        </p:scale>
        <p:origin x="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A9D1-1CFA-4E1D-AC0A-712A1341C520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62C8C-A975-4484-9746-A405EE106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4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协议较为复杂，也是事实上广泛使用的标准域间路由协议。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它提供了可用于从邻居</a:t>
            </a:r>
            <a:r>
              <a:rPr lang="en-US" altLang="zh-CN" dirty="0"/>
              <a:t>AS</a:t>
            </a:r>
            <a:r>
              <a:rPr lang="zh-CN" altLang="en-US" dirty="0"/>
              <a:t>获取子网可达性信息的</a:t>
            </a:r>
            <a:r>
              <a:rPr lang="en-US" altLang="zh-CN" dirty="0" err="1"/>
              <a:t>eBGP</a:t>
            </a:r>
            <a:r>
              <a:rPr lang="zh-CN" altLang="en-US" dirty="0"/>
              <a:t>与向所有</a:t>
            </a:r>
            <a:r>
              <a:rPr lang="en-US" altLang="zh-CN" dirty="0"/>
              <a:t>AS</a:t>
            </a:r>
            <a:r>
              <a:rPr lang="zh-CN" altLang="en-US" dirty="0"/>
              <a:t>内部路由器传播子网可达性信息的</a:t>
            </a:r>
            <a:r>
              <a:rPr lang="en-US" altLang="zh-CN" dirty="0" err="1"/>
              <a:t>iBGP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BGP</a:t>
            </a:r>
            <a:r>
              <a:rPr lang="zh-CN" altLang="en-US" dirty="0"/>
              <a:t>协议中有两个概念，分别是</a:t>
            </a:r>
            <a:r>
              <a:rPr lang="en-US" altLang="zh-CN" dirty="0"/>
              <a:t>BGP</a:t>
            </a:r>
            <a:r>
              <a:rPr lang="zh-CN" altLang="en-US" dirty="0"/>
              <a:t>会话与</a:t>
            </a:r>
            <a:r>
              <a:rPr lang="en-US" altLang="zh-CN" dirty="0"/>
              <a:t>BGP</a:t>
            </a:r>
            <a:r>
              <a:rPr lang="zh-CN" altLang="en-US" dirty="0"/>
              <a:t>报文。</a:t>
            </a:r>
            <a:r>
              <a:rPr lang="en-US" altLang="zh-CN" dirty="0"/>
              <a:t>BGP</a:t>
            </a:r>
            <a:r>
              <a:rPr lang="zh-CN" altLang="en-US" dirty="0"/>
              <a:t>会话指的是两个</a:t>
            </a:r>
            <a:r>
              <a:rPr lang="en-US" altLang="zh-CN" dirty="0"/>
              <a:t>BGP</a:t>
            </a:r>
            <a:r>
              <a:rPr lang="zh-CN" altLang="en-US" dirty="0"/>
              <a:t>路由器交换</a:t>
            </a:r>
            <a:r>
              <a:rPr lang="en-US" altLang="zh-CN" dirty="0"/>
              <a:t>BGP</a:t>
            </a:r>
            <a:r>
              <a:rPr lang="zh-CN" altLang="en-US" dirty="0"/>
              <a:t>报文的过程。它可用作通告去往不同目的前缀的路径。由于该会话基于的</a:t>
            </a:r>
            <a:r>
              <a:rPr lang="en-US" altLang="zh-CN" dirty="0"/>
              <a:t>TCP</a:t>
            </a:r>
            <a:r>
              <a:rPr lang="zh-CN" altLang="en-US" dirty="0"/>
              <a:t>连接长时间不拆除，因此可以说它基于一个半永久的</a:t>
            </a:r>
            <a:r>
              <a:rPr lang="en-US" altLang="zh-CN" dirty="0"/>
              <a:t>TCP</a:t>
            </a:r>
            <a:r>
              <a:rPr lang="zh-CN" altLang="en-US" dirty="0"/>
              <a:t>连接。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BGP</a:t>
            </a:r>
            <a:r>
              <a:rPr lang="zh-CN" altLang="en-US" dirty="0"/>
              <a:t>报文指的是</a:t>
            </a:r>
            <a:r>
              <a:rPr lang="en-US" altLang="zh-CN" dirty="0"/>
              <a:t>BGP</a:t>
            </a:r>
            <a:r>
              <a:rPr lang="zh-CN" altLang="en-US" dirty="0"/>
              <a:t>会话中发送的内容。重要的有</a:t>
            </a:r>
            <a:r>
              <a:rPr lang="en-US" altLang="zh-CN" dirty="0"/>
              <a:t>4</a:t>
            </a:r>
            <a:r>
              <a:rPr lang="zh-CN" altLang="en-US" dirty="0"/>
              <a:t>种，分别是</a:t>
            </a:r>
            <a:r>
              <a:rPr lang="en-US" altLang="zh-CN" dirty="0"/>
              <a:t>OPEN</a:t>
            </a:r>
            <a:r>
              <a:rPr lang="zh-CN" altLang="en-US" dirty="0"/>
              <a:t>报文，</a:t>
            </a:r>
            <a:r>
              <a:rPr lang="en-US" altLang="zh-CN" dirty="0"/>
              <a:t>UPDATE</a:t>
            </a:r>
            <a:r>
              <a:rPr lang="zh-CN" altLang="en-US" dirty="0"/>
              <a:t>报文，</a:t>
            </a:r>
            <a:r>
              <a:rPr lang="en-US" altLang="zh-CN" dirty="0"/>
              <a:t>KEEPALIVE</a:t>
            </a:r>
            <a:r>
              <a:rPr lang="zh-CN" altLang="en-US" dirty="0"/>
              <a:t>报文与</a:t>
            </a:r>
            <a:r>
              <a:rPr lang="en-US" altLang="zh-CN" dirty="0"/>
              <a:t>NOTIFICATION</a:t>
            </a:r>
            <a:r>
              <a:rPr lang="zh-CN" altLang="en-US" dirty="0"/>
              <a:t>报文。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OPEN</a:t>
            </a:r>
            <a:r>
              <a:rPr lang="zh-CN" altLang="en-US" dirty="0"/>
              <a:t>报文用于与</a:t>
            </a:r>
            <a:r>
              <a:rPr lang="en-US" altLang="zh-CN" dirty="0"/>
              <a:t>peer</a:t>
            </a:r>
            <a:r>
              <a:rPr lang="zh-CN" altLang="en-US" dirty="0"/>
              <a:t>建立</a:t>
            </a:r>
            <a:r>
              <a:rPr lang="en-US" altLang="zh-CN" dirty="0"/>
              <a:t>TCP</a:t>
            </a:r>
            <a:r>
              <a:rPr lang="zh-CN" altLang="en-US" dirty="0"/>
              <a:t>连接，并认证发送方。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UPDATE</a:t>
            </a:r>
            <a:r>
              <a:rPr lang="zh-CN" altLang="en-US" dirty="0"/>
              <a:t>报文用于通报新路径或撤销原路径。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KEEPALIVE</a:t>
            </a:r>
            <a:r>
              <a:rPr lang="zh-CN" altLang="en-US" dirty="0"/>
              <a:t>报文用于在无</a:t>
            </a:r>
            <a:r>
              <a:rPr lang="en-US" altLang="zh-CN" dirty="0"/>
              <a:t>UPDATE</a:t>
            </a:r>
            <a:r>
              <a:rPr lang="zh-CN" altLang="en-US" dirty="0"/>
              <a:t>报文时，保持连接。同时也用于对</a:t>
            </a:r>
            <a:r>
              <a:rPr lang="en-US" altLang="zh-CN" dirty="0"/>
              <a:t>OPEN</a:t>
            </a:r>
            <a:r>
              <a:rPr lang="zh-CN" altLang="en-US" dirty="0"/>
              <a:t>请求的确认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NOTIFICATION</a:t>
            </a:r>
            <a:r>
              <a:rPr lang="zh-CN" altLang="en-US" dirty="0"/>
              <a:t>报文用于报告之前报文的差错，或者关闭连接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62C8C-A975-4484-9746-A405EE106E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1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实际应用是怎样的？</a:t>
            </a:r>
            <a:endParaRPr lang="en-US" altLang="zh-CN" dirty="0"/>
          </a:p>
          <a:p>
            <a:r>
              <a:rPr lang="zh-CN" altLang="en-US" dirty="0"/>
              <a:t>对于前缀可达性信息的通告过程，</a:t>
            </a:r>
            <a:r>
              <a:rPr lang="en-US" altLang="zh-CN" dirty="0"/>
              <a:t>AS</a:t>
            </a:r>
            <a:r>
              <a:rPr lang="zh-CN" altLang="en-US" dirty="0"/>
              <a:t>要向邻居</a:t>
            </a:r>
            <a:r>
              <a:rPr lang="en-US" altLang="zh-CN" dirty="0"/>
              <a:t>AS</a:t>
            </a:r>
            <a:r>
              <a:rPr lang="zh-CN" altLang="en-US" dirty="0"/>
              <a:t>通告前缀可达性，同时</a:t>
            </a:r>
            <a:r>
              <a:rPr lang="en-US" altLang="zh-CN" dirty="0"/>
              <a:t>AS</a:t>
            </a:r>
            <a:r>
              <a:rPr lang="zh-CN" altLang="en-US" dirty="0"/>
              <a:t>内部也会分发前缀可达性信息，最后路由器将新的前缀可达性信息加入到转发表中</a:t>
            </a:r>
            <a:endParaRPr lang="en-US" altLang="zh-CN" dirty="0"/>
          </a:p>
          <a:p>
            <a:r>
              <a:rPr lang="zh-CN" altLang="en-US" dirty="0"/>
              <a:t>通告中通常包含前缀和属性值，重要的有</a:t>
            </a:r>
            <a:r>
              <a:rPr lang="en-US" altLang="zh-CN" dirty="0"/>
              <a:t>AS-PATH</a:t>
            </a:r>
            <a:r>
              <a:rPr lang="zh-CN" altLang="en-US" dirty="0"/>
              <a:t>和</a:t>
            </a:r>
            <a:r>
              <a:rPr lang="en-US" altLang="zh-CN" dirty="0"/>
              <a:t>NEXT-HOP</a:t>
            </a:r>
            <a:r>
              <a:rPr lang="zh-CN" altLang="en-US" dirty="0"/>
              <a:t>两个属性值。</a:t>
            </a:r>
            <a:r>
              <a:rPr lang="en-US" altLang="zh-CN" dirty="0"/>
              <a:t>AS-PATH</a:t>
            </a:r>
            <a:r>
              <a:rPr lang="zh-CN" altLang="en-US" dirty="0"/>
              <a:t>包含前缀通告所经过的</a:t>
            </a:r>
            <a:r>
              <a:rPr lang="en-US" altLang="zh-CN" dirty="0"/>
              <a:t>AS</a:t>
            </a:r>
            <a:r>
              <a:rPr lang="zh-CN" altLang="en-US" dirty="0"/>
              <a:t>序列，而</a:t>
            </a:r>
            <a:r>
              <a:rPr lang="en-US" altLang="zh-CN" dirty="0"/>
              <a:t>NEXT-HOP</a:t>
            </a:r>
            <a:r>
              <a:rPr lang="zh-CN" altLang="en-US" dirty="0"/>
              <a:t>属性记录了开始对应的</a:t>
            </a:r>
            <a:r>
              <a:rPr lang="en-US" altLang="zh-CN" dirty="0"/>
              <a:t>AS-PATH</a:t>
            </a:r>
            <a:r>
              <a:rPr lang="zh-CN" altLang="en-US" dirty="0"/>
              <a:t>的路由器接口，指向下一跳</a:t>
            </a:r>
            <a:r>
              <a:rPr lang="en-US" altLang="zh-CN" dirty="0"/>
              <a:t>AS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网关路由器收到路由通告后，首先需要利用输入策略决定接收还是拒绝该路由，通常输入策略都是人工输入，由于技术或者政策所制定的。之后路由器通过本地偏好值、最短</a:t>
            </a:r>
            <a:r>
              <a:rPr lang="en-US" altLang="zh-CN" dirty="0"/>
              <a:t>AS-PATH</a:t>
            </a:r>
            <a:r>
              <a:rPr lang="zh-CN" altLang="en-US" dirty="0"/>
              <a:t>、最近</a:t>
            </a:r>
            <a:r>
              <a:rPr lang="en-US" altLang="zh-CN" dirty="0"/>
              <a:t>NEXT-HOP</a:t>
            </a:r>
            <a:r>
              <a:rPr lang="zh-CN" altLang="en-US" dirty="0"/>
              <a:t>路由器、附加准则四个准则来对路由进行选择。这里的本地偏好值指的是输入策略。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62C8C-A975-4484-9746-A405EE106E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1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接下来举一个</a:t>
            </a:r>
            <a:r>
              <a:rPr lang="en-US" altLang="zh-CN" dirty="0"/>
              <a:t>BGP</a:t>
            </a:r>
            <a:r>
              <a:rPr lang="zh-CN" altLang="en-US" dirty="0"/>
              <a:t>应用的例子。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如右图，</a:t>
            </a:r>
            <a:r>
              <a:rPr lang="zh-CN" altLang="en-US" dirty="0"/>
              <a:t>图中有六个节点，</a:t>
            </a:r>
            <a:r>
              <a:rPr lang="en-US" altLang="zh-CN" dirty="0"/>
              <a:t>ABC</a:t>
            </a:r>
            <a:r>
              <a:rPr lang="zh-CN" altLang="en-US" dirty="0"/>
              <a:t>三个节点为提供商网络，</a:t>
            </a:r>
            <a:r>
              <a:rPr lang="en-US" altLang="zh-CN" dirty="0"/>
              <a:t>WXY</a:t>
            </a:r>
            <a:r>
              <a:rPr lang="zh-CN" altLang="en-US" dirty="0"/>
              <a:t>是客户网络。其中</a:t>
            </a:r>
            <a:r>
              <a:rPr lang="en-US" altLang="zh-CN" dirty="0"/>
              <a:t>WY</a:t>
            </a:r>
            <a:r>
              <a:rPr lang="zh-CN" altLang="en-US" dirty="0"/>
              <a:t>是桩网络，只与一个其他</a:t>
            </a:r>
            <a:r>
              <a:rPr lang="en-US" altLang="zh-CN" dirty="0"/>
              <a:t>AS</a:t>
            </a:r>
            <a:r>
              <a:rPr lang="zh-CN" altLang="en-US" dirty="0"/>
              <a:t>相连，</a:t>
            </a:r>
            <a:r>
              <a:rPr lang="en-US" altLang="zh-CN" dirty="0"/>
              <a:t>X</a:t>
            </a:r>
            <a:r>
              <a:rPr lang="zh-CN" altLang="en-US" dirty="0"/>
              <a:t>是双宿网络，连接了两个</a:t>
            </a:r>
            <a:r>
              <a:rPr lang="en-US" altLang="zh-CN" dirty="0"/>
              <a:t>AS</a:t>
            </a:r>
            <a:r>
              <a:rPr lang="zh-CN" altLang="en-US" dirty="0"/>
              <a:t>。值得注意的是，</a:t>
            </a:r>
            <a:r>
              <a:rPr lang="en-US" altLang="zh-CN" dirty="0"/>
              <a:t>X</a:t>
            </a:r>
            <a:r>
              <a:rPr lang="zh-CN" altLang="en-US" dirty="0"/>
              <a:t>不会用作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的路由，因此</a:t>
            </a:r>
            <a:r>
              <a:rPr lang="en-US" altLang="zh-CN" dirty="0"/>
              <a:t>X</a:t>
            </a:r>
            <a:r>
              <a:rPr lang="zh-CN" altLang="en-US" dirty="0"/>
              <a:t>不会通告任何一条到达</a:t>
            </a:r>
            <a:r>
              <a:rPr lang="en-US" altLang="zh-CN" dirty="0"/>
              <a:t>C</a:t>
            </a:r>
            <a:r>
              <a:rPr lang="zh-CN" altLang="en-US" dirty="0"/>
              <a:t>的路由，反之亦然。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这时，如果</a:t>
            </a:r>
            <a:r>
              <a:rPr lang="en-US" altLang="zh-CN" dirty="0"/>
              <a:t>A</a:t>
            </a:r>
            <a:r>
              <a:rPr lang="zh-CN" altLang="en-US" dirty="0"/>
              <a:t>向</a:t>
            </a:r>
            <a:r>
              <a:rPr lang="en-US" altLang="zh-CN" dirty="0"/>
              <a:t>B</a:t>
            </a:r>
            <a:r>
              <a:rPr lang="zh-CN" altLang="en-US" dirty="0"/>
              <a:t>通告</a:t>
            </a:r>
            <a:r>
              <a:rPr lang="en-US" altLang="zh-CN" dirty="0"/>
              <a:t>AW</a:t>
            </a:r>
            <a:r>
              <a:rPr lang="zh-CN" altLang="en-US" dirty="0"/>
              <a:t>路径，接下来</a:t>
            </a:r>
            <a:r>
              <a:rPr lang="en-US" altLang="zh-CN" dirty="0"/>
              <a:t>B</a:t>
            </a:r>
            <a:r>
              <a:rPr lang="zh-CN" altLang="en-US" dirty="0"/>
              <a:t>会向</a:t>
            </a:r>
            <a:r>
              <a:rPr lang="en-US" altLang="zh-CN" dirty="0"/>
              <a:t>X</a:t>
            </a:r>
            <a:r>
              <a:rPr lang="zh-CN" altLang="en-US" dirty="0"/>
              <a:t>通告</a:t>
            </a:r>
            <a:r>
              <a:rPr lang="en-US" altLang="zh-CN" dirty="0"/>
              <a:t>BAW</a:t>
            </a:r>
            <a:r>
              <a:rPr lang="zh-CN" altLang="en-US" dirty="0"/>
              <a:t>路径，但</a:t>
            </a:r>
            <a:r>
              <a:rPr lang="en-US" altLang="zh-CN" dirty="0"/>
              <a:t>B</a:t>
            </a:r>
            <a:r>
              <a:rPr lang="zh-CN" altLang="en-US" dirty="0"/>
              <a:t>不会向</a:t>
            </a:r>
            <a:r>
              <a:rPr lang="en-US" altLang="zh-CN" dirty="0"/>
              <a:t>C</a:t>
            </a:r>
            <a:r>
              <a:rPr lang="zh-CN" altLang="en-US" dirty="0"/>
              <a:t>通告路径</a:t>
            </a:r>
            <a:r>
              <a:rPr lang="en-US" altLang="zh-CN" dirty="0"/>
              <a:t>BAW</a:t>
            </a:r>
            <a:r>
              <a:rPr lang="zh-CN" altLang="en-US" dirty="0"/>
              <a:t>，因为这样不会为自己增加“收益”，毕竟</a:t>
            </a:r>
            <a:r>
              <a:rPr lang="en-US" altLang="zh-CN" dirty="0"/>
              <a:t>B</a:t>
            </a:r>
            <a:r>
              <a:rPr lang="zh-CN" altLang="en-US" dirty="0"/>
              <a:t>期望只路由去往</a:t>
            </a:r>
            <a:r>
              <a:rPr lang="en-US" altLang="zh-CN" dirty="0"/>
              <a:t>/</a:t>
            </a:r>
            <a:r>
              <a:rPr lang="zh-CN" altLang="en-US" dirty="0"/>
              <a:t>来自客户（图中的</a:t>
            </a:r>
            <a:r>
              <a:rPr lang="en-US" altLang="zh-CN" dirty="0"/>
              <a:t>X</a:t>
            </a:r>
            <a:r>
              <a:rPr lang="zh-CN" altLang="en-US" dirty="0"/>
              <a:t>）的流量，</a:t>
            </a:r>
            <a:r>
              <a:rPr lang="en-US" altLang="zh-CN" dirty="0"/>
              <a:t>B</a:t>
            </a:r>
            <a:r>
              <a:rPr lang="zh-CN" altLang="en-US" dirty="0"/>
              <a:t>期望强制</a:t>
            </a:r>
            <a:r>
              <a:rPr lang="en-US" altLang="zh-CN" dirty="0"/>
              <a:t>C</a:t>
            </a:r>
            <a:r>
              <a:rPr lang="zh-CN" altLang="en-US" dirty="0"/>
              <a:t>通过</a:t>
            </a:r>
            <a:r>
              <a:rPr lang="en-US" altLang="zh-CN" dirty="0"/>
              <a:t>A</a:t>
            </a:r>
            <a:r>
              <a:rPr lang="zh-CN" altLang="en-US" dirty="0"/>
              <a:t>向</a:t>
            </a:r>
            <a:r>
              <a:rPr lang="en-US" altLang="zh-CN" dirty="0"/>
              <a:t>W</a:t>
            </a:r>
            <a:r>
              <a:rPr lang="zh-CN" altLang="en-US" dirty="0"/>
              <a:t>路由流量。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62C8C-A975-4484-9746-A405EE106E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4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协议基础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152908"/>
            <a:ext cx="7904205" cy="5470314"/>
          </a:xfrm>
        </p:spPr>
        <p:txBody>
          <a:bodyPr>
            <a:normAutofit/>
          </a:bodyPr>
          <a:lstStyle/>
          <a:p>
            <a:r>
              <a:rPr lang="zh-CN" altLang="en-US" dirty="0"/>
              <a:t>是事实上使用的标准域间路由</a:t>
            </a:r>
            <a:endParaRPr lang="en-US" altLang="zh-CN" dirty="0"/>
          </a:p>
          <a:p>
            <a:r>
              <a:rPr lang="zh-CN" altLang="en-US" dirty="0"/>
              <a:t>提供了</a:t>
            </a:r>
            <a:endParaRPr lang="en-US" altLang="zh-CN" dirty="0"/>
          </a:p>
          <a:p>
            <a:pPr lvl="1"/>
            <a:r>
              <a:rPr lang="en-US" altLang="zh-CN" dirty="0" err="1"/>
              <a:t>eBGP</a:t>
            </a:r>
            <a:r>
              <a:rPr lang="zh-CN" altLang="en-US" dirty="0"/>
              <a:t>：从邻居</a:t>
            </a:r>
            <a:r>
              <a:rPr lang="en-US" altLang="zh-CN" dirty="0"/>
              <a:t>AS</a:t>
            </a:r>
            <a:r>
              <a:rPr lang="zh-CN" altLang="en-US" dirty="0"/>
              <a:t>获取子网可达性信息</a:t>
            </a:r>
            <a:endParaRPr lang="en-US" altLang="zh-CN" dirty="0"/>
          </a:p>
          <a:p>
            <a:pPr lvl="1"/>
            <a:r>
              <a:rPr lang="en-US" altLang="zh-CN" dirty="0" err="1"/>
              <a:t>iBGP</a:t>
            </a:r>
            <a:r>
              <a:rPr lang="zh-CN" altLang="en-US" dirty="0"/>
              <a:t>：向所有</a:t>
            </a:r>
            <a:r>
              <a:rPr lang="en-US" altLang="zh-CN" dirty="0"/>
              <a:t>AS</a:t>
            </a:r>
            <a:r>
              <a:rPr lang="zh-CN" altLang="en-US" dirty="0"/>
              <a:t>内部路由器传播子网可达性信息</a:t>
            </a:r>
            <a:endParaRPr lang="en-US" altLang="zh-CN" dirty="0"/>
          </a:p>
          <a:p>
            <a:r>
              <a:rPr lang="zh-CN" altLang="en-US" dirty="0"/>
              <a:t>概念</a:t>
            </a:r>
            <a:endParaRPr lang="en-US" altLang="zh-CN" dirty="0"/>
          </a:p>
          <a:p>
            <a:pPr lvl="1"/>
            <a:r>
              <a:rPr lang="en-US" altLang="zh-CN" dirty="0"/>
              <a:t>BGP</a:t>
            </a:r>
            <a:r>
              <a:rPr lang="zh-CN" altLang="en-US" dirty="0"/>
              <a:t>会话：两个</a:t>
            </a:r>
            <a:r>
              <a:rPr lang="en-US" altLang="zh-CN" dirty="0"/>
              <a:t>BGP</a:t>
            </a:r>
            <a:r>
              <a:rPr lang="zh-CN" altLang="en-US" dirty="0"/>
              <a:t>路由器交换</a:t>
            </a:r>
            <a:r>
              <a:rPr lang="en-US" altLang="zh-CN" dirty="0"/>
              <a:t>BGP</a:t>
            </a:r>
            <a:r>
              <a:rPr lang="zh-CN" altLang="en-US" dirty="0"/>
              <a:t>报文</a:t>
            </a:r>
            <a:endParaRPr lang="en-US" altLang="zh-CN" dirty="0"/>
          </a:p>
          <a:p>
            <a:pPr lvl="2"/>
            <a:r>
              <a:rPr lang="zh-CN" altLang="en-US" dirty="0"/>
              <a:t>通告去往不同目的前缀的路径</a:t>
            </a:r>
            <a:endParaRPr lang="en-US" altLang="zh-CN" dirty="0"/>
          </a:p>
          <a:p>
            <a:pPr lvl="2"/>
            <a:r>
              <a:rPr lang="zh-CN" altLang="en-US" dirty="0"/>
              <a:t>基于半永久的</a:t>
            </a:r>
            <a:r>
              <a:rPr lang="en-US" altLang="zh-CN" dirty="0"/>
              <a:t>TCP</a:t>
            </a:r>
            <a:r>
              <a:rPr lang="zh-CN" altLang="en-US" dirty="0"/>
              <a:t>连接（长时间不拆除）</a:t>
            </a:r>
            <a:endParaRPr lang="en-US" altLang="zh-CN" dirty="0"/>
          </a:p>
          <a:p>
            <a:pPr lvl="1"/>
            <a:r>
              <a:rPr lang="en-US" altLang="zh-CN" dirty="0"/>
              <a:t>BGP</a:t>
            </a:r>
            <a:r>
              <a:rPr lang="zh-CN" altLang="en-US" dirty="0"/>
              <a:t>报文：</a:t>
            </a:r>
            <a:endParaRPr lang="en-US" altLang="zh-CN" dirty="0"/>
          </a:p>
          <a:p>
            <a:pPr lvl="2"/>
            <a:r>
              <a:rPr lang="en-US" altLang="zh-CN" dirty="0"/>
              <a:t>OPEN</a:t>
            </a:r>
            <a:r>
              <a:rPr lang="zh-CN" altLang="en-US" dirty="0"/>
              <a:t>报文：与</a:t>
            </a:r>
            <a:r>
              <a:rPr lang="en-US" altLang="zh-CN" dirty="0"/>
              <a:t>peer</a:t>
            </a:r>
            <a:r>
              <a:rPr lang="zh-CN" altLang="en-US" dirty="0"/>
              <a:t>建立</a:t>
            </a:r>
            <a:r>
              <a:rPr lang="en-US" altLang="zh-CN" dirty="0"/>
              <a:t>TCP</a:t>
            </a:r>
            <a:r>
              <a:rPr lang="zh-CN" altLang="en-US" dirty="0"/>
              <a:t>连接，并认证发送方</a:t>
            </a:r>
            <a:endParaRPr lang="en-US" altLang="zh-CN" dirty="0"/>
          </a:p>
          <a:p>
            <a:pPr lvl="2"/>
            <a:r>
              <a:rPr lang="en-US" altLang="zh-CN" dirty="0"/>
              <a:t>UPDATE</a:t>
            </a:r>
            <a:r>
              <a:rPr lang="zh-CN" altLang="en-US" dirty="0"/>
              <a:t>报文：通报新路径或撤销原路径</a:t>
            </a:r>
            <a:endParaRPr lang="en-US" altLang="zh-CN" dirty="0"/>
          </a:p>
          <a:p>
            <a:pPr lvl="2"/>
            <a:r>
              <a:rPr lang="en-US" altLang="zh-CN" dirty="0"/>
              <a:t>KEEPALIVE</a:t>
            </a:r>
            <a:r>
              <a:rPr lang="zh-CN" altLang="en-US" dirty="0"/>
              <a:t>报文：在无</a:t>
            </a:r>
            <a:r>
              <a:rPr lang="en-US" altLang="zh-CN" dirty="0"/>
              <a:t>UPDATE</a:t>
            </a:r>
            <a:r>
              <a:rPr lang="zh-CN" altLang="en-US" dirty="0"/>
              <a:t>报文时，保持连接。或者用于对</a:t>
            </a:r>
            <a:r>
              <a:rPr lang="en-US" altLang="zh-CN" dirty="0"/>
              <a:t>OPEN</a:t>
            </a:r>
            <a:r>
              <a:rPr lang="zh-CN" altLang="en-US" dirty="0"/>
              <a:t>请求的确认</a:t>
            </a:r>
            <a:endParaRPr lang="en-US" altLang="zh-CN" dirty="0"/>
          </a:p>
          <a:p>
            <a:pPr lvl="2"/>
            <a:r>
              <a:rPr lang="en-US" altLang="zh-CN" dirty="0"/>
              <a:t>NOTIFICATION</a:t>
            </a:r>
            <a:r>
              <a:rPr lang="zh-CN" altLang="en-US" dirty="0"/>
              <a:t>报文：报告之前报文的差错，或者关闭连接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协议的实际应用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7" y="1152908"/>
            <a:ext cx="8028214" cy="5470314"/>
          </a:xfrm>
        </p:spPr>
        <p:txBody>
          <a:bodyPr/>
          <a:lstStyle/>
          <a:p>
            <a:r>
              <a:rPr lang="zh-CN" altLang="en-US" dirty="0"/>
              <a:t>通告的过程</a:t>
            </a:r>
            <a:endParaRPr lang="en-US" altLang="zh-CN" dirty="0"/>
          </a:p>
          <a:p>
            <a:pPr lvl="1"/>
            <a:r>
              <a:rPr lang="zh-CN" altLang="en-US" dirty="0"/>
              <a:t>向邻居</a:t>
            </a:r>
            <a:r>
              <a:rPr lang="en-US" altLang="zh-CN" dirty="0"/>
              <a:t>AS</a:t>
            </a:r>
            <a:r>
              <a:rPr lang="zh-CN" altLang="en-US" dirty="0"/>
              <a:t>通告前缀可达性</a:t>
            </a:r>
            <a:r>
              <a:rPr lang="en-US" altLang="zh-CN" dirty="0"/>
              <a:t>-&gt;AS</a:t>
            </a:r>
            <a:r>
              <a:rPr lang="zh-CN" altLang="en-US" dirty="0"/>
              <a:t>内部分发前缀可达性</a:t>
            </a:r>
            <a:r>
              <a:rPr lang="en-US" altLang="zh-CN" dirty="0"/>
              <a:t>-&gt;</a:t>
            </a:r>
            <a:r>
              <a:rPr lang="zh-CN" altLang="en-US" dirty="0"/>
              <a:t>将新的前缀可达性信息加入到转发表中</a:t>
            </a:r>
            <a:endParaRPr lang="en-US" altLang="zh-CN" dirty="0"/>
          </a:p>
          <a:p>
            <a:pPr lvl="1"/>
            <a:r>
              <a:rPr lang="zh-CN" altLang="en-US" dirty="0"/>
              <a:t>通告中包含前缀和属性值</a:t>
            </a:r>
            <a:endParaRPr lang="en-US" altLang="zh-CN" dirty="0"/>
          </a:p>
          <a:p>
            <a:pPr lvl="2"/>
            <a:r>
              <a:rPr lang="en-US" altLang="zh-CN" dirty="0"/>
              <a:t>AS-PATH</a:t>
            </a:r>
            <a:r>
              <a:rPr lang="zh-CN" altLang="en-US" dirty="0"/>
              <a:t>属性：包含前缀通告所经过的</a:t>
            </a:r>
            <a:r>
              <a:rPr lang="en-US" altLang="zh-CN" dirty="0"/>
              <a:t>AS</a:t>
            </a:r>
            <a:r>
              <a:rPr lang="zh-CN" altLang="en-US" dirty="0"/>
              <a:t>序列</a:t>
            </a:r>
            <a:endParaRPr lang="en-US" altLang="zh-CN" dirty="0"/>
          </a:p>
          <a:p>
            <a:pPr lvl="2"/>
            <a:r>
              <a:rPr lang="en-US" altLang="zh-CN" dirty="0"/>
              <a:t>NEXT-HOP</a:t>
            </a:r>
            <a:r>
              <a:rPr lang="zh-CN" altLang="en-US" dirty="0"/>
              <a:t>属性：开始一个</a:t>
            </a:r>
            <a:r>
              <a:rPr lang="en-US" altLang="zh-CN" dirty="0"/>
              <a:t>AS-PATH</a:t>
            </a:r>
            <a:r>
              <a:rPr lang="zh-CN" altLang="en-US" dirty="0"/>
              <a:t>的路由器接口，指向下一跳</a:t>
            </a:r>
            <a:r>
              <a:rPr lang="en-US" altLang="zh-CN" dirty="0"/>
              <a:t>AS</a:t>
            </a:r>
          </a:p>
          <a:p>
            <a:r>
              <a:rPr lang="en-US" altLang="zh-CN" dirty="0"/>
              <a:t>BGP</a:t>
            </a:r>
            <a:r>
              <a:rPr lang="zh-CN" altLang="en-US" dirty="0"/>
              <a:t>路由选择</a:t>
            </a:r>
            <a:endParaRPr lang="en-US" altLang="zh-CN" dirty="0"/>
          </a:p>
          <a:p>
            <a:pPr lvl="1"/>
            <a:r>
              <a:rPr lang="zh-CN" altLang="en-US" dirty="0"/>
              <a:t>路由接收</a:t>
            </a:r>
            <a:r>
              <a:rPr lang="en-US" altLang="zh-CN" dirty="0"/>
              <a:t>/</a:t>
            </a:r>
            <a:r>
              <a:rPr lang="zh-CN" altLang="en-US" dirty="0"/>
              <a:t>拒绝</a:t>
            </a:r>
            <a:endParaRPr lang="en-US" altLang="zh-CN" dirty="0"/>
          </a:p>
          <a:p>
            <a:pPr lvl="2"/>
            <a:r>
              <a:rPr lang="zh-CN" altLang="en-US" dirty="0"/>
              <a:t>收到路由通告后，利用（由于技术或者政策所制定的）输入策略接收</a:t>
            </a:r>
            <a:r>
              <a:rPr lang="en-US" altLang="zh-CN" dirty="0"/>
              <a:t>/</a:t>
            </a:r>
            <a:r>
              <a:rPr lang="zh-CN" altLang="en-US" dirty="0"/>
              <a:t>拒绝该路由</a:t>
            </a:r>
            <a:endParaRPr lang="en-US" altLang="zh-CN" dirty="0"/>
          </a:p>
          <a:p>
            <a:pPr lvl="1"/>
            <a:r>
              <a:rPr lang="zh-CN" altLang="en-US" dirty="0"/>
              <a:t>路由选择准则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本地偏好值（基于策略）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最短</a:t>
            </a:r>
            <a:r>
              <a:rPr lang="en-US" altLang="zh-CN" dirty="0"/>
              <a:t>AS-PATH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最近</a:t>
            </a:r>
            <a:r>
              <a:rPr lang="en-US" altLang="zh-CN" dirty="0"/>
              <a:t>NEXT-HOP</a:t>
            </a:r>
            <a:r>
              <a:rPr lang="zh-CN" altLang="en-US" dirty="0"/>
              <a:t>路由器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附加准则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F2BD-CB56-45F6-B616-2E3C7023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592F5-2074-46BE-A732-CCEC0203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152908"/>
            <a:ext cx="7904205" cy="5470314"/>
          </a:xfrm>
        </p:spPr>
        <p:txBody>
          <a:bodyPr/>
          <a:lstStyle/>
          <a:p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en-US" altLang="zh-CN" dirty="0"/>
              <a:t>A,B,C</a:t>
            </a:r>
            <a:r>
              <a:rPr lang="zh-CN" altLang="en-US" dirty="0"/>
              <a:t>是提供商网络</a:t>
            </a:r>
            <a:r>
              <a:rPr lang="en-US" altLang="zh-CN" dirty="0"/>
              <a:t>/AS(provider network/AS) </a:t>
            </a:r>
          </a:p>
          <a:p>
            <a:pPr lvl="1"/>
            <a:r>
              <a:rPr lang="en-US" altLang="zh-CN" dirty="0"/>
              <a:t>X,W,Y</a:t>
            </a:r>
            <a:r>
              <a:rPr lang="zh-CN" altLang="en-US" dirty="0"/>
              <a:t>是客户网络</a:t>
            </a:r>
            <a:r>
              <a:rPr lang="en-US" altLang="zh-CN" dirty="0"/>
              <a:t>(customer network/AS) </a:t>
            </a:r>
          </a:p>
          <a:p>
            <a:pPr lvl="1"/>
            <a:r>
              <a:rPr lang="en-US" altLang="zh-CN" dirty="0"/>
              <a:t>W,Y</a:t>
            </a:r>
            <a:r>
              <a:rPr lang="zh-CN" altLang="en-US" dirty="0"/>
              <a:t>是桩网络</a:t>
            </a:r>
            <a:r>
              <a:rPr lang="en-US" altLang="zh-CN" dirty="0"/>
              <a:t>(stub network/AS): </a:t>
            </a:r>
            <a:r>
              <a:rPr lang="zh-CN" altLang="en-US" dirty="0"/>
              <a:t>只与一个其他</a:t>
            </a:r>
            <a:r>
              <a:rPr lang="en-US" altLang="zh-CN" dirty="0"/>
              <a:t>AS</a:t>
            </a:r>
            <a:r>
              <a:rPr lang="zh-CN" altLang="en-US" dirty="0"/>
              <a:t>相连 </a:t>
            </a:r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是双宿网络</a:t>
            </a:r>
            <a:r>
              <a:rPr lang="en-US" altLang="zh-CN" dirty="0"/>
              <a:t>(dual-homed network/AS): </a:t>
            </a:r>
            <a:r>
              <a:rPr lang="zh-CN" altLang="en-US" dirty="0"/>
              <a:t>连接两个其他</a:t>
            </a:r>
            <a:r>
              <a:rPr lang="en-US" altLang="zh-CN" dirty="0"/>
              <a:t>AS </a:t>
            </a:r>
          </a:p>
          <a:p>
            <a:pPr lvl="2"/>
            <a:r>
              <a:rPr lang="en-US" altLang="zh-CN" dirty="0"/>
              <a:t>X</a:t>
            </a:r>
            <a:r>
              <a:rPr lang="zh-CN" altLang="en-US" dirty="0"/>
              <a:t>不期望经过它路由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的流量。因此，</a:t>
            </a:r>
            <a:r>
              <a:rPr lang="en-US" altLang="zh-CN" dirty="0"/>
              <a:t>X</a:t>
            </a:r>
            <a:r>
              <a:rPr lang="zh-CN" altLang="en-US" dirty="0"/>
              <a:t>不会向</a:t>
            </a:r>
            <a:r>
              <a:rPr lang="en-US" altLang="zh-CN" dirty="0"/>
              <a:t>B</a:t>
            </a:r>
            <a:r>
              <a:rPr lang="zh-CN" altLang="en-US" dirty="0"/>
              <a:t>通告任何一条到达</a:t>
            </a:r>
            <a:r>
              <a:rPr lang="en-US" altLang="zh-CN" dirty="0"/>
              <a:t>C</a:t>
            </a:r>
            <a:r>
              <a:rPr lang="zh-CN" altLang="en-US" dirty="0"/>
              <a:t>的路由，反之亦然</a:t>
            </a:r>
            <a:endParaRPr lang="en-US" altLang="zh-CN" dirty="0"/>
          </a:p>
          <a:p>
            <a:r>
              <a:rPr lang="zh-CN" altLang="en-US" dirty="0"/>
              <a:t>一个路径通告的过程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向</a:t>
            </a:r>
            <a:r>
              <a:rPr lang="en-US" altLang="zh-CN" dirty="0"/>
              <a:t>B</a:t>
            </a:r>
            <a:r>
              <a:rPr lang="zh-CN" altLang="en-US" dirty="0"/>
              <a:t>通告一条路径：</a:t>
            </a:r>
            <a:r>
              <a:rPr lang="en-US" altLang="zh-CN" dirty="0"/>
              <a:t>AW</a:t>
            </a:r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向</a:t>
            </a:r>
            <a:r>
              <a:rPr lang="en-US" altLang="zh-CN" dirty="0"/>
              <a:t>X</a:t>
            </a:r>
            <a:r>
              <a:rPr lang="zh-CN" altLang="en-US" dirty="0"/>
              <a:t>通告路径：</a:t>
            </a:r>
            <a:r>
              <a:rPr lang="en-US" altLang="zh-CN" dirty="0"/>
              <a:t>BAW</a:t>
            </a:r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不会向</a:t>
            </a:r>
            <a:r>
              <a:rPr lang="en-US" altLang="zh-CN" dirty="0"/>
              <a:t>C</a:t>
            </a:r>
            <a:r>
              <a:rPr lang="zh-CN" altLang="en-US" dirty="0"/>
              <a:t>通告路径</a:t>
            </a:r>
            <a:r>
              <a:rPr lang="en-US" altLang="zh-CN" dirty="0"/>
              <a:t>BAW</a:t>
            </a:r>
          </a:p>
          <a:p>
            <a:pPr lvl="2"/>
            <a:r>
              <a:rPr lang="en-US" altLang="zh-CN" dirty="0"/>
              <a:t>B</a:t>
            </a:r>
            <a:r>
              <a:rPr lang="zh-CN" altLang="en-US" dirty="0"/>
              <a:t>期望只路由去往</a:t>
            </a:r>
            <a:r>
              <a:rPr lang="en-US" altLang="zh-CN" dirty="0"/>
              <a:t>/</a:t>
            </a:r>
            <a:r>
              <a:rPr lang="zh-CN" altLang="en-US" dirty="0"/>
              <a:t>来自客户（图中的</a:t>
            </a:r>
            <a:r>
              <a:rPr lang="en-US" altLang="zh-CN" dirty="0"/>
              <a:t>X</a:t>
            </a:r>
            <a:r>
              <a:rPr lang="zh-CN" altLang="en-US" dirty="0"/>
              <a:t>）的流量</a:t>
            </a:r>
            <a:endParaRPr lang="en-US" altLang="zh-CN" dirty="0"/>
          </a:p>
          <a:p>
            <a:pPr lvl="2"/>
            <a:r>
              <a:rPr lang="zh-CN" altLang="en-US" dirty="0"/>
              <a:t>强制</a:t>
            </a:r>
            <a:r>
              <a:rPr lang="en-US" altLang="zh-CN" dirty="0"/>
              <a:t>C</a:t>
            </a:r>
            <a:r>
              <a:rPr lang="zh-CN" altLang="en-US" dirty="0"/>
              <a:t>通过</a:t>
            </a:r>
            <a:r>
              <a:rPr lang="en-US" altLang="zh-CN" dirty="0"/>
              <a:t>A</a:t>
            </a:r>
            <a:r>
              <a:rPr lang="zh-CN" altLang="en-US" dirty="0"/>
              <a:t>向</a:t>
            </a:r>
            <a:r>
              <a:rPr lang="en-US" altLang="zh-CN" dirty="0"/>
              <a:t>W</a:t>
            </a:r>
            <a:r>
              <a:rPr lang="zh-CN" altLang="en-US" dirty="0"/>
              <a:t>路由流量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A989C2-BACD-40F3-A1BC-70915415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64" y="3428999"/>
            <a:ext cx="5710882" cy="17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0535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910</Words>
  <Application>Microsoft Office PowerPoint</Application>
  <PresentationFormat>全屏显示(4:3)</PresentationFormat>
  <Paragraphs>64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幼圆</vt:lpstr>
      <vt:lpstr>Arial</vt:lpstr>
      <vt:lpstr>Century Gothic</vt:lpstr>
      <vt:lpstr>Wingdings 3</vt:lpstr>
      <vt:lpstr>丝状</vt:lpstr>
      <vt:lpstr>BGP协议基础</vt:lpstr>
      <vt:lpstr>BGP协议的实际应用</vt:lpstr>
      <vt:lpstr>BGP的例子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_ QWERTIer</cp:lastModifiedBy>
  <cp:revision>71</cp:revision>
  <dcterms:created xsi:type="dcterms:W3CDTF">2018-04-01T02:32:10Z</dcterms:created>
  <dcterms:modified xsi:type="dcterms:W3CDTF">2018-05-02T03:59:39Z</dcterms:modified>
</cp:coreProperties>
</file>