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几种不再使用的</a:t>
            </a:r>
            <a:r>
              <a:rPr lang="en-US" altLang="zh-CN"/>
              <a:t>ICMP</a:t>
            </a:r>
            <a:r>
              <a:rPr lang="zh-CN" altLang="en-US"/>
              <a:t>报文：</a:t>
            </a:r>
            <a:endParaRPr lang="zh-CN" altLang="en-US"/>
          </a:p>
          <a:p>
            <a:r>
              <a:rPr lang="zh-CN" altLang="en-US"/>
              <a:t> 信息请求与应答报文 ； 子网掩码请求和应答报文 ； 路由器询问和通告报文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ICMP</a:t>
            </a:r>
            <a:r>
              <a:rPr lang="zh-CN" altLang="en-US"/>
              <a:t>报文中类型、代码即前表中，其数据部分来自差错</a:t>
            </a:r>
            <a:r>
              <a:rPr lang="en-US" altLang="zh-CN"/>
              <a:t>IP</a:t>
            </a:r>
            <a:r>
              <a:rPr lang="zh-CN" altLang="en-US"/>
              <a:t>数据报，结合完成后，整体作为一个</a:t>
            </a:r>
            <a:r>
              <a:rPr lang="en-US" altLang="zh-CN"/>
              <a:t>IP</a:t>
            </a:r>
            <a:r>
              <a:rPr lang="zh-CN" altLang="en-US"/>
              <a:t>数据报中的数据部分，即将</a:t>
            </a:r>
            <a:r>
              <a:rPr lang="en-US" altLang="zh-CN"/>
              <a:t>ICMP</a:t>
            </a:r>
            <a:r>
              <a:rPr lang="zh-CN" altLang="en-US"/>
              <a:t>报文</a:t>
            </a:r>
            <a:r>
              <a:rPr lang="zh-CN" altLang="en-US"/>
              <a:t>封装到</a:t>
            </a:r>
            <a:r>
              <a:rPr lang="en-US" altLang="zh-CN"/>
              <a:t>IP</a:t>
            </a:r>
            <a:r>
              <a:rPr lang="zh-CN" altLang="en-US"/>
              <a:t>数据报中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网络层（下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--NAT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892175"/>
            <a:ext cx="6591935" cy="5731510"/>
          </a:xfrm>
        </p:spPr>
        <p:txBody>
          <a:bodyPr/>
          <a:lstStyle/>
          <a:p>
            <a:r>
              <a:rPr lang="zh-CN" altLang="en-US" dirty="0"/>
              <a:t>本地网络与外界</a:t>
            </a:r>
            <a:r>
              <a:rPr lang="en-US" altLang="zh-CN" dirty="0"/>
              <a:t>Internet</a:t>
            </a:r>
            <a:r>
              <a:rPr lang="zh-CN" altLang="en-US" dirty="0"/>
              <a:t>通信时，不直接使用内部网络设备</a:t>
            </a:r>
            <a:r>
              <a:rPr lang="en-US" altLang="zh-CN" dirty="0"/>
              <a:t>IP</a:t>
            </a:r>
            <a:r>
              <a:rPr lang="zh-CN" altLang="en-US" dirty="0"/>
              <a:t>，而替换为</a:t>
            </a:r>
            <a:r>
              <a:rPr lang="en-US" altLang="zh-CN" dirty="0"/>
              <a:t>NAT IP</a:t>
            </a:r>
            <a:r>
              <a:rPr lang="zh-CN" altLang="en-US" dirty="0"/>
              <a:t>地址（使用不同端口号以区别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优点：只需从</a:t>
            </a:r>
            <a:r>
              <a:rPr lang="en-US" altLang="zh-CN" dirty="0"/>
              <a:t>ISP</a:t>
            </a:r>
            <a:r>
              <a:rPr lang="zh-CN" altLang="en-US" dirty="0"/>
              <a:t>申请一个</a:t>
            </a:r>
            <a:r>
              <a:rPr lang="en-US" altLang="zh-CN" dirty="0"/>
              <a:t>IP</a:t>
            </a:r>
            <a:r>
              <a:rPr lang="zh-CN" altLang="en-US" dirty="0"/>
              <a:t>作为</a:t>
            </a:r>
            <a:r>
              <a:rPr lang="en-US" altLang="zh-CN" dirty="0"/>
              <a:t>NAT IP</a:t>
            </a:r>
            <a:r>
              <a:rPr lang="zh-CN" altLang="en-US" dirty="0"/>
              <a:t>（</a:t>
            </a:r>
            <a:r>
              <a:rPr lang="en-US" altLang="zh-CN" dirty="0"/>
              <a:t>IPv4</a:t>
            </a:r>
            <a:r>
              <a:rPr lang="zh-CN" altLang="en-US" dirty="0"/>
              <a:t>地址耗尽</a:t>
            </a:r>
            <a:r>
              <a:rPr lang="zh-CN" altLang="en-US" dirty="0"/>
              <a:t>）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   本地设备</a:t>
            </a:r>
            <a:r>
              <a:rPr lang="en-US" altLang="zh-CN" dirty="0">
                <a:sym typeface="+mn-ea"/>
              </a:rPr>
              <a:t>IP</a:t>
            </a:r>
            <a:r>
              <a:rPr lang="zh-CN" altLang="en-US" dirty="0">
                <a:sym typeface="+mn-ea"/>
              </a:rPr>
              <a:t>地址变更不需向外通告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   变更</a:t>
            </a:r>
            <a:r>
              <a:rPr lang="en-US" altLang="zh-CN" dirty="0">
                <a:sym typeface="+mn-ea"/>
              </a:rPr>
              <a:t>ISP</a:t>
            </a:r>
            <a:r>
              <a:rPr lang="zh-CN" altLang="en-US" dirty="0">
                <a:sym typeface="+mn-ea"/>
              </a:rPr>
              <a:t>时，亦不需修改内部设备</a:t>
            </a:r>
            <a:r>
              <a:rPr lang="en-US" altLang="zh-CN" dirty="0">
                <a:sym typeface="+mn-ea"/>
              </a:rPr>
              <a:t>IP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           </a:t>
            </a:r>
            <a:r>
              <a:rPr lang="zh-CN" altLang="en-US" dirty="0">
                <a:sym typeface="+mn-ea"/>
              </a:rPr>
              <a:t>内部设备对于外部网络不可见，不能直接寻址（安全）</a:t>
            </a:r>
            <a:endParaRPr lang="zh-CN" altLang="en-US" dirty="0"/>
          </a:p>
          <a:p>
            <a:pPr lvl="1"/>
            <a:r>
              <a:rPr lang="zh-CN" altLang="en-US" dirty="0"/>
              <a:t>方法：</a:t>
            </a:r>
            <a:endParaRPr lang="zh-CN" altLang="en-US" dirty="0"/>
          </a:p>
          <a:p>
            <a:pPr lvl="2"/>
            <a:r>
              <a:rPr lang="zh-CN" altLang="en-US" dirty="0"/>
              <a:t>替换：数据报将发出，以（</a:t>
            </a:r>
            <a:r>
              <a:rPr lang="en-US" altLang="zh-CN" dirty="0"/>
              <a:t>NAT IP</a:t>
            </a:r>
            <a:r>
              <a:rPr lang="zh-CN" altLang="en-US" dirty="0"/>
              <a:t>，新端口号）替换（源</a:t>
            </a:r>
            <a:r>
              <a:rPr lang="en-US" altLang="zh-CN" dirty="0"/>
              <a:t>IP</a:t>
            </a:r>
            <a:r>
              <a:rPr lang="zh-CN" altLang="en-US" dirty="0"/>
              <a:t>，源端口号）</a:t>
            </a:r>
            <a:endParaRPr lang="zh-CN" altLang="en-US" dirty="0"/>
          </a:p>
          <a:p>
            <a:pPr lvl="2"/>
            <a:r>
              <a:rPr lang="zh-CN" altLang="en-US" dirty="0"/>
              <a:t>记录：在</a:t>
            </a:r>
            <a:r>
              <a:rPr lang="en-US" altLang="zh-CN" dirty="0"/>
              <a:t>NAT</a:t>
            </a:r>
            <a:r>
              <a:rPr lang="zh-CN" altLang="en-US" dirty="0"/>
              <a:t>转换表记录该转换信息</a:t>
            </a:r>
            <a:endParaRPr lang="zh-CN" altLang="en-US" dirty="0"/>
          </a:p>
          <a:p>
            <a:pPr lvl="2"/>
            <a:r>
              <a:rPr lang="zh-CN" altLang="en-US" dirty="0"/>
              <a:t>替换：相应数据报发入时，利用</a:t>
            </a:r>
            <a:r>
              <a:rPr lang="en-US" altLang="zh-CN" dirty="0"/>
              <a:t>NAT</a:t>
            </a:r>
            <a:r>
              <a:rPr lang="zh-CN" altLang="en-US" dirty="0"/>
              <a:t>转换表，替换回源地址</a:t>
            </a:r>
            <a:endParaRPr lang="zh-CN" altLang="en-US" dirty="0"/>
          </a:p>
          <a:p>
            <a:pPr lvl="1"/>
            <a:r>
              <a:rPr lang="en-US" altLang="zh-CN" dirty="0"/>
              <a:t>16bit</a:t>
            </a:r>
            <a:r>
              <a:rPr lang="zh-CN" altLang="en-US" dirty="0"/>
              <a:t>端口号可支持</a:t>
            </a:r>
            <a:r>
              <a:rPr lang="en-US" altLang="zh-CN" dirty="0"/>
              <a:t>60000</a:t>
            </a:r>
            <a:r>
              <a:rPr lang="zh-CN" altLang="en-US" dirty="0"/>
              <a:t>多个并行连接</a:t>
            </a:r>
            <a:endParaRPr lang="zh-CN" altLang="en-US" dirty="0"/>
          </a:p>
          <a:p>
            <a:pPr lvl="1"/>
            <a:r>
              <a:rPr lang="zh-CN" altLang="en-US" dirty="0"/>
              <a:t>争议：</a:t>
            </a:r>
            <a:endParaRPr lang="zh-CN" altLang="en-US" dirty="0"/>
          </a:p>
          <a:p>
            <a:pPr lvl="2"/>
            <a:r>
              <a:rPr lang="zh-CN" altLang="en-US" dirty="0"/>
              <a:t>路由器应该只处理网络层功能</a:t>
            </a:r>
            <a:endParaRPr lang="zh-CN" altLang="en-US" dirty="0"/>
          </a:p>
          <a:p>
            <a:pPr lvl="2"/>
            <a:r>
              <a:rPr lang="zh-CN" altLang="en-US" dirty="0"/>
              <a:t>违背端到端通信原则</a:t>
            </a:r>
            <a:endParaRPr lang="zh-CN" altLang="en-US" dirty="0"/>
          </a:p>
          <a:p>
            <a:pPr lvl="2"/>
            <a:r>
              <a:rPr lang="zh-CN" altLang="en-US" dirty="0"/>
              <a:t>地址短缺问题应该由</a:t>
            </a:r>
            <a:r>
              <a:rPr lang="en-US" altLang="zh-CN" dirty="0"/>
              <a:t>IPv6</a:t>
            </a:r>
            <a:r>
              <a:rPr lang="zh-CN" altLang="en-US" dirty="0"/>
              <a:t>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穿透问题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问题：内部地址不可见，</a:t>
            </a:r>
            <a:r>
              <a:rPr lang="zh-CN" altLang="en-US"/>
              <a:t>如何主动连接到内网的某一设备？</a:t>
            </a:r>
            <a:endParaRPr lang="zh-CN" altLang="en-US"/>
          </a:p>
          <a:p>
            <a:r>
              <a:rPr lang="zh-CN" altLang="en-US"/>
              <a:t>解决方案一：静态配置</a:t>
            </a:r>
            <a:r>
              <a:rPr lang="en-US" altLang="zh-CN"/>
              <a:t>NAT</a:t>
            </a:r>
            <a:endParaRPr lang="en-US" altLang="zh-CN"/>
          </a:p>
          <a:p>
            <a:pPr lvl="1"/>
            <a:r>
              <a:rPr lang="en-US" altLang="zh-CN"/>
              <a:t>将特定端口的连接请求</a:t>
            </a:r>
            <a:r>
              <a:rPr lang="zh-CN" altLang="en-US"/>
              <a:t>，</a:t>
            </a:r>
            <a:r>
              <a:rPr lang="en-US" altLang="zh-CN"/>
              <a:t>转发给</a:t>
            </a:r>
            <a:r>
              <a:rPr lang="zh-CN" altLang="en-US"/>
              <a:t>特定</a:t>
            </a:r>
            <a:r>
              <a:rPr lang="en-US" altLang="zh-CN"/>
              <a:t>服务器</a:t>
            </a:r>
            <a:endParaRPr lang="en-US" altLang="zh-CN"/>
          </a:p>
          <a:p>
            <a:pPr lvl="1"/>
            <a:r>
              <a:rPr lang="zh-CN" altLang="en-US"/>
              <a:t>如：</a:t>
            </a:r>
            <a:r>
              <a:rPr lang="en-US" altLang="zh-CN"/>
              <a:t>(138.76.29.7, 2500) 总是转发给(10.0.0.1, 25000)</a:t>
            </a:r>
            <a:endParaRPr lang="en-US" altLang="zh-CN"/>
          </a:p>
          <a:p>
            <a:pPr lvl="0"/>
            <a:r>
              <a:rPr lang="zh-CN" altLang="en-US"/>
              <a:t>解决方案二：利用</a:t>
            </a:r>
            <a:r>
              <a:rPr lang="en-US" altLang="zh-CN"/>
              <a:t>UPnP</a:t>
            </a:r>
            <a:r>
              <a:rPr lang="zh-CN" altLang="en-US"/>
              <a:t>自动配置</a:t>
            </a:r>
            <a:endParaRPr lang="zh-CN" altLang="en-US"/>
          </a:p>
          <a:p>
            <a:pPr lvl="1"/>
            <a:r>
              <a:rPr lang="zh-CN" altLang="en-US"/>
              <a:t>学习到NAT公共IP地址 </a:t>
            </a:r>
            <a:endParaRPr lang="zh-CN" altLang="en-US"/>
          </a:p>
          <a:p>
            <a:pPr lvl="1"/>
            <a:r>
              <a:rPr lang="zh-CN" altLang="en-US"/>
              <a:t>在NAT转换表中，增删端口映射</a:t>
            </a:r>
            <a:endParaRPr lang="zh-CN" altLang="en-US"/>
          </a:p>
          <a:p>
            <a:pPr lvl="0"/>
            <a:r>
              <a:rPr lang="zh-CN" altLang="en-US"/>
              <a:t>解决方案三：中继</a:t>
            </a:r>
            <a:endParaRPr lang="zh-CN" altLang="en-US"/>
          </a:p>
          <a:p>
            <a:pPr lvl="1"/>
            <a:r>
              <a:rPr lang="zh-CN" altLang="en-US"/>
              <a:t>NAT内部的客户与中继服务器建立连接</a:t>
            </a:r>
            <a:endParaRPr lang="zh-CN" altLang="en-US"/>
          </a:p>
          <a:p>
            <a:pPr lvl="1"/>
            <a:r>
              <a:rPr lang="zh-CN" altLang="en-US"/>
              <a:t>外部客户也与中继服务器建立连接</a:t>
            </a:r>
            <a:endParaRPr lang="zh-CN" altLang="en-US"/>
          </a:p>
          <a:p>
            <a:pPr lvl="1"/>
            <a:r>
              <a:rPr lang="zh-CN" altLang="en-US"/>
              <a:t>中继服务器桥接两个连接的分组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互联网控制报文协议</a:t>
            </a:r>
            <a:r>
              <a:rPr lang="en-US" altLang="zh-CN"/>
              <a:t>--ICMP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946785"/>
            <a:ext cx="6591935" cy="6045200"/>
          </a:xfrm>
        </p:spPr>
        <p:txBody>
          <a:bodyPr>
            <a:normAutofit lnSpcReduction="10000"/>
          </a:bodyPr>
          <a:p>
            <a:r>
              <a:rPr lang="zh-CN" altLang="en-US"/>
              <a:t>支持主机或路由器的差错</a:t>
            </a:r>
            <a:r>
              <a:rPr lang="en-US" altLang="zh-CN"/>
              <a:t>/</a:t>
            </a:r>
            <a:r>
              <a:rPr lang="zh-CN" altLang="en-US"/>
              <a:t>异常报告，网络探询</a:t>
            </a:r>
            <a:endParaRPr lang="zh-CN" altLang="en-US"/>
          </a:p>
          <a:p>
            <a:r>
              <a:rPr lang="zh-CN" altLang="en-US"/>
              <a:t>报文</a:t>
            </a:r>
            <a:r>
              <a:rPr lang="zh-CN" altLang="en-US"/>
              <a:t>分类：</a:t>
            </a:r>
            <a:endParaRPr lang="zh-CN" altLang="en-US"/>
          </a:p>
          <a:p>
            <a:pPr lvl="1"/>
            <a:r>
              <a:rPr lang="zh-CN" altLang="en-US"/>
              <a:t>差错报告报文：</a:t>
            </a:r>
            <a:endParaRPr lang="zh-CN" altLang="en-US"/>
          </a:p>
          <a:p>
            <a:pPr lvl="2"/>
            <a:r>
              <a:rPr lang="zh-CN" altLang="en-US"/>
              <a:t>目的不可达</a:t>
            </a:r>
            <a:endParaRPr lang="zh-CN" altLang="en-US"/>
          </a:p>
          <a:p>
            <a:pPr lvl="2"/>
            <a:r>
              <a:rPr lang="zh-CN" altLang="en-US"/>
              <a:t>源抑制</a:t>
            </a:r>
            <a:endParaRPr lang="zh-CN" altLang="en-US"/>
          </a:p>
          <a:p>
            <a:pPr lvl="2"/>
            <a:r>
              <a:rPr lang="zh-CN" altLang="en-US"/>
              <a:t>超时</a:t>
            </a:r>
            <a:endParaRPr lang="zh-CN" altLang="en-US"/>
          </a:p>
          <a:p>
            <a:pPr lvl="2"/>
            <a:r>
              <a:rPr lang="zh-CN" altLang="en-US"/>
              <a:t>参数问题</a:t>
            </a:r>
            <a:endParaRPr lang="zh-CN" altLang="en-US"/>
          </a:p>
          <a:p>
            <a:pPr lvl="2"/>
            <a:r>
              <a:rPr lang="zh-CN" altLang="en-US"/>
              <a:t>重定向</a:t>
            </a:r>
            <a:endParaRPr lang="zh-CN" altLang="en-US"/>
          </a:p>
          <a:p>
            <a:pPr lvl="1"/>
            <a:r>
              <a:rPr lang="zh-CN" altLang="en-US"/>
              <a:t>网络探询报文：</a:t>
            </a:r>
            <a:endParaRPr lang="zh-CN" altLang="en-US"/>
          </a:p>
          <a:p>
            <a:pPr lvl="2"/>
            <a:r>
              <a:rPr lang="zh-CN" altLang="en-US"/>
              <a:t>回声请求与应答报文</a:t>
            </a:r>
            <a:endParaRPr lang="zh-CN" altLang="en-US"/>
          </a:p>
          <a:p>
            <a:pPr lvl="2"/>
            <a:r>
              <a:rPr lang="zh-CN" altLang="en-US"/>
              <a:t>时间戳请求与应答报文</a:t>
            </a:r>
            <a:endParaRPr lang="zh-CN" altLang="en-US"/>
          </a:p>
          <a:p>
            <a:pPr lvl="0"/>
            <a:r>
              <a:rPr lang="zh-CN" altLang="en-US"/>
              <a:t>不发送</a:t>
            </a:r>
            <a:r>
              <a:rPr lang="en-US" altLang="zh-CN"/>
              <a:t>ICMP</a:t>
            </a:r>
            <a:r>
              <a:rPr lang="zh-CN" altLang="en-US"/>
              <a:t>差错报告报文的特殊情况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ICMP</a:t>
            </a:r>
            <a:r>
              <a:rPr lang="zh-CN" altLang="en-US"/>
              <a:t>差错报告报文的差错</a:t>
            </a:r>
            <a:endParaRPr lang="zh-CN" altLang="en-US"/>
          </a:p>
          <a:p>
            <a:pPr lvl="1"/>
            <a:r>
              <a:rPr lang="zh-CN" altLang="en-US"/>
              <a:t>除第一个</a:t>
            </a:r>
            <a:r>
              <a:rPr lang="en-US" altLang="zh-CN"/>
              <a:t>IP</a:t>
            </a:r>
            <a:r>
              <a:rPr lang="zh-CN" altLang="en-US"/>
              <a:t>分片外的后续分片</a:t>
            </a:r>
            <a:endParaRPr lang="zh-CN" altLang="en-US"/>
          </a:p>
          <a:p>
            <a:pPr lvl="1"/>
            <a:r>
              <a:rPr lang="zh-CN" altLang="en-US"/>
              <a:t>多播</a:t>
            </a:r>
            <a:r>
              <a:rPr lang="en-US" altLang="zh-CN"/>
              <a:t>IP</a:t>
            </a:r>
            <a:r>
              <a:rPr lang="zh-CN" altLang="en-US"/>
              <a:t>数据报</a:t>
            </a:r>
            <a:endParaRPr lang="zh-CN" altLang="en-US"/>
          </a:p>
          <a:p>
            <a:pPr lvl="1"/>
            <a:r>
              <a:rPr lang="zh-CN" altLang="en-US"/>
              <a:t>具有特殊地址的</a:t>
            </a:r>
            <a:r>
              <a:rPr lang="en-US" altLang="zh-CN"/>
              <a:t>IP</a:t>
            </a:r>
            <a:r>
              <a:rPr lang="zh-CN" altLang="en-US"/>
              <a:t>数据报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ICMP</a:t>
            </a:r>
            <a:r>
              <a:rPr lang="zh-CN" altLang="en-US"/>
              <a:t>类型与编码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额</a:t>
            </a:r>
            <a:endParaRPr lang="zh-CN" altLang="en-US"/>
          </a:p>
        </p:txBody>
      </p:sp>
      <p:pic>
        <p:nvPicPr>
          <p:cNvPr id="4" name="图片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745" y="1153160"/>
            <a:ext cx="715073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ICMP</a:t>
            </a:r>
            <a:r>
              <a:rPr lang="zh-CN" altLang="en-US"/>
              <a:t>报文格式与差错报告数据封装</a:t>
            </a:r>
            <a:endParaRPr lang="zh-CN" altLang="en-US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6605" y="894715"/>
            <a:ext cx="5840095" cy="297243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05" y="4109720"/>
            <a:ext cx="5839460" cy="2566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735</Words>
  <Application>WPS 演示</Application>
  <PresentationFormat>全屏显示(4:3)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幼圆</vt:lpstr>
      <vt:lpstr>微软雅黑</vt:lpstr>
      <vt:lpstr>Arial Unicode MS</vt:lpstr>
      <vt:lpstr>Symbol</vt:lpstr>
      <vt:lpstr>Calibri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倪郑鸿远</cp:lastModifiedBy>
  <cp:revision>6</cp:revision>
  <dcterms:created xsi:type="dcterms:W3CDTF">2018-04-01T02:32:00Z</dcterms:created>
  <dcterms:modified xsi:type="dcterms:W3CDTF">2018-05-02T05:18:44Z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