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9669" autoAdjust="0"/>
  </p:normalViewPr>
  <p:slideViewPr>
    <p:cSldViewPr snapToGrid="0">
      <p:cViewPr varScale="1">
        <p:scale>
          <a:sx n="80" d="100"/>
          <a:sy n="80" d="100"/>
        </p:scale>
        <p:origin x="24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9B77-6C57-4929-8737-36A713FA9B0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2D86-7899-4927-9A18-7E4C3C998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1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ipv4</a:t>
            </a:r>
            <a:r>
              <a:rPr lang="zh-CN" altLang="en-US" dirty="0"/>
              <a:t>的地址空间已经分配殆尽了，因此下一代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r>
              <a:rPr lang="en-US" altLang="zh-CN" dirty="0"/>
              <a:t>IPv6</a:t>
            </a:r>
            <a:r>
              <a:rPr lang="zh-CN" altLang="en-US" dirty="0"/>
              <a:t>的一个首要目的就是增加</a:t>
            </a:r>
            <a:r>
              <a:rPr lang="en-US" altLang="zh-CN" dirty="0" err="1"/>
              <a:t>ip</a:t>
            </a:r>
            <a:r>
              <a:rPr lang="zh-CN" altLang="en-US" dirty="0"/>
              <a:t>地址的数量，同时改进了首部格式，使路由器能够更加快速的处理</a:t>
            </a:r>
            <a:r>
              <a:rPr lang="en-US" altLang="zh-CN" dirty="0"/>
              <a:t>/</a:t>
            </a:r>
            <a:r>
              <a:rPr lang="zh-CN" altLang="en-US" dirty="0"/>
              <a:t>转发数据报，也支持了</a:t>
            </a:r>
            <a:r>
              <a:rPr lang="en-US" altLang="zh-CN" dirty="0" err="1"/>
              <a:t>QoS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的数据报格式为</a:t>
            </a:r>
            <a:r>
              <a:rPr lang="en-US" altLang="zh-CN" dirty="0"/>
              <a:t>40</a:t>
            </a:r>
            <a:r>
              <a:rPr lang="zh-CN" altLang="en-US" dirty="0"/>
              <a:t>个字节的基本头部</a:t>
            </a:r>
            <a:r>
              <a:rPr lang="en-US" altLang="zh-CN" dirty="0"/>
              <a:t>+n</a:t>
            </a:r>
            <a:r>
              <a:rPr lang="zh-CN" altLang="en-US" dirty="0"/>
              <a:t>个扩展首部</a:t>
            </a:r>
            <a:r>
              <a:rPr lang="en-US" altLang="zh-CN" dirty="0"/>
              <a:t>+</a:t>
            </a:r>
            <a:r>
              <a:rPr lang="zh-CN" altLang="en-US" dirty="0"/>
              <a:t>数据组成，其中扩展首部被成为选项，扩展首部</a:t>
            </a:r>
            <a:r>
              <a:rPr lang="en-US" altLang="zh-CN" dirty="0"/>
              <a:t>+</a:t>
            </a:r>
            <a:r>
              <a:rPr lang="zh-CN" altLang="en-US" dirty="0"/>
              <a:t>数据称为载荷，需要注意的是</a:t>
            </a:r>
            <a:r>
              <a:rPr lang="en-US" altLang="zh-CN" dirty="0"/>
              <a:t>IPv6</a:t>
            </a:r>
            <a:r>
              <a:rPr lang="zh-CN" altLang="en-US" dirty="0"/>
              <a:t>数据报不允许分片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其中：优先级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(priority):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标识数据报的优先级、流标签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(flow Label):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标识同一“流”中的数据报、下一个首部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(next header):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标识下一个选项首部或上层协议首部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相比，彻底移除了校验和以减少每一跳处理的时间，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选项从基本首部移出，定义多个选项首部，通过“下一个首部”字段指示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ICMPv6: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附加报文类型，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“Packet Too Big”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多播组管理功能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8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地址共</a:t>
            </a:r>
            <a:r>
              <a:rPr lang="en-US" altLang="zh-CN" dirty="0"/>
              <a:t>128</a:t>
            </a:r>
            <a:r>
              <a:rPr lang="zh-CN" altLang="en-US" dirty="0"/>
              <a:t>位，将其分为</a:t>
            </a:r>
            <a:r>
              <a:rPr lang="en-US" altLang="zh-CN" dirty="0"/>
              <a:t>16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组，使用</a:t>
            </a:r>
            <a:r>
              <a:rPr lang="en-US" altLang="zh-CN" dirty="0"/>
              <a:t>16</a:t>
            </a:r>
            <a:r>
              <a:rPr lang="zh-CN" altLang="en-US" dirty="0"/>
              <a:t>进制数表示一个</a:t>
            </a:r>
            <a:r>
              <a:rPr lang="en-US" altLang="zh-CN" dirty="0"/>
              <a:t>16</a:t>
            </a:r>
            <a:r>
              <a:rPr lang="zh-CN" altLang="en-US" dirty="0"/>
              <a:t>位数，分组之间只用：连接，如果有几个连续的分组为</a:t>
            </a:r>
            <a:r>
              <a:rPr lang="en-US" altLang="zh-CN" dirty="0"/>
              <a:t>0</a:t>
            </a:r>
            <a:r>
              <a:rPr lang="zh-CN" altLang="en-US" dirty="0"/>
              <a:t>，那么这些</a:t>
            </a:r>
            <a:r>
              <a:rPr lang="en-US" altLang="zh-CN" dirty="0"/>
              <a:t>0</a:t>
            </a:r>
            <a:r>
              <a:rPr lang="zh-CN" altLang="en-US" dirty="0"/>
              <a:t>可以省略并用两个：代替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不在使用掩码，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URL</a:t>
            </a:r>
            <a:r>
              <a:rPr lang="zh-CN" altLang="en-US" dirty="0"/>
              <a:t>中，为了使地址中烦人：不与端口号的：冲突，使用</a:t>
            </a:r>
            <a:r>
              <a:rPr lang="en-US" altLang="zh-CN" dirty="0"/>
              <a:t>[ ]</a:t>
            </a:r>
            <a:r>
              <a:rPr lang="zh-CN" altLang="en-US" dirty="0"/>
              <a:t>把</a:t>
            </a:r>
            <a:r>
              <a:rPr lang="en-US" altLang="zh-CN" dirty="0"/>
              <a:t>IP</a:t>
            </a:r>
            <a:r>
              <a:rPr lang="zh-CN" altLang="en-US" dirty="0"/>
              <a:t>地址括起来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IPv6</a:t>
            </a:r>
            <a:r>
              <a:rPr lang="zh-CN" altLang="en-US" dirty="0"/>
              <a:t>基本的地址类型分为单播，多播与组播，其中需要注意的是</a:t>
            </a:r>
            <a:r>
              <a:rPr lang="en-US" altLang="zh-CN" dirty="0"/>
              <a:t>IPv6</a:t>
            </a:r>
            <a:r>
              <a:rPr lang="zh-CN" altLang="en-US" dirty="0"/>
              <a:t>支持任意播：一对一组之一（最近一个）通信 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IPv6</a:t>
            </a:r>
            <a:r>
              <a:rPr lang="zh-CN" altLang="en-US" dirty="0"/>
              <a:t>目前仍没有完全取代</a:t>
            </a:r>
            <a:r>
              <a:rPr lang="en-US" altLang="zh-CN" dirty="0"/>
              <a:t>IPv4</a:t>
            </a:r>
            <a:r>
              <a:rPr lang="zh-CN" altLang="en-US" dirty="0"/>
              <a:t>，一个重要的问题就是，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路由器共存的网络如何运行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使用隧道技术：</a:t>
            </a:r>
            <a:r>
              <a:rPr lang="en-US" altLang="zh-CN" dirty="0"/>
              <a:t>IPv6</a:t>
            </a:r>
            <a:r>
              <a:rPr lang="zh-CN" altLang="en-US" dirty="0"/>
              <a:t>数据报作为</a:t>
            </a:r>
            <a:r>
              <a:rPr lang="en-US" altLang="zh-CN" dirty="0"/>
              <a:t>IPv4</a:t>
            </a:r>
            <a:r>
              <a:rPr lang="zh-CN" altLang="en-US" dirty="0"/>
              <a:t>数据报的载荷进行封装，穿越</a:t>
            </a:r>
            <a:r>
              <a:rPr lang="en-US" altLang="zh-CN" dirty="0"/>
              <a:t>IPv4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穿过</a:t>
            </a:r>
            <a:r>
              <a:rPr lang="en-US" altLang="zh-CN" dirty="0"/>
              <a:t>IPv4</a:t>
            </a:r>
            <a:r>
              <a:rPr lang="zh-CN" altLang="en-US" dirty="0"/>
              <a:t>网络后再还原回</a:t>
            </a:r>
            <a:r>
              <a:rPr lang="en-US" altLang="zh-CN" dirty="0"/>
              <a:t>IPv6</a:t>
            </a:r>
            <a:r>
              <a:rPr lang="zh-CN" altLang="en-US" dirty="0"/>
              <a:t>数据报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2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路由算法的目的是确定去往目的网络的最佳路径</a:t>
            </a:r>
            <a:endParaRPr lang="en-US" altLang="zh-CN" dirty="0"/>
          </a:p>
          <a:p>
            <a:r>
              <a:rPr lang="zh-CN" altLang="en-US" dirty="0"/>
              <a:t>可以分为静态</a:t>
            </a:r>
            <a:r>
              <a:rPr lang="en-US" altLang="zh-CN" dirty="0"/>
              <a:t>&amp;</a:t>
            </a:r>
            <a:r>
              <a:rPr lang="zh-CN" altLang="en-US" dirty="0"/>
              <a:t>动态路由，</a:t>
            </a:r>
            <a:r>
              <a:rPr lang="en-US" altLang="zh-CN" dirty="0" err="1"/>
              <a:t>balabala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根据路由的信息又可分为全局</a:t>
            </a:r>
            <a:r>
              <a:rPr lang="en-US" altLang="zh-CN" dirty="0"/>
              <a:t>&amp;</a:t>
            </a:r>
            <a:r>
              <a:rPr lang="zh-CN" altLang="en-US" dirty="0"/>
              <a:t>分散信息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7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我们来看链路状态路由算法，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可以把网络抽象成一个图，路由器为节点，链路为边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链路状态路由算法动态路由掌握全局信息的路由算法，即</a:t>
            </a:r>
            <a:r>
              <a:rPr lang="zh-CN" altLang="en-US" sz="1200" dirty="0"/>
              <a:t>所有结点</a:t>
            </a:r>
            <a:r>
              <a:rPr lang="en-US" altLang="zh-CN" sz="1200" dirty="0"/>
              <a:t>(</a:t>
            </a:r>
            <a:r>
              <a:rPr lang="zh-CN" altLang="en-US" sz="1200" dirty="0"/>
              <a:t>路由器</a:t>
            </a:r>
            <a:r>
              <a:rPr lang="en-US" altLang="zh-CN" sz="1200" dirty="0"/>
              <a:t>)</a:t>
            </a:r>
            <a:r>
              <a:rPr lang="zh-CN" altLang="en-US" sz="1200" dirty="0"/>
              <a:t>掌握网络拓扑和链路费用，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计算从一个结点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“源”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到达所有其他结点的最短路径获得该结点的转发表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因此可以使用最短路径算法 比如</a:t>
            </a:r>
            <a:r>
              <a:rPr lang="en-US" altLang="zh-CN" sz="1200" dirty="0" err="1"/>
              <a:t>Dji</a:t>
            </a:r>
            <a:r>
              <a:rPr lang="zh-CN" altLang="en-US" sz="1200" dirty="0"/>
              <a:t>算法计算，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/>
              <a:t>Dij</a:t>
            </a:r>
            <a:r>
              <a:rPr lang="zh-CN" altLang="en-US" sz="1200" dirty="0"/>
              <a:t>算法</a:t>
            </a:r>
            <a:r>
              <a:rPr lang="en-US" altLang="zh-CN" sz="1200" dirty="0" err="1"/>
              <a:t>balabala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9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接下来来分析一下链路状态路由算法，</a:t>
            </a:r>
            <a:endParaRPr lang="en-US" altLang="zh-CN" dirty="0"/>
          </a:p>
          <a:p>
            <a:r>
              <a:rPr lang="zh-CN" altLang="en-US" dirty="0"/>
              <a:t>算法复杂性为</a:t>
            </a:r>
            <a:r>
              <a:rPr lang="en-US" altLang="zh-CN" dirty="0"/>
              <a:t>n(n+1)/2</a:t>
            </a:r>
            <a:r>
              <a:rPr lang="zh-CN" altLang="en-US" dirty="0"/>
              <a:t>次比较</a:t>
            </a:r>
            <a:r>
              <a:rPr lang="en-US" altLang="zh-CN" dirty="0"/>
              <a:t>: O(n^2)</a:t>
            </a:r>
          </a:p>
          <a:p>
            <a:r>
              <a:rPr lang="zh-CN" altLang="en-US" dirty="0"/>
              <a:t>更高效的实现</a:t>
            </a:r>
            <a:r>
              <a:rPr lang="en-US" altLang="zh-CN" dirty="0"/>
              <a:t>: 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需要注意的是，链路状态路由算法存在震荡的可能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假设链路费用是该链路承载的通信量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9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动机：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IPv4</a:t>
            </a:r>
            <a:r>
              <a:rPr lang="zh-CN" altLang="en-US" dirty="0"/>
              <a:t>地址空间已分配殆尽 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		  </a:t>
            </a:r>
            <a:r>
              <a:rPr lang="zh-CN" altLang="en-US" dirty="0"/>
              <a:t>改进首部格式：快速处理</a:t>
            </a:r>
            <a:r>
              <a:rPr lang="en-US" altLang="zh-CN" dirty="0"/>
              <a:t>/</a:t>
            </a:r>
            <a:r>
              <a:rPr lang="zh-CN" altLang="en-US" dirty="0"/>
              <a:t>转发数据报、支持</a:t>
            </a:r>
            <a:r>
              <a:rPr lang="en-US" altLang="zh-CN" dirty="0" err="1"/>
              <a:t>QoS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数据报格式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固定长度的</a:t>
            </a:r>
            <a:r>
              <a:rPr lang="en-US" altLang="zh-CN" dirty="0"/>
              <a:t>40</a:t>
            </a:r>
            <a:r>
              <a:rPr lang="zh-CN" altLang="en-US" dirty="0"/>
              <a:t>字节基本首部 </a:t>
            </a:r>
            <a:endParaRPr lang="en-US" altLang="zh-CN" dirty="0"/>
          </a:p>
          <a:p>
            <a:pPr lvl="1"/>
            <a:r>
              <a:rPr lang="zh-CN" altLang="en-US" dirty="0"/>
              <a:t>不允许分片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61" y="3281234"/>
            <a:ext cx="6397853" cy="2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地址的表示形式</a:t>
            </a:r>
            <a:endParaRPr lang="en-US" altLang="zh-CN" dirty="0"/>
          </a:p>
          <a:p>
            <a:pPr lvl="1"/>
            <a:r>
              <a:rPr lang="zh-CN" altLang="en-US" dirty="0"/>
              <a:t>一般形式：</a:t>
            </a:r>
            <a:r>
              <a:rPr lang="en-US" altLang="zh-CN" dirty="0"/>
              <a:t>1080:0:FF:0:8:800:200C:417A </a:t>
            </a:r>
          </a:p>
          <a:p>
            <a:pPr lvl="1"/>
            <a:r>
              <a:rPr lang="zh-CN" altLang="en-US" dirty="0"/>
              <a:t>压缩形式：</a:t>
            </a:r>
            <a:r>
              <a:rPr lang="en-US" altLang="zh-CN" dirty="0"/>
              <a:t>FF01:0:0:0:0:0:0:43   </a:t>
            </a:r>
            <a:r>
              <a:rPr lang="zh-CN" altLang="en-US" dirty="0"/>
              <a:t>压缩→</a:t>
            </a:r>
            <a:r>
              <a:rPr lang="en-US" altLang="zh-CN" dirty="0"/>
              <a:t>FF01::43 </a:t>
            </a:r>
          </a:p>
          <a:p>
            <a:pPr lvl="1"/>
            <a:r>
              <a:rPr lang="en-US" altLang="zh-CN" dirty="0"/>
              <a:t>IPV4-</a:t>
            </a:r>
            <a:r>
              <a:rPr lang="zh-CN" altLang="en-US" dirty="0"/>
              <a:t>嵌入模式：</a:t>
            </a:r>
            <a:r>
              <a:rPr lang="en-US" altLang="zh-CN" dirty="0"/>
              <a:t>::FFFF:13.1.68.3 </a:t>
            </a:r>
          </a:p>
          <a:p>
            <a:pPr lvl="1"/>
            <a:r>
              <a:rPr lang="zh-CN" altLang="en-US" dirty="0"/>
              <a:t>地址前缀：</a:t>
            </a:r>
            <a:r>
              <a:rPr lang="en-US" altLang="zh-CN" dirty="0"/>
              <a:t>2002:43c:476b::/48 </a:t>
            </a:r>
          </a:p>
          <a:p>
            <a:pPr lvl="1"/>
            <a:r>
              <a:rPr lang="en-US" altLang="zh-CN" dirty="0"/>
              <a:t>URLs</a:t>
            </a:r>
            <a:r>
              <a:rPr lang="zh-CN" altLang="en-US" dirty="0"/>
              <a:t>：</a:t>
            </a:r>
            <a:r>
              <a:rPr lang="en-US" altLang="zh-CN" dirty="0"/>
              <a:t>http://[3FFE::1:800:200C:417A]:8000 </a:t>
            </a:r>
          </a:p>
          <a:p>
            <a:r>
              <a:rPr lang="en-US" altLang="zh-CN" dirty="0"/>
              <a:t>IPv6</a:t>
            </a:r>
            <a:r>
              <a:rPr lang="zh-CN" altLang="en-US" dirty="0"/>
              <a:t>基本地址类型 </a:t>
            </a:r>
            <a:endParaRPr lang="en-US" altLang="zh-CN" dirty="0"/>
          </a:p>
          <a:p>
            <a:pPr lvl="1"/>
            <a:r>
              <a:rPr lang="zh-CN" altLang="en-US" dirty="0"/>
              <a:t>单播：一对一通信 </a:t>
            </a:r>
            <a:endParaRPr lang="en-US" altLang="zh-CN" dirty="0"/>
          </a:p>
          <a:p>
            <a:pPr lvl="1"/>
            <a:r>
              <a:rPr lang="zh-CN" altLang="en-US" dirty="0"/>
              <a:t>多播：一对多通信 </a:t>
            </a:r>
            <a:endParaRPr lang="en-US" altLang="zh-CN" dirty="0"/>
          </a:p>
          <a:p>
            <a:pPr lvl="1"/>
            <a:r>
              <a:rPr lang="zh-CN" altLang="en-US" dirty="0"/>
              <a:t>任意播：一对一组之一（最近一个）通信 </a:t>
            </a:r>
            <a:endParaRPr lang="en-US" altLang="zh-CN" dirty="0"/>
          </a:p>
          <a:p>
            <a:r>
              <a:rPr lang="zh-CN" altLang="en-US" dirty="0"/>
              <a:t>隧道</a:t>
            </a:r>
            <a:r>
              <a:rPr lang="en-US" altLang="zh-CN" dirty="0"/>
              <a:t>(tunneling): IPv6</a:t>
            </a:r>
            <a:r>
              <a:rPr lang="zh-CN" altLang="en-US" dirty="0"/>
              <a:t>数据报作为</a:t>
            </a:r>
            <a:r>
              <a:rPr lang="en-US" altLang="zh-CN" dirty="0"/>
              <a:t>IPv4</a:t>
            </a:r>
            <a:r>
              <a:rPr lang="zh-CN" altLang="en-US" dirty="0"/>
              <a:t>数据报的载荷进行封装，穿越</a:t>
            </a:r>
            <a:r>
              <a:rPr lang="en-US" altLang="zh-CN" dirty="0"/>
              <a:t>IPv4</a:t>
            </a:r>
            <a:r>
              <a:rPr lang="zh-CN" altLang="en-US" dirty="0"/>
              <a:t>网络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81" y="5281612"/>
            <a:ext cx="3885895" cy="14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路由算法</a:t>
            </a:r>
            <a:r>
              <a:rPr lang="en-US" altLang="zh-CN" dirty="0"/>
              <a:t>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：确定去往目的网络的最佳路径</a:t>
            </a:r>
            <a:endParaRPr lang="en-US" altLang="zh-CN" dirty="0"/>
          </a:p>
          <a:p>
            <a:r>
              <a:rPr lang="zh-CN" altLang="en-US" dirty="0"/>
              <a:t>静态路由</a:t>
            </a:r>
            <a:r>
              <a:rPr lang="en-US" altLang="zh-CN" dirty="0"/>
              <a:t>&amp;</a:t>
            </a:r>
            <a:r>
              <a:rPr lang="zh-CN" altLang="en-US" dirty="0"/>
              <a:t>动态路由：</a:t>
            </a:r>
            <a:endParaRPr lang="en-US" altLang="zh-CN" dirty="0"/>
          </a:p>
          <a:p>
            <a:pPr lvl="1"/>
            <a:r>
              <a:rPr lang="zh-CN" altLang="en-US" dirty="0"/>
              <a:t>静态路由：手工配置，路由更新慢，优先级高 </a:t>
            </a:r>
            <a:endParaRPr lang="en-US" altLang="zh-CN" dirty="0"/>
          </a:p>
          <a:p>
            <a:pPr lvl="1"/>
            <a:r>
              <a:rPr lang="zh-CN" altLang="en-US" dirty="0"/>
              <a:t>动态路由：路由更新快，定期更新，及时响应链路费用或网络拓扑变化 </a:t>
            </a:r>
            <a:endParaRPr lang="en-US" altLang="zh-CN" dirty="0"/>
          </a:p>
          <a:p>
            <a:r>
              <a:rPr lang="zh-CN" altLang="en-US" dirty="0"/>
              <a:t>全局信息</a:t>
            </a:r>
            <a:r>
              <a:rPr lang="en-US" altLang="zh-CN" dirty="0"/>
              <a:t>&amp;</a:t>
            </a:r>
            <a:r>
              <a:rPr lang="zh-CN" altLang="en-US" dirty="0"/>
              <a:t>分散信息：</a:t>
            </a:r>
            <a:endParaRPr lang="en-US" altLang="zh-CN" dirty="0"/>
          </a:p>
          <a:p>
            <a:pPr lvl="1"/>
            <a:r>
              <a:rPr lang="zh-CN" altLang="en-US" dirty="0"/>
              <a:t>全局信息：所有路由器掌握完整的网络拓扑和链路费用信息</a:t>
            </a:r>
            <a:br>
              <a:rPr lang="zh-CN" altLang="en-US" dirty="0"/>
            </a:br>
            <a:r>
              <a:rPr lang="en-US" altLang="zh-CN" dirty="0"/>
              <a:t>		       E.g. </a:t>
            </a:r>
            <a:r>
              <a:rPr lang="zh-CN" altLang="en-US" dirty="0"/>
              <a:t>链路状态</a:t>
            </a:r>
            <a:r>
              <a:rPr lang="en-US" altLang="zh-CN" dirty="0"/>
              <a:t>(LS)</a:t>
            </a:r>
            <a:r>
              <a:rPr lang="zh-CN" altLang="en-US" dirty="0"/>
              <a:t>路由算法 </a:t>
            </a:r>
            <a:endParaRPr lang="en-US" altLang="zh-CN" dirty="0"/>
          </a:p>
          <a:p>
            <a:pPr lvl="1"/>
            <a:r>
              <a:rPr lang="zh-CN" altLang="en-US" dirty="0"/>
              <a:t>分散信息：路由器只掌握物理相连的邻居以及链路费用、邻居间信息交换、运算的迭代过程</a:t>
            </a:r>
            <a:br>
              <a:rPr lang="zh-CN" altLang="en-US" dirty="0"/>
            </a:br>
            <a:r>
              <a:rPr lang="en-US" altLang="zh-CN" dirty="0"/>
              <a:t>		       E.g. </a:t>
            </a:r>
            <a:r>
              <a:rPr lang="zh-CN" altLang="en-US" dirty="0"/>
              <a:t>距离向量</a:t>
            </a:r>
            <a:r>
              <a:rPr lang="en-US" altLang="zh-CN" dirty="0"/>
              <a:t>(DV)</a:t>
            </a:r>
            <a:r>
              <a:rPr lang="zh-CN" altLang="en-US" dirty="0"/>
              <a:t>路由算法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0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链路状态路由算法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/>
              <a:t>Dijkstra</a:t>
            </a:r>
            <a:r>
              <a:rPr lang="en-US" altLang="zh-CN" sz="1600" dirty="0"/>
              <a:t> </a:t>
            </a:r>
            <a:r>
              <a:rPr lang="zh-CN" altLang="en-US" sz="1600" dirty="0"/>
              <a:t>算法</a:t>
            </a:r>
            <a:endParaRPr lang="en-US" altLang="zh-CN" sz="1600" dirty="0"/>
          </a:p>
          <a:p>
            <a:r>
              <a:rPr lang="zh-CN" altLang="en-US" sz="1600" dirty="0"/>
              <a:t>所有结点</a:t>
            </a:r>
            <a:r>
              <a:rPr lang="en-US" altLang="zh-CN" sz="1600" dirty="0"/>
              <a:t>(</a:t>
            </a:r>
            <a:r>
              <a:rPr lang="zh-CN" altLang="en-US" sz="1600" dirty="0"/>
              <a:t>路由器</a:t>
            </a:r>
            <a:r>
              <a:rPr lang="en-US" altLang="zh-CN" sz="1600" dirty="0"/>
              <a:t>)</a:t>
            </a:r>
            <a:r>
              <a:rPr lang="zh-CN" altLang="en-US" sz="1600" dirty="0"/>
              <a:t>掌握网络拓扑和链路费用</a:t>
            </a:r>
            <a:endParaRPr lang="en-US" altLang="zh-CN" sz="1600" dirty="0"/>
          </a:p>
          <a:p>
            <a:pPr lvl="1"/>
            <a:r>
              <a:rPr lang="zh-CN" altLang="en-US" sz="1400" dirty="0"/>
              <a:t>通过“链路状态广播”</a:t>
            </a:r>
            <a:endParaRPr lang="en-US" altLang="zh-CN" sz="1400" dirty="0"/>
          </a:p>
          <a:p>
            <a:pPr lvl="1"/>
            <a:r>
              <a:rPr lang="zh-CN" altLang="en-US" sz="1400" dirty="0"/>
              <a:t>所有结点拥有相同信息</a:t>
            </a:r>
            <a:endParaRPr lang="en-US" altLang="zh-CN" sz="1400" dirty="0"/>
          </a:p>
          <a:p>
            <a:r>
              <a:rPr lang="zh-CN" altLang="en-US" sz="1600" dirty="0"/>
              <a:t>计算从一个结点到达所有其他结点的最短路径获得该结点的转发表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47" y="3031331"/>
            <a:ext cx="4968921" cy="35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链路状态路由算法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算法复杂性</a:t>
            </a:r>
            <a:r>
              <a:rPr lang="en-US" altLang="zh-CN" dirty="0"/>
              <a:t>: n</a:t>
            </a:r>
            <a:r>
              <a:rPr lang="zh-CN" altLang="en-US" dirty="0"/>
              <a:t>个结点</a:t>
            </a:r>
            <a:endParaRPr lang="en-US" altLang="zh-CN" dirty="0"/>
          </a:p>
          <a:p>
            <a:pPr lvl="1"/>
            <a:r>
              <a:rPr lang="zh-CN" altLang="en-US" dirty="0"/>
              <a:t>每次迭代</a:t>
            </a:r>
            <a:r>
              <a:rPr lang="en-US" altLang="zh-CN" dirty="0"/>
              <a:t>: </a:t>
            </a:r>
            <a:r>
              <a:rPr lang="zh-CN" altLang="en-US" dirty="0"/>
              <a:t>需要检测所有不在集合</a:t>
            </a:r>
            <a:r>
              <a:rPr lang="en-US" altLang="zh-CN" dirty="0"/>
              <a:t>N’</a:t>
            </a:r>
            <a:r>
              <a:rPr lang="zh-CN" altLang="en-US" dirty="0"/>
              <a:t>中的结点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n(n+1)/2</a:t>
            </a:r>
            <a:r>
              <a:rPr lang="zh-CN" altLang="en-US" dirty="0"/>
              <a:t>次比较</a:t>
            </a:r>
            <a:r>
              <a:rPr lang="en-US" altLang="zh-CN" dirty="0"/>
              <a:t>: O(n^2)</a:t>
            </a:r>
          </a:p>
          <a:p>
            <a:pPr lvl="1"/>
            <a:r>
              <a:rPr lang="zh-CN" altLang="en-US" dirty="0"/>
              <a:t>更高效的实现</a:t>
            </a:r>
            <a:r>
              <a:rPr lang="en-US" altLang="zh-CN" dirty="0"/>
              <a:t>: 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存在震荡</a:t>
            </a:r>
            <a:r>
              <a:rPr lang="en-US" altLang="zh-CN" dirty="0"/>
              <a:t>(oscillations)</a:t>
            </a:r>
            <a:r>
              <a:rPr lang="zh-CN" altLang="en-US" dirty="0"/>
              <a:t>可能</a:t>
            </a:r>
            <a:r>
              <a:rPr lang="en-US" altLang="zh-CN" dirty="0"/>
              <a:t>: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0" y="3621214"/>
            <a:ext cx="7210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9224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750</Words>
  <Application>Microsoft Office PowerPoint</Application>
  <PresentationFormat>全屏显示(4:3)</PresentationFormat>
  <Paragraphs>78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幼圆</vt:lpstr>
      <vt:lpstr>Arial</vt:lpstr>
      <vt:lpstr>Century Gothic</vt:lpstr>
      <vt:lpstr>Wingdings 3</vt:lpstr>
      <vt:lpstr>丝状</vt:lpstr>
      <vt:lpstr>IPV6</vt:lpstr>
      <vt:lpstr>IPV6</vt:lpstr>
      <vt:lpstr>路由算法</vt:lpstr>
      <vt:lpstr>链路状态路由算法 </vt:lpstr>
      <vt:lpstr>链路状态路由算法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32</cp:revision>
  <dcterms:created xsi:type="dcterms:W3CDTF">2018-04-01T02:32:10Z</dcterms:created>
  <dcterms:modified xsi:type="dcterms:W3CDTF">2018-05-02T19:17:16Z</dcterms:modified>
</cp:coreProperties>
</file>