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85A81-EA79-475C-A415-251E9C7F7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B68821-F5F7-4855-A74C-89A85F35C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7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层次路由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47" y="1022465"/>
            <a:ext cx="7719753" cy="560075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:</a:t>
            </a:r>
            <a:r>
              <a:rPr lang="zh-CN" altLang="en-US" dirty="0"/>
              <a:t>将任意规模网络抽象为一个图计算路由</a:t>
            </a:r>
            <a:r>
              <a:rPr lang="en-US" altLang="zh-CN" dirty="0"/>
              <a:t>-</a:t>
            </a:r>
            <a:r>
              <a:rPr lang="zh-CN" altLang="en-US" dirty="0"/>
              <a:t>过于</a:t>
            </a:r>
            <a:r>
              <a:rPr lang="zh-CN" altLang="en-US" dirty="0" smtClean="0"/>
              <a:t>理想化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标识所有路由器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“扁平”网络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在实际网络（尤其是大规模网络）中，不可行！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路由表几乎无法存储！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路由计算过程的信息 （</a:t>
            </a:r>
            <a:r>
              <a:rPr lang="en-US" altLang="zh-CN" dirty="0"/>
              <a:t>e.g. </a:t>
            </a:r>
            <a:r>
              <a:rPr lang="zh-CN" altLang="en-US" dirty="0"/>
              <a:t>链路状态分组、 </a:t>
            </a:r>
            <a:r>
              <a:rPr lang="en-US" altLang="zh-CN" dirty="0"/>
              <a:t>DV</a:t>
            </a:r>
            <a:r>
              <a:rPr lang="zh-CN" altLang="en-US" dirty="0"/>
              <a:t>）交换量巨大，会淹 没链路</a:t>
            </a:r>
            <a:r>
              <a:rPr lang="zh-CN" altLang="en-US" dirty="0" smtClean="0"/>
              <a:t>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自治系统</a:t>
            </a:r>
            <a:r>
              <a:rPr lang="en-US" altLang="zh-CN" dirty="0" smtClean="0"/>
              <a:t>AS: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/>
              <a:t>聚合路由器为一个</a:t>
            </a:r>
            <a:r>
              <a:rPr lang="zh-CN" altLang="en-US" dirty="0" smtClean="0"/>
              <a:t>区域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/>
              <a:t>同一</a:t>
            </a:r>
            <a:r>
              <a:rPr lang="en-US" altLang="zh-CN" dirty="0"/>
              <a:t>AS</a:t>
            </a:r>
            <a:r>
              <a:rPr lang="zh-CN" altLang="en-US" dirty="0"/>
              <a:t>内的路由器运行 相同的路由协议</a:t>
            </a:r>
            <a:r>
              <a:rPr lang="en-US" altLang="zh-CN" dirty="0"/>
              <a:t>(</a:t>
            </a:r>
            <a:r>
              <a:rPr lang="zh-CN" altLang="en-US" dirty="0"/>
              <a:t>算法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/>
              <a:t>网关路由器位于</a:t>
            </a:r>
            <a:r>
              <a:rPr lang="en-US" altLang="zh-CN" dirty="0"/>
              <a:t>AS“</a:t>
            </a:r>
            <a:r>
              <a:rPr lang="zh-CN" altLang="en-US" dirty="0"/>
              <a:t>边缘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/>
              <a:t>通过链路连接其他</a:t>
            </a:r>
            <a:r>
              <a:rPr lang="en-US" altLang="zh-CN" dirty="0"/>
              <a:t>AS</a:t>
            </a:r>
            <a:r>
              <a:rPr lang="zh-CN" altLang="en-US" dirty="0"/>
              <a:t>的 网关路由器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转发表由</a:t>
            </a:r>
            <a:r>
              <a:rPr lang="en-US" altLang="zh-CN" dirty="0"/>
              <a:t>AS</a:t>
            </a:r>
            <a:r>
              <a:rPr lang="zh-CN" altLang="en-US" dirty="0"/>
              <a:t>内部路由算法 与</a:t>
            </a:r>
            <a:r>
              <a:rPr lang="en-US" altLang="zh-CN" dirty="0"/>
              <a:t>AS</a:t>
            </a:r>
            <a:r>
              <a:rPr lang="zh-CN" altLang="en-US" dirty="0"/>
              <a:t>间路由算法共同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AS</a:t>
            </a:r>
            <a:r>
              <a:rPr lang="zh-CN" altLang="en-US" dirty="0"/>
              <a:t>内部路由算法设置 </a:t>
            </a:r>
            <a:r>
              <a:rPr lang="en-US" altLang="zh-CN" dirty="0"/>
              <a:t>AS</a:t>
            </a:r>
            <a:r>
              <a:rPr lang="zh-CN" altLang="en-US" dirty="0"/>
              <a:t>内部目的网络路由 入口</a:t>
            </a:r>
            <a:r>
              <a:rPr lang="en-US" altLang="zh-CN" dirty="0"/>
              <a:t>(entries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	AS</a:t>
            </a:r>
            <a:r>
              <a:rPr lang="zh-CN" altLang="en-US" dirty="0"/>
              <a:t>内部路由算法与</a:t>
            </a:r>
            <a:r>
              <a:rPr lang="en-US" altLang="zh-CN" dirty="0"/>
              <a:t>AS </a:t>
            </a:r>
            <a:r>
              <a:rPr lang="zh-CN" altLang="en-US" dirty="0"/>
              <a:t>间路由算法共同设置 </a:t>
            </a:r>
            <a:r>
              <a:rPr lang="en-US" altLang="zh-CN" dirty="0"/>
              <a:t>AS</a:t>
            </a:r>
            <a:r>
              <a:rPr lang="zh-CN" altLang="en-US" dirty="0"/>
              <a:t>外部目的网络路由 入口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958" y="165267"/>
            <a:ext cx="6591300" cy="17430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825" y="2011680"/>
            <a:ext cx="85704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AS1</a:t>
            </a:r>
            <a:r>
              <a:rPr lang="zh-CN" altLang="en-US" dirty="0"/>
              <a:t>内某路由器收 到一个目的地址在</a:t>
            </a:r>
            <a:r>
              <a:rPr lang="en-US" altLang="zh-CN" dirty="0"/>
              <a:t>AS1 </a:t>
            </a:r>
            <a:r>
              <a:rPr lang="zh-CN" altLang="en-US" dirty="0"/>
              <a:t>之外的</a:t>
            </a:r>
            <a:r>
              <a:rPr lang="zh-CN" altLang="en-US" dirty="0" smtClean="0"/>
              <a:t>数据报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AS1</a:t>
            </a:r>
            <a:r>
              <a:rPr lang="zh-CN" altLang="en-US" dirty="0"/>
              <a:t>必须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学习</a:t>
            </a:r>
            <a:r>
              <a:rPr lang="zh-CN" altLang="en-US" dirty="0"/>
              <a:t>到哪些目的网络可 以通过</a:t>
            </a:r>
            <a:r>
              <a:rPr lang="en-US" altLang="zh-CN" dirty="0"/>
              <a:t>AS2</a:t>
            </a:r>
            <a:r>
              <a:rPr lang="zh-CN" altLang="en-US" dirty="0"/>
              <a:t>到达，哪些 可以通过</a:t>
            </a:r>
            <a:r>
              <a:rPr lang="en-US" altLang="zh-CN" dirty="0"/>
              <a:t>AS3</a:t>
            </a:r>
            <a:r>
              <a:rPr lang="zh-CN" altLang="en-US" dirty="0" smtClean="0"/>
              <a:t>到达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将这些网络可达性信息 传播给</a:t>
            </a:r>
            <a:r>
              <a:rPr lang="en-US" altLang="zh-CN" dirty="0"/>
              <a:t>AS1</a:t>
            </a:r>
            <a:r>
              <a:rPr lang="zh-CN" altLang="en-US" dirty="0"/>
              <a:t>内部</a:t>
            </a:r>
            <a:r>
              <a:rPr lang="zh-CN" altLang="en-US" dirty="0" smtClean="0"/>
              <a:t>路由器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即“自治系统间路由任务！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子网</a:t>
            </a:r>
            <a:r>
              <a:rPr lang="en-US" altLang="zh-CN" dirty="0"/>
              <a:t>x</a:t>
            </a:r>
            <a:r>
              <a:rPr lang="zh-CN" altLang="en-US" dirty="0"/>
              <a:t>可以通 过</a:t>
            </a:r>
            <a:r>
              <a:rPr lang="en-US" altLang="zh-CN" dirty="0"/>
              <a:t>AS3 (</a:t>
            </a:r>
            <a:r>
              <a:rPr lang="zh-CN" altLang="en-US" dirty="0"/>
              <a:t>网关 </a:t>
            </a:r>
            <a:r>
              <a:rPr lang="en-US" altLang="zh-CN" dirty="0"/>
              <a:t>1c)</a:t>
            </a:r>
            <a:r>
              <a:rPr lang="zh-CN" altLang="en-US" dirty="0"/>
              <a:t>到达，但不能通过</a:t>
            </a:r>
            <a:r>
              <a:rPr lang="en-US" altLang="zh-CN" dirty="0"/>
              <a:t>AS2</a:t>
            </a:r>
            <a:r>
              <a:rPr lang="zh-CN" altLang="en-US" dirty="0" smtClean="0"/>
              <a:t>到达</a:t>
            </a:r>
            <a:endParaRPr lang="en-US" altLang="zh-CN" dirty="0" smtClean="0"/>
          </a:p>
          <a:p>
            <a:r>
              <a:rPr lang="en-US" altLang="zh-CN" dirty="0"/>
              <a:t>	AS</a:t>
            </a:r>
            <a:r>
              <a:rPr lang="zh-CN" altLang="en-US" dirty="0"/>
              <a:t>间路由协议向所有内部路由器传播该可达性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/>
              <a:t>路由器</a:t>
            </a:r>
            <a:r>
              <a:rPr lang="en-US" altLang="zh-CN" dirty="0"/>
              <a:t>1d</a:t>
            </a:r>
            <a:r>
              <a:rPr lang="zh-CN" altLang="en-US" dirty="0"/>
              <a:t>：利用</a:t>
            </a:r>
            <a:r>
              <a:rPr lang="en-US" altLang="zh-CN" dirty="0"/>
              <a:t>AS</a:t>
            </a:r>
            <a:r>
              <a:rPr lang="zh-CN" altLang="en-US" dirty="0"/>
              <a:t>内部路由信息，确定其到达</a:t>
            </a:r>
            <a:r>
              <a:rPr lang="en-US" altLang="zh-CN" dirty="0"/>
              <a:t>1c </a:t>
            </a:r>
            <a:r>
              <a:rPr lang="zh-CN" altLang="en-US" dirty="0"/>
              <a:t>的最小费用路径接口</a:t>
            </a:r>
            <a:r>
              <a:rPr lang="en-US" altLang="zh-CN" dirty="0" smtClean="0"/>
              <a:t>I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在转发表中增加入口：</a:t>
            </a:r>
            <a:r>
              <a:rPr lang="en-US" altLang="zh-CN" dirty="0"/>
              <a:t>(x, I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	2.</a:t>
            </a:r>
            <a:r>
              <a:rPr lang="zh-CN" altLang="en-US" dirty="0"/>
              <a:t>假设</a:t>
            </a:r>
            <a:r>
              <a:rPr lang="en-US" altLang="zh-CN" dirty="0"/>
              <a:t>AS1</a:t>
            </a:r>
            <a:r>
              <a:rPr lang="zh-CN" altLang="en-US" dirty="0"/>
              <a:t>通过</a:t>
            </a:r>
            <a:r>
              <a:rPr lang="en-US" altLang="zh-CN" dirty="0"/>
              <a:t>AS</a:t>
            </a:r>
            <a:r>
              <a:rPr lang="zh-CN" altLang="en-US" dirty="0"/>
              <a:t>间路由协议学习到：子网</a:t>
            </a:r>
            <a:r>
              <a:rPr lang="en-US" altLang="zh-CN" dirty="0"/>
              <a:t>x</a:t>
            </a:r>
            <a:r>
              <a:rPr lang="zh-CN" altLang="en-US" dirty="0"/>
              <a:t>通过 </a:t>
            </a:r>
            <a:r>
              <a:rPr lang="en-US" altLang="zh-CN" dirty="0"/>
              <a:t>AS3</a:t>
            </a:r>
            <a:r>
              <a:rPr lang="zh-CN" altLang="en-US" dirty="0"/>
              <a:t>和</a:t>
            </a:r>
            <a:r>
              <a:rPr lang="en-US" altLang="zh-CN" dirty="0"/>
              <a:t>AS2</a:t>
            </a:r>
            <a:r>
              <a:rPr lang="zh-CN" altLang="en-US" dirty="0"/>
              <a:t>均可</a:t>
            </a:r>
            <a:r>
              <a:rPr lang="zh-CN" altLang="en-US" dirty="0" smtClean="0"/>
              <a:t>到达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为了配置转发表，路由器</a:t>
            </a:r>
            <a:r>
              <a:rPr lang="en-US" altLang="zh-CN" dirty="0"/>
              <a:t>1d</a:t>
            </a:r>
            <a:r>
              <a:rPr lang="zh-CN" altLang="en-US" dirty="0"/>
              <a:t>必须确定应该将去往 子网</a:t>
            </a:r>
            <a:r>
              <a:rPr lang="en-US" altLang="zh-CN" dirty="0"/>
              <a:t>x</a:t>
            </a:r>
            <a:r>
              <a:rPr lang="zh-CN" altLang="en-US" dirty="0"/>
              <a:t>的数据报转发给哪个网关，这个任务也是由</a:t>
            </a:r>
            <a:r>
              <a:rPr lang="en-US" altLang="zh-CN" dirty="0"/>
              <a:t>AS</a:t>
            </a:r>
            <a:r>
              <a:rPr lang="zh-CN" altLang="en-US" dirty="0"/>
              <a:t>间路由协议完成</a:t>
            </a:r>
            <a:r>
              <a:rPr lang="en-US" altLang="zh-CN" dirty="0" smtClean="0"/>
              <a:t>!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热土豆路由</a:t>
            </a:r>
            <a:r>
              <a:rPr lang="en-US" altLang="zh-CN" dirty="0"/>
              <a:t>: </a:t>
            </a:r>
            <a:r>
              <a:rPr lang="zh-CN" altLang="en-US" dirty="0"/>
              <a:t>将分组发送给最近的网关路由器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</a:t>
            </a:r>
            <a:r>
              <a:rPr lang="zh-CN" altLang="en-US" dirty="0"/>
              <a:t>内部路由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</a:t>
            </a:r>
            <a:r>
              <a:rPr lang="zh-CN" altLang="en-US" dirty="0"/>
              <a:t>内部路由协议也称为内部网络协议</a:t>
            </a:r>
            <a:r>
              <a:rPr lang="en-US" altLang="zh-CN" dirty="0" smtClean="0"/>
              <a:t>IGP</a:t>
            </a:r>
          </a:p>
          <a:p>
            <a:pPr lvl="1"/>
            <a:r>
              <a:rPr lang="zh-CN" altLang="en-US" dirty="0"/>
              <a:t>路由信息协议：</a:t>
            </a:r>
            <a:r>
              <a:rPr lang="en-US" altLang="zh-CN" dirty="0"/>
              <a:t>RIP(Routing Information Protocol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开放最短路径优先：</a:t>
            </a:r>
            <a:r>
              <a:rPr lang="en-US" altLang="zh-CN" dirty="0"/>
              <a:t>OSPF(Open Shortest Path First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内部网关路由协议：</a:t>
            </a:r>
            <a:r>
              <a:rPr lang="en-US" altLang="zh-CN" dirty="0"/>
              <a:t>IGRP(Interior Gateway Routing </a:t>
            </a:r>
            <a:r>
              <a:rPr lang="en-US" altLang="zh-CN" dirty="0" smtClean="0"/>
              <a:t>Protocol)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RIP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2"/>
            <a:r>
              <a:rPr lang="zh-CN" altLang="en-US" dirty="0"/>
              <a:t>距离向量</a:t>
            </a:r>
            <a:r>
              <a:rPr lang="zh-CN" altLang="en-US" dirty="0" smtClean="0"/>
              <a:t>路由算法</a:t>
            </a:r>
            <a:endParaRPr lang="en-US" altLang="zh-CN" dirty="0" smtClean="0"/>
          </a:p>
          <a:p>
            <a:pPr lvl="2"/>
            <a:r>
              <a:rPr lang="zh-CN" altLang="en-US" dirty="0"/>
              <a:t>距离度量：跳步数 </a:t>
            </a:r>
            <a:r>
              <a:rPr lang="en-US" altLang="zh-CN" dirty="0"/>
              <a:t>(max = 15 hops), </a:t>
            </a:r>
            <a:r>
              <a:rPr lang="zh-CN" altLang="en-US" dirty="0"/>
              <a:t>每条链路</a:t>
            </a:r>
            <a:r>
              <a:rPr lang="en-US" altLang="zh-CN" dirty="0"/>
              <a:t>1</a:t>
            </a:r>
            <a:r>
              <a:rPr lang="zh-CN" altLang="en-US" dirty="0"/>
              <a:t>个跳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2"/>
            <a:r>
              <a:rPr lang="zh-CN" altLang="en-US" dirty="0"/>
              <a:t>每隔</a:t>
            </a:r>
            <a:r>
              <a:rPr lang="en-US" altLang="zh-CN" dirty="0"/>
              <a:t>30</a:t>
            </a:r>
            <a:r>
              <a:rPr lang="zh-CN" altLang="en-US" dirty="0"/>
              <a:t>秒，邻居之间交换一次</a:t>
            </a:r>
            <a:r>
              <a:rPr lang="en-US" altLang="zh-CN" dirty="0"/>
              <a:t>DV</a:t>
            </a:r>
            <a:r>
              <a:rPr lang="zh-CN" altLang="en-US" dirty="0"/>
              <a:t>，成为通告</a:t>
            </a:r>
            <a:r>
              <a:rPr lang="en-US" altLang="zh-CN" dirty="0"/>
              <a:t>(advertisement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每次通告：最多</a:t>
            </a:r>
            <a:r>
              <a:rPr lang="en-US" altLang="zh-CN" dirty="0"/>
              <a:t>25</a:t>
            </a:r>
            <a:r>
              <a:rPr lang="zh-CN" altLang="en-US" dirty="0"/>
              <a:t>个目的子网</a:t>
            </a:r>
            <a:r>
              <a:rPr lang="en-US" altLang="zh-CN" dirty="0"/>
              <a:t>(IP</a:t>
            </a:r>
            <a:r>
              <a:rPr lang="zh-CN" altLang="en-US" dirty="0"/>
              <a:t>地址形式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948" y="2693324"/>
            <a:ext cx="4004462" cy="162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2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/>
              <a:t>例子、链路失效、恢复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946778"/>
            <a:ext cx="4078778" cy="253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0451" y="3657600"/>
            <a:ext cx="8445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如果</a:t>
            </a:r>
            <a:r>
              <a:rPr lang="en-US" altLang="zh-CN" sz="1600" dirty="0"/>
              <a:t>180</a:t>
            </a:r>
            <a:r>
              <a:rPr lang="zh-CN" altLang="en-US" sz="1600" dirty="0"/>
              <a:t>秒没有收到通告→邻居</a:t>
            </a:r>
            <a:r>
              <a:rPr lang="en-US" altLang="zh-CN" sz="1600" dirty="0"/>
              <a:t>/</a:t>
            </a:r>
            <a:r>
              <a:rPr lang="zh-CN" altLang="en-US" sz="1600" dirty="0"/>
              <a:t>链路</a:t>
            </a:r>
            <a:r>
              <a:rPr lang="zh-CN" altLang="en-US" sz="1600" dirty="0" smtClean="0"/>
              <a:t>失效</a:t>
            </a:r>
            <a:endParaRPr lang="en-US" altLang="zh-CN" sz="1600" dirty="0" smtClean="0"/>
          </a:p>
          <a:p>
            <a:r>
              <a:rPr lang="en-US" altLang="zh-CN" sz="1600" dirty="0" smtClean="0"/>
              <a:t>	</a:t>
            </a:r>
            <a:r>
              <a:rPr lang="en-US" altLang="zh-CN" sz="1600" b="1" dirty="0" smtClean="0"/>
              <a:t>·</a:t>
            </a:r>
            <a:r>
              <a:rPr lang="zh-CN" altLang="en-US" sz="1600" dirty="0" smtClean="0"/>
              <a:t>经过</a:t>
            </a:r>
            <a:r>
              <a:rPr lang="zh-CN" altLang="en-US" sz="1600" dirty="0"/>
              <a:t>该邻居的路由不可用，需要重新计算</a:t>
            </a:r>
            <a:r>
              <a:rPr lang="zh-CN" altLang="en-US" sz="1600" dirty="0" smtClean="0"/>
              <a:t>路由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向邻居发送新的</a:t>
            </a:r>
            <a:r>
              <a:rPr lang="zh-CN" altLang="en-US" sz="1600" dirty="0" smtClean="0"/>
              <a:t>通告</a:t>
            </a:r>
            <a:endParaRPr lang="en-US" altLang="zh-CN" sz="1600" dirty="0" smtClean="0"/>
          </a:p>
          <a:p>
            <a:r>
              <a:rPr lang="en-US" altLang="zh-CN" sz="1600" b="1" dirty="0"/>
              <a:t>	</a:t>
            </a:r>
            <a:r>
              <a:rPr lang="zh-CN" altLang="en-US" sz="1600" dirty="0"/>
              <a:t>邻居再依次向外发送通告（如果转发表改变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endParaRPr lang="en-US" altLang="zh-CN" sz="1600" b="1" dirty="0"/>
          </a:p>
          <a:p>
            <a:r>
              <a:rPr lang="zh-CN" altLang="en-US" sz="1600" dirty="0"/>
              <a:t>链路失效信息能否快速传播到全网？ 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zh-CN" altLang="en-US" sz="1600" dirty="0" smtClean="0"/>
              <a:t> </a:t>
            </a:r>
            <a:r>
              <a:rPr lang="zh-CN" altLang="en-US" sz="1600" dirty="0"/>
              <a:t>可能发生无穷</a:t>
            </a:r>
            <a:r>
              <a:rPr lang="zh-CN" altLang="en-US" sz="1600" dirty="0" smtClean="0"/>
              <a:t>计数问题</a:t>
            </a:r>
            <a:endParaRPr lang="en-US" altLang="zh-CN" sz="1600" dirty="0" smtClean="0"/>
          </a:p>
          <a:p>
            <a:r>
              <a:rPr lang="zh-CN" altLang="en-US" sz="1600" dirty="0"/>
              <a:t>毒性逆转技术用于预防乒乓</a:t>
            </a:r>
            <a:r>
              <a:rPr lang="en-US" altLang="zh-CN" sz="1600" dirty="0"/>
              <a:t>(ping-pong)</a:t>
            </a:r>
            <a:r>
              <a:rPr lang="zh-CN" altLang="en-US" sz="1600" dirty="0"/>
              <a:t>环路 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(</a:t>
            </a:r>
            <a:r>
              <a:rPr lang="zh-CN" altLang="en-US" sz="1600" dirty="0"/>
              <a:t>另外：无穷大距离 </a:t>
            </a:r>
            <a:r>
              <a:rPr lang="en-US" altLang="zh-CN" sz="1600" dirty="0"/>
              <a:t>= 16 hops)</a:t>
            </a:r>
            <a:endParaRPr lang="zh-CN" altLang="en-US" sz="16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680" y="3234134"/>
            <a:ext cx="3601320" cy="14718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37014" y="4811762"/>
            <a:ext cx="3906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1.RIP</a:t>
            </a:r>
            <a:r>
              <a:rPr lang="zh-CN" altLang="en-US" dirty="0"/>
              <a:t>路由表是利用一个称作</a:t>
            </a:r>
            <a:r>
              <a:rPr lang="en-US" altLang="zh-CN" dirty="0"/>
              <a:t>route-d (daemon)</a:t>
            </a:r>
            <a:r>
              <a:rPr lang="zh-CN" altLang="en-US" dirty="0"/>
              <a:t>的应 用层进程进行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通告</a:t>
            </a:r>
            <a:r>
              <a:rPr lang="zh-CN" altLang="en-US" dirty="0"/>
              <a:t>报文周期性地通过</a:t>
            </a:r>
            <a:r>
              <a:rPr lang="en-US" altLang="zh-CN" dirty="0"/>
              <a:t>UDP</a:t>
            </a:r>
            <a:r>
              <a:rPr lang="zh-CN" altLang="en-US" dirty="0"/>
              <a:t>数据报发送</a:t>
            </a:r>
          </a:p>
        </p:txBody>
      </p:sp>
    </p:spTree>
    <p:extLst>
      <p:ext uri="{BB962C8B-B14F-4D97-AF65-F5344CB8AC3E}">
        <p14:creationId xmlns:p14="http://schemas.microsoft.com/office/powerpoint/2010/main" val="264228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OSPF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OSPF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/>
              <a:t>采用链路状态</a:t>
            </a:r>
            <a:r>
              <a:rPr lang="zh-CN" altLang="en-US" dirty="0" smtClean="0"/>
              <a:t>路由算法</a:t>
            </a:r>
            <a:endParaRPr lang="en-US" altLang="zh-CN" dirty="0" smtClean="0"/>
          </a:p>
          <a:p>
            <a:pPr lvl="2"/>
            <a:r>
              <a:rPr lang="en-US" altLang="zh-CN" dirty="0"/>
              <a:t>LS</a:t>
            </a:r>
            <a:r>
              <a:rPr lang="zh-CN" altLang="en-US" dirty="0"/>
              <a:t>分组扩散（通告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每个路由器构造完整的网络</a:t>
            </a:r>
            <a:r>
              <a:rPr lang="en-US" altLang="zh-CN" dirty="0"/>
              <a:t>(AS)</a:t>
            </a:r>
            <a:r>
              <a:rPr lang="zh-CN" altLang="en-US" dirty="0"/>
              <a:t>拓扑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2"/>
            <a:r>
              <a:rPr lang="zh-CN" altLang="en-US" dirty="0"/>
              <a:t>利用</a:t>
            </a:r>
            <a:r>
              <a:rPr lang="en-US" altLang="zh-CN" dirty="0" err="1"/>
              <a:t>Dijkstra</a:t>
            </a:r>
            <a:r>
              <a:rPr lang="zh-CN" altLang="en-US" dirty="0"/>
              <a:t>算法计算路由</a:t>
            </a:r>
            <a:endParaRPr lang="en-US" altLang="zh-CN" dirty="0" smtClean="0"/>
          </a:p>
          <a:p>
            <a:pPr lvl="1"/>
            <a:r>
              <a:rPr lang="en-US" altLang="zh-CN" dirty="0"/>
              <a:t>OSPF</a:t>
            </a:r>
            <a:r>
              <a:rPr lang="zh-CN" altLang="en-US" dirty="0"/>
              <a:t>通告中每个入口对应一个</a:t>
            </a:r>
            <a:r>
              <a:rPr lang="zh-CN" altLang="en-US" dirty="0" smtClean="0"/>
              <a:t>邻居</a:t>
            </a:r>
            <a:endParaRPr lang="en-US" altLang="zh-CN" dirty="0" smtClean="0"/>
          </a:p>
          <a:p>
            <a:pPr lvl="1"/>
            <a:r>
              <a:rPr lang="en-US" altLang="zh-CN" dirty="0"/>
              <a:t>OSPF</a:t>
            </a:r>
            <a:r>
              <a:rPr lang="zh-CN" altLang="en-US" dirty="0"/>
              <a:t>通告在整个</a:t>
            </a:r>
            <a:r>
              <a:rPr lang="en-US" altLang="zh-CN" dirty="0"/>
              <a:t>AS</a:t>
            </a:r>
            <a:r>
              <a:rPr lang="zh-CN" altLang="en-US" dirty="0"/>
              <a:t>范围泛</a:t>
            </a:r>
            <a:r>
              <a:rPr lang="zh-CN" altLang="en-US" dirty="0" smtClean="0"/>
              <a:t>洪</a:t>
            </a:r>
            <a:endParaRPr lang="en-US" altLang="zh-CN" dirty="0" smtClean="0"/>
          </a:p>
          <a:p>
            <a:pPr lvl="2"/>
            <a:r>
              <a:rPr lang="en-US" altLang="zh-CN" dirty="0"/>
              <a:t>OSPF</a:t>
            </a:r>
            <a:r>
              <a:rPr lang="zh-CN" altLang="en-US" dirty="0"/>
              <a:t>报文直接封装到</a:t>
            </a:r>
            <a:r>
              <a:rPr lang="en-US" altLang="zh-CN" dirty="0"/>
              <a:t>IP</a:t>
            </a:r>
            <a:r>
              <a:rPr lang="zh-CN" altLang="en-US" dirty="0"/>
              <a:t>数据报中</a:t>
            </a:r>
            <a:endParaRPr lang="en-US" altLang="zh-CN" dirty="0" smtClean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OSPF</a:t>
            </a:r>
            <a:r>
              <a:rPr lang="zh-CN" altLang="en-US" dirty="0"/>
              <a:t>极其相似的一个路由协议</a:t>
            </a:r>
            <a:r>
              <a:rPr lang="en-US" altLang="zh-CN" dirty="0"/>
              <a:t>:IS-IS</a:t>
            </a:r>
            <a:r>
              <a:rPr lang="zh-CN" altLang="en-US" dirty="0"/>
              <a:t>路由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优点（相比</a:t>
            </a:r>
            <a:r>
              <a:rPr lang="en-US" altLang="zh-CN" dirty="0" smtClean="0"/>
              <a:t>RIP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安全</a:t>
            </a:r>
            <a:r>
              <a:rPr lang="en-US" altLang="zh-CN" dirty="0"/>
              <a:t>(security): </a:t>
            </a:r>
            <a:r>
              <a:rPr lang="zh-CN" altLang="en-US" dirty="0"/>
              <a:t>所有</a:t>
            </a:r>
            <a:r>
              <a:rPr lang="en-US" altLang="zh-CN" dirty="0"/>
              <a:t>OSPF</a:t>
            </a:r>
            <a:r>
              <a:rPr lang="zh-CN" altLang="en-US" dirty="0"/>
              <a:t>报文可以被</a:t>
            </a:r>
            <a:r>
              <a:rPr lang="zh-CN" altLang="en-US" dirty="0" smtClean="0"/>
              <a:t>认证</a:t>
            </a:r>
            <a:endParaRPr lang="en-US" altLang="zh-CN" dirty="0" smtClean="0"/>
          </a:p>
          <a:p>
            <a:pPr lvl="2"/>
            <a:r>
              <a:rPr lang="zh-CN" altLang="en-US" dirty="0"/>
              <a:t>允许使用多条相同费用的路径 </a:t>
            </a:r>
            <a:r>
              <a:rPr lang="en-US" altLang="zh-CN" dirty="0"/>
              <a:t>(RIP</a:t>
            </a:r>
            <a:r>
              <a:rPr lang="zh-CN" altLang="en-US" dirty="0"/>
              <a:t>只能选一条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对于每条链路，可以针对不同的</a:t>
            </a:r>
            <a:r>
              <a:rPr lang="en-US" altLang="zh-CN" dirty="0"/>
              <a:t>TOS</a:t>
            </a:r>
            <a:r>
              <a:rPr lang="zh-CN" altLang="en-US" dirty="0"/>
              <a:t>设置多个不 同的费用</a:t>
            </a:r>
            <a:r>
              <a:rPr lang="zh-CN" altLang="en-US" dirty="0" smtClean="0"/>
              <a:t>度量</a:t>
            </a:r>
            <a:endParaRPr lang="en-US" altLang="zh-CN" dirty="0" smtClean="0"/>
          </a:p>
          <a:p>
            <a:pPr lvl="2"/>
            <a:r>
              <a:rPr lang="zh-CN" altLang="en-US" dirty="0"/>
              <a:t>集成单播路由与多播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lvl="2"/>
            <a:r>
              <a:rPr lang="en-US" altLang="zh-CN" dirty="0"/>
              <a:t>OSPF</a:t>
            </a:r>
            <a:r>
              <a:rPr lang="zh-CN" altLang="en-US" dirty="0"/>
              <a:t>支持对大规模</a:t>
            </a:r>
            <a:r>
              <a:rPr lang="en-US" altLang="zh-CN" dirty="0"/>
              <a:t>AS</a:t>
            </a:r>
            <a:r>
              <a:rPr lang="zh-CN" altLang="en-US" dirty="0"/>
              <a:t>分层</a:t>
            </a:r>
          </a:p>
        </p:txBody>
      </p:sp>
    </p:spTree>
    <p:extLst>
      <p:ext uri="{BB962C8B-B14F-4D97-AF65-F5344CB8AC3E}">
        <p14:creationId xmlns:p14="http://schemas.microsoft.com/office/powerpoint/2010/main" val="32846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01" y="99753"/>
            <a:ext cx="6417426" cy="385863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两</a:t>
            </a:r>
            <a:r>
              <a:rPr lang="zh-CN" altLang="en-US" dirty="0"/>
              <a:t>级分层</a:t>
            </a:r>
            <a:r>
              <a:rPr lang="en-US" altLang="zh-CN" dirty="0"/>
              <a:t>: </a:t>
            </a:r>
            <a:r>
              <a:rPr lang="zh-CN" altLang="en-US" dirty="0"/>
              <a:t>局部区</a:t>
            </a:r>
            <a:r>
              <a:rPr lang="en-US" altLang="zh-CN" dirty="0"/>
              <a:t>(Area), </a:t>
            </a:r>
            <a:r>
              <a:rPr lang="zh-CN" altLang="en-US" dirty="0"/>
              <a:t>主干区</a:t>
            </a:r>
            <a:r>
              <a:rPr lang="en-US" altLang="zh-CN" dirty="0"/>
              <a:t>(Backbone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区边界路由器</a:t>
            </a:r>
            <a:r>
              <a:rPr lang="en-US" altLang="zh-CN" dirty="0"/>
              <a:t>(Area Border Routers</a:t>
            </a:r>
            <a:r>
              <a:rPr lang="en-US" altLang="zh-CN" dirty="0" smtClean="0"/>
              <a:t>):</a:t>
            </a:r>
          </a:p>
          <a:p>
            <a:pPr lvl="1"/>
            <a:r>
              <a:rPr lang="en-US" altLang="zh-CN" dirty="0" smtClean="0"/>
              <a:t> “</a:t>
            </a:r>
            <a:r>
              <a:rPr lang="zh-CN" altLang="en-US" dirty="0"/>
              <a:t>汇总” 到达所在区网络的距离</a:t>
            </a:r>
            <a:r>
              <a:rPr lang="en-US" altLang="zh-CN" dirty="0"/>
              <a:t>, </a:t>
            </a:r>
            <a:r>
              <a:rPr lang="zh-CN" altLang="en-US" dirty="0"/>
              <a:t>通告给其他区边界</a:t>
            </a:r>
            <a:r>
              <a:rPr lang="zh-CN" altLang="en-US" dirty="0" smtClean="0"/>
              <a:t>路由器</a:t>
            </a:r>
            <a:endParaRPr lang="en-US" altLang="zh-CN" dirty="0" smtClean="0"/>
          </a:p>
          <a:p>
            <a:r>
              <a:rPr lang="zh-CN" altLang="en-US" dirty="0"/>
              <a:t>主干路由器</a:t>
            </a:r>
            <a:r>
              <a:rPr lang="en-US" altLang="zh-CN" dirty="0"/>
              <a:t>(Backbone Routers</a:t>
            </a:r>
            <a:r>
              <a:rPr lang="en-US" altLang="zh-CN" dirty="0" smtClean="0"/>
              <a:t>):</a:t>
            </a:r>
          </a:p>
          <a:p>
            <a:pPr marL="914400" lvl="2" indent="0">
              <a:buNone/>
            </a:pPr>
            <a:r>
              <a:rPr lang="en-US" altLang="zh-CN" dirty="0" smtClean="0"/>
              <a:t> </a:t>
            </a:r>
            <a:r>
              <a:rPr lang="zh-CN" altLang="en-US" dirty="0"/>
              <a:t>在主干区内 运行</a:t>
            </a:r>
            <a:r>
              <a:rPr lang="en-US" altLang="zh-CN" dirty="0"/>
              <a:t>OSPF</a:t>
            </a:r>
            <a:r>
              <a:rPr lang="zh-CN" altLang="en-US" dirty="0"/>
              <a:t>路由算法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AS</a:t>
            </a:r>
            <a:r>
              <a:rPr lang="zh-CN" altLang="en-US" dirty="0"/>
              <a:t>边界路由器</a:t>
            </a:r>
            <a:r>
              <a:rPr lang="en-US" altLang="zh-CN" dirty="0"/>
              <a:t>(AS boundary routers): </a:t>
            </a:r>
            <a:r>
              <a:rPr lang="zh-CN" altLang="en-US" dirty="0"/>
              <a:t>连接其他</a:t>
            </a:r>
            <a:r>
              <a:rPr lang="en-US" altLang="zh-CN" dirty="0"/>
              <a:t>AS.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3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421</Words>
  <Application>Microsoft Office PowerPoint</Application>
  <PresentationFormat>全屏显示(4:3)</PresentationFormat>
  <Paragraphs>87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幼圆</vt:lpstr>
      <vt:lpstr>Arial</vt:lpstr>
      <vt:lpstr>Century Gothic</vt:lpstr>
      <vt:lpstr>Wingdings 3</vt:lpstr>
      <vt:lpstr>丝状</vt:lpstr>
      <vt:lpstr>PowerPoint 演示文稿</vt:lpstr>
      <vt:lpstr>层次路由</vt:lpstr>
      <vt:lpstr>PowerPoint 演示文稿</vt:lpstr>
      <vt:lpstr>AS内部路由</vt:lpstr>
      <vt:lpstr>RIP例子、链路失效、恢复</vt:lpstr>
      <vt:lpstr>OSPF协议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Windows 用户</cp:lastModifiedBy>
  <cp:revision>9</cp:revision>
  <dcterms:created xsi:type="dcterms:W3CDTF">2018-04-01T02:32:10Z</dcterms:created>
  <dcterms:modified xsi:type="dcterms:W3CDTF">2018-05-02T07:47:19Z</dcterms:modified>
</cp:coreProperties>
</file>