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2950" autoAdjust="0"/>
  </p:normalViewPr>
  <p:slideViewPr>
    <p:cSldViewPr snapToGrid="0">
      <p:cViewPr varScale="1">
        <p:scale>
          <a:sx n="72" d="100"/>
          <a:sy n="72" d="100"/>
        </p:scale>
        <p:origin x="26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数据链路层中使用到的术语有以下几个。</a:t>
            </a:r>
            <a:endParaRPr lang="en-US" altLang="zh-CN" dirty="0"/>
          </a:p>
          <a:p>
            <a:r>
              <a:rPr lang="zh-CN" altLang="en-US" dirty="0"/>
              <a:t>结点指的是主机和路由器。链路指的是连接相邻结点的通信信道，可分为有线链路，无线链路，局域网。帧指的是链路层数据分组，用于封装网络层数据包。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数据链路层在适配器或者芯片上实现。适配器即网络接口卡（</a:t>
            </a:r>
            <a:r>
              <a:rPr lang="en-US" altLang="zh-CN" dirty="0"/>
              <a:t>NIC</a:t>
            </a:r>
            <a:r>
              <a:rPr lang="zh-CN" altLang="en-US" dirty="0"/>
              <a:t>），例如以太网网卡，</a:t>
            </a:r>
            <a:r>
              <a:rPr lang="en-US" altLang="zh-CN" dirty="0"/>
              <a:t>802.11</a:t>
            </a:r>
            <a:r>
              <a:rPr lang="zh-CN" altLang="en-US" dirty="0"/>
              <a:t>网卡。由硬件、软件与固件组成。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2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数据链路层提供了多种服务。</a:t>
            </a:r>
            <a:endParaRPr lang="en-US" altLang="zh-CN" dirty="0"/>
          </a:p>
          <a:p>
            <a:r>
              <a:rPr lang="zh-CN" altLang="en-US" dirty="0"/>
              <a:t>首先是组帧。组帧的一个作用是封装数据包构成数据帧，通过加首部和尾部来实现，另一个作用是帧同步，用于协助物理层划分不同帧。</a:t>
            </a:r>
            <a:endParaRPr lang="en-US" altLang="zh-CN" dirty="0"/>
          </a:p>
          <a:p>
            <a:r>
              <a:rPr lang="zh-CN" altLang="en-US" dirty="0"/>
              <a:t>另外一种服务是链路接入服务。如果同一链路多节点使用，则需要解决信道接入问题，避免不同信道信息的混淆。另外链路接入服务还可以通过</a:t>
            </a:r>
            <a:r>
              <a:rPr lang="en-US" altLang="zh-CN" dirty="0"/>
              <a:t>MAC</a:t>
            </a:r>
            <a:r>
              <a:rPr lang="zh-CN" altLang="en-US" dirty="0"/>
              <a:t>地址用于识别帧的源和目的。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数据链路层还需要实现相邻节点间可靠交付，不过在低误码率的有线链路上很少采用，而无线链路较多采用。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数据链路层还可以进行流量控制、差错检测和差错纠正功能。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最后数据链路层还可以提供全双工和半双工通信控制服务。这里全双工指的是链路两端节点同时双向传输，半双工指的是交替双向传输。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0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汉明距离：任意两个编码间对应位的值不相同的数目的最小值</a:t>
            </a:r>
          </a:p>
          <a:p>
            <a:r>
              <a:rPr lang="zh-CN" altLang="en-US"/>
              <a:t>对于任意检错码，若错任意</a:t>
            </a:r>
            <a:r>
              <a:rPr lang="en-US" altLang="zh-CN"/>
              <a:t>r</a:t>
            </a:r>
            <a:r>
              <a:rPr lang="zh-CN" altLang="en-US"/>
              <a:t>位均可以检测出，表示对应错误编码均不属于此编码集，亦即该编码集汉明距离必大于</a:t>
            </a:r>
            <a:r>
              <a:rPr lang="en-US" altLang="zh-CN"/>
              <a:t>r</a:t>
            </a:r>
          </a:p>
          <a:p>
            <a:r>
              <a:rPr lang="zh-CN" altLang="en-US"/>
              <a:t>对于任意纠错码，若错任意</a:t>
            </a:r>
            <a:r>
              <a:rPr lang="en-US" altLang="zh-CN"/>
              <a:t>r</a:t>
            </a:r>
            <a:r>
              <a:rPr lang="zh-CN" altLang="en-US"/>
              <a:t>位均可纠错，表示对此对应错误编码，修改</a:t>
            </a:r>
            <a:r>
              <a:rPr lang="en-US" altLang="zh-CN"/>
              <a:t>r</a:t>
            </a:r>
            <a:r>
              <a:rPr lang="zh-CN" altLang="en-US"/>
              <a:t>位后，不可能产生两个不同的正确的编码，亦即该编码集汉明距离必大于</a:t>
            </a:r>
            <a:r>
              <a:rPr lang="en-US" altLang="zh-CN"/>
              <a:t>2r</a:t>
            </a:r>
          </a:p>
          <a:p>
            <a:r>
              <a:rPr lang="zh-CN" altLang="en-US"/>
              <a:t>（以上均可反证得）</a:t>
            </a:r>
          </a:p>
          <a:p>
            <a:endParaRPr lang="zh-CN" altLang="en-US"/>
          </a:p>
          <a:p>
            <a:r>
              <a:rPr lang="zh-CN" altLang="en-US"/>
              <a:t>二维奇偶校验：比如出错比特在矩阵中形成一矩形四角，即不可检测出</a:t>
            </a:r>
          </a:p>
          <a:p>
            <a:endParaRPr lang="zh-CN" altLang="en-US"/>
          </a:p>
          <a:p>
            <a:r>
              <a:rPr lang="en-US" altLang="zh-CN"/>
              <a:t>Internet</a:t>
            </a:r>
            <a:r>
              <a:rPr lang="zh-CN" altLang="en-US"/>
              <a:t>校验和：接收端计算：可看作先不加</a:t>
            </a:r>
            <a:r>
              <a:rPr lang="en-US" altLang="zh-CN"/>
              <a:t>checksum</a:t>
            </a:r>
            <a:r>
              <a:rPr lang="zh-CN" altLang="en-US"/>
              <a:t>，则所得补码和即发送端所算补码和，</a:t>
            </a:r>
            <a:r>
              <a:rPr lang="en-US" altLang="zh-CN"/>
              <a:t>checksum</a:t>
            </a:r>
            <a:r>
              <a:rPr lang="zh-CN" altLang="en-US"/>
              <a:t>为该补码和的反码，故最终相加为</a:t>
            </a:r>
            <a:r>
              <a:rPr lang="en-US" altLang="zh-CN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1918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在于二进制除法与异或的关系</a:t>
            </a:r>
          </a:p>
        </p:txBody>
      </p:sp>
    </p:spTree>
    <p:extLst>
      <p:ext uri="{BB962C8B-B14F-4D97-AF65-F5344CB8AC3E}">
        <p14:creationId xmlns:p14="http://schemas.microsoft.com/office/powerpoint/2010/main" val="37721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多路访问控制是数据链路所提供的另外一项服务</a:t>
            </a:r>
            <a:endParaRPr lang="en-US" altLang="zh-CN" dirty="0"/>
          </a:p>
          <a:p>
            <a:r>
              <a:rPr lang="zh-CN" altLang="en-US" dirty="0"/>
              <a:t>主要用于解决一类链路的使用问题</a:t>
            </a:r>
            <a:endParaRPr lang="en-US" altLang="zh-CN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链路主要包括两种链路，一种是点对点链路，如拨号接入的</a:t>
            </a:r>
            <a:r>
              <a:rPr lang="en-US" altLang="zh-CN" dirty="0"/>
              <a:t>PPP</a:t>
            </a:r>
            <a:r>
              <a:rPr lang="zh-CN" altLang="en-US" dirty="0"/>
              <a:t>或者是以太网交换机与主机间的点对点链路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另外一种广播链路 </a:t>
            </a:r>
            <a:r>
              <a:rPr lang="en-US" altLang="zh-CN" dirty="0"/>
              <a:t>(</a:t>
            </a:r>
            <a:r>
              <a:rPr lang="zh-CN" altLang="en-US" dirty="0"/>
              <a:t>特点是共享介质</a:t>
            </a:r>
            <a:r>
              <a:rPr lang="en-US" altLang="zh-CN" dirty="0"/>
              <a:t>)</a:t>
            </a:r>
            <a:r>
              <a:rPr lang="zh-CN" altLang="en-US" dirty="0"/>
              <a:t>，是非常常见的一种链路，如 </a:t>
            </a:r>
            <a:r>
              <a:rPr lang="en-US" altLang="zh-CN" dirty="0"/>
              <a:t>1  2 3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多路访问控制解决的是单一共享广播信道问题，即两个或者两个以上结点同时传输会相互干扰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我们把其叫做冲突，结点同时接收到两个或者多个信号→接收失败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因此，我们需要用多路访问控制协议来协调使用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特点是采用分布式算法决定结点如何共享信道，即决策结点何时 可以传输数据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以及必须基于信道本身，通信信道共享协调信息！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我们希望设计出一种理想的速率为</a:t>
            </a:r>
            <a:r>
              <a:rPr lang="en-US" altLang="zh-CN" dirty="0"/>
              <a:t>R bps</a:t>
            </a:r>
            <a:r>
              <a:rPr lang="zh-CN" altLang="en-US" dirty="0"/>
              <a:t>的广播信道</a:t>
            </a:r>
            <a:endParaRPr lang="en-US" altLang="zh-CN" dirty="0"/>
          </a:p>
          <a:p>
            <a:r>
              <a:rPr lang="zh-CN" altLang="en-US" dirty="0"/>
              <a:t>，对其的期望是</a:t>
            </a:r>
            <a:r>
              <a:rPr lang="en-US" altLang="zh-CN" dirty="0"/>
              <a:t>1 2 3 4</a:t>
            </a:r>
          </a:p>
          <a:p>
            <a:r>
              <a:rPr lang="zh-CN" altLang="en-US" dirty="0"/>
              <a:t>在此之上，我们设计了</a:t>
            </a:r>
            <a:r>
              <a:rPr lang="en-US" altLang="zh-CN" dirty="0"/>
              <a:t>3</a:t>
            </a:r>
            <a:r>
              <a:rPr lang="zh-CN" altLang="en-US" dirty="0"/>
              <a:t>大类协议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             特点是多路复用技术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。。。。。。特点是信道不划分，允许冲突，采用冲突“恢复”机制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。。。。。。特点是结点轮流使用信道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4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先看信道划分协议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TDMA</a:t>
            </a:r>
            <a:r>
              <a:rPr lang="zh-CN" altLang="en-US" dirty="0"/>
              <a:t>和</a:t>
            </a:r>
            <a:r>
              <a:rPr lang="en-US" altLang="zh-CN" dirty="0"/>
              <a:t>FDMA</a:t>
            </a:r>
            <a:r>
              <a:rPr lang="zh-CN" altLang="en-US" dirty="0"/>
              <a:t>为例子</a:t>
            </a:r>
            <a:endParaRPr lang="en-US" altLang="zh-CN" dirty="0"/>
          </a:p>
          <a:p>
            <a:r>
              <a:rPr lang="en-US" altLang="zh-CN" dirty="0" err="1"/>
              <a:t>Tdma</a:t>
            </a:r>
            <a:r>
              <a:rPr lang="zh-CN" altLang="en-US" dirty="0"/>
              <a:t>把时间划分成一个一个时期按顺序分配给不同的节点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每个节点“周期性”接入信道</a:t>
            </a:r>
            <a:endParaRPr lang="en-US" altLang="zh-CN" dirty="0"/>
          </a:p>
          <a:p>
            <a:r>
              <a:rPr lang="zh-CN" altLang="en-US" dirty="0"/>
              <a:t>，并且每个站点在每个周期，占用固定长度的时隙，还存在着未用时隙空闲现象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而对于</a:t>
            </a:r>
            <a:r>
              <a:rPr lang="en-US" altLang="zh-CN" dirty="0"/>
              <a:t>FDMA</a:t>
            </a:r>
            <a:r>
              <a:rPr lang="zh-CN" altLang="en-US" dirty="0"/>
              <a:t>，则将信道频谱划分为若干频带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为每个站点分配一个固定的频带，并且不存在无传输频带空闲现象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3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从前面两种</a:t>
            </a:r>
            <a:r>
              <a:rPr lang="en-US" altLang="zh-CN" dirty="0"/>
              <a:t>MAC</a:t>
            </a:r>
            <a:r>
              <a:rPr lang="zh-CN" altLang="en-US" dirty="0"/>
              <a:t>协议来看，他们各有优势和劣势。</a:t>
            </a:r>
            <a:endParaRPr lang="en-US" altLang="zh-CN" dirty="0"/>
          </a:p>
          <a:p>
            <a:r>
              <a:rPr lang="zh-CN" altLang="en-US" dirty="0"/>
              <a:t>如信道划分</a:t>
            </a:r>
            <a:r>
              <a:rPr lang="en-US" altLang="zh-CN" dirty="0"/>
              <a:t>MAC</a:t>
            </a:r>
            <a:r>
              <a:rPr lang="zh-CN" altLang="en-US" dirty="0"/>
              <a:t>协议，当网络负载重时，共享信道效率低，公平，然而如果网络负载轻，共享信道效率低，</a:t>
            </a:r>
          </a:p>
          <a:p>
            <a:r>
              <a:rPr lang="zh-CN" altLang="en-US" dirty="0"/>
              <a:t>对于随机访问</a:t>
            </a:r>
            <a:r>
              <a:rPr lang="en-US" altLang="zh-CN" dirty="0"/>
              <a:t>MAC</a:t>
            </a:r>
            <a:r>
              <a:rPr lang="zh-CN" altLang="en-US" dirty="0"/>
              <a:t>协议，当网络负载轻时，共享信道效率高，然而如果网络负载重时，则会产生冲突开销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轮转访问协议结合了前面两种信道划分协议的特点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种典型的实现是“轮询”，它的工作方式是：主结点轮流“邀请”从属结点发送数据，然后从属结点收到邀请发送或者不发送数据。在“哑”从属设备也就是非智能设备组成的网络中应用广泛。但问题是轮询会造成一定开销，还会产生等待延迟。</a:t>
            </a:r>
          </a:p>
          <a:p>
            <a:endParaRPr lang="en-US" altLang="zh-CN" dirty="0"/>
          </a:p>
          <a:p>
            <a:r>
              <a:rPr lang="zh-CN" altLang="en-US" dirty="0"/>
              <a:t>令牌传递是另一种轮转访问</a:t>
            </a:r>
            <a:r>
              <a:rPr lang="en-US" altLang="zh-CN" dirty="0"/>
              <a:t>MAC</a:t>
            </a:r>
            <a:r>
              <a:rPr lang="zh-CN" altLang="en-US" dirty="0"/>
              <a:t>协议的实现方式。他的实现原理是：网络中有且只有一个令牌，而令牌则是一种特殊帧，只有获得令牌才可以发送数据。令牌依次从一个节点传递到下一个节点。令牌传递方式的潜在问题有：令牌传递带来开销，等待令牌引发的等待延迟，单点故障导致的令牌丢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7B12F-DE2D-4E7E-A4DE-FBAFCA49E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数据链路层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F1F2A-F9EA-49E5-880B-1BB71D7D8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9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ALOHA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时隙</a:t>
            </a:r>
            <a:r>
              <a:rPr lang="en-US" altLang="zh-CN" dirty="0"/>
              <a:t>ALOHA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假定：</a:t>
            </a:r>
            <a:endParaRPr lang="en-US" altLang="zh-CN" dirty="0"/>
          </a:p>
          <a:p>
            <a:pPr lvl="2"/>
            <a:r>
              <a:rPr lang="zh-CN" altLang="en-US" dirty="0"/>
              <a:t>所有帧大小相同</a:t>
            </a:r>
            <a:endParaRPr lang="en-US" altLang="zh-CN" dirty="0"/>
          </a:p>
          <a:p>
            <a:pPr lvl="2"/>
            <a:r>
              <a:rPr lang="zh-CN" altLang="en-US" dirty="0"/>
              <a:t>时间被划分为等长的时隙</a:t>
            </a:r>
            <a:r>
              <a:rPr lang="en-US" altLang="zh-CN" dirty="0"/>
              <a:t>(slot)</a:t>
            </a:r>
            <a:r>
              <a:rPr lang="zh-CN" altLang="en-US" dirty="0"/>
              <a:t>，每个时隙可以传输一个帧</a:t>
            </a:r>
            <a:endParaRPr lang="en-US" altLang="zh-CN" dirty="0"/>
          </a:p>
          <a:p>
            <a:pPr lvl="2"/>
            <a:r>
              <a:rPr lang="zh-CN" altLang="en-US" dirty="0"/>
              <a:t>节点只能在时隙开始时刻发送帧</a:t>
            </a:r>
            <a:endParaRPr lang="en-US" altLang="zh-CN" dirty="0"/>
          </a:p>
          <a:p>
            <a:pPr lvl="2"/>
            <a:r>
              <a:rPr lang="zh-CN" altLang="en-US" dirty="0"/>
              <a:t>节点间时钟同步</a:t>
            </a:r>
            <a:endParaRPr lang="en-US" altLang="zh-CN" dirty="0"/>
          </a:p>
          <a:p>
            <a:pPr lvl="2"/>
            <a:r>
              <a:rPr lang="zh-CN" altLang="en-US" dirty="0"/>
              <a:t>超过一个节点同时传输即冲突</a:t>
            </a:r>
            <a:endParaRPr lang="en-US" altLang="zh-CN" dirty="0"/>
          </a:p>
          <a:p>
            <a:pPr lvl="1"/>
            <a:r>
              <a:rPr lang="zh-CN" altLang="en-US" dirty="0"/>
              <a:t>策略：</a:t>
            </a:r>
            <a:endParaRPr lang="en-US" altLang="zh-CN" dirty="0"/>
          </a:p>
          <a:p>
            <a:pPr lvl="2"/>
            <a:r>
              <a:rPr lang="zh-CN" altLang="en-US" dirty="0"/>
              <a:t>在有新的帧的下一个时隙开始时发送</a:t>
            </a:r>
            <a:endParaRPr lang="en-US" altLang="zh-CN" dirty="0"/>
          </a:p>
          <a:p>
            <a:pPr lvl="2"/>
            <a:r>
              <a:rPr lang="zh-CN" altLang="en-US" dirty="0"/>
              <a:t>如果无冲突，在下一个时隙可以发送新的帧</a:t>
            </a:r>
            <a:endParaRPr lang="en-US" altLang="zh-CN" dirty="0"/>
          </a:p>
          <a:p>
            <a:pPr lvl="2"/>
            <a:r>
              <a:rPr lang="zh-CN" altLang="en-US" dirty="0"/>
              <a:t>如果有冲突，该节点在下一个时隙开始时以</a:t>
            </a:r>
            <a:r>
              <a:rPr lang="en-US" altLang="zh-CN" dirty="0"/>
              <a:t>p</a:t>
            </a:r>
            <a:r>
              <a:rPr lang="zh-CN" altLang="en-US" dirty="0"/>
              <a:t>的概率重传该帧直至成功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lvl="2"/>
            <a:r>
              <a:rPr lang="zh-CN" altLang="en-US" dirty="0"/>
              <a:t>只有一个结点发送时可以满速</a:t>
            </a:r>
            <a:endParaRPr lang="en-US" altLang="zh-CN" dirty="0"/>
          </a:p>
          <a:p>
            <a:pPr lvl="2"/>
            <a:r>
              <a:rPr lang="zh-CN" altLang="en-US" dirty="0"/>
              <a:t>高度分散化：只需同步时隙</a:t>
            </a:r>
            <a:endParaRPr lang="en-US" altLang="zh-CN" dirty="0"/>
          </a:p>
          <a:p>
            <a:pPr lvl="2"/>
            <a:r>
              <a:rPr lang="zh-CN" altLang="en-US" dirty="0"/>
              <a:t>策略简单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效率低</a:t>
            </a:r>
            <a:r>
              <a:rPr lang="en-US" altLang="zh-CN" dirty="0"/>
              <a:t>(</a:t>
            </a:r>
            <a:r>
              <a:rPr lang="zh-CN" altLang="en-US" dirty="0"/>
              <a:t>约</a:t>
            </a:r>
            <a:r>
              <a:rPr lang="en-US" altLang="zh-CN" dirty="0"/>
              <a:t>37%)</a:t>
            </a:r>
          </a:p>
          <a:p>
            <a:pPr lvl="2"/>
            <a:r>
              <a:rPr lang="zh-CN" altLang="en-US" dirty="0"/>
              <a:t>会有空闲时隙</a:t>
            </a:r>
            <a:r>
              <a:rPr lang="en-US" altLang="zh-CN" dirty="0"/>
              <a:t>(</a:t>
            </a:r>
            <a:r>
              <a:rPr lang="zh-CN" altLang="en-US" dirty="0"/>
              <a:t>约</a:t>
            </a:r>
            <a:r>
              <a:rPr lang="en-US" altLang="zh-CN" dirty="0"/>
              <a:t>37%)</a:t>
            </a:r>
          </a:p>
          <a:p>
            <a:pPr lvl="2"/>
            <a:r>
              <a:rPr lang="zh-CN" altLang="en-US" dirty="0"/>
              <a:t>结点也许能以远小于分组传输时间检测到冲突</a:t>
            </a:r>
            <a:endParaRPr lang="en-US" altLang="zh-CN" dirty="0"/>
          </a:p>
          <a:p>
            <a:pPr lvl="2"/>
            <a:r>
              <a:rPr lang="zh-CN" altLang="en-US" dirty="0"/>
              <a:t>需要同步时钟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ALOHA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时隙</a:t>
            </a:r>
            <a:r>
              <a:rPr lang="en-US" altLang="zh-CN" dirty="0"/>
              <a:t>ALOHA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效率：</a:t>
            </a:r>
            <a:endParaRPr lang="en-US" altLang="zh-CN" dirty="0"/>
          </a:p>
          <a:p>
            <a:pPr lvl="2"/>
            <a:r>
              <a:rPr lang="zh-CN" altLang="en-US" dirty="0"/>
              <a:t>若共</a:t>
            </a:r>
            <a:r>
              <a:rPr lang="en-US" altLang="zh-CN" dirty="0"/>
              <a:t>N</a:t>
            </a:r>
            <a:r>
              <a:rPr lang="zh-CN" altLang="en-US" dirty="0"/>
              <a:t>个结点等待传输，某一时隙成功发送的概率为</a:t>
            </a:r>
            <a:r>
              <a:rPr lang="en-US" altLang="zh-CN" dirty="0"/>
              <a:t>Np(1-p)^(N-1)</a:t>
            </a:r>
          </a:p>
          <a:p>
            <a:pPr lvl="2"/>
            <a:r>
              <a:rPr lang="en-US" altLang="zh-CN" dirty="0"/>
              <a:t>p=1/N</a:t>
            </a:r>
            <a:r>
              <a:rPr lang="zh-CN" altLang="en-US" dirty="0"/>
              <a:t>时最优，</a:t>
            </a:r>
            <a:r>
              <a:rPr lang="en-US" altLang="zh-CN" dirty="0"/>
              <a:t>N-&gt;+</a:t>
            </a:r>
            <a:r>
              <a:rPr lang="en-US" altLang="zh-CN" dirty="0" err="1"/>
              <a:t>inf</a:t>
            </a:r>
            <a:r>
              <a:rPr lang="zh-CN" altLang="en-US" dirty="0"/>
              <a:t>时效率</a:t>
            </a:r>
            <a:r>
              <a:rPr lang="en-US" altLang="zh-CN" dirty="0"/>
              <a:t>-&gt;1/e</a:t>
            </a:r>
            <a:r>
              <a:rPr lang="zh-CN" altLang="en-US" dirty="0"/>
              <a:t>≈</a:t>
            </a:r>
            <a:r>
              <a:rPr lang="en-US" altLang="zh-CN" dirty="0"/>
              <a:t>37%</a:t>
            </a:r>
          </a:p>
          <a:p>
            <a:r>
              <a:rPr lang="zh-CN" altLang="en-US" dirty="0"/>
              <a:t>非时隙</a:t>
            </a:r>
            <a:r>
              <a:rPr lang="en-US" altLang="zh-CN" dirty="0"/>
              <a:t>(</a:t>
            </a:r>
            <a:r>
              <a:rPr lang="zh-CN" altLang="en-US" dirty="0"/>
              <a:t>纯</a:t>
            </a:r>
            <a:r>
              <a:rPr lang="en-US" altLang="zh-CN" dirty="0"/>
              <a:t>)ALOHA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当有新的帧生成时立即发送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t0</a:t>
            </a:r>
            <a:r>
              <a:rPr lang="zh-CN" altLang="en-US" dirty="0"/>
              <a:t>时刻发送的帧会和</a:t>
            </a:r>
            <a:r>
              <a:rPr lang="en-US" altLang="zh-CN" dirty="0"/>
              <a:t>(t0-1,t0+1)</a:t>
            </a:r>
            <a:r>
              <a:rPr lang="zh-CN" altLang="en-US" dirty="0"/>
              <a:t>时刻发送的帧冲突</a:t>
            </a:r>
            <a:endParaRPr lang="en-US" altLang="zh-CN" dirty="0"/>
          </a:p>
          <a:p>
            <a:pPr lvl="1"/>
            <a:r>
              <a:rPr lang="zh-CN" altLang="en-US" dirty="0"/>
              <a:t>效率</a:t>
            </a:r>
            <a:r>
              <a:rPr lang="en-US" altLang="zh-CN" dirty="0"/>
              <a:t>=Np(1-p)^(2(N-1))</a:t>
            </a:r>
          </a:p>
          <a:p>
            <a:pPr lvl="1"/>
            <a:r>
              <a:rPr lang="en-US" altLang="zh-CN" dirty="0"/>
              <a:t>p=1/(2n-1)</a:t>
            </a:r>
            <a:r>
              <a:rPr lang="zh-CN" altLang="en-US" dirty="0"/>
              <a:t>时最优，</a:t>
            </a:r>
            <a:r>
              <a:rPr lang="en-US" altLang="zh-CN" dirty="0"/>
              <a:t>N-&gt;+</a:t>
            </a:r>
            <a:r>
              <a:rPr lang="en-US" altLang="zh-CN" dirty="0" err="1"/>
              <a:t>inf</a:t>
            </a:r>
            <a:r>
              <a:rPr lang="zh-CN" altLang="en-US" dirty="0"/>
              <a:t>时效率</a:t>
            </a:r>
            <a:r>
              <a:rPr lang="en-US" altLang="zh-CN" dirty="0"/>
              <a:t>-&gt;1/2e</a:t>
            </a:r>
            <a:r>
              <a:rPr lang="zh-CN" altLang="en-US" dirty="0"/>
              <a:t>≈</a:t>
            </a:r>
            <a:r>
              <a:rPr lang="en-US" altLang="zh-CN" dirty="0"/>
              <a:t>18%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33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C9C1D-2513-4565-BD8C-F021DB5D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轮转访问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CB67-696E-4638-87AA-828855F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152908"/>
            <a:ext cx="8044070" cy="54703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前面两种</a:t>
            </a:r>
            <a:r>
              <a:rPr lang="en-US" altLang="zh-CN" dirty="0"/>
              <a:t>MAC</a:t>
            </a:r>
            <a:r>
              <a:rPr lang="zh-CN" altLang="en-US" dirty="0"/>
              <a:t>协议的优势和劣势</a:t>
            </a:r>
            <a:endParaRPr lang="en-US" altLang="zh-CN" dirty="0"/>
          </a:p>
          <a:p>
            <a:pPr lvl="1"/>
            <a:r>
              <a:rPr lang="zh-CN" altLang="en-US" dirty="0"/>
              <a:t>信道划分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网络负载重时，共享信道效率低，公平</a:t>
            </a:r>
            <a:endParaRPr lang="en-US" altLang="zh-CN" dirty="0"/>
          </a:p>
          <a:p>
            <a:pPr lvl="2"/>
            <a:r>
              <a:rPr lang="zh-CN" altLang="en-US" dirty="0"/>
              <a:t>网络负载轻，共享信道效率低</a:t>
            </a:r>
            <a:endParaRPr lang="en-US" altLang="zh-CN" dirty="0"/>
          </a:p>
          <a:p>
            <a:pPr lvl="1"/>
            <a:r>
              <a:rPr lang="zh-CN" altLang="en-US" dirty="0"/>
              <a:t>随机访问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网络负载轻时，共享信道效率高</a:t>
            </a:r>
            <a:endParaRPr lang="en-US" altLang="zh-CN" dirty="0"/>
          </a:p>
          <a:p>
            <a:pPr lvl="2"/>
            <a:r>
              <a:rPr lang="zh-CN" altLang="en-US" dirty="0"/>
              <a:t>网络负载重时，产生冲突开销</a:t>
            </a:r>
            <a:endParaRPr lang="en-US" altLang="zh-CN" dirty="0"/>
          </a:p>
          <a:p>
            <a:r>
              <a:rPr lang="zh-CN" altLang="en-US" dirty="0"/>
              <a:t>轮询（一种轮转访问</a:t>
            </a:r>
            <a:r>
              <a:rPr lang="en-US" altLang="zh-CN" dirty="0"/>
              <a:t>MAC</a:t>
            </a:r>
            <a:r>
              <a:rPr lang="zh-CN" altLang="en-US" dirty="0"/>
              <a:t>协议）</a:t>
            </a:r>
            <a:endParaRPr lang="en-US" altLang="zh-CN" dirty="0"/>
          </a:p>
          <a:p>
            <a:pPr lvl="1"/>
            <a:r>
              <a:rPr lang="zh-CN" altLang="en-US" dirty="0"/>
              <a:t>实现方式：主结点轮流“邀请”，从属结点发送数据</a:t>
            </a:r>
            <a:endParaRPr lang="en-US" altLang="zh-CN" dirty="0"/>
          </a:p>
          <a:p>
            <a:pPr lvl="1"/>
            <a:r>
              <a:rPr lang="zh-CN" altLang="en-US" dirty="0"/>
              <a:t>应用场景：“哑”从属设备（非智能设备，如传感器）网络</a:t>
            </a:r>
            <a:endParaRPr lang="en-US" altLang="zh-CN" dirty="0"/>
          </a:p>
          <a:p>
            <a:pPr lvl="1"/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zh-CN" altLang="en-US" dirty="0"/>
              <a:t>轮询开销</a:t>
            </a:r>
            <a:endParaRPr lang="en-US" altLang="zh-CN" dirty="0"/>
          </a:p>
          <a:p>
            <a:pPr lvl="2"/>
            <a:r>
              <a:rPr lang="zh-CN" altLang="en-US" dirty="0"/>
              <a:t>等待延迟</a:t>
            </a:r>
            <a:endParaRPr lang="en-US" altLang="zh-CN" dirty="0"/>
          </a:p>
          <a:p>
            <a:r>
              <a:rPr lang="zh-CN" altLang="en-US" dirty="0"/>
              <a:t>令牌传递（另一种轮转访问</a:t>
            </a:r>
            <a:r>
              <a:rPr lang="en-US" altLang="zh-CN" dirty="0"/>
              <a:t>MAC</a:t>
            </a:r>
            <a:r>
              <a:rPr lang="zh-CN" altLang="en-US" dirty="0"/>
              <a:t>协议）</a:t>
            </a:r>
            <a:endParaRPr lang="en-US" altLang="zh-CN" dirty="0"/>
          </a:p>
          <a:p>
            <a:pPr lvl="1"/>
            <a:r>
              <a:rPr lang="zh-CN" altLang="en-US" dirty="0"/>
              <a:t>令牌：网络中有且只有一个令牌，只有获得令牌才可以发送数据</a:t>
            </a:r>
            <a:endParaRPr lang="en-US" altLang="zh-CN" dirty="0"/>
          </a:p>
          <a:p>
            <a:pPr lvl="1"/>
            <a:r>
              <a:rPr lang="zh-CN" altLang="en-US" dirty="0"/>
              <a:t>实现方式：令牌依次从一个节点传递到下一个节点</a:t>
            </a:r>
            <a:endParaRPr lang="en-US" altLang="zh-CN" dirty="0"/>
          </a:p>
          <a:p>
            <a:pPr lvl="1"/>
            <a:r>
              <a:rPr lang="zh-CN" altLang="en-US" dirty="0"/>
              <a:t>问题：令牌开销，等待延迟，单点故障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A82E-E481-4218-8158-329D746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数据链路层的术语及实现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3FE92-C4F1-4C99-9D8B-2299ED40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152908"/>
            <a:ext cx="7977809" cy="5470314"/>
          </a:xfrm>
        </p:spPr>
        <p:txBody>
          <a:bodyPr>
            <a:normAutofit/>
          </a:bodyPr>
          <a:lstStyle/>
          <a:p>
            <a:r>
              <a:rPr lang="zh-CN" altLang="en-US" dirty="0"/>
              <a:t>术语</a:t>
            </a:r>
            <a:endParaRPr lang="en-US" altLang="zh-CN" dirty="0"/>
          </a:p>
          <a:p>
            <a:pPr lvl="1"/>
            <a:r>
              <a:rPr lang="zh-CN" altLang="en-US" dirty="0"/>
              <a:t>结点：主机和路由器</a:t>
            </a:r>
            <a:endParaRPr lang="en-US" altLang="zh-CN" dirty="0"/>
          </a:p>
          <a:p>
            <a:pPr lvl="1"/>
            <a:r>
              <a:rPr lang="zh-CN" altLang="en-US" dirty="0"/>
              <a:t>链路：连接相邻结点的通信信道</a:t>
            </a:r>
            <a:endParaRPr lang="en-US" altLang="zh-CN" dirty="0"/>
          </a:p>
          <a:p>
            <a:pPr lvl="2"/>
            <a:r>
              <a:rPr lang="zh-CN" altLang="en-US" dirty="0"/>
              <a:t>有线链路</a:t>
            </a:r>
            <a:endParaRPr lang="en-US" altLang="zh-CN" dirty="0"/>
          </a:p>
          <a:p>
            <a:pPr lvl="2"/>
            <a:r>
              <a:rPr lang="zh-CN" altLang="en-US" dirty="0"/>
              <a:t>无线链路</a:t>
            </a:r>
            <a:endParaRPr lang="en-US" altLang="zh-CN" dirty="0"/>
          </a:p>
          <a:p>
            <a:pPr lvl="2"/>
            <a:r>
              <a:rPr lang="zh-CN" altLang="en-US" dirty="0"/>
              <a:t>局域网</a:t>
            </a:r>
            <a:endParaRPr lang="en-US" altLang="zh-CN" dirty="0"/>
          </a:p>
          <a:p>
            <a:pPr lvl="1"/>
            <a:r>
              <a:rPr lang="zh-CN" altLang="en-US" dirty="0"/>
              <a:t>帧：链路层数据分组，用于封装网络层数据包</a:t>
            </a:r>
            <a:endParaRPr lang="en-US" altLang="zh-CN" dirty="0"/>
          </a:p>
          <a:p>
            <a:r>
              <a:rPr lang="zh-CN" altLang="en-US" dirty="0"/>
              <a:t>实现位置</a:t>
            </a:r>
            <a:endParaRPr lang="en-US" altLang="zh-CN" dirty="0"/>
          </a:p>
          <a:p>
            <a:pPr lvl="1"/>
            <a:r>
              <a:rPr lang="zh-CN" altLang="en-US" dirty="0"/>
              <a:t>“适配器”，即网络接口卡（</a:t>
            </a:r>
            <a:r>
              <a:rPr lang="en-US" altLang="zh-CN" dirty="0"/>
              <a:t>NIC</a:t>
            </a:r>
            <a:r>
              <a:rPr lang="zh-CN" altLang="en-US" dirty="0"/>
              <a:t>），例如以太网网卡，</a:t>
            </a:r>
            <a:r>
              <a:rPr lang="en-US" altLang="zh-CN" dirty="0"/>
              <a:t>802.11</a:t>
            </a:r>
            <a:r>
              <a:rPr lang="zh-CN" altLang="en-US" dirty="0"/>
              <a:t>网卡</a:t>
            </a:r>
            <a:endParaRPr lang="en-US" altLang="zh-CN" dirty="0"/>
          </a:p>
          <a:p>
            <a:pPr lvl="1"/>
            <a:r>
              <a:rPr lang="zh-CN" altLang="en-US" dirty="0"/>
              <a:t>芯片上，例如以太网芯片组</a:t>
            </a:r>
            <a:endParaRPr lang="en-US" altLang="zh-CN" dirty="0"/>
          </a:p>
          <a:p>
            <a:r>
              <a:rPr lang="zh-CN" altLang="en-US" dirty="0"/>
              <a:t>组成：硬件、软件与固件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12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DAB76-C3C6-4D83-B221-C09E75F5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数据链路层提供的服务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01D06-B2F3-4D03-8DED-8851395C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52908"/>
            <a:ext cx="7924800" cy="54703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组帧</a:t>
            </a:r>
            <a:endParaRPr lang="en-US" altLang="zh-CN" dirty="0"/>
          </a:p>
          <a:p>
            <a:pPr lvl="1"/>
            <a:r>
              <a:rPr lang="zh-CN" altLang="en-US" dirty="0"/>
              <a:t>封装数据包构成数据帧，加首部和尾部</a:t>
            </a:r>
            <a:endParaRPr lang="en-US" altLang="zh-CN" dirty="0"/>
          </a:p>
          <a:p>
            <a:pPr lvl="1"/>
            <a:r>
              <a:rPr lang="zh-CN" altLang="en-US" dirty="0"/>
              <a:t>帧同步：协助物理层划分不同帧</a:t>
            </a:r>
            <a:endParaRPr lang="en-US" altLang="zh-CN" dirty="0"/>
          </a:p>
          <a:p>
            <a:r>
              <a:rPr lang="zh-CN" altLang="en-US" dirty="0"/>
              <a:t>链路接入</a:t>
            </a:r>
            <a:endParaRPr lang="en-US" altLang="zh-CN" dirty="0"/>
          </a:p>
          <a:p>
            <a:pPr lvl="1"/>
            <a:r>
              <a:rPr lang="zh-CN" altLang="en-US" dirty="0"/>
              <a:t>动机：对于共享介质（同一链路多结点使用），解决信道接入问题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MAC</a:t>
            </a:r>
            <a:r>
              <a:rPr lang="zh-CN" altLang="en-US" dirty="0"/>
              <a:t>地址标识帧的源和目的</a:t>
            </a:r>
            <a:endParaRPr lang="en-US" altLang="zh-CN" dirty="0"/>
          </a:p>
          <a:p>
            <a:r>
              <a:rPr lang="zh-CN" altLang="en-US" dirty="0"/>
              <a:t>实现相邻节点间可靠交付</a:t>
            </a:r>
            <a:endParaRPr lang="en-US" altLang="zh-CN" dirty="0"/>
          </a:p>
          <a:p>
            <a:pPr lvl="1"/>
            <a:r>
              <a:rPr lang="zh-CN" altLang="en-US" dirty="0"/>
              <a:t>在低误码率的有线链路上很少采用</a:t>
            </a:r>
            <a:endParaRPr lang="en-US" altLang="zh-CN" dirty="0"/>
          </a:p>
          <a:p>
            <a:pPr lvl="1"/>
            <a:r>
              <a:rPr lang="zh-CN" altLang="en-US" dirty="0"/>
              <a:t>无线链路较多采用</a:t>
            </a:r>
            <a:endParaRPr lang="en-US" altLang="zh-CN" dirty="0"/>
          </a:p>
          <a:p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zh-CN" altLang="en-US" dirty="0"/>
              <a:t>差错检测</a:t>
            </a:r>
            <a:endParaRPr lang="en-US" altLang="zh-CN" dirty="0"/>
          </a:p>
          <a:p>
            <a:pPr lvl="1"/>
            <a:r>
              <a:rPr lang="zh-CN" altLang="en-US" dirty="0"/>
              <a:t>差错发现之后：重传或者丢弃</a:t>
            </a:r>
            <a:endParaRPr lang="en-US" altLang="zh-CN" dirty="0"/>
          </a:p>
          <a:p>
            <a:r>
              <a:rPr lang="zh-CN" altLang="en-US" dirty="0"/>
              <a:t>差错纠正</a:t>
            </a:r>
            <a:endParaRPr lang="en-US" altLang="zh-CN" dirty="0"/>
          </a:p>
          <a:p>
            <a:r>
              <a:rPr lang="zh-CN" altLang="en-US" dirty="0"/>
              <a:t>全双工和半双工通信控制</a:t>
            </a:r>
            <a:endParaRPr lang="en-US" altLang="zh-CN" dirty="0"/>
          </a:p>
          <a:p>
            <a:pPr lvl="1"/>
            <a:r>
              <a:rPr lang="zh-CN" altLang="en-US" dirty="0"/>
              <a:t>全双工：链路两端节点同时双向传输</a:t>
            </a:r>
            <a:endParaRPr lang="en-US" altLang="zh-CN" dirty="0"/>
          </a:p>
          <a:p>
            <a:pPr lvl="1"/>
            <a:r>
              <a:rPr lang="zh-CN" altLang="en-US" dirty="0"/>
              <a:t>半双工：交替双向传输</a:t>
            </a:r>
          </a:p>
        </p:txBody>
      </p:sp>
    </p:spTree>
    <p:extLst>
      <p:ext uri="{BB962C8B-B14F-4D97-AF65-F5344CB8AC3E}">
        <p14:creationId xmlns:p14="http://schemas.microsoft.com/office/powerpoint/2010/main" val="405729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817245"/>
            <a:ext cx="6591935" cy="6028055"/>
          </a:xfrm>
        </p:spPr>
        <p:txBody>
          <a:bodyPr/>
          <a:lstStyle/>
          <a:p>
            <a:r>
              <a:rPr lang="zh-CN" altLang="en-US" dirty="0"/>
              <a:t>基本原理：</a:t>
            </a:r>
            <a:r>
              <a:rPr lang="en-US" altLang="zh-CN" dirty="0"/>
              <a:t>D-&gt;DR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为差错检测与纠正比特，</a:t>
            </a:r>
            <a:r>
              <a:rPr lang="en-US" altLang="zh-CN" dirty="0"/>
              <a:t>R=f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方法：接收方依据收到信息</a:t>
            </a:r>
            <a:r>
              <a:rPr lang="en-US" altLang="zh-CN" dirty="0"/>
              <a:t>D’</a:t>
            </a:r>
            <a:r>
              <a:rPr lang="zh-CN" altLang="en-US" dirty="0"/>
              <a:t>生成</a:t>
            </a:r>
            <a:r>
              <a:rPr lang="en-US" altLang="zh-CN" dirty="0"/>
              <a:t>R’</a:t>
            </a:r>
            <a:r>
              <a:rPr lang="zh-CN" altLang="en-US" dirty="0"/>
              <a:t>，比较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R’</a:t>
            </a:r>
          </a:p>
          <a:p>
            <a:r>
              <a:rPr lang="zh-CN" altLang="en-US" dirty="0"/>
              <a:t>检错码：仅可判断是否出错，不能纠错</a:t>
            </a:r>
          </a:p>
          <a:p>
            <a:pPr lvl="1"/>
            <a:r>
              <a:rPr lang="zh-CN" altLang="en-US" dirty="0"/>
              <a:t>如果编码集的汉明距离d=r+1，则可检测</a:t>
            </a:r>
            <a:r>
              <a:rPr lang="en-US" altLang="zh-CN" dirty="0"/>
              <a:t>r</a:t>
            </a:r>
            <a:r>
              <a:rPr lang="zh-CN" altLang="en-US" dirty="0"/>
              <a:t>位差错</a:t>
            </a:r>
          </a:p>
          <a:p>
            <a:r>
              <a:rPr lang="zh-CN" altLang="en-US" dirty="0"/>
              <a:t>纠错码：可检错并纠错</a:t>
            </a:r>
          </a:p>
          <a:p>
            <a:pPr lvl="1"/>
            <a:r>
              <a:rPr lang="zh-CN" altLang="en-US" dirty="0"/>
              <a:t>如果编码集的汉明距离</a:t>
            </a:r>
            <a:r>
              <a:rPr lang="en-US" altLang="zh-CN" dirty="0"/>
              <a:t>d=2r+1</a:t>
            </a:r>
            <a:r>
              <a:rPr lang="zh-CN" altLang="en-US" dirty="0"/>
              <a:t>，则可纠正</a:t>
            </a:r>
            <a:r>
              <a:rPr lang="en-US" altLang="zh-CN" dirty="0"/>
              <a:t>r</a:t>
            </a:r>
            <a:r>
              <a:rPr lang="zh-CN" altLang="en-US" dirty="0"/>
              <a:t>位差错</a:t>
            </a:r>
          </a:p>
          <a:p>
            <a:r>
              <a:rPr lang="zh-CN" altLang="en-US" dirty="0"/>
              <a:t>奇偶校验码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比特校验位：仅可检验奇数位差错</a:t>
            </a:r>
          </a:p>
          <a:p>
            <a:pPr lvl="1"/>
            <a:r>
              <a:rPr lang="zh-CN" altLang="en-US" dirty="0"/>
              <a:t>二维奇偶校验：</a:t>
            </a:r>
          </a:p>
          <a:p>
            <a:pPr lvl="2"/>
            <a:r>
              <a:rPr lang="zh-CN" altLang="en-US" dirty="0"/>
              <a:t>可检测奇数位差错与部分偶数位差错</a:t>
            </a:r>
          </a:p>
          <a:p>
            <a:pPr lvl="2"/>
            <a:r>
              <a:rPr lang="zh-CN" altLang="en-US" dirty="0"/>
              <a:t>可纠正差错仅出现在同一行</a:t>
            </a:r>
            <a:r>
              <a:rPr lang="en-US" altLang="zh-CN" dirty="0"/>
              <a:t>/</a:t>
            </a:r>
            <a:r>
              <a:rPr lang="zh-CN" altLang="en-US" dirty="0"/>
              <a:t>列的奇数位差错</a:t>
            </a:r>
          </a:p>
          <a:p>
            <a:r>
              <a:rPr lang="en-US" altLang="zh-CN" dirty="0"/>
              <a:t>Internet</a:t>
            </a:r>
            <a:r>
              <a:rPr lang="zh-CN" altLang="en-US" dirty="0"/>
              <a:t>校验和（</a:t>
            </a:r>
            <a:r>
              <a:rPr lang="en-US" altLang="zh-CN" dirty="0"/>
              <a:t>checksum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发送端：将数据划分为</a:t>
            </a:r>
            <a:r>
              <a:rPr lang="en-US" altLang="zh-CN" dirty="0"/>
              <a:t>16</a:t>
            </a:r>
            <a:r>
              <a:rPr lang="zh-CN" altLang="en-US" dirty="0"/>
              <a:t>位二进制整数序列（</a:t>
            </a:r>
            <a:r>
              <a:rPr lang="en-US" altLang="zh-CN" dirty="0"/>
              <a:t>checksum</a:t>
            </a:r>
            <a:r>
              <a:rPr lang="zh-CN" altLang="en-US" dirty="0"/>
              <a:t>处先置为全</a:t>
            </a:r>
            <a:r>
              <a:rPr lang="en-US" altLang="zh-CN" dirty="0"/>
              <a:t>0</a:t>
            </a:r>
            <a:r>
              <a:rPr lang="zh-CN" altLang="en-US" dirty="0"/>
              <a:t>）；补码求和，最高位进位加到最低位；其和取反码放入</a:t>
            </a:r>
            <a:r>
              <a:rPr lang="en-US" altLang="zh-CN" dirty="0"/>
              <a:t>checksum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接收端：相同算法计算，仅若为全</a:t>
            </a:r>
            <a:r>
              <a:rPr lang="en-US" altLang="zh-CN" dirty="0"/>
              <a:t>0</a:t>
            </a:r>
            <a:r>
              <a:rPr lang="zh-CN" altLang="en-US" dirty="0"/>
              <a:t>，才正确</a:t>
            </a:r>
          </a:p>
        </p:txBody>
      </p:sp>
    </p:spTree>
    <p:extLst>
      <p:ext uri="{BB962C8B-B14F-4D97-AF65-F5344CB8AC3E}">
        <p14:creationId xmlns:p14="http://schemas.microsoft.com/office/powerpoint/2010/main" val="180248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循环冗余校验码</a:t>
            </a:r>
            <a:r>
              <a:rPr lang="en-US" altLang="zh-CN"/>
              <a:t>CRC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检错能力更强大的差错编码</a:t>
            </a:r>
          </a:p>
          <a:p>
            <a:r>
              <a:rPr lang="zh-CN" altLang="en-US"/>
              <a:t>将数据比特D，视为一个二进制数</a:t>
            </a:r>
          </a:p>
          <a:p>
            <a:r>
              <a:rPr lang="zh-CN" altLang="en-US"/>
              <a:t>选择一个r+1位的比特模式 (生成比特模式)，G </a:t>
            </a:r>
          </a:p>
          <a:p>
            <a:r>
              <a:rPr lang="zh-CN" altLang="en-US"/>
              <a:t>目标：选择r位的CRC比特，R，满足：</a:t>
            </a:r>
          </a:p>
          <a:p>
            <a:pPr lvl="1"/>
            <a:r>
              <a:rPr lang="zh-CN" altLang="en-US"/>
              <a:t>&lt;D,R&gt;刚好可以被G整除(模2) </a:t>
            </a:r>
          </a:p>
          <a:p>
            <a:r>
              <a:rPr lang="zh-CN" altLang="en-US"/>
              <a:t>接收端检错：</a:t>
            </a:r>
          </a:p>
          <a:p>
            <a:pPr lvl="1"/>
            <a:r>
              <a:rPr lang="zh-CN" altLang="en-US"/>
              <a:t>利用G除&lt;D,R&gt;，余式全0，无错；否则，有错！</a:t>
            </a:r>
          </a:p>
          <a:p>
            <a:pPr lvl="1"/>
            <a:r>
              <a:rPr lang="zh-CN" altLang="en-US"/>
              <a:t>可以检测所有突发长度小于r+1位差错。</a:t>
            </a:r>
          </a:p>
          <a:p>
            <a:r>
              <a:rPr lang="zh-CN" altLang="en-US"/>
              <a:t>广泛应用于实际网络 (以太网，802.11 WiFi，ATM)</a:t>
            </a:r>
          </a:p>
          <a:p>
            <a:r>
              <a:rPr lang="zh-CN" altLang="en-US"/>
              <a:t>实际取值方法： 通过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G</a:t>
            </a:r>
            <a:r>
              <a:rPr lang="zh-CN" altLang="en-US"/>
              <a:t>计算</a:t>
            </a:r>
            <a:r>
              <a:rPr lang="en-US" altLang="zh-CN"/>
              <a:t>R</a:t>
            </a:r>
            <a:r>
              <a:rPr lang="zh-CN" altLang="en-US"/>
              <a:t>值</a:t>
            </a:r>
          </a:p>
          <a:p>
            <a:pPr lvl="1"/>
            <a:r>
              <a:rPr lang="en-US" altLang="zh-CN"/>
              <a:t>D·2^r XOR R = nG</a:t>
            </a:r>
          </a:p>
          <a:p>
            <a:pPr lvl="1"/>
            <a:r>
              <a:rPr lang="zh-CN" altLang="en-US"/>
              <a:t>则：</a:t>
            </a:r>
            <a:r>
              <a:rPr lang="en-US" altLang="zh-CN"/>
              <a:t>D·2^r = nG XOR R</a:t>
            </a:r>
          </a:p>
          <a:p>
            <a:pPr lvl="1"/>
            <a:r>
              <a:rPr lang="zh-CN" altLang="en-US"/>
              <a:t>利用</a:t>
            </a:r>
            <a:r>
              <a:rPr lang="en-US" altLang="zh-CN"/>
              <a:t>D·2^r</a:t>
            </a:r>
            <a:r>
              <a:rPr lang="zh-CN" altLang="en-US"/>
              <a:t>除以</a:t>
            </a:r>
            <a:r>
              <a:rPr lang="en-US" altLang="zh-CN"/>
              <a:t>G</a:t>
            </a:r>
            <a:r>
              <a:rPr lang="zh-CN" altLang="en-US"/>
              <a:t>，得</a:t>
            </a:r>
            <a:r>
              <a:rPr lang="en-US" altLang="zh-CN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085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两类链路</a:t>
            </a:r>
            <a:endParaRPr lang="en-US" altLang="zh-CN" dirty="0"/>
          </a:p>
          <a:p>
            <a:pPr lvl="1"/>
            <a:r>
              <a:rPr lang="zh-CN" altLang="en-US" dirty="0"/>
              <a:t>点对点链路</a:t>
            </a:r>
            <a:endParaRPr lang="en-US" altLang="zh-CN" dirty="0"/>
          </a:p>
          <a:p>
            <a:pPr lvl="2"/>
            <a:r>
              <a:rPr lang="zh-CN" altLang="en-US" dirty="0"/>
              <a:t>拨号接入的</a:t>
            </a:r>
            <a:r>
              <a:rPr lang="en-US" altLang="zh-CN" dirty="0"/>
              <a:t>PPP</a:t>
            </a:r>
          </a:p>
          <a:p>
            <a:pPr lvl="2"/>
            <a:r>
              <a:rPr lang="zh-CN" altLang="en-US" dirty="0"/>
              <a:t>以太网交换机与主机间的点对点链路</a:t>
            </a:r>
            <a:endParaRPr lang="en-US" altLang="zh-CN" dirty="0"/>
          </a:p>
          <a:p>
            <a:pPr lvl="1"/>
            <a:r>
              <a:rPr lang="zh-CN" altLang="en-US" dirty="0"/>
              <a:t>广播链路 </a:t>
            </a:r>
            <a:r>
              <a:rPr lang="en-US" altLang="zh-CN" dirty="0"/>
              <a:t>(</a:t>
            </a:r>
            <a:r>
              <a:rPr lang="zh-CN" altLang="en-US" dirty="0"/>
              <a:t>共享介质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早期的总线以太网</a:t>
            </a:r>
            <a:endParaRPr lang="en-US" altLang="zh-CN" dirty="0"/>
          </a:p>
          <a:p>
            <a:pPr lvl="2"/>
            <a:r>
              <a:rPr lang="en-US" altLang="zh-CN" dirty="0"/>
              <a:t>HFC</a:t>
            </a:r>
            <a:r>
              <a:rPr lang="zh-CN" altLang="en-US" dirty="0"/>
              <a:t>的上行链路</a:t>
            </a:r>
            <a:endParaRPr lang="en-US" altLang="zh-CN" dirty="0"/>
          </a:p>
          <a:p>
            <a:pPr lvl="2"/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</a:p>
          <a:p>
            <a:r>
              <a:rPr lang="zh-CN" altLang="en-US" dirty="0"/>
              <a:t>单一共享广播信道</a:t>
            </a:r>
            <a:endParaRPr lang="en-US" altLang="zh-CN" dirty="0"/>
          </a:p>
          <a:p>
            <a:pPr lvl="1"/>
            <a:r>
              <a:rPr lang="zh-CN" altLang="en-US" dirty="0"/>
              <a:t>冲突</a:t>
            </a:r>
            <a:r>
              <a:rPr lang="en-US" altLang="zh-CN" dirty="0"/>
              <a:t>(collision)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结点同时接收到两个或者多个信号→接收失败！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多路访问控制协议</a:t>
            </a:r>
            <a:endParaRPr lang="en-US" altLang="zh-CN" dirty="0"/>
          </a:p>
          <a:p>
            <a:pPr lvl="1"/>
            <a:r>
              <a:rPr lang="zh-CN" altLang="en-US" dirty="0"/>
              <a:t>采用分布式算法决定结点如何共享信道，即决策结点何时 可以传输数据</a:t>
            </a:r>
            <a:endParaRPr lang="en-US" altLang="zh-CN" dirty="0"/>
          </a:p>
          <a:p>
            <a:pPr lvl="1"/>
            <a:r>
              <a:rPr lang="zh-CN" altLang="en-US" dirty="0"/>
              <a:t>必须基于信道本身，通信信道共享协调信息！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35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多路访问控制协议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理想：速率为</a:t>
            </a:r>
            <a:r>
              <a:rPr lang="en-US" altLang="zh-CN" dirty="0"/>
              <a:t>R bps</a:t>
            </a:r>
            <a:r>
              <a:rPr lang="zh-CN" altLang="en-US" dirty="0"/>
              <a:t>的广播信道</a:t>
            </a:r>
            <a:endParaRPr lang="en-US" altLang="zh-CN" dirty="0"/>
          </a:p>
          <a:p>
            <a:r>
              <a:rPr lang="zh-CN" altLang="en-US" dirty="0"/>
              <a:t>期望：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一个结点时可以以速 率 </a:t>
            </a:r>
            <a:r>
              <a:rPr lang="en-US" altLang="zh-CN" dirty="0"/>
              <a:t>R</a:t>
            </a:r>
            <a:r>
              <a:rPr lang="zh-CN" altLang="en-US" dirty="0"/>
              <a:t>发送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当有</a:t>
            </a:r>
            <a:r>
              <a:rPr lang="en-US" altLang="zh-CN" dirty="0"/>
              <a:t>M</a:t>
            </a:r>
            <a:r>
              <a:rPr lang="zh-CN" altLang="en-US" dirty="0"/>
              <a:t>个结点期望发送数据时，每个节点平均 发送数据的平均速率是</a:t>
            </a:r>
            <a:r>
              <a:rPr lang="en-US" altLang="zh-CN" dirty="0"/>
              <a:t>R/M</a:t>
            </a:r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完全分散控制</a:t>
            </a:r>
            <a:endParaRPr lang="en-US" altLang="zh-CN" dirty="0"/>
          </a:p>
          <a:p>
            <a:pPr lvl="2"/>
            <a:r>
              <a:rPr lang="en-US" altLang="zh-CN" dirty="0"/>
              <a:t>4.</a:t>
            </a:r>
            <a:r>
              <a:rPr lang="zh-CN" altLang="en-US" dirty="0"/>
              <a:t>简单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信道划分</a:t>
            </a:r>
            <a:r>
              <a:rPr lang="en-US" altLang="zh-CN" dirty="0"/>
              <a:t>(channel partitioning)MAC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随机访问</a:t>
            </a:r>
            <a:r>
              <a:rPr lang="en-US" altLang="zh-CN" dirty="0"/>
              <a:t>(random access)MAC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轮转</a:t>
            </a:r>
            <a:r>
              <a:rPr lang="en-US" altLang="zh-CN" dirty="0"/>
              <a:t>(“taking turns”)MAC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3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信道划分协议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TDMA: time division multiple access</a:t>
            </a:r>
          </a:p>
          <a:p>
            <a:pPr lvl="1"/>
            <a:r>
              <a:rPr lang="zh-CN" altLang="en-US" dirty="0"/>
              <a:t>“周期性”接入信道</a:t>
            </a:r>
            <a:endParaRPr lang="en-US" altLang="zh-CN" dirty="0"/>
          </a:p>
          <a:p>
            <a:pPr lvl="1"/>
            <a:r>
              <a:rPr lang="zh-CN" altLang="en-US" dirty="0"/>
              <a:t>每个站点在每个周期，占用固定长度的时隙</a:t>
            </a:r>
            <a:r>
              <a:rPr lang="en-US" altLang="zh-CN" dirty="0"/>
              <a:t>(e.g.</a:t>
            </a:r>
            <a:r>
              <a:rPr lang="zh-CN" altLang="en-US" dirty="0"/>
              <a:t>长度</a:t>
            </a:r>
            <a:r>
              <a:rPr lang="en-US" altLang="zh-CN" dirty="0"/>
              <a:t>= </a:t>
            </a:r>
            <a:r>
              <a:rPr lang="zh-CN" altLang="en-US" dirty="0"/>
              <a:t>分组传输时间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未用时隙空闲</a:t>
            </a:r>
            <a:r>
              <a:rPr lang="en-US" altLang="zh-CN" dirty="0"/>
              <a:t>(idle)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FDMA: frequency division multiple access</a:t>
            </a:r>
          </a:p>
          <a:p>
            <a:pPr lvl="1"/>
            <a:r>
              <a:rPr lang="zh-CN" altLang="en-US" dirty="0"/>
              <a:t>信道频谱划分为若干频带</a:t>
            </a:r>
            <a:endParaRPr lang="en-US" altLang="zh-CN" dirty="0"/>
          </a:p>
          <a:p>
            <a:pPr lvl="1"/>
            <a:r>
              <a:rPr lang="zh-CN" altLang="en-US" dirty="0"/>
              <a:t>每个站点分配一个固定的频带</a:t>
            </a:r>
            <a:endParaRPr lang="en-US" altLang="zh-CN" dirty="0"/>
          </a:p>
          <a:p>
            <a:pPr lvl="1"/>
            <a:r>
              <a:rPr lang="zh-CN" altLang="en-US" dirty="0"/>
              <a:t>无传输频带空闲</a:t>
            </a:r>
          </a:p>
        </p:txBody>
      </p:sp>
    </p:spTree>
    <p:extLst>
      <p:ext uri="{BB962C8B-B14F-4D97-AF65-F5344CB8AC3E}">
        <p14:creationId xmlns:p14="http://schemas.microsoft.com/office/powerpoint/2010/main" val="316810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随机访问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当节点要发送分组时：</a:t>
            </a:r>
            <a:endParaRPr lang="en-US" altLang="zh-CN" dirty="0"/>
          </a:p>
          <a:p>
            <a:pPr lvl="1"/>
            <a:r>
              <a:rPr lang="zh-CN" altLang="en-US" dirty="0"/>
              <a:t>利用信道的全部数据速率发送分组</a:t>
            </a:r>
            <a:endParaRPr lang="en-US" altLang="zh-CN" dirty="0"/>
          </a:p>
          <a:p>
            <a:pPr lvl="1"/>
            <a:r>
              <a:rPr lang="zh-CN" altLang="en-US" dirty="0"/>
              <a:t>没有事先的节点间协调</a:t>
            </a:r>
            <a:endParaRPr lang="en-US" altLang="zh-CN" dirty="0"/>
          </a:p>
          <a:p>
            <a:r>
              <a:rPr lang="zh-CN" altLang="en-US" dirty="0"/>
              <a:t>超过一个节点同时传输会产生冲突，</a:t>
            </a:r>
            <a:endParaRPr lang="en-US" altLang="zh-CN" dirty="0"/>
          </a:p>
          <a:p>
            <a:r>
              <a:rPr lang="zh-CN" altLang="en-US" dirty="0"/>
              <a:t>随机访问</a:t>
            </a:r>
            <a:r>
              <a:rPr lang="en-US" altLang="zh-CN" dirty="0"/>
              <a:t>MAC</a:t>
            </a:r>
            <a:r>
              <a:rPr lang="zh-CN" altLang="en-US" dirty="0"/>
              <a:t>协议需要定义：</a:t>
            </a:r>
            <a:endParaRPr lang="en-US" altLang="zh-CN" dirty="0"/>
          </a:p>
          <a:p>
            <a:pPr lvl="1"/>
            <a:r>
              <a:rPr lang="zh-CN" altLang="en-US" dirty="0"/>
              <a:t>如何检测冲突</a:t>
            </a:r>
            <a:endParaRPr lang="en-US" altLang="zh-CN" dirty="0"/>
          </a:p>
          <a:p>
            <a:pPr lvl="1"/>
            <a:r>
              <a:rPr lang="zh-CN" altLang="en-US" dirty="0"/>
              <a:t>如何从冲突中恢复</a:t>
            </a:r>
            <a:endParaRPr lang="en-US" altLang="zh-CN" dirty="0"/>
          </a:p>
          <a:p>
            <a:r>
              <a:rPr lang="zh-CN" altLang="en-US" dirty="0"/>
              <a:t>典型的随机访问</a:t>
            </a:r>
            <a:r>
              <a:rPr lang="en-US" altLang="zh-CN" dirty="0"/>
              <a:t>MAC</a:t>
            </a:r>
            <a:r>
              <a:rPr lang="zh-CN" altLang="en-US" dirty="0"/>
              <a:t>协议：</a:t>
            </a:r>
            <a:endParaRPr lang="en-US" altLang="zh-CN" dirty="0"/>
          </a:p>
          <a:p>
            <a:pPr lvl="1"/>
            <a:r>
              <a:rPr lang="zh-CN" altLang="en-US" dirty="0"/>
              <a:t>时隙</a:t>
            </a:r>
            <a:r>
              <a:rPr lang="en-US" altLang="zh-CN" dirty="0"/>
              <a:t>(</a:t>
            </a:r>
            <a:r>
              <a:rPr lang="en-US" altLang="zh-CN" dirty="0" err="1"/>
              <a:t>sloted</a:t>
            </a:r>
            <a:r>
              <a:rPr lang="en-US" altLang="zh-CN" dirty="0"/>
              <a:t>)ALOHA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无时隙</a:t>
            </a:r>
            <a:r>
              <a:rPr lang="en-US" altLang="zh-CN" dirty="0"/>
              <a:t>/</a:t>
            </a:r>
            <a:r>
              <a:rPr lang="zh-CN" altLang="en-US" dirty="0"/>
              <a:t>纯</a:t>
            </a:r>
            <a:r>
              <a:rPr lang="en-US" altLang="zh-CN" dirty="0"/>
              <a:t>)ALOHA</a:t>
            </a:r>
          </a:p>
          <a:p>
            <a:pPr lvl="1"/>
            <a:r>
              <a:rPr lang="en-US" altLang="zh-CN" dirty="0"/>
              <a:t>CSMA,CSMA/CD,CSMA/CA</a:t>
            </a:r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2140</Words>
  <Application>Microsoft Office PowerPoint</Application>
  <PresentationFormat>全屏显示(4:3)</PresentationFormat>
  <Paragraphs>224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数据链路层</vt:lpstr>
      <vt:lpstr>数据链路层的术语及实现</vt:lpstr>
      <vt:lpstr>数据链路层提供的服务</vt:lpstr>
      <vt:lpstr>差错编码</vt:lpstr>
      <vt:lpstr>循环冗余校验码CRC</vt:lpstr>
      <vt:lpstr>多路访问控制</vt:lpstr>
      <vt:lpstr>多路访问控制协议</vt:lpstr>
      <vt:lpstr>信道划分协议 </vt:lpstr>
      <vt:lpstr>随机访问MAC协议</vt:lpstr>
      <vt:lpstr>ALOHA协议</vt:lpstr>
      <vt:lpstr>ALOHA协议</vt:lpstr>
      <vt:lpstr>轮转访问MAC协议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85</cp:revision>
  <dcterms:created xsi:type="dcterms:W3CDTF">2018-04-01T02:32:00Z</dcterms:created>
  <dcterms:modified xsi:type="dcterms:W3CDTF">2018-05-09T15:46:41Z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