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62950" autoAdjust="0"/>
  </p:normalViewPr>
  <p:slideViewPr>
    <p:cSldViewPr snapToGrid="0">
      <p:cViewPr varScale="1">
        <p:scale>
          <a:sx n="72" d="100"/>
          <a:sy n="72" d="100"/>
        </p:scale>
        <p:origin x="2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数据链路层中使用到的术语有以下几个。</a:t>
            </a:r>
            <a:endParaRPr lang="en-US" altLang="zh-CN" dirty="0"/>
          </a:p>
          <a:p>
            <a:r>
              <a:rPr lang="zh-CN" altLang="en-US" dirty="0"/>
              <a:t>结点指的是主机和路由器。链路指的是连接相邻结点的通信信道，可分为有线链路，无线链路，局域网。帧指的是链路层数据分组，用于封装网络层数据包。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数据链路层在适配器或者芯片上实现。适配器即网络接口卡（</a:t>
            </a:r>
            <a:r>
              <a:rPr lang="en-US" altLang="zh-CN" dirty="0"/>
              <a:t>NIC</a:t>
            </a:r>
            <a:r>
              <a:rPr lang="zh-CN" altLang="en-US" dirty="0"/>
              <a:t>），例如以太网网卡，</a:t>
            </a:r>
            <a:r>
              <a:rPr lang="en-US" altLang="zh-CN" dirty="0"/>
              <a:t>802.11</a:t>
            </a:r>
            <a:r>
              <a:rPr lang="zh-CN" altLang="en-US" dirty="0"/>
              <a:t>网卡。由硬件、软件与固件组成。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21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数据链路层提供了多种服务。</a:t>
            </a:r>
            <a:endParaRPr lang="en-US" altLang="zh-CN" dirty="0"/>
          </a:p>
          <a:p>
            <a:r>
              <a:rPr lang="zh-CN" altLang="en-US" dirty="0"/>
              <a:t>首先是组帧。组帧的一个作用是封装数据包构成数据帧，通过加首部和尾部来实现，另一个作用是帧同步，用于协助物理层划分不同帧。</a:t>
            </a:r>
            <a:endParaRPr lang="en-US" altLang="zh-CN" dirty="0"/>
          </a:p>
          <a:p>
            <a:r>
              <a:rPr lang="zh-CN" altLang="en-US" dirty="0"/>
              <a:t>另外一种服务是链路接入服务。如果同一链路多节点使用，则需要解决信道接入问题，避免不同信道信息的混淆。另外链路接入服务还可以通过</a:t>
            </a:r>
            <a:r>
              <a:rPr lang="en-US" altLang="zh-CN" dirty="0"/>
              <a:t>MAC</a:t>
            </a:r>
            <a:r>
              <a:rPr lang="zh-CN" altLang="en-US" dirty="0"/>
              <a:t>地址用于识别帧的源和目的。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数据链路层还需要实现相邻节点间可靠交付，不过在低误码率的有线链路上很少采用，而无线链路较多采用。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数据链路层还可以进行流量控制、差错检测和差错纠正功能。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最后数据链路层还可以提供全双工和半双工通信控制服务。这里全双工指的是链路两端节点同时双向传输，半双工指的是交替双向传输。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20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从前面两种</a:t>
            </a:r>
            <a:r>
              <a:rPr lang="en-US" altLang="zh-CN" dirty="0"/>
              <a:t>MAC</a:t>
            </a:r>
            <a:r>
              <a:rPr lang="zh-CN" altLang="en-US" dirty="0"/>
              <a:t>协议来看，他们各有优势和劣势。</a:t>
            </a:r>
            <a:endParaRPr lang="en-US" altLang="zh-CN" dirty="0"/>
          </a:p>
          <a:p>
            <a:r>
              <a:rPr lang="zh-CN" altLang="en-US" dirty="0"/>
              <a:t>如信道划分</a:t>
            </a:r>
            <a:r>
              <a:rPr lang="en-US" altLang="zh-CN" dirty="0"/>
              <a:t>MAC</a:t>
            </a:r>
            <a:r>
              <a:rPr lang="zh-CN" altLang="en-US" dirty="0"/>
              <a:t>协议，当网络负载重时，共享信道效率低，公平，然而如果网络负载轻，共享信道效率低，</a:t>
            </a:r>
          </a:p>
          <a:p>
            <a:r>
              <a:rPr lang="zh-CN" altLang="en-US" dirty="0"/>
              <a:t>对于随机访问</a:t>
            </a:r>
            <a:r>
              <a:rPr lang="en-US" altLang="zh-CN" dirty="0"/>
              <a:t>MAC</a:t>
            </a:r>
            <a:r>
              <a:rPr lang="zh-CN" altLang="en-US" dirty="0"/>
              <a:t>协议，当网络负载轻时，共享信道效率高，然而如果网络负载重时，则会产生冲突开销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轮转访问协议结合了前面两种信道划分协议的特点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一种典型的实现是“轮询”，它的工作方式是：主结点轮流“邀请”从属结点发送数据，然后从属结点收到邀请发送或者不发送数据。在“哑”从属设备也就是非智能设备组成的网络中应用广泛。但问题是轮询会造成一定开销，还会产生等待延迟。</a:t>
            </a:r>
          </a:p>
          <a:p>
            <a:endParaRPr lang="en-US" altLang="zh-CN" dirty="0"/>
          </a:p>
          <a:p>
            <a:r>
              <a:rPr lang="zh-CN" altLang="en-US" dirty="0"/>
              <a:t>令牌传递是另一种轮转访问</a:t>
            </a:r>
            <a:r>
              <a:rPr lang="en-US" altLang="zh-CN" dirty="0"/>
              <a:t>MAC</a:t>
            </a:r>
            <a:r>
              <a:rPr lang="zh-CN" altLang="en-US" dirty="0"/>
              <a:t>协议的实现方式。他的实现原理是：网络中有且只有一个令牌，而令牌则是一种特殊帧，只有获得令牌才可以发送数据。令牌依次从一个节点传递到下一个节点。令牌传递方式的潜在问题有：令牌传递带来开销，等待令牌引发的等待延迟，单点故障导致的令牌丢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21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65267"/>
            <a:ext cx="6589199" cy="781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42415" y="1152908"/>
            <a:ext cx="6591985" cy="54703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30201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6689" y="37345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7B12F-DE2D-4E7E-A4DE-FBAFCA49E5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数据链路层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CF1F2A-F9EA-49E5-880B-1BB71D7D8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9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2A82E-E481-4218-8158-329D746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数据链路层的术语及实现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A3FE92-C4F1-4C99-9D8B-2299ED405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1" y="1152908"/>
            <a:ext cx="7977809" cy="5470314"/>
          </a:xfrm>
        </p:spPr>
        <p:txBody>
          <a:bodyPr>
            <a:normAutofit/>
          </a:bodyPr>
          <a:lstStyle/>
          <a:p>
            <a:r>
              <a:rPr lang="zh-CN" altLang="en-US" dirty="0"/>
              <a:t>术语</a:t>
            </a:r>
            <a:endParaRPr lang="en-US" altLang="zh-CN" dirty="0"/>
          </a:p>
          <a:p>
            <a:pPr lvl="1"/>
            <a:r>
              <a:rPr lang="zh-CN" altLang="en-US" dirty="0"/>
              <a:t>结点：主机和路由器</a:t>
            </a:r>
            <a:endParaRPr lang="en-US" altLang="zh-CN" dirty="0"/>
          </a:p>
          <a:p>
            <a:pPr lvl="1"/>
            <a:r>
              <a:rPr lang="zh-CN" altLang="en-US" dirty="0"/>
              <a:t>链路：连接相邻结点的通信信道</a:t>
            </a:r>
            <a:endParaRPr lang="en-US" altLang="zh-CN" dirty="0"/>
          </a:p>
          <a:p>
            <a:pPr lvl="2"/>
            <a:r>
              <a:rPr lang="zh-CN" altLang="en-US" dirty="0"/>
              <a:t>有线链路</a:t>
            </a:r>
            <a:endParaRPr lang="en-US" altLang="zh-CN" dirty="0"/>
          </a:p>
          <a:p>
            <a:pPr lvl="2"/>
            <a:r>
              <a:rPr lang="zh-CN" altLang="en-US" dirty="0"/>
              <a:t>无线链路</a:t>
            </a:r>
            <a:endParaRPr lang="en-US" altLang="zh-CN" dirty="0"/>
          </a:p>
          <a:p>
            <a:pPr lvl="2"/>
            <a:r>
              <a:rPr lang="zh-CN" altLang="en-US" dirty="0"/>
              <a:t>局域网</a:t>
            </a:r>
            <a:endParaRPr lang="en-US" altLang="zh-CN" dirty="0"/>
          </a:p>
          <a:p>
            <a:pPr lvl="1"/>
            <a:r>
              <a:rPr lang="zh-CN" altLang="en-US" dirty="0"/>
              <a:t>帧：链路层数据分组，用于封装网络层数据包</a:t>
            </a:r>
            <a:endParaRPr lang="en-US" altLang="zh-CN" dirty="0"/>
          </a:p>
          <a:p>
            <a:r>
              <a:rPr lang="zh-CN" altLang="en-US" dirty="0"/>
              <a:t>实现位置</a:t>
            </a:r>
            <a:endParaRPr lang="en-US" altLang="zh-CN" dirty="0"/>
          </a:p>
          <a:p>
            <a:pPr lvl="1"/>
            <a:r>
              <a:rPr lang="zh-CN" altLang="en-US" dirty="0"/>
              <a:t>“适配器”，即网络接口卡（</a:t>
            </a:r>
            <a:r>
              <a:rPr lang="en-US" altLang="zh-CN" dirty="0"/>
              <a:t>NIC</a:t>
            </a:r>
            <a:r>
              <a:rPr lang="zh-CN" altLang="en-US" dirty="0"/>
              <a:t>），例如以太网网卡，</a:t>
            </a:r>
            <a:r>
              <a:rPr lang="en-US" altLang="zh-CN" dirty="0"/>
              <a:t>802.11</a:t>
            </a:r>
            <a:r>
              <a:rPr lang="zh-CN" altLang="en-US" dirty="0"/>
              <a:t>网卡</a:t>
            </a:r>
            <a:endParaRPr lang="en-US" altLang="zh-CN" dirty="0"/>
          </a:p>
          <a:p>
            <a:pPr lvl="1"/>
            <a:r>
              <a:rPr lang="zh-CN" altLang="en-US" dirty="0"/>
              <a:t>芯片上，例如以太网芯片组</a:t>
            </a:r>
            <a:endParaRPr lang="en-US" altLang="zh-CN" dirty="0"/>
          </a:p>
          <a:p>
            <a:r>
              <a:rPr lang="zh-CN" altLang="en-US" dirty="0"/>
              <a:t>组成：硬件、软件与固件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128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DAB76-C3C6-4D83-B221-C09E75F5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数据链路层提供的服务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01D06-B2F3-4D03-8DED-8851395C9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52908"/>
            <a:ext cx="7924800" cy="547031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组帧</a:t>
            </a:r>
            <a:endParaRPr lang="en-US" altLang="zh-CN" dirty="0"/>
          </a:p>
          <a:p>
            <a:pPr lvl="1"/>
            <a:r>
              <a:rPr lang="zh-CN" altLang="en-US" dirty="0"/>
              <a:t>封装数据包构成数据帧，加首部和尾部</a:t>
            </a:r>
            <a:endParaRPr lang="en-US" altLang="zh-CN" dirty="0"/>
          </a:p>
          <a:p>
            <a:pPr lvl="1"/>
            <a:r>
              <a:rPr lang="zh-CN" altLang="en-US" dirty="0"/>
              <a:t>帧同步：协助物理层划分不同帧</a:t>
            </a:r>
            <a:endParaRPr lang="en-US" altLang="zh-CN" dirty="0"/>
          </a:p>
          <a:p>
            <a:r>
              <a:rPr lang="zh-CN" altLang="en-US" dirty="0"/>
              <a:t>链路接入</a:t>
            </a:r>
            <a:endParaRPr lang="en-US" altLang="zh-CN" dirty="0"/>
          </a:p>
          <a:p>
            <a:pPr lvl="1"/>
            <a:r>
              <a:rPr lang="zh-CN" altLang="en-US" dirty="0"/>
              <a:t>动机：对于共享介质（同一链路多结点使用），解决信道接入问题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MAC</a:t>
            </a:r>
            <a:r>
              <a:rPr lang="zh-CN" altLang="en-US" dirty="0"/>
              <a:t>地址标识帧的源和目的</a:t>
            </a:r>
            <a:endParaRPr lang="en-US" altLang="zh-CN" dirty="0"/>
          </a:p>
          <a:p>
            <a:r>
              <a:rPr lang="zh-CN" altLang="en-US" dirty="0"/>
              <a:t>实现相邻节点间可靠交付</a:t>
            </a:r>
            <a:endParaRPr lang="en-US" altLang="zh-CN" dirty="0"/>
          </a:p>
          <a:p>
            <a:pPr lvl="1"/>
            <a:r>
              <a:rPr lang="zh-CN" altLang="en-US" dirty="0"/>
              <a:t>在低误码率的有线链路上很少采用</a:t>
            </a:r>
            <a:endParaRPr lang="en-US" altLang="zh-CN" dirty="0"/>
          </a:p>
          <a:p>
            <a:pPr lvl="1"/>
            <a:r>
              <a:rPr lang="zh-CN" altLang="en-US" dirty="0"/>
              <a:t>无线链路较多采用</a:t>
            </a:r>
            <a:endParaRPr lang="en-US" altLang="zh-CN" dirty="0"/>
          </a:p>
          <a:p>
            <a:r>
              <a:rPr lang="zh-CN" altLang="en-US" dirty="0"/>
              <a:t>流量控制</a:t>
            </a:r>
            <a:endParaRPr lang="en-US" altLang="zh-CN" dirty="0"/>
          </a:p>
          <a:p>
            <a:r>
              <a:rPr lang="zh-CN" altLang="en-US" dirty="0"/>
              <a:t>差错检测</a:t>
            </a:r>
            <a:endParaRPr lang="en-US" altLang="zh-CN" dirty="0"/>
          </a:p>
          <a:p>
            <a:pPr lvl="1"/>
            <a:r>
              <a:rPr lang="zh-CN" altLang="en-US" dirty="0"/>
              <a:t>差错发现之后：重传或者丢弃</a:t>
            </a:r>
            <a:endParaRPr lang="en-US" altLang="zh-CN" dirty="0"/>
          </a:p>
          <a:p>
            <a:r>
              <a:rPr lang="zh-CN" altLang="en-US" dirty="0"/>
              <a:t>差错纠正</a:t>
            </a:r>
            <a:endParaRPr lang="en-US" altLang="zh-CN" dirty="0"/>
          </a:p>
          <a:p>
            <a:r>
              <a:rPr lang="zh-CN" altLang="en-US" dirty="0"/>
              <a:t>全双工和半双工通信控制</a:t>
            </a:r>
            <a:endParaRPr lang="en-US" altLang="zh-CN" dirty="0"/>
          </a:p>
          <a:p>
            <a:pPr lvl="1"/>
            <a:r>
              <a:rPr lang="zh-CN" altLang="en-US" dirty="0"/>
              <a:t>全双工：链路两端节点同时双向传输</a:t>
            </a:r>
            <a:endParaRPr lang="en-US" altLang="zh-CN" dirty="0"/>
          </a:p>
          <a:p>
            <a:pPr lvl="1"/>
            <a:r>
              <a:rPr lang="zh-CN" altLang="en-US" dirty="0"/>
              <a:t>半双工：交替双向传输</a:t>
            </a:r>
          </a:p>
        </p:txBody>
      </p:sp>
    </p:spTree>
    <p:extLst>
      <p:ext uri="{BB962C8B-B14F-4D97-AF65-F5344CB8AC3E}">
        <p14:creationId xmlns:p14="http://schemas.microsoft.com/office/powerpoint/2010/main" val="405729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C9C1D-2513-4565-BD8C-F021DB5D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轮转访问</a:t>
            </a:r>
            <a:r>
              <a:rPr lang="en-US" altLang="zh-CN" dirty="0"/>
              <a:t>MAC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DCB67-696E-4638-87AA-828855F17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1" y="1152908"/>
            <a:ext cx="8044070" cy="547031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前面两种</a:t>
            </a:r>
            <a:r>
              <a:rPr lang="en-US" altLang="zh-CN" dirty="0"/>
              <a:t>MAC</a:t>
            </a:r>
            <a:r>
              <a:rPr lang="zh-CN" altLang="en-US" dirty="0"/>
              <a:t>协议的优势和劣势</a:t>
            </a:r>
            <a:endParaRPr lang="en-US" altLang="zh-CN" dirty="0"/>
          </a:p>
          <a:p>
            <a:pPr lvl="1"/>
            <a:r>
              <a:rPr lang="zh-CN" altLang="en-US" dirty="0"/>
              <a:t>信道划分</a:t>
            </a:r>
            <a:r>
              <a:rPr lang="en-US" altLang="zh-CN" dirty="0"/>
              <a:t>MAC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2"/>
            <a:r>
              <a:rPr lang="zh-CN" altLang="en-US" dirty="0"/>
              <a:t>网络负载重时，共享信道效率低，公平</a:t>
            </a:r>
            <a:endParaRPr lang="en-US" altLang="zh-CN" dirty="0"/>
          </a:p>
          <a:p>
            <a:pPr lvl="2"/>
            <a:r>
              <a:rPr lang="zh-CN" altLang="en-US" dirty="0"/>
              <a:t>网络负载轻，共享信道效率低</a:t>
            </a:r>
            <a:endParaRPr lang="en-US" altLang="zh-CN" dirty="0"/>
          </a:p>
          <a:p>
            <a:pPr lvl="1"/>
            <a:r>
              <a:rPr lang="zh-CN" altLang="en-US" dirty="0"/>
              <a:t>随机访问</a:t>
            </a:r>
            <a:r>
              <a:rPr lang="en-US" altLang="zh-CN" dirty="0"/>
              <a:t>MAC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2"/>
            <a:r>
              <a:rPr lang="zh-CN" altLang="en-US" dirty="0"/>
              <a:t>网络负载轻时，共享信道效率高</a:t>
            </a:r>
            <a:endParaRPr lang="en-US" altLang="zh-CN" dirty="0"/>
          </a:p>
          <a:p>
            <a:pPr lvl="2"/>
            <a:r>
              <a:rPr lang="zh-CN" altLang="en-US" dirty="0"/>
              <a:t>网络负载重时，产生冲突开销</a:t>
            </a:r>
            <a:endParaRPr lang="en-US" altLang="zh-CN" dirty="0"/>
          </a:p>
          <a:p>
            <a:r>
              <a:rPr lang="zh-CN" altLang="en-US" dirty="0"/>
              <a:t>轮询（一种轮转访问</a:t>
            </a:r>
            <a:r>
              <a:rPr lang="en-US" altLang="zh-CN" dirty="0"/>
              <a:t>MAC</a:t>
            </a:r>
            <a:r>
              <a:rPr lang="zh-CN" altLang="en-US" dirty="0"/>
              <a:t>协议）</a:t>
            </a:r>
            <a:endParaRPr lang="en-US" altLang="zh-CN" dirty="0"/>
          </a:p>
          <a:p>
            <a:pPr lvl="1"/>
            <a:r>
              <a:rPr lang="zh-CN" altLang="en-US" dirty="0"/>
              <a:t>实现方式：主结点轮流“邀请”，从属结点发送数据</a:t>
            </a:r>
            <a:endParaRPr lang="en-US" altLang="zh-CN" dirty="0"/>
          </a:p>
          <a:p>
            <a:pPr lvl="1"/>
            <a:r>
              <a:rPr lang="zh-CN" altLang="en-US" dirty="0"/>
              <a:t>应用场景：“哑”从属设备（非智能设备，如传感器）网络</a:t>
            </a:r>
            <a:endParaRPr lang="en-US" altLang="zh-CN" dirty="0"/>
          </a:p>
          <a:p>
            <a:pPr lvl="1"/>
            <a:r>
              <a:rPr lang="zh-CN" altLang="en-US" dirty="0"/>
              <a:t>问题</a:t>
            </a:r>
            <a:endParaRPr lang="en-US" altLang="zh-CN" dirty="0"/>
          </a:p>
          <a:p>
            <a:pPr lvl="2"/>
            <a:r>
              <a:rPr lang="zh-CN" altLang="en-US" dirty="0"/>
              <a:t>轮询开销</a:t>
            </a:r>
            <a:endParaRPr lang="en-US" altLang="zh-CN" dirty="0"/>
          </a:p>
          <a:p>
            <a:pPr lvl="2"/>
            <a:r>
              <a:rPr lang="zh-CN" altLang="en-US" dirty="0"/>
              <a:t>等待延迟</a:t>
            </a:r>
            <a:endParaRPr lang="en-US" altLang="zh-CN" dirty="0"/>
          </a:p>
          <a:p>
            <a:r>
              <a:rPr lang="zh-CN" altLang="en-US" dirty="0"/>
              <a:t>令牌传递（另一种轮转访问</a:t>
            </a:r>
            <a:r>
              <a:rPr lang="en-US" altLang="zh-CN" dirty="0"/>
              <a:t>MAC</a:t>
            </a:r>
            <a:r>
              <a:rPr lang="zh-CN" altLang="en-US" dirty="0"/>
              <a:t>协议）</a:t>
            </a:r>
            <a:endParaRPr lang="en-US" altLang="zh-CN" dirty="0"/>
          </a:p>
          <a:p>
            <a:pPr lvl="1"/>
            <a:r>
              <a:rPr lang="zh-CN" altLang="en-US" dirty="0"/>
              <a:t>令牌：网络中有且只有一个令牌，只有获得令牌才可以发送数据</a:t>
            </a:r>
            <a:endParaRPr lang="en-US" altLang="zh-CN" dirty="0"/>
          </a:p>
          <a:p>
            <a:pPr lvl="1"/>
            <a:r>
              <a:rPr lang="zh-CN" altLang="en-US" dirty="0"/>
              <a:t>实现方式：令牌依次从一个节点传递到下一个节点</a:t>
            </a:r>
            <a:endParaRPr lang="en-US" altLang="zh-CN" dirty="0"/>
          </a:p>
          <a:p>
            <a:pPr lvl="1"/>
            <a:r>
              <a:rPr lang="zh-CN" altLang="en-US" dirty="0"/>
              <a:t>问题：令牌开销，等待延迟，单点故障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189178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</TotalTime>
  <Words>797</Words>
  <Application>Microsoft Office PowerPoint</Application>
  <PresentationFormat>全屏显示(4:3)</PresentationFormat>
  <Paragraphs>69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幼圆</vt:lpstr>
      <vt:lpstr>Arial</vt:lpstr>
      <vt:lpstr>Calibri</vt:lpstr>
      <vt:lpstr>Century Gothic</vt:lpstr>
      <vt:lpstr>Wingdings 3</vt:lpstr>
      <vt:lpstr>丝状</vt:lpstr>
      <vt:lpstr>数据链路层</vt:lpstr>
      <vt:lpstr>数据链路层的术语及实现</vt:lpstr>
      <vt:lpstr>数据链路层提供的服务</vt:lpstr>
      <vt:lpstr>轮转访问MAC协议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QWERTIer _</dc:creator>
  <cp:lastModifiedBy>_ QWERTIer</cp:lastModifiedBy>
  <cp:revision>84</cp:revision>
  <dcterms:created xsi:type="dcterms:W3CDTF">2018-04-01T02:32:00Z</dcterms:created>
  <dcterms:modified xsi:type="dcterms:W3CDTF">2018-05-08T13:04:39Z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