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汉明距离：任意两个编码间对应位的值不相</a:t>
            </a:r>
            <a:r>
              <a:rPr lang="zh-CN" altLang="en-US"/>
              <a:t>同的数目的最小值</a:t>
            </a:r>
            <a:endParaRPr lang="zh-CN" altLang="en-US"/>
          </a:p>
          <a:p>
            <a:r>
              <a:rPr lang="zh-CN" altLang="en-US"/>
              <a:t>对于任意检错码，若错任意</a:t>
            </a:r>
            <a:r>
              <a:rPr lang="en-US" altLang="zh-CN"/>
              <a:t>r</a:t>
            </a:r>
            <a:r>
              <a:rPr lang="zh-CN" altLang="en-US"/>
              <a:t>位均可以检测出，表示对应错误编码均不属于此编码集，亦即该编码集汉明距离必大于</a:t>
            </a:r>
            <a:r>
              <a:rPr lang="en-US" altLang="zh-CN"/>
              <a:t>r</a:t>
            </a:r>
            <a:endParaRPr lang="en-US" altLang="zh-CN"/>
          </a:p>
          <a:p>
            <a:r>
              <a:rPr lang="zh-CN" altLang="en-US"/>
              <a:t>对于任意纠错码，若错任意</a:t>
            </a:r>
            <a:r>
              <a:rPr lang="en-US" altLang="zh-CN"/>
              <a:t>r</a:t>
            </a:r>
            <a:r>
              <a:rPr lang="zh-CN" altLang="en-US"/>
              <a:t>位均可纠错，表示对此对应错误编码，修改</a:t>
            </a:r>
            <a:r>
              <a:rPr lang="en-US" altLang="zh-CN"/>
              <a:t>r</a:t>
            </a:r>
            <a:r>
              <a:rPr lang="zh-CN" altLang="en-US"/>
              <a:t>位后，不可能产生两个不同的正确的编码，亦即该编码集汉明距离必大于</a:t>
            </a:r>
            <a:r>
              <a:rPr lang="en-US" altLang="zh-CN"/>
              <a:t>2r</a:t>
            </a:r>
            <a:endParaRPr lang="en-US" altLang="zh-CN"/>
          </a:p>
          <a:p>
            <a:r>
              <a:rPr lang="zh-CN" altLang="en-US"/>
              <a:t>（以上均可反证得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二维奇偶校验：比如出错比特在矩阵中形成一矩形四角，即不可检测出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Internet</a:t>
            </a:r>
            <a:r>
              <a:rPr lang="zh-CN" altLang="en-US"/>
              <a:t>校验和：接收端计算：可看作先不加</a:t>
            </a:r>
            <a:r>
              <a:rPr lang="en-US" altLang="zh-CN"/>
              <a:t>checksum</a:t>
            </a:r>
            <a:r>
              <a:rPr lang="zh-CN" altLang="en-US"/>
              <a:t>，则所得补码和即发送端所算补码和，</a:t>
            </a:r>
            <a:r>
              <a:rPr lang="en-US" altLang="zh-CN"/>
              <a:t>checksum</a:t>
            </a:r>
            <a:r>
              <a:rPr lang="zh-CN" altLang="en-US"/>
              <a:t>为该补码和的反码，故最终相加为</a:t>
            </a:r>
            <a:r>
              <a:rPr lang="en-US" altLang="zh-CN"/>
              <a:t>0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在于二进制除法与异或的关系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65267"/>
            <a:ext cx="6589199" cy="781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42415" y="1152908"/>
            <a:ext cx="6591985" cy="54703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30201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6689" y="37345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差错编码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65" y="817245"/>
            <a:ext cx="6591935" cy="6028055"/>
          </a:xfrm>
        </p:spPr>
        <p:txBody>
          <a:bodyPr/>
          <a:lstStyle/>
          <a:p>
            <a:r>
              <a:rPr lang="zh-CN" altLang="en-US" dirty="0"/>
              <a:t>基本原理：</a:t>
            </a:r>
            <a:r>
              <a:rPr lang="en-US" altLang="zh-CN" dirty="0"/>
              <a:t>D-&gt;DR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zh-CN" altLang="en-US" dirty="0"/>
              <a:t>为差错检测与纠正比特，</a:t>
            </a:r>
            <a:r>
              <a:rPr lang="en-US" altLang="zh-CN" dirty="0"/>
              <a:t>R=f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/>
              <a:t>方法：接收方依据收到信息</a:t>
            </a:r>
            <a:r>
              <a:rPr lang="en-US" altLang="zh-CN" dirty="0"/>
              <a:t>D’</a:t>
            </a:r>
            <a:r>
              <a:rPr lang="zh-CN" altLang="en-US" dirty="0"/>
              <a:t>生成</a:t>
            </a:r>
            <a:r>
              <a:rPr lang="en-US" altLang="zh-CN" dirty="0"/>
              <a:t>R’</a:t>
            </a:r>
            <a:r>
              <a:rPr lang="zh-CN" altLang="en-US" dirty="0"/>
              <a:t>，比较</a:t>
            </a:r>
            <a:r>
              <a:rPr lang="en-US" altLang="zh-CN" dirty="0"/>
              <a:t>R</a:t>
            </a:r>
            <a:r>
              <a:rPr lang="zh-CN" altLang="en-US" dirty="0"/>
              <a:t>与</a:t>
            </a:r>
            <a:r>
              <a:rPr lang="en-US" altLang="zh-CN" dirty="0"/>
              <a:t>R’</a:t>
            </a:r>
            <a:endParaRPr lang="en-US" altLang="zh-CN" dirty="0"/>
          </a:p>
          <a:p>
            <a:r>
              <a:rPr lang="zh-CN" altLang="en-US" dirty="0"/>
              <a:t>检错码：仅可判断是否出错，不能纠错</a:t>
            </a:r>
            <a:endParaRPr lang="zh-CN" altLang="en-US" dirty="0"/>
          </a:p>
          <a:p>
            <a:pPr lvl="1"/>
            <a:r>
              <a:rPr lang="zh-CN" altLang="en-US" dirty="0"/>
              <a:t>如果编码集的汉明距离d=r+1，则可检测</a:t>
            </a:r>
            <a:r>
              <a:rPr lang="en-US" altLang="zh-CN" dirty="0"/>
              <a:t>r</a:t>
            </a:r>
            <a:r>
              <a:rPr lang="zh-CN" altLang="en-US" dirty="0"/>
              <a:t>位差错</a:t>
            </a:r>
            <a:endParaRPr lang="zh-CN" altLang="en-US" dirty="0"/>
          </a:p>
          <a:p>
            <a:r>
              <a:rPr lang="zh-CN" altLang="en-US" dirty="0"/>
              <a:t>纠错码：可检错并纠错</a:t>
            </a:r>
            <a:endParaRPr lang="zh-CN" altLang="en-US" dirty="0"/>
          </a:p>
          <a:p>
            <a:pPr lvl="1"/>
            <a:r>
              <a:rPr lang="zh-CN" altLang="en-US" dirty="0"/>
              <a:t>如果编码集的汉明距离</a:t>
            </a:r>
            <a:r>
              <a:rPr lang="en-US" altLang="zh-CN" dirty="0"/>
              <a:t>d=2r+1</a:t>
            </a:r>
            <a:r>
              <a:rPr lang="zh-CN" altLang="en-US" dirty="0"/>
              <a:t>，则可纠正</a:t>
            </a:r>
            <a:r>
              <a:rPr lang="en-US" altLang="zh-CN" dirty="0"/>
              <a:t>r</a:t>
            </a:r>
            <a:r>
              <a:rPr lang="zh-CN" altLang="en-US" dirty="0"/>
              <a:t>位差错</a:t>
            </a:r>
            <a:endParaRPr lang="zh-CN" altLang="en-US" dirty="0"/>
          </a:p>
          <a:p>
            <a:r>
              <a:rPr lang="zh-CN" altLang="en-US" dirty="0"/>
              <a:t>奇偶校验码</a:t>
            </a:r>
            <a:endParaRPr lang="zh-CN" altLang="en-US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比特校验位：仅可检验奇数位差错</a:t>
            </a:r>
            <a:endParaRPr lang="zh-CN" altLang="en-US" dirty="0"/>
          </a:p>
          <a:p>
            <a:pPr lvl="1"/>
            <a:r>
              <a:rPr lang="zh-CN" altLang="en-US" dirty="0"/>
              <a:t>二维奇偶校验：</a:t>
            </a:r>
            <a:endParaRPr lang="zh-CN" altLang="en-US" dirty="0"/>
          </a:p>
          <a:p>
            <a:pPr lvl="2"/>
            <a:r>
              <a:rPr lang="zh-CN" altLang="en-US" dirty="0"/>
              <a:t>可检测奇数位差错与部分偶数位差错</a:t>
            </a:r>
            <a:endParaRPr lang="zh-CN" altLang="en-US" dirty="0"/>
          </a:p>
          <a:p>
            <a:pPr lvl="2"/>
            <a:r>
              <a:rPr lang="zh-CN" altLang="en-US" dirty="0"/>
              <a:t>可纠正差错仅出现在同一行</a:t>
            </a:r>
            <a:r>
              <a:rPr lang="en-US" altLang="zh-CN" dirty="0"/>
              <a:t>/</a:t>
            </a:r>
            <a:r>
              <a:rPr lang="zh-CN" altLang="en-US" dirty="0"/>
              <a:t>列</a:t>
            </a:r>
            <a:r>
              <a:rPr lang="zh-CN" altLang="en-US" dirty="0"/>
              <a:t>的奇数位差错</a:t>
            </a:r>
            <a:endParaRPr lang="zh-CN" altLang="en-US" dirty="0"/>
          </a:p>
          <a:p>
            <a:r>
              <a:rPr lang="en-US" altLang="zh-CN" dirty="0"/>
              <a:t>Internet</a:t>
            </a:r>
            <a:r>
              <a:rPr lang="zh-CN" altLang="en-US" dirty="0"/>
              <a:t>校验和（</a:t>
            </a:r>
            <a:r>
              <a:rPr lang="en-US" altLang="zh-CN" dirty="0"/>
              <a:t>checksum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发送端：将数据划分为</a:t>
            </a:r>
            <a:r>
              <a:rPr lang="en-US" altLang="zh-CN" dirty="0"/>
              <a:t>16</a:t>
            </a:r>
            <a:r>
              <a:rPr lang="zh-CN" altLang="en-US" dirty="0"/>
              <a:t>位二进制整数序列（</a:t>
            </a:r>
            <a:r>
              <a:rPr lang="en-US" altLang="zh-CN" dirty="0"/>
              <a:t>checksum</a:t>
            </a:r>
            <a:r>
              <a:rPr lang="zh-CN" altLang="en-US" dirty="0"/>
              <a:t>处先置为全</a:t>
            </a:r>
            <a:r>
              <a:rPr lang="en-US" altLang="zh-CN" dirty="0"/>
              <a:t>0</a:t>
            </a:r>
            <a:r>
              <a:rPr lang="zh-CN" altLang="en-US" dirty="0"/>
              <a:t>）；补码求和，最高位进位加到最低位；其和取反码放入</a:t>
            </a:r>
            <a:r>
              <a:rPr lang="en-US" altLang="zh-CN" dirty="0"/>
              <a:t>checksum</a:t>
            </a:r>
            <a:r>
              <a:rPr lang="zh-CN" altLang="en-US" dirty="0"/>
              <a:t>中</a:t>
            </a:r>
            <a:endParaRPr lang="zh-CN" altLang="en-US" dirty="0"/>
          </a:p>
          <a:p>
            <a:pPr lvl="1"/>
            <a:r>
              <a:rPr lang="zh-CN" altLang="en-US" dirty="0"/>
              <a:t>接收端：相同算法计算，仅若为全</a:t>
            </a:r>
            <a:r>
              <a:rPr lang="en-US" altLang="zh-CN" dirty="0"/>
              <a:t>0</a:t>
            </a:r>
            <a:r>
              <a:rPr lang="zh-CN" altLang="en-US" dirty="0"/>
              <a:t>，才</a:t>
            </a:r>
            <a:r>
              <a:rPr lang="zh-CN" altLang="en-US" dirty="0"/>
              <a:t>正确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循环冗余校验码</a:t>
            </a:r>
            <a:r>
              <a:rPr lang="en-US" altLang="zh-CN"/>
              <a:t>CRC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检错能力更强大的差错编码</a:t>
            </a:r>
            <a:endParaRPr lang="zh-CN" altLang="en-US"/>
          </a:p>
          <a:p>
            <a:r>
              <a:rPr lang="zh-CN" altLang="en-US"/>
              <a:t>将数据比特D，视为一个二进制数</a:t>
            </a:r>
            <a:endParaRPr lang="zh-CN" altLang="en-US"/>
          </a:p>
          <a:p>
            <a:r>
              <a:rPr lang="zh-CN" altLang="en-US"/>
              <a:t>选择一个r+1位的比特模式 (生成比特模式)，G </a:t>
            </a:r>
            <a:endParaRPr lang="zh-CN" altLang="en-US"/>
          </a:p>
          <a:p>
            <a:r>
              <a:rPr lang="zh-CN" altLang="en-US"/>
              <a:t>目标：选择r位的CRC比特，R，满足：</a:t>
            </a:r>
            <a:endParaRPr lang="zh-CN" altLang="en-US"/>
          </a:p>
          <a:p>
            <a:pPr lvl="1"/>
            <a:r>
              <a:rPr lang="zh-CN" altLang="en-US"/>
              <a:t>&lt;D,R&gt;刚好可以被G整除(模2) </a:t>
            </a:r>
            <a:endParaRPr lang="zh-CN" altLang="en-US"/>
          </a:p>
          <a:p>
            <a:r>
              <a:rPr lang="zh-CN" altLang="en-US"/>
              <a:t>接收端检错：</a:t>
            </a:r>
            <a:endParaRPr lang="zh-CN" altLang="en-US"/>
          </a:p>
          <a:p>
            <a:pPr lvl="1"/>
            <a:r>
              <a:rPr lang="zh-CN" altLang="en-US"/>
              <a:t>利用G除&lt;D,R&gt;，余式全0，无错；否则，有错！</a:t>
            </a:r>
            <a:endParaRPr lang="zh-CN" altLang="en-US"/>
          </a:p>
          <a:p>
            <a:pPr lvl="1"/>
            <a:r>
              <a:rPr lang="zh-CN" altLang="en-US"/>
              <a:t>可以检测所有突发长度小于r+1位差错。</a:t>
            </a:r>
            <a:endParaRPr lang="zh-CN" altLang="en-US"/>
          </a:p>
          <a:p>
            <a:r>
              <a:rPr lang="zh-CN" altLang="en-US"/>
              <a:t>广泛应用于实际网络 (以太网，802.11 WiFi，ATM)</a:t>
            </a:r>
            <a:endParaRPr lang="zh-CN" altLang="en-US"/>
          </a:p>
          <a:p>
            <a:r>
              <a:rPr lang="zh-CN" altLang="en-US"/>
              <a:t>实际取值方法： 通过</a:t>
            </a:r>
            <a:r>
              <a:rPr lang="en-US" altLang="zh-CN"/>
              <a:t>D</a:t>
            </a:r>
            <a:r>
              <a:rPr lang="zh-CN" altLang="en-US"/>
              <a:t>，</a:t>
            </a:r>
            <a:r>
              <a:rPr lang="en-US" altLang="zh-CN"/>
              <a:t>G</a:t>
            </a:r>
            <a:r>
              <a:rPr lang="zh-CN" altLang="en-US"/>
              <a:t>计算</a:t>
            </a:r>
            <a:r>
              <a:rPr lang="en-US" altLang="zh-CN"/>
              <a:t>R</a:t>
            </a:r>
            <a:r>
              <a:rPr lang="zh-CN" altLang="en-US"/>
              <a:t>值</a:t>
            </a:r>
            <a:endParaRPr lang="zh-CN" altLang="en-US"/>
          </a:p>
          <a:p>
            <a:pPr lvl="1"/>
            <a:r>
              <a:rPr lang="en-US" altLang="zh-CN"/>
              <a:t>D·2^r XOR R = nG</a:t>
            </a:r>
            <a:endParaRPr lang="en-US" altLang="zh-CN"/>
          </a:p>
          <a:p>
            <a:pPr lvl="1"/>
            <a:r>
              <a:rPr lang="zh-CN" altLang="en-US"/>
              <a:t>则：</a:t>
            </a:r>
            <a:r>
              <a:rPr lang="en-US" altLang="zh-CN"/>
              <a:t>D·2^r = nG XOR R</a:t>
            </a:r>
            <a:endParaRPr lang="en-US" altLang="zh-CN"/>
          </a:p>
          <a:p>
            <a:pPr lvl="1"/>
            <a:r>
              <a:rPr lang="zh-CN" altLang="en-US"/>
              <a:t>利用</a:t>
            </a:r>
            <a:r>
              <a:rPr lang="en-US" altLang="zh-CN"/>
              <a:t>D·2^r</a:t>
            </a:r>
            <a:r>
              <a:rPr lang="zh-CN" altLang="en-US"/>
              <a:t>除以</a:t>
            </a:r>
            <a:r>
              <a:rPr lang="en-US" altLang="zh-CN"/>
              <a:t>G</a:t>
            </a:r>
            <a:r>
              <a:rPr lang="zh-CN" altLang="en-US"/>
              <a:t>，得</a:t>
            </a:r>
            <a:r>
              <a:rPr lang="en-US" altLang="zh-CN"/>
              <a:t>R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551</Words>
  <Application>WPS 演示</Application>
  <PresentationFormat>全屏显示(4:3)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Wingdings 3</vt:lpstr>
      <vt:lpstr>Arial</vt:lpstr>
      <vt:lpstr>Century Gothic</vt:lpstr>
      <vt:lpstr>Segoe Print</vt:lpstr>
      <vt:lpstr>幼圆</vt:lpstr>
      <vt:lpstr>微软雅黑</vt:lpstr>
      <vt:lpstr>Arial Unicode MS</vt:lpstr>
      <vt:lpstr>Symbol</vt:lpstr>
      <vt:lpstr>Calibri</vt:lpstr>
      <vt:lpstr>丝状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QWERTIer _</dc:creator>
  <cp:lastModifiedBy>倪郑鸿远</cp:lastModifiedBy>
  <cp:revision>6</cp:revision>
  <dcterms:created xsi:type="dcterms:W3CDTF">2018-04-01T02:32:00Z</dcterms:created>
  <dcterms:modified xsi:type="dcterms:W3CDTF">2018-05-08T14:14:33Z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