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3"/>
  </p:notesMasterIdLst>
  <p:sldIdLst>
    <p:sldId id="277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70" r:id="rId15"/>
    <p:sldId id="256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524" autoAdjust="0"/>
  </p:normalViewPr>
  <p:slideViewPr>
    <p:cSldViewPr snapToGrid="0">
      <p:cViewPr varScale="1">
        <p:scale>
          <a:sx n="87" d="100"/>
          <a:sy n="87" d="100"/>
        </p:scale>
        <p:origin x="22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ACFE-80AE-4398-89AE-1514992457E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37C1B-FF30-489A-8553-D4751E11D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利用很小的预约帧彻底避免了数据帧冲突！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7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802.11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数据帧有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个地址字段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用于自组网络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2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先看信道划分协议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TDMA</a:t>
            </a:r>
            <a:r>
              <a:rPr lang="zh-CN" altLang="en-US" dirty="0"/>
              <a:t>和</a:t>
            </a:r>
            <a:r>
              <a:rPr lang="en-US" altLang="zh-CN" dirty="0"/>
              <a:t>FDMA</a:t>
            </a:r>
            <a:r>
              <a:rPr lang="zh-CN" altLang="en-US" dirty="0"/>
              <a:t>为例子</a:t>
            </a:r>
            <a:endParaRPr lang="en-US" altLang="zh-CN" dirty="0"/>
          </a:p>
          <a:p>
            <a:r>
              <a:rPr lang="en-US" altLang="zh-CN" dirty="0" err="1"/>
              <a:t>Tdma</a:t>
            </a:r>
            <a:r>
              <a:rPr lang="zh-CN" altLang="en-US" dirty="0"/>
              <a:t>把时间划分成一个一个时期按顺序分配给不同的节点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每个节点“周期性”接入信道</a:t>
            </a:r>
            <a:endParaRPr lang="en-US" altLang="zh-CN" dirty="0"/>
          </a:p>
          <a:p>
            <a:r>
              <a:rPr lang="zh-CN" altLang="en-US" dirty="0"/>
              <a:t>，并且每个站点在每个周期，占用固定长度的时隙，还存在着未用时隙空闲现象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而对于</a:t>
            </a:r>
            <a:r>
              <a:rPr lang="en-US" altLang="zh-CN" dirty="0"/>
              <a:t>FDMA</a:t>
            </a:r>
            <a:r>
              <a:rPr lang="zh-CN" altLang="en-US" dirty="0"/>
              <a:t>，则将信道频谱划分为若干频带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为每个站点分配一个固定的频带，并且不存在无传输频带空闲现象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3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其中源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地址，目的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，其中源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地址，目的</a:t>
            </a:r>
            <a:r>
              <a:rPr lang="en-US" altLang="zh-CN" dirty="0"/>
              <a:t>MAC</a:t>
            </a:r>
            <a:r>
              <a:rPr lang="zh-CN" altLang="en-US" dirty="0"/>
              <a:t>地址是 </a:t>
            </a:r>
            <a:r>
              <a:rPr lang="en-US" altLang="zh-CN" dirty="0"/>
              <a:t>R(</a:t>
            </a:r>
            <a:r>
              <a:rPr lang="zh-CN" altLang="en-US" dirty="0"/>
              <a:t>左</a:t>
            </a:r>
            <a:r>
              <a:rPr lang="en-US" altLang="zh-CN" dirty="0"/>
              <a:t>)</a:t>
            </a:r>
            <a:r>
              <a:rPr lang="zh-CN" altLang="en-US" dirty="0"/>
              <a:t>接口的</a:t>
            </a:r>
            <a:r>
              <a:rPr lang="en-US" altLang="zh-CN" dirty="0"/>
              <a:t>MAC</a:t>
            </a:r>
            <a:r>
              <a:rPr lang="zh-CN" altLang="en-US" dirty="0"/>
              <a:t>地址，封装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数据报。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，其中源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R(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接口的</a:t>
            </a:r>
            <a:r>
              <a:rPr lang="en-US" altLang="zh-CN" dirty="0"/>
              <a:t>MAC</a:t>
            </a:r>
            <a:r>
              <a:rPr lang="zh-CN" altLang="en-US" dirty="0"/>
              <a:t>地址，目 的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地址，封装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数据报。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，其中源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R 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接口的</a:t>
            </a:r>
            <a:r>
              <a:rPr lang="en-US" altLang="zh-CN" dirty="0"/>
              <a:t>MAC</a:t>
            </a:r>
            <a:r>
              <a:rPr lang="zh-CN" altLang="en-US" dirty="0"/>
              <a:t>地址，目 的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地址，封装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数据报。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冲突域：即任二结点可能发生冲突的区域</a:t>
            </a:r>
          </a:p>
        </p:txBody>
      </p:sp>
    </p:spTree>
    <p:extLst>
      <p:ext uri="{BB962C8B-B14F-4D97-AF65-F5344CB8AC3E}">
        <p14:creationId xmlns:p14="http://schemas.microsoft.com/office/powerpoint/2010/main" val="36739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点对点链路特点是一个发送端，一个接收端，一条链路，因此比广播链路容易，它无需介质访问控制，无需明确的</a:t>
            </a:r>
            <a:r>
              <a:rPr lang="en-US" altLang="zh-CN" dirty="0"/>
              <a:t>MAC</a:t>
            </a:r>
            <a:r>
              <a:rPr lang="zh-CN" altLang="en-US" dirty="0"/>
              <a:t>寻址。常见的点对点链路有拨号链路</a:t>
            </a:r>
            <a:r>
              <a:rPr lang="en-US" altLang="zh-CN" dirty="0"/>
              <a:t>, ISDN</a:t>
            </a:r>
            <a:r>
              <a:rPr lang="zh-CN" altLang="en-US" dirty="0"/>
              <a:t>链路。</a:t>
            </a:r>
            <a:endParaRPr lang="en-US" altLang="zh-CN" dirty="0"/>
          </a:p>
          <a:p>
            <a:r>
              <a:rPr lang="zh-CN" altLang="en-US" dirty="0"/>
              <a:t>常见的点对点链路控制协议有</a:t>
            </a:r>
            <a:r>
              <a:rPr lang="en-US" altLang="zh-CN" dirty="0"/>
              <a:t>HDLC</a:t>
            </a:r>
            <a:r>
              <a:rPr lang="zh-CN" altLang="en-US" dirty="0"/>
              <a:t>（</a:t>
            </a:r>
            <a:r>
              <a:rPr lang="en-US" altLang="zh-CN" dirty="0"/>
              <a:t>High Level Data Link Control</a:t>
            </a:r>
            <a:r>
              <a:rPr lang="zh-CN" altLang="en-US" dirty="0"/>
              <a:t>）</a:t>
            </a:r>
            <a:r>
              <a:rPr lang="en-US" altLang="zh-CN" dirty="0"/>
              <a:t>PPP (Point-to-Point Protocol)</a:t>
            </a:r>
          </a:p>
          <a:p>
            <a:endParaRPr lang="en-US" altLang="zh-CN" dirty="0"/>
          </a:p>
          <a:p>
            <a:r>
              <a:rPr lang="en-US" altLang="zh-CN" dirty="0"/>
              <a:t>PPP</a:t>
            </a:r>
            <a:r>
              <a:rPr lang="zh-CN" altLang="en-US" dirty="0"/>
              <a:t>设计时需要考虑以下需求</a:t>
            </a:r>
            <a:endParaRPr lang="en-US" altLang="zh-CN" dirty="0"/>
          </a:p>
          <a:p>
            <a:pPr lvl="0"/>
            <a:r>
              <a:rPr lang="zh-CN" altLang="en-US" dirty="0"/>
              <a:t>组帧：将网络层数据报封装到数据链路层帧中</a:t>
            </a:r>
            <a:endParaRPr lang="en-US" altLang="zh-CN" dirty="0"/>
          </a:p>
          <a:p>
            <a:pPr lvl="1"/>
            <a:r>
              <a:rPr lang="zh-CN" altLang="en-US" dirty="0"/>
              <a:t>可以同时承载任何网络层协议分组</a:t>
            </a:r>
            <a:r>
              <a:rPr lang="en-US" altLang="zh-CN" dirty="0"/>
              <a:t>(</a:t>
            </a:r>
            <a:r>
              <a:rPr lang="zh-CN" altLang="en-US" dirty="0"/>
              <a:t>不仅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可以向上层实现分用（多路分解）</a:t>
            </a:r>
            <a:endParaRPr lang="en-US" altLang="zh-CN" dirty="0"/>
          </a:p>
          <a:p>
            <a:pPr lvl="0"/>
            <a:r>
              <a:rPr lang="zh-CN" altLang="en-US" dirty="0"/>
              <a:t>比特透明传输：数据域必须支持承载任何比特模式</a:t>
            </a:r>
            <a:endParaRPr lang="en-US" altLang="zh-CN" dirty="0"/>
          </a:p>
          <a:p>
            <a:pPr lvl="0"/>
            <a:r>
              <a:rPr lang="zh-CN" altLang="en-US" dirty="0"/>
              <a:t>无纠正的差错检测</a:t>
            </a:r>
            <a:endParaRPr lang="en-US" altLang="zh-CN" dirty="0"/>
          </a:p>
          <a:p>
            <a:pPr lvl="0"/>
            <a:r>
              <a:rPr lang="zh-CN" altLang="en-US" dirty="0"/>
              <a:t>连接活性</a:t>
            </a:r>
            <a:r>
              <a:rPr lang="en-US" altLang="zh-CN" dirty="0"/>
              <a:t>(connection liveness)</a:t>
            </a:r>
            <a:r>
              <a:rPr lang="zh-CN" altLang="en-US" dirty="0"/>
              <a:t>检测：检测、并向网络层通知链路失效</a:t>
            </a:r>
            <a:endParaRPr lang="en-US" altLang="zh-CN" dirty="0"/>
          </a:p>
          <a:p>
            <a:pPr lvl="0"/>
            <a:r>
              <a:rPr lang="zh-CN" altLang="en-US" dirty="0"/>
              <a:t>网络层地址协商：端结点可以学习</a:t>
            </a:r>
            <a:r>
              <a:rPr lang="en-US" altLang="zh-CN" dirty="0"/>
              <a:t>/</a:t>
            </a:r>
            <a:r>
              <a:rPr lang="zh-CN" altLang="en-US" dirty="0"/>
              <a:t>配置彼此网络地址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9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PPP</a:t>
            </a:r>
            <a:r>
              <a:rPr lang="zh-CN" altLang="en-US" dirty="0"/>
              <a:t>协议而言，他无需支持差错纠正</a:t>
            </a:r>
            <a:r>
              <a:rPr lang="en-US" altLang="zh-CN" dirty="0"/>
              <a:t>/</a:t>
            </a:r>
            <a:r>
              <a:rPr lang="zh-CN" altLang="en-US" dirty="0"/>
              <a:t>恢复，流量控制，乱序交付，多点链路</a:t>
            </a:r>
            <a:endParaRPr lang="en-US" altLang="zh-CN" dirty="0"/>
          </a:p>
          <a:p>
            <a:r>
              <a:rPr lang="zh-CN" altLang="en-US" dirty="0"/>
              <a:t>在一个</a:t>
            </a:r>
            <a:r>
              <a:rPr lang="en-US" altLang="zh-CN" dirty="0"/>
              <a:t>PPP</a:t>
            </a:r>
            <a:r>
              <a:rPr lang="zh-CN" altLang="en-US" dirty="0"/>
              <a:t>数据帧里有：</a:t>
            </a:r>
          </a:p>
          <a:p>
            <a:pPr lvl="1"/>
            <a:r>
              <a:rPr lang="zh-CN" altLang="en-US" dirty="0"/>
              <a:t>标志</a:t>
            </a:r>
            <a:r>
              <a:rPr lang="en-US" altLang="zh-CN" dirty="0"/>
              <a:t>(Flag): </a:t>
            </a:r>
            <a:r>
              <a:rPr lang="zh-CN" altLang="en-US" dirty="0"/>
              <a:t>定界符</a:t>
            </a:r>
            <a:r>
              <a:rPr lang="en-US" altLang="zh-CN" dirty="0"/>
              <a:t>(delimiter) </a:t>
            </a:r>
          </a:p>
          <a:p>
            <a:pPr lvl="1"/>
            <a:r>
              <a:rPr lang="zh-CN" altLang="en-US" dirty="0"/>
              <a:t>地址</a:t>
            </a:r>
            <a:r>
              <a:rPr lang="en-US" altLang="zh-CN" dirty="0"/>
              <a:t>(Address): </a:t>
            </a:r>
            <a:r>
              <a:rPr lang="zh-CN" altLang="en-US" dirty="0"/>
              <a:t>无效</a:t>
            </a:r>
            <a:r>
              <a:rPr lang="en-US" altLang="zh-CN" dirty="0"/>
              <a:t>(</a:t>
            </a:r>
            <a:r>
              <a:rPr lang="zh-CN" altLang="en-US" dirty="0"/>
              <a:t>仅仅是一个选项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控制</a:t>
            </a:r>
            <a:r>
              <a:rPr lang="en-US" altLang="zh-CN" dirty="0"/>
              <a:t>(Control): </a:t>
            </a:r>
            <a:r>
              <a:rPr lang="zh-CN" altLang="en-US" dirty="0"/>
              <a:t>无效；未来可能的多种控制域 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(Protocol): </a:t>
            </a:r>
            <a:r>
              <a:rPr lang="zh-CN" altLang="en-US" dirty="0"/>
              <a:t>上层协议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, PPP-LCP, IP, IPCP, </a:t>
            </a:r>
            <a:r>
              <a:rPr lang="en-US" altLang="zh-CN" dirty="0" err="1"/>
              <a:t>etc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信息</a:t>
            </a:r>
            <a:r>
              <a:rPr lang="en-US" altLang="zh-CN" dirty="0"/>
              <a:t>(info): </a:t>
            </a:r>
            <a:r>
              <a:rPr lang="zh-CN" altLang="en-US" dirty="0"/>
              <a:t>上层协议分组数据 </a:t>
            </a:r>
            <a:endParaRPr lang="en-US" altLang="zh-CN" dirty="0"/>
          </a:p>
          <a:p>
            <a:pPr lvl="1"/>
            <a:r>
              <a:rPr lang="zh-CN" altLang="en-US" dirty="0"/>
              <a:t>校验</a:t>
            </a:r>
            <a:r>
              <a:rPr lang="en-US" altLang="zh-CN" dirty="0"/>
              <a:t>(check): CRC</a:t>
            </a:r>
            <a:r>
              <a:rPr lang="zh-CN" altLang="en-US" dirty="0"/>
              <a:t>校验，用于差错检测 </a:t>
            </a:r>
          </a:p>
          <a:p>
            <a:r>
              <a:rPr lang="zh-CN" altLang="en-US" dirty="0"/>
              <a:t>这引来一个问题：如何判断</a:t>
            </a:r>
            <a:r>
              <a:rPr lang="en-US" altLang="zh-CN" dirty="0"/>
              <a:t>&lt;01111110&gt;</a:t>
            </a:r>
            <a:r>
              <a:rPr lang="zh-CN" altLang="en-US" dirty="0"/>
              <a:t>是数据还是标志？</a:t>
            </a:r>
            <a:endParaRPr lang="en-US" altLang="zh-CN" dirty="0"/>
          </a:p>
          <a:p>
            <a:r>
              <a:rPr lang="zh-CN" altLang="en-US" dirty="0"/>
              <a:t>在发送端需要在数据中的和字节前添加额外的字节 </a:t>
            </a:r>
            <a:r>
              <a:rPr lang="en-US" altLang="zh-CN" dirty="0"/>
              <a:t>(“</a:t>
            </a:r>
            <a:r>
              <a:rPr lang="zh-CN" altLang="en-US" dirty="0"/>
              <a:t>填充</a:t>
            </a:r>
            <a:r>
              <a:rPr lang="en-US" altLang="zh-CN" dirty="0"/>
              <a:t>(stuffs)”)</a:t>
            </a:r>
          </a:p>
          <a:p>
            <a:endParaRPr lang="en-US" altLang="zh-CN" dirty="0"/>
          </a:p>
          <a:p>
            <a:r>
              <a:rPr lang="zh-CN" altLang="en-US" dirty="0"/>
              <a:t>对接收端而言：单个字节表示一个填充字节；连续两个字节：丢弃第</a:t>
            </a:r>
            <a:r>
              <a:rPr lang="en-US" altLang="zh-CN" dirty="0"/>
              <a:t>1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个作 为数据</a:t>
            </a:r>
            <a:r>
              <a:rPr lang="zh-CN" altLang="en-US"/>
              <a:t>接收 ；单个</a:t>
            </a:r>
            <a:r>
              <a:rPr lang="zh-CN" altLang="en-US" dirty="0"/>
              <a:t>字节</a:t>
            </a:r>
            <a:r>
              <a:rPr lang="en-US" altLang="zh-CN" dirty="0"/>
              <a:t>: </a:t>
            </a:r>
            <a:r>
              <a:rPr lang="zh-CN" altLang="en-US" dirty="0"/>
              <a:t>标志字节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无线局域网：</a:t>
            </a:r>
            <a:endParaRPr lang="en-US" altLang="zh-CN" dirty="0"/>
          </a:p>
          <a:p>
            <a:r>
              <a:rPr lang="zh-CN" altLang="en-US" dirty="0"/>
              <a:t>无线主机与基站通信， 基站也叫访问点（</a:t>
            </a:r>
            <a:r>
              <a:rPr lang="en-US" altLang="zh-CN" dirty="0" err="1"/>
              <a:t>ap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无线局域网的基础设施就是无线主机和</a:t>
            </a:r>
            <a:r>
              <a:rPr lang="en-US" altLang="zh-CN" dirty="0" err="1"/>
              <a:t>ap</a:t>
            </a:r>
            <a:r>
              <a:rPr lang="zh-CN" altLang="en-US" dirty="0"/>
              <a:t>，一个</a:t>
            </a:r>
            <a:r>
              <a:rPr lang="en-US" altLang="zh-CN" dirty="0" err="1"/>
              <a:t>ap</a:t>
            </a:r>
            <a:r>
              <a:rPr lang="zh-CN" altLang="en-US" dirty="0"/>
              <a:t>和连接他的无线主机构成了一个基本服务己（</a:t>
            </a:r>
            <a:r>
              <a:rPr lang="en-US" altLang="zh-CN" dirty="0"/>
              <a:t>BBS</a:t>
            </a:r>
            <a:r>
              <a:rPr lang="zh-CN" altLang="en-US" dirty="0"/>
              <a:t>）也称为单元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5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同样存在多路访问控制的问题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发送数据前监听信道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避免与正在进行传输的其他结点冲突</a:t>
            </a:r>
            <a:r>
              <a:rPr lang="zh-CN" altLang="en-US" dirty="0"/>
              <a:t> ，但是不能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CSMA/CD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那样，边发送、边检测冲突！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因为：无线信道很难实现 而且 无法侦听到所有可能的冲突：隐藏站、信号衰落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CSMA/CA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这就是</a:t>
            </a:r>
            <a:r>
              <a:rPr lang="en-US" altLang="zh-CN" dirty="0" err="1"/>
              <a:t>csma</a:t>
            </a:r>
            <a:r>
              <a:rPr lang="en-US" altLang="zh-CN" dirty="0"/>
              <a:t>/ca</a:t>
            </a:r>
            <a:r>
              <a:rPr lang="zh-CN" altLang="en-US" dirty="0"/>
              <a:t>协议的过程</a:t>
            </a: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6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E61C-B81A-496D-8BF8-2E7E83328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局域网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96044-8BB1-4A42-A5A4-9CB3BBFF5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交换机</a:t>
            </a:r>
            <a:r>
              <a:rPr lang="en-US" altLang="zh-CN"/>
              <a:t>--</a:t>
            </a:r>
            <a:r>
              <a:rPr lang="zh-CN" altLang="en-US"/>
              <a:t>交换表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类似路由表，存储到达某些主机对应的端口</a:t>
            </a:r>
          </a:p>
          <a:p>
            <a:r>
              <a:rPr lang="zh-CN" altLang="en-US"/>
              <a:t>结构： (主机的MAC地址, 到达主机的接口, 时间戳)</a:t>
            </a:r>
          </a:p>
          <a:p>
            <a:r>
              <a:rPr lang="zh-CN" altLang="en-US"/>
              <a:t>创建与维护：</a:t>
            </a:r>
          </a:p>
          <a:p>
            <a:pPr lvl="1"/>
            <a:r>
              <a:rPr lang="zh-CN" altLang="en-US"/>
              <a:t>不利用算法事先创建（即不使用路由表方法）</a:t>
            </a:r>
          </a:p>
          <a:p>
            <a:pPr lvl="1"/>
            <a:r>
              <a:rPr lang="zh-CN" altLang="en-US"/>
              <a:t>自学习：</a:t>
            </a:r>
          </a:p>
          <a:p>
            <a:pPr lvl="2"/>
            <a:r>
              <a:rPr lang="zh-CN" altLang="en-US"/>
              <a:t>当收到帧时，交换机“学习”到发送帧的主机（通过帧的源MAC地址），位于收到该帧的接口所连接的LAN网段</a:t>
            </a:r>
          </a:p>
          <a:p>
            <a:pPr lvl="2"/>
            <a:r>
              <a:rPr lang="zh-CN" altLang="en-US"/>
              <a:t>将学习到的发送主机MAC地址/接口信息记录到交换表中</a:t>
            </a:r>
          </a:p>
          <a:p>
            <a:pPr lvl="0"/>
            <a:r>
              <a:rPr lang="zh-CN" altLang="en-US"/>
              <a:t>帧过滤</a:t>
            </a:r>
            <a:r>
              <a:rPr lang="en-US" altLang="zh-CN"/>
              <a:t>/</a:t>
            </a:r>
            <a:r>
              <a:rPr lang="zh-CN" altLang="en-US"/>
              <a:t>转发</a:t>
            </a:r>
          </a:p>
          <a:p>
            <a:pPr lvl="1"/>
            <a:r>
              <a:rPr lang="zh-CN" altLang="en-US"/>
              <a:t>交换机收到帧</a:t>
            </a:r>
          </a:p>
          <a:p>
            <a:pPr lvl="1"/>
            <a:r>
              <a:rPr lang="zh-CN" altLang="en-US"/>
              <a:t>检索交换表：</a:t>
            </a:r>
          </a:p>
          <a:p>
            <a:pPr lvl="2"/>
            <a:r>
              <a:rPr lang="zh-CN" altLang="en-US"/>
              <a:t>此帧的目的主机与发送主机属于一个端口（即属于一个网段），则丢弃此帧（即不需要通过交换机转发，在网段内即已接收）</a:t>
            </a:r>
          </a:p>
          <a:p>
            <a:pPr lvl="2"/>
            <a:r>
              <a:rPr lang="zh-CN" altLang="en-US">
                <a:sym typeface="+mn-ea"/>
              </a:rPr>
              <a:t>此帧的目的主机与发送主机属于一个端口，则转至相应端口发送</a:t>
            </a:r>
          </a:p>
          <a:p>
            <a:pPr lvl="2"/>
            <a:r>
              <a:rPr lang="zh-CN" altLang="en-US">
                <a:sym typeface="+mn-ea"/>
              </a:rPr>
              <a:t>交换表中还无对应数据，泛洪式发送</a:t>
            </a:r>
          </a:p>
        </p:txBody>
      </p:sp>
    </p:spTree>
    <p:extLst>
      <p:ext uri="{BB962C8B-B14F-4D97-AF65-F5344CB8AC3E}">
        <p14:creationId xmlns:p14="http://schemas.microsoft.com/office/powerpoint/2010/main" val="429188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多交换机自学习举例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152908"/>
            <a:ext cx="6591985" cy="5470314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S1</a:t>
            </a:r>
            <a:r>
              <a:rPr lang="zh-CN" altLang="en-US" dirty="0"/>
              <a:t>学习</a:t>
            </a:r>
            <a:r>
              <a:rPr lang="en-US" altLang="zh-CN" dirty="0"/>
              <a:t>C</a:t>
            </a:r>
            <a:r>
              <a:rPr lang="zh-CN" altLang="en-US" dirty="0"/>
              <a:t>位置，向其它端口泛洪</a:t>
            </a:r>
            <a:endParaRPr lang="en-US" altLang="zh-CN" dirty="0"/>
          </a:p>
          <a:p>
            <a:r>
              <a:rPr lang="en-US" altLang="zh-CN" dirty="0"/>
              <a:t>S4</a:t>
            </a:r>
            <a:r>
              <a:rPr lang="zh-CN" altLang="en-US" dirty="0"/>
              <a:t>学习</a:t>
            </a:r>
            <a:r>
              <a:rPr lang="en-US" altLang="zh-CN" dirty="0"/>
              <a:t>C</a:t>
            </a:r>
            <a:r>
              <a:rPr lang="zh-CN" altLang="en-US" dirty="0"/>
              <a:t>位置</a:t>
            </a:r>
            <a:r>
              <a:rPr lang="en-US" altLang="zh-CN" dirty="0"/>
              <a:t>(S1)</a:t>
            </a:r>
            <a:r>
              <a:rPr lang="zh-CN" altLang="en-US" dirty="0"/>
              <a:t>，向其它端口泛洪</a:t>
            </a:r>
            <a:endParaRPr lang="en-US" altLang="zh-CN" dirty="0"/>
          </a:p>
          <a:p>
            <a:r>
              <a:rPr lang="en-US" altLang="zh-CN" dirty="0"/>
              <a:t>S2,S3</a:t>
            </a:r>
            <a:r>
              <a:rPr lang="zh-CN" altLang="en-US" dirty="0"/>
              <a:t>学习</a:t>
            </a:r>
            <a:r>
              <a:rPr lang="en-US" altLang="zh-CN" dirty="0"/>
              <a:t>C</a:t>
            </a:r>
            <a:r>
              <a:rPr lang="zh-CN" altLang="en-US" dirty="0"/>
              <a:t>位置</a:t>
            </a:r>
            <a:r>
              <a:rPr lang="en-US" altLang="zh-CN" dirty="0"/>
              <a:t>(S4)</a:t>
            </a:r>
            <a:r>
              <a:rPr lang="zh-CN" altLang="en-US" dirty="0"/>
              <a:t>，向其它端口泛洪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接受发送帧并应答，其它计算机忽略</a:t>
            </a:r>
            <a:endParaRPr lang="en-US" altLang="zh-CN" dirty="0"/>
          </a:p>
          <a:p>
            <a:r>
              <a:rPr lang="en-US" altLang="zh-CN" dirty="0"/>
              <a:t>S3</a:t>
            </a:r>
            <a:r>
              <a:rPr lang="zh-CN" altLang="en-US" dirty="0"/>
              <a:t>学习</a:t>
            </a:r>
            <a:r>
              <a:rPr lang="en-US" altLang="zh-CN" dirty="0"/>
              <a:t>H</a:t>
            </a:r>
            <a:r>
              <a:rPr lang="zh-CN" altLang="en-US" dirty="0"/>
              <a:t>位置，向</a:t>
            </a:r>
            <a:r>
              <a:rPr lang="en-US" altLang="zh-CN" dirty="0"/>
              <a:t>S4</a:t>
            </a:r>
            <a:r>
              <a:rPr lang="zh-CN" altLang="en-US" dirty="0"/>
              <a:t>发送</a:t>
            </a:r>
            <a:endParaRPr lang="en-US" altLang="zh-CN" dirty="0"/>
          </a:p>
          <a:p>
            <a:r>
              <a:rPr lang="en-US" altLang="zh-CN" dirty="0"/>
              <a:t>S4</a:t>
            </a:r>
            <a:r>
              <a:rPr lang="zh-CN" altLang="en-US" dirty="0"/>
              <a:t>学习</a:t>
            </a:r>
            <a:r>
              <a:rPr lang="en-US" altLang="zh-CN" dirty="0"/>
              <a:t>H</a:t>
            </a:r>
            <a:r>
              <a:rPr lang="zh-CN" altLang="en-US" dirty="0"/>
              <a:t>位置</a:t>
            </a:r>
            <a:r>
              <a:rPr lang="en-US" altLang="zh-CN" dirty="0"/>
              <a:t>(S3)</a:t>
            </a:r>
            <a:r>
              <a:rPr lang="zh-CN" altLang="en-US" dirty="0"/>
              <a:t>，向</a:t>
            </a:r>
            <a:r>
              <a:rPr lang="en-US" altLang="zh-CN" dirty="0"/>
              <a:t>S1</a:t>
            </a:r>
            <a:r>
              <a:rPr lang="zh-CN" altLang="en-US" dirty="0"/>
              <a:t>发送</a:t>
            </a:r>
            <a:endParaRPr lang="en-US" altLang="zh-CN" dirty="0"/>
          </a:p>
          <a:p>
            <a:r>
              <a:rPr lang="en-US" altLang="zh-CN" dirty="0"/>
              <a:t>S1</a:t>
            </a:r>
            <a:r>
              <a:rPr lang="zh-CN" altLang="en-US" dirty="0"/>
              <a:t>学习</a:t>
            </a:r>
            <a:r>
              <a:rPr lang="en-US" altLang="zh-CN" dirty="0"/>
              <a:t>H</a:t>
            </a:r>
            <a:r>
              <a:rPr lang="zh-CN" altLang="en-US" dirty="0"/>
              <a:t>位置</a:t>
            </a:r>
            <a:r>
              <a:rPr lang="en-US" altLang="zh-CN" dirty="0"/>
              <a:t>(S4)</a:t>
            </a:r>
            <a:r>
              <a:rPr lang="zh-CN" altLang="en-US" dirty="0"/>
              <a:t>，向</a:t>
            </a:r>
            <a:r>
              <a:rPr lang="en-US" altLang="zh-CN" dirty="0"/>
              <a:t>C</a:t>
            </a:r>
            <a:r>
              <a:rPr lang="zh-CN" altLang="en-US" dirty="0"/>
              <a:t>发送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接受应答帧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86" y="1112567"/>
            <a:ext cx="6589199" cy="29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" y="0"/>
            <a:ext cx="911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虚拟局域网</a:t>
            </a:r>
            <a:r>
              <a:rPr lang="en-US" altLang="zh-CN" dirty="0"/>
              <a:t>(VLAN)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简化交换机迁移</a:t>
            </a:r>
            <a:endParaRPr lang="en-US" altLang="zh-CN" dirty="0"/>
          </a:p>
          <a:p>
            <a:r>
              <a:rPr lang="zh-CN" altLang="en-US" dirty="0"/>
              <a:t>将一些交换机端口划分为一个虚拟局域网</a:t>
            </a:r>
            <a:endParaRPr lang="en-US" altLang="zh-CN" dirty="0"/>
          </a:p>
          <a:p>
            <a:r>
              <a:rPr lang="zh-CN" altLang="en-US" dirty="0"/>
              <a:t>基于端口的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流量隔离</a:t>
            </a:r>
            <a:r>
              <a:rPr lang="en-US" altLang="zh-CN" dirty="0"/>
              <a:t>:</a:t>
            </a:r>
            <a:r>
              <a:rPr lang="zh-CN" altLang="en-US" dirty="0"/>
              <a:t>只有同一端口组</a:t>
            </a:r>
            <a:r>
              <a:rPr lang="en-US" altLang="zh-CN" dirty="0"/>
              <a:t>/MAC</a:t>
            </a:r>
            <a:r>
              <a:rPr lang="zh-CN" altLang="en-US" dirty="0"/>
              <a:t>地址组互相转发信息</a:t>
            </a:r>
            <a:endParaRPr lang="en-US" altLang="zh-CN" dirty="0"/>
          </a:p>
          <a:p>
            <a:pPr lvl="1"/>
            <a:r>
              <a:rPr lang="zh-CN" altLang="en-US" dirty="0"/>
              <a:t>动态成员</a:t>
            </a:r>
            <a:r>
              <a:rPr lang="en-US" altLang="zh-CN" dirty="0"/>
              <a:t>:</a:t>
            </a:r>
            <a:r>
              <a:rPr lang="zh-CN" altLang="en-US" dirty="0"/>
              <a:t>端口可以动态分配给不同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VLAN</a:t>
            </a:r>
            <a:r>
              <a:rPr lang="zh-CN" altLang="en-US" dirty="0"/>
              <a:t>间转发</a:t>
            </a:r>
            <a:r>
              <a:rPr lang="en-US" altLang="zh-CN" dirty="0"/>
              <a:t>:</a:t>
            </a:r>
            <a:r>
              <a:rPr lang="zh-CN" altLang="en-US" dirty="0"/>
              <a:t>通过路由，就像在不同交换机上一样</a:t>
            </a:r>
            <a:endParaRPr lang="en-US" altLang="zh-CN" dirty="0"/>
          </a:p>
          <a:p>
            <a:pPr lvl="2"/>
            <a:r>
              <a:rPr lang="zh-CN" altLang="en-US" dirty="0"/>
              <a:t>因此实际上厂家往往将路由器与交换机整合</a:t>
            </a:r>
            <a:endParaRPr lang="en-US" altLang="zh-CN" dirty="0"/>
          </a:p>
          <a:p>
            <a:r>
              <a:rPr lang="zh-CN" altLang="en-US" dirty="0"/>
              <a:t>跨越多交换机的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多线缆连接</a:t>
            </a:r>
            <a:r>
              <a:rPr lang="en-US" altLang="zh-CN" dirty="0"/>
              <a:t>:</a:t>
            </a:r>
            <a:r>
              <a:rPr lang="zh-CN" altLang="en-US" dirty="0"/>
              <a:t>每个线缆连接一个</a:t>
            </a:r>
            <a:r>
              <a:rPr lang="en-US" altLang="zh-CN" dirty="0"/>
              <a:t>VLAN</a:t>
            </a:r>
          </a:p>
          <a:p>
            <a:pPr lvl="1"/>
            <a:r>
              <a:rPr lang="zh-CN" altLang="en-US" dirty="0"/>
              <a:t>中继端口</a:t>
            </a:r>
            <a:r>
              <a:rPr lang="en-US" altLang="zh-CN" dirty="0"/>
              <a:t>:</a:t>
            </a:r>
            <a:r>
              <a:rPr lang="zh-CN" altLang="en-US" dirty="0"/>
              <a:t>跨越多个物理交换机的</a:t>
            </a:r>
            <a:r>
              <a:rPr lang="en-US" altLang="zh-CN" dirty="0"/>
              <a:t>VLAN</a:t>
            </a:r>
            <a:r>
              <a:rPr lang="zh-CN" altLang="en-US" dirty="0"/>
              <a:t>在各物理交换机上设置中继端口</a:t>
            </a:r>
            <a:endParaRPr lang="en-US" altLang="zh-CN" dirty="0"/>
          </a:p>
          <a:p>
            <a:pPr lvl="2"/>
            <a:r>
              <a:rPr lang="zh-CN" altLang="en-US" dirty="0"/>
              <a:t>为避免在</a:t>
            </a:r>
            <a:r>
              <a:rPr lang="en-US" altLang="zh-CN" dirty="0"/>
              <a:t>802.1</a:t>
            </a:r>
            <a:r>
              <a:rPr lang="zh-CN" altLang="en-US" dirty="0"/>
              <a:t>协议产生歧义，设计</a:t>
            </a:r>
            <a:r>
              <a:rPr lang="en-US" altLang="zh-CN" dirty="0"/>
              <a:t>802.1q</a:t>
            </a:r>
            <a:r>
              <a:rPr lang="zh-CN" altLang="en-US" dirty="0"/>
              <a:t>协议为经过中继端口转发的帧增加</a:t>
            </a:r>
            <a:r>
              <a:rPr lang="en-US" altLang="zh-CN" dirty="0"/>
              <a:t>/</a:t>
            </a:r>
            <a:r>
              <a:rPr lang="zh-CN" altLang="en-US" dirty="0"/>
              <a:t>去除额外的首部域</a:t>
            </a:r>
          </a:p>
        </p:txBody>
      </p:sp>
    </p:spTree>
    <p:extLst>
      <p:ext uri="{BB962C8B-B14F-4D97-AF65-F5344CB8AC3E}">
        <p14:creationId xmlns:p14="http://schemas.microsoft.com/office/powerpoint/2010/main" val="279122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802.1q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为多</a:t>
            </a:r>
            <a:r>
              <a:rPr lang="en-US" altLang="zh-CN" dirty="0"/>
              <a:t>VLAN</a:t>
            </a:r>
            <a:r>
              <a:rPr lang="zh-CN" altLang="en-US" dirty="0"/>
              <a:t>转发</a:t>
            </a:r>
            <a:r>
              <a:rPr lang="en-US" altLang="zh-CN" dirty="0"/>
              <a:t>802.1</a:t>
            </a:r>
            <a:r>
              <a:rPr lang="zh-CN" altLang="en-US" dirty="0"/>
              <a:t>帧容易产生歧义 </a:t>
            </a:r>
            <a:r>
              <a:rPr lang="en-US" altLang="zh-CN" dirty="0"/>
              <a:t>(</a:t>
            </a:r>
            <a:r>
              <a:rPr lang="zh-CN" altLang="en-US" dirty="0"/>
              <a:t>必须携带</a:t>
            </a:r>
            <a:r>
              <a:rPr lang="en-US" altLang="zh-CN" dirty="0"/>
              <a:t>VLAN ID</a:t>
            </a:r>
            <a:r>
              <a:rPr lang="zh-CN" altLang="en-US" dirty="0"/>
              <a:t>信息</a:t>
            </a:r>
            <a:r>
              <a:rPr lang="en-US" altLang="zh-CN" dirty="0"/>
              <a:t>) 802.1q</a:t>
            </a:r>
            <a:r>
              <a:rPr lang="zh-CN" altLang="en-US" dirty="0"/>
              <a:t>协议为经过中继端口转发的帧增加</a:t>
            </a:r>
            <a:r>
              <a:rPr lang="en-US" altLang="zh-CN" dirty="0"/>
              <a:t>/</a:t>
            </a:r>
            <a:r>
              <a:rPr lang="zh-CN" altLang="en-US" dirty="0"/>
              <a:t>去除额外的首部域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4" y="2158596"/>
            <a:ext cx="6589199" cy="39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ABF52A-C402-473A-9322-74FD827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PPP</a:t>
            </a:r>
            <a:r>
              <a:rPr lang="zh-CN" altLang="en-US" dirty="0"/>
              <a:t>协议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A1500A-0CDC-447E-B956-01B385E6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1" y="1152908"/>
            <a:ext cx="7855670" cy="54703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点对点链路特点：一个发送端，一个接收端，一条链路：比广播链路容易</a:t>
            </a:r>
            <a:endParaRPr lang="en-US" altLang="zh-CN" dirty="0"/>
          </a:p>
          <a:p>
            <a:pPr lvl="1"/>
            <a:r>
              <a:rPr lang="zh-CN" altLang="en-US" dirty="0"/>
              <a:t>无需介质访问控制</a:t>
            </a:r>
            <a:endParaRPr lang="en-US" altLang="zh-CN" dirty="0"/>
          </a:p>
          <a:p>
            <a:pPr lvl="1"/>
            <a:r>
              <a:rPr lang="zh-CN" altLang="en-US" dirty="0"/>
              <a:t>无需明确的</a:t>
            </a:r>
            <a:r>
              <a:rPr lang="en-US" altLang="zh-CN" dirty="0"/>
              <a:t>MAC</a:t>
            </a:r>
            <a:r>
              <a:rPr lang="zh-CN" altLang="en-US" dirty="0"/>
              <a:t>寻址</a:t>
            </a:r>
            <a:endParaRPr lang="en-US" altLang="zh-CN" dirty="0"/>
          </a:p>
          <a:p>
            <a:r>
              <a:rPr lang="zh-CN" altLang="en-US" dirty="0"/>
              <a:t>常见的点对点链路：拨号链路</a:t>
            </a:r>
            <a:r>
              <a:rPr lang="en-US" altLang="zh-CN" dirty="0"/>
              <a:t>, ISDN</a:t>
            </a:r>
            <a:r>
              <a:rPr lang="zh-CN" altLang="en-US" dirty="0"/>
              <a:t>链路</a:t>
            </a:r>
            <a:endParaRPr lang="en-US" altLang="zh-CN" dirty="0"/>
          </a:p>
          <a:p>
            <a:r>
              <a:rPr lang="zh-CN" altLang="en-US" dirty="0"/>
              <a:t>常见的点对点链路控制协议</a:t>
            </a:r>
            <a:endParaRPr lang="en-US" altLang="zh-CN" dirty="0"/>
          </a:p>
          <a:p>
            <a:pPr lvl="1"/>
            <a:r>
              <a:rPr lang="en-US" altLang="zh-CN" dirty="0"/>
              <a:t>HDLC</a:t>
            </a:r>
            <a:r>
              <a:rPr lang="zh-CN" altLang="en-US" dirty="0"/>
              <a:t>（</a:t>
            </a:r>
            <a:r>
              <a:rPr lang="en-US" altLang="zh-CN" dirty="0"/>
              <a:t>High Level Data Link Control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PPP (Point-to-Point Protocol)</a:t>
            </a:r>
          </a:p>
          <a:p>
            <a:r>
              <a:rPr lang="en-US" altLang="zh-CN" dirty="0"/>
              <a:t>PPP</a:t>
            </a:r>
            <a:r>
              <a:rPr lang="zh-CN" altLang="en-US" dirty="0"/>
              <a:t>设计需求</a:t>
            </a:r>
            <a:endParaRPr lang="en-US" altLang="zh-CN" dirty="0"/>
          </a:p>
          <a:p>
            <a:pPr lvl="1"/>
            <a:r>
              <a:rPr lang="zh-CN" altLang="en-US" dirty="0"/>
              <a:t>组帧：将网络层数据报封装到数据链路层帧中</a:t>
            </a:r>
            <a:endParaRPr lang="en-US" altLang="zh-CN" dirty="0"/>
          </a:p>
          <a:p>
            <a:pPr lvl="2"/>
            <a:r>
              <a:rPr lang="zh-CN" altLang="en-US" dirty="0"/>
              <a:t>可以同时承载任何网络层协议分组</a:t>
            </a:r>
            <a:r>
              <a:rPr lang="en-US" altLang="zh-CN" dirty="0"/>
              <a:t>(</a:t>
            </a:r>
            <a:r>
              <a:rPr lang="zh-CN" altLang="en-US" dirty="0"/>
              <a:t>不仅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) </a:t>
            </a:r>
          </a:p>
          <a:p>
            <a:pPr lvl="2"/>
            <a:r>
              <a:rPr lang="zh-CN" altLang="en-US" dirty="0"/>
              <a:t>可以向上层实现分用（多路分解）</a:t>
            </a:r>
            <a:endParaRPr lang="en-US" altLang="zh-CN" dirty="0"/>
          </a:p>
          <a:p>
            <a:pPr lvl="1"/>
            <a:r>
              <a:rPr lang="zh-CN" altLang="en-US" dirty="0"/>
              <a:t>比特透明传输：数据域必须支持承载任何比特模式</a:t>
            </a:r>
            <a:endParaRPr lang="en-US" altLang="zh-CN" dirty="0"/>
          </a:p>
          <a:p>
            <a:pPr lvl="1"/>
            <a:r>
              <a:rPr lang="zh-CN" altLang="en-US" dirty="0"/>
              <a:t>差错检测（无纠正）</a:t>
            </a:r>
            <a:endParaRPr lang="en-US" altLang="zh-CN" dirty="0"/>
          </a:p>
          <a:p>
            <a:pPr lvl="1"/>
            <a:r>
              <a:rPr lang="zh-CN" altLang="en-US" dirty="0"/>
              <a:t>连接活性</a:t>
            </a:r>
            <a:r>
              <a:rPr lang="en-US" altLang="zh-CN" dirty="0"/>
              <a:t>(connection liveness)</a:t>
            </a:r>
            <a:r>
              <a:rPr lang="zh-CN" altLang="en-US" dirty="0"/>
              <a:t>检测：检测、并向网络层通知链路失效</a:t>
            </a:r>
            <a:endParaRPr lang="en-US" altLang="zh-CN" dirty="0"/>
          </a:p>
          <a:p>
            <a:pPr lvl="1"/>
            <a:r>
              <a:rPr lang="zh-CN" altLang="en-US" dirty="0"/>
              <a:t>网络层地址协商：端结点可以学习</a:t>
            </a:r>
            <a:r>
              <a:rPr lang="en-US" altLang="zh-CN" dirty="0"/>
              <a:t>/</a:t>
            </a:r>
            <a:r>
              <a:rPr lang="zh-CN" altLang="en-US" dirty="0"/>
              <a:t>配置彼此网络地址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95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5BC2-EAF5-4316-B69E-448834E5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PPP</a:t>
            </a:r>
            <a:r>
              <a:rPr lang="zh-CN" altLang="en-US" dirty="0"/>
              <a:t>协议</a:t>
            </a:r>
            <a:r>
              <a:rPr lang="en-US" altLang="zh-CN" dirty="0"/>
              <a:t>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5115-0C0C-4B13-AC3A-19011525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152908"/>
            <a:ext cx="7992979" cy="570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PPP</a:t>
            </a:r>
            <a:r>
              <a:rPr lang="zh-CN" altLang="en-US" dirty="0"/>
              <a:t>无需支持的功能</a:t>
            </a:r>
            <a:endParaRPr lang="en-US" altLang="zh-CN" dirty="0"/>
          </a:p>
          <a:p>
            <a:pPr lvl="1"/>
            <a:r>
              <a:rPr lang="zh-CN" altLang="en-US" dirty="0"/>
              <a:t>差错纠正</a:t>
            </a:r>
            <a:r>
              <a:rPr lang="en-US" altLang="zh-CN" dirty="0"/>
              <a:t>/</a:t>
            </a:r>
            <a:r>
              <a:rPr lang="zh-CN" altLang="en-US" dirty="0"/>
              <a:t>恢复</a:t>
            </a:r>
            <a:endParaRPr lang="en-US" altLang="zh-CN" dirty="0"/>
          </a:p>
          <a:p>
            <a:pPr lvl="1"/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乱序交付 </a:t>
            </a:r>
            <a:endParaRPr lang="en-US" altLang="zh-CN" dirty="0"/>
          </a:p>
          <a:p>
            <a:pPr lvl="1"/>
            <a:r>
              <a:rPr lang="zh-CN" altLang="en-US" dirty="0"/>
              <a:t>多点链路</a:t>
            </a:r>
            <a:endParaRPr lang="en-US" altLang="zh-CN" dirty="0"/>
          </a:p>
          <a:p>
            <a:r>
              <a:rPr lang="en-US" altLang="zh-CN" dirty="0"/>
              <a:t>PPP</a:t>
            </a:r>
            <a:r>
              <a:rPr lang="zh-CN" altLang="en-US" dirty="0"/>
              <a:t>数据帧</a:t>
            </a:r>
            <a:endParaRPr lang="en-US" altLang="zh-CN" dirty="0"/>
          </a:p>
          <a:p>
            <a:pPr lvl="1"/>
            <a:r>
              <a:rPr lang="zh-CN" altLang="en-US" dirty="0"/>
              <a:t>标志</a:t>
            </a:r>
            <a:r>
              <a:rPr lang="en-US" altLang="zh-CN" dirty="0"/>
              <a:t>(Flag): </a:t>
            </a:r>
            <a:r>
              <a:rPr lang="zh-CN" altLang="en-US" dirty="0"/>
              <a:t>定界符</a:t>
            </a:r>
            <a:r>
              <a:rPr lang="en-US" altLang="zh-CN" dirty="0"/>
              <a:t>(delimiter) </a:t>
            </a:r>
          </a:p>
          <a:p>
            <a:pPr lvl="1"/>
            <a:r>
              <a:rPr lang="zh-CN" altLang="en-US" dirty="0"/>
              <a:t>地址</a:t>
            </a:r>
            <a:r>
              <a:rPr lang="en-US" altLang="zh-CN" dirty="0"/>
              <a:t>(Address): </a:t>
            </a:r>
            <a:r>
              <a:rPr lang="zh-CN" altLang="en-US" dirty="0"/>
              <a:t>无效</a:t>
            </a:r>
            <a:r>
              <a:rPr lang="en-US" altLang="zh-CN" dirty="0"/>
              <a:t>(</a:t>
            </a:r>
            <a:r>
              <a:rPr lang="zh-CN" altLang="en-US" dirty="0"/>
              <a:t>仅仅是一个选项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控制</a:t>
            </a:r>
            <a:r>
              <a:rPr lang="en-US" altLang="zh-CN" dirty="0"/>
              <a:t>(Control): </a:t>
            </a:r>
            <a:r>
              <a:rPr lang="zh-CN" altLang="en-US" dirty="0"/>
              <a:t>无效；未来可能的多种控制域 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(Protocol): </a:t>
            </a:r>
            <a:r>
              <a:rPr lang="zh-CN" altLang="en-US" dirty="0"/>
              <a:t>上层协议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, PPP-LCP, IP, IPCP, </a:t>
            </a:r>
            <a:r>
              <a:rPr lang="en-US" altLang="zh-CN" dirty="0" err="1"/>
              <a:t>etc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信息</a:t>
            </a:r>
            <a:r>
              <a:rPr lang="en-US" altLang="zh-CN" dirty="0"/>
              <a:t>(info): </a:t>
            </a:r>
            <a:r>
              <a:rPr lang="zh-CN" altLang="en-US" dirty="0"/>
              <a:t>上层协议分组数据 </a:t>
            </a:r>
            <a:endParaRPr lang="en-US" altLang="zh-CN" dirty="0"/>
          </a:p>
          <a:p>
            <a:pPr lvl="1"/>
            <a:r>
              <a:rPr lang="zh-CN" altLang="en-US" dirty="0"/>
              <a:t>校验</a:t>
            </a:r>
            <a:r>
              <a:rPr lang="en-US" altLang="zh-CN" dirty="0"/>
              <a:t>(check): CRC</a:t>
            </a:r>
            <a:r>
              <a:rPr lang="zh-CN" altLang="en-US" dirty="0"/>
              <a:t>校验，用于差错检测 </a:t>
            </a:r>
          </a:p>
          <a:p>
            <a:r>
              <a:rPr lang="zh-CN" altLang="en-US" dirty="0"/>
              <a:t>问题：如何判断</a:t>
            </a:r>
            <a:r>
              <a:rPr lang="en-US" altLang="zh-CN" dirty="0"/>
              <a:t>&lt;01111110&gt;</a:t>
            </a:r>
            <a:r>
              <a:rPr lang="zh-CN" altLang="en-US" dirty="0"/>
              <a:t>是数据还是标志？</a:t>
            </a:r>
            <a:endParaRPr lang="en-US" altLang="zh-CN" dirty="0"/>
          </a:p>
          <a:p>
            <a:pPr lvl="1"/>
            <a:r>
              <a:rPr lang="zh-CN" altLang="en-US" dirty="0"/>
              <a:t>发送端：在数据中的和字节前添加额外的字节 </a:t>
            </a:r>
            <a:r>
              <a:rPr lang="en-US" altLang="zh-CN" dirty="0"/>
              <a:t>(“</a:t>
            </a:r>
            <a:r>
              <a:rPr lang="zh-CN" altLang="en-US" dirty="0"/>
              <a:t>填充</a:t>
            </a:r>
            <a:r>
              <a:rPr lang="en-US" altLang="zh-CN" dirty="0"/>
              <a:t>(stuffs)”)</a:t>
            </a:r>
          </a:p>
          <a:p>
            <a:pPr lvl="1"/>
            <a:r>
              <a:rPr lang="zh-CN" altLang="en-US" dirty="0"/>
              <a:t>接收端</a:t>
            </a:r>
            <a:endParaRPr lang="en-US" altLang="zh-CN" dirty="0"/>
          </a:p>
          <a:p>
            <a:pPr lvl="2"/>
            <a:r>
              <a:rPr lang="zh-CN" altLang="en-US" dirty="0"/>
              <a:t>单个字节表示一个填充字节</a:t>
            </a:r>
            <a:endParaRPr lang="en-US" altLang="zh-CN" dirty="0"/>
          </a:p>
          <a:p>
            <a:pPr lvl="2"/>
            <a:r>
              <a:rPr lang="zh-CN" altLang="en-US" dirty="0"/>
              <a:t>连续两个字节：丢弃第</a:t>
            </a:r>
            <a:r>
              <a:rPr lang="en-US" altLang="zh-CN" dirty="0"/>
              <a:t>1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个作 为数据接收 </a:t>
            </a:r>
            <a:endParaRPr lang="en-US" altLang="zh-CN" dirty="0"/>
          </a:p>
          <a:p>
            <a:pPr lvl="2"/>
            <a:r>
              <a:rPr lang="zh-CN" altLang="en-US" dirty="0"/>
              <a:t>单个字节</a:t>
            </a:r>
            <a:r>
              <a:rPr lang="en-US" altLang="zh-CN" dirty="0"/>
              <a:t>: </a:t>
            </a:r>
            <a:r>
              <a:rPr lang="zh-CN" altLang="en-US" dirty="0"/>
              <a:t>标志字节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87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8" y="3380666"/>
            <a:ext cx="3513909" cy="34486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无线主机与基站通信：基站</a:t>
            </a:r>
            <a:r>
              <a:rPr lang="en-US" altLang="zh-CN" dirty="0"/>
              <a:t>(base station) = </a:t>
            </a:r>
            <a:r>
              <a:rPr lang="zh-CN" altLang="en-US" dirty="0"/>
              <a:t>访问点</a:t>
            </a:r>
            <a:r>
              <a:rPr lang="en-US" altLang="zh-CN" dirty="0"/>
              <a:t>(access point-AP)</a:t>
            </a:r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r>
              <a:rPr lang="zh-CN" altLang="en-US" dirty="0"/>
              <a:t>无线主机、</a:t>
            </a:r>
            <a:r>
              <a:rPr lang="en-US" altLang="zh-CN" dirty="0"/>
              <a:t>AP</a:t>
            </a:r>
          </a:p>
          <a:p>
            <a:endParaRPr lang="en-US" altLang="zh-CN" dirty="0"/>
          </a:p>
          <a:p>
            <a:r>
              <a:rPr lang="en-US" altLang="zh-CN" dirty="0"/>
              <a:t>802.11b:2.4GHz-2.485GHz</a:t>
            </a:r>
            <a:r>
              <a:rPr lang="zh-CN" altLang="en-US" dirty="0"/>
              <a:t>频谱划分为</a:t>
            </a:r>
            <a:r>
              <a:rPr lang="en-US" altLang="zh-CN" dirty="0"/>
              <a:t>11</a:t>
            </a:r>
            <a:r>
              <a:rPr lang="zh-CN" altLang="en-US" dirty="0"/>
              <a:t>个不同频率的信道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AP</a:t>
            </a:r>
            <a:r>
              <a:rPr lang="zh-CN" altLang="en-US" dirty="0"/>
              <a:t>选择一个频率</a:t>
            </a:r>
            <a:r>
              <a:rPr lang="en-US" altLang="zh-CN" dirty="0"/>
              <a:t>(</a:t>
            </a:r>
            <a:r>
              <a:rPr lang="zh-CN" altLang="en-US" dirty="0"/>
              <a:t>信道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存在干扰可能</a:t>
            </a:r>
            <a:r>
              <a:rPr lang="en-US" altLang="zh-CN" dirty="0"/>
              <a:t>: </a:t>
            </a:r>
            <a:r>
              <a:rPr lang="zh-CN" altLang="en-US" dirty="0"/>
              <a:t>相邻的</a:t>
            </a:r>
            <a:r>
              <a:rPr lang="en-US" altLang="zh-CN" dirty="0"/>
              <a:t>AP</a:t>
            </a:r>
            <a:r>
              <a:rPr lang="zh-CN" altLang="en-US" dirty="0"/>
              <a:t>可能选择相同的信道！</a:t>
            </a:r>
            <a:endParaRPr lang="en-US" altLang="zh-CN" dirty="0"/>
          </a:p>
          <a:p>
            <a:r>
              <a:rPr lang="zh-CN" altLang="en-US" dirty="0"/>
              <a:t>主机</a:t>
            </a:r>
            <a:r>
              <a:rPr lang="en-US" altLang="zh-CN" dirty="0"/>
              <a:t>: </a:t>
            </a:r>
            <a:r>
              <a:rPr lang="zh-CN" altLang="en-US" dirty="0"/>
              <a:t>必须与某个</a:t>
            </a:r>
            <a:r>
              <a:rPr lang="en-US" altLang="zh-CN" dirty="0"/>
              <a:t>AP</a:t>
            </a:r>
            <a:r>
              <a:rPr lang="zh-CN" altLang="en-US" dirty="0"/>
              <a:t>关联</a:t>
            </a:r>
            <a:r>
              <a:rPr lang="en-US" altLang="zh-CN" dirty="0"/>
              <a:t>(associate)</a:t>
            </a:r>
          </a:p>
          <a:p>
            <a:r>
              <a:rPr lang="zh-CN" altLang="en-US" dirty="0"/>
              <a:t>扫描信道，监听包含</a:t>
            </a:r>
            <a:r>
              <a:rPr lang="en-US" altLang="zh-CN" dirty="0"/>
              <a:t>AP</a:t>
            </a:r>
            <a:r>
              <a:rPr lang="zh-CN" altLang="en-US" dirty="0"/>
              <a:t>名称</a:t>
            </a:r>
            <a:r>
              <a:rPr lang="en-US" altLang="zh-CN" dirty="0"/>
              <a:t>(</a:t>
            </a:r>
            <a:r>
              <a:rPr lang="zh-CN" altLang="en-US" dirty="0"/>
              <a:t>服务集标识符</a:t>
            </a:r>
            <a:r>
              <a:rPr lang="en-US" altLang="zh-CN" dirty="0"/>
              <a:t>-SSID )</a:t>
            </a:r>
          </a:p>
          <a:p>
            <a:pPr marL="0" indent="0">
              <a:buNone/>
            </a:pPr>
            <a:r>
              <a:rPr lang="en-US" altLang="zh-CN" dirty="0"/>
              <a:t>	MAC</a:t>
            </a:r>
            <a:r>
              <a:rPr lang="zh-CN" altLang="en-US" dirty="0"/>
              <a:t>地址的信标</a:t>
            </a:r>
            <a:r>
              <a:rPr lang="en-US" altLang="zh-CN" dirty="0"/>
              <a:t>(beacon)</a:t>
            </a:r>
            <a:r>
              <a:rPr lang="zh-CN" altLang="en-US" dirty="0"/>
              <a:t>帧 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04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4435466"/>
            <a:ext cx="3571875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152908"/>
            <a:ext cx="3533775" cy="1990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802.11AP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被动扫描</a:t>
            </a:r>
            <a:r>
              <a:rPr lang="en-US" altLang="zh-CN" dirty="0"/>
              <a:t>(scanning):</a:t>
            </a:r>
          </a:p>
          <a:p>
            <a:pPr lvl="1"/>
            <a:r>
              <a:rPr lang="zh-CN" altLang="en-US" dirty="0"/>
              <a:t>各</a:t>
            </a:r>
            <a:r>
              <a:rPr lang="en-US" altLang="zh-CN" dirty="0"/>
              <a:t>AP</a:t>
            </a:r>
            <a:r>
              <a:rPr lang="zh-CN" altLang="en-US" dirty="0"/>
              <a:t>发送信标帧</a:t>
            </a:r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(H1)</a:t>
            </a:r>
            <a:r>
              <a:rPr lang="zh-CN" altLang="en-US" dirty="0"/>
              <a:t>向选择的</a:t>
            </a:r>
            <a:r>
              <a:rPr lang="en-US" altLang="zh-CN" dirty="0"/>
              <a:t>AP</a:t>
            </a:r>
            <a:r>
              <a:rPr lang="zh-CN" altLang="en-US" dirty="0"/>
              <a:t>发送关联请求帧</a:t>
            </a:r>
          </a:p>
          <a:p>
            <a:pPr lvl="1"/>
            <a:r>
              <a:rPr lang="en-US" altLang="zh-CN" dirty="0"/>
              <a:t>AP</a:t>
            </a:r>
            <a:r>
              <a:rPr lang="zh-CN" altLang="en-US" dirty="0"/>
              <a:t>向主机</a:t>
            </a:r>
            <a:r>
              <a:rPr lang="en-US" altLang="zh-CN" dirty="0"/>
              <a:t>(H1)</a:t>
            </a:r>
            <a:r>
              <a:rPr lang="zh-CN" altLang="en-US" dirty="0"/>
              <a:t>发送关联响应帧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主动扫描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(H1)</a:t>
            </a:r>
            <a:r>
              <a:rPr lang="zh-CN" altLang="en-US" dirty="0"/>
              <a:t>主动广播探测请求帧</a:t>
            </a:r>
            <a:r>
              <a:rPr lang="en-US" altLang="zh-CN" dirty="0"/>
              <a:t>(Probe Request Frame)</a:t>
            </a:r>
          </a:p>
          <a:p>
            <a:pPr lvl="1"/>
            <a:r>
              <a:rPr lang="en-US" altLang="zh-CN" dirty="0"/>
              <a:t>AP</a:t>
            </a:r>
            <a:r>
              <a:rPr lang="zh-CN" altLang="en-US" dirty="0"/>
              <a:t>发送探测响应帧</a:t>
            </a:r>
            <a:r>
              <a:rPr lang="en-US" altLang="zh-CN" dirty="0"/>
              <a:t>(Probe Response Frame)</a:t>
            </a:r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(H1)</a:t>
            </a:r>
            <a:r>
              <a:rPr lang="zh-CN" altLang="en-US" dirty="0"/>
              <a:t>向选择的</a:t>
            </a:r>
            <a:r>
              <a:rPr lang="en-US" altLang="zh-CN" dirty="0"/>
              <a:t>AP</a:t>
            </a:r>
            <a:r>
              <a:rPr lang="zh-CN" altLang="en-US" dirty="0"/>
              <a:t>发送关联请求帧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向主机</a:t>
            </a:r>
            <a:r>
              <a:rPr lang="en-US" altLang="zh-CN" dirty="0"/>
              <a:t>(H1)</a:t>
            </a:r>
            <a:r>
              <a:rPr lang="zh-CN" altLang="en-US" dirty="0"/>
              <a:t>发送关联响应帧</a:t>
            </a:r>
          </a:p>
        </p:txBody>
      </p:sp>
    </p:spTree>
    <p:extLst>
      <p:ext uri="{BB962C8B-B14F-4D97-AF65-F5344CB8AC3E}">
        <p14:creationId xmlns:p14="http://schemas.microsoft.com/office/powerpoint/2010/main" val="111163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en-US" dirty="0"/>
              <a:t>多路访问控制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协议</a:t>
            </a:r>
            <a:r>
              <a:rPr lang="en-US" altLang="zh-CN" dirty="0"/>
              <a:t>CSMA/CA</a:t>
            </a:r>
          </a:p>
          <a:p>
            <a:r>
              <a:rPr lang="en-US" altLang="zh-CN" dirty="0"/>
              <a:t>802.11 sender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监听到信道空闲了</a:t>
            </a:r>
            <a:r>
              <a:rPr lang="en-US" altLang="zh-CN" dirty="0"/>
              <a:t>DIFS</a:t>
            </a:r>
            <a:r>
              <a:rPr lang="zh-CN" altLang="en-US" dirty="0"/>
              <a:t>时间 </a:t>
            </a:r>
            <a:endParaRPr lang="en-US" altLang="zh-CN" dirty="0"/>
          </a:p>
          <a:p>
            <a:pPr lvl="1"/>
            <a:r>
              <a:rPr lang="en-US" altLang="zh-CN" dirty="0"/>
              <a:t>then</a:t>
            </a:r>
            <a:r>
              <a:rPr lang="zh-CN" altLang="en-US" dirty="0"/>
              <a:t>发送整个帧</a:t>
            </a:r>
            <a:r>
              <a:rPr lang="en-US" altLang="zh-CN" dirty="0"/>
              <a:t>(</a:t>
            </a:r>
            <a:r>
              <a:rPr lang="zh-CN" altLang="en-US" dirty="0"/>
              <a:t>无同时检冲突，即</a:t>
            </a:r>
            <a:r>
              <a:rPr lang="en-US" altLang="zh-CN" dirty="0"/>
              <a:t>CD)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监听到信道忙 </a:t>
            </a:r>
            <a:r>
              <a:rPr lang="en-US" altLang="zh-CN" dirty="0"/>
              <a:t>then</a:t>
            </a:r>
          </a:p>
          <a:p>
            <a:pPr lvl="1"/>
            <a:r>
              <a:rPr lang="zh-CN" altLang="en-US" dirty="0"/>
              <a:t>开始随机退避计时，当信道空闲时，计时器倒计时当计时器超时时，发送帧</a:t>
            </a:r>
            <a:endParaRPr lang="en-US" altLang="zh-CN" dirty="0"/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没有收到</a:t>
            </a:r>
            <a:r>
              <a:rPr lang="en-US" altLang="zh-CN" dirty="0"/>
              <a:t>ACK then</a:t>
            </a:r>
          </a:p>
          <a:p>
            <a:pPr lvl="2"/>
            <a:r>
              <a:rPr lang="zh-CN" altLang="en-US" dirty="0"/>
              <a:t>增加随机退避间隔时间</a:t>
            </a:r>
            <a:endParaRPr lang="en-US" altLang="zh-CN" dirty="0"/>
          </a:p>
          <a:p>
            <a:pPr lvl="1"/>
            <a:r>
              <a:rPr lang="zh-CN" altLang="en-US" dirty="0"/>
              <a:t>重复第</a:t>
            </a:r>
            <a:r>
              <a:rPr lang="en-US" altLang="zh-CN" dirty="0"/>
              <a:t>2</a:t>
            </a:r>
            <a:r>
              <a:rPr lang="zh-CN" altLang="en-US" dirty="0"/>
              <a:t>步 </a:t>
            </a:r>
            <a:endParaRPr lang="en-US" altLang="zh-CN" dirty="0"/>
          </a:p>
          <a:p>
            <a:r>
              <a:rPr lang="en-US" altLang="zh-CN" dirty="0"/>
              <a:t>802.11 receiver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正确接收帧</a:t>
            </a:r>
          </a:p>
          <a:p>
            <a:pPr lvl="1"/>
            <a:r>
              <a:rPr lang="zh-CN" altLang="en-US" dirty="0"/>
              <a:t>延迟</a:t>
            </a:r>
            <a:r>
              <a:rPr lang="en-US" altLang="zh-CN" dirty="0"/>
              <a:t>SIFS</a:t>
            </a:r>
            <a:r>
              <a:rPr lang="zh-CN" altLang="en-US" dirty="0"/>
              <a:t>时间后，向发送端发送</a:t>
            </a:r>
            <a:r>
              <a:rPr lang="en-US" altLang="zh-CN" dirty="0"/>
              <a:t>ACK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3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接口的网络层地址</a:t>
            </a:r>
            <a:endParaRPr lang="en-US" altLang="zh-CN" dirty="0"/>
          </a:p>
          <a:p>
            <a:pPr lvl="1"/>
            <a:r>
              <a:rPr lang="zh-CN" altLang="en-US" dirty="0"/>
              <a:t>用于标识网络层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r>
              <a:rPr lang="zh-CN" altLang="en-US" dirty="0"/>
              <a:t>分组，支持分组转发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又被称为称</a:t>
            </a:r>
            <a:r>
              <a:rPr lang="en-US" altLang="zh-CN" dirty="0"/>
              <a:t>LAN</a:t>
            </a:r>
            <a:r>
              <a:rPr lang="zh-CN" altLang="en-US" dirty="0"/>
              <a:t>地址</a:t>
            </a:r>
            <a:r>
              <a:rPr lang="en-US" altLang="zh-CN" dirty="0"/>
              <a:t>,</a:t>
            </a:r>
            <a:r>
              <a:rPr lang="zh-CN" altLang="en-US" dirty="0"/>
              <a:t>物理地址</a:t>
            </a:r>
            <a:r>
              <a:rPr lang="en-US" altLang="zh-CN" dirty="0"/>
              <a:t>,</a:t>
            </a:r>
            <a:r>
              <a:rPr lang="zh-CN" altLang="en-US" dirty="0"/>
              <a:t>以太网地址</a:t>
            </a:r>
            <a:endParaRPr lang="en-US" altLang="zh-CN" dirty="0"/>
          </a:p>
          <a:p>
            <a:pPr lvl="1"/>
            <a:r>
              <a:rPr lang="zh-CN" altLang="en-US" dirty="0"/>
              <a:t>用于局域网内标识一个帧从哪个接口发出，到达 哪个物理相连的其他接口</a:t>
            </a:r>
            <a:endParaRPr lang="en-US" altLang="zh-CN" dirty="0"/>
          </a:p>
          <a:p>
            <a:pPr lvl="1"/>
            <a:r>
              <a:rPr lang="en-US" altLang="zh-CN" dirty="0"/>
              <a:t>48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固化在网卡的 </a:t>
            </a:r>
            <a:r>
              <a:rPr lang="en-US" altLang="zh-CN" dirty="0"/>
              <a:t>ROM</a:t>
            </a:r>
            <a:r>
              <a:rPr lang="zh-CN" altLang="en-US" dirty="0"/>
              <a:t>中，有时也可以软件设置</a:t>
            </a:r>
            <a:endParaRPr lang="en-US" altLang="zh-CN" dirty="0"/>
          </a:p>
          <a:p>
            <a:pPr lvl="1"/>
            <a:r>
              <a:rPr lang="en-US" altLang="zh-CN" dirty="0"/>
              <a:t>e.g.: 1A-2F-BB-76-09-AD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en-US" altLang="zh-CN" dirty="0"/>
          </a:p>
          <a:p>
            <a:pPr lvl="1"/>
            <a:r>
              <a:rPr lang="zh-CN" altLang="en-US" dirty="0"/>
              <a:t>局域网中的每块网卡都有一个唯一的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地址由</a:t>
            </a:r>
            <a:r>
              <a:rPr lang="en-US" altLang="zh-CN" dirty="0"/>
              <a:t>IEEE</a:t>
            </a:r>
            <a:r>
              <a:rPr lang="zh-CN" altLang="en-US" dirty="0"/>
              <a:t>统一管理</a:t>
            </a:r>
            <a:endParaRPr lang="en-US" altLang="zh-CN" dirty="0"/>
          </a:p>
          <a:p>
            <a:pPr lvl="1"/>
            <a:r>
              <a:rPr lang="zh-CN" altLang="en-US" dirty="0"/>
              <a:t>网卡生产商购买</a:t>
            </a:r>
            <a:r>
              <a:rPr lang="en-US" altLang="zh-CN" dirty="0"/>
              <a:t>MAC</a:t>
            </a:r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IP</a:t>
            </a:r>
            <a:r>
              <a:rPr lang="zh-CN" altLang="en-US" dirty="0"/>
              <a:t>类比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63" y="5119425"/>
            <a:ext cx="3248115" cy="17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802.11 MAC</a:t>
            </a:r>
            <a:r>
              <a:rPr lang="zh-CN" altLang="en-US" dirty="0"/>
              <a:t>协议</a:t>
            </a:r>
            <a:r>
              <a:rPr lang="en-US" altLang="zh-CN" dirty="0"/>
              <a:t>: CSMA/CA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 允许发送端“预约” </a:t>
            </a:r>
            <a:r>
              <a:rPr lang="en-US" altLang="zh-CN" dirty="0"/>
              <a:t>(reserve)</a:t>
            </a:r>
            <a:r>
              <a:rPr lang="zh-CN" altLang="en-US" dirty="0"/>
              <a:t>信道，而不是随机发送数据帧，从而避免长数据帧的冲突 </a:t>
            </a:r>
            <a:endParaRPr lang="en-US" altLang="zh-CN" dirty="0"/>
          </a:p>
          <a:p>
            <a:r>
              <a:rPr lang="zh-CN" altLang="en-US" dirty="0"/>
              <a:t>发送端首先利用</a:t>
            </a:r>
            <a:r>
              <a:rPr lang="en-US" altLang="zh-CN" dirty="0"/>
              <a:t>CSMA</a:t>
            </a:r>
            <a:r>
              <a:rPr lang="zh-CN" altLang="en-US" dirty="0"/>
              <a:t>向</a:t>
            </a:r>
            <a:r>
              <a:rPr lang="en-US" altLang="zh-CN" dirty="0"/>
              <a:t>BS</a:t>
            </a:r>
            <a:r>
              <a:rPr lang="zh-CN" altLang="en-US" dirty="0"/>
              <a:t>发送一个很短的</a:t>
            </a:r>
            <a:r>
              <a:rPr lang="en-US" altLang="zh-CN" dirty="0"/>
              <a:t>RTS</a:t>
            </a:r>
            <a:r>
              <a:rPr lang="zh-CN" altLang="en-US" dirty="0"/>
              <a:t>帧</a:t>
            </a:r>
          </a:p>
          <a:p>
            <a:pPr lvl="1"/>
            <a:r>
              <a:rPr lang="en-US" altLang="zh-CN" dirty="0"/>
              <a:t>RTS</a:t>
            </a:r>
            <a:r>
              <a:rPr lang="zh-CN" altLang="en-US" dirty="0"/>
              <a:t>帧仍然可能彼此冲突 </a:t>
            </a:r>
            <a:r>
              <a:rPr lang="en-US" altLang="zh-CN" dirty="0"/>
              <a:t>(</a:t>
            </a:r>
            <a:r>
              <a:rPr lang="zh-CN" altLang="en-US" dirty="0"/>
              <a:t>但</a:t>
            </a:r>
            <a:r>
              <a:rPr lang="en-US" altLang="zh-CN" dirty="0"/>
              <a:t>RTS</a:t>
            </a:r>
            <a:r>
              <a:rPr lang="zh-CN" altLang="en-US" dirty="0"/>
              <a:t>帧很短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BS</a:t>
            </a:r>
            <a:r>
              <a:rPr lang="zh-CN" altLang="en-US" dirty="0"/>
              <a:t>广播一个</a:t>
            </a:r>
            <a:r>
              <a:rPr lang="en-US" altLang="zh-CN" dirty="0"/>
              <a:t>CTS(clear-to-send)</a:t>
            </a:r>
            <a:r>
              <a:rPr lang="zh-CN" altLang="en-US" dirty="0"/>
              <a:t>帧作为对</a:t>
            </a:r>
            <a:r>
              <a:rPr lang="en-US" altLang="zh-CN" dirty="0"/>
              <a:t>RTS</a:t>
            </a:r>
            <a:r>
              <a:rPr lang="zh-CN" altLang="en-US" dirty="0"/>
              <a:t>的响应</a:t>
            </a:r>
          </a:p>
          <a:p>
            <a:r>
              <a:rPr lang="en-US" altLang="zh-CN" dirty="0"/>
              <a:t>CTS</a:t>
            </a:r>
            <a:r>
              <a:rPr lang="zh-CN" altLang="en-US" dirty="0"/>
              <a:t>帧可以被所有结点接收</a:t>
            </a:r>
          </a:p>
          <a:p>
            <a:pPr lvl="1"/>
            <a:r>
              <a:rPr lang="zh-CN" altLang="en-US" dirty="0"/>
              <a:t>消除隐藏站影响</a:t>
            </a:r>
          </a:p>
          <a:p>
            <a:pPr lvl="1"/>
            <a:r>
              <a:rPr lang="zh-CN" altLang="en-US" dirty="0"/>
              <a:t>发送端可以发送数据帧</a:t>
            </a:r>
          </a:p>
          <a:p>
            <a:pPr lvl="1"/>
            <a:r>
              <a:rPr lang="zh-CN" altLang="en-US" dirty="0"/>
              <a:t>其他结点推迟发送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2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 MAC</a:t>
            </a:r>
            <a:r>
              <a:rPr lang="zh-CN" altLang="en-US" dirty="0"/>
              <a:t>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数据帧地址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65" y="1152908"/>
            <a:ext cx="5428298" cy="3046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89" y="4778147"/>
            <a:ext cx="6334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问题</a:t>
            </a:r>
            <a:r>
              <a:rPr lang="en-US" altLang="zh-CN" sz="1400" dirty="0"/>
              <a:t>: </a:t>
            </a:r>
            <a:r>
              <a:rPr lang="zh-CN" altLang="en-US" sz="1400" dirty="0"/>
              <a:t>在同一个</a:t>
            </a:r>
            <a:r>
              <a:rPr lang="en-US" altLang="zh-CN" sz="1400" dirty="0"/>
              <a:t>LAN</a:t>
            </a:r>
            <a:r>
              <a:rPr lang="zh-CN" altLang="en-US" sz="1400" dirty="0"/>
              <a:t>内， 如何在已知目的接口的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 址前提下确定其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地址？</a:t>
            </a:r>
            <a:endParaRPr lang="en-US" altLang="zh-CN" sz="1400" dirty="0"/>
          </a:p>
          <a:p>
            <a:r>
              <a:rPr lang="en-US" altLang="zh-CN" sz="1400" dirty="0"/>
              <a:t>ARP</a:t>
            </a:r>
            <a:r>
              <a:rPr lang="zh-CN" altLang="en-US" sz="1400" dirty="0"/>
              <a:t>表</a:t>
            </a:r>
            <a:endParaRPr lang="en-US" altLang="zh-CN" sz="1400" dirty="0"/>
          </a:p>
          <a:p>
            <a:pPr lvl="1"/>
            <a:r>
              <a:rPr lang="en-US" altLang="zh-CN" sz="1400" dirty="0"/>
              <a:t>LAN</a:t>
            </a:r>
            <a:r>
              <a:rPr lang="zh-CN" altLang="en-US" sz="1400" dirty="0"/>
              <a:t>中的每个</a:t>
            </a:r>
            <a:r>
              <a:rPr lang="en-US" altLang="zh-CN" sz="1400" dirty="0"/>
              <a:t>IP</a:t>
            </a:r>
            <a:r>
              <a:rPr lang="zh-CN" altLang="en-US" sz="1400" dirty="0"/>
              <a:t>结点 </a:t>
            </a:r>
            <a:r>
              <a:rPr lang="en-US" altLang="zh-CN" sz="1400" dirty="0"/>
              <a:t>(</a:t>
            </a:r>
            <a:r>
              <a:rPr lang="zh-CN" altLang="en-US" sz="1400" dirty="0"/>
              <a:t>主机、路由器</a:t>
            </a:r>
            <a:r>
              <a:rPr lang="en-US" altLang="zh-CN" sz="1400" dirty="0"/>
              <a:t>)</a:t>
            </a:r>
            <a:r>
              <a:rPr lang="zh-CN" altLang="en-US" sz="1400" dirty="0"/>
              <a:t>维护一个表</a:t>
            </a:r>
            <a:endParaRPr lang="en-US" altLang="zh-CN" sz="1400" dirty="0"/>
          </a:p>
          <a:p>
            <a:pPr lvl="1"/>
            <a:r>
              <a:rPr lang="zh-CN" altLang="en-US" sz="1400" dirty="0"/>
              <a:t>存储某些</a:t>
            </a:r>
            <a:r>
              <a:rPr lang="en-US" altLang="zh-CN" sz="1400" dirty="0"/>
              <a:t>LAN</a:t>
            </a:r>
            <a:r>
              <a:rPr lang="zh-CN" altLang="en-US" sz="1400" dirty="0"/>
              <a:t>结点的 </a:t>
            </a:r>
            <a:r>
              <a:rPr lang="en-US" altLang="zh-CN" sz="1400" dirty="0"/>
              <a:t>IP/MAC</a:t>
            </a:r>
            <a:r>
              <a:rPr lang="zh-CN" altLang="en-US" sz="1400" dirty="0"/>
              <a:t>地址映射关系</a:t>
            </a:r>
            <a:endParaRPr lang="en-US" altLang="zh-CN" sz="1400" dirty="0"/>
          </a:p>
          <a:p>
            <a:pPr lvl="1"/>
            <a:r>
              <a:rPr lang="en-US" altLang="zh-CN" sz="1400" dirty="0"/>
              <a:t>&lt; IP</a:t>
            </a:r>
            <a:r>
              <a:rPr lang="zh-CN" altLang="en-US" sz="1400" dirty="0"/>
              <a:t>地址</a:t>
            </a:r>
            <a:r>
              <a:rPr lang="en-US" altLang="zh-CN" sz="1400" dirty="0"/>
              <a:t>; MAC</a:t>
            </a:r>
            <a:r>
              <a:rPr lang="zh-CN" altLang="en-US" sz="1400" dirty="0"/>
              <a:t>地址</a:t>
            </a:r>
            <a:r>
              <a:rPr lang="en-US" altLang="zh-CN" sz="1400" dirty="0"/>
              <a:t>; TTL&gt; </a:t>
            </a:r>
          </a:p>
          <a:p>
            <a:pPr lvl="1"/>
            <a:r>
              <a:rPr lang="en-US" altLang="zh-CN" sz="1400" dirty="0"/>
              <a:t>TTL (Time To Live):</a:t>
            </a:r>
            <a:r>
              <a:rPr lang="zh-CN" altLang="en-US" sz="1400" dirty="0"/>
              <a:t>经过这个时间以后该映 射关系会被遗弃</a:t>
            </a:r>
            <a:r>
              <a:rPr lang="en-US" altLang="zh-CN" sz="1400" dirty="0"/>
              <a:t>(</a:t>
            </a:r>
            <a:r>
              <a:rPr lang="zh-CN" altLang="en-US" sz="1400" dirty="0"/>
              <a:t>典型 值为</a:t>
            </a:r>
            <a:r>
              <a:rPr lang="en-US" altLang="zh-CN" sz="1400" dirty="0"/>
              <a:t>20min) </a:t>
            </a:r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例：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地址不在 </a:t>
            </a:r>
            <a:r>
              <a:rPr lang="en-US" altLang="zh-CN" sz="1400" dirty="0"/>
              <a:t>A</a:t>
            </a:r>
            <a:r>
              <a:rPr lang="zh-CN" altLang="en-US" sz="1400" dirty="0"/>
              <a:t>的 </a:t>
            </a:r>
            <a:r>
              <a:rPr lang="en-US" altLang="zh-CN" sz="1400" dirty="0"/>
              <a:t>ARP </a:t>
            </a:r>
            <a:r>
              <a:rPr lang="zh-CN" altLang="en-US" sz="1400" dirty="0"/>
              <a:t>表中</a:t>
            </a:r>
            <a:endParaRPr lang="en-US" altLang="zh-CN" sz="1400" dirty="0"/>
          </a:p>
          <a:p>
            <a:pPr lvl="1"/>
            <a:r>
              <a:rPr lang="en-US" altLang="zh-CN" sz="1400" dirty="0"/>
              <a:t>1. A</a:t>
            </a:r>
            <a:r>
              <a:rPr lang="zh-CN" altLang="en-US" sz="1400" dirty="0"/>
              <a:t>广播</a:t>
            </a:r>
            <a:r>
              <a:rPr lang="en-US" altLang="zh-CN" sz="1400" dirty="0"/>
              <a:t>ARP</a:t>
            </a:r>
            <a:r>
              <a:rPr lang="zh-CN" altLang="en-US" sz="1400" dirty="0"/>
              <a:t>查询分组，其 中包含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地址（</a:t>
            </a:r>
            <a:r>
              <a:rPr lang="en-US" altLang="zh-CN" sz="1400" dirty="0"/>
              <a:t>LAN</a:t>
            </a:r>
            <a:r>
              <a:rPr lang="zh-CN" altLang="en-US" sz="1400" dirty="0"/>
              <a:t>中所有结点都会接收 </a:t>
            </a:r>
            <a:r>
              <a:rPr lang="en-US" altLang="zh-CN" sz="1400" dirty="0"/>
              <a:t>ARP</a:t>
            </a:r>
            <a:r>
              <a:rPr lang="zh-CN" altLang="en-US" sz="1400" dirty="0"/>
              <a:t>查询）</a:t>
            </a:r>
            <a:endParaRPr lang="en-US" altLang="zh-CN" sz="1400" dirty="0"/>
          </a:p>
          <a:p>
            <a:pPr lvl="1"/>
            <a:r>
              <a:rPr lang="en-US" altLang="zh-CN" sz="1400" dirty="0"/>
              <a:t>2.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r>
              <a:rPr lang="zh-CN" altLang="en-US" sz="1400" dirty="0"/>
              <a:t>接收</a:t>
            </a:r>
            <a:r>
              <a:rPr lang="en-US" altLang="zh-CN" sz="1400" dirty="0"/>
              <a:t>ARP</a:t>
            </a:r>
            <a:r>
              <a:rPr lang="zh-CN" altLang="en-US" sz="1400" dirty="0"/>
              <a:t>查询分组，</a:t>
            </a:r>
            <a:r>
              <a:rPr lang="en-US" altLang="zh-CN" sz="1400" dirty="0"/>
              <a:t>IP </a:t>
            </a:r>
            <a:r>
              <a:rPr lang="zh-CN" altLang="en-US" sz="1400" dirty="0"/>
              <a:t>地址匹配成功，向</a:t>
            </a:r>
            <a:r>
              <a:rPr lang="en-US" altLang="zh-CN" sz="1400" dirty="0"/>
              <a:t>A</a:t>
            </a:r>
            <a:r>
              <a:rPr lang="zh-CN" altLang="en-US" sz="1400" dirty="0"/>
              <a:t>应答 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MAC 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pPr lvl="1"/>
            <a:r>
              <a:rPr lang="en-US" altLang="zh-CN" sz="1400" dirty="0"/>
              <a:t>3. A</a:t>
            </a:r>
            <a:r>
              <a:rPr lang="zh-CN" altLang="en-US" sz="1400" dirty="0"/>
              <a:t>在其</a:t>
            </a:r>
            <a:r>
              <a:rPr lang="en-US" altLang="zh-CN" sz="1400" dirty="0"/>
              <a:t>ARP</a:t>
            </a:r>
            <a:r>
              <a:rPr lang="zh-CN" altLang="en-US" sz="1400" dirty="0"/>
              <a:t>表中，缓存</a:t>
            </a:r>
            <a:r>
              <a:rPr lang="en-US" altLang="zh-CN" sz="1400" dirty="0"/>
              <a:t>B</a:t>
            </a:r>
            <a:r>
              <a:rPr lang="zh-CN" altLang="en-US" sz="1400" dirty="0"/>
              <a:t>的 </a:t>
            </a:r>
            <a:r>
              <a:rPr lang="en-US" altLang="zh-CN" sz="1400" dirty="0"/>
              <a:t>IP-MAC</a:t>
            </a:r>
            <a:r>
              <a:rPr lang="zh-CN" altLang="en-US" sz="1400" dirty="0"/>
              <a:t>地址对，直至超时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“即插即用”</a:t>
            </a:r>
            <a:r>
              <a:rPr lang="en-US" altLang="zh-CN" dirty="0"/>
              <a:t>:</a:t>
            </a:r>
            <a:r>
              <a:rPr lang="zh-CN" altLang="en-US" dirty="0"/>
              <a:t>结点自主创建</a:t>
            </a:r>
            <a:r>
              <a:rPr lang="en-US" altLang="zh-CN" dirty="0"/>
              <a:t>ARP</a:t>
            </a:r>
            <a:r>
              <a:rPr lang="zh-CN" altLang="en-US" dirty="0"/>
              <a:t>表， 无需干预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3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关注寻址：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zh-CN" altLang="en-US" dirty="0"/>
              <a:t>数据报中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zh-CN" altLang="en-US" dirty="0"/>
              <a:t>帧中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知道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地址：用户指定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知道第一跳</a:t>
            </a:r>
            <a:r>
              <a:rPr lang="en-US" altLang="zh-CN" dirty="0"/>
              <a:t>R</a:t>
            </a:r>
            <a:r>
              <a:rPr lang="zh-CN" altLang="en-US" dirty="0"/>
              <a:t>接口</a:t>
            </a:r>
            <a:r>
              <a:rPr lang="en-US" altLang="zh-CN" dirty="0"/>
              <a:t>IP</a:t>
            </a:r>
            <a:r>
              <a:rPr lang="zh-CN" altLang="en-US" dirty="0"/>
              <a:t>地址：默认网关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知道</a:t>
            </a:r>
            <a:r>
              <a:rPr lang="en-US" altLang="zh-CN" dirty="0"/>
              <a:t>R</a:t>
            </a:r>
            <a:r>
              <a:rPr lang="zh-CN" altLang="en-US" dirty="0"/>
              <a:t>的接口</a:t>
            </a:r>
            <a:r>
              <a:rPr lang="en-US" altLang="zh-CN" dirty="0"/>
              <a:t>MAC</a:t>
            </a:r>
            <a:r>
              <a:rPr lang="zh-CN" altLang="en-US" dirty="0"/>
              <a:t>地址：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06" y="3516751"/>
            <a:ext cx="6294151" cy="19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过程：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构造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构造链路层帧</a:t>
            </a:r>
            <a:endParaRPr lang="en-US" altLang="zh-CN" dirty="0"/>
          </a:p>
          <a:p>
            <a:pPr lvl="1"/>
            <a:r>
              <a:rPr lang="zh-CN" altLang="en-US" dirty="0"/>
              <a:t>帧从</a:t>
            </a:r>
            <a:r>
              <a:rPr lang="en-US" altLang="zh-CN" dirty="0"/>
              <a:t>A</a:t>
            </a:r>
            <a:r>
              <a:rPr lang="zh-CN" altLang="en-US" dirty="0"/>
              <a:t>发送至</a:t>
            </a:r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接收帧，提取</a:t>
            </a:r>
            <a:r>
              <a:rPr lang="en-US" altLang="zh-CN" dirty="0"/>
              <a:t>IP</a:t>
            </a:r>
            <a:r>
              <a:rPr lang="zh-CN" altLang="en-US" dirty="0"/>
              <a:t>数据报，传递给上层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转发</a:t>
            </a:r>
            <a:r>
              <a:rPr lang="en-US" altLang="zh-CN" dirty="0"/>
              <a:t>IP</a:t>
            </a:r>
            <a:r>
              <a:rPr lang="zh-CN" altLang="en-US" dirty="0"/>
              <a:t>数据报（源和目的</a:t>
            </a:r>
            <a:r>
              <a:rPr lang="en-US" altLang="zh-CN" dirty="0"/>
              <a:t>IP</a:t>
            </a:r>
            <a:r>
              <a:rPr lang="zh-CN" altLang="en-US" dirty="0"/>
              <a:t>地址不变！）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创建链路层帧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转发</a:t>
            </a:r>
            <a:r>
              <a:rPr lang="en-US" altLang="zh-CN" dirty="0"/>
              <a:t>IP</a:t>
            </a:r>
            <a:r>
              <a:rPr lang="zh-CN" altLang="en-US" dirty="0"/>
              <a:t>数据报（源和目的</a:t>
            </a:r>
            <a:r>
              <a:rPr lang="en-US" altLang="zh-CN" dirty="0"/>
              <a:t>IP</a:t>
            </a:r>
            <a:r>
              <a:rPr lang="zh-CN" altLang="en-US" dirty="0"/>
              <a:t>地址不变！）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创建链路层帧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5059112"/>
            <a:ext cx="6294151" cy="19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0" y="1153160"/>
            <a:ext cx="7042150" cy="5470525"/>
          </a:xfrm>
        </p:spPr>
        <p:txBody>
          <a:bodyPr/>
          <a:lstStyle/>
          <a:p>
            <a:r>
              <a:rPr lang="zh-CN" altLang="en-US" dirty="0"/>
              <a:t>居于统治地位的</a:t>
            </a:r>
            <a:r>
              <a:rPr lang="zh-CN" altLang="en-US" dirty="0">
                <a:sym typeface="+mn-ea"/>
              </a:rPr>
              <a:t>有线</a:t>
            </a:r>
            <a:r>
              <a:rPr lang="en-US" altLang="zh-CN" dirty="0">
                <a:sym typeface="+mn-ea"/>
              </a:rPr>
              <a:t>LAN</a:t>
            </a:r>
            <a:r>
              <a:rPr lang="zh-CN" altLang="en-US" dirty="0">
                <a:sym typeface="+mn-ea"/>
              </a:rPr>
              <a:t>技术，应用广泛，低价，满足速率需求</a:t>
            </a:r>
          </a:p>
          <a:p>
            <a:r>
              <a:rPr lang="zh-CN" altLang="en-US" dirty="0">
                <a:sym typeface="+mn-ea"/>
              </a:rPr>
              <a:t>物理拓扑</a:t>
            </a:r>
          </a:p>
          <a:p>
            <a:pPr lvl="1"/>
            <a:r>
              <a:rPr lang="zh-CN" altLang="en-US" dirty="0">
                <a:sym typeface="+mn-ea"/>
              </a:rPr>
              <a:t>总线：所有结点在同一冲突域</a:t>
            </a:r>
          </a:p>
          <a:p>
            <a:pPr lvl="1"/>
            <a:r>
              <a:rPr lang="zh-CN" altLang="en-US" dirty="0">
                <a:sym typeface="+mn-ea"/>
              </a:rPr>
              <a:t>星型：每个结点具有单独冲突域，中心交换机连接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无连接：发送帧的网卡与接收帧的网卡间没有“握手”过程 </a:t>
            </a:r>
          </a:p>
          <a:p>
            <a:r>
              <a:rPr lang="zh-CN" altLang="en-US" dirty="0">
                <a:sym typeface="+mn-ea"/>
              </a:rPr>
              <a:t>不可靠：接收网卡不向发送网卡进行确认</a:t>
            </a:r>
          </a:p>
          <a:p>
            <a:pPr lvl="1"/>
            <a:r>
              <a:rPr lang="zh-CN" altLang="en-US" dirty="0">
                <a:sym typeface="+mn-ea"/>
              </a:rPr>
              <a:t>差错帧丢弃，依靠高层协议恢复</a:t>
            </a:r>
          </a:p>
          <a:p>
            <a:r>
              <a:rPr lang="zh-CN" altLang="en-US" dirty="0">
                <a:sym typeface="+mn-ea"/>
              </a:rPr>
              <a:t>以太网的MAC协议</a:t>
            </a:r>
          </a:p>
          <a:p>
            <a:pPr lvl="1"/>
            <a:r>
              <a:rPr lang="zh-CN" altLang="en-US" dirty="0">
                <a:sym typeface="+mn-ea"/>
              </a:rPr>
              <a:t>采用二进制指数退避算法的CSMA/CD</a:t>
            </a: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15" y="2713990"/>
            <a:ext cx="4027170" cy="16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以太网</a:t>
            </a:r>
            <a:r>
              <a:rPr lang="en-US" altLang="zh-CN"/>
              <a:t>CSMA/CD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网卡从网络层接收数据报，即开始创建数据帧</a:t>
            </a:r>
          </a:p>
          <a:p>
            <a:r>
              <a:rPr lang="zh-CN" altLang="en-US"/>
              <a:t>监听信道：</a:t>
            </a:r>
          </a:p>
          <a:p>
            <a:pPr lvl="1" algn="l"/>
            <a:r>
              <a:rPr lang="zh-CN" altLang="en-US" sz="1600">
                <a:sym typeface="+mn-ea"/>
              </a:rPr>
              <a:t>信道空闲：发送数据帧</a:t>
            </a:r>
            <a:endParaRPr lang="zh-CN" altLang="en-US" sz="1600"/>
          </a:p>
          <a:p>
            <a:pPr lvl="1"/>
            <a:r>
              <a:rPr lang="zh-CN" altLang="en-US"/>
              <a:t>信道忙：等待至信道空闲</a:t>
            </a:r>
          </a:p>
          <a:p>
            <a:r>
              <a:rPr lang="zh-CN" altLang="en-US"/>
              <a:t>网卡发送完成数据帧，且未检测到其他结点发送数据：</a:t>
            </a:r>
          </a:p>
          <a:p>
            <a:pPr lvl="1"/>
            <a:r>
              <a:rPr lang="zh-CN" altLang="en-US"/>
              <a:t>认为发送成功</a:t>
            </a:r>
          </a:p>
          <a:p>
            <a:r>
              <a:rPr lang="zh-CN" altLang="en-US"/>
              <a:t>若网卡发送数据帧过程中，检测到其他结点发送数据：</a:t>
            </a:r>
          </a:p>
          <a:p>
            <a:pPr lvl="1"/>
            <a:r>
              <a:rPr lang="zh-CN" altLang="en-US"/>
              <a:t>立即中止发送，并发生堵塞信号，以通知其他结点</a:t>
            </a:r>
          </a:p>
          <a:p>
            <a:r>
              <a:rPr lang="zh-CN" altLang="en-US"/>
              <a:t>对上述中止情况，即进入二进制指数退避：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m</a:t>
            </a:r>
            <a:r>
              <a:rPr lang="zh-CN" altLang="en-US"/>
              <a:t>次连续冲突后，取</a:t>
            </a:r>
            <a:r>
              <a:rPr lang="en-US" altLang="zh-CN"/>
              <a:t>n=min{10,m}</a:t>
            </a:r>
          </a:p>
          <a:p>
            <a:pPr lvl="1"/>
            <a:r>
              <a:rPr lang="zh-CN" altLang="en-US"/>
              <a:t>网卡从</a:t>
            </a:r>
            <a:r>
              <a:rPr lang="en-US" altLang="zh-CN"/>
              <a:t>{0</a:t>
            </a:r>
            <a:r>
              <a:rPr lang="zh-CN" altLang="en-US"/>
              <a:t>，</a:t>
            </a:r>
            <a:r>
              <a:rPr lang="en-US" altLang="zh-CN"/>
              <a:t>1......       }</a:t>
            </a:r>
            <a:r>
              <a:rPr lang="zh-CN" altLang="en-US"/>
              <a:t>中随机选择一数</a:t>
            </a:r>
            <a:r>
              <a:rPr lang="en-US" altLang="zh-CN"/>
              <a:t>K</a:t>
            </a:r>
          </a:p>
          <a:p>
            <a:pPr lvl="1"/>
            <a:r>
              <a:rPr lang="zh-CN" altLang="en-US"/>
              <a:t>网卡等待</a:t>
            </a:r>
            <a:r>
              <a:rPr lang="en-US" altLang="zh-CN"/>
              <a:t>K*512bit</a:t>
            </a:r>
            <a:r>
              <a:rPr lang="zh-CN" altLang="en-US"/>
              <a:t>的传输延迟时间，再返回第二步，继续监听</a:t>
            </a: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即有连续冲突的次数越多，平均等待时间越长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0060" y="5006340"/>
          <a:ext cx="56388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30200" imgH="190500" progId="Equation.KSEE3">
                  <p:embed/>
                </p:oleObj>
              </mc:Choice>
              <mc:Fallback>
                <p:oleObj r:id="rId3" imgW="330200" imgH="1905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0060" y="5006340"/>
                        <a:ext cx="56388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7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以太网帧结构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1922145"/>
            <a:ext cx="6591935" cy="4701540"/>
          </a:xfrm>
        </p:spPr>
        <p:txBody>
          <a:bodyPr/>
          <a:lstStyle/>
          <a:p>
            <a:r>
              <a:rPr lang="zh-CN" altLang="en-US"/>
              <a:t>前导码</a:t>
            </a:r>
            <a:r>
              <a:rPr lang="en-US" altLang="zh-CN"/>
              <a:t>preamble(8B)</a:t>
            </a:r>
          </a:p>
          <a:p>
            <a:pPr lvl="1"/>
            <a:r>
              <a:rPr lang="en-US" altLang="zh-CN"/>
              <a:t>7个字节的10101010，第8字节为10101011</a:t>
            </a:r>
            <a:r>
              <a:rPr lang="zh-CN" altLang="en-US"/>
              <a:t>，</a:t>
            </a:r>
            <a:r>
              <a:rPr lang="en-US" altLang="zh-CN"/>
              <a:t>用于发送端与接收端的时钟同步</a:t>
            </a:r>
          </a:p>
          <a:p>
            <a:r>
              <a:rPr lang="en-US" altLang="zh-CN"/>
              <a:t>目的MAC地址、源MAC地址(各6B)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网卡MAC地址与帧目的MAC地址匹配，或者帧目的MAC地址为广播地址(FF-FF-FF-FF-FF-FF)，则网卡接收</a:t>
            </a:r>
            <a:r>
              <a:rPr lang="zh-CN" altLang="en-US"/>
              <a:t>此</a:t>
            </a:r>
            <a:r>
              <a:rPr lang="en-US" altLang="zh-CN"/>
              <a:t>帧，并将网络层分组交给相应的网络层协议。否则，网卡丢弃</a:t>
            </a:r>
            <a:r>
              <a:rPr lang="zh-CN" altLang="en-US"/>
              <a:t>此</a:t>
            </a:r>
            <a:r>
              <a:rPr lang="en-US" altLang="zh-CN"/>
              <a:t>帧</a:t>
            </a:r>
          </a:p>
          <a:p>
            <a:r>
              <a:rPr lang="zh-CN" altLang="en-US"/>
              <a:t>类型</a:t>
            </a:r>
            <a:r>
              <a:rPr lang="en-US" altLang="zh-CN"/>
              <a:t>type(2B)</a:t>
            </a:r>
          </a:p>
          <a:p>
            <a:pPr lvl="1"/>
            <a:r>
              <a:rPr lang="en-US" altLang="zh-CN"/>
              <a:t>指示帧中封装的是哪种高层协议的分组</a:t>
            </a:r>
          </a:p>
          <a:p>
            <a:pPr lvl="0"/>
            <a:r>
              <a:rPr lang="zh-CN" altLang="en-US"/>
              <a:t>数据</a:t>
            </a:r>
            <a:r>
              <a:rPr lang="en-US" altLang="zh-CN"/>
              <a:t>Data(46~1500B)</a:t>
            </a:r>
          </a:p>
          <a:p>
            <a:pPr lvl="1"/>
            <a:r>
              <a:rPr lang="zh-CN" altLang="en-US"/>
              <a:t>即上层协议载荷</a:t>
            </a: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下限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46B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使数据冲突可以被检测到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循环冗余校验码</a:t>
            </a:r>
            <a:r>
              <a:rPr lang="en-US" altLang="zh-CN">
                <a:solidFill>
                  <a:schemeClr val="tx1"/>
                </a:solidFill>
              </a:rPr>
              <a:t>CRC(4B)</a:t>
            </a:r>
            <a:r>
              <a:rPr lang="zh-CN" altLang="en-US">
                <a:solidFill>
                  <a:schemeClr val="tx1"/>
                </a:solidFill>
              </a:rPr>
              <a:t>：差错帧丢弃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741045"/>
            <a:ext cx="6852285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59155"/>
            <a:ext cx="6591935" cy="5764530"/>
          </a:xfrm>
        </p:spPr>
        <p:txBody>
          <a:bodyPr/>
          <a:lstStyle/>
          <a:p>
            <a:r>
              <a:rPr lang="zh-CN" altLang="en-US"/>
              <a:t>链路层设备：</a:t>
            </a:r>
          </a:p>
          <a:p>
            <a:pPr lvl="1"/>
            <a:r>
              <a:rPr lang="zh-CN" altLang="en-US"/>
              <a:t>存储</a:t>
            </a:r>
            <a:r>
              <a:rPr lang="en-US" altLang="zh-CN"/>
              <a:t>-</a:t>
            </a:r>
            <a:r>
              <a:rPr lang="zh-CN" altLang="en-US"/>
              <a:t>转发以太网帧</a:t>
            </a:r>
          </a:p>
          <a:p>
            <a:pPr lvl="1"/>
            <a:r>
              <a:rPr lang="zh-CN" altLang="en-US"/>
              <a:t>检验帧目的MAC地址，选择性向一个或多个输出链路转发</a:t>
            </a:r>
          </a:p>
          <a:p>
            <a:pPr lvl="1"/>
            <a:r>
              <a:rPr lang="zh-CN" altLang="en-US"/>
              <a:t>利用CSMA/CD访问链路，发送帧 </a:t>
            </a:r>
          </a:p>
          <a:p>
            <a:r>
              <a:rPr lang="zh-CN" altLang="en-US"/>
              <a:t>透明：主机感知不到</a:t>
            </a:r>
          </a:p>
          <a:p>
            <a:r>
              <a:rPr lang="zh-CN" altLang="en-US"/>
              <a:t>即插即用：不需配置</a:t>
            </a:r>
          </a:p>
          <a:p>
            <a:r>
              <a:rPr lang="zh-CN" altLang="en-US"/>
              <a:t>自学习：不需配置</a:t>
            </a:r>
          </a:p>
          <a:p>
            <a:r>
              <a:rPr lang="zh-CN" altLang="en-US"/>
              <a:t>主机利用独享链路直连交换机</a:t>
            </a:r>
          </a:p>
          <a:p>
            <a:r>
              <a:rPr lang="zh-CN" altLang="en-US"/>
              <a:t>可以缓存帧</a:t>
            </a:r>
          </a:p>
          <a:p>
            <a:r>
              <a:rPr lang="zh-CN" altLang="en-US"/>
              <a:t>交换机在每段链路上利用 CSMA/CD收发帧，但无冲突，且可以全双工</a:t>
            </a:r>
          </a:p>
          <a:p>
            <a:r>
              <a:rPr lang="zh-CN" altLang="en-US"/>
              <a:t>交换: 传输可以同时进行，没有冲突</a:t>
            </a:r>
          </a:p>
        </p:txBody>
      </p:sp>
    </p:spTree>
    <p:extLst>
      <p:ext uri="{BB962C8B-B14F-4D97-AF65-F5344CB8AC3E}">
        <p14:creationId xmlns:p14="http://schemas.microsoft.com/office/powerpoint/2010/main" val="149796230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2556</Words>
  <Application>Microsoft Office PowerPoint</Application>
  <PresentationFormat>全屏显示(4:3)</PresentationFormat>
  <Paragraphs>306</Paragraphs>
  <Slides>21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幼圆</vt:lpstr>
      <vt:lpstr>Arial</vt:lpstr>
      <vt:lpstr>Century Gothic</vt:lpstr>
      <vt:lpstr>Wingdings 3</vt:lpstr>
      <vt:lpstr>丝状</vt:lpstr>
      <vt:lpstr>Equation.KSEE3</vt:lpstr>
      <vt:lpstr>局域网</vt:lpstr>
      <vt:lpstr>IP MAC</vt:lpstr>
      <vt:lpstr>ARP: 地址解析协议</vt:lpstr>
      <vt:lpstr>ARP: 地址解析协议</vt:lpstr>
      <vt:lpstr>ARP: 地址解析协议</vt:lpstr>
      <vt:lpstr>以太网</vt:lpstr>
      <vt:lpstr>以太网CSMA/CD算法</vt:lpstr>
      <vt:lpstr>以太网帧结构</vt:lpstr>
      <vt:lpstr>交换机</vt:lpstr>
      <vt:lpstr>交换机--交换表</vt:lpstr>
      <vt:lpstr>多交换机自学习举例 </vt:lpstr>
      <vt:lpstr>PowerPoint 演示文稿</vt:lpstr>
      <vt:lpstr>虚拟局域网(VLAN)</vt:lpstr>
      <vt:lpstr>802.1q协议</vt:lpstr>
      <vt:lpstr>PPP协议</vt:lpstr>
      <vt:lpstr>PPP协议(Cont’d)</vt:lpstr>
      <vt:lpstr>802.11简介</vt:lpstr>
      <vt:lpstr>802.11AP关联</vt:lpstr>
      <vt:lpstr>802.11多路访问控制</vt:lpstr>
      <vt:lpstr>802.11 MAC协议: CSMA/CA </vt:lpstr>
      <vt:lpstr>802.11 MAC帧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22</cp:revision>
  <dcterms:created xsi:type="dcterms:W3CDTF">2018-04-01T02:32:10Z</dcterms:created>
  <dcterms:modified xsi:type="dcterms:W3CDTF">2018-05-16T14:33:08Z</dcterms:modified>
</cp:coreProperties>
</file>