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6"/>
  </p:notesMasterIdLst>
  <p:sldIdLst>
    <p:sldId id="263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524" autoAdjust="0"/>
  </p:normalViewPr>
  <p:slideViewPr>
    <p:cSldViewPr snapToGrid="0">
      <p:cViewPr varScale="1">
        <p:scale>
          <a:sx n="87" d="100"/>
          <a:sy n="87" d="100"/>
        </p:scale>
        <p:origin x="22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AACFE-80AE-4398-89AE-1514992457E8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37C1B-FF30-489A-8553-D4751E11D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1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7C1B-FF30-489A-8553-D4751E11D4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7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7C1B-FF30-489A-8553-D4751E11D4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9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先看信道划分协议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TDMA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FDMA</a:t>
            </a:r>
            <a:r>
              <a:rPr lang="zh-CN" altLang="en-US" dirty="0" smtClean="0"/>
              <a:t>为例子</a:t>
            </a:r>
            <a:endParaRPr lang="en-US" altLang="zh-CN" dirty="0" smtClean="0"/>
          </a:p>
          <a:p>
            <a:r>
              <a:rPr lang="en-US" altLang="zh-CN" dirty="0" err="1" smtClean="0"/>
              <a:t>Tdma</a:t>
            </a:r>
            <a:r>
              <a:rPr lang="zh-CN" altLang="en-US" dirty="0" smtClean="0"/>
              <a:t>把时间划分成一个一个时期按顺序分配给不同的节点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每个节点“周期性”接入信道</a:t>
            </a:r>
            <a:endParaRPr lang="en-US" altLang="zh-CN" dirty="0" smtClean="0"/>
          </a:p>
          <a:p>
            <a:r>
              <a:rPr lang="zh-CN" altLang="en-US" dirty="0" smtClean="0"/>
              <a:t>，并且每个站点在每个周期，占用固定长度的时隙，还存在着未用时隙空闲现象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而对于</a:t>
            </a:r>
            <a:r>
              <a:rPr lang="en-US" altLang="zh-CN" dirty="0" smtClean="0"/>
              <a:t>FDMA</a:t>
            </a:r>
            <a:r>
              <a:rPr lang="zh-CN" altLang="en-US" dirty="0" smtClean="0"/>
              <a:t>，则将信道频谱划分为若干频带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为每个站点分配一个固定的频带，并且不存在无传输频带空闲现象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7C1B-FF30-489A-8553-D4751E11D4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35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其中源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 smtClean="0"/>
              <a:t>，其中源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地址，目的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地址是 </a:t>
            </a:r>
            <a:r>
              <a:rPr lang="en-US" altLang="zh-CN" dirty="0" smtClean="0"/>
              <a:t>R(</a:t>
            </a:r>
            <a:r>
              <a:rPr lang="zh-CN" altLang="en-US" dirty="0" smtClean="0"/>
              <a:t>左</a:t>
            </a:r>
            <a:r>
              <a:rPr lang="en-US" altLang="zh-CN" dirty="0" smtClean="0"/>
              <a:t>)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地址，封装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，其中源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地址是</a:t>
            </a:r>
            <a:r>
              <a:rPr lang="en-US" altLang="zh-CN" dirty="0" smtClean="0"/>
              <a:t>R(</a:t>
            </a:r>
            <a:r>
              <a:rPr lang="zh-CN" altLang="en-US" dirty="0" smtClean="0"/>
              <a:t>右</a:t>
            </a:r>
            <a:r>
              <a:rPr lang="en-US" altLang="zh-CN" dirty="0" smtClean="0"/>
              <a:t>)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地址，目 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地址，封装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，其中源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地址是</a:t>
            </a:r>
            <a:r>
              <a:rPr lang="en-US" altLang="zh-CN" dirty="0" smtClean="0"/>
              <a:t>R (</a:t>
            </a:r>
            <a:r>
              <a:rPr lang="zh-CN" altLang="en-US" dirty="0" smtClean="0"/>
              <a:t>右</a:t>
            </a:r>
            <a:r>
              <a:rPr lang="en-US" altLang="zh-CN" dirty="0" smtClean="0"/>
              <a:t>)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地址，目 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地址，封装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7C1B-FF30-489A-8553-D4751E11D4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4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 MAC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接口的网络层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/>
              <a:t>用于标识网络层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  <a:r>
              <a:rPr lang="en-US" altLang="zh-CN" dirty="0"/>
              <a:t>)</a:t>
            </a:r>
            <a:r>
              <a:rPr lang="zh-CN" altLang="en-US" dirty="0"/>
              <a:t>分组，支持分组转发</a:t>
            </a:r>
            <a:endParaRPr lang="en-US" altLang="zh-CN" dirty="0"/>
          </a:p>
          <a:p>
            <a:r>
              <a:rPr lang="en-US" altLang="zh-CN" dirty="0"/>
              <a:t>MAC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又被称为</a:t>
            </a:r>
            <a:r>
              <a:rPr lang="zh-CN" altLang="en-US" dirty="0"/>
              <a:t>称</a:t>
            </a:r>
            <a:r>
              <a:rPr lang="en-US" altLang="zh-CN" dirty="0"/>
              <a:t>LAN</a:t>
            </a:r>
            <a:r>
              <a:rPr lang="zh-CN" altLang="en-US" dirty="0"/>
              <a:t>地址</a:t>
            </a:r>
            <a:r>
              <a:rPr lang="en-US" altLang="zh-CN" dirty="0"/>
              <a:t>,</a:t>
            </a:r>
            <a:r>
              <a:rPr lang="zh-CN" altLang="en-US" dirty="0"/>
              <a:t>物理地址</a:t>
            </a:r>
            <a:r>
              <a:rPr lang="en-US" altLang="zh-CN" dirty="0"/>
              <a:t>,</a:t>
            </a:r>
            <a:r>
              <a:rPr lang="zh-CN" altLang="en-US" dirty="0"/>
              <a:t>以太网地址</a:t>
            </a:r>
            <a:endParaRPr lang="en-US" altLang="zh-CN" dirty="0" smtClean="0"/>
          </a:p>
          <a:p>
            <a:pPr lvl="1"/>
            <a:r>
              <a:rPr lang="zh-CN" altLang="en-US" dirty="0"/>
              <a:t>用于局域网内标识一个帧从哪个接口发出，到达 哪个物理相连的其他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/>
              <a:t>48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zh-CN" altLang="en-US" dirty="0"/>
              <a:t>固化在网卡的 </a:t>
            </a:r>
            <a:r>
              <a:rPr lang="en-US" altLang="zh-CN" dirty="0"/>
              <a:t>ROM</a:t>
            </a:r>
            <a:r>
              <a:rPr lang="zh-CN" altLang="en-US" dirty="0"/>
              <a:t>中，有时也可以软件设置</a:t>
            </a:r>
            <a:endParaRPr lang="en-US" altLang="zh-CN" dirty="0"/>
          </a:p>
          <a:p>
            <a:pPr lvl="1"/>
            <a:r>
              <a:rPr lang="en-US" altLang="zh-CN" dirty="0"/>
              <a:t>e.g.: </a:t>
            </a:r>
            <a:r>
              <a:rPr lang="en-US" altLang="zh-CN" dirty="0" smtClean="0"/>
              <a:t>1A-2F-BB-76-09-AD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进制）</a:t>
            </a:r>
            <a:endParaRPr lang="en-US" altLang="zh-CN" dirty="0" smtClean="0"/>
          </a:p>
          <a:p>
            <a:pPr lvl="1"/>
            <a:r>
              <a:rPr lang="zh-CN" altLang="en-US" dirty="0"/>
              <a:t>局域网中的每块网卡都有一个唯一的</a:t>
            </a:r>
            <a:r>
              <a:rPr lang="en-US" altLang="zh-CN" dirty="0"/>
              <a:t>MAC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MAC</a:t>
            </a:r>
            <a:r>
              <a:rPr lang="zh-CN" altLang="en-US" dirty="0"/>
              <a:t>地址由</a:t>
            </a:r>
            <a:r>
              <a:rPr lang="en-US" altLang="zh-CN" dirty="0"/>
              <a:t>IEEE</a:t>
            </a:r>
            <a:r>
              <a:rPr lang="zh-CN" altLang="en-US" dirty="0"/>
              <a:t>统一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/>
              <a:t>网卡生产商购买</a:t>
            </a:r>
            <a:r>
              <a:rPr lang="en-US" altLang="zh-CN" dirty="0"/>
              <a:t>MAC</a:t>
            </a:r>
            <a:r>
              <a:rPr lang="zh-CN" altLang="en-US" dirty="0"/>
              <a:t>地址空间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IP</a:t>
            </a:r>
            <a:r>
              <a:rPr lang="zh-CN" altLang="en-US" dirty="0" smtClean="0"/>
              <a:t>类比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063" y="5119425"/>
            <a:ext cx="3248115" cy="17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1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ARP: </a:t>
            </a:r>
            <a:r>
              <a:rPr lang="zh-CN" altLang="en-US" dirty="0"/>
              <a:t>地址解析协议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/>
              <a:t>问题</a:t>
            </a:r>
            <a:r>
              <a:rPr lang="en-US" altLang="zh-CN" sz="1400" dirty="0"/>
              <a:t>: </a:t>
            </a:r>
            <a:r>
              <a:rPr lang="zh-CN" altLang="en-US" sz="1400" dirty="0" smtClean="0"/>
              <a:t>在</a:t>
            </a:r>
            <a:r>
              <a:rPr lang="zh-CN" altLang="en-US" sz="1400" dirty="0"/>
              <a:t>同一个</a:t>
            </a:r>
            <a:r>
              <a:rPr lang="en-US" altLang="zh-CN" sz="1400" dirty="0"/>
              <a:t>LAN</a:t>
            </a:r>
            <a:r>
              <a:rPr lang="zh-CN" altLang="en-US" sz="1400" dirty="0" smtClean="0"/>
              <a:t>内， </a:t>
            </a:r>
            <a:r>
              <a:rPr lang="zh-CN" altLang="en-US" sz="1400" dirty="0"/>
              <a:t>如何在已知目的接口的</a:t>
            </a:r>
            <a:r>
              <a:rPr lang="en-US" altLang="zh-CN" sz="1400" dirty="0"/>
              <a:t>IP</a:t>
            </a:r>
            <a:r>
              <a:rPr lang="zh-CN" altLang="en-US" sz="1400" dirty="0"/>
              <a:t>地 址</a:t>
            </a:r>
            <a:r>
              <a:rPr lang="zh-CN" altLang="en-US" sz="1400" dirty="0" smtClean="0"/>
              <a:t>前提下</a:t>
            </a:r>
            <a:r>
              <a:rPr lang="zh-CN" altLang="en-US" sz="1400" dirty="0"/>
              <a:t>确定其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地址？</a:t>
            </a:r>
            <a:endParaRPr lang="en-US" altLang="zh-CN" sz="1400" dirty="0" smtClean="0"/>
          </a:p>
          <a:p>
            <a:r>
              <a:rPr lang="en-US" altLang="zh-CN" sz="1400" dirty="0"/>
              <a:t>ARP</a:t>
            </a:r>
            <a:r>
              <a:rPr lang="zh-CN" altLang="en-US" sz="1400" dirty="0" smtClean="0"/>
              <a:t>表</a:t>
            </a:r>
            <a:endParaRPr lang="en-US" altLang="zh-CN" sz="1400" dirty="0" smtClean="0"/>
          </a:p>
          <a:p>
            <a:pPr lvl="1"/>
            <a:r>
              <a:rPr lang="en-US" altLang="zh-CN" sz="1400" dirty="0"/>
              <a:t>LAN</a:t>
            </a:r>
            <a:r>
              <a:rPr lang="zh-CN" altLang="en-US" sz="1400" dirty="0"/>
              <a:t>中的每个</a:t>
            </a:r>
            <a:r>
              <a:rPr lang="en-US" altLang="zh-CN" sz="1400" dirty="0"/>
              <a:t>IP</a:t>
            </a:r>
            <a:r>
              <a:rPr lang="zh-CN" altLang="en-US" sz="1400" dirty="0"/>
              <a:t>结点 </a:t>
            </a:r>
            <a:r>
              <a:rPr lang="en-US" altLang="zh-CN" sz="1400" dirty="0"/>
              <a:t>(</a:t>
            </a:r>
            <a:r>
              <a:rPr lang="zh-CN" altLang="en-US" sz="1400" dirty="0"/>
              <a:t>主机、路由器</a:t>
            </a:r>
            <a:r>
              <a:rPr lang="en-US" altLang="zh-CN" sz="1400" dirty="0"/>
              <a:t>)</a:t>
            </a:r>
            <a:r>
              <a:rPr lang="zh-CN" altLang="en-US" sz="1400" dirty="0"/>
              <a:t>维护一个</a:t>
            </a:r>
            <a:r>
              <a:rPr lang="zh-CN" altLang="en-US" sz="1400" dirty="0" smtClean="0"/>
              <a:t>表</a:t>
            </a:r>
            <a:endParaRPr lang="en-US" altLang="zh-CN" sz="1400" dirty="0" smtClean="0"/>
          </a:p>
          <a:p>
            <a:pPr lvl="1"/>
            <a:r>
              <a:rPr lang="zh-CN" altLang="en-US" sz="1400" dirty="0"/>
              <a:t>存储某些</a:t>
            </a:r>
            <a:r>
              <a:rPr lang="en-US" altLang="zh-CN" sz="1400" dirty="0"/>
              <a:t>LAN</a:t>
            </a:r>
            <a:r>
              <a:rPr lang="zh-CN" altLang="en-US" sz="1400" dirty="0"/>
              <a:t>结点的 </a:t>
            </a:r>
            <a:r>
              <a:rPr lang="en-US" altLang="zh-CN" sz="1400" dirty="0"/>
              <a:t>IP/MAC</a:t>
            </a:r>
            <a:r>
              <a:rPr lang="zh-CN" altLang="en-US" sz="1400" dirty="0"/>
              <a:t>地址映射</a:t>
            </a:r>
            <a:r>
              <a:rPr lang="zh-CN" altLang="en-US" sz="1400" dirty="0" smtClean="0"/>
              <a:t>关系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&lt; </a:t>
            </a:r>
            <a:r>
              <a:rPr lang="en-US" altLang="zh-CN" sz="1400" dirty="0"/>
              <a:t>IP</a:t>
            </a:r>
            <a:r>
              <a:rPr lang="zh-CN" altLang="en-US" sz="1400" dirty="0"/>
              <a:t>地址</a:t>
            </a:r>
            <a:r>
              <a:rPr lang="en-US" altLang="zh-CN" sz="1400" dirty="0"/>
              <a:t>; MAC</a:t>
            </a:r>
            <a:r>
              <a:rPr lang="zh-CN" altLang="en-US" sz="1400" dirty="0"/>
              <a:t>地址</a:t>
            </a:r>
            <a:r>
              <a:rPr lang="en-US" altLang="zh-CN" sz="1400" dirty="0"/>
              <a:t>; TTL&gt; </a:t>
            </a:r>
          </a:p>
          <a:p>
            <a:pPr lvl="1"/>
            <a:r>
              <a:rPr lang="en-US" altLang="zh-CN" sz="1400" dirty="0"/>
              <a:t>TTL (Time To Live</a:t>
            </a:r>
            <a:r>
              <a:rPr lang="en-US" altLang="zh-CN" sz="1400" dirty="0" smtClean="0"/>
              <a:t>):</a:t>
            </a:r>
            <a:r>
              <a:rPr lang="zh-CN" altLang="en-US" sz="1400" dirty="0"/>
              <a:t>经过这个时间以后该映 射关系会被遗弃</a:t>
            </a:r>
            <a:r>
              <a:rPr lang="en-US" altLang="zh-CN" sz="1400" dirty="0"/>
              <a:t>(</a:t>
            </a:r>
            <a:r>
              <a:rPr lang="zh-CN" altLang="en-US" sz="1400" dirty="0"/>
              <a:t>典型 值为</a:t>
            </a:r>
            <a:r>
              <a:rPr lang="en-US" altLang="zh-CN" sz="1400" dirty="0"/>
              <a:t>20min) 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r>
              <a:rPr lang="zh-CN" altLang="en-US" sz="1400" dirty="0" smtClean="0"/>
              <a:t>例：</a:t>
            </a:r>
            <a:r>
              <a:rPr lang="en-US" altLang="zh-CN" sz="1400" dirty="0"/>
              <a:t>B</a:t>
            </a:r>
            <a:r>
              <a:rPr lang="zh-CN" altLang="en-US" sz="1400" dirty="0"/>
              <a:t>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地址不在 </a:t>
            </a:r>
            <a:r>
              <a:rPr lang="en-US" altLang="zh-CN" sz="1400" dirty="0"/>
              <a:t>A</a:t>
            </a:r>
            <a:r>
              <a:rPr lang="zh-CN" altLang="en-US" sz="1400" dirty="0"/>
              <a:t>的 </a:t>
            </a:r>
            <a:r>
              <a:rPr lang="en-US" altLang="zh-CN" sz="1400" dirty="0"/>
              <a:t>ARP </a:t>
            </a:r>
            <a:r>
              <a:rPr lang="zh-CN" altLang="en-US" sz="1400" dirty="0"/>
              <a:t>表</a:t>
            </a:r>
            <a:r>
              <a:rPr lang="zh-CN" altLang="en-US" sz="1400" dirty="0" smtClean="0"/>
              <a:t>中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1. </a:t>
            </a:r>
            <a:r>
              <a:rPr lang="en-US" altLang="zh-CN" sz="1400" dirty="0"/>
              <a:t>A</a:t>
            </a:r>
            <a:r>
              <a:rPr lang="zh-CN" altLang="en-US" sz="1400" dirty="0"/>
              <a:t>广播</a:t>
            </a:r>
            <a:r>
              <a:rPr lang="en-US" altLang="zh-CN" sz="1400" dirty="0"/>
              <a:t>ARP</a:t>
            </a:r>
            <a:r>
              <a:rPr lang="zh-CN" altLang="en-US" sz="1400" dirty="0"/>
              <a:t>查询分组，其 中包含</a:t>
            </a:r>
            <a:r>
              <a:rPr lang="en-US" altLang="zh-CN" sz="1400" dirty="0"/>
              <a:t>B</a:t>
            </a:r>
            <a:r>
              <a:rPr lang="zh-CN" altLang="en-US" sz="1400" dirty="0"/>
              <a:t>的</a:t>
            </a:r>
            <a:r>
              <a:rPr lang="en-US" altLang="zh-CN" sz="1400" dirty="0"/>
              <a:t>IP</a:t>
            </a:r>
            <a:r>
              <a:rPr lang="zh-CN" altLang="en-US" sz="1400" dirty="0" smtClean="0"/>
              <a:t>地址（</a:t>
            </a:r>
            <a:r>
              <a:rPr lang="en-US" altLang="zh-CN" sz="1400" dirty="0"/>
              <a:t>LAN</a:t>
            </a:r>
            <a:r>
              <a:rPr lang="zh-CN" altLang="en-US" sz="1400" dirty="0"/>
              <a:t>中所有结点都会接收 </a:t>
            </a:r>
            <a:r>
              <a:rPr lang="en-US" altLang="zh-CN" sz="1400" dirty="0"/>
              <a:t>ARP</a:t>
            </a:r>
            <a:r>
              <a:rPr lang="zh-CN" altLang="en-US" sz="1400" dirty="0"/>
              <a:t>查询）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2.</a:t>
            </a:r>
            <a:r>
              <a:rPr lang="zh-CN" altLang="en-US" sz="1400" dirty="0"/>
              <a:t> </a:t>
            </a:r>
            <a:r>
              <a:rPr lang="en-US" altLang="zh-CN" sz="1400" dirty="0"/>
              <a:t>B</a:t>
            </a:r>
            <a:r>
              <a:rPr lang="zh-CN" altLang="en-US" sz="1400" dirty="0"/>
              <a:t>接收</a:t>
            </a:r>
            <a:r>
              <a:rPr lang="en-US" altLang="zh-CN" sz="1400" dirty="0"/>
              <a:t>ARP</a:t>
            </a:r>
            <a:r>
              <a:rPr lang="zh-CN" altLang="en-US" sz="1400" dirty="0"/>
              <a:t>查询分组，</a:t>
            </a:r>
            <a:r>
              <a:rPr lang="en-US" altLang="zh-CN" sz="1400" dirty="0"/>
              <a:t>IP </a:t>
            </a:r>
            <a:r>
              <a:rPr lang="zh-CN" altLang="en-US" sz="1400" dirty="0"/>
              <a:t>地址匹配成功，向</a:t>
            </a:r>
            <a:r>
              <a:rPr lang="en-US" altLang="zh-CN" sz="1400" dirty="0"/>
              <a:t>A</a:t>
            </a:r>
            <a:r>
              <a:rPr lang="zh-CN" altLang="en-US" sz="1400" dirty="0"/>
              <a:t>应答 </a:t>
            </a:r>
            <a:r>
              <a:rPr lang="en-US" altLang="zh-CN" sz="1400" dirty="0"/>
              <a:t>B</a:t>
            </a:r>
            <a:r>
              <a:rPr lang="zh-CN" altLang="en-US" sz="1400" dirty="0"/>
              <a:t>的</a:t>
            </a:r>
            <a:r>
              <a:rPr lang="en-US" altLang="zh-CN" sz="1400" dirty="0"/>
              <a:t>MAC </a:t>
            </a:r>
            <a:r>
              <a:rPr lang="zh-CN" altLang="en-US" sz="1400" dirty="0"/>
              <a:t>地址</a:t>
            </a:r>
            <a:endParaRPr lang="en-US" altLang="zh-CN" sz="1400" dirty="0" smtClean="0"/>
          </a:p>
          <a:p>
            <a:pPr lvl="1"/>
            <a:r>
              <a:rPr lang="en-US" altLang="zh-CN" sz="1400" dirty="0"/>
              <a:t>3. A</a:t>
            </a:r>
            <a:r>
              <a:rPr lang="zh-CN" altLang="en-US" sz="1400" dirty="0"/>
              <a:t>在其</a:t>
            </a:r>
            <a:r>
              <a:rPr lang="en-US" altLang="zh-CN" sz="1400" dirty="0"/>
              <a:t>ARP</a:t>
            </a:r>
            <a:r>
              <a:rPr lang="zh-CN" altLang="en-US" sz="1400" dirty="0"/>
              <a:t>表中，缓存</a:t>
            </a:r>
            <a:r>
              <a:rPr lang="en-US" altLang="zh-CN" sz="1400" dirty="0"/>
              <a:t>B</a:t>
            </a:r>
            <a:r>
              <a:rPr lang="zh-CN" altLang="en-US" sz="1400" dirty="0"/>
              <a:t>的 </a:t>
            </a:r>
            <a:r>
              <a:rPr lang="en-US" altLang="zh-CN" sz="1400" dirty="0"/>
              <a:t>IP-MAC</a:t>
            </a:r>
            <a:r>
              <a:rPr lang="zh-CN" altLang="en-US" sz="1400" dirty="0"/>
              <a:t>地址对，直至</a:t>
            </a:r>
            <a:r>
              <a:rPr lang="zh-CN" altLang="en-US" sz="1400" dirty="0" smtClean="0"/>
              <a:t>超时</a:t>
            </a:r>
            <a:endParaRPr lang="en-US" altLang="zh-CN" sz="1400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“即插即用</a:t>
            </a:r>
            <a:r>
              <a:rPr lang="zh-CN" altLang="en-US" dirty="0" smtClean="0"/>
              <a:t>”</a:t>
            </a:r>
            <a:r>
              <a:rPr lang="en-US" altLang="zh-CN" dirty="0" smtClean="0"/>
              <a:t>:</a:t>
            </a:r>
            <a:r>
              <a:rPr lang="zh-CN" altLang="en-US" dirty="0"/>
              <a:t>结点自主创建</a:t>
            </a:r>
            <a:r>
              <a:rPr lang="en-US" altLang="zh-CN" dirty="0"/>
              <a:t>ARP</a:t>
            </a:r>
            <a:r>
              <a:rPr lang="zh-CN" altLang="en-US" dirty="0"/>
              <a:t>表， 无需干预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53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ARP: </a:t>
            </a:r>
            <a:r>
              <a:rPr lang="zh-CN" altLang="en-US" dirty="0"/>
              <a:t>地址解析协议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关注</a:t>
            </a:r>
            <a:r>
              <a:rPr lang="zh-CN" altLang="en-US" dirty="0" smtClean="0"/>
              <a:t>寻址：</a:t>
            </a:r>
            <a:r>
              <a:rPr lang="en-US" altLang="zh-CN" dirty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(</a:t>
            </a:r>
            <a:r>
              <a:rPr lang="zh-CN" altLang="en-US" dirty="0"/>
              <a:t>数据报中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(</a:t>
            </a:r>
            <a:r>
              <a:rPr lang="zh-CN" altLang="en-US" dirty="0"/>
              <a:t>帧中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知道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地址：用户指定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知道第一跳</a:t>
            </a:r>
            <a:r>
              <a:rPr lang="en-US" altLang="zh-CN" dirty="0" smtClean="0"/>
              <a:t>R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地址：默认网关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知道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的接口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ARP</a:t>
            </a:r>
            <a:r>
              <a:rPr lang="zh-CN" altLang="en-US" dirty="0" smtClean="0"/>
              <a:t>协议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06" y="3516751"/>
            <a:ext cx="6294151" cy="19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0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ARP: </a:t>
            </a:r>
            <a:r>
              <a:rPr lang="zh-CN" altLang="en-US" dirty="0"/>
              <a:t>地址解析协议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过程：</a:t>
            </a:r>
            <a:endParaRPr lang="en-US" altLang="zh-CN" dirty="0" smtClean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构造</a:t>
            </a:r>
            <a:r>
              <a:rPr lang="en-US" altLang="zh-CN" dirty="0"/>
              <a:t>IP</a:t>
            </a:r>
            <a:r>
              <a:rPr lang="zh-CN" altLang="en-US" dirty="0" smtClean="0"/>
              <a:t>数据报</a:t>
            </a:r>
            <a:endParaRPr lang="en-US" altLang="zh-CN" dirty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构造链路层</a:t>
            </a:r>
            <a:r>
              <a:rPr lang="zh-CN" altLang="en-US" dirty="0" smtClean="0"/>
              <a:t>帧</a:t>
            </a:r>
            <a:endParaRPr lang="en-US" altLang="zh-CN" dirty="0" smtClean="0"/>
          </a:p>
          <a:p>
            <a:pPr lvl="1"/>
            <a:r>
              <a:rPr lang="zh-CN" altLang="en-US" dirty="0"/>
              <a:t>帧从</a:t>
            </a:r>
            <a:r>
              <a:rPr lang="en-US" altLang="zh-CN" dirty="0"/>
              <a:t>A</a:t>
            </a:r>
            <a:r>
              <a:rPr lang="zh-CN" altLang="en-US" dirty="0"/>
              <a:t>发送至</a:t>
            </a:r>
            <a:r>
              <a:rPr lang="en-US" altLang="zh-CN" dirty="0" smtClean="0"/>
              <a:t>R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接收帧，提取</a:t>
            </a:r>
            <a:r>
              <a:rPr lang="en-US" altLang="zh-CN" dirty="0"/>
              <a:t>IP</a:t>
            </a:r>
            <a:r>
              <a:rPr lang="zh-CN" altLang="en-US" dirty="0"/>
              <a:t>数据报，传递给上层</a:t>
            </a:r>
            <a:r>
              <a:rPr lang="en-US" altLang="zh-CN" dirty="0"/>
              <a:t>IP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转发</a:t>
            </a:r>
            <a:r>
              <a:rPr lang="en-US" altLang="zh-CN" dirty="0"/>
              <a:t>IP</a:t>
            </a:r>
            <a:r>
              <a:rPr lang="zh-CN" altLang="en-US" dirty="0"/>
              <a:t>数据报（源和目的</a:t>
            </a:r>
            <a:r>
              <a:rPr lang="en-US" altLang="zh-CN" dirty="0"/>
              <a:t>IP</a:t>
            </a:r>
            <a:r>
              <a:rPr lang="zh-CN" altLang="en-US" dirty="0"/>
              <a:t>地址不变！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创建链路层</a:t>
            </a:r>
            <a:r>
              <a:rPr lang="zh-CN" altLang="en-US" dirty="0" smtClean="0"/>
              <a:t>帧</a:t>
            </a:r>
            <a:endParaRPr lang="en-US" altLang="zh-CN" dirty="0" smtClean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转发</a:t>
            </a:r>
            <a:r>
              <a:rPr lang="en-US" altLang="zh-CN" dirty="0"/>
              <a:t>IP</a:t>
            </a:r>
            <a:r>
              <a:rPr lang="zh-CN" altLang="en-US" dirty="0"/>
              <a:t>数据报（源和目的</a:t>
            </a:r>
            <a:r>
              <a:rPr lang="en-US" altLang="zh-CN" dirty="0"/>
              <a:t>IP</a:t>
            </a:r>
            <a:r>
              <a:rPr lang="zh-CN" altLang="en-US" dirty="0"/>
              <a:t>地址不变！）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创建链路层</a:t>
            </a:r>
            <a:r>
              <a:rPr lang="zh-CN" altLang="en-US" dirty="0" smtClean="0"/>
              <a:t>帧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768" y="5059112"/>
            <a:ext cx="6294151" cy="19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9095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611</Words>
  <Application>Microsoft Office PowerPoint</Application>
  <PresentationFormat>全屏显示(4:3)</PresentationFormat>
  <Paragraphs>79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幼圆</vt:lpstr>
      <vt:lpstr>Arial</vt:lpstr>
      <vt:lpstr>Century Gothic</vt:lpstr>
      <vt:lpstr>Wingdings 3</vt:lpstr>
      <vt:lpstr>丝状</vt:lpstr>
      <vt:lpstr>IP MAC</vt:lpstr>
      <vt:lpstr>ARP: 地址解析协议</vt:lpstr>
      <vt:lpstr>ARP: 地址解析协议</vt:lpstr>
      <vt:lpstr>ARP: 地址解析协议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Windows 用户</cp:lastModifiedBy>
  <cp:revision>16</cp:revision>
  <dcterms:created xsi:type="dcterms:W3CDTF">2018-04-01T02:32:10Z</dcterms:created>
  <dcterms:modified xsi:type="dcterms:W3CDTF">2018-05-15T14:17:42Z</dcterms:modified>
</cp:coreProperties>
</file>