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冲突域：即任二结点可能发生冲突的区域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250" y="1153160"/>
            <a:ext cx="7042150" cy="5470525"/>
          </a:xfrm>
        </p:spPr>
        <p:txBody>
          <a:bodyPr/>
          <a:lstStyle/>
          <a:p>
            <a:r>
              <a:rPr lang="zh-CN" altLang="en-US" dirty="0"/>
              <a:t>居于统治地位的</a:t>
            </a:r>
            <a:r>
              <a:rPr lang="zh-CN" altLang="en-US" dirty="0">
                <a:sym typeface="+mn-ea"/>
              </a:rPr>
              <a:t>有线</a:t>
            </a:r>
            <a:r>
              <a:rPr lang="en-US" altLang="zh-CN" dirty="0">
                <a:sym typeface="+mn-ea"/>
              </a:rPr>
              <a:t>LAN</a:t>
            </a:r>
            <a:r>
              <a:rPr lang="zh-CN" altLang="en-US" dirty="0">
                <a:sym typeface="+mn-ea"/>
              </a:rPr>
              <a:t>技术，应用广泛，低价，满足速率需求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物理拓扑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总线：所有结点在同一冲突域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星型：每个结点具有单独冲突域，中心交换机连接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无连接：发送帧的网卡与接收帧的网卡间没有“握手”过程 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不可靠：接收网卡不向发送网卡进行确认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差错帧丢弃，依靠高层协议恢复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以太网的MAC协议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采用二进制指数退避算法的CSMA/CD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415" y="2713990"/>
            <a:ext cx="4027170" cy="1610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以太网</a:t>
            </a:r>
            <a:r>
              <a:rPr lang="en-US" altLang="zh-CN"/>
              <a:t>CSMA/CD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网卡从网络层接收数据报，即开始创建数据帧</a:t>
            </a:r>
            <a:endParaRPr lang="zh-CN" altLang="en-US"/>
          </a:p>
          <a:p>
            <a:r>
              <a:rPr lang="zh-CN" altLang="en-US"/>
              <a:t>监听信道：</a:t>
            </a:r>
            <a:endParaRPr lang="zh-CN" altLang="en-US"/>
          </a:p>
          <a:p>
            <a:pPr lvl="1" algn="l"/>
            <a:r>
              <a:rPr lang="zh-CN" altLang="en-US" sz="1600">
                <a:sym typeface="+mn-ea"/>
              </a:rPr>
              <a:t>信道空闲：发送数据帧</a:t>
            </a:r>
            <a:endParaRPr lang="zh-CN" altLang="en-US" sz="1600"/>
          </a:p>
          <a:p>
            <a:pPr lvl="1"/>
            <a:r>
              <a:rPr lang="zh-CN" altLang="en-US"/>
              <a:t>信道忙：等待至信道空闲</a:t>
            </a:r>
            <a:endParaRPr lang="zh-CN" altLang="en-US"/>
          </a:p>
          <a:p>
            <a:r>
              <a:rPr lang="zh-CN" altLang="en-US"/>
              <a:t>网卡发送完成数据帧，且未检测到其他结</a:t>
            </a:r>
            <a:r>
              <a:rPr lang="zh-CN" altLang="en-US"/>
              <a:t>点发送数据：</a:t>
            </a:r>
            <a:endParaRPr lang="zh-CN" altLang="en-US"/>
          </a:p>
          <a:p>
            <a:pPr lvl="1"/>
            <a:r>
              <a:rPr lang="zh-CN" altLang="en-US"/>
              <a:t>认为发送成功</a:t>
            </a:r>
            <a:endParaRPr lang="zh-CN" altLang="en-US"/>
          </a:p>
          <a:p>
            <a:r>
              <a:rPr lang="zh-CN" altLang="en-US"/>
              <a:t>若网卡发送数据帧过程中，检测到其他结</a:t>
            </a:r>
            <a:r>
              <a:rPr lang="zh-CN" altLang="en-US"/>
              <a:t>点发送数据：</a:t>
            </a:r>
            <a:endParaRPr lang="zh-CN" altLang="en-US"/>
          </a:p>
          <a:p>
            <a:pPr lvl="1"/>
            <a:r>
              <a:rPr lang="zh-CN" altLang="en-US"/>
              <a:t>立即中</a:t>
            </a:r>
            <a:r>
              <a:rPr lang="zh-CN" altLang="en-US"/>
              <a:t>止发送，并发生堵塞信号，以通知其他结点</a:t>
            </a:r>
            <a:endParaRPr lang="zh-CN" altLang="en-US"/>
          </a:p>
          <a:p>
            <a:r>
              <a:rPr lang="zh-CN" altLang="en-US"/>
              <a:t>对上述中止情况，即进入二进制指数退避：</a:t>
            </a:r>
            <a:endParaRPr lang="zh-CN" altLang="en-US"/>
          </a:p>
          <a:p>
            <a:pPr lvl="1"/>
            <a:r>
              <a:rPr lang="zh-CN" altLang="en-US"/>
              <a:t>第</a:t>
            </a:r>
            <a:r>
              <a:rPr lang="en-US" altLang="zh-CN"/>
              <a:t>m</a:t>
            </a:r>
            <a:r>
              <a:rPr lang="zh-CN" altLang="en-US"/>
              <a:t>次连续冲突后，取</a:t>
            </a:r>
            <a:r>
              <a:rPr lang="en-US" altLang="zh-CN"/>
              <a:t>n=min{10,m}</a:t>
            </a:r>
            <a:endParaRPr lang="en-US" altLang="zh-CN"/>
          </a:p>
          <a:p>
            <a:pPr lvl="1"/>
            <a:r>
              <a:rPr lang="zh-CN" altLang="en-US"/>
              <a:t>网卡从</a:t>
            </a:r>
            <a:r>
              <a:rPr lang="en-US" altLang="zh-CN"/>
              <a:t>{0</a:t>
            </a:r>
            <a:r>
              <a:rPr lang="zh-CN" altLang="en-US"/>
              <a:t>，</a:t>
            </a:r>
            <a:r>
              <a:rPr lang="en-US" altLang="zh-CN"/>
              <a:t>1......       }</a:t>
            </a:r>
            <a:r>
              <a:rPr lang="zh-CN" altLang="en-US"/>
              <a:t>中随机选择一数</a:t>
            </a:r>
            <a:r>
              <a:rPr lang="en-US" altLang="zh-CN"/>
              <a:t>K</a:t>
            </a:r>
            <a:endParaRPr lang="en-US" altLang="zh-CN"/>
          </a:p>
          <a:p>
            <a:pPr lvl="1"/>
            <a:r>
              <a:rPr lang="zh-CN" altLang="en-US"/>
              <a:t>网卡等待</a:t>
            </a:r>
            <a:r>
              <a:rPr lang="en-US" altLang="zh-CN"/>
              <a:t>K*512bit</a:t>
            </a:r>
            <a:r>
              <a:rPr lang="zh-CN" altLang="en-US"/>
              <a:t>的传输延迟时间，再返回第二步，继续监听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即有连续冲突的次数越多，平均等待时间越长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0060" y="5006340"/>
          <a:ext cx="56388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190500" progId="Equation.KSEE3">
                  <p:embed/>
                </p:oleObj>
              </mc:Choice>
              <mc:Fallback>
                <p:oleObj name="" r:id="rId1" imgW="330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0060" y="5006340"/>
                        <a:ext cx="56388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以太网帧结构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1922145"/>
            <a:ext cx="6591935" cy="4701540"/>
          </a:xfrm>
        </p:spPr>
        <p:txBody>
          <a:bodyPr/>
          <a:p>
            <a:r>
              <a:rPr lang="zh-CN" altLang="en-US"/>
              <a:t>前导码</a:t>
            </a:r>
            <a:r>
              <a:rPr lang="en-US" altLang="zh-CN"/>
              <a:t>preamble(8B)</a:t>
            </a:r>
            <a:endParaRPr lang="en-US" altLang="zh-CN"/>
          </a:p>
          <a:p>
            <a:pPr lvl="1"/>
            <a:r>
              <a:rPr lang="en-US" altLang="zh-CN"/>
              <a:t>7个字节的10101010，第8字节为10101011</a:t>
            </a:r>
            <a:r>
              <a:rPr lang="zh-CN" altLang="en-US"/>
              <a:t>，</a:t>
            </a:r>
            <a:r>
              <a:rPr lang="en-US" altLang="zh-CN"/>
              <a:t>用于发送端与接收端的时钟同步</a:t>
            </a:r>
            <a:endParaRPr lang="en-US" altLang="zh-CN"/>
          </a:p>
          <a:p>
            <a:r>
              <a:rPr lang="en-US" altLang="zh-CN"/>
              <a:t>目的MAC地址、源MAC地址(各6B)</a:t>
            </a:r>
            <a:endParaRPr lang="en-US" altLang="zh-CN"/>
          </a:p>
          <a:p>
            <a:pPr lvl="1"/>
            <a:r>
              <a:rPr lang="zh-CN" altLang="en-US"/>
              <a:t>若</a:t>
            </a:r>
            <a:r>
              <a:rPr lang="en-US" altLang="zh-CN"/>
              <a:t>网卡MAC地址与帧目的MAC地址匹配，或者帧目的MAC地址为广播地址(FF-FF-FF-FF-FF-FF)，则网卡接收</a:t>
            </a:r>
            <a:r>
              <a:rPr lang="zh-CN" altLang="en-US"/>
              <a:t>此</a:t>
            </a:r>
            <a:r>
              <a:rPr lang="en-US" altLang="zh-CN"/>
              <a:t>帧，并将网络层分组交给相应的网络层协议。否则，网卡丢弃</a:t>
            </a:r>
            <a:r>
              <a:rPr lang="zh-CN" altLang="en-US"/>
              <a:t>此</a:t>
            </a:r>
            <a:r>
              <a:rPr lang="en-US" altLang="zh-CN"/>
              <a:t>帧</a:t>
            </a:r>
            <a:endParaRPr lang="en-US" altLang="zh-CN"/>
          </a:p>
          <a:p>
            <a:r>
              <a:rPr lang="zh-CN" altLang="en-US"/>
              <a:t>类型</a:t>
            </a:r>
            <a:r>
              <a:rPr lang="en-US" altLang="zh-CN"/>
              <a:t>type(2B)</a:t>
            </a:r>
            <a:endParaRPr lang="en-US" altLang="zh-CN"/>
          </a:p>
          <a:p>
            <a:pPr lvl="1"/>
            <a:r>
              <a:rPr lang="en-US" altLang="zh-CN"/>
              <a:t>指示帧中封装的是哪种高层协议的分组</a:t>
            </a:r>
            <a:endParaRPr lang="en-US" altLang="zh-CN"/>
          </a:p>
          <a:p>
            <a:pPr lvl="0"/>
            <a:r>
              <a:rPr lang="zh-CN" altLang="en-US"/>
              <a:t>数据</a:t>
            </a:r>
            <a:r>
              <a:rPr lang="en-US" altLang="zh-CN"/>
              <a:t>Data(46~1500B)</a:t>
            </a:r>
            <a:endParaRPr lang="en-US" altLang="zh-CN"/>
          </a:p>
          <a:p>
            <a:pPr lvl="1"/>
            <a:r>
              <a:rPr lang="zh-CN" altLang="en-US"/>
              <a:t>即</a:t>
            </a:r>
            <a:r>
              <a:rPr lang="zh-CN" altLang="en-US"/>
              <a:t>上层协议载荷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下限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46B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使数据冲突可以被检测到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循环冗余校验码</a:t>
            </a:r>
            <a:r>
              <a:rPr lang="en-US" altLang="zh-CN">
                <a:solidFill>
                  <a:schemeClr val="tx1"/>
                </a:solidFill>
              </a:rPr>
              <a:t>CRC(4B)</a:t>
            </a:r>
            <a:r>
              <a:rPr lang="zh-CN" altLang="en-US">
                <a:solidFill>
                  <a:schemeClr val="tx1"/>
                </a:solidFill>
              </a:rPr>
              <a:t>：差错帧丢弃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741045"/>
            <a:ext cx="6852285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交换机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859155"/>
            <a:ext cx="6591935" cy="5764530"/>
          </a:xfrm>
        </p:spPr>
        <p:txBody>
          <a:bodyPr/>
          <a:p>
            <a:r>
              <a:rPr lang="zh-CN" altLang="en-US"/>
              <a:t>链路层设备：</a:t>
            </a:r>
            <a:endParaRPr lang="zh-CN" altLang="en-US"/>
          </a:p>
          <a:p>
            <a:pPr lvl="1"/>
            <a:r>
              <a:rPr lang="zh-CN" altLang="en-US"/>
              <a:t>存储</a:t>
            </a:r>
            <a:r>
              <a:rPr lang="en-US" altLang="zh-CN"/>
              <a:t>-</a:t>
            </a:r>
            <a:r>
              <a:rPr lang="zh-CN" altLang="en-US"/>
              <a:t>转发以太网帧</a:t>
            </a:r>
            <a:endParaRPr lang="zh-CN" altLang="en-US"/>
          </a:p>
          <a:p>
            <a:pPr lvl="1"/>
            <a:r>
              <a:rPr lang="zh-CN" altLang="en-US"/>
              <a:t>检验帧目的MAC地址，选择性向一个或多个输出链路转发</a:t>
            </a:r>
            <a:endParaRPr lang="zh-CN" altLang="en-US"/>
          </a:p>
          <a:p>
            <a:pPr lvl="1"/>
            <a:r>
              <a:rPr lang="zh-CN" altLang="en-US"/>
              <a:t>利用CSMA/CD访问链路，发送帧 </a:t>
            </a:r>
            <a:endParaRPr lang="zh-CN" altLang="en-US"/>
          </a:p>
          <a:p>
            <a:r>
              <a:rPr lang="zh-CN" altLang="en-US"/>
              <a:t>透明：主机感知不到</a:t>
            </a:r>
            <a:endParaRPr lang="zh-CN" altLang="en-US"/>
          </a:p>
          <a:p>
            <a:r>
              <a:rPr lang="zh-CN" altLang="en-US"/>
              <a:t>即插即用：不需配置</a:t>
            </a:r>
            <a:endParaRPr lang="zh-CN" altLang="en-US"/>
          </a:p>
          <a:p>
            <a:r>
              <a:rPr lang="zh-CN" altLang="en-US"/>
              <a:t>自学习：不需配置</a:t>
            </a:r>
            <a:endParaRPr lang="zh-CN" altLang="en-US"/>
          </a:p>
          <a:p>
            <a:r>
              <a:rPr lang="zh-CN" altLang="en-US"/>
              <a:t>主机利用独享链路直连交换机</a:t>
            </a:r>
            <a:endParaRPr lang="zh-CN" altLang="en-US"/>
          </a:p>
          <a:p>
            <a:r>
              <a:rPr lang="zh-CN" altLang="en-US"/>
              <a:t>可以</a:t>
            </a:r>
            <a:r>
              <a:rPr lang="zh-CN" altLang="en-US"/>
              <a:t>缓存帧</a:t>
            </a:r>
            <a:endParaRPr lang="zh-CN" altLang="en-US"/>
          </a:p>
          <a:p>
            <a:r>
              <a:rPr lang="zh-CN" altLang="en-US"/>
              <a:t>交换机在每段链路上利用 CSMA/CD收发帧，但无冲突，且可以全双工</a:t>
            </a:r>
            <a:endParaRPr lang="zh-CN" altLang="en-US"/>
          </a:p>
          <a:p>
            <a:r>
              <a:rPr lang="zh-CN" altLang="en-US"/>
              <a:t>交换: 传输可以同时进行，没有冲突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交换机</a:t>
            </a:r>
            <a:r>
              <a:rPr lang="en-US" altLang="zh-CN"/>
              <a:t>--</a:t>
            </a:r>
            <a:r>
              <a:rPr lang="zh-CN" altLang="en-US"/>
              <a:t>交换表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类似路由表，存储到达某些主机对应</a:t>
            </a:r>
            <a:r>
              <a:rPr lang="zh-CN" altLang="en-US"/>
              <a:t>的端口</a:t>
            </a:r>
            <a:endParaRPr lang="zh-CN" altLang="en-US"/>
          </a:p>
          <a:p>
            <a:r>
              <a:rPr lang="zh-CN" altLang="en-US"/>
              <a:t>结构： (主机的MAC地址, 到达主机的接口, 时间戳)</a:t>
            </a:r>
            <a:endParaRPr lang="zh-CN" altLang="en-US"/>
          </a:p>
          <a:p>
            <a:r>
              <a:rPr lang="zh-CN" altLang="en-US"/>
              <a:t>创建与维护：</a:t>
            </a:r>
            <a:endParaRPr lang="zh-CN" altLang="en-US"/>
          </a:p>
          <a:p>
            <a:pPr lvl="1"/>
            <a:r>
              <a:rPr lang="zh-CN" altLang="en-US"/>
              <a:t>不利用算法事先</a:t>
            </a:r>
            <a:r>
              <a:rPr lang="zh-CN" altLang="en-US"/>
              <a:t>创建（即不使用路由表方法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自学习：</a:t>
            </a:r>
            <a:endParaRPr lang="zh-CN" altLang="en-US"/>
          </a:p>
          <a:p>
            <a:pPr lvl="2"/>
            <a:r>
              <a:rPr lang="zh-CN" altLang="en-US"/>
              <a:t>当收到帧时，交换机“学习”到发送帧的主机（通过帧的源MAC地址），位于收到该帧的接口所连接的LAN网段</a:t>
            </a:r>
            <a:endParaRPr lang="zh-CN" altLang="en-US"/>
          </a:p>
          <a:p>
            <a:pPr lvl="2"/>
            <a:r>
              <a:rPr lang="zh-CN" altLang="en-US"/>
              <a:t>将学习到的</a:t>
            </a:r>
            <a:r>
              <a:rPr lang="zh-CN" altLang="en-US"/>
              <a:t>发送主机MAC地址/接口信息记录到交换表中</a:t>
            </a:r>
            <a:endParaRPr lang="zh-CN" altLang="en-US"/>
          </a:p>
          <a:p>
            <a:pPr lvl="0"/>
            <a:r>
              <a:rPr lang="zh-CN" altLang="en-US"/>
              <a:t>帧过滤</a:t>
            </a:r>
            <a:r>
              <a:rPr lang="en-US" altLang="zh-CN"/>
              <a:t>/</a:t>
            </a:r>
            <a:r>
              <a:rPr lang="zh-CN" altLang="en-US"/>
              <a:t>转发</a:t>
            </a:r>
            <a:endParaRPr lang="zh-CN" altLang="en-US"/>
          </a:p>
          <a:p>
            <a:pPr lvl="1"/>
            <a:r>
              <a:rPr lang="zh-CN" altLang="en-US"/>
              <a:t>交换机收到帧</a:t>
            </a:r>
            <a:endParaRPr lang="zh-CN" altLang="en-US"/>
          </a:p>
          <a:p>
            <a:pPr lvl="1"/>
            <a:r>
              <a:rPr lang="zh-CN" altLang="en-US"/>
              <a:t>检索交换表：</a:t>
            </a:r>
            <a:endParaRPr lang="zh-CN" altLang="en-US"/>
          </a:p>
          <a:p>
            <a:pPr lvl="2"/>
            <a:r>
              <a:rPr lang="zh-CN" altLang="en-US"/>
              <a:t>此帧的目的主机与发送主机属于一个端口（即属于一个网段），则丢弃此帧（即不需要通过交换机转发，在网段内即已接收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此帧的目的主机与发送主机属于一个端口，则转至相应端口发送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交换表中还无对应数据，泛洪式发送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1106</Words>
  <Application>WPS 演示</Application>
  <PresentationFormat>全屏显示(4:3)</PresentationFormat>
  <Paragraphs>75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Calibri</vt:lpstr>
      <vt:lpstr>丝状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倪郑鸿远</cp:lastModifiedBy>
  <cp:revision>6</cp:revision>
  <dcterms:created xsi:type="dcterms:W3CDTF">2018-04-01T02:32:00Z</dcterms:created>
  <dcterms:modified xsi:type="dcterms:W3CDTF">2018-05-15T14:21:09Z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