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69383" autoAdjust="0"/>
  </p:normalViewPr>
  <p:slideViewPr>
    <p:cSldViewPr snapToGrid="0">
      <p:cViewPr varScale="1">
        <p:scale>
          <a:sx n="80" d="100"/>
          <a:sy n="80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点对点链路特点是一个发送端，一个接收端，一条链路，因此比广播链路容易，它无需介质访问控制，无需明确的</a:t>
            </a:r>
            <a:r>
              <a:rPr lang="en-US" altLang="zh-CN" dirty="0"/>
              <a:t>MAC</a:t>
            </a:r>
            <a:r>
              <a:rPr lang="zh-CN" altLang="en-US" dirty="0"/>
              <a:t>寻址。常见的点对点链路有拨号链路</a:t>
            </a:r>
            <a:r>
              <a:rPr lang="en-US" altLang="zh-CN" dirty="0"/>
              <a:t>, ISDN</a:t>
            </a:r>
            <a:r>
              <a:rPr lang="zh-CN" altLang="en-US" dirty="0"/>
              <a:t>链路。</a:t>
            </a:r>
            <a:endParaRPr lang="en-US" altLang="zh-CN" dirty="0"/>
          </a:p>
          <a:p>
            <a:r>
              <a:rPr lang="zh-CN" altLang="en-US" dirty="0"/>
              <a:t>常见的点对点链路控制协议有</a:t>
            </a:r>
            <a:r>
              <a:rPr lang="en-US" altLang="zh-CN" dirty="0"/>
              <a:t>HDLC</a:t>
            </a:r>
            <a:r>
              <a:rPr lang="zh-CN" altLang="en-US" dirty="0"/>
              <a:t>（</a:t>
            </a:r>
            <a:r>
              <a:rPr lang="en-US" altLang="zh-CN" dirty="0"/>
              <a:t>High Level Data Link Control</a:t>
            </a:r>
            <a:r>
              <a:rPr lang="zh-CN" altLang="en-US" dirty="0"/>
              <a:t>）</a:t>
            </a:r>
            <a:r>
              <a:rPr lang="en-US" altLang="zh-CN" dirty="0"/>
              <a:t>PPP (Point-to-Point Protocol)</a:t>
            </a:r>
          </a:p>
          <a:p>
            <a:endParaRPr lang="en-US" altLang="zh-CN" dirty="0"/>
          </a:p>
          <a:p>
            <a:r>
              <a:rPr lang="en-US" altLang="zh-CN" dirty="0"/>
              <a:t>PPP</a:t>
            </a:r>
            <a:r>
              <a:rPr lang="zh-CN" altLang="en-US" dirty="0"/>
              <a:t>设计时需要考虑以下需求</a:t>
            </a:r>
            <a:endParaRPr lang="en-US" altLang="zh-CN" dirty="0"/>
          </a:p>
          <a:p>
            <a:pPr lvl="0"/>
            <a:r>
              <a:rPr lang="zh-CN" altLang="en-US" dirty="0"/>
              <a:t>组帧：将网络层数据报封装到数据链路层帧中</a:t>
            </a:r>
            <a:endParaRPr lang="en-US" altLang="zh-CN" dirty="0"/>
          </a:p>
          <a:p>
            <a:pPr lvl="1"/>
            <a:r>
              <a:rPr lang="zh-CN" altLang="en-US" dirty="0"/>
              <a:t>可以同时承载任何网络层协议分组</a:t>
            </a:r>
            <a:r>
              <a:rPr lang="en-US" altLang="zh-CN" dirty="0"/>
              <a:t>(</a:t>
            </a:r>
            <a:r>
              <a:rPr lang="zh-CN" altLang="en-US" dirty="0"/>
              <a:t>不仅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可以向上层实现分用（多路分解）</a:t>
            </a:r>
            <a:endParaRPr lang="en-US" altLang="zh-CN" dirty="0"/>
          </a:p>
          <a:p>
            <a:pPr lvl="0"/>
            <a:r>
              <a:rPr lang="zh-CN" altLang="en-US" dirty="0"/>
              <a:t>比特透明传输：数据域必须支持承载任何比特模式</a:t>
            </a:r>
            <a:endParaRPr lang="en-US" altLang="zh-CN" dirty="0"/>
          </a:p>
          <a:p>
            <a:pPr lvl="0"/>
            <a:r>
              <a:rPr lang="zh-CN" altLang="en-US" dirty="0"/>
              <a:t>无纠正的差错检测</a:t>
            </a:r>
            <a:endParaRPr lang="en-US" altLang="zh-CN" dirty="0"/>
          </a:p>
          <a:p>
            <a:pPr lvl="0"/>
            <a:r>
              <a:rPr lang="zh-CN" altLang="en-US" dirty="0"/>
              <a:t>连接活性</a:t>
            </a:r>
            <a:r>
              <a:rPr lang="en-US" altLang="zh-CN" dirty="0"/>
              <a:t>(connection liveness)</a:t>
            </a:r>
            <a:r>
              <a:rPr lang="zh-CN" altLang="en-US" dirty="0"/>
              <a:t>检测：检测、并向网络层通知链路失效</a:t>
            </a:r>
            <a:endParaRPr lang="en-US" altLang="zh-CN" dirty="0"/>
          </a:p>
          <a:p>
            <a:pPr lvl="0"/>
            <a:r>
              <a:rPr lang="zh-CN" altLang="en-US" dirty="0"/>
              <a:t>网络层地址协商：端结点可以学习</a:t>
            </a:r>
            <a:r>
              <a:rPr lang="en-US" altLang="zh-CN" dirty="0"/>
              <a:t>/</a:t>
            </a:r>
            <a:r>
              <a:rPr lang="zh-CN" altLang="en-US" dirty="0"/>
              <a:t>配置彼此网络地址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PPP</a:t>
            </a:r>
            <a:r>
              <a:rPr lang="zh-CN" altLang="en-US" dirty="0"/>
              <a:t>协议而言，他无需支持差错纠正</a:t>
            </a:r>
            <a:r>
              <a:rPr lang="en-US" altLang="zh-CN" dirty="0"/>
              <a:t>/</a:t>
            </a:r>
            <a:r>
              <a:rPr lang="zh-CN" altLang="en-US" dirty="0"/>
              <a:t>恢复，流量控制，乱序交付，多点链路</a:t>
            </a:r>
            <a:endParaRPr lang="en-US" altLang="zh-CN" dirty="0"/>
          </a:p>
          <a:p>
            <a:r>
              <a:rPr lang="zh-CN" altLang="en-US" dirty="0"/>
              <a:t>在一个</a:t>
            </a:r>
            <a:r>
              <a:rPr lang="en-US" altLang="zh-CN" dirty="0"/>
              <a:t>PPP</a:t>
            </a:r>
            <a:r>
              <a:rPr lang="zh-CN" altLang="en-US" dirty="0"/>
              <a:t>数据帧里有：</a:t>
            </a:r>
          </a:p>
          <a:p>
            <a:pPr lvl="1"/>
            <a:r>
              <a:rPr lang="zh-CN" altLang="en-US" dirty="0"/>
              <a:t>标志</a:t>
            </a:r>
            <a:r>
              <a:rPr lang="en-US" altLang="zh-CN" dirty="0"/>
              <a:t>(Flag): </a:t>
            </a:r>
            <a:r>
              <a:rPr lang="zh-CN" altLang="en-US" dirty="0"/>
              <a:t>定界符</a:t>
            </a:r>
            <a:r>
              <a:rPr lang="en-US" altLang="zh-CN" dirty="0"/>
              <a:t>(delimiter) </a:t>
            </a:r>
          </a:p>
          <a:p>
            <a:pPr lvl="1"/>
            <a:r>
              <a:rPr lang="zh-CN" altLang="en-US" dirty="0"/>
              <a:t>地址</a:t>
            </a:r>
            <a:r>
              <a:rPr lang="en-US" altLang="zh-CN" dirty="0"/>
              <a:t>(Address): </a:t>
            </a:r>
            <a:r>
              <a:rPr lang="zh-CN" altLang="en-US" dirty="0"/>
              <a:t>无效</a:t>
            </a:r>
            <a:r>
              <a:rPr lang="en-US" altLang="zh-CN" dirty="0"/>
              <a:t>(</a:t>
            </a:r>
            <a:r>
              <a:rPr lang="zh-CN" altLang="en-US" dirty="0"/>
              <a:t>仅仅是一个选项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控制</a:t>
            </a:r>
            <a:r>
              <a:rPr lang="en-US" altLang="zh-CN" dirty="0"/>
              <a:t>(Control): </a:t>
            </a:r>
            <a:r>
              <a:rPr lang="zh-CN" altLang="en-US" dirty="0"/>
              <a:t>无效；未来可能的多种控制域 </a:t>
            </a:r>
            <a:endParaRPr lang="en-US" altLang="zh-CN" dirty="0"/>
          </a:p>
          <a:p>
            <a:pPr lvl="1"/>
            <a:r>
              <a:rPr lang="zh-CN" altLang="en-US" dirty="0"/>
              <a:t>协议</a:t>
            </a:r>
            <a:r>
              <a:rPr lang="en-US" altLang="zh-CN" dirty="0"/>
              <a:t>(Protocol): </a:t>
            </a:r>
            <a:r>
              <a:rPr lang="zh-CN" altLang="en-US" dirty="0"/>
              <a:t>上层协议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, PPP-LCP, IP, IPCP, </a:t>
            </a:r>
            <a:r>
              <a:rPr lang="en-US" altLang="zh-CN" dirty="0" err="1"/>
              <a:t>etc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信息</a:t>
            </a:r>
            <a:r>
              <a:rPr lang="en-US" altLang="zh-CN" dirty="0"/>
              <a:t>(info): </a:t>
            </a:r>
            <a:r>
              <a:rPr lang="zh-CN" altLang="en-US" dirty="0"/>
              <a:t>上层协议分组数据 </a:t>
            </a:r>
            <a:endParaRPr lang="en-US" altLang="zh-CN" dirty="0"/>
          </a:p>
          <a:p>
            <a:pPr lvl="1"/>
            <a:r>
              <a:rPr lang="zh-CN" altLang="en-US" dirty="0"/>
              <a:t>校验</a:t>
            </a:r>
            <a:r>
              <a:rPr lang="en-US" altLang="zh-CN" dirty="0"/>
              <a:t>(check): CRC</a:t>
            </a:r>
            <a:r>
              <a:rPr lang="zh-CN" altLang="en-US" dirty="0"/>
              <a:t>校验，用于差错检测 </a:t>
            </a:r>
          </a:p>
          <a:p>
            <a:r>
              <a:rPr lang="zh-CN" altLang="en-US" dirty="0"/>
              <a:t>这引来一个问题：如何判断</a:t>
            </a:r>
            <a:r>
              <a:rPr lang="en-US" altLang="zh-CN" dirty="0"/>
              <a:t>&lt;01111110&gt;</a:t>
            </a:r>
            <a:r>
              <a:rPr lang="zh-CN" altLang="en-US" dirty="0"/>
              <a:t>是数据还是标志？</a:t>
            </a:r>
            <a:endParaRPr lang="en-US" altLang="zh-CN" dirty="0"/>
          </a:p>
          <a:p>
            <a:r>
              <a:rPr lang="zh-CN" altLang="en-US" dirty="0"/>
              <a:t>在发送端需要在数据中的和字节前添加额外的字节 </a:t>
            </a:r>
            <a:r>
              <a:rPr lang="en-US" altLang="zh-CN" dirty="0"/>
              <a:t>(“</a:t>
            </a:r>
            <a:r>
              <a:rPr lang="zh-CN" altLang="en-US" dirty="0"/>
              <a:t>填充</a:t>
            </a:r>
            <a:r>
              <a:rPr lang="en-US" altLang="zh-CN" dirty="0"/>
              <a:t>(stuffs)”)</a:t>
            </a:r>
          </a:p>
          <a:p>
            <a:endParaRPr lang="en-US" altLang="zh-CN" dirty="0"/>
          </a:p>
          <a:p>
            <a:r>
              <a:rPr lang="zh-CN" altLang="en-US" dirty="0"/>
              <a:t>对接收端而言：单个字节表示一个填充字节；连续两个字节：丢弃第</a:t>
            </a:r>
            <a:r>
              <a:rPr lang="en-US" altLang="zh-CN" dirty="0"/>
              <a:t>1</a:t>
            </a:r>
            <a:r>
              <a:rPr lang="zh-CN" altLang="en-US" dirty="0"/>
              <a:t>个，第</a:t>
            </a:r>
            <a:r>
              <a:rPr lang="en-US" altLang="zh-CN" dirty="0"/>
              <a:t>2</a:t>
            </a:r>
            <a:r>
              <a:rPr lang="zh-CN" altLang="en-US" dirty="0"/>
              <a:t>个作 为数据</a:t>
            </a:r>
            <a:r>
              <a:rPr lang="zh-CN" altLang="en-US"/>
              <a:t>接收 ；单个</a:t>
            </a:r>
            <a:r>
              <a:rPr lang="zh-CN" altLang="en-US" dirty="0"/>
              <a:t>字节</a:t>
            </a:r>
            <a:r>
              <a:rPr lang="en-US" altLang="zh-CN" dirty="0"/>
              <a:t>: </a:t>
            </a:r>
            <a:r>
              <a:rPr lang="zh-CN" altLang="en-US" dirty="0"/>
              <a:t>标志字节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6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ABF52A-C402-473A-9322-74FD8277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PPP</a:t>
            </a:r>
            <a:r>
              <a:rPr lang="zh-CN" altLang="en-US" dirty="0"/>
              <a:t>协议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A1500A-0CDC-447E-B956-01B385E6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1" y="1152908"/>
            <a:ext cx="7855670" cy="54703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点对点链路特点：一个发送端，一个接收端，一条链路：比广播链路容易</a:t>
            </a:r>
            <a:endParaRPr lang="en-US" altLang="zh-CN" dirty="0"/>
          </a:p>
          <a:p>
            <a:pPr lvl="1"/>
            <a:r>
              <a:rPr lang="zh-CN" altLang="en-US" dirty="0"/>
              <a:t>无需介质访问控制</a:t>
            </a:r>
            <a:endParaRPr lang="en-US" altLang="zh-CN" dirty="0"/>
          </a:p>
          <a:p>
            <a:pPr lvl="1"/>
            <a:r>
              <a:rPr lang="zh-CN" altLang="en-US" dirty="0"/>
              <a:t>无需明确的</a:t>
            </a:r>
            <a:r>
              <a:rPr lang="en-US" altLang="zh-CN" dirty="0"/>
              <a:t>MAC</a:t>
            </a:r>
            <a:r>
              <a:rPr lang="zh-CN" altLang="en-US" dirty="0"/>
              <a:t>寻址</a:t>
            </a:r>
            <a:endParaRPr lang="en-US" altLang="zh-CN" dirty="0"/>
          </a:p>
          <a:p>
            <a:r>
              <a:rPr lang="zh-CN" altLang="en-US" dirty="0"/>
              <a:t>常见的点对点链路：拨号链路</a:t>
            </a:r>
            <a:r>
              <a:rPr lang="en-US" altLang="zh-CN" dirty="0"/>
              <a:t>, ISDN</a:t>
            </a:r>
            <a:r>
              <a:rPr lang="zh-CN" altLang="en-US" dirty="0"/>
              <a:t>链路</a:t>
            </a:r>
            <a:endParaRPr lang="en-US" altLang="zh-CN" dirty="0"/>
          </a:p>
          <a:p>
            <a:r>
              <a:rPr lang="zh-CN" altLang="en-US" dirty="0"/>
              <a:t>常见的点对点链路控制协议</a:t>
            </a:r>
            <a:endParaRPr lang="en-US" altLang="zh-CN" dirty="0"/>
          </a:p>
          <a:p>
            <a:pPr lvl="1"/>
            <a:r>
              <a:rPr lang="en-US" altLang="zh-CN" dirty="0"/>
              <a:t>HDLC</a:t>
            </a:r>
            <a:r>
              <a:rPr lang="zh-CN" altLang="en-US" dirty="0"/>
              <a:t>（</a:t>
            </a:r>
            <a:r>
              <a:rPr lang="en-US" altLang="zh-CN" dirty="0"/>
              <a:t>High Level Data Link Control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PPP (Point-to-Point Protocol)</a:t>
            </a:r>
          </a:p>
          <a:p>
            <a:r>
              <a:rPr lang="en-US" altLang="zh-CN" dirty="0"/>
              <a:t>PPP</a:t>
            </a:r>
            <a:r>
              <a:rPr lang="zh-CN" altLang="en-US" dirty="0"/>
              <a:t>设计需求</a:t>
            </a:r>
            <a:endParaRPr lang="en-US" altLang="zh-CN" dirty="0"/>
          </a:p>
          <a:p>
            <a:pPr lvl="1"/>
            <a:r>
              <a:rPr lang="zh-CN" altLang="en-US" dirty="0"/>
              <a:t>组帧：将网络层数据报封装到数据链路层帧中</a:t>
            </a:r>
            <a:endParaRPr lang="en-US" altLang="zh-CN" dirty="0"/>
          </a:p>
          <a:p>
            <a:pPr lvl="2"/>
            <a:r>
              <a:rPr lang="zh-CN" altLang="en-US" dirty="0"/>
              <a:t>可以同时承载任何网络层协议分组</a:t>
            </a:r>
            <a:r>
              <a:rPr lang="en-US" altLang="zh-CN" dirty="0"/>
              <a:t>(</a:t>
            </a:r>
            <a:r>
              <a:rPr lang="zh-CN" altLang="en-US" dirty="0"/>
              <a:t>不仅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r>
              <a:rPr lang="en-US" altLang="zh-CN" dirty="0"/>
              <a:t>) </a:t>
            </a:r>
          </a:p>
          <a:p>
            <a:pPr lvl="2"/>
            <a:r>
              <a:rPr lang="zh-CN" altLang="en-US" dirty="0"/>
              <a:t>可以向上层实现分用（多路分解）</a:t>
            </a:r>
            <a:endParaRPr lang="en-US" altLang="zh-CN" dirty="0"/>
          </a:p>
          <a:p>
            <a:pPr lvl="1"/>
            <a:r>
              <a:rPr lang="zh-CN" altLang="en-US" dirty="0"/>
              <a:t>比特透明传输：数据域必须支持承载任何比特模式</a:t>
            </a:r>
            <a:endParaRPr lang="en-US" altLang="zh-CN" dirty="0"/>
          </a:p>
          <a:p>
            <a:pPr lvl="1"/>
            <a:r>
              <a:rPr lang="zh-CN" altLang="en-US" dirty="0"/>
              <a:t>差错检测（无纠正）</a:t>
            </a:r>
            <a:endParaRPr lang="en-US" altLang="zh-CN" dirty="0"/>
          </a:p>
          <a:p>
            <a:pPr lvl="1"/>
            <a:r>
              <a:rPr lang="zh-CN" altLang="en-US" dirty="0"/>
              <a:t>连接活性</a:t>
            </a:r>
            <a:r>
              <a:rPr lang="en-US" altLang="zh-CN" dirty="0"/>
              <a:t>(connection liveness)</a:t>
            </a:r>
            <a:r>
              <a:rPr lang="zh-CN" altLang="en-US" dirty="0"/>
              <a:t>检测：检测、并向网络层通知链路失效</a:t>
            </a:r>
            <a:endParaRPr lang="en-US" altLang="zh-CN" dirty="0"/>
          </a:p>
          <a:p>
            <a:pPr lvl="1"/>
            <a:r>
              <a:rPr lang="zh-CN" altLang="en-US" dirty="0"/>
              <a:t>网络层地址协商：端结点可以学习</a:t>
            </a:r>
            <a:r>
              <a:rPr lang="en-US" altLang="zh-CN" dirty="0"/>
              <a:t>/</a:t>
            </a:r>
            <a:r>
              <a:rPr lang="zh-CN" altLang="en-US" dirty="0"/>
              <a:t>配置彼此网络地址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95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B5BC2-EAF5-4316-B69E-448834E5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PPP</a:t>
            </a:r>
            <a:r>
              <a:rPr lang="zh-CN" altLang="en-US" dirty="0"/>
              <a:t>协议</a:t>
            </a:r>
            <a:r>
              <a:rPr lang="en-US" altLang="zh-CN" dirty="0"/>
              <a:t>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5115-0C0C-4B13-AC3A-19011525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1152908"/>
            <a:ext cx="7992979" cy="570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PPP</a:t>
            </a:r>
            <a:r>
              <a:rPr lang="zh-CN" altLang="en-US" dirty="0"/>
              <a:t>无需支持的功能</a:t>
            </a:r>
            <a:endParaRPr lang="en-US" altLang="zh-CN" dirty="0"/>
          </a:p>
          <a:p>
            <a:pPr lvl="1"/>
            <a:r>
              <a:rPr lang="zh-CN" altLang="en-US" dirty="0"/>
              <a:t>差错纠正</a:t>
            </a:r>
            <a:r>
              <a:rPr lang="en-US" altLang="zh-CN" dirty="0"/>
              <a:t>/</a:t>
            </a:r>
            <a:r>
              <a:rPr lang="zh-CN" altLang="en-US" dirty="0"/>
              <a:t>恢复</a:t>
            </a:r>
            <a:endParaRPr lang="en-US" altLang="zh-CN" dirty="0"/>
          </a:p>
          <a:p>
            <a:pPr lvl="1"/>
            <a:r>
              <a:rPr lang="zh-CN" altLang="en-US" dirty="0"/>
              <a:t>流量控制</a:t>
            </a:r>
            <a:endParaRPr lang="en-US" altLang="zh-CN" dirty="0"/>
          </a:p>
          <a:p>
            <a:pPr lvl="1"/>
            <a:r>
              <a:rPr lang="zh-CN" altLang="en-US" dirty="0"/>
              <a:t>乱序交付 </a:t>
            </a:r>
            <a:endParaRPr lang="en-US" altLang="zh-CN" dirty="0"/>
          </a:p>
          <a:p>
            <a:pPr lvl="1"/>
            <a:r>
              <a:rPr lang="zh-CN" altLang="en-US" dirty="0"/>
              <a:t>多点链路</a:t>
            </a:r>
            <a:endParaRPr lang="en-US" altLang="zh-CN" dirty="0"/>
          </a:p>
          <a:p>
            <a:r>
              <a:rPr lang="en-US" altLang="zh-CN" dirty="0"/>
              <a:t>PPP</a:t>
            </a:r>
            <a:r>
              <a:rPr lang="zh-CN" altLang="en-US" dirty="0"/>
              <a:t>数据帧</a:t>
            </a:r>
            <a:endParaRPr lang="en-US" altLang="zh-CN" dirty="0"/>
          </a:p>
          <a:p>
            <a:pPr lvl="1"/>
            <a:r>
              <a:rPr lang="zh-CN" altLang="en-US" dirty="0"/>
              <a:t>标志</a:t>
            </a:r>
            <a:r>
              <a:rPr lang="en-US" altLang="zh-CN" dirty="0"/>
              <a:t>(Flag): </a:t>
            </a:r>
            <a:r>
              <a:rPr lang="zh-CN" altLang="en-US" dirty="0"/>
              <a:t>定界符</a:t>
            </a:r>
            <a:r>
              <a:rPr lang="en-US" altLang="zh-CN" dirty="0"/>
              <a:t>(delimiter) </a:t>
            </a:r>
          </a:p>
          <a:p>
            <a:pPr lvl="1"/>
            <a:r>
              <a:rPr lang="zh-CN" altLang="en-US" dirty="0"/>
              <a:t>地址</a:t>
            </a:r>
            <a:r>
              <a:rPr lang="en-US" altLang="zh-CN" dirty="0"/>
              <a:t>(Address): </a:t>
            </a:r>
            <a:r>
              <a:rPr lang="zh-CN" altLang="en-US" dirty="0"/>
              <a:t>无效</a:t>
            </a:r>
            <a:r>
              <a:rPr lang="en-US" altLang="zh-CN" dirty="0"/>
              <a:t>(</a:t>
            </a:r>
            <a:r>
              <a:rPr lang="zh-CN" altLang="en-US" dirty="0"/>
              <a:t>仅仅是一个选项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控制</a:t>
            </a:r>
            <a:r>
              <a:rPr lang="en-US" altLang="zh-CN" dirty="0"/>
              <a:t>(Control): </a:t>
            </a:r>
            <a:r>
              <a:rPr lang="zh-CN" altLang="en-US" dirty="0"/>
              <a:t>无效；未来可能的多种控制域 </a:t>
            </a:r>
            <a:endParaRPr lang="en-US" altLang="zh-CN" dirty="0"/>
          </a:p>
          <a:p>
            <a:pPr lvl="1"/>
            <a:r>
              <a:rPr lang="zh-CN" altLang="en-US" dirty="0"/>
              <a:t>协议</a:t>
            </a:r>
            <a:r>
              <a:rPr lang="en-US" altLang="zh-CN" dirty="0"/>
              <a:t>(Protocol): </a:t>
            </a:r>
            <a:r>
              <a:rPr lang="zh-CN" altLang="en-US" dirty="0"/>
              <a:t>上层协议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, PPP-LCP, IP, IPCP, </a:t>
            </a:r>
            <a:r>
              <a:rPr lang="en-US" altLang="zh-CN" dirty="0" err="1"/>
              <a:t>etc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信息</a:t>
            </a:r>
            <a:r>
              <a:rPr lang="en-US" altLang="zh-CN" dirty="0"/>
              <a:t>(info): </a:t>
            </a:r>
            <a:r>
              <a:rPr lang="zh-CN" altLang="en-US" dirty="0"/>
              <a:t>上层协议分组数据 </a:t>
            </a:r>
            <a:endParaRPr lang="en-US" altLang="zh-CN" dirty="0"/>
          </a:p>
          <a:p>
            <a:pPr lvl="1"/>
            <a:r>
              <a:rPr lang="zh-CN" altLang="en-US" dirty="0"/>
              <a:t>校验</a:t>
            </a:r>
            <a:r>
              <a:rPr lang="en-US" altLang="zh-CN" dirty="0"/>
              <a:t>(check): CRC</a:t>
            </a:r>
            <a:r>
              <a:rPr lang="zh-CN" altLang="en-US" dirty="0"/>
              <a:t>校验，用于差错检测 </a:t>
            </a:r>
          </a:p>
          <a:p>
            <a:r>
              <a:rPr lang="zh-CN" altLang="en-US" dirty="0"/>
              <a:t>问题：如何判断</a:t>
            </a:r>
            <a:r>
              <a:rPr lang="en-US" altLang="zh-CN" dirty="0"/>
              <a:t>&lt;01111110&gt;</a:t>
            </a:r>
            <a:r>
              <a:rPr lang="zh-CN" altLang="en-US" dirty="0"/>
              <a:t>是数据还是标志？</a:t>
            </a:r>
            <a:endParaRPr lang="en-US" altLang="zh-CN" dirty="0"/>
          </a:p>
          <a:p>
            <a:pPr lvl="1"/>
            <a:r>
              <a:rPr lang="zh-CN" altLang="en-US" dirty="0"/>
              <a:t>发送端：在数据中的和字节前添加额外的字节 </a:t>
            </a:r>
            <a:r>
              <a:rPr lang="en-US" altLang="zh-CN" dirty="0"/>
              <a:t>(“</a:t>
            </a:r>
            <a:r>
              <a:rPr lang="zh-CN" altLang="en-US" dirty="0"/>
              <a:t>填充</a:t>
            </a:r>
            <a:r>
              <a:rPr lang="en-US" altLang="zh-CN" dirty="0"/>
              <a:t>(stuffs)”)</a:t>
            </a:r>
          </a:p>
          <a:p>
            <a:pPr lvl="1"/>
            <a:r>
              <a:rPr lang="zh-CN" altLang="en-US" dirty="0"/>
              <a:t>接收端</a:t>
            </a:r>
            <a:endParaRPr lang="en-US" altLang="zh-CN" dirty="0"/>
          </a:p>
          <a:p>
            <a:pPr lvl="2"/>
            <a:r>
              <a:rPr lang="zh-CN" altLang="en-US" dirty="0"/>
              <a:t>单个字节表示一个填充字节</a:t>
            </a:r>
            <a:endParaRPr lang="en-US" altLang="zh-CN" dirty="0"/>
          </a:p>
          <a:p>
            <a:pPr lvl="2"/>
            <a:r>
              <a:rPr lang="zh-CN" altLang="en-US" dirty="0"/>
              <a:t>连续两个字节：丢弃第</a:t>
            </a:r>
            <a:r>
              <a:rPr lang="en-US" altLang="zh-CN" dirty="0"/>
              <a:t>1</a:t>
            </a:r>
            <a:r>
              <a:rPr lang="zh-CN" altLang="en-US" dirty="0"/>
              <a:t>个，第</a:t>
            </a:r>
            <a:r>
              <a:rPr lang="en-US" altLang="zh-CN" dirty="0"/>
              <a:t>2</a:t>
            </a:r>
            <a:r>
              <a:rPr lang="zh-CN" altLang="en-US" dirty="0"/>
              <a:t>个作 为数据接收 </a:t>
            </a:r>
            <a:endParaRPr lang="en-US" altLang="zh-CN" dirty="0"/>
          </a:p>
          <a:p>
            <a:pPr lvl="2"/>
            <a:r>
              <a:rPr lang="zh-CN" altLang="en-US" dirty="0"/>
              <a:t>单个字节</a:t>
            </a:r>
            <a:r>
              <a:rPr lang="en-US" altLang="zh-CN" dirty="0"/>
              <a:t>: </a:t>
            </a:r>
            <a:r>
              <a:rPr lang="zh-CN" altLang="en-US" dirty="0"/>
              <a:t>标志字节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87358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612</Words>
  <Application>Microsoft Office PowerPoint</Application>
  <PresentationFormat>全屏显示(4:3)</PresentationFormat>
  <Paragraphs>60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PPP协议</vt:lpstr>
      <vt:lpstr>PPP协议(Cont’d)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_ QWERTIer</cp:lastModifiedBy>
  <cp:revision>149</cp:revision>
  <dcterms:created xsi:type="dcterms:W3CDTF">2018-04-01T02:32:00Z</dcterms:created>
  <dcterms:modified xsi:type="dcterms:W3CDTF">2018-05-16T14:30:24Z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