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7" r:id="rId2"/>
    <p:sldId id="259" r:id="rId3"/>
    <p:sldId id="260" r:id="rId4"/>
    <p:sldId id="262" r:id="rId5"/>
    <p:sldId id="274" r:id="rId6"/>
    <p:sldId id="261" r:id="rId7"/>
    <p:sldId id="275" r:id="rId8"/>
    <p:sldId id="277" r:id="rId9"/>
    <p:sldId id="278" r:id="rId10"/>
    <p:sldId id="279" r:id="rId11"/>
    <p:sldId id="280" r:id="rId12"/>
    <p:sldId id="256" r:id="rId13"/>
    <p:sldId id="263" r:id="rId14"/>
    <p:sldId id="281" r:id="rId15"/>
    <p:sldId id="258" r:id="rId16"/>
    <p:sldId id="282" r:id="rId17"/>
    <p:sldId id="283" r:id="rId18"/>
    <p:sldId id="285" r:id="rId19"/>
    <p:sldId id="286" r:id="rId20"/>
    <p:sldId id="288" r:id="rId21"/>
    <p:sldId id="273" r:id="rId22"/>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CC00"/>
    <a:srgbClr val="0099CC"/>
    <a:srgbClr val="0099FF"/>
    <a:srgbClr val="965A1E"/>
    <a:srgbClr val="6666FF"/>
    <a:srgbClr val="CC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8793" autoAdjust="0"/>
  </p:normalViewPr>
  <p:slideViewPr>
    <p:cSldViewPr>
      <p:cViewPr>
        <p:scale>
          <a:sx n="100" d="100"/>
          <a:sy n="100" d="100"/>
        </p:scale>
        <p:origin x="1866"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0" d="100"/>
          <a:sy n="70" d="100"/>
        </p:scale>
        <p:origin x="-219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eaLnBrk="1" hangingPunct="1">
              <a:defRPr sz="1200" u="sng"/>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eaLnBrk="1" hangingPunct="1">
              <a:defRPr sz="1200" u="sng"/>
            </a:lvl1pPr>
          </a:lstStyle>
          <a:p>
            <a:pPr>
              <a:defRPr/>
            </a:pPr>
            <a:fld id="{D987E146-472E-47F4-926C-2584B8795ECC}" type="datetimeFigureOut">
              <a:rPr lang="zh-CN" altLang="en-US"/>
              <a:pPr>
                <a:defRPr/>
              </a:pPr>
              <a:t>2018/5/17</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eaLnBrk="1" hangingPunct="1">
              <a:defRPr sz="1200" u="sng"/>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u="sng"/>
            </a:lvl1pPr>
          </a:lstStyle>
          <a:p>
            <a:pPr>
              <a:defRPr/>
            </a:pPr>
            <a:fld id="{814B122A-47AE-4631-ABCD-4408DF1C861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u="none">
                <a:effectLst/>
              </a:defRPr>
            </a:lvl1pPr>
          </a:lstStyle>
          <a:p>
            <a:pPr>
              <a:defRPr/>
            </a:pPr>
            <a:endParaRPr lang="hu-HU"/>
          </a:p>
        </p:txBody>
      </p:sp>
      <p:sp>
        <p:nvSpPr>
          <p:cNvPr id="706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u="none">
                <a:effectLst/>
              </a:defRPr>
            </a:lvl1pPr>
          </a:lstStyle>
          <a:p>
            <a:pPr>
              <a:defRPr/>
            </a:pPr>
            <a:endParaRPr lang="hu-HU"/>
          </a:p>
        </p:txBody>
      </p:sp>
      <p:sp>
        <p:nvSpPr>
          <p:cNvPr id="205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1"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hu-HU" noProof="0"/>
              <a:t>Click to edit Master text styles</a:t>
            </a:r>
          </a:p>
          <a:p>
            <a:pPr lvl="1"/>
            <a:r>
              <a:rPr lang="hu-HU" noProof="0"/>
              <a:t>Second level</a:t>
            </a:r>
          </a:p>
          <a:p>
            <a:pPr lvl="2"/>
            <a:r>
              <a:rPr lang="hu-HU" noProof="0"/>
              <a:t>Third level</a:t>
            </a:r>
          </a:p>
          <a:p>
            <a:pPr lvl="3"/>
            <a:r>
              <a:rPr lang="hu-HU" noProof="0"/>
              <a:t>Fourth level</a:t>
            </a:r>
          </a:p>
          <a:p>
            <a:pPr lvl="4"/>
            <a:r>
              <a:rPr lang="hu-HU" noProof="0"/>
              <a:t>Fifth level</a:t>
            </a:r>
          </a:p>
        </p:txBody>
      </p:sp>
      <p:sp>
        <p:nvSpPr>
          <p:cNvPr id="706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u="none">
                <a:effectLst/>
              </a:defRPr>
            </a:lvl1pPr>
          </a:lstStyle>
          <a:p>
            <a:pPr>
              <a:defRPr/>
            </a:pPr>
            <a:endParaRPr lang="hu-HU"/>
          </a:p>
        </p:txBody>
      </p:sp>
      <p:sp>
        <p:nvSpPr>
          <p:cNvPr id="706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A16EAFA4-82CC-4FE0-B5FC-C8CB6FEBEA7C}" type="slidenum">
              <a:rPr lang="hu-HU" altLang="zh-CN"/>
              <a:pPr>
                <a:defRPr/>
              </a:pPr>
              <a:t>‹#›</a:t>
            </a:fld>
            <a:endParaRPr lang="hu-HU"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09"/>
          <p:cNvSpPr>
            <a:spLocks noGrp="1" noChangeArrowheads="1"/>
          </p:cNvSpPr>
          <p:nvPr>
            <p:ph type="sldNum" sz="quarter" idx="12"/>
          </p:nvPr>
        </p:nvSpPr>
        <p:spPr>
          <a:ln/>
        </p:spPr>
        <p:txBody>
          <a:bodyPr/>
          <a:lstStyle>
            <a:lvl1pPr>
              <a:defRPr/>
            </a:lvl1pPr>
          </a:lstStyle>
          <a:p>
            <a:pPr>
              <a:defRPr/>
            </a:pPr>
            <a:fld id="{2AEEC648-5336-48AF-894F-66CB3CA91424}" type="slidenum">
              <a:rPr lang="en-US" altLang="zh-CN"/>
              <a:pPr>
                <a:defRPr/>
              </a:pPr>
              <a:t>‹#›</a:t>
            </a:fld>
            <a:endParaRPr lang="en-US" altLang="zh-CN"/>
          </a:p>
        </p:txBody>
      </p:sp>
    </p:spTree>
    <p:extLst>
      <p:ext uri="{BB962C8B-B14F-4D97-AF65-F5344CB8AC3E}">
        <p14:creationId xmlns:p14="http://schemas.microsoft.com/office/powerpoint/2010/main" val="12184291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09"/>
          <p:cNvSpPr>
            <a:spLocks noGrp="1" noChangeArrowheads="1"/>
          </p:cNvSpPr>
          <p:nvPr>
            <p:ph type="sldNum" sz="quarter" idx="12"/>
          </p:nvPr>
        </p:nvSpPr>
        <p:spPr>
          <a:ln/>
        </p:spPr>
        <p:txBody>
          <a:bodyPr/>
          <a:lstStyle>
            <a:lvl1pPr>
              <a:defRPr/>
            </a:lvl1pPr>
          </a:lstStyle>
          <a:p>
            <a:pPr>
              <a:defRPr/>
            </a:pPr>
            <a:fld id="{E3F7EDE6-966A-46DC-B295-2CE00C794CCD}" type="slidenum">
              <a:rPr lang="en-US" altLang="zh-CN"/>
              <a:pPr>
                <a:defRPr/>
              </a:pPr>
              <a:t>‹#›</a:t>
            </a:fld>
            <a:endParaRPr lang="en-US" altLang="zh-CN"/>
          </a:p>
        </p:txBody>
      </p:sp>
    </p:spTree>
    <p:extLst>
      <p:ext uri="{BB962C8B-B14F-4D97-AF65-F5344CB8AC3E}">
        <p14:creationId xmlns:p14="http://schemas.microsoft.com/office/powerpoint/2010/main" val="2559458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2775" y="76200"/>
            <a:ext cx="196373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76200"/>
            <a:ext cx="5743575"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09"/>
          <p:cNvSpPr>
            <a:spLocks noGrp="1" noChangeArrowheads="1"/>
          </p:cNvSpPr>
          <p:nvPr>
            <p:ph type="sldNum" sz="quarter" idx="12"/>
          </p:nvPr>
        </p:nvSpPr>
        <p:spPr>
          <a:ln/>
        </p:spPr>
        <p:txBody>
          <a:bodyPr/>
          <a:lstStyle>
            <a:lvl1pPr>
              <a:defRPr/>
            </a:lvl1pPr>
          </a:lstStyle>
          <a:p>
            <a:pPr>
              <a:defRPr/>
            </a:pPr>
            <a:fld id="{ED45991C-2222-4308-8AF3-0568CA00409B}" type="slidenum">
              <a:rPr lang="en-US" altLang="zh-CN"/>
              <a:pPr>
                <a:defRPr/>
              </a:pPr>
              <a:t>‹#›</a:t>
            </a:fld>
            <a:endParaRPr lang="en-US" altLang="zh-CN"/>
          </a:p>
        </p:txBody>
      </p:sp>
    </p:spTree>
    <p:extLst>
      <p:ext uri="{BB962C8B-B14F-4D97-AF65-F5344CB8AC3E}">
        <p14:creationId xmlns:p14="http://schemas.microsoft.com/office/powerpoint/2010/main" val="186355137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4113" y="76200"/>
            <a:ext cx="7772400" cy="609600"/>
          </a:xfrm>
        </p:spPr>
        <p:txBody>
          <a:bodyPr/>
          <a:lstStyle/>
          <a:p>
            <a:r>
              <a:rPr lang="zh-CN" altLang="en-US"/>
              <a:t>单击此处编辑母版标题样式</a:t>
            </a:r>
          </a:p>
        </p:txBody>
      </p:sp>
      <p:sp>
        <p:nvSpPr>
          <p:cNvPr id="3" name="内容占位符 2"/>
          <p:cNvSpPr>
            <a:spLocks noGrp="1"/>
          </p:cNvSpPr>
          <p:nvPr>
            <p:ph sz="quarter" idx="1"/>
          </p:nvPr>
        </p:nvSpPr>
        <p:spPr>
          <a:xfrm>
            <a:off x="1066800" y="1295400"/>
            <a:ext cx="38100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9200" y="1295400"/>
            <a:ext cx="38100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066800" y="3771900"/>
            <a:ext cx="38100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029200" y="3771900"/>
            <a:ext cx="38100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09"/>
          <p:cNvSpPr>
            <a:spLocks noGrp="1" noChangeArrowheads="1"/>
          </p:cNvSpPr>
          <p:nvPr>
            <p:ph type="sldNum" sz="quarter" idx="12"/>
          </p:nvPr>
        </p:nvSpPr>
        <p:spPr>
          <a:ln/>
        </p:spPr>
        <p:txBody>
          <a:bodyPr/>
          <a:lstStyle>
            <a:lvl1pPr>
              <a:defRPr/>
            </a:lvl1pPr>
          </a:lstStyle>
          <a:p>
            <a:pPr>
              <a:defRPr/>
            </a:pPr>
            <a:fld id="{2F866D06-B5D4-4C97-8555-5EC935BA834A}" type="slidenum">
              <a:rPr lang="en-US" altLang="zh-CN"/>
              <a:pPr>
                <a:defRPr/>
              </a:pPr>
              <a:t>‹#›</a:t>
            </a:fld>
            <a:endParaRPr lang="en-US" altLang="zh-CN"/>
          </a:p>
        </p:txBody>
      </p:sp>
    </p:spTree>
    <p:extLst>
      <p:ext uri="{BB962C8B-B14F-4D97-AF65-F5344CB8AC3E}">
        <p14:creationId xmlns:p14="http://schemas.microsoft.com/office/powerpoint/2010/main" val="40339503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4113" y="76200"/>
            <a:ext cx="7772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295400"/>
            <a:ext cx="38100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9200" y="1295400"/>
            <a:ext cx="38100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29200" y="3771900"/>
            <a:ext cx="38100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09"/>
          <p:cNvSpPr>
            <a:spLocks noGrp="1" noChangeArrowheads="1"/>
          </p:cNvSpPr>
          <p:nvPr>
            <p:ph type="sldNum" sz="quarter" idx="12"/>
          </p:nvPr>
        </p:nvSpPr>
        <p:spPr>
          <a:ln/>
        </p:spPr>
        <p:txBody>
          <a:bodyPr/>
          <a:lstStyle>
            <a:lvl1pPr>
              <a:defRPr/>
            </a:lvl1pPr>
          </a:lstStyle>
          <a:p>
            <a:pPr>
              <a:defRPr/>
            </a:pPr>
            <a:fld id="{2DB016B0-9FE9-4B43-8740-35642E478094}" type="slidenum">
              <a:rPr lang="en-US" altLang="zh-CN"/>
              <a:pPr>
                <a:defRPr/>
              </a:pPr>
              <a:t>‹#›</a:t>
            </a:fld>
            <a:endParaRPr lang="en-US" altLang="zh-CN"/>
          </a:p>
        </p:txBody>
      </p:sp>
    </p:spTree>
    <p:extLst>
      <p:ext uri="{BB962C8B-B14F-4D97-AF65-F5344CB8AC3E}">
        <p14:creationId xmlns:p14="http://schemas.microsoft.com/office/powerpoint/2010/main" val="410253429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4113" y="76200"/>
            <a:ext cx="7772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295400"/>
            <a:ext cx="38100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295400"/>
            <a:ext cx="38100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09"/>
          <p:cNvSpPr>
            <a:spLocks noGrp="1" noChangeArrowheads="1"/>
          </p:cNvSpPr>
          <p:nvPr>
            <p:ph type="sldNum" sz="quarter" idx="12"/>
          </p:nvPr>
        </p:nvSpPr>
        <p:spPr>
          <a:ln/>
        </p:spPr>
        <p:txBody>
          <a:bodyPr/>
          <a:lstStyle>
            <a:lvl1pPr>
              <a:defRPr/>
            </a:lvl1pPr>
          </a:lstStyle>
          <a:p>
            <a:pPr>
              <a:defRPr/>
            </a:pPr>
            <a:fld id="{9CC9173B-2B5B-4909-B625-448D2C155EE6}" type="slidenum">
              <a:rPr lang="en-US" altLang="zh-CN"/>
              <a:pPr>
                <a:defRPr/>
              </a:pPr>
              <a:t>‹#›</a:t>
            </a:fld>
            <a:endParaRPr lang="en-US" altLang="zh-CN"/>
          </a:p>
        </p:txBody>
      </p:sp>
    </p:spTree>
    <p:extLst>
      <p:ext uri="{BB962C8B-B14F-4D97-AF65-F5344CB8AC3E}">
        <p14:creationId xmlns:p14="http://schemas.microsoft.com/office/powerpoint/2010/main" val="155260129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4113" y="76200"/>
            <a:ext cx="7772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295400"/>
            <a:ext cx="77724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66800" y="3771900"/>
            <a:ext cx="77724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09"/>
          <p:cNvSpPr>
            <a:spLocks noGrp="1" noChangeArrowheads="1"/>
          </p:cNvSpPr>
          <p:nvPr>
            <p:ph type="sldNum" sz="quarter" idx="12"/>
          </p:nvPr>
        </p:nvSpPr>
        <p:spPr>
          <a:ln/>
        </p:spPr>
        <p:txBody>
          <a:bodyPr/>
          <a:lstStyle>
            <a:lvl1pPr>
              <a:defRPr/>
            </a:lvl1pPr>
          </a:lstStyle>
          <a:p>
            <a:pPr>
              <a:defRPr/>
            </a:pPr>
            <a:fld id="{C614A0B6-FCA3-4829-B885-E27BA815A574}" type="slidenum">
              <a:rPr lang="en-US" altLang="zh-CN"/>
              <a:pPr>
                <a:defRPr/>
              </a:pPr>
              <a:t>‹#›</a:t>
            </a:fld>
            <a:endParaRPr lang="en-US" altLang="zh-CN"/>
          </a:p>
        </p:txBody>
      </p:sp>
    </p:spTree>
    <p:extLst>
      <p:ext uri="{BB962C8B-B14F-4D97-AF65-F5344CB8AC3E}">
        <p14:creationId xmlns:p14="http://schemas.microsoft.com/office/powerpoint/2010/main" val="42497178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09"/>
          <p:cNvSpPr>
            <a:spLocks noGrp="1" noChangeArrowheads="1"/>
          </p:cNvSpPr>
          <p:nvPr>
            <p:ph type="sldNum" sz="quarter" idx="12"/>
          </p:nvPr>
        </p:nvSpPr>
        <p:spPr>
          <a:ln/>
        </p:spPr>
        <p:txBody>
          <a:bodyPr/>
          <a:lstStyle>
            <a:lvl1pPr>
              <a:defRPr/>
            </a:lvl1pPr>
          </a:lstStyle>
          <a:p>
            <a:pPr>
              <a:defRPr/>
            </a:pPr>
            <a:fld id="{718496DF-794A-4A31-9B40-510922B99C47}" type="slidenum">
              <a:rPr lang="en-US" altLang="zh-CN"/>
              <a:pPr>
                <a:defRPr/>
              </a:pPr>
              <a:t>‹#›</a:t>
            </a:fld>
            <a:endParaRPr lang="en-US" altLang="zh-CN"/>
          </a:p>
        </p:txBody>
      </p:sp>
    </p:spTree>
    <p:extLst>
      <p:ext uri="{BB962C8B-B14F-4D97-AF65-F5344CB8AC3E}">
        <p14:creationId xmlns:p14="http://schemas.microsoft.com/office/powerpoint/2010/main" val="417712602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4113" y="76200"/>
            <a:ext cx="7772400" cy="609600"/>
          </a:xfrm>
        </p:spPr>
        <p:txBody>
          <a:bodyPr/>
          <a:lstStyle/>
          <a:p>
            <a:r>
              <a:rPr lang="zh-CN" altLang="en-US"/>
              <a:t>单击此处编辑母版标题样式</a:t>
            </a:r>
          </a:p>
        </p:txBody>
      </p:sp>
      <p:sp>
        <p:nvSpPr>
          <p:cNvPr id="3" name="表格占位符 2"/>
          <p:cNvSpPr>
            <a:spLocks noGrp="1"/>
          </p:cNvSpPr>
          <p:nvPr>
            <p:ph type="tbl" idx="1"/>
          </p:nvPr>
        </p:nvSpPr>
        <p:spPr>
          <a:xfrm>
            <a:off x="1066800" y="1295400"/>
            <a:ext cx="7772400" cy="4800600"/>
          </a:xfrm>
        </p:spPr>
        <p:txBody>
          <a:bodyPr/>
          <a:lstStyle/>
          <a:p>
            <a:pPr lvl="0"/>
            <a:endParaRPr lang="zh-CN" altLang="en-US" noProof="0"/>
          </a:p>
        </p:txBody>
      </p:sp>
      <p:sp>
        <p:nvSpPr>
          <p:cNvPr id="4"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09"/>
          <p:cNvSpPr>
            <a:spLocks noGrp="1" noChangeArrowheads="1"/>
          </p:cNvSpPr>
          <p:nvPr>
            <p:ph type="sldNum" sz="quarter" idx="12"/>
          </p:nvPr>
        </p:nvSpPr>
        <p:spPr>
          <a:ln/>
        </p:spPr>
        <p:txBody>
          <a:bodyPr/>
          <a:lstStyle>
            <a:lvl1pPr>
              <a:defRPr/>
            </a:lvl1pPr>
          </a:lstStyle>
          <a:p>
            <a:pPr>
              <a:defRPr/>
            </a:pPr>
            <a:fld id="{9EA172FD-E427-444A-B9FC-45595AEA0DB0}" type="slidenum">
              <a:rPr lang="en-US" altLang="zh-CN"/>
              <a:pPr>
                <a:defRPr/>
              </a:pPr>
              <a:t>‹#›</a:t>
            </a:fld>
            <a:endParaRPr lang="en-US" altLang="zh-CN"/>
          </a:p>
        </p:txBody>
      </p:sp>
    </p:spTree>
    <p:extLst>
      <p:ext uri="{BB962C8B-B14F-4D97-AF65-F5344CB8AC3E}">
        <p14:creationId xmlns:p14="http://schemas.microsoft.com/office/powerpoint/2010/main" val="5834055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09"/>
          <p:cNvSpPr>
            <a:spLocks noGrp="1" noChangeArrowheads="1"/>
          </p:cNvSpPr>
          <p:nvPr>
            <p:ph type="sldNum" sz="quarter" idx="12"/>
          </p:nvPr>
        </p:nvSpPr>
        <p:spPr>
          <a:ln/>
        </p:spPr>
        <p:txBody>
          <a:bodyPr/>
          <a:lstStyle>
            <a:lvl1pPr>
              <a:defRPr/>
            </a:lvl1pPr>
          </a:lstStyle>
          <a:p>
            <a:pPr>
              <a:defRPr/>
            </a:pPr>
            <a:fld id="{A0E56247-9A88-4775-82E9-65604E086104}" type="slidenum">
              <a:rPr lang="en-US" altLang="zh-CN"/>
              <a:pPr>
                <a:defRPr/>
              </a:pPr>
              <a:t>‹#›</a:t>
            </a:fld>
            <a:endParaRPr lang="en-US" altLang="zh-CN"/>
          </a:p>
        </p:txBody>
      </p:sp>
    </p:spTree>
    <p:extLst>
      <p:ext uri="{BB962C8B-B14F-4D97-AF65-F5344CB8AC3E}">
        <p14:creationId xmlns:p14="http://schemas.microsoft.com/office/powerpoint/2010/main" val="23652012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09"/>
          <p:cNvSpPr>
            <a:spLocks noGrp="1" noChangeArrowheads="1"/>
          </p:cNvSpPr>
          <p:nvPr>
            <p:ph type="sldNum" sz="quarter" idx="12"/>
          </p:nvPr>
        </p:nvSpPr>
        <p:spPr>
          <a:ln/>
        </p:spPr>
        <p:txBody>
          <a:bodyPr/>
          <a:lstStyle>
            <a:lvl1pPr>
              <a:defRPr/>
            </a:lvl1pPr>
          </a:lstStyle>
          <a:p>
            <a:pPr>
              <a:defRPr/>
            </a:pPr>
            <a:fld id="{238386C5-C494-442A-BB61-F631ACB56B6B}" type="slidenum">
              <a:rPr lang="en-US" altLang="zh-CN"/>
              <a:pPr>
                <a:defRPr/>
              </a:pPr>
              <a:t>‹#›</a:t>
            </a:fld>
            <a:endParaRPr lang="en-US" altLang="zh-CN"/>
          </a:p>
        </p:txBody>
      </p:sp>
    </p:spTree>
    <p:extLst>
      <p:ext uri="{BB962C8B-B14F-4D97-AF65-F5344CB8AC3E}">
        <p14:creationId xmlns:p14="http://schemas.microsoft.com/office/powerpoint/2010/main" val="20928114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7"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09"/>
          <p:cNvSpPr>
            <a:spLocks noGrp="1" noChangeArrowheads="1"/>
          </p:cNvSpPr>
          <p:nvPr>
            <p:ph type="sldNum" sz="quarter" idx="12"/>
          </p:nvPr>
        </p:nvSpPr>
        <p:spPr>
          <a:ln/>
        </p:spPr>
        <p:txBody>
          <a:bodyPr/>
          <a:lstStyle>
            <a:lvl1pPr>
              <a:defRPr/>
            </a:lvl1pPr>
          </a:lstStyle>
          <a:p>
            <a:pPr>
              <a:defRPr/>
            </a:pPr>
            <a:fld id="{C6CFDE7D-9ADF-47D0-B354-222D21234A5C}" type="slidenum">
              <a:rPr lang="en-US" altLang="zh-CN"/>
              <a:pPr>
                <a:defRPr/>
              </a:pPr>
              <a:t>‹#›</a:t>
            </a:fld>
            <a:endParaRPr lang="en-US" altLang="zh-CN"/>
          </a:p>
        </p:txBody>
      </p:sp>
    </p:spTree>
    <p:extLst>
      <p:ext uri="{BB962C8B-B14F-4D97-AF65-F5344CB8AC3E}">
        <p14:creationId xmlns:p14="http://schemas.microsoft.com/office/powerpoint/2010/main" val="25990310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09"/>
          <p:cNvSpPr>
            <a:spLocks noGrp="1" noChangeArrowheads="1"/>
          </p:cNvSpPr>
          <p:nvPr>
            <p:ph type="sldNum" sz="quarter" idx="12"/>
          </p:nvPr>
        </p:nvSpPr>
        <p:spPr>
          <a:ln/>
        </p:spPr>
        <p:txBody>
          <a:bodyPr/>
          <a:lstStyle>
            <a:lvl1pPr>
              <a:defRPr/>
            </a:lvl1pPr>
          </a:lstStyle>
          <a:p>
            <a:pPr>
              <a:defRPr/>
            </a:pPr>
            <a:fld id="{AAC1AFB8-7FDF-4E3E-8D5D-A055385B39BD}" type="slidenum">
              <a:rPr lang="en-US" altLang="zh-CN"/>
              <a:pPr>
                <a:defRPr/>
              </a:pPr>
              <a:t>‹#›</a:t>
            </a:fld>
            <a:endParaRPr lang="en-US" altLang="zh-CN"/>
          </a:p>
        </p:txBody>
      </p:sp>
    </p:spTree>
    <p:extLst>
      <p:ext uri="{BB962C8B-B14F-4D97-AF65-F5344CB8AC3E}">
        <p14:creationId xmlns:p14="http://schemas.microsoft.com/office/powerpoint/2010/main" val="6506294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09"/>
          <p:cNvSpPr>
            <a:spLocks noGrp="1" noChangeArrowheads="1"/>
          </p:cNvSpPr>
          <p:nvPr>
            <p:ph type="sldNum" sz="quarter" idx="12"/>
          </p:nvPr>
        </p:nvSpPr>
        <p:spPr>
          <a:ln/>
        </p:spPr>
        <p:txBody>
          <a:bodyPr/>
          <a:lstStyle>
            <a:lvl1pPr>
              <a:defRPr/>
            </a:lvl1pPr>
          </a:lstStyle>
          <a:p>
            <a:pPr>
              <a:defRPr/>
            </a:pPr>
            <a:fld id="{51648C86-B269-43FD-B26A-CA7AED39AB57}" type="slidenum">
              <a:rPr lang="en-US" altLang="zh-CN"/>
              <a:pPr>
                <a:defRPr/>
              </a:pPr>
              <a:t>‹#›</a:t>
            </a:fld>
            <a:endParaRPr lang="en-US" altLang="zh-CN"/>
          </a:p>
        </p:txBody>
      </p:sp>
    </p:spTree>
    <p:extLst>
      <p:ext uri="{BB962C8B-B14F-4D97-AF65-F5344CB8AC3E}">
        <p14:creationId xmlns:p14="http://schemas.microsoft.com/office/powerpoint/2010/main" val="20075761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273050"/>
            <a:ext cx="8043890" cy="5853113"/>
          </a:xfrm>
        </p:spPr>
        <p:txBody>
          <a:bodyPr/>
          <a:lstStyle>
            <a:lvl1pPr>
              <a:defRPr sz="3200"/>
            </a:lvl1pPr>
            <a:lvl2pPr>
              <a:defRPr sz="3200">
                <a:latin typeface="Times New Roman" pitchFamily="18" charset="0"/>
                <a:cs typeface="Times New Roman" pitchFamily="18" charset="0"/>
              </a:defRPr>
            </a:lvl2pPr>
            <a:lvl3pPr>
              <a:defRPr sz="2800">
                <a:latin typeface="Times New Roman" pitchFamily="18" charset="0"/>
                <a:cs typeface="Times New Roman" pitchFamily="18" charset="0"/>
              </a:defRPr>
            </a:lvl3pPr>
            <a:lvl4pPr>
              <a:defRPr sz="2400">
                <a:latin typeface="Times New Roman" pitchFamily="18" charset="0"/>
                <a:cs typeface="Times New Roman" pitchFamily="18" charset="0"/>
              </a:defRPr>
            </a:lvl4pPr>
            <a:lvl5pPr>
              <a:defRPr sz="2400">
                <a:latin typeface="Times New Roman" pitchFamily="18" charset="0"/>
                <a:cs typeface="Times New Roman" pitchFamily="18" charset="0"/>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09"/>
          <p:cNvSpPr>
            <a:spLocks noGrp="1" noChangeArrowheads="1"/>
          </p:cNvSpPr>
          <p:nvPr>
            <p:ph type="sldNum" sz="quarter" idx="12"/>
          </p:nvPr>
        </p:nvSpPr>
        <p:spPr>
          <a:ln/>
        </p:spPr>
        <p:txBody>
          <a:bodyPr/>
          <a:lstStyle>
            <a:lvl1pPr>
              <a:defRPr/>
            </a:lvl1pPr>
          </a:lstStyle>
          <a:p>
            <a:pPr>
              <a:defRPr/>
            </a:pPr>
            <a:fld id="{8D5EE54C-4714-4159-A48B-CD48C5F59D86}" type="slidenum">
              <a:rPr lang="en-US" altLang="zh-CN"/>
              <a:pPr>
                <a:defRPr/>
              </a:pPr>
              <a:t>‹#›</a:t>
            </a:fld>
            <a:endParaRPr lang="en-US" altLang="zh-CN"/>
          </a:p>
        </p:txBody>
      </p:sp>
    </p:spTree>
    <p:extLst>
      <p:ext uri="{BB962C8B-B14F-4D97-AF65-F5344CB8AC3E}">
        <p14:creationId xmlns:p14="http://schemas.microsoft.com/office/powerpoint/2010/main" val="28661000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09"/>
          <p:cNvSpPr>
            <a:spLocks noGrp="1" noChangeArrowheads="1"/>
          </p:cNvSpPr>
          <p:nvPr>
            <p:ph type="sldNum" sz="quarter" idx="12"/>
          </p:nvPr>
        </p:nvSpPr>
        <p:spPr>
          <a:ln/>
        </p:spPr>
        <p:txBody>
          <a:bodyPr/>
          <a:lstStyle>
            <a:lvl1pPr>
              <a:defRPr/>
            </a:lvl1pPr>
          </a:lstStyle>
          <a:p>
            <a:pPr>
              <a:defRPr/>
            </a:pPr>
            <a:fld id="{C282277C-245A-405E-8CC6-C0F727D5DF09}" type="slidenum">
              <a:rPr lang="en-US" altLang="zh-CN"/>
              <a:pPr>
                <a:defRPr/>
              </a:pPr>
              <a:t>‹#›</a:t>
            </a:fld>
            <a:endParaRPr lang="en-US" altLang="zh-CN"/>
          </a:p>
        </p:txBody>
      </p:sp>
    </p:spTree>
    <p:extLst>
      <p:ext uri="{BB962C8B-B14F-4D97-AF65-F5344CB8AC3E}">
        <p14:creationId xmlns:p14="http://schemas.microsoft.com/office/powerpoint/2010/main" val="294239546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0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09"/>
          <p:cNvSpPr>
            <a:spLocks noGrp="1" noChangeArrowheads="1"/>
          </p:cNvSpPr>
          <p:nvPr>
            <p:ph type="sldNum" sz="quarter" idx="12"/>
          </p:nvPr>
        </p:nvSpPr>
        <p:spPr>
          <a:ln/>
        </p:spPr>
        <p:txBody>
          <a:bodyPr/>
          <a:lstStyle>
            <a:lvl1pPr>
              <a:defRPr/>
            </a:lvl1pPr>
          </a:lstStyle>
          <a:p>
            <a:pPr>
              <a:defRPr/>
            </a:pPr>
            <a:fld id="{4A852690-9A9D-4D09-ADB8-8C97EFC61A10}" type="slidenum">
              <a:rPr lang="en-US" altLang="zh-CN"/>
              <a:pPr>
                <a:defRPr/>
              </a:pPr>
              <a:t>‹#›</a:t>
            </a:fld>
            <a:endParaRPr lang="en-US" altLang="zh-CN"/>
          </a:p>
        </p:txBody>
      </p:sp>
    </p:spTree>
    <p:extLst>
      <p:ext uri="{BB962C8B-B14F-4D97-AF65-F5344CB8AC3E}">
        <p14:creationId xmlns:p14="http://schemas.microsoft.com/office/powerpoint/2010/main" val="473312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2" name="Rectangle 4"/>
          <p:cNvSpPr>
            <a:spLocks noChangeArrowheads="1"/>
          </p:cNvSpPr>
          <p:nvPr/>
        </p:nvSpPr>
        <p:spPr bwMode="ltGray">
          <a:xfrm>
            <a:off x="0" y="0"/>
            <a:ext cx="1219200" cy="6858000"/>
          </a:xfrm>
          <a:prstGeom prst="rect">
            <a:avLst/>
          </a:prstGeom>
          <a:solidFill>
            <a:schemeClr val="accent1"/>
          </a:solidFill>
          <a:ln w="9525">
            <a:noFill/>
            <a:miter lim="800000"/>
            <a:headEnd/>
            <a:tailEnd/>
          </a:ln>
          <a:effectLst/>
        </p:spPr>
        <p:txBody>
          <a:bodyPr wrap="none" anchor="ctr"/>
          <a:lstStyle/>
          <a:p>
            <a:pPr eaLnBrk="1" hangingPunct="1">
              <a:defRPr/>
            </a:pPr>
            <a:endParaRPr lang="zh-CN" altLang="en-US" u="sng">
              <a:effectLst>
                <a:outerShdw blurRad="38100" dist="38100" dir="2700000" algn="tl">
                  <a:srgbClr val="FFFFFF"/>
                </a:outerShdw>
              </a:effectLst>
              <a:ea typeface="宋体" charset="-122"/>
            </a:endParaRPr>
          </a:p>
        </p:txBody>
      </p:sp>
      <p:sp>
        <p:nvSpPr>
          <p:cNvPr id="23432" name="Rectangle 904"/>
          <p:cNvSpPr>
            <a:spLocks noChangeArrowheads="1"/>
          </p:cNvSpPr>
          <p:nvPr/>
        </p:nvSpPr>
        <p:spPr bwMode="white">
          <a:xfrm>
            <a:off x="258763" y="0"/>
            <a:ext cx="1112837" cy="6858000"/>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eaLnBrk="1" hangingPunct="1">
              <a:defRPr/>
            </a:pPr>
            <a:endParaRPr lang="zh-CN" altLang="en-US" u="sng">
              <a:effectLst>
                <a:outerShdw blurRad="38100" dist="38100" dir="2700000" algn="tl">
                  <a:srgbClr val="FFFFFF"/>
                </a:outerShdw>
              </a:effectLst>
              <a:ea typeface="宋体" charset="-122"/>
            </a:endParaRPr>
          </a:p>
        </p:txBody>
      </p:sp>
      <p:sp>
        <p:nvSpPr>
          <p:cNvPr id="1028" name="Rectangle 905"/>
          <p:cNvSpPr>
            <a:spLocks noGrp="1" noChangeArrowheads="1"/>
          </p:cNvSpPr>
          <p:nvPr>
            <p:ph type="title"/>
          </p:nvPr>
        </p:nvSpPr>
        <p:spPr bwMode="auto">
          <a:xfrm>
            <a:off x="1154113"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906"/>
          <p:cNvSpPr>
            <a:spLocks noGrp="1" noChangeArrowheads="1"/>
          </p:cNvSpPr>
          <p:nvPr>
            <p:ph type="body" idx="1"/>
          </p:nvPr>
        </p:nvSpPr>
        <p:spPr bwMode="auto">
          <a:xfrm>
            <a:off x="1066800" y="1295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3435" name="Rectangle 90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u="none">
                <a:effectLst/>
                <a:latin typeface="+mn-lt"/>
                <a:ea typeface="宋体" charset="-122"/>
              </a:defRPr>
            </a:lvl1pPr>
          </a:lstStyle>
          <a:p>
            <a:pPr>
              <a:defRPr/>
            </a:pPr>
            <a:endParaRPr lang="en-US" altLang="zh-CN"/>
          </a:p>
        </p:txBody>
      </p:sp>
      <p:sp>
        <p:nvSpPr>
          <p:cNvPr id="23436" name="Rectangle 90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u="none">
                <a:effectLst/>
                <a:latin typeface="+mn-lt"/>
                <a:ea typeface="宋体" charset="-122"/>
              </a:defRPr>
            </a:lvl1pPr>
          </a:lstStyle>
          <a:p>
            <a:pPr>
              <a:defRPr/>
            </a:pPr>
            <a:endParaRPr lang="en-US" altLang="zh-CN"/>
          </a:p>
        </p:txBody>
      </p:sp>
      <p:sp>
        <p:nvSpPr>
          <p:cNvPr id="23437" name="Rectangle 909"/>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Narrow" panose="020B0606020202030204" pitchFamily="34" charset="0"/>
                <a:ea typeface="宋体" panose="02010600030101010101" pitchFamily="2" charset="-122"/>
              </a:defRPr>
            </a:lvl1pPr>
          </a:lstStyle>
          <a:p>
            <a:pPr>
              <a:defRPr/>
            </a:pPr>
            <a:fld id="{4EE5B50E-4BAF-44B8-B271-FBDD069E7D15}" type="slidenum">
              <a:rPr lang="en-US" altLang="zh-CN"/>
              <a:pPr>
                <a:defRPr/>
              </a:pPr>
              <a:t>‹#›</a:t>
            </a:fld>
            <a:endParaRPr lang="en-US" altLang="zh-CN"/>
          </a:p>
        </p:txBody>
      </p:sp>
      <p:sp>
        <p:nvSpPr>
          <p:cNvPr id="22530" name="Rectangle 2"/>
          <p:cNvSpPr>
            <a:spLocks noChangeArrowheads="1"/>
          </p:cNvSpPr>
          <p:nvPr/>
        </p:nvSpPr>
        <p:spPr bwMode="ltGray">
          <a:xfrm>
            <a:off x="838200" y="736600"/>
            <a:ext cx="8305800" cy="39688"/>
          </a:xfrm>
          <a:prstGeom prst="rect">
            <a:avLst/>
          </a:prstGeom>
          <a:gradFill rotWithShape="0">
            <a:gsLst>
              <a:gs pos="0">
                <a:schemeClr val="accent2"/>
              </a:gs>
              <a:gs pos="100000">
                <a:srgbClr val="F4ECB2"/>
              </a:gs>
            </a:gsLst>
            <a:lin ang="0" scaled="1"/>
          </a:gradFill>
          <a:ln w="3175">
            <a:solidFill>
              <a:srgbClr val="FFCC99"/>
            </a:solidFill>
            <a:miter lim="800000"/>
            <a:headEnd/>
            <a:tailEnd/>
          </a:ln>
          <a:effectLst/>
        </p:spPr>
        <p:txBody>
          <a:bodyPr wrap="none" anchor="ctr"/>
          <a:lstStyle/>
          <a:p>
            <a:pPr eaLnBrk="1" hangingPunct="1">
              <a:defRPr/>
            </a:pPr>
            <a:endParaRPr lang="zh-CN" altLang="en-US" u="sng">
              <a:effectLst>
                <a:outerShdw blurRad="38100" dist="38100" dir="2700000" algn="tl">
                  <a:srgbClr val="FFFFFF"/>
                </a:outerShdw>
              </a:effectLst>
              <a:ea typeface="宋体" charset="-122"/>
            </a:endParaRPr>
          </a:p>
        </p:txBody>
      </p:sp>
      <p:sp>
        <p:nvSpPr>
          <p:cNvPr id="23549" name="Line 1021"/>
          <p:cNvSpPr>
            <a:spLocks noChangeShapeType="1"/>
          </p:cNvSpPr>
          <p:nvPr userDrawn="1"/>
        </p:nvSpPr>
        <p:spPr bwMode="auto">
          <a:xfrm>
            <a:off x="914400" y="0"/>
            <a:ext cx="0" cy="6858000"/>
          </a:xfrm>
          <a:prstGeom prst="line">
            <a:avLst/>
          </a:prstGeom>
          <a:noFill/>
          <a:ln w="9525">
            <a:solidFill>
              <a:srgbClr val="F0E1A0"/>
            </a:solidFill>
            <a:round/>
            <a:headEnd/>
            <a:tailEnd/>
          </a:ln>
          <a:effectLst/>
        </p:spPr>
        <p:txBody>
          <a:bodyPr wrap="none"/>
          <a:lstStyle/>
          <a:p>
            <a:pPr eaLnBrk="1" hangingPunct="1">
              <a:defRPr/>
            </a:pPr>
            <a:endParaRPr lang="zh-CN" altLang="en-US" u="sng">
              <a:effectLst>
                <a:outerShdw blurRad="38100" dist="38100" dir="2700000" algn="tl">
                  <a:srgbClr val="000000">
                    <a:alpha val="43137"/>
                  </a:srgbClr>
                </a:outerShdw>
              </a:effectLst>
            </a:endParaRPr>
          </a:p>
        </p:txBody>
      </p:sp>
      <p:sp>
        <p:nvSpPr>
          <p:cNvPr id="23550" name="Line 1022"/>
          <p:cNvSpPr>
            <a:spLocks noChangeShapeType="1"/>
          </p:cNvSpPr>
          <p:nvPr userDrawn="1"/>
        </p:nvSpPr>
        <p:spPr bwMode="auto">
          <a:xfrm>
            <a:off x="152400" y="0"/>
            <a:ext cx="0" cy="6858000"/>
          </a:xfrm>
          <a:prstGeom prst="line">
            <a:avLst/>
          </a:prstGeom>
          <a:noFill/>
          <a:ln w="9525">
            <a:solidFill>
              <a:srgbClr val="F0E1A0"/>
            </a:solidFill>
            <a:round/>
            <a:headEnd/>
            <a:tailEnd/>
          </a:ln>
          <a:effectLst/>
        </p:spPr>
        <p:txBody>
          <a:bodyPr wrap="none"/>
          <a:lstStyle/>
          <a:p>
            <a:pPr eaLnBrk="1" hangingPunct="1">
              <a:defRPr/>
            </a:pPr>
            <a:endParaRPr lang="zh-CN" altLang="en-US" u="sng">
              <a:effectLst>
                <a:outerShdw blurRad="38100" dist="38100" dir="2700000" algn="tl">
                  <a:srgbClr val="000000">
                    <a:alpha val="43137"/>
                  </a:srgbClr>
                </a:outerShdw>
              </a:effectLst>
            </a:endParaRPr>
          </a:p>
        </p:txBody>
      </p:sp>
      <p:pic>
        <p:nvPicPr>
          <p:cNvPr id="1036" name="Picture 14" descr="C:\Documents and Settings\Administrator\桌面\HITppt.jpg"/>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1152525" cy="689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4" descr="E:\vilablogo.jpg"/>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7000875" y="357188"/>
            <a:ext cx="17399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Narrow" pitchFamily="34" charset="0"/>
        </a:defRPr>
      </a:lvl2pPr>
      <a:lvl3pPr algn="ctr" rtl="0" eaLnBrk="0" fontAlgn="base" hangingPunct="0">
        <a:spcBef>
          <a:spcPct val="0"/>
        </a:spcBef>
        <a:spcAft>
          <a:spcPct val="0"/>
        </a:spcAft>
        <a:defRPr sz="4000">
          <a:solidFill>
            <a:schemeClr val="tx2"/>
          </a:solidFill>
          <a:latin typeface="Arial Narrow" pitchFamily="34" charset="0"/>
        </a:defRPr>
      </a:lvl3pPr>
      <a:lvl4pPr algn="ctr" rtl="0" eaLnBrk="0" fontAlgn="base" hangingPunct="0">
        <a:spcBef>
          <a:spcPct val="0"/>
        </a:spcBef>
        <a:spcAft>
          <a:spcPct val="0"/>
        </a:spcAft>
        <a:defRPr sz="4000">
          <a:solidFill>
            <a:schemeClr val="tx2"/>
          </a:solidFill>
          <a:latin typeface="Arial Narrow" pitchFamily="34" charset="0"/>
        </a:defRPr>
      </a:lvl4pPr>
      <a:lvl5pPr algn="ctr" rtl="0" eaLnBrk="0" fontAlgn="base" hangingPunct="0">
        <a:spcBef>
          <a:spcPct val="0"/>
        </a:spcBef>
        <a:spcAft>
          <a:spcPct val="0"/>
        </a:spcAft>
        <a:defRPr sz="4000">
          <a:solidFill>
            <a:schemeClr val="tx2"/>
          </a:solidFill>
          <a:latin typeface="Arial Narrow" pitchFamily="34" charset="0"/>
        </a:defRPr>
      </a:lvl5pPr>
      <a:lvl6pPr marL="457200" algn="ctr" rtl="0" fontAlgn="base">
        <a:spcBef>
          <a:spcPct val="0"/>
        </a:spcBef>
        <a:spcAft>
          <a:spcPct val="0"/>
        </a:spcAft>
        <a:defRPr sz="4000">
          <a:solidFill>
            <a:schemeClr val="tx2"/>
          </a:solidFill>
          <a:latin typeface="Arial Narrow" pitchFamily="34" charset="0"/>
        </a:defRPr>
      </a:lvl6pPr>
      <a:lvl7pPr marL="914400" algn="ctr" rtl="0" fontAlgn="base">
        <a:spcBef>
          <a:spcPct val="0"/>
        </a:spcBef>
        <a:spcAft>
          <a:spcPct val="0"/>
        </a:spcAft>
        <a:defRPr sz="4000">
          <a:solidFill>
            <a:schemeClr val="tx2"/>
          </a:solidFill>
          <a:latin typeface="Arial Narrow" pitchFamily="34" charset="0"/>
        </a:defRPr>
      </a:lvl7pPr>
      <a:lvl8pPr marL="1371600" algn="ctr" rtl="0" fontAlgn="base">
        <a:spcBef>
          <a:spcPct val="0"/>
        </a:spcBef>
        <a:spcAft>
          <a:spcPct val="0"/>
        </a:spcAft>
        <a:defRPr sz="4000">
          <a:solidFill>
            <a:schemeClr val="tx2"/>
          </a:solidFill>
          <a:latin typeface="Arial Narrow" pitchFamily="34" charset="0"/>
        </a:defRPr>
      </a:lvl8pPr>
      <a:lvl9pPr marL="1828800" algn="ctr" rtl="0" fontAlgn="base">
        <a:spcBef>
          <a:spcPct val="0"/>
        </a:spcBef>
        <a:spcAft>
          <a:spcPct val="0"/>
        </a:spcAft>
        <a:defRPr sz="4000">
          <a:solidFill>
            <a:schemeClr val="tx2"/>
          </a:solidFill>
          <a:latin typeface="Arial Narrow" pitchFamily="34" charset="0"/>
        </a:defRPr>
      </a:lvl9pPr>
    </p:titleStyle>
    <p:bodyStyle>
      <a:lvl1pPr marL="342900" indent="-342900" algn="l" rtl="0" eaLnBrk="0" fontAlgn="base" hangingPunct="0">
        <a:spcBef>
          <a:spcPct val="20000"/>
        </a:spcBef>
        <a:spcAft>
          <a:spcPct val="0"/>
        </a:spcAft>
        <a:buSzPct val="85000"/>
        <a:buBlip>
          <a:blip r:embed="rId21"/>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abs/1803.02312" TargetMode="Externa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5800" y="1773238"/>
            <a:ext cx="7772400" cy="1827212"/>
          </a:xfrm>
        </p:spPr>
        <p:txBody>
          <a:bodyPr/>
          <a:lstStyle/>
          <a:p>
            <a:r>
              <a:rPr lang="en-US" altLang="zh-CN" b="1" dirty="0"/>
              <a:t>Dimensionality Reduction for Stationary Time Series via Stochastic Nonconvex Optimization</a:t>
            </a:r>
            <a:endParaRPr lang="zh-CN" altLang="en-US" b="1" dirty="0">
              <a:latin typeface="Arial Rounded MT Bold" panose="020F0704030504030204" pitchFamily="34" charset="0"/>
              <a:ea typeface="宋体" panose="02010600030101010101" pitchFamily="2" charset="-122"/>
            </a:endParaRPr>
          </a:p>
        </p:txBody>
      </p:sp>
      <p:sp>
        <p:nvSpPr>
          <p:cNvPr id="4099" name="副标题 2"/>
          <p:cNvSpPr>
            <a:spLocks noGrp="1"/>
          </p:cNvSpPr>
          <p:nvPr>
            <p:ph type="subTitle" idx="1"/>
          </p:nvPr>
        </p:nvSpPr>
        <p:spPr>
          <a:xfrm>
            <a:off x="1371600" y="3573463"/>
            <a:ext cx="6400800" cy="2951162"/>
          </a:xfrm>
        </p:spPr>
        <p:txBody>
          <a:bodyPr/>
          <a:lstStyle/>
          <a:p>
            <a:r>
              <a:rPr lang="en-US" altLang="zh-CN" dirty="0">
                <a:ea typeface="宋体" panose="02010600030101010101" pitchFamily="2" charset="-122"/>
                <a:hlinkClick r:id="rId2"/>
              </a:rPr>
              <a:t>https://arxiv.org/abs/1803.02312</a:t>
            </a:r>
            <a:endParaRPr lang="en-US" altLang="zh-CN" dirty="0">
              <a:ea typeface="宋体" panose="02010600030101010101" pitchFamily="2" charset="-122"/>
            </a:endParaRPr>
          </a:p>
          <a:p>
            <a:pPr algn="l"/>
            <a:r>
              <a:rPr lang="zh-CN" altLang="en-US" dirty="0">
                <a:ea typeface="宋体" panose="02010600030101010101" pitchFamily="2" charset="-122"/>
              </a:rPr>
              <a:t>讲解人：马玉坤</a:t>
            </a:r>
            <a:endParaRPr lang="en-US" altLang="zh-CN" dirty="0">
              <a:ea typeface="宋体" panose="02010600030101010101" pitchFamily="2" charset="-122"/>
            </a:endParaRPr>
          </a:p>
          <a:p>
            <a:pPr algn="l"/>
            <a:r>
              <a:rPr lang="zh-CN" altLang="en-US" dirty="0">
                <a:ea typeface="宋体" panose="02010600030101010101" pitchFamily="2" charset="-122"/>
              </a:rPr>
              <a:t>联系方式：</a:t>
            </a:r>
            <a:r>
              <a:rPr lang="en-US" altLang="zh-CN" dirty="0">
                <a:ea typeface="宋体" panose="02010600030101010101" pitchFamily="2" charset="-122"/>
              </a:rPr>
              <a:t>18845895386</a:t>
            </a:r>
          </a:p>
          <a:p>
            <a:pPr algn="just"/>
            <a:r>
              <a:rPr lang="zh-CN" altLang="en-US" dirty="0">
                <a:ea typeface="宋体" panose="02010600030101010101" pitchFamily="2" charset="-122"/>
              </a:rPr>
              <a:t>邮箱</a:t>
            </a:r>
            <a:r>
              <a:rPr lang="en-US" altLang="zh-CN" dirty="0">
                <a:ea typeface="宋体" panose="02010600030101010101" pitchFamily="2" charset="-122"/>
              </a:rPr>
              <a:t>: mayukuner@126.com</a:t>
            </a:r>
          </a:p>
          <a:p>
            <a:pPr algn="just"/>
            <a:r>
              <a:rPr lang="en-US" altLang="zh-CN" dirty="0">
                <a:ea typeface="宋体" panose="02010600030101010101" pitchFamily="2" charset="-122"/>
              </a:rPr>
              <a:t>2018.5.17</a:t>
            </a:r>
          </a:p>
          <a:p>
            <a:endParaRPr lang="zh-CN" altLang="en-US" dirty="0">
              <a:ea typeface="宋体" panose="02010600030101010101" pitchFamily="2" charset="-122"/>
            </a:endParaRPr>
          </a:p>
        </p:txBody>
      </p:sp>
      <p:sp>
        <p:nvSpPr>
          <p:cNvPr id="4" name="标题 1"/>
          <p:cNvSpPr txBox="1">
            <a:spLocks/>
          </p:cNvSpPr>
          <p:nvPr/>
        </p:nvSpPr>
        <p:spPr bwMode="auto">
          <a:xfrm>
            <a:off x="1154113"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Narrow" pitchFamily="34" charset="0"/>
              </a:defRPr>
            </a:lvl2pPr>
            <a:lvl3pPr algn="ctr" rtl="0" eaLnBrk="0" fontAlgn="base" hangingPunct="0">
              <a:spcBef>
                <a:spcPct val="0"/>
              </a:spcBef>
              <a:spcAft>
                <a:spcPct val="0"/>
              </a:spcAft>
              <a:defRPr sz="4000">
                <a:solidFill>
                  <a:schemeClr val="tx2"/>
                </a:solidFill>
                <a:latin typeface="Arial Narrow" pitchFamily="34" charset="0"/>
              </a:defRPr>
            </a:lvl3pPr>
            <a:lvl4pPr algn="ctr" rtl="0" eaLnBrk="0" fontAlgn="base" hangingPunct="0">
              <a:spcBef>
                <a:spcPct val="0"/>
              </a:spcBef>
              <a:spcAft>
                <a:spcPct val="0"/>
              </a:spcAft>
              <a:defRPr sz="4000">
                <a:solidFill>
                  <a:schemeClr val="tx2"/>
                </a:solidFill>
                <a:latin typeface="Arial Narrow" pitchFamily="34" charset="0"/>
              </a:defRPr>
            </a:lvl4pPr>
            <a:lvl5pPr algn="ctr" rtl="0" eaLnBrk="0" fontAlgn="base" hangingPunct="0">
              <a:spcBef>
                <a:spcPct val="0"/>
              </a:spcBef>
              <a:spcAft>
                <a:spcPct val="0"/>
              </a:spcAft>
              <a:defRPr sz="4000">
                <a:solidFill>
                  <a:schemeClr val="tx2"/>
                </a:solidFill>
                <a:latin typeface="Arial Narrow" pitchFamily="34" charset="0"/>
              </a:defRPr>
            </a:lvl5pPr>
            <a:lvl6pPr marL="457200" algn="ctr" rtl="0" fontAlgn="base">
              <a:spcBef>
                <a:spcPct val="0"/>
              </a:spcBef>
              <a:spcAft>
                <a:spcPct val="0"/>
              </a:spcAft>
              <a:defRPr sz="4000">
                <a:solidFill>
                  <a:schemeClr val="tx2"/>
                </a:solidFill>
                <a:latin typeface="Arial Narrow" pitchFamily="34" charset="0"/>
              </a:defRPr>
            </a:lvl6pPr>
            <a:lvl7pPr marL="914400" algn="ctr" rtl="0" fontAlgn="base">
              <a:spcBef>
                <a:spcPct val="0"/>
              </a:spcBef>
              <a:spcAft>
                <a:spcPct val="0"/>
              </a:spcAft>
              <a:defRPr sz="4000">
                <a:solidFill>
                  <a:schemeClr val="tx2"/>
                </a:solidFill>
                <a:latin typeface="Arial Narrow" pitchFamily="34" charset="0"/>
              </a:defRPr>
            </a:lvl7pPr>
            <a:lvl8pPr marL="1371600" algn="ctr" rtl="0" fontAlgn="base">
              <a:spcBef>
                <a:spcPct val="0"/>
              </a:spcBef>
              <a:spcAft>
                <a:spcPct val="0"/>
              </a:spcAft>
              <a:defRPr sz="4000">
                <a:solidFill>
                  <a:schemeClr val="tx2"/>
                </a:solidFill>
                <a:latin typeface="Arial Narrow" pitchFamily="34" charset="0"/>
              </a:defRPr>
            </a:lvl8pPr>
            <a:lvl9pPr marL="1828800" algn="ctr" rtl="0" fontAlgn="base">
              <a:spcBef>
                <a:spcPct val="0"/>
              </a:spcBef>
              <a:spcAft>
                <a:spcPct val="0"/>
              </a:spcAft>
              <a:defRPr sz="4000">
                <a:solidFill>
                  <a:schemeClr val="tx2"/>
                </a:solidFill>
                <a:latin typeface="Arial Narrow" pitchFamily="34" charset="0"/>
              </a:defRPr>
            </a:lvl9pPr>
          </a:lstStyle>
          <a:p>
            <a:pPr algn="l">
              <a:defRPr/>
            </a:pPr>
            <a:r>
              <a:rPr lang="en-US" altLang="zh-CN" kern="0" dirty="0">
                <a:ea typeface="宋体" panose="02010600030101010101" pitchFamily="2" charset="-122"/>
              </a:rPr>
              <a:t>2018</a:t>
            </a:r>
            <a:r>
              <a:rPr lang="zh-CN" altLang="en-US" kern="0" dirty="0">
                <a:ea typeface="宋体" panose="02010600030101010101" pitchFamily="2" charset="-122"/>
              </a:rPr>
              <a:t>年春季运筹学阅读报告</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05CB84-669A-4DA4-A91F-353740990A7F}"/>
              </a:ext>
            </a:extLst>
          </p:cNvPr>
          <p:cNvSpPr>
            <a:spLocks noGrp="1"/>
          </p:cNvSpPr>
          <p:nvPr>
            <p:ph type="title"/>
          </p:nvPr>
        </p:nvSpPr>
        <p:spPr/>
        <p:txBody>
          <a:bodyPr/>
          <a:lstStyle/>
          <a:p>
            <a:r>
              <a:rPr lang="en-US" altLang="zh-CN" dirty="0"/>
              <a:t>CNN</a:t>
            </a:r>
            <a:endParaRPr lang="zh-CN" altLang="en-US" dirty="0"/>
          </a:p>
        </p:txBody>
      </p:sp>
      <p:pic>
        <p:nvPicPr>
          <p:cNvPr id="8" name="内容占位符 7">
            <a:extLst>
              <a:ext uri="{FF2B5EF4-FFF2-40B4-BE49-F238E27FC236}">
                <a16:creationId xmlns:a16="http://schemas.microsoft.com/office/drawing/2014/main" id="{4D1F5BDA-897A-4CB0-B1F8-1B3D9A919C4E}"/>
              </a:ext>
            </a:extLst>
          </p:cNvPr>
          <p:cNvPicPr>
            <a:picLocks noGrp="1" noChangeAspect="1"/>
          </p:cNvPicPr>
          <p:nvPr>
            <p:ph idx="1"/>
          </p:nvPr>
        </p:nvPicPr>
        <p:blipFill>
          <a:blip r:embed="rId2"/>
          <a:stretch>
            <a:fillRect/>
          </a:stretch>
        </p:blipFill>
        <p:spPr>
          <a:xfrm>
            <a:off x="628650" y="2071769"/>
            <a:ext cx="7886700" cy="3859050"/>
          </a:xfrm>
          <a:prstGeom prst="rect">
            <a:avLst/>
          </a:prstGeom>
        </p:spPr>
      </p:pic>
    </p:spTree>
    <p:extLst>
      <p:ext uri="{BB962C8B-B14F-4D97-AF65-F5344CB8AC3E}">
        <p14:creationId xmlns:p14="http://schemas.microsoft.com/office/powerpoint/2010/main" val="23792835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4305F-53CA-49C9-BE19-BFABCDFA1E03}"/>
              </a:ext>
            </a:extLst>
          </p:cNvPr>
          <p:cNvSpPr>
            <a:spLocks noGrp="1"/>
          </p:cNvSpPr>
          <p:nvPr>
            <p:ph type="title"/>
          </p:nvPr>
        </p:nvSpPr>
        <p:spPr/>
        <p:txBody>
          <a:bodyPr/>
          <a:lstStyle/>
          <a:p>
            <a:r>
              <a:rPr lang="en-US" altLang="zh-CN" dirty="0"/>
              <a:t>CNN(Cont’d)</a:t>
            </a:r>
            <a:endParaRPr lang="zh-CN" altLang="en-US" dirty="0"/>
          </a:p>
        </p:txBody>
      </p:sp>
      <p:pic>
        <p:nvPicPr>
          <p:cNvPr id="4" name="内容占位符 3">
            <a:extLst>
              <a:ext uri="{FF2B5EF4-FFF2-40B4-BE49-F238E27FC236}">
                <a16:creationId xmlns:a16="http://schemas.microsoft.com/office/drawing/2014/main" id="{20CB2F22-678C-4F6A-8D51-7D4A1EF30638}"/>
              </a:ext>
            </a:extLst>
          </p:cNvPr>
          <p:cNvPicPr>
            <a:picLocks noGrp="1" noChangeAspect="1"/>
          </p:cNvPicPr>
          <p:nvPr>
            <p:ph idx="1"/>
          </p:nvPr>
        </p:nvPicPr>
        <p:blipFill>
          <a:blip r:embed="rId2"/>
          <a:stretch>
            <a:fillRect/>
          </a:stretch>
        </p:blipFill>
        <p:spPr>
          <a:xfrm>
            <a:off x="628650" y="2245547"/>
            <a:ext cx="7886700" cy="3511493"/>
          </a:xfrm>
          <a:prstGeom prst="rect">
            <a:avLst/>
          </a:prstGeom>
        </p:spPr>
      </p:pic>
    </p:spTree>
    <p:extLst>
      <p:ext uri="{BB962C8B-B14F-4D97-AF65-F5344CB8AC3E}">
        <p14:creationId xmlns:p14="http://schemas.microsoft.com/office/powerpoint/2010/main" val="83902537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C410B25C-B001-454E-AB6F-02544C6BBD27}"/>
              </a:ext>
            </a:extLst>
          </p:cNvPr>
          <p:cNvSpPr>
            <a:spLocks noGrp="1"/>
          </p:cNvSpPr>
          <p:nvPr>
            <p:ph type="title"/>
          </p:nvPr>
        </p:nvSpPr>
        <p:spPr/>
        <p:txBody>
          <a:bodyPr/>
          <a:lstStyle/>
          <a:p>
            <a:r>
              <a:rPr lang="en-US" altLang="zh-CN" dirty="0" err="1"/>
              <a:t>SphereNet</a:t>
            </a:r>
            <a:endParaRPr lang="zh-CN" altLang="en-US" dirty="0"/>
          </a:p>
        </p:txBody>
      </p:sp>
      <mc:AlternateContent xmlns:mc="http://schemas.openxmlformats.org/markup-compatibility/2006">
        <mc:Choice xmlns:a14="http://schemas.microsoft.com/office/drawing/2010/main" Requires="a14">
          <p:sp>
            <p:nvSpPr>
              <p:cNvPr id="7" name="内容占位符 6">
                <a:extLst>
                  <a:ext uri="{FF2B5EF4-FFF2-40B4-BE49-F238E27FC236}">
                    <a16:creationId xmlns:a16="http://schemas.microsoft.com/office/drawing/2014/main" id="{E636B119-B27E-4E36-8FED-19B5675D96A5}"/>
                  </a:ext>
                </a:extLst>
              </p:cNvPr>
              <p:cNvSpPr>
                <a:spLocks noGrp="1"/>
              </p:cNvSpPr>
              <p:nvPr>
                <p:ph idx="1"/>
              </p:nvPr>
            </p:nvSpPr>
            <p:spPr>
              <a:xfrm>
                <a:off x="628650" y="1825625"/>
                <a:ext cx="7886700" cy="4351338"/>
              </a:xfrm>
            </p:spPr>
            <p:txBody>
              <a:bodyPr>
                <a:normAutofit fontScale="70000" lnSpcReduction="20000"/>
              </a:bodyPr>
              <a:lstStyle/>
              <a:p>
                <a:r>
                  <a:rPr lang="en-US" altLang="zh-CN" dirty="0"/>
                  <a:t>CNN</a:t>
                </a:r>
                <a:r>
                  <a:rPr lang="zh-CN" altLang="en-US" dirty="0"/>
                  <a:t>中的</a:t>
                </a:r>
                <a:r>
                  <a:rPr lang="en-US" altLang="zh-CN" dirty="0"/>
                  <a:t>convolutional operator</a:t>
                </a:r>
              </a:p>
              <a:p>
                <a:pPr lvl="1"/>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𝒘</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𝒙</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𝐹</m:t>
                        </m:r>
                      </m:sub>
                    </m:sSub>
                  </m:oMath>
                </a14:m>
                <a:endParaRPr lang="en-US" altLang="zh-CN" dirty="0"/>
              </a:p>
              <a:p>
                <a:r>
                  <a:rPr lang="en-US" altLang="zh-CN" dirty="0" err="1"/>
                  <a:t>SphereNet</a:t>
                </a:r>
                <a:r>
                  <a:rPr lang="zh-CN" altLang="en-US" dirty="0"/>
                  <a:t>中的</a:t>
                </a:r>
                <a:r>
                  <a:rPr lang="en-US" altLang="zh-CN" dirty="0"/>
                  <a:t>convolutional operator</a:t>
                </a:r>
              </a:p>
              <a:p>
                <a:pPr lvl="1"/>
                <a14:m>
                  <m:oMath xmlns:m="http://schemas.openxmlformats.org/officeDocument/2006/math">
                    <m:sSub>
                      <m:sSubPr>
                        <m:ctrlPr>
                          <a:rPr lang="en-US" altLang="zh-CN" b="0" i="1" smtClean="0">
                            <a:latin typeface="Cambria Math" panose="02040503050406030204" pitchFamily="18" charset="0"/>
                          </a:rPr>
                        </m:ctrlPr>
                      </m:sSubPr>
                      <m:e>
                        <m:r>
                          <a:rPr lang="pl-PL" altLang="zh-CN" i="1">
                            <a:latin typeface="Cambria Math" panose="02040503050406030204" pitchFamily="18" charset="0"/>
                          </a:rPr>
                          <m:t>𝐹</m:t>
                        </m:r>
                      </m:e>
                      <m:sub>
                        <m:r>
                          <a:rPr lang="en-US" altLang="zh-CN" b="0" i="1" smtClean="0">
                            <a:latin typeface="Cambria Math" panose="02040503050406030204" pitchFamily="18" charset="0"/>
                          </a:rPr>
                          <m:t>𝑠</m:t>
                        </m:r>
                      </m:sub>
                    </m:sSub>
                    <m:d>
                      <m:dPr>
                        <m:ctrlPr>
                          <a:rPr lang="pl-PL" altLang="zh-CN" b="0" i="1" smtClean="0">
                            <a:latin typeface="Cambria Math" panose="02040503050406030204" pitchFamily="18" charset="0"/>
                          </a:rPr>
                        </m:ctrlPr>
                      </m:dPr>
                      <m:e>
                        <m:r>
                          <a:rPr lang="pl-PL" altLang="zh-CN" b="1" i="1">
                            <a:latin typeface="Cambria Math" panose="02040503050406030204" pitchFamily="18" charset="0"/>
                          </a:rPr>
                          <m:t>𝒘</m:t>
                        </m:r>
                        <m:r>
                          <a:rPr lang="en-US" altLang="zh-CN" b="0" i="1" smtClean="0">
                            <a:latin typeface="Cambria Math" panose="02040503050406030204" pitchFamily="18" charset="0"/>
                          </a:rPr>
                          <m:t>,</m:t>
                        </m:r>
                        <m:r>
                          <a:rPr lang="pl-PL" altLang="zh-CN" b="1" i="1">
                            <a:latin typeface="Cambria Math" panose="02040503050406030204" pitchFamily="18" charset="0"/>
                          </a:rPr>
                          <m:t> </m:t>
                        </m:r>
                        <m:r>
                          <a:rPr lang="pl-PL" altLang="zh-CN" b="1" i="1">
                            <a:latin typeface="Cambria Math" panose="02040503050406030204" pitchFamily="18" charset="0"/>
                          </a:rPr>
                          <m:t>𝒙</m:t>
                        </m:r>
                      </m:e>
                    </m:d>
                    <m:r>
                      <a:rPr lang="pl-PL" altLang="zh-CN" i="1">
                        <a:latin typeface="Cambria Math" panose="02040503050406030204" pitchFamily="18" charset="0"/>
                      </a:rPr>
                      <m:t>= </m:t>
                    </m:r>
                    <m:r>
                      <a:rPr lang="pl-PL" altLang="zh-CN" i="1">
                        <a:latin typeface="Cambria Math" panose="02040503050406030204" pitchFamily="18" charset="0"/>
                      </a:rPr>
                      <m:t>𝑔</m:t>
                    </m:r>
                    <m:d>
                      <m:dPr>
                        <m:ctrlPr>
                          <a:rPr lang="pl-PL"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pl-PL" altLang="zh-CN" i="1">
                                <a:latin typeface="Cambria Math" panose="02040503050406030204" pitchFamily="18" charset="0"/>
                              </a:rPr>
                              <m:t>𝜃</m:t>
                            </m:r>
                          </m:e>
                          <m:sub>
                            <m:d>
                              <m:dPr>
                                <m:ctrlPr>
                                  <a:rPr lang="pl-PL" altLang="zh-CN" i="1">
                                    <a:latin typeface="Cambria Math" panose="02040503050406030204" pitchFamily="18" charset="0"/>
                                  </a:rPr>
                                </m:ctrlPr>
                              </m:dPr>
                              <m:e>
                                <m:r>
                                  <a:rPr lang="pl-PL" altLang="zh-CN" b="1" i="1">
                                    <a:latin typeface="Cambria Math" panose="02040503050406030204" pitchFamily="18" charset="0"/>
                                  </a:rPr>
                                  <m:t>𝒘</m:t>
                                </m:r>
                                <m:r>
                                  <a:rPr lang="pl-PL" altLang="zh-CN" i="1">
                                    <a:latin typeface="Cambria Math" panose="02040503050406030204" pitchFamily="18" charset="0"/>
                                  </a:rPr>
                                  <m:t>,</m:t>
                                </m:r>
                                <m:r>
                                  <a:rPr lang="pl-PL" altLang="zh-CN" b="1" i="1">
                                    <a:latin typeface="Cambria Math" panose="02040503050406030204" pitchFamily="18" charset="0"/>
                                  </a:rPr>
                                  <m:t>𝒙</m:t>
                                </m:r>
                              </m:e>
                            </m:d>
                          </m:sub>
                        </m:sSub>
                      </m:e>
                    </m:d>
                    <m:r>
                      <a:rPr lang="pl-PL" altLang="zh-CN" i="1">
                        <a:latin typeface="Cambria Math" panose="02040503050406030204" pitchFamily="18" charset="0"/>
                      </a:rPr>
                      <m:t>+ </m:t>
                    </m:r>
                    <m:sSub>
                      <m:sSubPr>
                        <m:ctrlPr>
                          <a:rPr lang="en-US" altLang="zh-CN" b="0" i="1" smtClean="0">
                            <a:latin typeface="Cambria Math" panose="02040503050406030204" pitchFamily="18" charset="0"/>
                          </a:rPr>
                        </m:ctrlPr>
                      </m:sSubPr>
                      <m:e>
                        <m:r>
                          <a:rPr lang="pl-PL" altLang="zh-CN" i="1">
                            <a:latin typeface="Cambria Math" panose="02040503050406030204" pitchFamily="18" charset="0"/>
                          </a:rPr>
                          <m:t>𝑏</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𝑠</m:t>
                            </m:r>
                          </m:sub>
                        </m:sSub>
                      </m:sub>
                    </m:sSub>
                  </m:oMath>
                </a14:m>
                <a:endParaRPr lang="en-US" altLang="zh-CN" b="0" dirty="0"/>
              </a:p>
              <a:p>
                <a:pPr lvl="1"/>
                <a14:m>
                  <m:oMath xmlns:m="http://schemas.openxmlformats.org/officeDocument/2006/math">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1" i="1" smtClean="0">
                        <a:latin typeface="Cambria Math" panose="02040503050406030204" pitchFamily="18" charset="0"/>
                      </a:rPr>
                      <m:t>𝒘</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zh-CN" altLang="en-US" i="1">
                        <a:latin typeface="Cambria Math" panose="02040503050406030204" pitchFamily="18" charset="0"/>
                      </a:rPr>
                      <m:t>为</m:t>
                    </m:r>
                  </m:oMath>
                </a14:m>
                <a:r>
                  <a:rPr lang="en-US" altLang="zh-CN" dirty="0"/>
                  <a:t>w</a:t>
                </a:r>
                <a:r>
                  <a:rPr lang="zh-CN" altLang="en-US" dirty="0"/>
                  <a:t>与</a:t>
                </a:r>
                <a:r>
                  <a:rPr lang="en-US" altLang="zh-CN" dirty="0"/>
                  <a:t>x</a:t>
                </a:r>
                <a:r>
                  <a:rPr lang="zh-CN" altLang="en-US" dirty="0"/>
                  <a:t>的角度，可视为标准化后的</a:t>
                </a:r>
                <a:r>
                  <a:rPr lang="en-US" altLang="zh-CN" dirty="0"/>
                  <a:t>w</a:t>
                </a:r>
                <a:r>
                  <a:rPr lang="zh-CN" altLang="en-US" dirty="0"/>
                  <a:t>与标准化后的</a:t>
                </a:r>
                <a:r>
                  <a:rPr lang="en-US" altLang="zh-CN" dirty="0"/>
                  <a:t>x</a:t>
                </a:r>
                <a:r>
                  <a:rPr lang="zh-CN" altLang="en-US" dirty="0"/>
                  <a:t>在一个单位超球上的测地距离（</a:t>
                </a:r>
                <a:r>
                  <a:rPr lang="en-US" altLang="zh-CN" dirty="0"/>
                  <a:t>geodesic distance)</a:t>
                </a:r>
              </a:p>
              <a:p>
                <a:r>
                  <a:rPr lang="en-US" altLang="zh-CN" dirty="0"/>
                  <a:t>g</a:t>
                </a:r>
                <a:r>
                  <a:rPr lang="zh-CN" altLang="en-US" dirty="0"/>
                  <a:t>的可选择项</a:t>
                </a:r>
                <a:endParaRPr lang="en-US" altLang="zh-CN" dirty="0"/>
              </a:p>
              <a:p>
                <a:pPr lvl="1"/>
                <a:r>
                  <a:rPr lang="en-US" altLang="zh-CN" dirty="0"/>
                  <a:t>Linear Sphere Conv</a:t>
                </a:r>
                <a:r>
                  <a:rPr lang="zh-CN" altLang="en-US" dirty="0"/>
                  <a:t>：</a:t>
                </a:r>
                <a14:m>
                  <m:oMath xmlns:m="http://schemas.openxmlformats.org/officeDocument/2006/math">
                    <m:r>
                      <a:rPr lang="pl-PL" altLang="zh-CN" i="1">
                        <a:latin typeface="Cambria Math" panose="02040503050406030204" pitchFamily="18" charset="0"/>
                      </a:rPr>
                      <m:t>𝑔</m:t>
                    </m:r>
                    <m:r>
                      <a:rPr lang="pl-PL" altLang="zh-CN" i="1">
                        <a:latin typeface="Cambria Math" panose="02040503050406030204" pitchFamily="18" charset="0"/>
                      </a:rPr>
                      <m:t>(</m:t>
                    </m:r>
                    <m:sSub>
                      <m:sSubPr>
                        <m:ctrlPr>
                          <a:rPr lang="en-US" altLang="zh-CN" i="1">
                            <a:latin typeface="Cambria Math" panose="02040503050406030204" pitchFamily="18" charset="0"/>
                          </a:rPr>
                        </m:ctrlPr>
                      </m:sSubPr>
                      <m:e>
                        <m:r>
                          <a:rPr lang="pl-PL" altLang="zh-CN" i="1">
                            <a:latin typeface="Cambria Math" panose="02040503050406030204" pitchFamily="18" charset="0"/>
                          </a:rPr>
                          <m:t>𝜃</m:t>
                        </m:r>
                      </m:e>
                      <m:sub>
                        <m:d>
                          <m:dPr>
                            <m:ctrlPr>
                              <a:rPr lang="pl-PL" altLang="zh-CN" i="1">
                                <a:latin typeface="Cambria Math" panose="02040503050406030204" pitchFamily="18" charset="0"/>
                              </a:rPr>
                            </m:ctrlPr>
                          </m:dPr>
                          <m:e>
                            <m:r>
                              <a:rPr lang="pl-PL" altLang="zh-CN" b="1" i="1">
                                <a:latin typeface="Cambria Math" panose="02040503050406030204" pitchFamily="18" charset="0"/>
                              </a:rPr>
                              <m:t>𝒘</m:t>
                            </m:r>
                            <m:r>
                              <a:rPr lang="pl-PL" altLang="zh-CN" i="1">
                                <a:latin typeface="Cambria Math" panose="02040503050406030204" pitchFamily="18" charset="0"/>
                              </a:rPr>
                              <m:t>,</m:t>
                            </m:r>
                            <m:r>
                              <a:rPr lang="pl-PL" altLang="zh-CN" b="1" i="1">
                                <a:latin typeface="Cambria Math" panose="02040503050406030204" pitchFamily="18" charset="0"/>
                              </a:rPr>
                              <m:t>𝒙</m:t>
                            </m:r>
                          </m:e>
                        </m:d>
                      </m:sub>
                    </m:sSub>
                    <m:r>
                      <a:rPr lang="pl-PL" altLang="zh-CN" i="1">
                        <a:latin typeface="Cambria Math" panose="02040503050406030204" pitchFamily="18" charset="0"/>
                      </a:rPr>
                      <m:t>) =</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pl-PL" altLang="zh-CN" i="1">
                            <a:latin typeface="Cambria Math" panose="02040503050406030204" pitchFamily="18" charset="0"/>
                          </a:rPr>
                          <m:t>𝜃</m:t>
                        </m:r>
                      </m:e>
                      <m:sub>
                        <m:d>
                          <m:dPr>
                            <m:ctrlPr>
                              <a:rPr lang="pl-PL" altLang="zh-CN" i="1">
                                <a:latin typeface="Cambria Math" panose="02040503050406030204" pitchFamily="18" charset="0"/>
                              </a:rPr>
                            </m:ctrlPr>
                          </m:dPr>
                          <m:e>
                            <m:r>
                              <a:rPr lang="pl-PL" altLang="zh-CN" b="1" i="1">
                                <a:latin typeface="Cambria Math" panose="02040503050406030204" pitchFamily="18" charset="0"/>
                              </a:rPr>
                              <m:t>𝒘</m:t>
                            </m:r>
                            <m:r>
                              <a:rPr lang="pl-PL" altLang="zh-CN" i="1">
                                <a:latin typeface="Cambria Math" panose="02040503050406030204" pitchFamily="18" charset="0"/>
                              </a:rPr>
                              <m:t>,</m:t>
                            </m:r>
                            <m:r>
                              <a:rPr lang="pl-PL" altLang="zh-CN" b="1" i="1">
                                <a:latin typeface="Cambria Math" panose="02040503050406030204" pitchFamily="18" charset="0"/>
                              </a:rPr>
                              <m:t>𝒙</m:t>
                            </m:r>
                          </m:e>
                        </m:d>
                      </m:sub>
                    </m:sSub>
                    <m:r>
                      <a:rPr lang="pl-PL" altLang="zh-CN" i="1">
                        <a:latin typeface="Cambria Math" panose="02040503050406030204" pitchFamily="18" charset="0"/>
                      </a:rPr>
                      <m:t>+ </m:t>
                    </m:r>
                    <m:r>
                      <a:rPr lang="pl-PL" altLang="zh-CN" i="1">
                        <a:latin typeface="Cambria Math" panose="02040503050406030204" pitchFamily="18" charset="0"/>
                      </a:rPr>
                      <m:t>𝑏</m:t>
                    </m:r>
                  </m:oMath>
                </a14:m>
                <a:endParaRPr lang="en-US" altLang="zh-CN" dirty="0"/>
              </a:p>
              <a:p>
                <a:pPr lvl="1"/>
                <a:r>
                  <a:rPr lang="en-US" altLang="zh-CN" dirty="0"/>
                  <a:t>Cosine </a:t>
                </a:r>
                <a:r>
                  <a:rPr lang="en-US" altLang="zh-CN" dirty="0" err="1"/>
                  <a:t>SphereConv</a:t>
                </a:r>
                <a:r>
                  <a:rPr lang="zh-CN" altLang="en-US" dirty="0"/>
                  <a:t>：</a:t>
                </a:r>
                <a14:m>
                  <m:oMath xmlns:m="http://schemas.openxmlformats.org/officeDocument/2006/math">
                    <m:r>
                      <a:rPr lang="pl-PL" altLang="zh-CN" i="1">
                        <a:latin typeface="Cambria Math" panose="02040503050406030204" pitchFamily="18" charset="0"/>
                      </a:rPr>
                      <m:t>𝑔</m:t>
                    </m:r>
                    <m:r>
                      <a:rPr lang="pl-PL" altLang="zh-CN" i="1">
                        <a:latin typeface="Cambria Math" panose="02040503050406030204" pitchFamily="18" charset="0"/>
                      </a:rPr>
                      <m:t>(</m:t>
                    </m:r>
                    <m:sSub>
                      <m:sSubPr>
                        <m:ctrlPr>
                          <a:rPr lang="en-US" altLang="zh-CN" i="1">
                            <a:latin typeface="Cambria Math" panose="02040503050406030204" pitchFamily="18" charset="0"/>
                          </a:rPr>
                        </m:ctrlPr>
                      </m:sSubPr>
                      <m:e>
                        <m:r>
                          <a:rPr lang="pl-PL" altLang="zh-CN" i="1">
                            <a:latin typeface="Cambria Math" panose="02040503050406030204" pitchFamily="18" charset="0"/>
                          </a:rPr>
                          <m:t>𝜃</m:t>
                        </m:r>
                      </m:e>
                      <m:sub>
                        <m:d>
                          <m:dPr>
                            <m:ctrlPr>
                              <a:rPr lang="pl-PL" altLang="zh-CN" i="1">
                                <a:latin typeface="Cambria Math" panose="02040503050406030204" pitchFamily="18" charset="0"/>
                              </a:rPr>
                            </m:ctrlPr>
                          </m:dPr>
                          <m:e>
                            <m:r>
                              <a:rPr lang="pl-PL" altLang="zh-CN" b="1" i="1">
                                <a:latin typeface="Cambria Math" panose="02040503050406030204" pitchFamily="18" charset="0"/>
                              </a:rPr>
                              <m:t>𝒘</m:t>
                            </m:r>
                            <m:r>
                              <a:rPr lang="pl-PL" altLang="zh-CN" i="1">
                                <a:latin typeface="Cambria Math" panose="02040503050406030204" pitchFamily="18" charset="0"/>
                              </a:rPr>
                              <m:t>,</m:t>
                            </m:r>
                            <m:r>
                              <a:rPr lang="pl-PL" altLang="zh-CN" b="1" i="1">
                                <a:latin typeface="Cambria Math" panose="02040503050406030204" pitchFamily="18" charset="0"/>
                              </a:rPr>
                              <m:t>𝒙</m:t>
                            </m:r>
                          </m:e>
                        </m:d>
                      </m:sub>
                    </m:sSub>
                    <m:r>
                      <a:rPr lang="en-US" altLang="zh-CN" b="1" i="1" smtClean="0">
                        <a:latin typeface="Cambria Math" panose="02040503050406030204" pitchFamily="18" charset="0"/>
                      </a:rPr>
                      <m:t>)</m:t>
                    </m:r>
                    <m:r>
                      <a:rPr lang="pl-PL" altLang="zh-CN" i="1">
                        <a:latin typeface="Cambria Math" panose="02040503050406030204" pitchFamily="18" charset="0"/>
                      </a:rPr>
                      <m:t>= </m:t>
                    </m:r>
                    <m:r>
                      <a:rPr lang="pl-PL" altLang="zh-CN" i="1">
                        <a:latin typeface="Cambria Math" panose="02040503050406030204" pitchFamily="18" charset="0"/>
                      </a:rPr>
                      <m:t>𝑐𝑜𝑠</m:t>
                    </m:r>
                    <m:r>
                      <a:rPr lang="pl-PL" altLang="zh-CN" i="1">
                        <a:latin typeface="Cambria Math" panose="02040503050406030204" pitchFamily="18" charset="0"/>
                      </a:rPr>
                      <m:t>(</m:t>
                    </m:r>
                    <m:sSub>
                      <m:sSubPr>
                        <m:ctrlPr>
                          <a:rPr lang="en-US" altLang="zh-CN" i="1">
                            <a:latin typeface="Cambria Math" panose="02040503050406030204" pitchFamily="18" charset="0"/>
                          </a:rPr>
                        </m:ctrlPr>
                      </m:sSubPr>
                      <m:e>
                        <m:r>
                          <a:rPr lang="pl-PL" altLang="zh-CN" i="1">
                            <a:latin typeface="Cambria Math" panose="02040503050406030204" pitchFamily="18" charset="0"/>
                          </a:rPr>
                          <m:t>𝜃</m:t>
                        </m:r>
                      </m:e>
                      <m:sub>
                        <m:d>
                          <m:dPr>
                            <m:ctrlPr>
                              <a:rPr lang="pl-PL" altLang="zh-CN" i="1">
                                <a:latin typeface="Cambria Math" panose="02040503050406030204" pitchFamily="18" charset="0"/>
                              </a:rPr>
                            </m:ctrlPr>
                          </m:dPr>
                          <m:e>
                            <m:r>
                              <a:rPr lang="pl-PL" altLang="zh-CN" b="1" i="1">
                                <a:latin typeface="Cambria Math" panose="02040503050406030204" pitchFamily="18" charset="0"/>
                              </a:rPr>
                              <m:t>𝒘</m:t>
                            </m:r>
                            <m:r>
                              <a:rPr lang="pl-PL" altLang="zh-CN" i="1">
                                <a:latin typeface="Cambria Math" panose="02040503050406030204" pitchFamily="18" charset="0"/>
                              </a:rPr>
                              <m:t>,</m:t>
                            </m:r>
                            <m:r>
                              <a:rPr lang="pl-PL" altLang="zh-CN" b="1" i="1">
                                <a:latin typeface="Cambria Math" panose="02040503050406030204" pitchFamily="18" charset="0"/>
                              </a:rPr>
                              <m:t>𝒙</m:t>
                            </m:r>
                          </m:e>
                        </m:d>
                      </m:sub>
                    </m:sSub>
                  </m:oMath>
                </a14:m>
                <a:r>
                  <a:rPr lang="en-US" altLang="zh-CN" dirty="0"/>
                  <a:t>)</a:t>
                </a:r>
              </a:p>
              <a:p>
                <a:pPr lvl="1"/>
                <a:r>
                  <a:rPr lang="en-US" altLang="zh-CN" dirty="0"/>
                  <a:t>Sigmoid </a:t>
                </a:r>
                <a:r>
                  <a:rPr lang="en-US" altLang="zh-CN" dirty="0" err="1"/>
                  <a:t>SphereConv</a:t>
                </a:r>
                <a:r>
                  <a:rPr lang="zh-CN" altLang="en-US" dirty="0"/>
                  <a:t>：</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pl-PL" altLang="zh-CN" i="1">
                                <a:latin typeface="Cambria Math" panose="02040503050406030204" pitchFamily="18" charset="0"/>
                              </a:rPr>
                              <m:t>𝜃</m:t>
                            </m:r>
                          </m:e>
                          <m:sub>
                            <m:d>
                              <m:dPr>
                                <m:ctrlPr>
                                  <a:rPr lang="pl-PL" altLang="zh-CN" i="1">
                                    <a:latin typeface="Cambria Math" panose="02040503050406030204" pitchFamily="18" charset="0"/>
                                  </a:rPr>
                                </m:ctrlPr>
                              </m:dPr>
                              <m:e>
                                <m:r>
                                  <a:rPr lang="pl-PL" altLang="zh-CN" b="1" i="1">
                                    <a:latin typeface="Cambria Math" panose="02040503050406030204" pitchFamily="18" charset="0"/>
                                  </a:rPr>
                                  <m:t>𝒘</m:t>
                                </m:r>
                                <m:r>
                                  <a:rPr lang="pl-PL" altLang="zh-CN" i="1">
                                    <a:latin typeface="Cambria Math" panose="02040503050406030204" pitchFamily="18" charset="0"/>
                                  </a:rPr>
                                  <m:t>,</m:t>
                                </m:r>
                                <m:r>
                                  <a:rPr lang="pl-PL" altLang="zh-CN" b="1" i="1">
                                    <a:latin typeface="Cambria Math" panose="02040503050406030204" pitchFamily="18" charset="0"/>
                                  </a:rPr>
                                  <m:t>𝒙</m:t>
                                </m:r>
                              </m:e>
                            </m:d>
                          </m:sub>
                        </m:sSub>
                      </m:e>
                    </m:d>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/2</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1−</m:t>
                        </m:r>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𝜋</m:t>
                        </m:r>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f>
                          <m:fPr>
                            <m:ctrlPr>
                              <a:rPr lang="en-US" altLang="zh-CN" b="1"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pl-PL" altLang="zh-CN" i="1">
                                    <a:latin typeface="Cambria Math" panose="02040503050406030204" pitchFamily="18" charset="0"/>
                                  </a:rPr>
                                  <m:t>𝜃</m:t>
                                </m:r>
                              </m:e>
                              <m:sub>
                                <m:d>
                                  <m:dPr>
                                    <m:ctrlPr>
                                      <a:rPr lang="pl-PL" altLang="zh-CN" i="1">
                                        <a:latin typeface="Cambria Math" panose="02040503050406030204" pitchFamily="18" charset="0"/>
                                      </a:rPr>
                                    </m:ctrlPr>
                                  </m:dPr>
                                  <m:e>
                                    <m:r>
                                      <a:rPr lang="pl-PL" altLang="zh-CN" b="1" i="1">
                                        <a:latin typeface="Cambria Math" panose="02040503050406030204" pitchFamily="18" charset="0"/>
                                      </a:rPr>
                                      <m:t>𝒘</m:t>
                                    </m:r>
                                    <m:r>
                                      <a:rPr lang="pl-PL" altLang="zh-CN" i="1">
                                        <a:latin typeface="Cambria Math" panose="02040503050406030204" pitchFamily="18" charset="0"/>
                                      </a:rPr>
                                      <m:t>,</m:t>
                                    </m:r>
                                    <m:r>
                                      <a:rPr lang="pl-PL" altLang="zh-CN" b="1" i="1">
                                        <a:latin typeface="Cambria Math" panose="02040503050406030204" pitchFamily="18" charset="0"/>
                                      </a:rPr>
                                      <m:t>𝒙</m:t>
                                    </m:r>
                                  </m:e>
                                </m:d>
                              </m:sub>
                            </m:sSub>
                          </m:num>
                          <m:den>
                            <m:r>
                              <a:rPr lang="en-US" altLang="zh-CN" b="0" i="1" smtClean="0">
                                <a:latin typeface="Cambria Math" panose="02040503050406030204" pitchFamily="18" charset="0"/>
                              </a:rPr>
                              <m:t>𝑘</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𝑘</m:t>
                            </m:r>
                          </m:den>
                        </m:f>
                        <m:r>
                          <a:rPr lang="en-US" altLang="zh-CN" b="0" i="1" smtClean="0">
                            <a:latin typeface="Cambria Math" panose="02040503050406030204" pitchFamily="18" charset="0"/>
                          </a:rPr>
                          <m:t>)</m:t>
                        </m:r>
                      </m:num>
                      <m:den>
                        <m:r>
                          <a:rPr lang="en-US" altLang="zh-CN" i="1">
                            <a:latin typeface="Cambria Math" panose="02040503050406030204" pitchFamily="18" charset="0"/>
                          </a:rPr>
                          <m:t>1</m:t>
                        </m:r>
                        <m:r>
                          <a:rPr lang="en-US" altLang="zh-CN" b="0" i="0" smtClean="0">
                            <a:latin typeface="Cambria Math" panose="02040503050406030204" pitchFamily="18" charset="0"/>
                          </a:rPr>
                          <m:t>+</m:t>
                        </m:r>
                        <m:r>
                          <m:rPr>
                            <m:sty m:val="p"/>
                          </m:rPr>
                          <a:rPr lang="en-US" altLang="zh-CN">
                            <a:latin typeface="Cambria Math" panose="02040503050406030204" pitchFamily="18" charset="0"/>
                          </a:rPr>
                          <m:t>exp</m:t>
                        </m:r>
                        <m:r>
                          <a:rPr lang="en-US" altLang="zh-CN" i="1">
                            <a:latin typeface="Cambria Math" panose="02040503050406030204" pitchFamily="18" charset="0"/>
                          </a:rPr>
                          <m:t>⁡(</m:t>
                        </m:r>
                        <m:f>
                          <m:fPr>
                            <m:ctrlPr>
                              <a:rPr lang="en-US" altLang="zh-CN" b="1" i="1">
                                <a:latin typeface="Cambria Math" panose="02040503050406030204" pitchFamily="18" charset="0"/>
                              </a:rPr>
                            </m:ctrlPr>
                          </m:fPr>
                          <m:num>
                            <m:sSub>
                              <m:sSubPr>
                                <m:ctrlPr>
                                  <a:rPr lang="en-US" altLang="zh-CN" i="1">
                                    <a:latin typeface="Cambria Math" panose="02040503050406030204" pitchFamily="18" charset="0"/>
                                  </a:rPr>
                                </m:ctrlPr>
                              </m:sSubPr>
                              <m:e>
                                <m:r>
                                  <a:rPr lang="pl-PL" altLang="zh-CN" i="1">
                                    <a:latin typeface="Cambria Math" panose="02040503050406030204" pitchFamily="18" charset="0"/>
                                  </a:rPr>
                                  <m:t>𝜃</m:t>
                                </m:r>
                              </m:e>
                              <m:sub>
                                <m:d>
                                  <m:dPr>
                                    <m:ctrlPr>
                                      <a:rPr lang="pl-PL" altLang="zh-CN" i="1">
                                        <a:latin typeface="Cambria Math" panose="02040503050406030204" pitchFamily="18" charset="0"/>
                                      </a:rPr>
                                    </m:ctrlPr>
                                  </m:dPr>
                                  <m:e>
                                    <m:r>
                                      <a:rPr lang="pl-PL" altLang="zh-CN" b="1" i="1">
                                        <a:latin typeface="Cambria Math" panose="02040503050406030204" pitchFamily="18" charset="0"/>
                                      </a:rPr>
                                      <m:t>𝒘</m:t>
                                    </m:r>
                                    <m:r>
                                      <a:rPr lang="pl-PL" altLang="zh-CN" i="1">
                                        <a:latin typeface="Cambria Math" panose="02040503050406030204" pitchFamily="18" charset="0"/>
                                      </a:rPr>
                                      <m:t>,</m:t>
                                    </m:r>
                                    <m:r>
                                      <a:rPr lang="pl-PL" altLang="zh-CN" b="1" i="1">
                                        <a:latin typeface="Cambria Math" panose="02040503050406030204" pitchFamily="18" charset="0"/>
                                      </a:rPr>
                                      <m:t>𝒙</m:t>
                                    </m:r>
                                  </m:e>
                                </m:d>
                              </m:sub>
                            </m:sSub>
                          </m:num>
                          <m:den>
                            <m:r>
                              <a:rPr lang="en-US" altLang="zh-CN" i="1">
                                <a:latin typeface="Cambria Math" panose="02040503050406030204" pitchFamily="18" charset="0"/>
                              </a:rPr>
                              <m:t>𝑘</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r>
                              <a:rPr lang="en-US" altLang="zh-CN" i="1">
                                <a:latin typeface="Cambria Math" panose="02040503050406030204" pitchFamily="18" charset="0"/>
                              </a:rPr>
                              <m:t>𝑘</m:t>
                            </m:r>
                          </m:den>
                        </m:f>
                        <m:r>
                          <a:rPr lang="en-US" altLang="zh-CN" i="1">
                            <a:latin typeface="Cambria Math" panose="02040503050406030204" pitchFamily="18" charset="0"/>
                          </a:rPr>
                          <m:t>)</m:t>
                        </m:r>
                      </m:den>
                    </m:f>
                  </m:oMath>
                </a14:m>
                <a:endParaRPr lang="en-US" altLang="zh-CN" dirty="0"/>
              </a:p>
              <a:p>
                <a:pPr lvl="1"/>
                <a:endParaRPr lang="en-US" altLang="zh-CN" dirty="0"/>
              </a:p>
              <a:p>
                <a:endParaRPr lang="en-US" altLang="zh-CN" dirty="0"/>
              </a:p>
            </p:txBody>
          </p:sp>
        </mc:Choice>
        <mc:Fallback>
          <p:sp>
            <p:nvSpPr>
              <p:cNvPr id="7" name="内容占位符 6">
                <a:extLst>
                  <a:ext uri="{FF2B5EF4-FFF2-40B4-BE49-F238E27FC236}">
                    <a16:creationId xmlns:a16="http://schemas.microsoft.com/office/drawing/2014/main" id="{E636B119-B27E-4E36-8FED-19B5675D96A5}"/>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t="-2381" r="-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70429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DA282-DC1B-40CB-B707-70EF855E725A}"/>
              </a:ext>
            </a:extLst>
          </p:cNvPr>
          <p:cNvSpPr>
            <a:spLocks noGrp="1"/>
          </p:cNvSpPr>
          <p:nvPr>
            <p:ph type="title"/>
          </p:nvPr>
        </p:nvSpPr>
        <p:spPr/>
        <p:txBody>
          <a:bodyPr/>
          <a:lstStyle/>
          <a:p>
            <a:r>
              <a:rPr lang="en-US" altLang="zh-CN" dirty="0" err="1"/>
              <a:t>SphereNet</a:t>
            </a:r>
            <a:r>
              <a:rPr lang="zh-CN" altLang="en-US" dirty="0"/>
              <a:t>的最优化目标</a:t>
            </a:r>
          </a:p>
        </p:txBody>
      </p:sp>
      <p:sp>
        <p:nvSpPr>
          <p:cNvPr id="3" name="内容占位符 2">
            <a:extLst>
              <a:ext uri="{FF2B5EF4-FFF2-40B4-BE49-F238E27FC236}">
                <a16:creationId xmlns:a16="http://schemas.microsoft.com/office/drawing/2014/main" id="{A86AEC86-A087-4A92-906D-82747F30E458}"/>
              </a:ext>
            </a:extLst>
          </p:cNvPr>
          <p:cNvSpPr>
            <a:spLocks noGrp="1"/>
          </p:cNvSpPr>
          <p:nvPr>
            <p:ph idx="1"/>
          </p:nvPr>
        </p:nvSpPr>
        <p:spPr/>
        <p:txBody>
          <a:bodyPr/>
          <a:lstStyle/>
          <a:p>
            <a:r>
              <a:rPr lang="en-US" altLang="zh-CN" dirty="0"/>
              <a:t>Original </a:t>
            </a:r>
            <a:r>
              <a:rPr lang="en-US" altLang="zh-CN" dirty="0" err="1"/>
              <a:t>Softmax</a:t>
            </a:r>
            <a:r>
              <a:rPr lang="en-US" altLang="zh-CN" dirty="0"/>
              <a:t> Loss</a:t>
            </a:r>
          </a:p>
          <a:p>
            <a:endParaRPr lang="en-US" altLang="zh-CN" dirty="0"/>
          </a:p>
          <a:p>
            <a:endParaRPr lang="en-US" altLang="zh-CN" dirty="0"/>
          </a:p>
          <a:p>
            <a:endParaRPr lang="en-US" altLang="zh-CN" dirty="0"/>
          </a:p>
          <a:p>
            <a:r>
              <a:rPr lang="en-US" altLang="zh-CN" dirty="0"/>
              <a:t>Weight-normalized </a:t>
            </a:r>
            <a:r>
              <a:rPr lang="en-US" altLang="zh-CN" dirty="0" err="1"/>
              <a:t>Softmax</a:t>
            </a:r>
            <a:r>
              <a:rPr lang="en-US" altLang="zh-CN" dirty="0"/>
              <a:t> Loss</a:t>
            </a:r>
          </a:p>
          <a:p>
            <a:endParaRPr lang="en-US" altLang="zh-CN" dirty="0"/>
          </a:p>
          <a:p>
            <a:pPr marL="0" indent="0">
              <a:buNone/>
            </a:pPr>
            <a:endParaRPr lang="en-US" altLang="zh-CN" dirty="0"/>
          </a:p>
          <a:p>
            <a:r>
              <a:rPr lang="en-US" altLang="zh-CN" dirty="0"/>
              <a:t>Generalized Angular </a:t>
            </a:r>
            <a:r>
              <a:rPr lang="en-US" altLang="zh-CN" dirty="0" err="1"/>
              <a:t>Softmax</a:t>
            </a:r>
            <a:r>
              <a:rPr lang="en-US" altLang="zh-CN" dirty="0"/>
              <a:t> Loss</a:t>
            </a:r>
          </a:p>
          <a:p>
            <a:pPr lvl="1"/>
            <a:endParaRPr lang="zh-CN" altLang="en-US" dirty="0"/>
          </a:p>
        </p:txBody>
      </p:sp>
      <p:pic>
        <p:nvPicPr>
          <p:cNvPr id="4" name="图片 3">
            <a:extLst>
              <a:ext uri="{FF2B5EF4-FFF2-40B4-BE49-F238E27FC236}">
                <a16:creationId xmlns:a16="http://schemas.microsoft.com/office/drawing/2014/main" id="{436435C0-7B51-4B08-B4AE-0BDBF3A3CA04}"/>
              </a:ext>
            </a:extLst>
          </p:cNvPr>
          <p:cNvPicPr>
            <a:picLocks noChangeAspect="1"/>
          </p:cNvPicPr>
          <p:nvPr/>
        </p:nvPicPr>
        <p:blipFill>
          <a:blip r:embed="rId2"/>
          <a:stretch>
            <a:fillRect/>
          </a:stretch>
        </p:blipFill>
        <p:spPr>
          <a:xfrm>
            <a:off x="2123728" y="4310789"/>
            <a:ext cx="3816424" cy="1013664"/>
          </a:xfrm>
          <a:prstGeom prst="rect">
            <a:avLst/>
          </a:prstGeom>
        </p:spPr>
      </p:pic>
      <p:pic>
        <p:nvPicPr>
          <p:cNvPr id="5" name="图片 4">
            <a:extLst>
              <a:ext uri="{FF2B5EF4-FFF2-40B4-BE49-F238E27FC236}">
                <a16:creationId xmlns:a16="http://schemas.microsoft.com/office/drawing/2014/main" id="{5C3FA35D-215C-4428-A07F-E3E1E8461F68}"/>
              </a:ext>
            </a:extLst>
          </p:cNvPr>
          <p:cNvPicPr>
            <a:picLocks noChangeAspect="1"/>
          </p:cNvPicPr>
          <p:nvPr/>
        </p:nvPicPr>
        <p:blipFill>
          <a:blip r:embed="rId3"/>
          <a:stretch>
            <a:fillRect/>
          </a:stretch>
        </p:blipFill>
        <p:spPr>
          <a:xfrm>
            <a:off x="1744304" y="5934053"/>
            <a:ext cx="5655392" cy="839608"/>
          </a:xfrm>
          <a:prstGeom prst="rect">
            <a:avLst/>
          </a:prstGeom>
        </p:spPr>
      </p:pic>
      <p:pic>
        <p:nvPicPr>
          <p:cNvPr id="6" name="图片 5">
            <a:extLst>
              <a:ext uri="{FF2B5EF4-FFF2-40B4-BE49-F238E27FC236}">
                <a16:creationId xmlns:a16="http://schemas.microsoft.com/office/drawing/2014/main" id="{77F6B1F6-9C47-4D5A-B724-21835759A9B8}"/>
              </a:ext>
            </a:extLst>
          </p:cNvPr>
          <p:cNvPicPr>
            <a:picLocks noChangeAspect="1"/>
          </p:cNvPicPr>
          <p:nvPr/>
        </p:nvPicPr>
        <p:blipFill>
          <a:blip r:embed="rId4"/>
          <a:stretch>
            <a:fillRect/>
          </a:stretch>
        </p:blipFill>
        <p:spPr>
          <a:xfrm>
            <a:off x="2087724" y="1887877"/>
            <a:ext cx="4968552" cy="659334"/>
          </a:xfrm>
          <a:prstGeom prst="rect">
            <a:avLst/>
          </a:prstGeom>
        </p:spPr>
      </p:pic>
      <p:pic>
        <p:nvPicPr>
          <p:cNvPr id="7" name="图片 6">
            <a:extLst>
              <a:ext uri="{FF2B5EF4-FFF2-40B4-BE49-F238E27FC236}">
                <a16:creationId xmlns:a16="http://schemas.microsoft.com/office/drawing/2014/main" id="{6C8041B2-5034-4EE5-8A3A-EF68F95B6227}"/>
              </a:ext>
            </a:extLst>
          </p:cNvPr>
          <p:cNvPicPr>
            <a:picLocks noChangeAspect="1"/>
          </p:cNvPicPr>
          <p:nvPr/>
        </p:nvPicPr>
        <p:blipFill>
          <a:blip r:embed="rId5"/>
          <a:stretch>
            <a:fillRect/>
          </a:stretch>
        </p:blipFill>
        <p:spPr>
          <a:xfrm>
            <a:off x="755576" y="2594806"/>
            <a:ext cx="7471867" cy="834194"/>
          </a:xfrm>
          <a:prstGeom prst="rect">
            <a:avLst/>
          </a:prstGeom>
        </p:spPr>
      </p:pic>
    </p:spTree>
    <p:extLst>
      <p:ext uri="{BB962C8B-B14F-4D97-AF65-F5344CB8AC3E}">
        <p14:creationId xmlns:p14="http://schemas.microsoft.com/office/powerpoint/2010/main" val="5798958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F594F-1E16-4ECC-B6C4-8A5FC372DD70}"/>
              </a:ext>
            </a:extLst>
          </p:cNvPr>
          <p:cNvSpPr>
            <a:spLocks noGrp="1"/>
          </p:cNvSpPr>
          <p:nvPr>
            <p:ph type="title"/>
          </p:nvPr>
        </p:nvSpPr>
        <p:spPr/>
        <p:txBody>
          <a:bodyPr/>
          <a:lstStyle/>
          <a:p>
            <a:r>
              <a:rPr lang="zh-CN" altLang="en-US" dirty="0"/>
              <a:t>与</a:t>
            </a:r>
            <a:r>
              <a:rPr lang="en-US" altLang="zh-CN" dirty="0"/>
              <a:t>CNN</a:t>
            </a:r>
            <a:r>
              <a:rPr lang="zh-CN" altLang="en-US" dirty="0"/>
              <a:t>的联系</a:t>
            </a:r>
          </a:p>
        </p:txBody>
      </p:sp>
      <p:sp>
        <p:nvSpPr>
          <p:cNvPr id="3" name="内容占位符 2">
            <a:extLst>
              <a:ext uri="{FF2B5EF4-FFF2-40B4-BE49-F238E27FC236}">
                <a16:creationId xmlns:a16="http://schemas.microsoft.com/office/drawing/2014/main" id="{1F1FCBA1-B9D5-4F17-B00D-DD3147AA19B7}"/>
              </a:ext>
            </a:extLst>
          </p:cNvPr>
          <p:cNvSpPr>
            <a:spLocks noGrp="1"/>
          </p:cNvSpPr>
          <p:nvPr>
            <p:ph idx="1"/>
          </p:nvPr>
        </p:nvSpPr>
        <p:spPr/>
        <p:txBody>
          <a:bodyPr/>
          <a:lstStyle/>
          <a:p>
            <a:r>
              <a:rPr lang="zh-CN" altLang="en-US" dirty="0"/>
              <a:t>卷积操作：点积加偏置</a:t>
            </a:r>
            <a:endParaRPr lang="en-US" altLang="zh-CN" dirty="0"/>
          </a:p>
          <a:p>
            <a:r>
              <a:rPr lang="en-US" altLang="zh-CN" dirty="0" err="1"/>
              <a:t>SphereConv</a:t>
            </a:r>
            <a:r>
              <a:rPr lang="zh-CN" altLang="en-US" dirty="0"/>
              <a:t>操作：</a:t>
            </a:r>
            <a:r>
              <a:rPr lang="en-US" altLang="zh-CN" dirty="0"/>
              <a:t>w</a:t>
            </a:r>
            <a:r>
              <a:rPr lang="zh-CN" altLang="en-US" dirty="0"/>
              <a:t>与</a:t>
            </a:r>
            <a:r>
              <a:rPr lang="en-US" altLang="zh-CN" dirty="0"/>
              <a:t>x</a:t>
            </a:r>
            <a:r>
              <a:rPr lang="zh-CN" altLang="en-US" dirty="0"/>
              <a:t>的角度的函数</a:t>
            </a:r>
            <a:endParaRPr lang="en-US" altLang="zh-CN" dirty="0"/>
          </a:p>
          <a:p>
            <a:r>
              <a:rPr lang="zh-CN" altLang="en-US" dirty="0"/>
              <a:t>卷积操作前将</a:t>
            </a:r>
            <a:r>
              <a:rPr lang="en-US" altLang="zh-CN" dirty="0"/>
              <a:t>w</a:t>
            </a:r>
            <a:r>
              <a:rPr lang="zh-CN" altLang="en-US" dirty="0"/>
              <a:t>与</a:t>
            </a:r>
            <a:r>
              <a:rPr lang="en-US" altLang="zh-CN" dirty="0"/>
              <a:t>x</a:t>
            </a:r>
            <a:r>
              <a:rPr lang="zh-CN" altLang="en-US" dirty="0"/>
              <a:t>标准化</a:t>
            </a:r>
            <a:r>
              <a:rPr lang="en-US" altLang="zh-CN" dirty="0"/>
              <a:t>-&gt;cosine </a:t>
            </a:r>
            <a:r>
              <a:rPr lang="en-US" altLang="zh-CN" dirty="0" err="1"/>
              <a:t>SphereConv</a:t>
            </a:r>
            <a:r>
              <a:rPr lang="en-US" altLang="zh-CN" dirty="0"/>
              <a:t> operator</a:t>
            </a:r>
          </a:p>
          <a:p>
            <a:pPr lvl="1"/>
            <a:r>
              <a:rPr lang="en-US" altLang="zh-CN" i="1" dirty="0"/>
              <a:t>If we normalize the convolutional operator in terms of both w and x,</a:t>
            </a:r>
          </a:p>
          <a:p>
            <a:pPr lvl="1"/>
            <a:r>
              <a:rPr lang="en-US" altLang="zh-CN" i="1" dirty="0"/>
              <a:t>then the normalized convolutional operator is equivalent to the cosine </a:t>
            </a:r>
            <a:r>
              <a:rPr lang="en-US" altLang="zh-CN" i="1" dirty="0" err="1"/>
              <a:t>SphereConv</a:t>
            </a:r>
            <a:r>
              <a:rPr lang="en-US" altLang="zh-CN" i="1" dirty="0"/>
              <a:t> operator.</a:t>
            </a:r>
            <a:endParaRPr lang="zh-CN" altLang="en-US" i="1" dirty="0"/>
          </a:p>
        </p:txBody>
      </p:sp>
    </p:spTree>
    <p:extLst>
      <p:ext uri="{BB962C8B-B14F-4D97-AF65-F5344CB8AC3E}">
        <p14:creationId xmlns:p14="http://schemas.microsoft.com/office/powerpoint/2010/main" val="3952034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E13BB-D850-4D42-B22E-F7BD5B55CEF6}"/>
              </a:ext>
            </a:extLst>
          </p:cNvPr>
          <p:cNvSpPr>
            <a:spLocks noGrp="1"/>
          </p:cNvSpPr>
          <p:nvPr>
            <p:ph type="title"/>
          </p:nvPr>
        </p:nvSpPr>
        <p:spPr/>
        <p:txBody>
          <a:bodyPr/>
          <a:lstStyle/>
          <a:p>
            <a:r>
              <a:rPr lang="zh-CN" altLang="en-US" dirty="0"/>
              <a:t>与</a:t>
            </a:r>
            <a:r>
              <a:rPr lang="en-US" altLang="zh-CN" dirty="0" err="1"/>
              <a:t>BatchNorm</a:t>
            </a:r>
            <a:r>
              <a:rPr lang="zh-CN" altLang="en-US" dirty="0"/>
              <a:t>的比较</a:t>
            </a:r>
          </a:p>
        </p:txBody>
      </p:sp>
      <p:sp>
        <p:nvSpPr>
          <p:cNvPr id="3" name="内容占位符 2">
            <a:extLst>
              <a:ext uri="{FF2B5EF4-FFF2-40B4-BE49-F238E27FC236}">
                <a16:creationId xmlns:a16="http://schemas.microsoft.com/office/drawing/2014/main" id="{55DA75F1-7019-49F0-996F-1F6C36D8C26C}"/>
              </a:ext>
            </a:extLst>
          </p:cNvPr>
          <p:cNvSpPr>
            <a:spLocks noGrp="1"/>
          </p:cNvSpPr>
          <p:nvPr>
            <p:ph idx="1"/>
          </p:nvPr>
        </p:nvSpPr>
        <p:spPr/>
        <p:txBody>
          <a:bodyPr>
            <a:normAutofit/>
          </a:bodyPr>
          <a:lstStyle/>
          <a:p>
            <a:r>
              <a:rPr lang="zh-CN" altLang="en-US" dirty="0"/>
              <a:t>与</a:t>
            </a:r>
            <a:r>
              <a:rPr lang="en-US" altLang="zh-CN" dirty="0"/>
              <a:t>BN</a:t>
            </a:r>
            <a:r>
              <a:rPr lang="zh-CN" altLang="en-US" dirty="0"/>
              <a:t>的联系</a:t>
            </a:r>
            <a:endParaRPr lang="en-US" altLang="zh-CN" dirty="0"/>
          </a:p>
          <a:p>
            <a:pPr lvl="1"/>
            <a:r>
              <a:rPr lang="zh-CN" altLang="en-US" dirty="0"/>
              <a:t>输出限制在</a:t>
            </a:r>
            <a:r>
              <a:rPr lang="en-US" altLang="zh-CN" dirty="0"/>
              <a:t>[-1,1]</a:t>
            </a:r>
            <a:r>
              <a:rPr lang="zh-CN" altLang="en-US" dirty="0"/>
              <a:t>之间</a:t>
            </a:r>
            <a:endParaRPr lang="en-US" altLang="zh-CN" dirty="0"/>
          </a:p>
          <a:p>
            <a:pPr lvl="1"/>
            <a:r>
              <a:rPr lang="zh-CN" altLang="en-US" dirty="0"/>
              <a:t>可视作一种标准化方法</a:t>
            </a:r>
            <a:endParaRPr lang="en-US" altLang="zh-CN" dirty="0"/>
          </a:p>
          <a:p>
            <a:r>
              <a:rPr lang="zh-CN" altLang="en-US" dirty="0"/>
              <a:t>与</a:t>
            </a:r>
            <a:r>
              <a:rPr lang="en-US" altLang="zh-CN" dirty="0"/>
              <a:t>BN</a:t>
            </a:r>
            <a:r>
              <a:rPr lang="zh-CN" altLang="en-US" dirty="0"/>
              <a:t>的区别</a:t>
            </a:r>
            <a:endParaRPr lang="en-US" altLang="zh-CN" dirty="0"/>
          </a:p>
          <a:p>
            <a:pPr lvl="1"/>
            <a:r>
              <a:rPr lang="en-US" altLang="zh-CN" dirty="0" err="1"/>
              <a:t>SphereConv</a:t>
            </a:r>
            <a:r>
              <a:rPr lang="zh-CN" altLang="en-US" dirty="0"/>
              <a:t>对输入和权重进行标准化</a:t>
            </a:r>
            <a:endParaRPr lang="en-US" altLang="zh-CN" dirty="0"/>
          </a:p>
          <a:p>
            <a:pPr lvl="1"/>
            <a:r>
              <a:rPr lang="en-US" altLang="zh-CN" dirty="0"/>
              <a:t>BN</a:t>
            </a:r>
            <a:r>
              <a:rPr lang="zh-CN" altLang="en-US" dirty="0"/>
              <a:t>只对输入进行标准化</a:t>
            </a:r>
            <a:endParaRPr lang="en-US" altLang="zh-CN" dirty="0"/>
          </a:p>
          <a:p>
            <a:pPr lvl="1"/>
            <a:r>
              <a:rPr lang="en-US" altLang="zh-CN" dirty="0"/>
              <a:t>BN</a:t>
            </a:r>
            <a:r>
              <a:rPr lang="zh-CN" altLang="en-US" dirty="0"/>
              <a:t>只适用于</a:t>
            </a:r>
            <a:r>
              <a:rPr lang="en-US" altLang="zh-CN" dirty="0"/>
              <a:t>mini-batch</a:t>
            </a:r>
          </a:p>
        </p:txBody>
      </p:sp>
    </p:spTree>
    <p:extLst>
      <p:ext uri="{BB962C8B-B14F-4D97-AF65-F5344CB8AC3E}">
        <p14:creationId xmlns:p14="http://schemas.microsoft.com/office/powerpoint/2010/main" val="36271930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E88F3-6B0E-410D-979C-512DB5795FF9}"/>
              </a:ext>
            </a:extLst>
          </p:cNvPr>
          <p:cNvSpPr>
            <a:spLocks noGrp="1"/>
          </p:cNvSpPr>
          <p:nvPr>
            <p:ph type="title"/>
          </p:nvPr>
        </p:nvSpPr>
        <p:spPr/>
        <p:txBody>
          <a:bodyPr/>
          <a:lstStyle/>
          <a:p>
            <a:r>
              <a:rPr lang="zh-CN" altLang="en-US" dirty="0"/>
              <a:t>实验设置</a:t>
            </a:r>
          </a:p>
        </p:txBody>
      </p:sp>
      <p:sp>
        <p:nvSpPr>
          <p:cNvPr id="3" name="内容占位符 2">
            <a:extLst>
              <a:ext uri="{FF2B5EF4-FFF2-40B4-BE49-F238E27FC236}">
                <a16:creationId xmlns:a16="http://schemas.microsoft.com/office/drawing/2014/main" id="{56093246-AB05-45CC-9B17-1DEE22D12297}"/>
              </a:ext>
            </a:extLst>
          </p:cNvPr>
          <p:cNvSpPr>
            <a:spLocks noGrp="1"/>
          </p:cNvSpPr>
          <p:nvPr>
            <p:ph idx="1"/>
          </p:nvPr>
        </p:nvSpPr>
        <p:spPr/>
        <p:txBody>
          <a:bodyPr>
            <a:normAutofit fontScale="92500" lnSpcReduction="20000"/>
          </a:bodyPr>
          <a:lstStyle/>
          <a:p>
            <a:r>
              <a:rPr lang="zh-CN" altLang="en-US" dirty="0"/>
              <a:t>数据集</a:t>
            </a:r>
            <a:endParaRPr lang="en-US" altLang="zh-CN" dirty="0"/>
          </a:p>
          <a:p>
            <a:pPr lvl="1"/>
            <a:r>
              <a:rPr lang="en-US" altLang="zh-CN" dirty="0"/>
              <a:t>CIFAR-10</a:t>
            </a:r>
            <a:r>
              <a:rPr lang="zh-CN" altLang="en-US" dirty="0"/>
              <a:t>（随机左右反转）</a:t>
            </a:r>
            <a:endParaRPr lang="en-US" altLang="zh-CN" dirty="0"/>
          </a:p>
          <a:p>
            <a:pPr lvl="1"/>
            <a:r>
              <a:rPr lang="en-US" altLang="zh-CN" dirty="0"/>
              <a:t>CIFAR-10+</a:t>
            </a:r>
            <a:r>
              <a:rPr lang="zh-CN" altLang="en-US" dirty="0"/>
              <a:t>（数据增强版</a:t>
            </a:r>
            <a:r>
              <a:rPr lang="en-US" altLang="zh-CN" dirty="0"/>
              <a:t>CIFAR-10</a:t>
            </a:r>
            <a:r>
              <a:rPr lang="zh-CN" altLang="en-US" dirty="0"/>
              <a:t>）</a:t>
            </a:r>
            <a:endParaRPr lang="en-US" altLang="zh-CN" dirty="0"/>
          </a:p>
          <a:p>
            <a:pPr lvl="1"/>
            <a:r>
              <a:rPr lang="en-US" altLang="zh-CN" dirty="0"/>
              <a:t>CIFAR-100</a:t>
            </a:r>
          </a:p>
          <a:p>
            <a:pPr lvl="1"/>
            <a:r>
              <a:rPr lang="en-US" altLang="zh-CN" dirty="0" err="1"/>
              <a:t>Imagenet</a:t>
            </a:r>
            <a:r>
              <a:rPr lang="en-US" altLang="zh-CN" dirty="0"/>
              <a:t> 2012</a:t>
            </a:r>
          </a:p>
          <a:p>
            <a:r>
              <a:rPr lang="zh-CN" altLang="en-US" dirty="0"/>
              <a:t>作为对比的</a:t>
            </a:r>
            <a:r>
              <a:rPr lang="en-US" altLang="zh-CN" dirty="0"/>
              <a:t>CNN</a:t>
            </a:r>
            <a:r>
              <a:rPr lang="zh-CN" altLang="en-US" dirty="0"/>
              <a:t>与</a:t>
            </a:r>
            <a:r>
              <a:rPr lang="en-US" altLang="zh-CN" dirty="0" err="1"/>
              <a:t>SphereNet</a:t>
            </a:r>
            <a:r>
              <a:rPr lang="zh-CN" altLang="en-US" dirty="0"/>
              <a:t>结构类似</a:t>
            </a:r>
            <a:endParaRPr lang="en-US" altLang="zh-CN" dirty="0"/>
          </a:p>
          <a:p>
            <a:r>
              <a:rPr lang="en-US" altLang="zh-CN" dirty="0"/>
              <a:t>CIFAR-10 and CIFAR-100</a:t>
            </a:r>
          </a:p>
          <a:p>
            <a:pPr lvl="1"/>
            <a:r>
              <a:rPr lang="zh-CN" altLang="en-US" dirty="0"/>
              <a:t>迭代算法：</a:t>
            </a:r>
            <a:r>
              <a:rPr lang="en-US" altLang="zh-CN" dirty="0"/>
              <a:t>ADAM</a:t>
            </a:r>
          </a:p>
          <a:p>
            <a:pPr lvl="1"/>
            <a:r>
              <a:rPr lang="zh-CN" altLang="en-US" dirty="0"/>
              <a:t>批大小：</a:t>
            </a:r>
            <a:r>
              <a:rPr lang="en-US" altLang="zh-CN" dirty="0"/>
              <a:t>128</a:t>
            </a:r>
          </a:p>
          <a:p>
            <a:r>
              <a:rPr lang="en-US" altLang="zh-CN" dirty="0"/>
              <a:t>Imagenet-2012</a:t>
            </a:r>
          </a:p>
          <a:p>
            <a:pPr lvl="1"/>
            <a:r>
              <a:rPr lang="zh-CN" altLang="en-US" dirty="0"/>
              <a:t>迭代算法：</a:t>
            </a:r>
            <a:r>
              <a:rPr lang="en-US" altLang="zh-CN" dirty="0"/>
              <a:t>SGD with momentum 0.9</a:t>
            </a:r>
          </a:p>
          <a:p>
            <a:pPr lvl="1"/>
            <a:endParaRPr lang="en-US" altLang="zh-CN" dirty="0"/>
          </a:p>
          <a:p>
            <a:endParaRPr lang="zh-CN" altLang="en-US" dirty="0"/>
          </a:p>
        </p:txBody>
      </p:sp>
    </p:spTree>
    <p:extLst>
      <p:ext uri="{BB962C8B-B14F-4D97-AF65-F5344CB8AC3E}">
        <p14:creationId xmlns:p14="http://schemas.microsoft.com/office/powerpoint/2010/main" val="19671356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B2105-A71C-401D-BA0F-FD3606DB2987}"/>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1FC5D923-216E-4699-AD53-EC21A58A8F4A}"/>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en-US" dirty="0"/>
              <a:t>使用</a:t>
            </a:r>
            <a:r>
              <a:rPr lang="en-US" altLang="zh-CN" dirty="0"/>
              <a:t>CIFAR-10</a:t>
            </a:r>
          </a:p>
          <a:p>
            <a:r>
              <a:rPr lang="en-US" altLang="zh-CN" dirty="0" err="1"/>
              <a:t>SphereConv</a:t>
            </a:r>
            <a:r>
              <a:rPr lang="zh-CN" altLang="en-US" dirty="0"/>
              <a:t>要优于传统卷积层</a:t>
            </a:r>
            <a:endParaRPr lang="en-US" altLang="zh-CN" dirty="0"/>
          </a:p>
          <a:p>
            <a:r>
              <a:rPr lang="en-US" altLang="zh-CN" dirty="0"/>
              <a:t>large-margin loss(linear GA-</a:t>
            </a:r>
            <a:r>
              <a:rPr lang="en-US" altLang="zh-CN" dirty="0" err="1"/>
              <a:t>softmax</a:t>
            </a:r>
            <a:r>
              <a:rPr lang="en-US" altLang="zh-CN" dirty="0"/>
              <a:t>)</a:t>
            </a:r>
            <a:r>
              <a:rPr lang="zh-CN" altLang="en-US" dirty="0"/>
              <a:t>表现最好</a:t>
            </a:r>
          </a:p>
        </p:txBody>
      </p:sp>
      <p:pic>
        <p:nvPicPr>
          <p:cNvPr id="5" name="内容占位符 6">
            <a:extLst>
              <a:ext uri="{FF2B5EF4-FFF2-40B4-BE49-F238E27FC236}">
                <a16:creationId xmlns:a16="http://schemas.microsoft.com/office/drawing/2014/main" id="{B007F688-030D-442A-9E08-B96724A2E55B}"/>
              </a:ext>
            </a:extLst>
          </p:cNvPr>
          <p:cNvPicPr>
            <a:picLocks noChangeAspect="1"/>
          </p:cNvPicPr>
          <p:nvPr/>
        </p:nvPicPr>
        <p:blipFill>
          <a:blip r:embed="rId2"/>
          <a:stretch>
            <a:fillRect/>
          </a:stretch>
        </p:blipFill>
        <p:spPr bwMode="auto">
          <a:xfrm>
            <a:off x="725534" y="1196752"/>
            <a:ext cx="8200979" cy="16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2803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B2105-A71C-401D-BA0F-FD3606DB2987}"/>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1FC5D923-216E-4699-AD53-EC21A58A8F4A}"/>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en-US" dirty="0"/>
              <a:t>使用</a:t>
            </a:r>
            <a:r>
              <a:rPr lang="en-US" altLang="zh-CN" dirty="0"/>
              <a:t>CIFAR-10</a:t>
            </a:r>
          </a:p>
          <a:p>
            <a:r>
              <a:rPr lang="en-US" altLang="zh-CN" dirty="0" err="1"/>
              <a:t>SphereConv</a:t>
            </a:r>
            <a:r>
              <a:rPr lang="zh-CN" altLang="en-US" dirty="0"/>
              <a:t>优于传统卷积层</a:t>
            </a:r>
          </a:p>
        </p:txBody>
      </p:sp>
      <p:pic>
        <p:nvPicPr>
          <p:cNvPr id="4" name="图片 3">
            <a:extLst>
              <a:ext uri="{FF2B5EF4-FFF2-40B4-BE49-F238E27FC236}">
                <a16:creationId xmlns:a16="http://schemas.microsoft.com/office/drawing/2014/main" id="{8822CFDA-9778-4E6D-935A-E87A141A8F8B}"/>
              </a:ext>
            </a:extLst>
          </p:cNvPr>
          <p:cNvPicPr>
            <a:picLocks noChangeAspect="1"/>
          </p:cNvPicPr>
          <p:nvPr/>
        </p:nvPicPr>
        <p:blipFill>
          <a:blip r:embed="rId2"/>
          <a:stretch>
            <a:fillRect/>
          </a:stretch>
        </p:blipFill>
        <p:spPr>
          <a:xfrm>
            <a:off x="1120541" y="1124744"/>
            <a:ext cx="6901306" cy="1868762"/>
          </a:xfrm>
          <a:prstGeom prst="rect">
            <a:avLst/>
          </a:prstGeom>
        </p:spPr>
      </p:pic>
    </p:spTree>
    <p:extLst>
      <p:ext uri="{BB962C8B-B14F-4D97-AF65-F5344CB8AC3E}">
        <p14:creationId xmlns:p14="http://schemas.microsoft.com/office/powerpoint/2010/main" val="3149039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B2105-A71C-401D-BA0F-FD3606DB2987}"/>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1FC5D923-216E-4699-AD53-EC21A58A8F4A}"/>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err="1"/>
              <a:t>SphereNet</a:t>
            </a:r>
            <a:r>
              <a:rPr lang="zh-CN" altLang="en-US" dirty="0"/>
              <a:t>收敛速度更快，而且更稳定</a:t>
            </a:r>
          </a:p>
        </p:txBody>
      </p:sp>
      <p:pic>
        <p:nvPicPr>
          <p:cNvPr id="5" name="图片 4">
            <a:extLst>
              <a:ext uri="{FF2B5EF4-FFF2-40B4-BE49-F238E27FC236}">
                <a16:creationId xmlns:a16="http://schemas.microsoft.com/office/drawing/2014/main" id="{E3836870-456C-4A29-8ECF-32ED4CC24DE6}"/>
              </a:ext>
            </a:extLst>
          </p:cNvPr>
          <p:cNvPicPr>
            <a:picLocks noChangeAspect="1"/>
          </p:cNvPicPr>
          <p:nvPr/>
        </p:nvPicPr>
        <p:blipFill>
          <a:blip r:embed="rId2"/>
          <a:stretch>
            <a:fillRect/>
          </a:stretch>
        </p:blipFill>
        <p:spPr>
          <a:xfrm>
            <a:off x="503548" y="1178582"/>
            <a:ext cx="8136904" cy="2250418"/>
          </a:xfrm>
          <a:prstGeom prst="rect">
            <a:avLst/>
          </a:prstGeom>
        </p:spPr>
      </p:pic>
    </p:spTree>
    <p:extLst>
      <p:ext uri="{BB962C8B-B14F-4D97-AF65-F5344CB8AC3E}">
        <p14:creationId xmlns:p14="http://schemas.microsoft.com/office/powerpoint/2010/main" val="31629340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a:ea typeface="宋体" panose="02010600030101010101" pitchFamily="2" charset="-122"/>
              </a:rPr>
              <a:t>Outline</a:t>
            </a:r>
            <a:endParaRPr lang="zh-CN" altLang="en-US">
              <a:ea typeface="宋体" panose="02010600030101010101" pitchFamily="2" charset="-122"/>
            </a:endParaRPr>
          </a:p>
        </p:txBody>
      </p:sp>
      <p:sp>
        <p:nvSpPr>
          <p:cNvPr id="5123" name="内容占位符 2"/>
          <p:cNvSpPr>
            <a:spLocks noGrp="1"/>
          </p:cNvSpPr>
          <p:nvPr>
            <p:ph idx="1"/>
          </p:nvPr>
        </p:nvSpPr>
        <p:spPr/>
        <p:txBody>
          <a:bodyPr/>
          <a:lstStyle/>
          <a:p>
            <a:r>
              <a:rPr lang="zh-CN" altLang="en-US" sz="2800" dirty="0">
                <a:ea typeface="宋体" panose="02010600030101010101" pitchFamily="2" charset="-122"/>
              </a:rPr>
              <a:t>标题</a:t>
            </a:r>
            <a:endParaRPr lang="en-US" altLang="zh-CN" sz="2800" dirty="0">
              <a:ea typeface="宋体" panose="02010600030101010101" pitchFamily="2" charset="-122"/>
            </a:endParaRPr>
          </a:p>
          <a:p>
            <a:pPr lvl="1"/>
            <a:r>
              <a:rPr lang="en-US" altLang="zh-CN" sz="2400" dirty="0"/>
              <a:t>Deep </a:t>
            </a:r>
            <a:r>
              <a:rPr lang="en-US" altLang="zh-CN" sz="2400" dirty="0" err="1"/>
              <a:t>Hyperspherical</a:t>
            </a:r>
            <a:r>
              <a:rPr lang="en-US" altLang="zh-CN" sz="2400" dirty="0"/>
              <a:t> Learning</a:t>
            </a:r>
          </a:p>
          <a:p>
            <a:pPr lvl="1"/>
            <a:r>
              <a:rPr lang="zh-CN" altLang="en-US" sz="2400" dirty="0"/>
              <a:t>深度超球面学习</a:t>
            </a:r>
            <a:endParaRPr lang="en-US" altLang="zh-CN" sz="2400" dirty="0"/>
          </a:p>
          <a:p>
            <a:r>
              <a:rPr lang="zh-CN" altLang="en-US" sz="2800" dirty="0">
                <a:ea typeface="宋体" panose="02010600030101010101" pitchFamily="2" charset="-122"/>
              </a:rPr>
              <a:t>作者</a:t>
            </a:r>
            <a:endParaRPr lang="en-US" altLang="zh-CN" sz="2800" dirty="0">
              <a:ea typeface="宋体" panose="02010600030101010101" pitchFamily="2" charset="-122"/>
            </a:endParaRPr>
          </a:p>
          <a:p>
            <a:pPr lvl="1"/>
            <a:r>
              <a:rPr lang="en-US" altLang="zh-CN" sz="2400" dirty="0" err="1"/>
              <a:t>Weiyang</a:t>
            </a:r>
            <a:r>
              <a:rPr lang="en-US" altLang="zh-CN" sz="2400" dirty="0"/>
              <a:t> Liu, Yan-Ming Zhang, </a:t>
            </a:r>
            <a:r>
              <a:rPr lang="en-US" altLang="zh-CN" sz="2400" dirty="0" err="1"/>
              <a:t>Xingguo</a:t>
            </a:r>
            <a:r>
              <a:rPr lang="en-US" altLang="zh-CN" sz="2400" dirty="0"/>
              <a:t> Li, </a:t>
            </a:r>
            <a:r>
              <a:rPr lang="en-US" altLang="zh-CN" sz="2400" dirty="0" err="1"/>
              <a:t>Zhiding</a:t>
            </a:r>
            <a:r>
              <a:rPr lang="en-US" altLang="zh-CN" sz="2400" dirty="0"/>
              <a:t> Yu, Bo Dai, </a:t>
            </a:r>
            <a:r>
              <a:rPr lang="en-US" altLang="zh-CN" sz="2400" dirty="0" err="1"/>
              <a:t>Tuo</a:t>
            </a:r>
            <a:r>
              <a:rPr lang="en-US" altLang="zh-CN" sz="2400" dirty="0"/>
              <a:t> Zhao, Le Song</a:t>
            </a:r>
          </a:p>
          <a:p>
            <a:r>
              <a:rPr lang="zh-CN" altLang="en-US" sz="2800" dirty="0">
                <a:ea typeface="宋体" panose="02010600030101010101" pitchFamily="2" charset="-122"/>
              </a:rPr>
              <a:t>贡献</a:t>
            </a:r>
            <a:endParaRPr lang="en-US" altLang="zh-CN" sz="2800" dirty="0">
              <a:ea typeface="宋体" panose="02010600030101010101" pitchFamily="2" charset="-122"/>
            </a:endParaRPr>
          </a:p>
          <a:p>
            <a:r>
              <a:rPr lang="zh-CN" altLang="en-US" sz="2800" dirty="0">
                <a:ea typeface="宋体" panose="02010600030101010101" pitchFamily="2" charset="-122"/>
              </a:rPr>
              <a:t>实验</a:t>
            </a:r>
            <a:endParaRPr lang="en-US" altLang="zh-CN" sz="2800" dirty="0">
              <a:ea typeface="宋体" panose="02010600030101010101" pitchFamily="2" charset="-122"/>
            </a:endParaRPr>
          </a:p>
          <a:p>
            <a:r>
              <a:rPr lang="zh-CN" altLang="en-US" sz="2800" dirty="0">
                <a:ea typeface="宋体" panose="02010600030101010101" pitchFamily="2" charset="-122"/>
              </a:rPr>
              <a:t>结论</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B2105-A71C-401D-BA0F-FD3606DB2987}"/>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1FC5D923-216E-4699-AD53-EC21A58A8F4A}"/>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在</a:t>
            </a:r>
            <a:r>
              <a:rPr lang="en-US" altLang="zh-CN" dirty="0"/>
              <a:t>CIFAR-10+</a:t>
            </a:r>
            <a:r>
              <a:rPr lang="zh-CN" altLang="en-US" dirty="0"/>
              <a:t>以及</a:t>
            </a:r>
            <a:r>
              <a:rPr lang="en-US" altLang="zh-CN" dirty="0"/>
              <a:t>CIFAR-100</a:t>
            </a:r>
            <a:r>
              <a:rPr lang="zh-CN" altLang="en-US" dirty="0"/>
              <a:t>上，</a:t>
            </a:r>
            <a:r>
              <a:rPr lang="en-US" altLang="zh-CN" dirty="0" err="1"/>
              <a:t>SphereResNet</a:t>
            </a:r>
            <a:r>
              <a:rPr lang="zh-CN" altLang="en-US" dirty="0"/>
              <a:t>比</a:t>
            </a:r>
            <a:r>
              <a:rPr lang="en-US" altLang="zh-CN" dirty="0" err="1"/>
              <a:t>ResNet</a:t>
            </a:r>
            <a:r>
              <a:rPr lang="zh-CN" altLang="en-US" dirty="0"/>
              <a:t>准确度要高</a:t>
            </a:r>
            <a:endParaRPr lang="en-US" altLang="zh-CN" dirty="0"/>
          </a:p>
          <a:p>
            <a:r>
              <a:rPr lang="zh-CN" altLang="en-US" dirty="0"/>
              <a:t>在</a:t>
            </a:r>
            <a:r>
              <a:rPr lang="en-US" altLang="zh-CN" dirty="0"/>
              <a:t>ImageNet-2012</a:t>
            </a:r>
            <a:r>
              <a:rPr lang="zh-CN" altLang="en-US" dirty="0"/>
              <a:t>上，</a:t>
            </a:r>
            <a:r>
              <a:rPr lang="en-US" altLang="zh-CN" dirty="0" err="1"/>
              <a:t>SphereResNet</a:t>
            </a:r>
            <a:r>
              <a:rPr lang="zh-CN" altLang="en-US" dirty="0"/>
              <a:t>比</a:t>
            </a:r>
            <a:r>
              <a:rPr lang="en-US" altLang="zh-CN" dirty="0" err="1"/>
              <a:t>ResNet</a:t>
            </a:r>
            <a:r>
              <a:rPr lang="zh-CN" altLang="en-US" dirty="0"/>
              <a:t>收敛速度要快，但准确度要低一些</a:t>
            </a:r>
          </a:p>
        </p:txBody>
      </p:sp>
      <p:pic>
        <p:nvPicPr>
          <p:cNvPr id="4" name="图片 3">
            <a:extLst>
              <a:ext uri="{FF2B5EF4-FFF2-40B4-BE49-F238E27FC236}">
                <a16:creationId xmlns:a16="http://schemas.microsoft.com/office/drawing/2014/main" id="{515473A7-0EAA-48FA-956C-3D42EBE85B01}"/>
              </a:ext>
            </a:extLst>
          </p:cNvPr>
          <p:cNvPicPr>
            <a:picLocks noChangeAspect="1"/>
          </p:cNvPicPr>
          <p:nvPr/>
        </p:nvPicPr>
        <p:blipFill>
          <a:blip r:embed="rId2"/>
          <a:stretch>
            <a:fillRect/>
          </a:stretch>
        </p:blipFill>
        <p:spPr>
          <a:xfrm>
            <a:off x="454929" y="1284989"/>
            <a:ext cx="4117071" cy="2144011"/>
          </a:xfrm>
          <a:prstGeom prst="rect">
            <a:avLst/>
          </a:prstGeom>
        </p:spPr>
      </p:pic>
      <p:pic>
        <p:nvPicPr>
          <p:cNvPr id="6" name="图片 5">
            <a:extLst>
              <a:ext uri="{FF2B5EF4-FFF2-40B4-BE49-F238E27FC236}">
                <a16:creationId xmlns:a16="http://schemas.microsoft.com/office/drawing/2014/main" id="{6F5F9D5B-7B3A-4279-A94C-8018D5689222}"/>
              </a:ext>
            </a:extLst>
          </p:cNvPr>
          <p:cNvPicPr>
            <a:picLocks noChangeAspect="1"/>
          </p:cNvPicPr>
          <p:nvPr/>
        </p:nvPicPr>
        <p:blipFill>
          <a:blip r:embed="rId3"/>
          <a:stretch>
            <a:fillRect/>
          </a:stretch>
        </p:blipFill>
        <p:spPr>
          <a:xfrm>
            <a:off x="4953000" y="1068696"/>
            <a:ext cx="4021991" cy="2260292"/>
          </a:xfrm>
          <a:prstGeom prst="rect">
            <a:avLst/>
          </a:prstGeom>
        </p:spPr>
      </p:pic>
    </p:spTree>
    <p:extLst>
      <p:ext uri="{BB962C8B-B14F-4D97-AF65-F5344CB8AC3E}">
        <p14:creationId xmlns:p14="http://schemas.microsoft.com/office/powerpoint/2010/main" val="1590720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ea typeface="宋体" panose="02010600030101010101" pitchFamily="2" charset="-122"/>
              </a:rPr>
              <a:t>结论</a:t>
            </a:r>
          </a:p>
        </p:txBody>
      </p:sp>
      <p:sp>
        <p:nvSpPr>
          <p:cNvPr id="18435" name="内容占位符 2"/>
          <p:cNvSpPr>
            <a:spLocks noGrp="1"/>
          </p:cNvSpPr>
          <p:nvPr>
            <p:ph idx="1"/>
          </p:nvPr>
        </p:nvSpPr>
        <p:spPr>
          <a:xfrm>
            <a:off x="1066800" y="1295400"/>
            <a:ext cx="7772400" cy="5229944"/>
          </a:xfrm>
        </p:spPr>
        <p:txBody>
          <a:bodyPr/>
          <a:lstStyle/>
          <a:p>
            <a:r>
              <a:rPr lang="zh-CN" altLang="en-US" dirty="0">
                <a:ea typeface="宋体" panose="02010600030101010101" pitchFamily="2" charset="-122"/>
              </a:rPr>
              <a:t>优势</a:t>
            </a:r>
            <a:endParaRPr lang="en-US" altLang="zh-CN" dirty="0">
              <a:ea typeface="宋体" panose="02010600030101010101" pitchFamily="2" charset="-122"/>
            </a:endParaRPr>
          </a:p>
          <a:p>
            <a:pPr lvl="1"/>
            <a:r>
              <a:rPr lang="en-US" altLang="zh-CN" dirty="0" err="1">
                <a:ea typeface="宋体" panose="02010600030101010101" pitchFamily="2" charset="-122"/>
              </a:rPr>
              <a:t>SphereNet</a:t>
            </a:r>
            <a:r>
              <a:rPr lang="zh-CN" altLang="en-US" dirty="0">
                <a:ea typeface="宋体" panose="02010600030101010101" pitchFamily="2" charset="-122"/>
              </a:rPr>
              <a:t>天然有标准化权重与输入的特点，训练较为简单</a:t>
            </a:r>
            <a:endParaRPr lang="en-US" altLang="zh-CN" dirty="0">
              <a:ea typeface="宋体" panose="02010600030101010101" pitchFamily="2" charset="-122"/>
            </a:endParaRPr>
          </a:p>
          <a:p>
            <a:pPr lvl="1"/>
            <a:r>
              <a:rPr lang="en-US" altLang="zh-CN" dirty="0" err="1">
                <a:ea typeface="宋体" panose="02010600030101010101" pitchFamily="2" charset="-122"/>
              </a:rPr>
              <a:t>SphereNet</a:t>
            </a:r>
            <a:r>
              <a:rPr lang="zh-CN" altLang="en-US" dirty="0">
                <a:ea typeface="宋体" panose="02010600030101010101" pitchFamily="2" charset="-122"/>
              </a:rPr>
              <a:t>在实验的图像识别问题上收敛速度较快，准确率较高</a:t>
            </a:r>
            <a:endParaRPr lang="en-US" altLang="zh-CN" dirty="0">
              <a:ea typeface="宋体" panose="02010600030101010101" pitchFamily="2" charset="-122"/>
            </a:endParaRPr>
          </a:p>
          <a:p>
            <a:pPr lvl="1"/>
            <a:r>
              <a:rPr lang="en-US" altLang="zh-CN" dirty="0">
                <a:ea typeface="宋体" panose="02010600030101010101" pitchFamily="2" charset="-122"/>
              </a:rPr>
              <a:t>loss</a:t>
            </a:r>
            <a:r>
              <a:rPr lang="zh-CN" altLang="en-US" dirty="0">
                <a:ea typeface="宋体" panose="02010600030101010101" pitchFamily="2" charset="-122"/>
              </a:rPr>
              <a:t>函数与</a:t>
            </a:r>
            <a:r>
              <a:rPr lang="en-US" altLang="zh-CN" dirty="0">
                <a:ea typeface="宋体" panose="02010600030101010101" pitchFamily="2" charset="-122"/>
              </a:rPr>
              <a:t>operator</a:t>
            </a:r>
            <a:r>
              <a:rPr lang="zh-CN" altLang="en-US" dirty="0">
                <a:ea typeface="宋体" panose="02010600030101010101" pitchFamily="2" charset="-122"/>
              </a:rPr>
              <a:t>函数可选，较为灵活</a:t>
            </a:r>
            <a:endParaRPr lang="en-US" altLang="zh-CN" dirty="0">
              <a:ea typeface="宋体" panose="02010600030101010101" pitchFamily="2" charset="-122"/>
            </a:endParaRPr>
          </a:p>
          <a:p>
            <a:r>
              <a:rPr lang="zh-CN" altLang="en-US" dirty="0">
                <a:ea typeface="宋体" panose="02010600030101010101" pitchFamily="2" charset="-122"/>
              </a:rPr>
              <a:t>算法不足</a:t>
            </a:r>
            <a:endParaRPr lang="en-US" altLang="zh-CN" dirty="0">
              <a:ea typeface="宋体" panose="02010600030101010101" pitchFamily="2" charset="-122"/>
            </a:endParaRPr>
          </a:p>
          <a:p>
            <a:pPr lvl="1"/>
            <a:r>
              <a:rPr lang="zh-CN" altLang="en-US" dirty="0">
                <a:ea typeface="宋体" panose="02010600030101010101" pitchFamily="2" charset="-122"/>
              </a:rPr>
              <a:t>输出计算代价较大</a:t>
            </a:r>
            <a:endParaRPr lang="en-US" altLang="zh-CN" dirty="0">
              <a:ea typeface="宋体" panose="02010600030101010101" pitchFamily="2" charset="-122"/>
            </a:endParaRPr>
          </a:p>
          <a:p>
            <a:r>
              <a:rPr lang="zh-CN" altLang="en-US" dirty="0">
                <a:ea typeface="宋体" panose="02010600030101010101" pitchFamily="2" charset="-122"/>
              </a:rPr>
              <a:t>自己的想法</a:t>
            </a:r>
            <a:endParaRPr lang="en-US" altLang="zh-CN" dirty="0">
              <a:ea typeface="宋体" panose="02010600030101010101" pitchFamily="2" charset="-122"/>
            </a:endParaRPr>
          </a:p>
          <a:p>
            <a:pPr lvl="1"/>
            <a:r>
              <a:rPr lang="zh-CN" altLang="en-US" dirty="0">
                <a:ea typeface="宋体" panose="02010600030101010101" pitchFamily="2" charset="-122"/>
              </a:rPr>
              <a:t>更</a:t>
            </a:r>
            <a:r>
              <a:rPr lang="en-US" altLang="zh-CN" dirty="0">
                <a:ea typeface="宋体" panose="02010600030101010101" pitchFamily="2" charset="-122"/>
              </a:rPr>
              <a:t>general</a:t>
            </a:r>
            <a:r>
              <a:rPr lang="zh-CN" altLang="en-US" dirty="0">
                <a:ea typeface="宋体" panose="02010600030101010101" pitchFamily="2" charset="-122"/>
              </a:rPr>
              <a:t>的做法可能会带来更好的效果</a:t>
            </a:r>
            <a:endParaRPr lang="en-US" altLang="zh-CN" dirty="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title"/>
          </p:nvPr>
        </p:nvSpPr>
        <p:spPr/>
        <p:txBody>
          <a:bodyPr/>
          <a:lstStyle/>
          <a:p>
            <a:pPr lvl="1" algn="l"/>
            <a:r>
              <a:rPr lang="en-US" altLang="zh-CN" sz="2400" dirty="0"/>
              <a:t>Deep </a:t>
            </a:r>
            <a:r>
              <a:rPr lang="en-US" altLang="zh-CN" sz="2400" dirty="0" err="1"/>
              <a:t>Hyperspherical</a:t>
            </a:r>
            <a:r>
              <a:rPr lang="en-US" altLang="zh-CN" sz="2400" dirty="0"/>
              <a:t> Learning</a:t>
            </a:r>
          </a:p>
        </p:txBody>
      </p:sp>
      <p:sp>
        <p:nvSpPr>
          <p:cNvPr id="6147" name="内容占位符 4"/>
          <p:cNvSpPr>
            <a:spLocks noGrp="1"/>
          </p:cNvSpPr>
          <p:nvPr>
            <p:ph idx="1"/>
          </p:nvPr>
        </p:nvSpPr>
        <p:spPr/>
        <p:txBody>
          <a:bodyPr/>
          <a:lstStyle/>
          <a:p>
            <a:r>
              <a:rPr lang="zh-CN" altLang="en-US" dirty="0">
                <a:ea typeface="宋体" panose="02010600030101010101" pitchFamily="2" charset="-122"/>
              </a:rPr>
              <a:t>卷积神经网络（</a:t>
            </a:r>
            <a:r>
              <a:rPr lang="en-US" altLang="zh-CN" dirty="0">
                <a:ea typeface="宋体" panose="02010600030101010101" pitchFamily="2" charset="-122"/>
              </a:rPr>
              <a:t>CNN</a:t>
            </a:r>
            <a:r>
              <a:rPr lang="zh-CN" altLang="en-US" dirty="0">
                <a:ea typeface="宋体" panose="02010600030101010101" pitchFamily="2" charset="-122"/>
              </a:rPr>
              <a:t>）中的卷积层使用的是卷积核与区域特征的点积</a:t>
            </a:r>
            <a:endParaRPr lang="en-US" altLang="zh-CN" dirty="0">
              <a:ea typeface="宋体" panose="02010600030101010101" pitchFamily="2" charset="-122"/>
            </a:endParaRPr>
          </a:p>
          <a:p>
            <a:r>
              <a:rPr lang="zh-CN" altLang="en-US" dirty="0">
                <a:ea typeface="宋体" panose="02010600030101010101" pitchFamily="2" charset="-122"/>
              </a:rPr>
              <a:t>在图像处理、自然语言处理领域用途广泛</a:t>
            </a:r>
            <a:endParaRPr lang="en-US" altLang="zh-CN" dirty="0">
              <a:ea typeface="宋体" panose="02010600030101010101" pitchFamily="2" charset="-122"/>
            </a:endParaRPr>
          </a:p>
          <a:p>
            <a:r>
              <a:rPr lang="zh-CN" altLang="en-US" dirty="0">
                <a:ea typeface="宋体" panose="02010600030101010101" pitchFamily="2" charset="-122"/>
              </a:rPr>
              <a:t>而如果不适用点积而使用卷积核与区域特征的角度来作文章。。。</a:t>
            </a:r>
            <a:endParaRPr lang="en-US" altLang="zh-CN" dirty="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dirty="0">
                <a:ea typeface="宋体" panose="02010600030101010101" pitchFamily="2" charset="-122"/>
              </a:rPr>
              <a:t>Authors</a:t>
            </a:r>
            <a:endParaRPr lang="zh-CN" altLang="en-US" dirty="0">
              <a:ea typeface="宋体" panose="02010600030101010101" pitchFamily="2" charset="-122"/>
            </a:endParaRPr>
          </a:p>
        </p:txBody>
      </p:sp>
      <p:sp>
        <p:nvSpPr>
          <p:cNvPr id="7171" name="内容占位符 2"/>
          <p:cNvSpPr>
            <a:spLocks noGrp="1"/>
          </p:cNvSpPr>
          <p:nvPr>
            <p:ph idx="1"/>
          </p:nvPr>
        </p:nvSpPr>
        <p:spPr>
          <a:xfrm>
            <a:off x="1066800" y="1295400"/>
            <a:ext cx="7772400" cy="4800600"/>
          </a:xfrm>
        </p:spPr>
        <p:txBody>
          <a:bodyPr/>
          <a:lstStyle/>
          <a:p>
            <a:r>
              <a:rPr lang="en-US" altLang="zh-CN" sz="2400" dirty="0" err="1">
                <a:ea typeface="宋体" panose="02010600030101010101" pitchFamily="2" charset="-122"/>
              </a:rPr>
              <a:t>Weiyang</a:t>
            </a:r>
            <a:r>
              <a:rPr lang="en-US" altLang="zh-CN" sz="2400" dirty="0">
                <a:ea typeface="宋体" panose="02010600030101010101" pitchFamily="2" charset="-122"/>
              </a:rPr>
              <a:t> Liu: </a:t>
            </a:r>
            <a:r>
              <a:rPr lang="en-US" altLang="zh-CN" sz="2400" dirty="0"/>
              <a:t>Georgia Institute of Technology</a:t>
            </a:r>
            <a:endParaRPr lang="en-US" altLang="zh-CN" sz="2400" dirty="0">
              <a:ea typeface="宋体" panose="02010600030101010101" pitchFamily="2" charset="-122"/>
            </a:endParaRPr>
          </a:p>
          <a:p>
            <a:r>
              <a:rPr lang="en-US" altLang="zh-CN" sz="2400" dirty="0">
                <a:ea typeface="宋体" panose="02010600030101010101" pitchFamily="2" charset="-122"/>
              </a:rPr>
              <a:t>Yan-Ming Zhang: </a:t>
            </a:r>
            <a:r>
              <a:rPr lang="zh-CN" altLang="en-US" sz="2400" dirty="0"/>
              <a:t>中科院自动化所</a:t>
            </a:r>
            <a:endParaRPr lang="en-US" altLang="zh-CN" sz="2400" dirty="0"/>
          </a:p>
          <a:p>
            <a:r>
              <a:rPr lang="en-US" altLang="zh-CN" sz="2400" dirty="0" err="1">
                <a:ea typeface="宋体" panose="02010600030101010101" pitchFamily="2" charset="-122"/>
              </a:rPr>
              <a:t>Xingguo</a:t>
            </a:r>
            <a:r>
              <a:rPr lang="en-US" altLang="zh-CN" sz="2400" dirty="0">
                <a:ea typeface="宋体" panose="02010600030101010101" pitchFamily="2" charset="-122"/>
              </a:rPr>
              <a:t> Li: </a:t>
            </a:r>
            <a:r>
              <a:rPr lang="en-US" altLang="zh-CN" sz="2400" dirty="0"/>
              <a:t>University of Minnesota</a:t>
            </a:r>
            <a:endParaRPr lang="en-US" altLang="zh-CN" sz="2400" dirty="0">
              <a:ea typeface="宋体" panose="02010600030101010101" pitchFamily="2" charset="-122"/>
            </a:endParaRPr>
          </a:p>
          <a:p>
            <a:r>
              <a:rPr lang="en-US" altLang="zh-CN" sz="2400" dirty="0" err="1">
                <a:ea typeface="宋体" panose="02010600030101010101" pitchFamily="2" charset="-122"/>
              </a:rPr>
              <a:t>Zhiding</a:t>
            </a:r>
            <a:r>
              <a:rPr lang="en-US" altLang="zh-CN" sz="2400" dirty="0">
                <a:ea typeface="宋体" panose="02010600030101010101" pitchFamily="2" charset="-122"/>
              </a:rPr>
              <a:t> Yu: </a:t>
            </a:r>
            <a:r>
              <a:rPr lang="en-US" altLang="zh-CN" sz="2400" dirty="0"/>
              <a:t>Carnegie Mellon University</a:t>
            </a:r>
            <a:endParaRPr lang="en-US" altLang="zh-CN" sz="2400" dirty="0">
              <a:ea typeface="宋体" panose="02010600030101010101" pitchFamily="2" charset="-122"/>
            </a:endParaRPr>
          </a:p>
          <a:p>
            <a:r>
              <a:rPr lang="en-US" altLang="zh-CN" sz="2400" dirty="0">
                <a:ea typeface="宋体" panose="02010600030101010101" pitchFamily="2" charset="-122"/>
              </a:rPr>
              <a:t>Bo Dai: </a:t>
            </a:r>
            <a:r>
              <a:rPr lang="en-US" altLang="zh-CN" sz="2400" dirty="0"/>
              <a:t>Georgia Institute of Technology</a:t>
            </a:r>
            <a:endParaRPr lang="en-US" altLang="zh-CN" sz="2400" dirty="0">
              <a:ea typeface="宋体" panose="02010600030101010101" pitchFamily="2" charset="-122"/>
            </a:endParaRPr>
          </a:p>
          <a:p>
            <a:r>
              <a:rPr lang="en-US" altLang="zh-CN" sz="2400" dirty="0" err="1">
                <a:ea typeface="宋体" panose="02010600030101010101" pitchFamily="2" charset="-122"/>
              </a:rPr>
              <a:t>Tuo</a:t>
            </a:r>
            <a:r>
              <a:rPr lang="en-US" altLang="zh-CN" sz="2400" dirty="0">
                <a:ea typeface="宋体" panose="02010600030101010101" pitchFamily="2" charset="-122"/>
              </a:rPr>
              <a:t> Zhao: </a:t>
            </a:r>
            <a:r>
              <a:rPr lang="en-US" altLang="zh-CN" sz="2400" dirty="0"/>
              <a:t>Georgia Institute of Technology </a:t>
            </a:r>
            <a:endParaRPr lang="en-US" altLang="zh-CN" sz="2400" dirty="0">
              <a:ea typeface="宋体" panose="02010600030101010101" pitchFamily="2" charset="-122"/>
            </a:endParaRPr>
          </a:p>
          <a:p>
            <a:r>
              <a:rPr lang="en-US" altLang="zh-CN" sz="2400" dirty="0">
                <a:ea typeface="宋体" panose="02010600030101010101" pitchFamily="2" charset="-122"/>
              </a:rPr>
              <a:t>Le Song: </a:t>
            </a:r>
            <a:r>
              <a:rPr lang="en-US" altLang="zh-CN" sz="2400" dirty="0"/>
              <a:t>Georgia Institute of Technology</a:t>
            </a:r>
            <a:endParaRPr lang="en-US" altLang="zh-CN" sz="2400" dirty="0">
              <a:ea typeface="宋体" panose="02010600030101010101" pitchFamily="2" charset="-122"/>
            </a:endParaRPr>
          </a:p>
          <a:p>
            <a:endParaRPr lang="en-US" altLang="zh-CN" sz="2400" dirty="0"/>
          </a:p>
        </p:txBody>
      </p:sp>
      <p:pic>
        <p:nvPicPr>
          <p:cNvPr id="1026" name="Picture 2" descr="http://wyliu.com/lwy.png">
            <a:extLst>
              <a:ext uri="{FF2B5EF4-FFF2-40B4-BE49-F238E27FC236}">
                <a16:creationId xmlns:a16="http://schemas.microsoft.com/office/drawing/2014/main" id="{863873FE-29B1-4E9D-9C8D-23752D0AF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610100"/>
            <a:ext cx="2590800" cy="211455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Tuo Zhao">
            <a:extLst>
              <a:ext uri="{FF2B5EF4-FFF2-40B4-BE49-F238E27FC236}">
                <a16:creationId xmlns:a16="http://schemas.microsoft.com/office/drawing/2014/main" id="{7BD86470-6BA5-4102-8839-900AFCA709A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4" name="Picture 10" descr="Picture">
            <a:extLst>
              <a:ext uri="{FF2B5EF4-FFF2-40B4-BE49-F238E27FC236}">
                <a16:creationId xmlns:a16="http://schemas.microsoft.com/office/drawing/2014/main" id="{5CB2CEE1-C029-47AB-B58B-FD08A5805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4800600"/>
            <a:ext cx="154305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D9031D1-C7FB-4433-B94F-F90938746D6C}"/>
              </a:ext>
            </a:extLst>
          </p:cNvPr>
          <p:cNvSpPr>
            <a:spLocks noGrp="1"/>
          </p:cNvSpPr>
          <p:nvPr>
            <p:ph type="title"/>
          </p:nvPr>
        </p:nvSpPr>
        <p:spPr/>
        <p:txBody>
          <a:bodyPr/>
          <a:lstStyle/>
          <a:p>
            <a:r>
              <a:rPr lang="en-US" altLang="zh-CN" dirty="0" err="1"/>
              <a:t>Tuo</a:t>
            </a:r>
            <a:r>
              <a:rPr lang="en-US" altLang="zh-CN" dirty="0"/>
              <a:t> Zhao’s ad</a:t>
            </a:r>
            <a:endParaRPr lang="zh-CN" altLang="en-US" dirty="0"/>
          </a:p>
        </p:txBody>
      </p:sp>
      <p:sp>
        <p:nvSpPr>
          <p:cNvPr id="5" name="内容占位符 4">
            <a:extLst>
              <a:ext uri="{FF2B5EF4-FFF2-40B4-BE49-F238E27FC236}">
                <a16:creationId xmlns:a16="http://schemas.microsoft.com/office/drawing/2014/main" id="{87FBC95E-3623-4907-8FB7-B224F062685F}"/>
              </a:ext>
            </a:extLst>
          </p:cNvPr>
          <p:cNvSpPr>
            <a:spLocks noGrp="1"/>
          </p:cNvSpPr>
          <p:nvPr>
            <p:ph idx="1"/>
          </p:nvPr>
        </p:nvSpPr>
        <p:spPr/>
        <p:txBody>
          <a:bodyPr/>
          <a:lstStyle/>
          <a:p>
            <a:r>
              <a:rPr lang="en-US" altLang="zh-CN" sz="2600" dirty="0"/>
              <a:t>I am looking for highly motivated and self-driven Ph.D. students, who are interested in developing novel optimization algorithms and theory for machine learning.</a:t>
            </a:r>
          </a:p>
          <a:p>
            <a:r>
              <a:rPr lang="en-US" altLang="zh-CN" sz="2600" dirty="0"/>
              <a:t> Prospective candidates should have an excellent background in computer science, mathematics, or statistics. Coding skills, as well as experience in areas like machine learning, statistics, or numerical methods are desirable. Most important is a strong interest in computational and statistical theory underlying machine learning.</a:t>
            </a:r>
            <a:endParaRPr lang="zh-CN" altLang="en-US" sz="2600" dirty="0"/>
          </a:p>
        </p:txBody>
      </p:sp>
    </p:spTree>
    <p:extLst>
      <p:ext uri="{BB962C8B-B14F-4D97-AF65-F5344CB8AC3E}">
        <p14:creationId xmlns:p14="http://schemas.microsoft.com/office/powerpoint/2010/main" val="185198046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a:ea typeface="宋体" panose="02010600030101010101" pitchFamily="2" charset="-122"/>
              </a:rPr>
              <a:t>Contribution</a:t>
            </a:r>
            <a:endParaRPr lang="zh-CN" altLang="en-US" dirty="0">
              <a:ea typeface="宋体" panose="02010600030101010101" pitchFamily="2" charset="-122"/>
            </a:endParaRPr>
          </a:p>
        </p:txBody>
      </p:sp>
      <p:sp>
        <p:nvSpPr>
          <p:cNvPr id="9219" name="内容占位符 2"/>
          <p:cNvSpPr>
            <a:spLocks noGrp="1"/>
          </p:cNvSpPr>
          <p:nvPr>
            <p:ph idx="1"/>
          </p:nvPr>
        </p:nvSpPr>
        <p:spPr>
          <a:xfrm>
            <a:off x="1066800" y="1295400"/>
            <a:ext cx="7772400" cy="5086350"/>
          </a:xfrm>
        </p:spPr>
        <p:txBody>
          <a:bodyPr/>
          <a:lstStyle/>
          <a:p>
            <a:r>
              <a:rPr lang="zh-CN" altLang="en-US" dirty="0">
                <a:ea typeface="宋体" panose="02010600030101010101" pitchFamily="2" charset="-122"/>
              </a:rPr>
              <a:t>设计了</a:t>
            </a:r>
            <a:r>
              <a:rPr lang="en-US" altLang="zh-CN" dirty="0" err="1">
                <a:ea typeface="宋体" panose="02010600030101010101" pitchFamily="2" charset="-122"/>
              </a:rPr>
              <a:t>SphereNet</a:t>
            </a:r>
            <a:r>
              <a:rPr lang="zh-CN" altLang="en-US" dirty="0">
                <a:ea typeface="宋体" panose="02010600030101010101" pitchFamily="2" charset="-122"/>
              </a:rPr>
              <a:t>，一种深度超球神经网络。</a:t>
            </a:r>
            <a:endParaRPr lang="en-US" altLang="zh-CN" dirty="0">
              <a:ea typeface="宋体" panose="02010600030101010101" pitchFamily="2" charset="-122"/>
            </a:endParaRPr>
          </a:p>
          <a:p>
            <a:pPr lvl="1"/>
            <a:r>
              <a:rPr lang="zh-CN" altLang="en-US" dirty="0">
                <a:ea typeface="宋体" panose="02010600030101010101" pitchFamily="2" charset="-122"/>
              </a:rPr>
              <a:t>不同于基于卷积核的传统的</a:t>
            </a:r>
            <a:r>
              <a:rPr lang="en-US" altLang="zh-CN" dirty="0">
                <a:ea typeface="宋体" panose="02010600030101010101" pitchFamily="2" charset="-122"/>
              </a:rPr>
              <a:t>CNN</a:t>
            </a:r>
            <a:r>
              <a:rPr lang="zh-CN" altLang="en-US" dirty="0">
                <a:ea typeface="宋体" panose="02010600030101010101" pitchFamily="2" charset="-122"/>
              </a:rPr>
              <a:t>网络。</a:t>
            </a:r>
            <a:endParaRPr lang="en-US" altLang="zh-CN" dirty="0">
              <a:ea typeface="宋体" panose="02010600030101010101" pitchFamily="2" charset="-122"/>
            </a:endParaRPr>
          </a:p>
          <a:p>
            <a:pPr lvl="1"/>
            <a:r>
              <a:rPr lang="en-US" altLang="zh-CN" dirty="0" err="1">
                <a:ea typeface="宋体" panose="02010600030101010101" pitchFamily="2" charset="-122"/>
              </a:rPr>
              <a:t>SphereNet</a:t>
            </a:r>
            <a:r>
              <a:rPr lang="zh-CN" altLang="en-US" dirty="0">
                <a:ea typeface="宋体" panose="02010600030101010101" pitchFamily="2" charset="-122"/>
              </a:rPr>
              <a:t>基于</a:t>
            </a:r>
            <a:r>
              <a:rPr lang="en-US" altLang="zh-CN" dirty="0" err="1">
                <a:ea typeface="宋体" panose="02010600030101010101" pitchFamily="2" charset="-122"/>
              </a:rPr>
              <a:t>SphereConv</a:t>
            </a:r>
            <a:r>
              <a:rPr lang="zh-CN" altLang="en-US" dirty="0">
                <a:ea typeface="宋体" panose="02010600030101010101" pitchFamily="2" charset="-122"/>
              </a:rPr>
              <a:t>。</a:t>
            </a:r>
            <a:endParaRPr lang="en-US" altLang="zh-CN" dirty="0">
              <a:ea typeface="宋体" panose="02010600030101010101" pitchFamily="2" charset="-122"/>
            </a:endParaRPr>
          </a:p>
          <a:p>
            <a:endParaRPr lang="zh-CN" altLang="en-US" dirty="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a:ea typeface="宋体" panose="02010600030101010101" pitchFamily="2" charset="-122"/>
              </a:rPr>
              <a:t>Contribution</a:t>
            </a:r>
            <a:endParaRPr lang="zh-CN" altLang="en-US" dirty="0">
              <a:ea typeface="宋体" panose="02010600030101010101" pitchFamily="2" charset="-122"/>
            </a:endParaRPr>
          </a:p>
        </p:txBody>
      </p:sp>
      <p:sp>
        <p:nvSpPr>
          <p:cNvPr id="9219" name="内容占位符 2"/>
          <p:cNvSpPr>
            <a:spLocks noGrp="1"/>
          </p:cNvSpPr>
          <p:nvPr>
            <p:ph idx="1"/>
          </p:nvPr>
        </p:nvSpPr>
        <p:spPr>
          <a:xfrm>
            <a:off x="1066800" y="1295400"/>
            <a:ext cx="7772400" cy="5086350"/>
          </a:xfrm>
        </p:spPr>
        <p:txBody>
          <a:bodyPr/>
          <a:lstStyle/>
          <a:p>
            <a:r>
              <a:rPr lang="zh-CN" altLang="en-US" dirty="0">
                <a:ea typeface="宋体" panose="02010600030101010101" pitchFamily="2" charset="-122"/>
              </a:rPr>
              <a:t>图像识别测试集上准确率更高</a:t>
            </a:r>
            <a:r>
              <a:rPr lang="en-US" altLang="zh-CN" dirty="0">
                <a:ea typeface="宋体" panose="02010600030101010101" pitchFamily="2" charset="-122"/>
              </a:rPr>
              <a:t>(95.01% on CIFAR-10+)</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zh-CN" altLang="en-US" dirty="0">
              <a:ea typeface="宋体" panose="02010600030101010101" pitchFamily="2" charset="-122"/>
            </a:endParaRPr>
          </a:p>
        </p:txBody>
      </p:sp>
      <p:pic>
        <p:nvPicPr>
          <p:cNvPr id="3" name="图片 2">
            <a:extLst>
              <a:ext uri="{FF2B5EF4-FFF2-40B4-BE49-F238E27FC236}">
                <a16:creationId xmlns:a16="http://schemas.microsoft.com/office/drawing/2014/main" id="{0498CC35-EF93-41A2-8354-69B6CAFB2F02}"/>
              </a:ext>
            </a:extLst>
          </p:cNvPr>
          <p:cNvPicPr>
            <a:picLocks noChangeAspect="1"/>
          </p:cNvPicPr>
          <p:nvPr/>
        </p:nvPicPr>
        <p:blipFill>
          <a:blip r:embed="rId2"/>
          <a:stretch>
            <a:fillRect/>
          </a:stretch>
        </p:blipFill>
        <p:spPr>
          <a:xfrm>
            <a:off x="1446616" y="2489686"/>
            <a:ext cx="7012767" cy="3072914"/>
          </a:xfrm>
          <a:prstGeom prst="rect">
            <a:avLst/>
          </a:prstGeom>
        </p:spPr>
      </p:pic>
    </p:spTree>
    <p:extLst>
      <p:ext uri="{BB962C8B-B14F-4D97-AF65-F5344CB8AC3E}">
        <p14:creationId xmlns:p14="http://schemas.microsoft.com/office/powerpoint/2010/main" val="37751137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a:ea typeface="宋体" panose="02010600030101010101" pitchFamily="2" charset="-122"/>
              </a:rPr>
              <a:t>Contribution</a:t>
            </a:r>
            <a:endParaRPr lang="zh-CN" altLang="en-US" dirty="0">
              <a:ea typeface="宋体" panose="02010600030101010101" pitchFamily="2" charset="-122"/>
            </a:endParaRPr>
          </a:p>
        </p:txBody>
      </p:sp>
      <p:sp>
        <p:nvSpPr>
          <p:cNvPr id="9219" name="内容占位符 2"/>
          <p:cNvSpPr>
            <a:spLocks noGrp="1"/>
          </p:cNvSpPr>
          <p:nvPr>
            <p:ph idx="1"/>
          </p:nvPr>
        </p:nvSpPr>
        <p:spPr>
          <a:xfrm>
            <a:off x="1066800" y="1295400"/>
            <a:ext cx="7772400" cy="5086350"/>
          </a:xfrm>
        </p:spPr>
        <p:txBody>
          <a:bodyPr/>
          <a:lstStyle/>
          <a:p>
            <a:r>
              <a:rPr lang="zh-CN" altLang="en-US" dirty="0">
                <a:ea typeface="宋体" panose="02010600030101010101" pitchFamily="2" charset="-122"/>
              </a:rPr>
              <a:t>在图像识别测试集上收敛更快</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zh-CN" altLang="en-US" dirty="0">
              <a:ea typeface="宋体" panose="02010600030101010101" pitchFamily="2" charset="-122"/>
            </a:endParaRPr>
          </a:p>
        </p:txBody>
      </p:sp>
      <p:pic>
        <p:nvPicPr>
          <p:cNvPr id="2" name="图片 1">
            <a:extLst>
              <a:ext uri="{FF2B5EF4-FFF2-40B4-BE49-F238E27FC236}">
                <a16:creationId xmlns:a16="http://schemas.microsoft.com/office/drawing/2014/main" id="{8A058B49-9890-45C3-927C-70B63A71E389}"/>
              </a:ext>
            </a:extLst>
          </p:cNvPr>
          <p:cNvPicPr>
            <a:picLocks noChangeAspect="1"/>
          </p:cNvPicPr>
          <p:nvPr/>
        </p:nvPicPr>
        <p:blipFill>
          <a:blip r:embed="rId2"/>
          <a:stretch>
            <a:fillRect/>
          </a:stretch>
        </p:blipFill>
        <p:spPr>
          <a:xfrm>
            <a:off x="1505407" y="1788479"/>
            <a:ext cx="6895185" cy="3281042"/>
          </a:xfrm>
          <a:prstGeom prst="rect">
            <a:avLst/>
          </a:prstGeom>
        </p:spPr>
      </p:pic>
    </p:spTree>
    <p:extLst>
      <p:ext uri="{BB962C8B-B14F-4D97-AF65-F5344CB8AC3E}">
        <p14:creationId xmlns:p14="http://schemas.microsoft.com/office/powerpoint/2010/main" val="13129061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a:ea typeface="宋体" panose="02010600030101010101" pitchFamily="2" charset="-122"/>
              </a:rPr>
              <a:t>Contribution</a:t>
            </a:r>
            <a:endParaRPr lang="zh-CN" altLang="en-US" dirty="0">
              <a:ea typeface="宋体" panose="02010600030101010101" pitchFamily="2" charset="-122"/>
            </a:endParaRPr>
          </a:p>
        </p:txBody>
      </p:sp>
      <p:sp>
        <p:nvSpPr>
          <p:cNvPr id="9219" name="内容占位符 2"/>
          <p:cNvSpPr>
            <a:spLocks noGrp="1"/>
          </p:cNvSpPr>
          <p:nvPr>
            <p:ph idx="1"/>
          </p:nvPr>
        </p:nvSpPr>
        <p:spPr>
          <a:xfrm>
            <a:off x="1066800" y="1295400"/>
            <a:ext cx="7772400" cy="5086350"/>
          </a:xfrm>
        </p:spPr>
        <p:txBody>
          <a:bodyPr/>
          <a:lstStyle/>
          <a:p>
            <a:r>
              <a:rPr lang="zh-CN" altLang="en-US" dirty="0">
                <a:ea typeface="宋体" panose="02010600030101010101" pitchFamily="2" charset="-122"/>
              </a:rPr>
              <a:t>自带标准化（</a:t>
            </a:r>
            <a:r>
              <a:rPr lang="en-US" altLang="zh-CN" dirty="0">
                <a:ea typeface="宋体" panose="02010600030101010101" pitchFamily="2" charset="-122"/>
              </a:rPr>
              <a:t>normalization</a:t>
            </a:r>
            <a:r>
              <a:rPr lang="zh-CN" altLang="en-US" dirty="0">
                <a:ea typeface="宋体" panose="02010600030101010101" pitchFamily="2" charset="-122"/>
              </a:rPr>
              <a:t>）功能</a:t>
            </a:r>
            <a:endParaRPr lang="en-US" altLang="zh-CN" dirty="0">
              <a:ea typeface="宋体" panose="02010600030101010101" pitchFamily="2" charset="-122"/>
            </a:endParaRPr>
          </a:p>
          <a:p>
            <a:r>
              <a:rPr lang="zh-CN" altLang="en-US" dirty="0">
                <a:ea typeface="宋体" panose="02010600030101010101" pitchFamily="2" charset="-122"/>
              </a:rPr>
              <a:t>不需要添加权重的正则化项</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zh-CN" altLang="en-US" dirty="0">
              <a:ea typeface="宋体" panose="02010600030101010101" pitchFamily="2" charset="-122"/>
            </a:endParaRPr>
          </a:p>
        </p:txBody>
      </p:sp>
    </p:spTree>
    <p:extLst>
      <p:ext uri="{BB962C8B-B14F-4D97-AF65-F5344CB8AC3E}">
        <p14:creationId xmlns:p14="http://schemas.microsoft.com/office/powerpoint/2010/main" val="80647958"/>
      </p:ext>
    </p:extLst>
  </p:cSld>
  <p:clrMapOvr>
    <a:masterClrMapping/>
  </p:clrMapOvr>
  <p:transition/>
</p:sld>
</file>

<file path=ppt/theme/theme1.xml><?xml version="1.0" encoding="utf-8"?>
<a:theme xmlns:a="http://schemas.openxmlformats.org/drawingml/2006/main" name="Cactus">
  <a:themeElements>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fontScheme name="Cactu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sng"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Cactus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Cactus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Cactus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Cactus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Cactus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Designs\Cactus.pot</Template>
  <TotalTime>14126</TotalTime>
  <Words>722</Words>
  <Application>Microsoft Office PowerPoint</Application>
  <PresentationFormat>全屏显示(4:3)</PresentationFormat>
  <Paragraphs>142</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宋体</vt:lpstr>
      <vt:lpstr>Arial</vt:lpstr>
      <vt:lpstr>Arial Narrow</vt:lpstr>
      <vt:lpstr>Arial Rounded MT Bold</vt:lpstr>
      <vt:lpstr>Cambria Math</vt:lpstr>
      <vt:lpstr>Times New Roman</vt:lpstr>
      <vt:lpstr>Cactus</vt:lpstr>
      <vt:lpstr>Dimensionality Reduction for Stationary Time Series via Stochastic Nonconvex Optimization</vt:lpstr>
      <vt:lpstr>Outline</vt:lpstr>
      <vt:lpstr>Deep Hyperspherical Learning</vt:lpstr>
      <vt:lpstr>Authors</vt:lpstr>
      <vt:lpstr>Tuo Zhao’s ad</vt:lpstr>
      <vt:lpstr>Contribution</vt:lpstr>
      <vt:lpstr>Contribution</vt:lpstr>
      <vt:lpstr>Contribution</vt:lpstr>
      <vt:lpstr>Contribution</vt:lpstr>
      <vt:lpstr>CNN</vt:lpstr>
      <vt:lpstr>CNN(Cont’d)</vt:lpstr>
      <vt:lpstr>SphereNet</vt:lpstr>
      <vt:lpstr>SphereNet的最优化目标</vt:lpstr>
      <vt:lpstr>与CNN的联系</vt:lpstr>
      <vt:lpstr>与BatchNorm的比较</vt:lpstr>
      <vt:lpstr>实验设置</vt:lpstr>
      <vt:lpstr>实验结果</vt:lpstr>
      <vt:lpstr>实验结果</vt:lpstr>
      <vt:lpstr>实验结果</vt:lpstr>
      <vt:lpstr>实验结果</vt:lpstr>
      <vt:lpstr>结论</vt:lpstr>
    </vt:vector>
  </TitlesOfParts>
  <Company>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dc:creator>
  <cp:lastModifiedBy>_ QWERTIer</cp:lastModifiedBy>
  <cp:revision>1521</cp:revision>
  <cp:lastPrinted>1601-01-01T00:00:00Z</cp:lastPrinted>
  <dcterms:created xsi:type="dcterms:W3CDTF">2006-12-04T13:21:23Z</dcterms:created>
  <dcterms:modified xsi:type="dcterms:W3CDTF">2018-05-17T04:56:23Z</dcterms:modified>
</cp:coreProperties>
</file>