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96" r:id="rId3"/>
    <p:sldMasterId id="2147483697" r:id="rId4"/>
  </p:sldMasterIdLst>
  <p:notesMasterIdLst>
    <p:notesMasterId r:id="rId38"/>
  </p:notesMasterIdLst>
  <p:sldIdLst>
    <p:sldId id="460" r:id="rId5"/>
    <p:sldId id="776" r:id="rId6"/>
    <p:sldId id="495" r:id="rId7"/>
    <p:sldId id="781" r:id="rId8"/>
    <p:sldId id="782" r:id="rId9"/>
    <p:sldId id="783" r:id="rId10"/>
    <p:sldId id="784" r:id="rId11"/>
    <p:sldId id="785" r:id="rId12"/>
    <p:sldId id="787" r:id="rId13"/>
    <p:sldId id="788" r:id="rId14"/>
    <p:sldId id="789" r:id="rId15"/>
    <p:sldId id="790" r:id="rId16"/>
    <p:sldId id="797" r:id="rId17"/>
    <p:sldId id="771" r:id="rId18"/>
    <p:sldId id="772" r:id="rId19"/>
    <p:sldId id="672" r:id="rId20"/>
    <p:sldId id="761" r:id="rId21"/>
    <p:sldId id="762" r:id="rId22"/>
    <p:sldId id="763" r:id="rId23"/>
    <p:sldId id="764" r:id="rId24"/>
    <p:sldId id="765" r:id="rId25"/>
    <p:sldId id="766" r:id="rId26"/>
    <p:sldId id="769" r:id="rId27"/>
    <p:sldId id="767" r:id="rId28"/>
    <p:sldId id="768" r:id="rId29"/>
    <p:sldId id="778" r:id="rId30"/>
    <p:sldId id="791" r:id="rId31"/>
    <p:sldId id="792" r:id="rId32"/>
    <p:sldId id="793" r:id="rId33"/>
    <p:sldId id="794" r:id="rId34"/>
    <p:sldId id="795" r:id="rId35"/>
    <p:sldId id="759" r:id="rId36"/>
    <p:sldId id="796" r:id="rId37"/>
  </p:sldIdLst>
  <p:sldSz cx="9906000" cy="7218363"/>
  <p:notesSz cx="7099300" cy="10234613"/>
  <p:defaultTextStyle>
    <a:defPPr>
      <a:defRPr lang="en-US"/>
    </a:defPPr>
    <a:lvl1pPr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1pPr>
    <a:lvl2pPr marL="4572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2pPr>
    <a:lvl3pPr marL="9144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3pPr>
    <a:lvl4pPr marL="13716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4pPr>
    <a:lvl5pPr marL="1828800" algn="ctr" rtl="0" fontAlgn="base">
      <a:spcBef>
        <a:spcPct val="0"/>
      </a:spcBef>
      <a:spcAft>
        <a:spcPct val="0"/>
      </a:spcAft>
      <a:buFont typeface="Arial" pitchFamily="34" charset="0"/>
      <a:defRPr sz="2400" b="1" kern="1200">
        <a:solidFill>
          <a:schemeClr val="tx1"/>
        </a:solidFill>
        <a:latin typeface="宋体" pitchFamily="2" charset="-122"/>
        <a:ea typeface="宋体" pitchFamily="2" charset="-122"/>
        <a:cs typeface="+mn-cs"/>
      </a:defRPr>
    </a:lvl5pPr>
    <a:lvl6pPr marL="2286000" algn="l" defTabSz="914400" rtl="0" eaLnBrk="1" latinLnBrk="0" hangingPunct="1">
      <a:defRPr sz="2400" b="1" kern="1200">
        <a:solidFill>
          <a:schemeClr val="tx1"/>
        </a:solidFill>
        <a:latin typeface="宋体" pitchFamily="2" charset="-122"/>
        <a:ea typeface="宋体" pitchFamily="2" charset="-122"/>
        <a:cs typeface="+mn-cs"/>
      </a:defRPr>
    </a:lvl6pPr>
    <a:lvl7pPr marL="2743200" algn="l" defTabSz="914400" rtl="0" eaLnBrk="1" latinLnBrk="0" hangingPunct="1">
      <a:defRPr sz="2400" b="1" kern="1200">
        <a:solidFill>
          <a:schemeClr val="tx1"/>
        </a:solidFill>
        <a:latin typeface="宋体" pitchFamily="2" charset="-122"/>
        <a:ea typeface="宋体" pitchFamily="2" charset="-122"/>
        <a:cs typeface="+mn-cs"/>
      </a:defRPr>
    </a:lvl7pPr>
    <a:lvl8pPr marL="3200400" algn="l" defTabSz="914400" rtl="0" eaLnBrk="1" latinLnBrk="0" hangingPunct="1">
      <a:defRPr sz="2400" b="1" kern="1200">
        <a:solidFill>
          <a:schemeClr val="tx1"/>
        </a:solidFill>
        <a:latin typeface="宋体" pitchFamily="2" charset="-122"/>
        <a:ea typeface="宋体" pitchFamily="2" charset="-122"/>
        <a:cs typeface="+mn-cs"/>
      </a:defRPr>
    </a:lvl8pPr>
    <a:lvl9pPr marL="3657600" algn="l" defTabSz="914400" rtl="0" eaLnBrk="1" latinLnBrk="0" hangingPunct="1">
      <a:defRPr sz="24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273">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FF"/>
    <a:srgbClr val="CC00CC"/>
    <a:srgbClr val="0000FF"/>
    <a:srgbClr val="6600FF"/>
    <a:srgbClr val="003399"/>
    <a:srgbClr val="005580"/>
    <a:srgbClr val="FF3399"/>
    <a:srgbClr val="00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578" y="102"/>
      </p:cViewPr>
      <p:guideLst>
        <p:guide orient="horz" pos="2273"/>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prstTxWarp prst="textNoShape">
              <a:avLst/>
            </a:prstTxWarp>
          </a:bodyPr>
          <a:lstStyle>
            <a:lvl1pPr algn="l" defTabSz="946150" eaLnBrk="0" hangingPunct="0">
              <a:defRPr sz="1200">
                <a:latin typeface="Arial" pitchFamily="34" charset="0"/>
              </a:defRPr>
            </a:lvl1pPr>
          </a:lstStyle>
          <a:p>
            <a:pPr>
              <a:defRPr/>
            </a:pPr>
            <a:endParaRPr lang="en-US"/>
          </a:p>
        </p:txBody>
      </p:sp>
      <p:sp>
        <p:nvSpPr>
          <p:cNvPr id="5123" name="Rectangle 3"/>
          <p:cNvSpPr>
            <a:spLocks noGrp="1" noChangeArrowheads="1"/>
          </p:cNvSpPr>
          <p:nvPr>
            <p:ph type="dt" idx="1"/>
          </p:nvPr>
        </p:nvSpPr>
        <p:spPr bwMode="auto">
          <a:xfrm>
            <a:off x="4054475"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prstTxWarp prst="textNoShape">
              <a:avLst/>
            </a:prstTxWarp>
          </a:bodyPr>
          <a:lstStyle>
            <a:lvl1pPr algn="r" defTabSz="946150" eaLnBrk="0" hangingPunct="0">
              <a:defRPr sz="1200">
                <a:latin typeface="Arial" pitchFamily="34" charset="0"/>
              </a:defRPr>
            </a:lvl1pPr>
          </a:lstStyle>
          <a:p>
            <a:pPr>
              <a:defRPr/>
            </a:pPr>
            <a:endParaRPr lang="en-US"/>
          </a:p>
        </p:txBody>
      </p:sp>
      <p:sp>
        <p:nvSpPr>
          <p:cNvPr id="26628" name="Rectangle 4"/>
          <p:cNvSpPr>
            <a:spLocks noGrp="1" noRot="1" noChangeAspect="1" noChangeArrowheads="1"/>
          </p:cNvSpPr>
          <p:nvPr>
            <p:ph type="sldImg" idx="2"/>
          </p:nvPr>
        </p:nvSpPr>
        <p:spPr bwMode="auto">
          <a:xfrm>
            <a:off x="898525" y="773113"/>
            <a:ext cx="530225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35038" y="4894263"/>
            <a:ext cx="52212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prstTxWarp prst="textNoShape">
              <a:avLst/>
            </a:prstTxWarp>
          </a:bodyPr>
          <a:lstStyle>
            <a:lvl1pPr algn="l" defTabSz="946150" eaLnBrk="0" hangingPunct="0">
              <a:defRPr sz="1200">
                <a:latin typeface="Arial"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054475"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prstTxWarp prst="textNoShape">
              <a:avLst/>
            </a:prstTxWarp>
          </a:bodyPr>
          <a:lstStyle>
            <a:lvl1pPr algn="r" defTabSz="946150" eaLnBrk="0" hangingPunct="0">
              <a:defRPr sz="1200">
                <a:latin typeface="Arial" pitchFamily="34" charset="0"/>
              </a:defRPr>
            </a:lvl1pPr>
          </a:lstStyle>
          <a:p>
            <a:pPr>
              <a:defRPr/>
            </a:pPr>
            <a:fld id="{21A310BF-B41F-4667-9E43-34F56E9EF543}" type="slidenum">
              <a:rPr lang="zh-CN" altLang="en-US"/>
              <a:pPr>
                <a:defRPr/>
              </a:pPr>
              <a:t>‹#›</a:t>
            </a:fld>
            <a:endParaRPr lang="en-US"/>
          </a:p>
        </p:txBody>
      </p:sp>
    </p:spTree>
    <p:extLst>
      <p:ext uri="{BB962C8B-B14F-4D97-AF65-F5344CB8AC3E}">
        <p14:creationId xmlns:p14="http://schemas.microsoft.com/office/powerpoint/2010/main" val="4079164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2841099690"/>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233058682"/>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602065664"/>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024F178-EFD6-427B-A961-7FBECA6BB446}"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5EB7D-8748-4EA4-B9BB-55F6306AF70B}" type="slidenum">
              <a:rPr lang="zh-CN" altLang="en-US"/>
              <a:pPr>
                <a:defRPr/>
              </a:pPr>
              <a:t>‹#›</a:t>
            </a:fld>
            <a:endParaRPr lang="en-US"/>
          </a:p>
        </p:txBody>
      </p:sp>
    </p:spTree>
    <p:extLst>
      <p:ext uri="{BB962C8B-B14F-4D97-AF65-F5344CB8AC3E}">
        <p14:creationId xmlns:p14="http://schemas.microsoft.com/office/powerpoint/2010/main" val="3983939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84017F7-01E7-4111-BA42-BD122176BF3E}"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452E36-603F-4058-B651-5E05466E574A}" type="slidenum">
              <a:rPr lang="zh-CN" altLang="en-US"/>
              <a:pPr>
                <a:defRPr/>
              </a:pPr>
              <a:t>‹#›</a:t>
            </a:fld>
            <a:endParaRPr lang="en-US"/>
          </a:p>
        </p:txBody>
      </p:sp>
    </p:spTree>
    <p:extLst>
      <p:ext uri="{BB962C8B-B14F-4D97-AF65-F5344CB8AC3E}">
        <p14:creationId xmlns:p14="http://schemas.microsoft.com/office/powerpoint/2010/main" val="196037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E5BBE8C-CE0D-44AF-8540-824334A217A0}"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759394-D6BC-460E-979F-F0F8A137495B}" type="slidenum">
              <a:rPr lang="zh-CN" altLang="en-US"/>
              <a:pPr>
                <a:defRPr/>
              </a:pPr>
              <a:t>‹#›</a:t>
            </a:fld>
            <a:endParaRPr lang="en-US"/>
          </a:p>
        </p:txBody>
      </p:sp>
    </p:spTree>
    <p:extLst>
      <p:ext uri="{BB962C8B-B14F-4D97-AF65-F5344CB8AC3E}">
        <p14:creationId xmlns:p14="http://schemas.microsoft.com/office/powerpoint/2010/main" val="2408299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432EA17-1B74-4120-93A3-661EFE091D1B}" type="datetime2">
              <a:rPr lang="zh-CN" altLang="en-US"/>
              <a:pPr>
                <a:defRPr/>
              </a:pPr>
              <a:t>2018年5月4日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339C6F-BE61-4884-B917-24BDCF24A16A}" type="slidenum">
              <a:rPr lang="zh-CN" altLang="en-US"/>
              <a:pPr>
                <a:defRPr/>
              </a:pPr>
              <a:t>‹#›</a:t>
            </a:fld>
            <a:endParaRPr lang="en-US"/>
          </a:p>
        </p:txBody>
      </p:sp>
    </p:spTree>
    <p:extLst>
      <p:ext uri="{BB962C8B-B14F-4D97-AF65-F5344CB8AC3E}">
        <p14:creationId xmlns:p14="http://schemas.microsoft.com/office/powerpoint/2010/main" val="3115511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7EDE8884-BAF0-429F-A554-D899724E0657}" type="datetime2">
              <a:rPr lang="zh-CN" altLang="en-US"/>
              <a:pPr>
                <a:defRPr/>
              </a:pPr>
              <a:t>2018年5月4日</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C1A0E4C-9D46-4093-80D4-A8F86F94BE17}" type="slidenum">
              <a:rPr lang="zh-CN" altLang="en-US"/>
              <a:pPr>
                <a:defRPr/>
              </a:pPr>
              <a:t>‹#›</a:t>
            </a:fld>
            <a:endParaRPr lang="en-US"/>
          </a:p>
        </p:txBody>
      </p:sp>
    </p:spTree>
    <p:extLst>
      <p:ext uri="{BB962C8B-B14F-4D97-AF65-F5344CB8AC3E}">
        <p14:creationId xmlns:p14="http://schemas.microsoft.com/office/powerpoint/2010/main" val="1044875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D9B8820-1A0C-4B76-BB22-A2DF145A93F1}" type="datetime2">
              <a:rPr lang="zh-CN" altLang="en-US"/>
              <a:pPr>
                <a:defRPr/>
              </a:pPr>
              <a:t>2018年5月4日</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93C1F54-9C35-45AB-A576-E5BB687EC206}" type="slidenum">
              <a:rPr lang="zh-CN" altLang="en-US"/>
              <a:pPr>
                <a:defRPr/>
              </a:pPr>
              <a:t>‹#›</a:t>
            </a:fld>
            <a:endParaRPr lang="en-US"/>
          </a:p>
        </p:txBody>
      </p:sp>
    </p:spTree>
    <p:extLst>
      <p:ext uri="{BB962C8B-B14F-4D97-AF65-F5344CB8AC3E}">
        <p14:creationId xmlns:p14="http://schemas.microsoft.com/office/powerpoint/2010/main" val="4156247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757D161-8505-47A2-9E79-2A76E0FD0E9C}" type="datetime2">
              <a:rPr lang="zh-CN" altLang="en-US"/>
              <a:pPr>
                <a:defRPr/>
              </a:pPr>
              <a:t>2018年5月4日</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2A0EA94-F71D-44A9-945F-8D208F3A4015}" type="slidenum">
              <a:rPr lang="zh-CN" altLang="en-US"/>
              <a:pPr>
                <a:defRPr/>
              </a:pPr>
              <a:t>‹#›</a:t>
            </a:fld>
            <a:endParaRPr lang="en-US"/>
          </a:p>
        </p:txBody>
      </p:sp>
    </p:spTree>
    <p:extLst>
      <p:ext uri="{BB962C8B-B14F-4D97-AF65-F5344CB8AC3E}">
        <p14:creationId xmlns:p14="http://schemas.microsoft.com/office/powerpoint/2010/main" val="707794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9F19A47-37CC-428F-AADE-AE03E714D38D}" type="datetime2">
              <a:rPr lang="zh-CN" altLang="en-US"/>
              <a:pPr>
                <a:defRPr/>
              </a:pPr>
              <a:t>2018年5月4日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BBA38E-DE26-4035-AA99-35FDC050EABD}" type="slidenum">
              <a:rPr lang="zh-CN" altLang="en-US"/>
              <a:pPr>
                <a:defRPr/>
              </a:pPr>
              <a:t>‹#›</a:t>
            </a:fld>
            <a:endParaRPr lang="en-US"/>
          </a:p>
        </p:txBody>
      </p:sp>
    </p:spTree>
    <p:extLst>
      <p:ext uri="{BB962C8B-B14F-4D97-AF65-F5344CB8AC3E}">
        <p14:creationId xmlns:p14="http://schemas.microsoft.com/office/powerpoint/2010/main" val="4741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72357365"/>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EFB3272-AD4B-453E-9700-B146BE85FADE}" type="datetime2">
              <a:rPr lang="zh-CN" altLang="en-US"/>
              <a:pPr>
                <a:defRPr/>
              </a:pPr>
              <a:t>2018年5月4日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4AE5D2-AD9B-46D3-962E-7925AF51CA20}" type="slidenum">
              <a:rPr lang="zh-CN" altLang="en-US"/>
              <a:pPr>
                <a:defRPr/>
              </a:pPr>
              <a:t>‹#›</a:t>
            </a:fld>
            <a:endParaRPr lang="en-US"/>
          </a:p>
        </p:txBody>
      </p:sp>
    </p:spTree>
    <p:extLst>
      <p:ext uri="{BB962C8B-B14F-4D97-AF65-F5344CB8AC3E}">
        <p14:creationId xmlns:p14="http://schemas.microsoft.com/office/powerpoint/2010/main" val="2325309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65D847C-A9F0-4F1A-8E02-DB98022E5B7B}"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951885-0D60-46BF-A0AE-CC73E4BEE333}" type="slidenum">
              <a:rPr lang="zh-CN" altLang="en-US"/>
              <a:pPr>
                <a:defRPr/>
              </a:pPr>
              <a:t>‹#›</a:t>
            </a:fld>
            <a:endParaRPr lang="en-US"/>
          </a:p>
        </p:txBody>
      </p:sp>
    </p:spTree>
    <p:extLst>
      <p:ext uri="{BB962C8B-B14F-4D97-AF65-F5344CB8AC3E}">
        <p14:creationId xmlns:p14="http://schemas.microsoft.com/office/powerpoint/2010/main" val="319029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8FD9CBE-2DDA-4351-AD63-952E0B65B66B}"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DC50D9-37A3-48CB-BC6C-3272F0F9919E}" type="slidenum">
              <a:rPr lang="zh-CN" altLang="en-US"/>
              <a:pPr>
                <a:defRPr/>
              </a:pPr>
              <a:t>‹#›</a:t>
            </a:fld>
            <a:endParaRPr lang="en-US"/>
          </a:p>
        </p:txBody>
      </p:sp>
    </p:spTree>
    <p:extLst>
      <p:ext uri="{BB962C8B-B14F-4D97-AF65-F5344CB8AC3E}">
        <p14:creationId xmlns:p14="http://schemas.microsoft.com/office/powerpoint/2010/main" val="1412503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591436090"/>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2274443606"/>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4159928701"/>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793932548"/>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737701260"/>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2449629615"/>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755896544"/>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2684136432"/>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2804486076"/>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1515534413"/>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2643815606"/>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extLst>
      <p:ext uri="{BB962C8B-B14F-4D97-AF65-F5344CB8AC3E}">
        <p14:creationId xmlns:p14="http://schemas.microsoft.com/office/powerpoint/2010/main" val="653574263"/>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E9C56BA-0E43-4A6A-B4C1-EA46BCEB8262}"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DEADADDB-387A-4798-91DE-1A59F7BBD496}" type="slidenum">
              <a:rPr lang="zh-CN" altLang="en-US"/>
              <a:pPr>
                <a:defRPr/>
              </a:pPr>
              <a:t>‹#›</a:t>
            </a:fld>
            <a:endParaRPr lang="en-US"/>
          </a:p>
        </p:txBody>
      </p:sp>
    </p:spTree>
    <p:extLst>
      <p:ext uri="{BB962C8B-B14F-4D97-AF65-F5344CB8AC3E}">
        <p14:creationId xmlns:p14="http://schemas.microsoft.com/office/powerpoint/2010/main" val="25184094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C0AE05A-AE2D-4696-AAC9-0E69C5B5268E}"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C70914E1-0D36-47B6-9C69-75FF720E3EFE}" type="slidenum">
              <a:rPr lang="zh-CN" altLang="en-US"/>
              <a:pPr>
                <a:defRPr/>
              </a:pPr>
              <a:t>‹#›</a:t>
            </a:fld>
            <a:endParaRPr lang="en-US"/>
          </a:p>
        </p:txBody>
      </p:sp>
    </p:spTree>
    <p:extLst>
      <p:ext uri="{BB962C8B-B14F-4D97-AF65-F5344CB8AC3E}">
        <p14:creationId xmlns:p14="http://schemas.microsoft.com/office/powerpoint/2010/main" val="34998114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9208434-2685-4437-9144-8FDCF57BBE23}"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1B8275FC-7C14-4393-AFDE-54A063E3615E}" type="slidenum">
              <a:rPr lang="zh-CN" altLang="en-US"/>
              <a:pPr>
                <a:defRPr/>
              </a:pPr>
              <a:t>‹#›</a:t>
            </a:fld>
            <a:endParaRPr lang="en-US"/>
          </a:p>
        </p:txBody>
      </p:sp>
    </p:spTree>
    <p:extLst>
      <p:ext uri="{BB962C8B-B14F-4D97-AF65-F5344CB8AC3E}">
        <p14:creationId xmlns:p14="http://schemas.microsoft.com/office/powerpoint/2010/main" val="32905217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05214DB-A44A-453A-95AC-8A9D3E358A59}" type="datetime2">
              <a:rPr lang="zh-CN" altLang="en-US"/>
              <a:pPr>
                <a:defRPr/>
              </a:pPr>
              <a:t>2018年5月4日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a:ln/>
        </p:spPr>
        <p:txBody>
          <a:bodyPr/>
          <a:lstStyle>
            <a:lvl1pPr>
              <a:defRPr/>
            </a:lvl1pPr>
          </a:lstStyle>
          <a:p>
            <a:pPr>
              <a:defRPr/>
            </a:pPr>
            <a:fld id="{1026E1F2-09EC-4F93-B3A8-D029B7C596C2}" type="slidenum">
              <a:rPr lang="zh-CN" altLang="en-US"/>
              <a:pPr>
                <a:defRPr/>
              </a:pPr>
              <a:t>‹#›</a:t>
            </a:fld>
            <a:endParaRPr lang="en-US"/>
          </a:p>
        </p:txBody>
      </p:sp>
    </p:spTree>
    <p:extLst>
      <p:ext uri="{BB962C8B-B14F-4D97-AF65-F5344CB8AC3E}">
        <p14:creationId xmlns:p14="http://schemas.microsoft.com/office/powerpoint/2010/main" val="28938744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7F0DF724-A7A3-4D5B-B9E3-E53055B7AA4F}" type="datetime2">
              <a:rPr lang="zh-CN" altLang="en-US"/>
              <a:pPr>
                <a:defRPr/>
              </a:pPr>
              <a:t>2018年5月4日</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9" name="Rectangle 6"/>
          <p:cNvSpPr>
            <a:spLocks noGrp="1" noChangeArrowheads="1"/>
          </p:cNvSpPr>
          <p:nvPr>
            <p:ph type="sldNum" sz="quarter" idx="12"/>
          </p:nvPr>
        </p:nvSpPr>
        <p:spPr>
          <a:ln/>
        </p:spPr>
        <p:txBody>
          <a:bodyPr/>
          <a:lstStyle>
            <a:lvl1pPr>
              <a:defRPr/>
            </a:lvl1pPr>
          </a:lstStyle>
          <a:p>
            <a:pPr>
              <a:defRPr/>
            </a:pPr>
            <a:fld id="{74B4DB0F-65AE-463A-B7C9-1D798357C3EB}" type="slidenum">
              <a:rPr lang="zh-CN" altLang="en-US"/>
              <a:pPr>
                <a:defRPr/>
              </a:pPr>
              <a:t>‹#›</a:t>
            </a:fld>
            <a:endParaRPr lang="en-US"/>
          </a:p>
        </p:txBody>
      </p:sp>
    </p:spTree>
    <p:extLst>
      <p:ext uri="{BB962C8B-B14F-4D97-AF65-F5344CB8AC3E}">
        <p14:creationId xmlns:p14="http://schemas.microsoft.com/office/powerpoint/2010/main" val="30193713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F2C415A2-9BC5-4D9D-B0BD-69227C78C709}" type="datetime2">
              <a:rPr lang="zh-CN" altLang="en-US"/>
              <a:pPr>
                <a:defRPr/>
              </a:pPr>
              <a:t>2018年5月4日</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5" name="Rectangle 6"/>
          <p:cNvSpPr>
            <a:spLocks noGrp="1" noChangeArrowheads="1"/>
          </p:cNvSpPr>
          <p:nvPr>
            <p:ph type="sldNum" sz="quarter" idx="12"/>
          </p:nvPr>
        </p:nvSpPr>
        <p:spPr>
          <a:ln/>
        </p:spPr>
        <p:txBody>
          <a:bodyPr/>
          <a:lstStyle>
            <a:lvl1pPr>
              <a:defRPr/>
            </a:lvl1pPr>
          </a:lstStyle>
          <a:p>
            <a:pPr>
              <a:defRPr/>
            </a:pPr>
            <a:fld id="{E9830CC2-060B-47B1-8072-0A1C6D20708C}" type="slidenum">
              <a:rPr lang="zh-CN" altLang="en-US"/>
              <a:pPr>
                <a:defRPr/>
              </a:pPr>
              <a:t>‹#›</a:t>
            </a:fld>
            <a:endParaRPr lang="en-US"/>
          </a:p>
        </p:txBody>
      </p:sp>
    </p:spTree>
    <p:extLst>
      <p:ext uri="{BB962C8B-B14F-4D97-AF65-F5344CB8AC3E}">
        <p14:creationId xmlns:p14="http://schemas.microsoft.com/office/powerpoint/2010/main" val="82975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338328422"/>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4E4EA38-E4AA-4BB6-8A61-CCB2D6A67C50}" type="datetime2">
              <a:rPr lang="zh-CN" altLang="en-US"/>
              <a:pPr>
                <a:defRPr/>
              </a:pPr>
              <a:t>2018年5月4日</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4" name="Rectangle 6"/>
          <p:cNvSpPr>
            <a:spLocks noGrp="1" noChangeArrowheads="1"/>
          </p:cNvSpPr>
          <p:nvPr>
            <p:ph type="sldNum" sz="quarter" idx="12"/>
          </p:nvPr>
        </p:nvSpPr>
        <p:spPr>
          <a:ln/>
        </p:spPr>
        <p:txBody>
          <a:bodyPr/>
          <a:lstStyle>
            <a:lvl1pPr>
              <a:defRPr/>
            </a:lvl1pPr>
          </a:lstStyle>
          <a:p>
            <a:pPr>
              <a:defRPr/>
            </a:pPr>
            <a:fld id="{7F3EF9FE-E4A3-4D69-BA43-83F76B38FE77}" type="slidenum">
              <a:rPr lang="zh-CN" altLang="en-US"/>
              <a:pPr>
                <a:defRPr/>
              </a:pPr>
              <a:t>‹#›</a:t>
            </a:fld>
            <a:endParaRPr lang="en-US"/>
          </a:p>
        </p:txBody>
      </p:sp>
    </p:spTree>
    <p:extLst>
      <p:ext uri="{BB962C8B-B14F-4D97-AF65-F5344CB8AC3E}">
        <p14:creationId xmlns:p14="http://schemas.microsoft.com/office/powerpoint/2010/main" val="4006414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011EB21-C0AF-460E-89F4-962B091360C8}" type="datetime2">
              <a:rPr lang="zh-CN" altLang="en-US"/>
              <a:pPr>
                <a:defRPr/>
              </a:pPr>
              <a:t>2018年5月4日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a:ln/>
        </p:spPr>
        <p:txBody>
          <a:bodyPr/>
          <a:lstStyle>
            <a:lvl1pPr>
              <a:defRPr/>
            </a:lvl1pPr>
          </a:lstStyle>
          <a:p>
            <a:pPr>
              <a:defRPr/>
            </a:pPr>
            <a:fld id="{215FF235-92AA-4881-ABED-7EFAD6B97ED0}" type="slidenum">
              <a:rPr lang="zh-CN" altLang="en-US"/>
              <a:pPr>
                <a:defRPr/>
              </a:pPr>
              <a:t>‹#›</a:t>
            </a:fld>
            <a:endParaRPr lang="en-US"/>
          </a:p>
        </p:txBody>
      </p:sp>
    </p:spTree>
    <p:extLst>
      <p:ext uri="{BB962C8B-B14F-4D97-AF65-F5344CB8AC3E}">
        <p14:creationId xmlns:p14="http://schemas.microsoft.com/office/powerpoint/2010/main" val="3569199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0737142-EDF7-4323-BC2C-F3FF13DFCEB2}" type="datetime2">
              <a:rPr lang="zh-CN" altLang="en-US"/>
              <a:pPr>
                <a:defRPr/>
              </a:pPr>
              <a:t>2018年5月4日</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a:ln/>
        </p:spPr>
        <p:txBody>
          <a:bodyPr/>
          <a:lstStyle>
            <a:lvl1pPr>
              <a:defRPr/>
            </a:lvl1pPr>
          </a:lstStyle>
          <a:p>
            <a:pPr>
              <a:defRPr/>
            </a:pPr>
            <a:fld id="{9310C7C1-3402-493E-8B08-AFE022FFE71E}" type="slidenum">
              <a:rPr lang="zh-CN" altLang="en-US"/>
              <a:pPr>
                <a:defRPr/>
              </a:pPr>
              <a:t>‹#›</a:t>
            </a:fld>
            <a:endParaRPr lang="en-US"/>
          </a:p>
        </p:txBody>
      </p:sp>
    </p:spTree>
    <p:extLst>
      <p:ext uri="{BB962C8B-B14F-4D97-AF65-F5344CB8AC3E}">
        <p14:creationId xmlns:p14="http://schemas.microsoft.com/office/powerpoint/2010/main" val="18548943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86EE8C8-03EB-4701-9A4C-001C9AE0D13C}"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F736144A-53E7-4E9A-98B5-A89DC29BA544}" type="slidenum">
              <a:rPr lang="zh-CN" altLang="en-US"/>
              <a:pPr>
                <a:defRPr/>
              </a:pPr>
              <a:t>‹#›</a:t>
            </a:fld>
            <a:endParaRPr lang="en-US"/>
          </a:p>
        </p:txBody>
      </p:sp>
    </p:spTree>
    <p:extLst>
      <p:ext uri="{BB962C8B-B14F-4D97-AF65-F5344CB8AC3E}">
        <p14:creationId xmlns:p14="http://schemas.microsoft.com/office/powerpoint/2010/main" val="2075575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278ADF1-DF84-4CA3-B8D3-C58229CD3A53}" type="datetime2">
              <a:rPr lang="zh-CN" altLang="en-US"/>
              <a:pPr>
                <a:defRPr/>
              </a:pPr>
              <a:t>2018年5月4日</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a:ln/>
        </p:spPr>
        <p:txBody>
          <a:bodyPr/>
          <a:lstStyle>
            <a:lvl1pPr>
              <a:defRPr/>
            </a:lvl1pPr>
          </a:lstStyle>
          <a:p>
            <a:pPr>
              <a:defRPr/>
            </a:pPr>
            <a:fld id="{3852CC55-538C-4165-8B64-A09F01A30B12}" type="slidenum">
              <a:rPr lang="zh-CN" altLang="en-US"/>
              <a:pPr>
                <a:defRPr/>
              </a:pPr>
              <a:t>‹#›</a:t>
            </a:fld>
            <a:endParaRPr lang="en-US"/>
          </a:p>
        </p:txBody>
      </p:sp>
    </p:spTree>
    <p:extLst>
      <p:ext uri="{BB962C8B-B14F-4D97-AF65-F5344CB8AC3E}">
        <p14:creationId xmlns:p14="http://schemas.microsoft.com/office/powerpoint/2010/main" val="400738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341566149"/>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926472196"/>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581267"/>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738721695"/>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628456062"/>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1028"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itchFamily="34" charset="0"/>
            </a:endParaRPr>
          </a:p>
        </p:txBody>
      </p:sp>
      <p:sp>
        <p:nvSpPr>
          <p:cNvPr id="1029"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063" eaLnBrk="0" hangingPunct="0">
              <a:lnSpc>
                <a:spcPct val="180000"/>
              </a:lnSpc>
              <a:spcBef>
                <a:spcPct val="50000"/>
              </a:spcBef>
              <a:buSzPct val="125000"/>
              <a:buFont typeface="Wingdings" pitchFamily="2" charset="2"/>
              <a:buNone/>
              <a:defRPr/>
            </a:pPr>
            <a:endParaRPr lang="zh-CN" altLang="en-US" sz="1500">
              <a:effectLst>
                <a:outerShdw blurRad="38100" dist="38100" dir="2700000" algn="tl">
                  <a:srgbClr val="C0C0C0"/>
                </a:outerShdw>
              </a:effectLst>
              <a:latin typeface="Times New Roman" pitchFamily="18" charset="0"/>
            </a:endParaRPr>
          </a:p>
        </p:txBody>
      </p:sp>
      <p:sp>
        <p:nvSpPr>
          <p:cNvPr id="1030" name="Line 22"/>
          <p:cNvSpPr>
            <a:spLocks noChangeShapeType="1"/>
          </p:cNvSpPr>
          <p:nvPr/>
        </p:nvSpPr>
        <p:spPr bwMode="auto">
          <a:xfrm>
            <a:off x="330200" y="180975"/>
            <a:ext cx="0" cy="1628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23"/>
          <p:cNvSpPr>
            <a:spLocks noChangeShapeType="1"/>
          </p:cNvSpPr>
          <p:nvPr/>
        </p:nvSpPr>
        <p:spPr bwMode="auto">
          <a:xfrm>
            <a:off x="333375" y="1017588"/>
            <a:ext cx="9553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gn="l" eaLnBrk="1" hangingPunct="1">
              <a:spcBef>
                <a:spcPct val="20000"/>
              </a:spcBef>
              <a:buClr>
                <a:srgbClr val="003366"/>
              </a:buClr>
              <a:defRPr/>
            </a:pPr>
            <a:fld id="{75B78A54-CF3B-454E-A258-6AA121723965}" type="slidenum">
              <a:rPr lang="en-US" sz="1400" smtClean="0">
                <a:effectLst>
                  <a:outerShdw blurRad="38100" dist="38100" dir="2700000" algn="tl">
                    <a:srgbClr val="C0C0C0"/>
                  </a:outerShdw>
                </a:effectLst>
                <a:latin typeface="Arial" pitchFamily="34" charset="0"/>
                <a:cs typeface="Arial" pitchFamily="34" charset="0"/>
              </a:rPr>
              <a:pPr algn="l" eaLnBrk="1" hangingPunct="1">
                <a:spcBef>
                  <a:spcPct val="20000"/>
                </a:spcBef>
                <a:buClr>
                  <a:srgbClr val="003366"/>
                </a:buClr>
                <a:defRPr/>
              </a:pPr>
              <a:t>‹#›</a:t>
            </a:fld>
            <a:endParaRPr lang="en-US" sz="1400">
              <a:effectLst>
                <a:outerShdw blurRad="38100" dist="38100" dir="2700000" algn="tl">
                  <a:srgbClr val="C0C0C0"/>
                </a:outerShdw>
              </a:effectLst>
              <a:latin typeface="Arial" pitchFamily="34" charset="0"/>
              <a:cs typeface="Arial" pitchFamily="34" charset="0"/>
            </a:endParaRPr>
          </a:p>
        </p:txBody>
      </p:sp>
      <p:sp>
        <p:nvSpPr>
          <p:cNvPr id="1033"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nSpc>
                <a:spcPct val="180000"/>
              </a:lnSpc>
              <a:spcBef>
                <a:spcPct val="50000"/>
              </a:spcBef>
              <a:buSzPct val="125000"/>
              <a:buFont typeface="Wingdings" pitchFamily="2" charset="2"/>
              <a:buNone/>
              <a:defRPr/>
            </a:pPr>
            <a:fld id="{43136712-8E76-44C5-802C-27DFBF06D3BB}" type="datetime1">
              <a:rPr lang="en-US" sz="1400" smtClean="0">
                <a:effectLst>
                  <a:outerShdw blurRad="38100" dist="38100" dir="2700000" algn="tl">
                    <a:srgbClr val="C0C0C0"/>
                  </a:outerShdw>
                </a:effectLst>
                <a:latin typeface="Bookman Old Style" pitchFamily="18" charset="0"/>
                <a:ea typeface="楷体_GB2312" pitchFamily="49" charset="-122"/>
              </a:rPr>
              <a:pPr>
                <a:lnSpc>
                  <a:spcPct val="180000"/>
                </a:lnSpc>
                <a:spcBef>
                  <a:spcPct val="50000"/>
                </a:spcBef>
                <a:buSzPct val="125000"/>
                <a:buFont typeface="Wingdings" pitchFamily="2" charset="2"/>
                <a:buNone/>
                <a:defRPr/>
              </a:pPr>
              <a:t>5/4/2018</a:t>
            </a:fld>
            <a:endParaRPr lang="en-US" sz="1400">
              <a:effectLst>
                <a:outerShdw blurRad="38100" dist="38100" dir="2700000" algn="tl">
                  <a:srgbClr val="C0C0C0"/>
                </a:outerShdw>
              </a:effectLst>
              <a:latin typeface="Bookman Old Style" pitchFamily="18" charset="0"/>
              <a:ea typeface="楷体_GB2312" pitchFamily="49" charset="-122"/>
            </a:endParaRPr>
          </a:p>
        </p:txBody>
      </p:sp>
      <p:pic>
        <p:nvPicPr>
          <p:cNvPr id="1034"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69350" y="9525"/>
            <a:ext cx="11525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med">
    <p:random/>
  </p:transition>
  <p:txStyles>
    <p:titleStyle>
      <a:lvl1pPr algn="l" defTabSz="881063" rtl="0" eaLnBrk="0" fontAlgn="base" hangingPunct="0">
        <a:spcBef>
          <a:spcPct val="0"/>
        </a:spcBef>
        <a:spcAft>
          <a:spcPct val="0"/>
        </a:spcAft>
        <a:defRPr sz="3600" b="1">
          <a:solidFill>
            <a:srgbClr val="FF0000"/>
          </a:solidFill>
          <a:latin typeface="+mj-lt"/>
          <a:ea typeface="+mj-ea"/>
          <a:cs typeface="+mj-cs"/>
        </a:defRPr>
      </a:lvl1pPr>
      <a:lvl2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2pPr>
      <a:lvl3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3pPr>
      <a:lvl4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4pPr>
      <a:lvl5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5pPr>
      <a:lvl6pPr marL="4572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6pPr>
      <a:lvl7pPr marL="9144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7pPr>
      <a:lvl8pPr marL="13716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8pPr>
      <a:lvl9pPr marL="18288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9pPr>
    </p:titleStyle>
    <p:body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l" defTabSz="977900">
              <a:defRPr sz="1500">
                <a:latin typeface="+mn-lt"/>
              </a:defRPr>
            </a:lvl1pPr>
          </a:lstStyle>
          <a:p>
            <a:pPr>
              <a:defRPr/>
            </a:pPr>
            <a:fld id="{7F896DCB-A45D-42D5-A698-D65FBF25281F}" type="datetime2">
              <a:rPr lang="zh-CN" altLang="en-US"/>
              <a:pPr>
                <a:defRPr/>
              </a:pPr>
              <a:t>2018年5月4日</a:t>
            </a:fld>
            <a:endParaRPr lang="en-US"/>
          </a:p>
        </p:txBody>
      </p:sp>
      <p:sp>
        <p:nvSpPr>
          <p:cNvPr id="205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defTabSz="977900">
              <a:defRPr sz="1500">
                <a:latin typeface="+mn-lt"/>
              </a:defRPr>
            </a:lvl1pPr>
          </a:lstStyle>
          <a:p>
            <a:pPr>
              <a:defRPr/>
            </a:pPr>
            <a:endParaRPr lang="en-US"/>
          </a:p>
        </p:txBody>
      </p:sp>
      <p:sp>
        <p:nvSpPr>
          <p:cNvPr id="205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r" defTabSz="977900">
              <a:defRPr sz="1500">
                <a:latin typeface="+mn-lt"/>
              </a:defRPr>
            </a:lvl1pPr>
          </a:lstStyle>
          <a:p>
            <a:pPr>
              <a:defRPr/>
            </a:pPr>
            <a:fld id="{922F1BA7-9C53-4EDA-ADBB-8BB557A2A013}" type="slidenum">
              <a:rPr lang="zh-CN" altLang="en-US"/>
              <a:pPr>
                <a:defRPr/>
              </a:pPr>
              <a:t>‹#›</a:t>
            </a:fld>
            <a:endParaRPr lang="en-US"/>
          </a:p>
        </p:txBody>
      </p:sp>
      <p:sp>
        <p:nvSpPr>
          <p:cNvPr id="2055" name="Rectangle 7"/>
          <p:cNvSpPr>
            <a:spLocks noChangeArrowheads="1"/>
          </p:cNvSpPr>
          <p:nvPr userDrawn="1"/>
        </p:nvSpPr>
        <p:spPr bwMode="auto">
          <a:xfrm>
            <a:off x="306388" y="193675"/>
            <a:ext cx="474662" cy="50006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
        <p:nvSpPr>
          <p:cNvPr id="2056" name="Rectangle 8"/>
          <p:cNvSpPr>
            <a:spLocks noChangeArrowheads="1"/>
          </p:cNvSpPr>
          <p:nvPr userDrawn="1"/>
        </p:nvSpPr>
        <p:spPr bwMode="auto">
          <a:xfrm>
            <a:off x="439738" y="638175"/>
            <a:ext cx="458787" cy="5000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
        <p:nvSpPr>
          <p:cNvPr id="2057" name="Rectangle 9"/>
          <p:cNvSpPr>
            <a:spLocks noChangeArrowheads="1"/>
          </p:cNvSpPr>
          <p:nvPr userDrawn="1"/>
        </p:nvSpPr>
        <p:spPr bwMode="auto">
          <a:xfrm>
            <a:off x="-3175" y="561975"/>
            <a:ext cx="601663" cy="444500"/>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
        <p:nvSpPr>
          <p:cNvPr id="2058" name="Rectangle 10"/>
          <p:cNvSpPr>
            <a:spLocks noChangeArrowheads="1"/>
          </p:cNvSpPr>
          <p:nvPr userDrawn="1"/>
        </p:nvSpPr>
        <p:spPr bwMode="auto">
          <a:xfrm>
            <a:off x="679450" y="160338"/>
            <a:ext cx="34925" cy="1108075"/>
          </a:xfrm>
          <a:prstGeom prst="rect">
            <a:avLst/>
          </a:prstGeom>
          <a:gradFill rotWithShape="1">
            <a:gsLst>
              <a:gs pos="0">
                <a:srgbClr val="000082"/>
              </a:gs>
              <a:gs pos="30000">
                <a:srgbClr val="66008F"/>
              </a:gs>
              <a:gs pos="64999">
                <a:srgbClr val="BA0066"/>
              </a:gs>
              <a:gs pos="89999">
                <a:srgbClr val="FF0000"/>
              </a:gs>
              <a:gs pos="100000">
                <a:srgbClr val="FF82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solidFill>
                <a:srgbClr val="FF3300"/>
              </a:solidFill>
              <a:latin typeface="Tahoma" pitchFamily="34" charset="0"/>
            </a:endParaRPr>
          </a:p>
        </p:txBody>
      </p:sp>
      <p:sp>
        <p:nvSpPr>
          <p:cNvPr id="2059" name="Rectangle 11"/>
          <p:cNvSpPr>
            <a:spLocks noChangeArrowheads="1"/>
          </p:cNvSpPr>
          <p:nvPr userDrawn="1"/>
        </p:nvSpPr>
        <p:spPr bwMode="auto">
          <a:xfrm>
            <a:off x="333375" y="992188"/>
            <a:ext cx="8912225" cy="33337"/>
          </a:xfrm>
          <a:prstGeom prst="rect">
            <a:avLst/>
          </a:prstGeom>
          <a:gradFill rotWithShape="1">
            <a:gsLst>
              <a:gs pos="0">
                <a:srgbClr val="0000FF"/>
              </a:gs>
              <a:gs pos="100000">
                <a:srgbClr val="868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2pPr>
      <a:lvl3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3pPr>
      <a:lvl4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4pPr>
      <a:lvl5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5pPr>
      <a:lvl6pPr marL="4572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6pPr>
      <a:lvl7pPr marL="9144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7pPr>
      <a:lvl8pPr marL="13716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8pPr>
      <a:lvl9pPr marL="18288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9pPr>
    </p:titleStyle>
    <p:bodyStyle>
      <a:lvl1pPr marL="366713" indent="-366713"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338" indent="-306388"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2913" indent="-244475" algn="l" defTabSz="977900" rtl="0" eaLnBrk="0" fontAlgn="base" hangingPunct="0">
        <a:spcBef>
          <a:spcPct val="20000"/>
        </a:spcBef>
        <a:spcAft>
          <a:spcPct val="0"/>
        </a:spcAft>
        <a:buChar char="–"/>
        <a:defRPr sz="2100">
          <a:solidFill>
            <a:schemeClr val="tx1"/>
          </a:solidFill>
          <a:latin typeface="+mn-lt"/>
          <a:ea typeface="+mn-ea"/>
        </a:defRPr>
      </a:lvl4pPr>
      <a:lvl5pPr marL="2201863" indent="-244475" algn="l" defTabSz="977900" rtl="0" eaLnBrk="0" fontAlgn="base" hangingPunct="0">
        <a:spcBef>
          <a:spcPct val="20000"/>
        </a:spcBef>
        <a:spcAft>
          <a:spcPct val="0"/>
        </a:spcAft>
        <a:buChar char="»"/>
        <a:defRPr sz="2100">
          <a:solidFill>
            <a:schemeClr val="tx1"/>
          </a:solidFill>
          <a:latin typeface="+mn-lt"/>
          <a:ea typeface="+mn-ea"/>
        </a:defRPr>
      </a:lvl5pPr>
      <a:lvl6pPr marL="2659063" indent="-244475" algn="l" defTabSz="977900" rtl="0" eaLnBrk="0" fontAlgn="base" hangingPunct="0">
        <a:spcBef>
          <a:spcPct val="20000"/>
        </a:spcBef>
        <a:spcAft>
          <a:spcPct val="0"/>
        </a:spcAft>
        <a:buChar char="»"/>
        <a:defRPr sz="2100">
          <a:solidFill>
            <a:schemeClr val="tx1"/>
          </a:solidFill>
          <a:latin typeface="+mn-lt"/>
          <a:ea typeface="+mn-ea"/>
        </a:defRPr>
      </a:lvl6pPr>
      <a:lvl7pPr marL="3116263" indent="-244475" algn="l" defTabSz="977900" rtl="0" eaLnBrk="0" fontAlgn="base" hangingPunct="0">
        <a:spcBef>
          <a:spcPct val="20000"/>
        </a:spcBef>
        <a:spcAft>
          <a:spcPct val="0"/>
        </a:spcAft>
        <a:buChar char="»"/>
        <a:defRPr sz="2100">
          <a:solidFill>
            <a:schemeClr val="tx1"/>
          </a:solidFill>
          <a:latin typeface="+mn-lt"/>
          <a:ea typeface="+mn-ea"/>
        </a:defRPr>
      </a:lvl7pPr>
      <a:lvl8pPr marL="3573463" indent="-244475" algn="l" defTabSz="977900" rtl="0" eaLnBrk="0" fontAlgn="base" hangingPunct="0">
        <a:spcBef>
          <a:spcPct val="20000"/>
        </a:spcBef>
        <a:spcAft>
          <a:spcPct val="0"/>
        </a:spcAft>
        <a:buChar char="»"/>
        <a:defRPr sz="2100">
          <a:solidFill>
            <a:schemeClr val="tx1"/>
          </a:solidFill>
          <a:latin typeface="+mn-lt"/>
          <a:ea typeface="+mn-ea"/>
        </a:defRPr>
      </a:lvl8pPr>
      <a:lvl9pPr marL="4030663"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itchFamily="34" charset="0"/>
            </a:endParaRPr>
          </a:p>
        </p:txBody>
      </p:sp>
      <p:sp>
        <p:nvSpPr>
          <p:cNvPr id="3075"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063" eaLnBrk="0" hangingPunct="0">
              <a:lnSpc>
                <a:spcPct val="180000"/>
              </a:lnSpc>
              <a:spcBef>
                <a:spcPct val="50000"/>
              </a:spcBef>
              <a:buSzPct val="125000"/>
              <a:buFont typeface="Wingdings" pitchFamily="2" charset="2"/>
              <a:buNone/>
              <a:defRPr/>
            </a:pPr>
            <a:endParaRPr lang="zh-CN" altLang="en-US" sz="1500">
              <a:effectLst>
                <a:outerShdw blurRad="38100" dist="38100" dir="2700000" algn="tl">
                  <a:srgbClr val="C0C0C0"/>
                </a:outerShdw>
              </a:effectLst>
              <a:latin typeface="Times New Roman" pitchFamily="18" charset="0"/>
            </a:endParaRPr>
          </a:p>
        </p:txBody>
      </p:sp>
      <p:sp>
        <p:nvSpPr>
          <p:cNvPr id="3076"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gn="l" eaLnBrk="1" hangingPunct="1">
              <a:spcBef>
                <a:spcPct val="20000"/>
              </a:spcBef>
              <a:buClr>
                <a:srgbClr val="003366"/>
              </a:buClr>
              <a:defRPr/>
            </a:pPr>
            <a:fld id="{457B4CF9-1166-40DC-A21A-A168401001BC}" type="slidenum">
              <a:rPr lang="en-US" sz="1400" smtClean="0">
                <a:effectLst>
                  <a:outerShdw blurRad="38100" dist="38100" dir="2700000" algn="tl">
                    <a:srgbClr val="C0C0C0"/>
                  </a:outerShdw>
                </a:effectLst>
                <a:latin typeface="Arial" pitchFamily="34" charset="0"/>
                <a:cs typeface="Arial" pitchFamily="34" charset="0"/>
              </a:rPr>
              <a:pPr algn="l" eaLnBrk="1" hangingPunct="1">
                <a:spcBef>
                  <a:spcPct val="20000"/>
                </a:spcBef>
                <a:buClr>
                  <a:srgbClr val="003366"/>
                </a:buClr>
                <a:defRPr/>
              </a:pPr>
              <a:t>‹#›</a:t>
            </a:fld>
            <a:endParaRPr lang="en-US" sz="1400">
              <a:effectLst>
                <a:outerShdw blurRad="38100" dist="38100" dir="2700000" algn="tl">
                  <a:srgbClr val="C0C0C0"/>
                </a:outerShdw>
              </a:effectLst>
              <a:latin typeface="Arial" pitchFamily="34" charset="0"/>
              <a:cs typeface="Arial" pitchFamily="34" charset="0"/>
            </a:endParaRPr>
          </a:p>
        </p:txBody>
      </p:sp>
      <p:sp>
        <p:nvSpPr>
          <p:cNvPr id="3077"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063" eaLnBrk="0" hangingPunct="0">
              <a:defRPr sz="2400" b="1">
                <a:solidFill>
                  <a:schemeClr val="tx1"/>
                </a:solidFill>
                <a:latin typeface="宋体" pitchFamily="2" charset="-122"/>
                <a:ea typeface="宋体" pitchFamily="2" charset="-122"/>
              </a:defRPr>
            </a:lvl1pPr>
            <a:lvl2pPr marL="742950" indent="-285750" defTabSz="881063" eaLnBrk="0" hangingPunct="0">
              <a:defRPr sz="2400" b="1">
                <a:solidFill>
                  <a:schemeClr val="tx1"/>
                </a:solidFill>
                <a:latin typeface="宋体" pitchFamily="2" charset="-122"/>
                <a:ea typeface="宋体" pitchFamily="2" charset="-122"/>
              </a:defRPr>
            </a:lvl2pPr>
            <a:lvl3pPr marL="1143000" indent="-228600" defTabSz="881063" eaLnBrk="0" hangingPunct="0">
              <a:defRPr sz="2400" b="1">
                <a:solidFill>
                  <a:schemeClr val="tx1"/>
                </a:solidFill>
                <a:latin typeface="宋体" pitchFamily="2" charset="-122"/>
                <a:ea typeface="宋体" pitchFamily="2" charset="-122"/>
              </a:defRPr>
            </a:lvl3pPr>
            <a:lvl4pPr marL="1600200" indent="-228600" defTabSz="881063" eaLnBrk="0" hangingPunct="0">
              <a:defRPr sz="2400" b="1">
                <a:solidFill>
                  <a:schemeClr val="tx1"/>
                </a:solidFill>
                <a:latin typeface="宋体" pitchFamily="2" charset="-122"/>
                <a:ea typeface="宋体" pitchFamily="2" charset="-122"/>
              </a:defRPr>
            </a:lvl4pPr>
            <a:lvl5pPr marL="2057400" indent="-228600" defTabSz="881063" eaLnBrk="0" hangingPunct="0">
              <a:defRPr sz="2400" b="1">
                <a:solidFill>
                  <a:schemeClr val="tx1"/>
                </a:solidFill>
                <a:latin typeface="宋体" pitchFamily="2" charset="-122"/>
                <a:ea typeface="宋体" pitchFamily="2" charset="-122"/>
              </a:defRPr>
            </a:lvl5pPr>
            <a:lvl6pPr marL="25146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defTabSz="881063"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nSpc>
                <a:spcPct val="180000"/>
              </a:lnSpc>
              <a:spcBef>
                <a:spcPct val="50000"/>
              </a:spcBef>
              <a:buSzPct val="125000"/>
              <a:buFont typeface="Wingdings" pitchFamily="2" charset="2"/>
              <a:buNone/>
              <a:defRPr/>
            </a:pPr>
            <a:fld id="{E5CDD699-53F8-4783-A8B6-69A8720A65AF}" type="datetime1">
              <a:rPr lang="en-US" sz="1400" smtClean="0">
                <a:effectLst>
                  <a:outerShdw blurRad="38100" dist="38100" dir="2700000" algn="tl">
                    <a:srgbClr val="C0C0C0"/>
                  </a:outerShdw>
                </a:effectLst>
                <a:latin typeface="Bookman Old Style" pitchFamily="18" charset="0"/>
                <a:ea typeface="楷体_GB2312" pitchFamily="49" charset="-122"/>
              </a:rPr>
              <a:pPr>
                <a:lnSpc>
                  <a:spcPct val="180000"/>
                </a:lnSpc>
                <a:spcBef>
                  <a:spcPct val="50000"/>
                </a:spcBef>
                <a:buSzPct val="125000"/>
                <a:buFont typeface="Wingdings" pitchFamily="2" charset="2"/>
                <a:buNone/>
                <a:defRPr/>
              </a:pPr>
              <a:t>5/4/2018</a:t>
            </a:fld>
            <a:endParaRPr lang="en-US" sz="1400">
              <a:effectLst>
                <a:outerShdw blurRad="38100" dist="38100" dir="2700000" algn="tl">
                  <a:srgbClr val="C0C0C0"/>
                </a:outerShdw>
              </a:effectLst>
              <a:latin typeface="Bookman Old Style" pitchFamily="18" charset="0"/>
              <a:ea typeface="楷体_GB2312" pitchFamily="49" charset="-122"/>
            </a:endParaRPr>
          </a:p>
        </p:txBody>
      </p:sp>
      <p:pic>
        <p:nvPicPr>
          <p:cNvPr id="3078"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3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prstTxWarp prst="textNoShape">
              <a:avLst/>
            </a:prstTxWarp>
          </a:bodyPr>
          <a:lstStyle/>
          <a:p>
            <a:pPr lvl="0"/>
            <a:r>
              <a:rPr lang="en-US" altLang="zh-CN"/>
              <a:t>Click to edit Master title style</a:t>
            </a:r>
          </a:p>
        </p:txBody>
      </p:sp>
      <p:sp>
        <p:nvSpPr>
          <p:cNvPr id="3082"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3083" name="Rectangle 1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defTabSz="977900">
              <a:defRPr sz="1500">
                <a:latin typeface="Arial" pitchFamily="34" charset="0"/>
              </a:defRPr>
            </a:lvl1pPr>
          </a:lstStyle>
          <a:p>
            <a:pPr>
              <a:defRPr/>
            </a:pPr>
            <a:endParaRPr lang="en-US"/>
          </a:p>
          <a:p>
            <a:pPr>
              <a:defRPr/>
            </a:pPr>
            <a:r>
              <a:rPr lang="zh-CN" altLang="en-US"/>
              <a:t>第</a:t>
            </a:r>
            <a:r>
              <a:rPr lang="en-US"/>
              <a:t>1</a:t>
            </a:r>
            <a:r>
              <a:rPr lang="zh-CN" altLang="en-US"/>
              <a:t>章 多媒体技术概要</a:t>
            </a: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spd="med">
    <p:random/>
  </p:transition>
  <p:txStyles>
    <p:titleStyle>
      <a:lvl1pPr algn="l" defTabSz="881063" rtl="0" eaLnBrk="0" fontAlgn="base" hangingPunct="0">
        <a:spcBef>
          <a:spcPct val="0"/>
        </a:spcBef>
        <a:spcAft>
          <a:spcPct val="0"/>
        </a:spcAft>
        <a:defRPr sz="3600" b="1">
          <a:solidFill>
            <a:srgbClr val="FF0000"/>
          </a:solidFill>
          <a:latin typeface="+mj-lt"/>
          <a:ea typeface="+mj-ea"/>
          <a:cs typeface="+mj-cs"/>
        </a:defRPr>
      </a:lvl1pPr>
      <a:lvl2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2pPr>
      <a:lvl3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3pPr>
      <a:lvl4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4pPr>
      <a:lvl5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5pPr>
      <a:lvl6pPr marL="4572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6pPr>
      <a:lvl7pPr marL="9144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7pPr>
      <a:lvl8pPr marL="13716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8pPr>
      <a:lvl9pPr marL="18288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9pPr>
    </p:titleStyle>
    <p:body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prstTxWarp prst="textNoShape">
              <a:avLst/>
            </a:prstTxWarp>
          </a:bodyPr>
          <a:lstStyle/>
          <a:p>
            <a:pPr lvl="0"/>
            <a:r>
              <a:rPr lang="zh-CN" altLang="en-US"/>
              <a:t>单击此处编辑母版标题样式</a:t>
            </a:r>
          </a:p>
        </p:txBody>
      </p:sp>
      <p:sp>
        <p:nvSpPr>
          <p:cNvPr id="410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l" defTabSz="977900">
              <a:defRPr sz="1500">
                <a:latin typeface="+mn-lt"/>
              </a:defRPr>
            </a:lvl1pPr>
          </a:lstStyle>
          <a:p>
            <a:pPr>
              <a:defRPr/>
            </a:pPr>
            <a:fld id="{62B91DD5-FBD2-4DAE-83CA-2E4591243607}" type="datetime2">
              <a:rPr lang="zh-CN" altLang="en-US"/>
              <a:pPr>
                <a:defRPr/>
              </a:pPr>
              <a:t>2018年5月4日</a:t>
            </a:fld>
            <a:endParaRPr lang="en-US"/>
          </a:p>
        </p:txBody>
      </p:sp>
      <p:sp>
        <p:nvSpPr>
          <p:cNvPr id="410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defTabSz="977900">
              <a:defRPr sz="1500">
                <a:latin typeface="+mn-lt"/>
              </a:defRPr>
            </a:lvl1pPr>
          </a:lstStyle>
          <a:p>
            <a:pPr>
              <a:defRPr/>
            </a:pPr>
            <a:endParaRPr lang="en-US"/>
          </a:p>
          <a:p>
            <a:pPr>
              <a:defRPr/>
            </a:pPr>
            <a:r>
              <a:rPr lang="zh-CN" altLang="en-US"/>
              <a:t>第</a:t>
            </a:r>
            <a:r>
              <a:rPr lang="en-US"/>
              <a:t>1</a:t>
            </a:r>
            <a:r>
              <a:rPr lang="zh-CN" altLang="en-US"/>
              <a:t>章 多媒体技术概要</a:t>
            </a:r>
          </a:p>
        </p:txBody>
      </p:sp>
      <p:sp>
        <p:nvSpPr>
          <p:cNvPr id="410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prstTxWarp prst="textNoShape">
              <a:avLst/>
            </a:prstTxWarp>
          </a:bodyPr>
          <a:lstStyle>
            <a:lvl1pPr algn="r" defTabSz="977900">
              <a:defRPr sz="1500">
                <a:latin typeface="+mn-lt"/>
              </a:defRPr>
            </a:lvl1pPr>
          </a:lstStyle>
          <a:p>
            <a:pPr>
              <a:defRPr/>
            </a:pPr>
            <a:fld id="{14CFCB41-231F-484F-B166-D5DA48A8A1FF}"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2pPr>
      <a:lvl3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3pPr>
      <a:lvl4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4pPr>
      <a:lvl5pPr algn="ctr" defTabSz="977900" rtl="0" eaLnBrk="0" fontAlgn="base" hangingPunct="0">
        <a:spcBef>
          <a:spcPct val="0"/>
        </a:spcBef>
        <a:spcAft>
          <a:spcPct val="0"/>
        </a:spcAft>
        <a:defRPr sz="4700">
          <a:solidFill>
            <a:srgbClr val="FF3300"/>
          </a:solidFill>
          <a:latin typeface="Arial" pitchFamily="34" charset="0"/>
          <a:ea typeface="宋体" pitchFamily="2" charset="-122"/>
        </a:defRPr>
      </a:lvl5pPr>
      <a:lvl6pPr marL="4572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6pPr>
      <a:lvl7pPr marL="9144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7pPr>
      <a:lvl8pPr marL="13716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8pPr>
      <a:lvl9pPr marL="1828800" algn="ctr" defTabSz="977900" rtl="0" eaLnBrk="0" fontAlgn="base" hangingPunct="0">
        <a:spcBef>
          <a:spcPct val="0"/>
        </a:spcBef>
        <a:spcAft>
          <a:spcPct val="0"/>
        </a:spcAft>
        <a:defRPr sz="4700">
          <a:solidFill>
            <a:srgbClr val="FF3300"/>
          </a:solidFill>
          <a:latin typeface="Arial" pitchFamily="34" charset="0"/>
          <a:ea typeface="宋体" pitchFamily="2" charset="-122"/>
        </a:defRPr>
      </a:lvl9pPr>
    </p:titleStyle>
    <p:bodyStyle>
      <a:lvl1pPr marL="366713" indent="-366713"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338" indent="-306388"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2913" indent="-244475" algn="l" defTabSz="977900" rtl="0" eaLnBrk="0" fontAlgn="base" hangingPunct="0">
        <a:spcBef>
          <a:spcPct val="20000"/>
        </a:spcBef>
        <a:spcAft>
          <a:spcPct val="0"/>
        </a:spcAft>
        <a:buChar char="–"/>
        <a:defRPr sz="2100">
          <a:solidFill>
            <a:schemeClr val="tx1"/>
          </a:solidFill>
          <a:latin typeface="+mn-lt"/>
          <a:ea typeface="+mn-ea"/>
        </a:defRPr>
      </a:lvl4pPr>
      <a:lvl5pPr marL="2201863" indent="-244475" algn="l" defTabSz="977900" rtl="0" eaLnBrk="0" fontAlgn="base" hangingPunct="0">
        <a:spcBef>
          <a:spcPct val="20000"/>
        </a:spcBef>
        <a:spcAft>
          <a:spcPct val="0"/>
        </a:spcAft>
        <a:buChar char="»"/>
        <a:defRPr sz="2100">
          <a:solidFill>
            <a:schemeClr val="tx1"/>
          </a:solidFill>
          <a:latin typeface="+mn-lt"/>
          <a:ea typeface="+mn-ea"/>
        </a:defRPr>
      </a:lvl5pPr>
      <a:lvl6pPr marL="2659063" indent="-244475" algn="l" defTabSz="977900" rtl="0" eaLnBrk="0" fontAlgn="base" hangingPunct="0">
        <a:spcBef>
          <a:spcPct val="20000"/>
        </a:spcBef>
        <a:spcAft>
          <a:spcPct val="0"/>
        </a:spcAft>
        <a:buChar char="»"/>
        <a:defRPr sz="2100">
          <a:solidFill>
            <a:schemeClr val="tx1"/>
          </a:solidFill>
          <a:latin typeface="+mn-lt"/>
          <a:ea typeface="+mn-ea"/>
        </a:defRPr>
      </a:lvl6pPr>
      <a:lvl7pPr marL="3116263" indent="-244475" algn="l" defTabSz="977900" rtl="0" eaLnBrk="0" fontAlgn="base" hangingPunct="0">
        <a:spcBef>
          <a:spcPct val="20000"/>
        </a:spcBef>
        <a:spcAft>
          <a:spcPct val="0"/>
        </a:spcAft>
        <a:buChar char="»"/>
        <a:defRPr sz="2100">
          <a:solidFill>
            <a:schemeClr val="tx1"/>
          </a:solidFill>
          <a:latin typeface="+mn-lt"/>
          <a:ea typeface="+mn-ea"/>
        </a:defRPr>
      </a:lvl7pPr>
      <a:lvl8pPr marL="3573463" indent="-244475" algn="l" defTabSz="977900" rtl="0" eaLnBrk="0" fontAlgn="base" hangingPunct="0">
        <a:spcBef>
          <a:spcPct val="20000"/>
        </a:spcBef>
        <a:spcAft>
          <a:spcPct val="0"/>
        </a:spcAft>
        <a:buChar char="»"/>
        <a:defRPr sz="2100">
          <a:solidFill>
            <a:schemeClr val="tx1"/>
          </a:solidFill>
          <a:latin typeface="+mn-lt"/>
          <a:ea typeface="+mn-ea"/>
        </a:defRPr>
      </a:lvl8pPr>
      <a:lvl9pPr marL="4030663"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shliu@hit.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ages.cs.wisc.edu/~swright/" TargetMode="Externa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6" Type="http://schemas.openxmlformats.org/officeDocument/2006/relationships/hyperlink" Target="https://en.wikipedia.org/wiki/Michael_J._D._Powell"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073150" y="2141538"/>
            <a:ext cx="8420100" cy="15398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r>
              <a:rPr lang="zh-CN" altLang="en-US" sz="2400" dirty="0">
                <a:solidFill>
                  <a:srgbClr val="CC00CC"/>
                </a:solidFill>
              </a:rPr>
              <a:t>运筹学与</a:t>
            </a:r>
            <a:r>
              <a:rPr lang="zh-CN" altLang="en-US" sz="2400" dirty="0">
                <a:solidFill>
                  <a:srgbClr val="9900FF"/>
                </a:solidFill>
              </a:rPr>
              <a:t>最优化方法</a:t>
            </a:r>
            <a:br>
              <a:rPr lang="zh-CN" altLang="en-US" sz="2400" dirty="0">
                <a:solidFill>
                  <a:srgbClr val="CC00CC"/>
                </a:solidFill>
                <a:latin typeface="隶书" pitchFamily="1" charset="-122"/>
              </a:rPr>
            </a:br>
            <a:r>
              <a:rPr lang="zh-CN" altLang="en-US" sz="2400" dirty="0">
                <a:latin typeface="隶书" pitchFamily="1" charset="-122"/>
              </a:rPr>
              <a:t>第1章 简介</a:t>
            </a:r>
            <a:endParaRPr lang="zh-CN" altLang="en-US" dirty="0">
              <a:latin typeface="隶书" pitchFamily="1" charset="-122"/>
            </a:endParaRPr>
          </a:p>
        </p:txBody>
      </p:sp>
      <p:sp>
        <p:nvSpPr>
          <p:cNvPr id="5123" name="Rectangle 3"/>
          <p:cNvSpPr>
            <a:spLocks noGrp="1" noChangeArrowheads="1"/>
          </p:cNvSpPr>
          <p:nvPr>
            <p:ph type="subTitle" idx="4294967295"/>
          </p:nvPr>
        </p:nvSpPr>
        <p:spPr>
          <a:xfrm>
            <a:off x="1485900" y="4090988"/>
            <a:ext cx="6934200" cy="18446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0" indent="0" algn="ctr">
              <a:lnSpc>
                <a:spcPct val="90000"/>
              </a:lnSpc>
              <a:buFont typeface="Wingdings" pitchFamily="2" charset="2"/>
              <a:buNone/>
            </a:pPr>
            <a:r>
              <a:rPr lang="zh-CN" altLang="en-US" sz="2600" dirty="0"/>
              <a:t>刘绍辉</a:t>
            </a:r>
          </a:p>
          <a:p>
            <a:pPr marL="0" indent="0" algn="ctr">
              <a:lnSpc>
                <a:spcPct val="90000"/>
              </a:lnSpc>
              <a:buFont typeface="Wingdings" pitchFamily="2" charset="2"/>
              <a:buNone/>
            </a:pPr>
            <a:r>
              <a:rPr lang="zh-CN" altLang="en-US" sz="2600" dirty="0"/>
              <a:t>计算机科学与技术学院 哈尔滨工业大学</a:t>
            </a:r>
          </a:p>
          <a:p>
            <a:pPr marL="0" indent="0" algn="ctr">
              <a:lnSpc>
                <a:spcPct val="90000"/>
              </a:lnSpc>
              <a:buFont typeface="Wingdings" pitchFamily="2" charset="2"/>
              <a:buNone/>
            </a:pPr>
            <a:r>
              <a:rPr lang="zh-CN" altLang="en-US" sz="2600" dirty="0"/>
              <a:t>shliu@hit.edu.cn</a:t>
            </a:r>
          </a:p>
          <a:p>
            <a:pPr marL="0" indent="0" algn="ctr">
              <a:lnSpc>
                <a:spcPct val="90000"/>
              </a:lnSpc>
              <a:buFont typeface="Wingdings" pitchFamily="2" charset="2"/>
              <a:buNone/>
            </a:pPr>
            <a:r>
              <a:rPr lang="zh-CN" altLang="en-US" sz="2600" dirty="0"/>
              <a:t>201</a:t>
            </a:r>
            <a:r>
              <a:rPr lang="en-US" altLang="zh-CN" sz="2600" dirty="0"/>
              <a:t>7</a:t>
            </a:r>
            <a:r>
              <a:rPr lang="zh-CN" altLang="en-US" sz="2600" dirty="0"/>
              <a:t>年春季</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prstTxWarp prst="textNoShape">
              <a:avLst/>
            </a:prstTxWarp>
          </a:bodyPr>
          <a:lstStyle>
            <a:lvl1pPr algn="l" defTabSz="881063" rtl="0" eaLnBrk="0" fontAlgn="base" hangingPunct="0">
              <a:spcBef>
                <a:spcPct val="0"/>
              </a:spcBef>
              <a:spcAft>
                <a:spcPct val="0"/>
              </a:spcAft>
              <a:defRPr sz="3600" b="1">
                <a:solidFill>
                  <a:srgbClr val="FF0000"/>
                </a:solidFill>
                <a:latin typeface="+mj-lt"/>
                <a:ea typeface="+mj-ea"/>
                <a:cs typeface="+mj-cs"/>
              </a:defRPr>
            </a:lvl1pPr>
            <a:lvl2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2pPr>
            <a:lvl3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3pPr>
            <a:lvl4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4pPr>
            <a:lvl5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5pPr>
            <a:lvl6pPr marL="4572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6pPr>
            <a:lvl7pPr marL="9144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7pPr>
            <a:lvl8pPr marL="13716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8pPr>
            <a:lvl9pPr marL="18288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9pPr>
          </a:lstStyle>
          <a:p>
            <a:pPr>
              <a:buFontTx/>
            </a:pPr>
            <a:r>
              <a:rPr lang="en-US" altLang="zh-CN" kern="0" dirty="0"/>
              <a:t>0</a:t>
            </a:r>
            <a:r>
              <a:rPr lang="zh-CN" altLang="en-US" kern="0" dirty="0"/>
              <a:t>.</a:t>
            </a:r>
            <a:r>
              <a:rPr lang="en-US" altLang="zh-CN" kern="0" dirty="0"/>
              <a:t>0</a:t>
            </a:r>
            <a:r>
              <a:rPr lang="zh-CN" altLang="en-US" kern="0" dirty="0"/>
              <a:t> 教材和参考文献</a:t>
            </a:r>
          </a:p>
        </p:txBody>
      </p:sp>
      <p:sp>
        <p:nvSpPr>
          <p:cNvPr id="4"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a:lstStyle>
          <a:p>
            <a:pPr>
              <a:defRPr/>
            </a:pPr>
            <a:r>
              <a:rPr lang="zh-CN" altLang="en-US" sz="2600" kern="0" dirty="0">
                <a:solidFill>
                  <a:srgbClr val="FF0000"/>
                </a:solidFill>
              </a:rPr>
              <a:t>教材：</a:t>
            </a:r>
            <a:endParaRPr lang="en-US" altLang="zh-CN" sz="2600" kern="0" dirty="0">
              <a:solidFill>
                <a:srgbClr val="FF0000"/>
              </a:solidFill>
            </a:endParaRPr>
          </a:p>
          <a:p>
            <a:pPr lvl="1">
              <a:defRPr/>
            </a:pPr>
            <a:r>
              <a:rPr lang="zh-CN" altLang="en-US" sz="2200" kern="0" dirty="0">
                <a:solidFill>
                  <a:srgbClr val="FF0000"/>
                </a:solidFill>
              </a:rPr>
              <a:t>何坚勇，最优化方法，清华大学出版社，2007</a:t>
            </a:r>
          </a:p>
          <a:p>
            <a:pPr>
              <a:defRPr/>
            </a:pPr>
            <a:r>
              <a:rPr lang="zh-CN" altLang="en-US" sz="2600" kern="0" dirty="0"/>
              <a:t>参考书：</a:t>
            </a:r>
            <a:endParaRPr lang="en-US" altLang="zh-CN" sz="2600" kern="0" dirty="0"/>
          </a:p>
          <a:p>
            <a:pPr>
              <a:defRPr/>
            </a:pPr>
            <a:r>
              <a:rPr lang="en-US" altLang="zh-CN" sz="2600" kern="0" dirty="0"/>
              <a:t>Jorge </a:t>
            </a:r>
            <a:r>
              <a:rPr lang="en-US" altLang="zh-CN" sz="2600" kern="0" dirty="0" err="1"/>
              <a:t>Nocedal</a:t>
            </a:r>
            <a:r>
              <a:rPr lang="en-US" altLang="zh-CN" sz="2600" kern="0" dirty="0"/>
              <a:t>, Stephen </a:t>
            </a:r>
            <a:r>
              <a:rPr lang="en-US" altLang="zh-CN" sz="2600" kern="0" dirty="0" err="1"/>
              <a:t>J.Wright</a:t>
            </a:r>
            <a:r>
              <a:rPr lang="en-US" altLang="zh-CN" sz="2600" kern="0" dirty="0"/>
              <a:t>, Numerical Optimization, Second, Springer: </a:t>
            </a:r>
            <a:r>
              <a:rPr lang="en-US" altLang="zh-CN" sz="2600" kern="0" dirty="0">
                <a:hlinkClick r:id="rId2"/>
              </a:rPr>
              <a:t>http://pages.cs.wisc.edu/~swright/</a:t>
            </a:r>
            <a:r>
              <a:rPr lang="en-US" altLang="zh-CN" sz="2600" kern="0" dirty="0"/>
              <a:t> ,2006</a:t>
            </a:r>
          </a:p>
          <a:p>
            <a:pPr>
              <a:defRPr/>
            </a:pPr>
            <a:r>
              <a:rPr lang="zh-CN" altLang="en-US" sz="2600" kern="0" dirty="0">
                <a:solidFill>
                  <a:srgbClr val="FF3399"/>
                </a:solidFill>
              </a:rPr>
              <a:t>Dimitri P. Bertsekas，</a:t>
            </a:r>
            <a:r>
              <a:rPr lang="en-US" altLang="zh-CN" sz="2600" kern="0" dirty="0">
                <a:solidFill>
                  <a:srgbClr val="FF3399"/>
                </a:solidFill>
              </a:rPr>
              <a:t>Convex Optimization Theory, Athena Scientific Press, 2009</a:t>
            </a:r>
            <a:r>
              <a:rPr lang="zh-CN" altLang="en-US" sz="2600" kern="0" dirty="0">
                <a:solidFill>
                  <a:srgbClr val="FF3399"/>
                </a:solidFill>
              </a:rPr>
              <a:t>（有中译本，</a:t>
            </a:r>
            <a:r>
              <a:rPr lang="en-US" altLang="zh-CN" sz="2600" kern="0" dirty="0">
                <a:solidFill>
                  <a:srgbClr val="FF3399"/>
                </a:solidFill>
              </a:rPr>
              <a:t>2015</a:t>
            </a:r>
            <a:r>
              <a:rPr lang="zh-CN" altLang="en-US" sz="2600" kern="0" dirty="0">
                <a:solidFill>
                  <a:srgbClr val="FF3399"/>
                </a:solidFill>
              </a:rPr>
              <a:t>年出版）</a:t>
            </a:r>
            <a:endParaRPr lang="en-US" altLang="zh-CN" sz="2600" kern="0" dirty="0"/>
          </a:p>
          <a:p>
            <a:pPr>
              <a:defRPr/>
            </a:pPr>
            <a:r>
              <a:rPr lang="zh-CN" altLang="en-US" sz="2600" kern="0" dirty="0"/>
              <a:t>袁亚湘，孙文瑜，最优化理论与方法，科学出版社，2007（偏理论</a:t>
            </a:r>
            <a:r>
              <a:rPr lang="en-US" altLang="zh-CN" sz="2600" kern="0" dirty="0"/>
              <a:t>,</a:t>
            </a:r>
            <a:r>
              <a:rPr lang="zh-CN" altLang="en-US" sz="2600" kern="0" dirty="0"/>
              <a:t>有英文版，可以对照看)</a:t>
            </a:r>
          </a:p>
          <a:p>
            <a:pPr>
              <a:defRPr/>
            </a:pPr>
            <a:r>
              <a:rPr lang="zh-CN" altLang="en-US" sz="2600" kern="0" dirty="0"/>
              <a:t>薛嘉庆，最优化原理与方法，冶金工业出版社，1992 </a:t>
            </a:r>
            <a:endParaRPr lang="en-US" altLang="zh-CN" sz="2600" kern="0" dirty="0"/>
          </a:p>
          <a:p>
            <a:pPr>
              <a:defRPr/>
            </a:pPr>
            <a:r>
              <a:rPr lang="zh-CN" altLang="en-US" sz="2800" kern="0" dirty="0"/>
              <a:t>胡运权，《运筹学教程》，清华大学出版社</a:t>
            </a:r>
          </a:p>
          <a:p>
            <a:pPr>
              <a:defRPr/>
            </a:pPr>
            <a:endParaRPr lang="zh-CN" altLang="en-US" sz="2600" kern="0" dirty="0"/>
          </a:p>
          <a:p>
            <a:pPr>
              <a:defRPr/>
            </a:pPr>
            <a:endParaRPr lang="zh-CN" altLang="en-US" sz="2600" kern="0" dirty="0"/>
          </a:p>
          <a:p>
            <a:pPr marL="0" indent="0">
              <a:buFont typeface="Wingdings" pitchFamily="2" charset="2"/>
              <a:buNone/>
              <a:defRPr/>
            </a:pPr>
            <a:r>
              <a:rPr lang="zh-CN" altLang="en-US" sz="2600" kern="0" dirty="0"/>
              <a:t> </a:t>
            </a:r>
          </a:p>
        </p:txBody>
      </p:sp>
      <p:pic>
        <p:nvPicPr>
          <p:cNvPr id="2" name="图片 1"/>
          <p:cNvPicPr>
            <a:picLocks noChangeAspect="1"/>
          </p:cNvPicPr>
          <p:nvPr/>
        </p:nvPicPr>
        <p:blipFill>
          <a:blip r:embed="rId3"/>
          <a:stretch>
            <a:fillRect/>
          </a:stretch>
        </p:blipFill>
        <p:spPr>
          <a:xfrm>
            <a:off x="848544" y="2529061"/>
            <a:ext cx="3390476" cy="3114286"/>
          </a:xfrm>
          <a:prstGeom prst="rect">
            <a:avLst/>
          </a:prstGeom>
        </p:spPr>
      </p:pic>
      <p:sp>
        <p:nvSpPr>
          <p:cNvPr id="5" name="TextBox 7"/>
          <p:cNvSpPr txBox="1">
            <a:spLocks noChangeArrowheads="1"/>
          </p:cNvSpPr>
          <p:nvPr/>
        </p:nvSpPr>
        <p:spPr bwMode="auto">
          <a:xfrm>
            <a:off x="4304928" y="3704355"/>
            <a:ext cx="3822524" cy="1938992"/>
          </a:xfrm>
          <a:prstGeom prst="rect">
            <a:avLst/>
          </a:prstGeom>
          <a:solidFill>
            <a:srgbClr val="CCECFF"/>
          </a:solidFill>
          <a:ln w="38100">
            <a:solidFill>
              <a:srgbClr val="0033CC"/>
            </a:solidFill>
            <a:miter lim="800000"/>
            <a:headEnd/>
            <a:tailEnd/>
          </a:ln>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胡运权，哈工大管理学院教授，中国运筹学的权威代表，其编写的运筹学已经出版至少五版以上，发行</a:t>
            </a:r>
            <a:r>
              <a:rPr lang="en-US" altLang="zh-CN" sz="2400" dirty="0">
                <a:solidFill>
                  <a:srgbClr val="FF0000"/>
                </a:solidFill>
                <a:latin typeface="Arial Narrow" panose="020B0606020202030204" pitchFamily="34" charset="0"/>
              </a:rPr>
              <a:t>100</a:t>
            </a:r>
            <a:r>
              <a:rPr lang="zh-CN" altLang="en-US" sz="2400" dirty="0">
                <a:solidFill>
                  <a:srgbClr val="FF0000"/>
                </a:solidFill>
                <a:latin typeface="Arial Narrow" panose="020B0606020202030204" pitchFamily="34" charset="0"/>
              </a:rPr>
              <a:t>多万册</a:t>
            </a:r>
          </a:p>
        </p:txBody>
      </p:sp>
    </p:spTree>
    <p:extLst>
      <p:ext uri="{BB962C8B-B14F-4D97-AF65-F5344CB8AC3E}">
        <p14:creationId xmlns:p14="http://schemas.microsoft.com/office/powerpoint/2010/main" val="3957723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1</a:t>
            </a:r>
            <a:r>
              <a:rPr lang="zh-CN" altLang="en-US" dirty="0"/>
              <a:t> 考试方法</a:t>
            </a:r>
          </a:p>
        </p:txBody>
      </p:sp>
      <p:sp>
        <p:nvSpPr>
          <p:cNvPr id="11267" name="Rectangle 3"/>
          <p:cNvSpPr>
            <a:spLocks noGrp="1" noChangeArrowheads="1"/>
          </p:cNvSpPr>
          <p:nvPr>
            <p:ph type="body" idx="4294967295"/>
          </p:nvPr>
        </p:nvSpPr>
        <p:spPr>
          <a:noFill/>
        </p:spPr>
        <p:txBody>
          <a:bodyPr/>
          <a:lstStyle/>
          <a:p>
            <a:r>
              <a:rPr lang="zh-CN" altLang="en-US" dirty="0"/>
              <a:t>最终成绩</a:t>
            </a:r>
          </a:p>
          <a:p>
            <a:pPr lvl="1"/>
            <a:r>
              <a:rPr lang="zh-CN" altLang="en-US" dirty="0"/>
              <a:t>作业成绩：</a:t>
            </a:r>
            <a:r>
              <a:rPr lang="en-US" altLang="zh-CN" dirty="0"/>
              <a:t>4</a:t>
            </a:r>
            <a:r>
              <a:rPr lang="zh-CN" altLang="en-US" dirty="0"/>
              <a:t>次，</a:t>
            </a:r>
            <a:r>
              <a:rPr lang="en-US" altLang="zh-CN" dirty="0"/>
              <a:t>2</a:t>
            </a:r>
            <a:r>
              <a:rPr lang="zh-CN" altLang="en-US" dirty="0"/>
              <a:t>0%</a:t>
            </a:r>
            <a:endParaRPr lang="en-US" altLang="zh-CN" dirty="0"/>
          </a:p>
          <a:p>
            <a:pPr lvl="1"/>
            <a:r>
              <a:rPr lang="zh-CN" altLang="en-US" dirty="0"/>
              <a:t>大作业：</a:t>
            </a:r>
            <a:r>
              <a:rPr lang="en-US" altLang="zh-CN" dirty="0"/>
              <a:t>1</a:t>
            </a:r>
            <a:r>
              <a:rPr lang="zh-CN" altLang="en-US" dirty="0"/>
              <a:t>次，</a:t>
            </a:r>
            <a:r>
              <a:rPr lang="en-US" altLang="zh-CN" dirty="0"/>
              <a:t>10%</a:t>
            </a:r>
            <a:endParaRPr lang="zh-CN" altLang="en-US" dirty="0"/>
          </a:p>
          <a:p>
            <a:pPr lvl="1"/>
            <a:r>
              <a:rPr lang="zh-CN" altLang="en-US" dirty="0"/>
              <a:t>考试成绩占：</a:t>
            </a:r>
            <a:r>
              <a:rPr lang="en-US" altLang="zh-CN" dirty="0"/>
              <a:t>6</a:t>
            </a:r>
            <a:r>
              <a:rPr lang="zh-CN" altLang="en-US" dirty="0"/>
              <a:t>0%</a:t>
            </a:r>
          </a:p>
          <a:p>
            <a:pPr lvl="1"/>
            <a:r>
              <a:rPr lang="zh-CN" altLang="en-US" dirty="0"/>
              <a:t>平时表现：10%</a:t>
            </a:r>
          </a:p>
          <a:p>
            <a:r>
              <a:rPr lang="zh-CN" altLang="en-US" dirty="0">
                <a:solidFill>
                  <a:schemeClr val="tx1"/>
                </a:solidFill>
                <a:ea typeface="宋体" pitchFamily="2" charset="-122"/>
              </a:rPr>
              <a:t>考试方式</a:t>
            </a:r>
          </a:p>
          <a:p>
            <a:pPr lvl="1"/>
            <a:r>
              <a:rPr lang="zh-CN" altLang="en-US" dirty="0"/>
              <a:t>闭卷考试</a:t>
            </a:r>
          </a:p>
          <a:p>
            <a:r>
              <a:rPr lang="zh-CN" altLang="en-US" dirty="0">
                <a:solidFill>
                  <a:schemeClr val="tx1"/>
                </a:solidFill>
                <a:ea typeface="宋体" pitchFamily="2" charset="-122"/>
              </a:rPr>
              <a:t>考试时间地点待定</a:t>
            </a:r>
          </a:p>
        </p:txBody>
      </p:sp>
    </p:spTree>
    <p:extLst>
      <p:ext uri="{BB962C8B-B14F-4D97-AF65-F5344CB8AC3E}">
        <p14:creationId xmlns:p14="http://schemas.microsoft.com/office/powerpoint/2010/main" val="139344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2</a:t>
            </a:r>
            <a:r>
              <a:rPr lang="zh-CN" altLang="en-US" dirty="0"/>
              <a:t> 考试方法</a:t>
            </a:r>
          </a:p>
        </p:txBody>
      </p:sp>
      <p:sp>
        <p:nvSpPr>
          <p:cNvPr id="13315" name="Rectangle 3"/>
          <p:cNvSpPr>
            <a:spLocks noGrp="1" noChangeArrowheads="1"/>
          </p:cNvSpPr>
          <p:nvPr>
            <p:ph type="body" idx="4294967295"/>
          </p:nvPr>
        </p:nvSpPr>
        <p:spPr/>
        <p:txBody>
          <a:bodyPr/>
          <a:lstStyle/>
          <a:p>
            <a:pPr>
              <a:buFont typeface="Wingdings" pitchFamily="2" charset="2"/>
              <a:buNone/>
              <a:defRPr/>
            </a:pPr>
            <a:r>
              <a:rPr lang="zh-CN" altLang="en-US" sz="2000" dirty="0">
                <a:solidFill>
                  <a:srgbClr val="CC00CC"/>
                </a:solidFill>
              </a:rPr>
              <a:t>运筹学与最优化方法是数学科学的一个重要分支，是计算机学科学术研究和应用研究的重要方法</a:t>
            </a:r>
          </a:p>
          <a:p>
            <a:pPr>
              <a:defRPr/>
            </a:pPr>
            <a:r>
              <a:rPr lang="zh-CN" altLang="en-US" sz="2000" dirty="0"/>
              <a:t>平时成绩10%</a:t>
            </a:r>
          </a:p>
          <a:p>
            <a:pPr lvl="1">
              <a:defRPr/>
            </a:pPr>
            <a:r>
              <a:rPr lang="zh-CN" altLang="en-US" sz="2000" dirty="0"/>
              <a:t>讨论发言</a:t>
            </a:r>
            <a:endParaRPr lang="en-US" altLang="zh-CN" sz="2000" dirty="0"/>
          </a:p>
          <a:p>
            <a:pPr lvl="1">
              <a:defRPr/>
            </a:pPr>
            <a:r>
              <a:rPr lang="zh-CN" altLang="en-US" sz="2000" dirty="0"/>
              <a:t>出勤统计</a:t>
            </a:r>
          </a:p>
          <a:p>
            <a:pPr>
              <a:defRPr/>
            </a:pPr>
            <a:r>
              <a:rPr lang="zh-CN" altLang="en-US" sz="2300" dirty="0"/>
              <a:t>作业4次，占20%</a:t>
            </a:r>
          </a:p>
          <a:p>
            <a:pPr lvl="1">
              <a:defRPr/>
            </a:pPr>
            <a:r>
              <a:rPr lang="zh-CN" altLang="en-US" sz="1900" dirty="0"/>
              <a:t>每次</a:t>
            </a:r>
            <a:r>
              <a:rPr lang="en-US" altLang="zh-CN" sz="1900" dirty="0"/>
              <a:t>5</a:t>
            </a:r>
            <a:r>
              <a:rPr lang="zh-CN" altLang="en-US" sz="1900" dirty="0"/>
              <a:t>分</a:t>
            </a:r>
          </a:p>
          <a:p>
            <a:pPr>
              <a:defRPr/>
            </a:pPr>
            <a:r>
              <a:rPr lang="zh-CN" altLang="en-US" sz="2000" dirty="0"/>
              <a:t>大作业10%</a:t>
            </a:r>
          </a:p>
          <a:p>
            <a:pPr lvl="1">
              <a:defRPr/>
            </a:pPr>
            <a:r>
              <a:rPr lang="zh-CN" altLang="en-US" sz="2000" dirty="0"/>
              <a:t>文献阅读报告</a:t>
            </a:r>
          </a:p>
          <a:p>
            <a:pPr marL="1143000" lvl="2" indent="-228600">
              <a:defRPr/>
            </a:pPr>
            <a:r>
              <a:rPr lang="zh-CN" altLang="en-US" sz="2000" dirty="0"/>
              <a:t>阅读至少一篇上课当年或前一年发表的期刊或者会议文献，该文献必须用到优化算法，仔细阅读后将优化部分的主要思想和算法，以及文章的贡献写成读书报告上交，如果能运行相关的程序或者自己编程实现论文的思想，可适当加分！</a:t>
            </a:r>
            <a:endParaRPr lang="en-US" altLang="zh-CN" sz="2000" dirty="0"/>
          </a:p>
          <a:p>
            <a:pPr marL="371475" indent="-228600">
              <a:defRPr/>
            </a:pPr>
            <a:r>
              <a:rPr lang="zh-CN" altLang="en-US" sz="2800" dirty="0"/>
              <a:t>期末闭卷考试：</a:t>
            </a:r>
            <a:r>
              <a:rPr lang="en-US" altLang="zh-CN" sz="2800" dirty="0"/>
              <a:t>60%</a:t>
            </a:r>
            <a:endParaRPr lang="zh-CN" altLang="en-US" sz="2800" dirty="0"/>
          </a:p>
        </p:txBody>
      </p:sp>
    </p:spTree>
    <p:extLst>
      <p:ext uri="{BB962C8B-B14F-4D97-AF65-F5344CB8AC3E}">
        <p14:creationId xmlns:p14="http://schemas.microsoft.com/office/powerpoint/2010/main" val="2293705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 calcmode="lin" valueType="num">
                                      <p:cBhvr additive="base">
                                        <p:cTn id="2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 calcmode="lin" valueType="num">
                                      <p:cBhvr additive="base">
                                        <p:cTn id="37"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315">
                                            <p:txEl>
                                              <p:pRg st="7" end="7"/>
                                            </p:txEl>
                                          </p:spTgt>
                                        </p:tgtEl>
                                        <p:attrNameLst>
                                          <p:attrName>style.visibility</p:attrName>
                                        </p:attrNameLst>
                                      </p:cBhvr>
                                      <p:to>
                                        <p:strVal val="visible"/>
                                      </p:to>
                                    </p:set>
                                    <p:anim calcmode="lin" valueType="num">
                                      <p:cBhvr additive="base">
                                        <p:cTn id="41"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315">
                                            <p:txEl>
                                              <p:pRg st="8" end="8"/>
                                            </p:txEl>
                                          </p:spTgt>
                                        </p:tgtEl>
                                        <p:attrNameLst>
                                          <p:attrName>style.visibility</p:attrName>
                                        </p:attrNameLst>
                                      </p:cBhvr>
                                      <p:to>
                                        <p:strVal val="visible"/>
                                      </p:to>
                                    </p:set>
                                    <p:anim calcmode="lin" valueType="num">
                                      <p:cBhvr additive="base">
                                        <p:cTn id="45"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315">
                                            <p:txEl>
                                              <p:pRg st="9" end="9"/>
                                            </p:txEl>
                                          </p:spTgt>
                                        </p:tgtEl>
                                        <p:attrNameLst>
                                          <p:attrName>style.visibility</p:attrName>
                                        </p:attrNameLst>
                                      </p:cBhvr>
                                      <p:to>
                                        <p:strVal val="visible"/>
                                      </p:to>
                                    </p:set>
                                    <p:anim calcmode="lin" valueType="num">
                                      <p:cBhvr additive="base">
                                        <p:cTn id="51"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92560" y="1232917"/>
            <a:ext cx="8266667" cy="4857143"/>
          </a:xfrm>
          <a:prstGeom prst="rect">
            <a:avLst/>
          </a:prstGeom>
        </p:spPr>
      </p:pic>
      <p:sp>
        <p:nvSpPr>
          <p:cNvPr id="3" name="Rectangle 2"/>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prstTxWarp prst="textNoShape">
              <a:avLst/>
            </a:prstTxWarp>
          </a:bodyPr>
          <a:lstStyle>
            <a:lvl1pPr algn="l" defTabSz="881063" rtl="0" eaLnBrk="0" fontAlgn="base" hangingPunct="0">
              <a:spcBef>
                <a:spcPct val="0"/>
              </a:spcBef>
              <a:spcAft>
                <a:spcPct val="0"/>
              </a:spcAft>
              <a:defRPr sz="3600" b="1">
                <a:solidFill>
                  <a:srgbClr val="FF0000"/>
                </a:solidFill>
                <a:latin typeface="+mj-lt"/>
                <a:ea typeface="+mj-ea"/>
                <a:cs typeface="+mj-cs"/>
              </a:defRPr>
            </a:lvl1pPr>
            <a:lvl2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2pPr>
            <a:lvl3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3pPr>
            <a:lvl4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4pPr>
            <a:lvl5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5pPr>
            <a:lvl6pPr marL="4572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6pPr>
            <a:lvl7pPr marL="9144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7pPr>
            <a:lvl8pPr marL="13716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8pPr>
            <a:lvl9pPr marL="18288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9pPr>
          </a:lstStyle>
          <a:p>
            <a:pPr>
              <a:buFontTx/>
            </a:pPr>
            <a:r>
              <a:rPr lang="en-US" altLang="zh-CN" kern="0" dirty="0"/>
              <a:t>0</a:t>
            </a:r>
            <a:r>
              <a:rPr lang="zh-CN" altLang="en-US" kern="0" dirty="0"/>
              <a:t>.</a:t>
            </a:r>
            <a:r>
              <a:rPr lang="en-US" altLang="zh-CN" kern="0" dirty="0"/>
              <a:t>3</a:t>
            </a:r>
            <a:r>
              <a:rPr lang="zh-CN" altLang="en-US" kern="0" dirty="0"/>
              <a:t> 你所了解的运筹学与最优化？</a:t>
            </a:r>
          </a:p>
        </p:txBody>
      </p:sp>
    </p:spTree>
    <p:extLst>
      <p:ext uri="{BB962C8B-B14F-4D97-AF65-F5344CB8AC3E}">
        <p14:creationId xmlns:p14="http://schemas.microsoft.com/office/powerpoint/2010/main" val="28211718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3</a:t>
            </a:r>
            <a:r>
              <a:rPr lang="zh-CN" altLang="en-US" dirty="0"/>
              <a:t> 上课内容</a:t>
            </a:r>
          </a:p>
        </p:txBody>
      </p:sp>
      <p:sp>
        <p:nvSpPr>
          <p:cNvPr id="8195" name="Rectangle 3"/>
          <p:cNvSpPr>
            <a:spLocks noGrp="1" noChangeArrowheads="1"/>
          </p:cNvSpPr>
          <p:nvPr>
            <p:ph type="body" idx="4294967295"/>
          </p:nvPr>
        </p:nvSpPr>
        <p:spPr>
          <a:noFill/>
        </p:spPr>
        <p:txBody>
          <a:bodyPr/>
          <a:lstStyle/>
          <a:p>
            <a:pPr>
              <a:lnSpc>
                <a:spcPct val="80000"/>
              </a:lnSpc>
              <a:buFont typeface="Wingdings" pitchFamily="2" charset="2"/>
              <a:buNone/>
            </a:pPr>
            <a:r>
              <a:rPr lang="zh-CN" altLang="en-US" sz="2400" dirty="0">
                <a:solidFill>
                  <a:srgbClr val="CC00CC"/>
                </a:solidFill>
              </a:rPr>
              <a:t>共计32学时，第</a:t>
            </a:r>
            <a:r>
              <a:rPr lang="en-US" altLang="zh-CN" sz="2400" dirty="0">
                <a:solidFill>
                  <a:srgbClr val="CC00CC"/>
                </a:solidFill>
              </a:rPr>
              <a:t>1</a:t>
            </a:r>
            <a:r>
              <a:rPr lang="zh-CN" altLang="en-US" sz="2400" dirty="0">
                <a:solidFill>
                  <a:srgbClr val="CC00CC"/>
                </a:solidFill>
              </a:rPr>
              <a:t>周(</a:t>
            </a:r>
            <a:r>
              <a:rPr lang="en-US" altLang="zh-CN" sz="2400" dirty="0">
                <a:solidFill>
                  <a:srgbClr val="CC00CC"/>
                </a:solidFill>
              </a:rPr>
              <a:t>2</a:t>
            </a:r>
            <a:r>
              <a:rPr lang="zh-CN" altLang="en-US" sz="2400" dirty="0">
                <a:solidFill>
                  <a:srgbClr val="CC00CC"/>
                </a:solidFill>
              </a:rPr>
              <a:t>月2</a:t>
            </a:r>
            <a:r>
              <a:rPr lang="en-US" altLang="zh-CN" sz="2400" dirty="0">
                <a:solidFill>
                  <a:srgbClr val="CC00CC"/>
                </a:solidFill>
              </a:rPr>
              <a:t>7</a:t>
            </a:r>
            <a:r>
              <a:rPr lang="zh-CN" altLang="en-US" sz="2400" dirty="0">
                <a:solidFill>
                  <a:srgbClr val="CC00CC"/>
                </a:solidFill>
              </a:rPr>
              <a:t>日)-第</a:t>
            </a:r>
            <a:r>
              <a:rPr lang="en-US" altLang="zh-CN" sz="2400" dirty="0">
                <a:solidFill>
                  <a:srgbClr val="CC00CC"/>
                </a:solidFill>
              </a:rPr>
              <a:t>7</a:t>
            </a:r>
            <a:r>
              <a:rPr lang="zh-CN" altLang="en-US" sz="2400" dirty="0">
                <a:solidFill>
                  <a:srgbClr val="CC00CC"/>
                </a:solidFill>
              </a:rPr>
              <a:t>周(</a:t>
            </a:r>
            <a:r>
              <a:rPr lang="en-US" altLang="zh-CN" sz="2400" dirty="0">
                <a:solidFill>
                  <a:srgbClr val="CC00CC"/>
                </a:solidFill>
              </a:rPr>
              <a:t>4</a:t>
            </a:r>
            <a:r>
              <a:rPr lang="zh-CN" altLang="en-US" sz="2400" dirty="0">
                <a:solidFill>
                  <a:srgbClr val="CC00CC"/>
                </a:solidFill>
              </a:rPr>
              <a:t>月</a:t>
            </a:r>
            <a:r>
              <a:rPr lang="en-US" altLang="zh-CN" sz="2400" dirty="0">
                <a:solidFill>
                  <a:srgbClr val="CC00CC"/>
                </a:solidFill>
              </a:rPr>
              <a:t>16</a:t>
            </a:r>
            <a:r>
              <a:rPr lang="zh-CN" altLang="en-US" sz="2400" dirty="0">
                <a:solidFill>
                  <a:srgbClr val="CC00CC"/>
                </a:solidFill>
              </a:rPr>
              <a:t>日)，每周2次，周一</a:t>
            </a:r>
            <a:r>
              <a:rPr lang="en-US" altLang="zh-CN" sz="2400" dirty="0">
                <a:solidFill>
                  <a:srgbClr val="CC00CC"/>
                </a:solidFill>
              </a:rPr>
              <a:t>5-6</a:t>
            </a:r>
            <a:r>
              <a:rPr lang="zh-CN" altLang="en-US" sz="2400" dirty="0">
                <a:solidFill>
                  <a:srgbClr val="CC00CC"/>
                </a:solidFill>
              </a:rPr>
              <a:t>节正心</a:t>
            </a:r>
            <a:r>
              <a:rPr lang="en-US" altLang="zh-CN" sz="2400" dirty="0">
                <a:solidFill>
                  <a:srgbClr val="CC00CC"/>
                </a:solidFill>
              </a:rPr>
              <a:t>31</a:t>
            </a:r>
            <a:r>
              <a:rPr lang="zh-CN" altLang="en-US" sz="2400" dirty="0">
                <a:solidFill>
                  <a:srgbClr val="CC00CC"/>
                </a:solidFill>
              </a:rPr>
              <a:t>和周五的</a:t>
            </a:r>
            <a:r>
              <a:rPr lang="en-US" altLang="zh-CN" sz="2400" dirty="0">
                <a:solidFill>
                  <a:srgbClr val="CC00CC"/>
                </a:solidFill>
              </a:rPr>
              <a:t>1-2</a:t>
            </a:r>
            <a:r>
              <a:rPr lang="zh-CN" altLang="en-US" sz="2400" dirty="0">
                <a:solidFill>
                  <a:srgbClr val="CC00CC"/>
                </a:solidFill>
              </a:rPr>
              <a:t>节正心</a:t>
            </a:r>
            <a:r>
              <a:rPr lang="en-US" altLang="zh-CN" sz="2400" dirty="0">
                <a:solidFill>
                  <a:srgbClr val="CC00CC"/>
                </a:solidFill>
              </a:rPr>
              <a:t>14</a:t>
            </a:r>
            <a:r>
              <a:rPr lang="zh-CN" altLang="en-US" sz="2400" dirty="0">
                <a:solidFill>
                  <a:srgbClr val="CC00CC"/>
                </a:solidFill>
              </a:rPr>
              <a:t>，第</a:t>
            </a:r>
            <a:r>
              <a:rPr lang="en-US" altLang="zh-CN" sz="2400" dirty="0">
                <a:solidFill>
                  <a:srgbClr val="CC00CC"/>
                </a:solidFill>
              </a:rPr>
              <a:t>7</a:t>
            </a:r>
            <a:r>
              <a:rPr lang="zh-CN" altLang="en-US" sz="2400" dirty="0">
                <a:solidFill>
                  <a:srgbClr val="CC00CC"/>
                </a:solidFill>
              </a:rPr>
              <a:t>、</a:t>
            </a:r>
            <a:r>
              <a:rPr lang="en-US" altLang="zh-CN" sz="2400" dirty="0">
                <a:solidFill>
                  <a:srgbClr val="CC00CC"/>
                </a:solidFill>
              </a:rPr>
              <a:t>8</a:t>
            </a:r>
            <a:r>
              <a:rPr lang="zh-CN" altLang="en-US" sz="2400" dirty="0">
                <a:solidFill>
                  <a:srgbClr val="CC00CC"/>
                </a:solidFill>
              </a:rPr>
              <a:t>周周日</a:t>
            </a:r>
            <a:r>
              <a:rPr lang="en-US" altLang="zh-CN" sz="2400" dirty="0">
                <a:solidFill>
                  <a:srgbClr val="CC00CC"/>
                </a:solidFill>
              </a:rPr>
              <a:t>5-6</a:t>
            </a:r>
            <a:r>
              <a:rPr lang="zh-CN" altLang="en-US" sz="2400" dirty="0">
                <a:solidFill>
                  <a:srgbClr val="CC00CC"/>
                </a:solidFill>
              </a:rPr>
              <a:t>节正心</a:t>
            </a:r>
            <a:r>
              <a:rPr lang="en-US" altLang="zh-CN" sz="2400" dirty="0">
                <a:solidFill>
                  <a:srgbClr val="CC00CC"/>
                </a:solidFill>
              </a:rPr>
              <a:t>31</a:t>
            </a:r>
            <a:endParaRPr lang="zh-CN" altLang="en-US" sz="2400" dirty="0">
              <a:solidFill>
                <a:srgbClr val="CC00CC"/>
              </a:solidFill>
            </a:endParaRPr>
          </a:p>
          <a:p>
            <a:pPr>
              <a:lnSpc>
                <a:spcPct val="80000"/>
              </a:lnSpc>
            </a:pPr>
            <a:r>
              <a:rPr lang="zh-CN" altLang="en-US" sz="2400" dirty="0"/>
              <a:t>第1章   简介</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p>
          <a:p>
            <a:pPr>
              <a:lnSpc>
                <a:spcPct val="80000"/>
              </a:lnSpc>
            </a:pPr>
            <a:r>
              <a:rPr lang="zh-CN" altLang="en-US" sz="2400" dirty="0"/>
              <a:t>第2章   线性规划</a:t>
            </a:r>
            <a:r>
              <a:rPr lang="zh-CN" altLang="en-US" sz="1200" dirty="0">
                <a:solidFill>
                  <a:srgbClr val="FF0000"/>
                </a:solidFill>
              </a:rPr>
              <a:t>(</a:t>
            </a:r>
            <a:r>
              <a:rPr lang="en-US" altLang="zh-CN" sz="1200" dirty="0">
                <a:solidFill>
                  <a:srgbClr val="FF0000"/>
                </a:solidFill>
              </a:rPr>
              <a:t>6</a:t>
            </a:r>
            <a:r>
              <a:rPr lang="zh-CN" altLang="en-US" sz="1200" dirty="0">
                <a:solidFill>
                  <a:srgbClr val="FF0000"/>
                </a:solidFill>
              </a:rPr>
              <a:t>学时)</a:t>
            </a:r>
            <a:endParaRPr lang="zh-CN" altLang="en-US" sz="1200" dirty="0"/>
          </a:p>
          <a:p>
            <a:pPr lvl="1">
              <a:lnSpc>
                <a:spcPct val="80000"/>
              </a:lnSpc>
            </a:pPr>
            <a:r>
              <a:rPr lang="en-US" altLang="zh-CN" sz="2000" dirty="0"/>
              <a:t>2.1	</a:t>
            </a:r>
            <a:r>
              <a:rPr lang="zh-CN" altLang="en-US" sz="2000" dirty="0"/>
              <a:t>线性规划基本概念</a:t>
            </a:r>
            <a:r>
              <a:rPr lang="en-US" altLang="zh-CN" sz="1050" dirty="0">
                <a:solidFill>
                  <a:srgbClr val="FF0000"/>
                </a:solidFill>
              </a:rPr>
              <a:t>(2</a:t>
            </a:r>
            <a:r>
              <a:rPr lang="zh-CN" altLang="en-US" sz="1050" dirty="0">
                <a:solidFill>
                  <a:srgbClr val="FF0000"/>
                </a:solidFill>
              </a:rPr>
              <a:t>学时</a:t>
            </a:r>
            <a:r>
              <a:rPr lang="en-US" altLang="zh-CN" sz="1050" dirty="0">
                <a:solidFill>
                  <a:srgbClr val="FF0000"/>
                </a:solidFill>
              </a:rPr>
              <a:t>)</a:t>
            </a:r>
          </a:p>
          <a:p>
            <a:pPr lvl="1">
              <a:lnSpc>
                <a:spcPct val="80000"/>
              </a:lnSpc>
            </a:pPr>
            <a:r>
              <a:rPr lang="en-US" altLang="zh-CN" sz="2000" dirty="0"/>
              <a:t>2.2	</a:t>
            </a:r>
            <a:r>
              <a:rPr lang="zh-CN" altLang="en-US" sz="2000" dirty="0"/>
              <a:t>单纯形法</a:t>
            </a:r>
            <a:r>
              <a:rPr lang="zh-CN" altLang="en-US" sz="1050" dirty="0">
                <a:solidFill>
                  <a:srgbClr val="FF0000"/>
                </a:solidFill>
              </a:rPr>
              <a:t>(</a:t>
            </a:r>
            <a:r>
              <a:rPr lang="en-US" altLang="zh-CN" sz="1050" dirty="0">
                <a:solidFill>
                  <a:srgbClr val="FF0000"/>
                </a:solidFill>
              </a:rPr>
              <a:t>2</a:t>
            </a:r>
            <a:r>
              <a:rPr lang="zh-CN" altLang="en-US" sz="1050" dirty="0">
                <a:solidFill>
                  <a:srgbClr val="FF0000"/>
                </a:solidFill>
              </a:rPr>
              <a:t>学时)</a:t>
            </a:r>
            <a:endParaRPr lang="zh-CN" altLang="en-US" sz="1050" dirty="0"/>
          </a:p>
          <a:p>
            <a:pPr lvl="1">
              <a:lnSpc>
                <a:spcPct val="80000"/>
              </a:lnSpc>
            </a:pPr>
            <a:r>
              <a:rPr lang="en-US" altLang="zh-CN" sz="2000" dirty="0"/>
              <a:t>2.3	</a:t>
            </a:r>
            <a:r>
              <a:rPr lang="zh-CN" altLang="en-US" sz="2000" dirty="0"/>
              <a:t>对偶理论</a:t>
            </a:r>
            <a:r>
              <a:rPr lang="zh-CN" altLang="en-US" sz="1050" dirty="0">
                <a:solidFill>
                  <a:srgbClr val="FF0000"/>
                </a:solidFill>
              </a:rPr>
              <a:t>(2学时)</a:t>
            </a:r>
            <a:endParaRPr lang="zh-CN" altLang="en-US" sz="1050" dirty="0"/>
          </a:p>
          <a:p>
            <a:pPr>
              <a:lnSpc>
                <a:spcPct val="80000"/>
              </a:lnSpc>
            </a:pPr>
            <a:r>
              <a:rPr lang="zh-CN" altLang="en-US" sz="2400" dirty="0"/>
              <a:t>第</a:t>
            </a:r>
            <a:r>
              <a:rPr lang="en-US" altLang="zh-CN" sz="2400" dirty="0"/>
              <a:t>3</a:t>
            </a:r>
            <a:r>
              <a:rPr lang="zh-CN" altLang="en-US" sz="2400" dirty="0"/>
              <a:t>章   非线性规划的基本概念与基本原理</a:t>
            </a:r>
            <a:r>
              <a:rPr lang="zh-CN" altLang="en-US" sz="1200" dirty="0">
                <a:solidFill>
                  <a:srgbClr val="FF0000"/>
                </a:solidFill>
              </a:rPr>
              <a:t>(</a:t>
            </a:r>
            <a:r>
              <a:rPr lang="en-US" altLang="zh-CN" sz="1200" dirty="0">
                <a:solidFill>
                  <a:srgbClr val="FF0000"/>
                </a:solidFill>
              </a:rPr>
              <a:t>6</a:t>
            </a:r>
            <a:r>
              <a:rPr lang="zh-CN" altLang="en-US" sz="1200" dirty="0">
                <a:solidFill>
                  <a:srgbClr val="FF0000"/>
                </a:solidFill>
              </a:rPr>
              <a:t>学时)</a:t>
            </a:r>
            <a:endParaRPr lang="zh-CN" altLang="en-US" sz="1200" dirty="0"/>
          </a:p>
          <a:p>
            <a:pPr lvl="1">
              <a:lnSpc>
                <a:spcPct val="80000"/>
              </a:lnSpc>
            </a:pPr>
            <a:r>
              <a:rPr lang="en-US" altLang="zh-CN" sz="2000" dirty="0"/>
              <a:t>3.1	</a:t>
            </a:r>
            <a:r>
              <a:rPr lang="zh-CN" altLang="en-US" sz="2000" dirty="0"/>
              <a:t>非线性规划的数学模型</a:t>
            </a:r>
            <a:r>
              <a:rPr lang="en-US" altLang="zh-CN" sz="1050" dirty="0">
                <a:solidFill>
                  <a:srgbClr val="FF0000"/>
                </a:solidFill>
              </a:rPr>
              <a:t>(2</a:t>
            </a:r>
            <a:r>
              <a:rPr lang="zh-CN" altLang="en-US" sz="1050" dirty="0">
                <a:solidFill>
                  <a:srgbClr val="FF0000"/>
                </a:solidFill>
              </a:rPr>
              <a:t>学时</a:t>
            </a:r>
            <a:r>
              <a:rPr lang="en-US" altLang="zh-CN" sz="1050" dirty="0">
                <a:solidFill>
                  <a:srgbClr val="FF0000"/>
                </a:solidFill>
              </a:rPr>
              <a:t>)</a:t>
            </a:r>
          </a:p>
          <a:p>
            <a:pPr lvl="1">
              <a:lnSpc>
                <a:spcPct val="80000"/>
              </a:lnSpc>
            </a:pPr>
            <a:r>
              <a:rPr lang="en-US" altLang="zh-CN" sz="2000" dirty="0"/>
              <a:t>3.2	</a:t>
            </a:r>
            <a:r>
              <a:rPr lang="zh-CN" altLang="en-US" sz="2000" dirty="0"/>
              <a:t>无约束问题的最优性条件</a:t>
            </a:r>
            <a:r>
              <a:rPr lang="zh-CN" altLang="en-US" sz="1050" dirty="0">
                <a:solidFill>
                  <a:srgbClr val="FF0000"/>
                </a:solidFill>
              </a:rPr>
              <a:t>(2学时)</a:t>
            </a:r>
          </a:p>
          <a:p>
            <a:pPr lvl="1">
              <a:lnSpc>
                <a:spcPct val="80000"/>
              </a:lnSpc>
            </a:pPr>
            <a:r>
              <a:rPr lang="en-US" altLang="zh-CN" sz="2000" dirty="0">
                <a:sym typeface="Arial" pitchFamily="34" charset="0"/>
              </a:rPr>
              <a:t>3.3	</a:t>
            </a:r>
            <a:r>
              <a:rPr lang="zh-CN" altLang="en-US" sz="2000" dirty="0">
                <a:sym typeface="Arial" pitchFamily="34" charset="0"/>
              </a:rPr>
              <a:t>凸函数和凸规划</a:t>
            </a:r>
            <a:r>
              <a:rPr lang="zh-CN" altLang="en-US" sz="1050" dirty="0">
                <a:solidFill>
                  <a:srgbClr val="FF0000"/>
                </a:solidFill>
                <a:sym typeface="Arial" pitchFamily="34" charset="0"/>
              </a:rPr>
              <a:t>(2学时)</a:t>
            </a:r>
          </a:p>
          <a:p>
            <a:pPr>
              <a:lnSpc>
                <a:spcPct val="80000"/>
              </a:lnSpc>
            </a:pPr>
            <a:r>
              <a:rPr lang="zh-CN" altLang="en-US" sz="2400" dirty="0">
                <a:sym typeface="Arial" pitchFamily="34" charset="0"/>
              </a:rPr>
              <a:t>第</a:t>
            </a:r>
            <a:r>
              <a:rPr lang="en-US" altLang="zh-CN" sz="2400" dirty="0">
                <a:sym typeface="Arial" pitchFamily="34" charset="0"/>
              </a:rPr>
              <a:t>4</a:t>
            </a:r>
            <a:r>
              <a:rPr lang="zh-CN" altLang="en-US" sz="2400" dirty="0">
                <a:sym typeface="Arial" pitchFamily="34" charset="0"/>
              </a:rPr>
              <a:t>章   最优化搜索算法的结构与一维搜索</a:t>
            </a:r>
            <a:r>
              <a:rPr lang="en-US" altLang="zh-CN" sz="1200" dirty="0">
                <a:solidFill>
                  <a:srgbClr val="FF0000"/>
                </a:solidFill>
                <a:sym typeface="Arial" pitchFamily="34" charset="0"/>
              </a:rPr>
              <a:t>(2</a:t>
            </a:r>
            <a:r>
              <a:rPr lang="zh-CN" altLang="en-US" sz="1200" dirty="0">
                <a:solidFill>
                  <a:srgbClr val="FF0000"/>
                </a:solidFill>
                <a:sym typeface="Arial" pitchFamily="34" charset="0"/>
              </a:rPr>
              <a:t>学时</a:t>
            </a:r>
            <a:r>
              <a:rPr lang="en-US" altLang="zh-CN" sz="1200" dirty="0">
                <a:solidFill>
                  <a:srgbClr val="FF0000"/>
                </a:solidFill>
                <a:sym typeface="Arial" pitchFamily="34" charset="0"/>
              </a:rPr>
              <a:t>)</a:t>
            </a:r>
          </a:p>
          <a:p>
            <a:pPr lvl="1">
              <a:lnSpc>
                <a:spcPct val="80000"/>
              </a:lnSpc>
            </a:pPr>
            <a:r>
              <a:rPr lang="en-US" altLang="zh-CN" sz="2000" dirty="0">
                <a:sym typeface="Arial" pitchFamily="34" charset="0"/>
              </a:rPr>
              <a:t>4.1	</a:t>
            </a:r>
            <a:r>
              <a:rPr lang="zh-CN" altLang="en-US" sz="2000" dirty="0">
                <a:sym typeface="Arial" pitchFamily="34" charset="0"/>
              </a:rPr>
              <a:t>最优化搜索算法的基本结构</a:t>
            </a:r>
            <a:endParaRPr lang="en-US" altLang="zh-CN" sz="2000" dirty="0">
              <a:sym typeface="Arial" pitchFamily="34" charset="0"/>
            </a:endParaRPr>
          </a:p>
          <a:p>
            <a:pPr lvl="1">
              <a:lnSpc>
                <a:spcPct val="80000"/>
              </a:lnSpc>
            </a:pPr>
            <a:r>
              <a:rPr lang="en-US" altLang="zh-CN" sz="2000" dirty="0">
                <a:sym typeface="Arial" pitchFamily="34" charset="0"/>
              </a:rPr>
              <a:t>4.2 	</a:t>
            </a:r>
            <a:r>
              <a:rPr lang="zh-CN" altLang="en-US" sz="2000" dirty="0">
                <a:sym typeface="Arial" pitchFamily="34" charset="0"/>
              </a:rPr>
              <a:t>一维搜索</a:t>
            </a:r>
            <a:endParaRPr lang="en-US" altLang="zh-CN" sz="2000" dirty="0">
              <a:sym typeface="Arial" pitchFamily="34" charset="0"/>
            </a:endParaRPr>
          </a:p>
          <a:p>
            <a:pPr>
              <a:lnSpc>
                <a:spcPct val="80000"/>
              </a:lnSpc>
            </a:pPr>
            <a:r>
              <a:rPr lang="zh-CN" altLang="en-US" sz="2400" dirty="0">
                <a:sym typeface="Arial" pitchFamily="34" charset="0"/>
              </a:rPr>
              <a:t>第</a:t>
            </a:r>
            <a:r>
              <a:rPr lang="en-US" altLang="zh-CN" sz="2400" dirty="0">
                <a:sym typeface="Arial" pitchFamily="34" charset="0"/>
              </a:rPr>
              <a:t>5</a:t>
            </a:r>
            <a:r>
              <a:rPr lang="zh-CN" altLang="en-US" sz="2400" dirty="0">
                <a:sym typeface="Arial" pitchFamily="34" charset="0"/>
              </a:rPr>
              <a:t>章   无约束最优化方法</a:t>
            </a:r>
            <a:r>
              <a:rPr lang="en-US" altLang="zh-CN" sz="1200" dirty="0">
                <a:solidFill>
                  <a:srgbClr val="FF0000"/>
                </a:solidFill>
                <a:sym typeface="Arial" pitchFamily="34" charset="0"/>
              </a:rPr>
              <a:t>(6</a:t>
            </a:r>
            <a:r>
              <a:rPr lang="zh-CN" altLang="en-US" sz="1200" dirty="0">
                <a:solidFill>
                  <a:srgbClr val="FF0000"/>
                </a:solidFill>
                <a:sym typeface="Arial" pitchFamily="34" charset="0"/>
              </a:rPr>
              <a:t>学时</a:t>
            </a:r>
            <a:r>
              <a:rPr lang="en-US" altLang="zh-CN" sz="1200" dirty="0">
                <a:solidFill>
                  <a:srgbClr val="FF0000"/>
                </a:solidFill>
                <a:sym typeface="Arial" pitchFamily="34" charset="0"/>
              </a:rPr>
              <a:t>)</a:t>
            </a:r>
          </a:p>
          <a:p>
            <a:pPr lvl="1">
              <a:lnSpc>
                <a:spcPct val="80000"/>
              </a:lnSpc>
            </a:pPr>
            <a:r>
              <a:rPr lang="en-US" altLang="zh-CN" sz="2000" dirty="0">
                <a:sym typeface="Arial" pitchFamily="34" charset="0"/>
              </a:rPr>
              <a:t>5.1	</a:t>
            </a:r>
            <a:r>
              <a:rPr lang="zh-CN" altLang="en-US" sz="2000" dirty="0">
                <a:sym typeface="Arial" pitchFamily="34" charset="0"/>
              </a:rPr>
              <a:t>最速下降法</a:t>
            </a:r>
            <a:r>
              <a:rPr lang="zh-CN" altLang="en-US" sz="1050" dirty="0">
                <a:solidFill>
                  <a:srgbClr val="FF0000"/>
                </a:solidFill>
                <a:sym typeface="Arial" pitchFamily="34" charset="0"/>
              </a:rPr>
              <a:t>(2学时)</a:t>
            </a:r>
          </a:p>
          <a:p>
            <a:pPr lvl="1">
              <a:lnSpc>
                <a:spcPct val="80000"/>
              </a:lnSpc>
            </a:pPr>
            <a:r>
              <a:rPr lang="en-US" altLang="zh-CN" sz="2000" dirty="0">
                <a:sym typeface="Arial" pitchFamily="34" charset="0"/>
              </a:rPr>
              <a:t>5.2	</a:t>
            </a:r>
            <a:r>
              <a:rPr lang="zh-CN" altLang="en-US" sz="2000" dirty="0">
                <a:sym typeface="Arial" pitchFamily="34" charset="0"/>
              </a:rPr>
              <a:t>牛顿法</a:t>
            </a:r>
            <a:r>
              <a:rPr lang="zh-CN" altLang="en-US" sz="1050" dirty="0">
                <a:solidFill>
                  <a:srgbClr val="FF0000"/>
                </a:solidFill>
                <a:sym typeface="Arial" pitchFamily="34" charset="0"/>
              </a:rPr>
              <a:t>(2学时)</a:t>
            </a:r>
          </a:p>
          <a:p>
            <a:pPr lvl="1">
              <a:lnSpc>
                <a:spcPct val="80000"/>
              </a:lnSpc>
            </a:pPr>
            <a:r>
              <a:rPr lang="en-US" altLang="zh-CN" sz="2000" dirty="0">
                <a:sym typeface="Arial" pitchFamily="34" charset="0"/>
              </a:rPr>
              <a:t>5.3	</a:t>
            </a:r>
            <a:r>
              <a:rPr lang="zh-CN" altLang="en-US" sz="2000" dirty="0">
                <a:sym typeface="Arial" pitchFamily="34" charset="0"/>
              </a:rPr>
              <a:t>共轭梯度法</a:t>
            </a:r>
            <a:r>
              <a:rPr lang="zh-CN" altLang="en-US" sz="1050" dirty="0">
                <a:solidFill>
                  <a:srgbClr val="FF0000"/>
                </a:solidFill>
                <a:sym typeface="Arial" pitchFamily="34" charset="0"/>
              </a:rPr>
              <a:t>(2学时)</a:t>
            </a:r>
          </a:p>
        </p:txBody>
      </p:sp>
    </p:spTree>
    <p:extLst>
      <p:ext uri="{BB962C8B-B14F-4D97-AF65-F5344CB8AC3E}">
        <p14:creationId xmlns:p14="http://schemas.microsoft.com/office/powerpoint/2010/main" val="21628939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 calcmode="lin" valueType="num">
                                      <p:cBhvr additive="base">
                                        <p:cTn id="37"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pRg st="7" end="7"/>
                                            </p:txEl>
                                          </p:spTgt>
                                        </p:tgtEl>
                                        <p:attrNameLst>
                                          <p:attrName>style.visibility</p:attrName>
                                        </p:attrNameLst>
                                      </p:cBhvr>
                                      <p:to>
                                        <p:strVal val="visible"/>
                                      </p:to>
                                    </p:set>
                                    <p:anim calcmode="lin" valueType="num">
                                      <p:cBhvr additive="base">
                                        <p:cTn id="41"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95">
                                            <p:txEl>
                                              <p:pRg st="8" end="8"/>
                                            </p:txEl>
                                          </p:spTgt>
                                        </p:tgtEl>
                                        <p:attrNameLst>
                                          <p:attrName>style.visibility</p:attrName>
                                        </p:attrNameLst>
                                      </p:cBhvr>
                                      <p:to>
                                        <p:strVal val="visible"/>
                                      </p:to>
                                    </p:set>
                                    <p:anim calcmode="lin" valueType="num">
                                      <p:cBhvr additive="base">
                                        <p:cTn id="4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95">
                                            <p:txEl>
                                              <p:pRg st="9" end="9"/>
                                            </p:txEl>
                                          </p:spTgt>
                                        </p:tgtEl>
                                        <p:attrNameLst>
                                          <p:attrName>style.visibility</p:attrName>
                                        </p:attrNameLst>
                                      </p:cBhvr>
                                      <p:to>
                                        <p:strVal val="visible"/>
                                      </p:to>
                                    </p:set>
                                    <p:anim calcmode="lin" valueType="num">
                                      <p:cBhvr additive="base">
                                        <p:cTn id="49"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195">
                                            <p:txEl>
                                              <p:pRg st="10" end="10"/>
                                            </p:txEl>
                                          </p:spTgt>
                                        </p:tgtEl>
                                        <p:attrNameLst>
                                          <p:attrName>style.visibility</p:attrName>
                                        </p:attrNameLst>
                                      </p:cBhvr>
                                      <p:to>
                                        <p:strVal val="visible"/>
                                      </p:to>
                                    </p:set>
                                    <p:anim calcmode="lin" valueType="num">
                                      <p:cBhvr additive="base">
                                        <p:cTn id="55" dur="5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195">
                                            <p:txEl>
                                              <p:pRg st="11" end="11"/>
                                            </p:txEl>
                                          </p:spTgt>
                                        </p:tgtEl>
                                        <p:attrNameLst>
                                          <p:attrName>style.visibility</p:attrName>
                                        </p:attrNameLst>
                                      </p:cBhvr>
                                      <p:to>
                                        <p:strVal val="visible"/>
                                      </p:to>
                                    </p:set>
                                    <p:anim calcmode="lin" valueType="num">
                                      <p:cBhvr additive="base">
                                        <p:cTn id="59" dur="500" fill="hold"/>
                                        <p:tgtEl>
                                          <p:spTgt spid="819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19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195">
                                            <p:txEl>
                                              <p:pRg st="12" end="12"/>
                                            </p:txEl>
                                          </p:spTgt>
                                        </p:tgtEl>
                                        <p:attrNameLst>
                                          <p:attrName>style.visibility</p:attrName>
                                        </p:attrNameLst>
                                      </p:cBhvr>
                                      <p:to>
                                        <p:strVal val="visible"/>
                                      </p:to>
                                    </p:set>
                                    <p:anim calcmode="lin" valueType="num">
                                      <p:cBhvr additive="base">
                                        <p:cTn id="63" dur="500" fill="hold"/>
                                        <p:tgtEl>
                                          <p:spTgt spid="819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19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8195">
                                            <p:txEl>
                                              <p:pRg st="13" end="13"/>
                                            </p:txEl>
                                          </p:spTgt>
                                        </p:tgtEl>
                                        <p:attrNameLst>
                                          <p:attrName>style.visibility</p:attrName>
                                        </p:attrNameLst>
                                      </p:cBhvr>
                                      <p:to>
                                        <p:strVal val="visible"/>
                                      </p:to>
                                    </p:set>
                                    <p:anim calcmode="lin" valueType="num">
                                      <p:cBhvr additive="base">
                                        <p:cTn id="69" dur="500" fill="hold"/>
                                        <p:tgtEl>
                                          <p:spTgt spid="8195">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195">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195">
                                            <p:txEl>
                                              <p:pRg st="14" end="14"/>
                                            </p:txEl>
                                          </p:spTgt>
                                        </p:tgtEl>
                                        <p:attrNameLst>
                                          <p:attrName>style.visibility</p:attrName>
                                        </p:attrNameLst>
                                      </p:cBhvr>
                                      <p:to>
                                        <p:strVal val="visible"/>
                                      </p:to>
                                    </p:set>
                                    <p:anim calcmode="lin" valueType="num">
                                      <p:cBhvr additive="base">
                                        <p:cTn id="73" dur="500" fill="hold"/>
                                        <p:tgtEl>
                                          <p:spTgt spid="8195">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195">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195">
                                            <p:txEl>
                                              <p:pRg st="15" end="15"/>
                                            </p:txEl>
                                          </p:spTgt>
                                        </p:tgtEl>
                                        <p:attrNameLst>
                                          <p:attrName>style.visibility</p:attrName>
                                        </p:attrNameLst>
                                      </p:cBhvr>
                                      <p:to>
                                        <p:strVal val="visible"/>
                                      </p:to>
                                    </p:set>
                                    <p:anim calcmode="lin" valueType="num">
                                      <p:cBhvr additive="base">
                                        <p:cTn id="77" dur="500" fill="hold"/>
                                        <p:tgtEl>
                                          <p:spTgt spid="8195">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195">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195">
                                            <p:txEl>
                                              <p:pRg st="16" end="16"/>
                                            </p:txEl>
                                          </p:spTgt>
                                        </p:tgtEl>
                                        <p:attrNameLst>
                                          <p:attrName>style.visibility</p:attrName>
                                        </p:attrNameLst>
                                      </p:cBhvr>
                                      <p:to>
                                        <p:strVal val="visible"/>
                                      </p:to>
                                    </p:set>
                                    <p:anim calcmode="lin" valueType="num">
                                      <p:cBhvr additive="base">
                                        <p:cTn id="81" dur="500" fill="hold"/>
                                        <p:tgtEl>
                                          <p:spTgt spid="8195">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19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3</a:t>
            </a:r>
            <a:r>
              <a:rPr lang="zh-CN" altLang="en-US" dirty="0"/>
              <a:t> 上课内容(cont.)</a:t>
            </a:r>
          </a:p>
        </p:txBody>
      </p:sp>
      <p:sp>
        <p:nvSpPr>
          <p:cNvPr id="10243" name="Rectangle 3"/>
          <p:cNvSpPr>
            <a:spLocks noGrp="1" noChangeArrowheads="1"/>
          </p:cNvSpPr>
          <p:nvPr>
            <p:ph type="body" idx="4294967295"/>
          </p:nvPr>
        </p:nvSpPr>
        <p:spPr/>
        <p:txBody>
          <a:bodyPr/>
          <a:lstStyle/>
          <a:p>
            <a:pPr marL="0" indent="0">
              <a:buNone/>
              <a:defRPr/>
            </a:pPr>
            <a:r>
              <a:rPr lang="zh-CN" altLang="en-US" sz="2400" dirty="0">
                <a:solidFill>
                  <a:srgbClr val="CC00CC"/>
                </a:solidFill>
              </a:rPr>
              <a:t>共计32学时，第</a:t>
            </a:r>
            <a:r>
              <a:rPr lang="en-US" altLang="zh-CN" sz="2400" dirty="0">
                <a:solidFill>
                  <a:srgbClr val="CC00CC"/>
                </a:solidFill>
              </a:rPr>
              <a:t>1</a:t>
            </a:r>
            <a:r>
              <a:rPr lang="zh-CN" altLang="en-US" sz="2400" dirty="0">
                <a:solidFill>
                  <a:srgbClr val="CC00CC"/>
                </a:solidFill>
              </a:rPr>
              <a:t>周(</a:t>
            </a:r>
            <a:r>
              <a:rPr lang="en-US" altLang="zh-CN" sz="2400" dirty="0">
                <a:solidFill>
                  <a:srgbClr val="CC00CC"/>
                </a:solidFill>
              </a:rPr>
              <a:t>2</a:t>
            </a:r>
            <a:r>
              <a:rPr lang="zh-CN" altLang="en-US" sz="2400" dirty="0">
                <a:solidFill>
                  <a:srgbClr val="CC00CC"/>
                </a:solidFill>
              </a:rPr>
              <a:t>月2</a:t>
            </a:r>
            <a:r>
              <a:rPr lang="en-US" altLang="zh-CN" sz="2400" dirty="0">
                <a:solidFill>
                  <a:srgbClr val="CC00CC"/>
                </a:solidFill>
              </a:rPr>
              <a:t>7</a:t>
            </a:r>
            <a:r>
              <a:rPr lang="zh-CN" altLang="en-US" sz="2400" dirty="0">
                <a:solidFill>
                  <a:srgbClr val="CC00CC"/>
                </a:solidFill>
              </a:rPr>
              <a:t>日)-第</a:t>
            </a:r>
            <a:r>
              <a:rPr lang="en-US" altLang="zh-CN" sz="2400" dirty="0">
                <a:solidFill>
                  <a:srgbClr val="CC00CC"/>
                </a:solidFill>
              </a:rPr>
              <a:t>7</a:t>
            </a:r>
            <a:r>
              <a:rPr lang="zh-CN" altLang="en-US" sz="2400" dirty="0">
                <a:solidFill>
                  <a:srgbClr val="CC00CC"/>
                </a:solidFill>
              </a:rPr>
              <a:t>周(</a:t>
            </a:r>
            <a:r>
              <a:rPr lang="en-US" altLang="zh-CN" sz="2400" dirty="0">
                <a:solidFill>
                  <a:srgbClr val="CC00CC"/>
                </a:solidFill>
              </a:rPr>
              <a:t>4</a:t>
            </a:r>
            <a:r>
              <a:rPr lang="zh-CN" altLang="en-US" sz="2400" dirty="0">
                <a:solidFill>
                  <a:srgbClr val="CC00CC"/>
                </a:solidFill>
              </a:rPr>
              <a:t>月</a:t>
            </a:r>
            <a:r>
              <a:rPr lang="en-US" altLang="zh-CN" sz="2400" dirty="0">
                <a:solidFill>
                  <a:srgbClr val="CC00CC"/>
                </a:solidFill>
              </a:rPr>
              <a:t>16</a:t>
            </a:r>
            <a:r>
              <a:rPr lang="zh-CN" altLang="en-US" sz="2400" dirty="0">
                <a:solidFill>
                  <a:srgbClr val="CC00CC"/>
                </a:solidFill>
              </a:rPr>
              <a:t>日)，每周2次，周一</a:t>
            </a:r>
            <a:r>
              <a:rPr lang="en-US" altLang="zh-CN" sz="2400" dirty="0">
                <a:solidFill>
                  <a:srgbClr val="CC00CC"/>
                </a:solidFill>
              </a:rPr>
              <a:t>5-6</a:t>
            </a:r>
            <a:r>
              <a:rPr lang="zh-CN" altLang="en-US" sz="2400" dirty="0">
                <a:solidFill>
                  <a:srgbClr val="CC00CC"/>
                </a:solidFill>
              </a:rPr>
              <a:t>节正心</a:t>
            </a:r>
            <a:r>
              <a:rPr lang="en-US" altLang="zh-CN" sz="2400" dirty="0">
                <a:solidFill>
                  <a:srgbClr val="CC00CC"/>
                </a:solidFill>
              </a:rPr>
              <a:t>31</a:t>
            </a:r>
            <a:r>
              <a:rPr lang="zh-CN" altLang="en-US" sz="2400" dirty="0">
                <a:solidFill>
                  <a:srgbClr val="CC00CC"/>
                </a:solidFill>
              </a:rPr>
              <a:t>和周五的</a:t>
            </a:r>
            <a:r>
              <a:rPr lang="en-US" altLang="zh-CN" sz="2400" dirty="0">
                <a:solidFill>
                  <a:srgbClr val="CC00CC"/>
                </a:solidFill>
              </a:rPr>
              <a:t>1-2</a:t>
            </a:r>
            <a:r>
              <a:rPr lang="zh-CN" altLang="en-US" sz="2400" dirty="0">
                <a:solidFill>
                  <a:srgbClr val="CC00CC"/>
                </a:solidFill>
              </a:rPr>
              <a:t>节正心</a:t>
            </a:r>
            <a:r>
              <a:rPr lang="en-US" altLang="zh-CN" sz="2400" dirty="0">
                <a:solidFill>
                  <a:srgbClr val="CC00CC"/>
                </a:solidFill>
              </a:rPr>
              <a:t>14</a:t>
            </a:r>
            <a:r>
              <a:rPr lang="zh-CN" altLang="en-US" sz="2400" dirty="0">
                <a:solidFill>
                  <a:srgbClr val="CC00CC"/>
                </a:solidFill>
              </a:rPr>
              <a:t>，第</a:t>
            </a:r>
            <a:r>
              <a:rPr lang="en-US" altLang="zh-CN" sz="2400" dirty="0">
                <a:solidFill>
                  <a:srgbClr val="CC00CC"/>
                </a:solidFill>
              </a:rPr>
              <a:t>7</a:t>
            </a:r>
            <a:r>
              <a:rPr lang="zh-CN" altLang="en-US" sz="2400" dirty="0">
                <a:solidFill>
                  <a:srgbClr val="CC00CC"/>
                </a:solidFill>
              </a:rPr>
              <a:t>、</a:t>
            </a:r>
            <a:r>
              <a:rPr lang="en-US" altLang="zh-CN" sz="2400" dirty="0">
                <a:solidFill>
                  <a:srgbClr val="CC00CC"/>
                </a:solidFill>
              </a:rPr>
              <a:t>8</a:t>
            </a:r>
            <a:r>
              <a:rPr lang="zh-CN" altLang="en-US" sz="2400" dirty="0">
                <a:solidFill>
                  <a:srgbClr val="CC00CC"/>
                </a:solidFill>
              </a:rPr>
              <a:t>周周日</a:t>
            </a:r>
            <a:r>
              <a:rPr lang="en-US" altLang="zh-CN" sz="2400" dirty="0">
                <a:solidFill>
                  <a:srgbClr val="CC00CC"/>
                </a:solidFill>
              </a:rPr>
              <a:t>5-6</a:t>
            </a:r>
            <a:r>
              <a:rPr lang="zh-CN" altLang="en-US" sz="2400" dirty="0">
                <a:solidFill>
                  <a:srgbClr val="CC00CC"/>
                </a:solidFill>
              </a:rPr>
              <a:t>节正心</a:t>
            </a:r>
            <a:r>
              <a:rPr lang="en-US" altLang="zh-CN" sz="2400" dirty="0">
                <a:solidFill>
                  <a:srgbClr val="CC00CC"/>
                </a:solidFill>
              </a:rPr>
              <a:t>31</a:t>
            </a:r>
            <a:endParaRPr lang="en-US" altLang="zh-CN" sz="2400" dirty="0"/>
          </a:p>
          <a:p>
            <a:pPr>
              <a:defRPr/>
            </a:pPr>
            <a:r>
              <a:rPr lang="zh-CN" altLang="en-US" dirty="0"/>
              <a:t>第</a:t>
            </a:r>
            <a:r>
              <a:rPr lang="en-US" altLang="zh-CN" dirty="0"/>
              <a:t>6</a:t>
            </a:r>
            <a:r>
              <a:rPr lang="zh-CN" altLang="en-US" dirty="0"/>
              <a:t>章 约束最优化理论</a:t>
            </a:r>
            <a:r>
              <a:rPr lang="en-US" altLang="zh-CN" sz="1600" dirty="0">
                <a:solidFill>
                  <a:srgbClr val="FF0000"/>
                </a:solidFill>
              </a:rPr>
              <a:t>(2</a:t>
            </a:r>
            <a:r>
              <a:rPr lang="zh-CN" altLang="en-US" sz="1600" dirty="0">
                <a:solidFill>
                  <a:srgbClr val="FF0000"/>
                </a:solidFill>
              </a:rPr>
              <a:t>学时</a:t>
            </a:r>
            <a:r>
              <a:rPr lang="en-US" altLang="zh-CN" sz="1600" dirty="0">
                <a:solidFill>
                  <a:srgbClr val="FF0000"/>
                </a:solidFill>
              </a:rPr>
              <a:t>)</a:t>
            </a:r>
          </a:p>
          <a:p>
            <a:pPr lvl="1">
              <a:defRPr/>
            </a:pPr>
            <a:r>
              <a:rPr lang="en-US" altLang="zh-CN" dirty="0"/>
              <a:t>6.1 </a:t>
            </a:r>
            <a:r>
              <a:rPr lang="zh-CN" altLang="en-US" dirty="0"/>
              <a:t>等式约束和不等式约束</a:t>
            </a:r>
            <a:endParaRPr lang="en-US" altLang="zh-CN" dirty="0"/>
          </a:p>
          <a:p>
            <a:pPr lvl="1">
              <a:defRPr/>
            </a:pPr>
            <a:r>
              <a:rPr lang="en-US" altLang="zh-CN" dirty="0"/>
              <a:t>6.2 </a:t>
            </a:r>
            <a:r>
              <a:rPr lang="zh-CN" altLang="en-US" dirty="0"/>
              <a:t>有约束问题的二阶充要条件及对偶问题</a:t>
            </a:r>
            <a:endParaRPr lang="en-US" altLang="zh-CN" dirty="0"/>
          </a:p>
          <a:p>
            <a:pPr>
              <a:defRPr/>
            </a:pPr>
            <a:r>
              <a:rPr lang="zh-CN" altLang="en-US" dirty="0"/>
              <a:t>第</a:t>
            </a:r>
            <a:r>
              <a:rPr lang="en-US" altLang="zh-CN" dirty="0"/>
              <a:t>7</a:t>
            </a:r>
            <a:r>
              <a:rPr lang="zh-CN" altLang="en-US" dirty="0"/>
              <a:t>章 约束问题的最优化方法</a:t>
            </a:r>
            <a:r>
              <a:rPr lang="zh-CN" altLang="en-US" sz="1600" dirty="0">
                <a:solidFill>
                  <a:srgbClr val="FF0000"/>
                </a:solidFill>
              </a:rPr>
              <a:t>(</a:t>
            </a:r>
            <a:r>
              <a:rPr lang="en-US" altLang="zh-CN" sz="1600" dirty="0">
                <a:solidFill>
                  <a:srgbClr val="FF0000"/>
                </a:solidFill>
              </a:rPr>
              <a:t>6</a:t>
            </a:r>
            <a:r>
              <a:rPr lang="zh-CN" altLang="en-US" sz="1600" dirty="0">
                <a:solidFill>
                  <a:srgbClr val="FF0000"/>
                </a:solidFill>
              </a:rPr>
              <a:t>学时)</a:t>
            </a:r>
            <a:endParaRPr lang="en-US" altLang="zh-CN" sz="1600" dirty="0">
              <a:solidFill>
                <a:srgbClr val="FF0000"/>
              </a:solidFill>
            </a:endParaRPr>
          </a:p>
          <a:p>
            <a:pPr lvl="1">
              <a:defRPr/>
            </a:pPr>
            <a:r>
              <a:rPr lang="en-US" altLang="zh-CN" dirty="0"/>
              <a:t>7.1 KT</a:t>
            </a:r>
            <a:r>
              <a:rPr lang="zh-CN" altLang="en-US" dirty="0"/>
              <a:t>点和</a:t>
            </a:r>
            <a:r>
              <a:rPr lang="en-US" altLang="zh-CN" dirty="0"/>
              <a:t>KT</a:t>
            </a:r>
            <a:r>
              <a:rPr lang="zh-CN" altLang="en-US" dirty="0"/>
              <a:t>条件</a:t>
            </a:r>
            <a:r>
              <a:rPr lang="zh-CN" altLang="en-US" sz="1200" dirty="0">
                <a:solidFill>
                  <a:srgbClr val="FF0000"/>
                </a:solidFill>
              </a:rPr>
              <a:t>(</a:t>
            </a:r>
            <a:r>
              <a:rPr lang="en-US" altLang="zh-CN" sz="1200" dirty="0">
                <a:solidFill>
                  <a:srgbClr val="FF0000"/>
                </a:solidFill>
              </a:rPr>
              <a:t>1</a:t>
            </a:r>
            <a:r>
              <a:rPr lang="zh-CN" altLang="en-US" sz="1200" dirty="0">
                <a:solidFill>
                  <a:srgbClr val="FF0000"/>
                </a:solidFill>
              </a:rPr>
              <a:t>学时)</a:t>
            </a:r>
          </a:p>
          <a:p>
            <a:pPr lvl="1">
              <a:defRPr/>
            </a:pPr>
            <a:r>
              <a:rPr lang="en-US" altLang="zh-CN" dirty="0"/>
              <a:t>7.2 </a:t>
            </a:r>
            <a:r>
              <a:rPr lang="zh-CN" altLang="en-US" dirty="0"/>
              <a:t>可行方向法</a:t>
            </a:r>
            <a:r>
              <a:rPr lang="zh-CN" altLang="en-US" sz="1200" dirty="0">
                <a:solidFill>
                  <a:srgbClr val="FF0000"/>
                </a:solidFill>
              </a:rPr>
              <a:t>(</a:t>
            </a:r>
            <a:r>
              <a:rPr lang="en-US" altLang="zh-CN" sz="1200" dirty="0">
                <a:solidFill>
                  <a:srgbClr val="FF0000"/>
                </a:solidFill>
              </a:rPr>
              <a:t>1</a:t>
            </a:r>
            <a:r>
              <a:rPr lang="zh-CN" altLang="en-US" sz="1200" dirty="0">
                <a:solidFill>
                  <a:srgbClr val="FF0000"/>
                </a:solidFill>
              </a:rPr>
              <a:t>学时)</a:t>
            </a:r>
            <a:endParaRPr lang="zh-CN" altLang="en-US" sz="1200" dirty="0"/>
          </a:p>
          <a:p>
            <a:pPr lvl="1">
              <a:defRPr/>
            </a:pPr>
            <a:r>
              <a:rPr lang="en-US" altLang="zh-CN" dirty="0"/>
              <a:t>7.3</a:t>
            </a:r>
            <a:r>
              <a:rPr lang="zh-CN" altLang="en-US" dirty="0"/>
              <a:t> 近似规划法</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endParaRPr lang="zh-CN" altLang="en-US" sz="1200" dirty="0"/>
          </a:p>
          <a:p>
            <a:pPr lvl="1">
              <a:defRPr/>
            </a:pPr>
            <a:r>
              <a:rPr lang="en-US" altLang="zh-CN" dirty="0"/>
              <a:t>7.4 </a:t>
            </a:r>
            <a:r>
              <a:rPr lang="zh-CN" altLang="en-US" dirty="0"/>
              <a:t>制约函数法</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endParaRPr lang="zh-CN" altLang="en-US" sz="1200" dirty="0"/>
          </a:p>
          <a:p>
            <a:pPr>
              <a:defRPr/>
            </a:pPr>
            <a:r>
              <a:rPr lang="zh-CN" altLang="en-US" dirty="0"/>
              <a:t>第</a:t>
            </a:r>
            <a:r>
              <a:rPr lang="en-US" altLang="zh-CN" dirty="0"/>
              <a:t>8</a:t>
            </a:r>
            <a:r>
              <a:rPr lang="zh-CN" altLang="en-US" dirty="0"/>
              <a:t>章 图像处理中的应用</a:t>
            </a:r>
            <a:r>
              <a:rPr lang="zh-CN" altLang="en-US" sz="1600" dirty="0">
                <a:solidFill>
                  <a:srgbClr val="FF0000"/>
                </a:solidFill>
              </a:rPr>
              <a:t>(</a:t>
            </a:r>
            <a:r>
              <a:rPr lang="en-US" altLang="zh-CN" sz="1600" dirty="0">
                <a:solidFill>
                  <a:srgbClr val="FF0000"/>
                </a:solidFill>
              </a:rPr>
              <a:t>2</a:t>
            </a:r>
            <a:r>
              <a:rPr lang="zh-CN" altLang="en-US" sz="1600" dirty="0">
                <a:solidFill>
                  <a:srgbClr val="FF0000"/>
                </a:solidFill>
              </a:rPr>
              <a:t>学时)</a:t>
            </a:r>
          </a:p>
          <a:p>
            <a:pPr marL="0" indent="0">
              <a:buFont typeface="Wingdings" pitchFamily="2" charset="2"/>
              <a:buNone/>
              <a:defRPr/>
            </a:pPr>
            <a:endParaRPr lang="zh-CN" altLang="en-US" sz="1600" dirty="0"/>
          </a:p>
        </p:txBody>
      </p:sp>
    </p:spTree>
    <p:extLst>
      <p:ext uri="{BB962C8B-B14F-4D97-AF65-F5344CB8AC3E}">
        <p14:creationId xmlns:p14="http://schemas.microsoft.com/office/powerpoint/2010/main" val="10042686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3">
                                            <p:txEl>
                                              <p:pRg st="5" end="5"/>
                                            </p:txEl>
                                          </p:spTgt>
                                        </p:tgtEl>
                                        <p:attrNameLst>
                                          <p:attrName>style.visibility</p:attrName>
                                        </p:attrNameLst>
                                      </p:cBhvr>
                                      <p:to>
                                        <p:strVal val="visible"/>
                                      </p:to>
                                    </p:set>
                                    <p:anim calcmode="lin" valueType="num">
                                      <p:cBhvr additive="base">
                                        <p:cTn id="29"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3">
                                            <p:txEl>
                                              <p:pRg st="6" end="6"/>
                                            </p:txEl>
                                          </p:spTgt>
                                        </p:tgtEl>
                                        <p:attrNameLst>
                                          <p:attrName>style.visibility</p:attrName>
                                        </p:attrNameLst>
                                      </p:cBhvr>
                                      <p:to>
                                        <p:strVal val="visible"/>
                                      </p:to>
                                    </p:set>
                                    <p:anim calcmode="lin" valueType="num">
                                      <p:cBhvr additive="base">
                                        <p:cTn id="3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 calcmode="lin" valueType="num">
                                      <p:cBhvr additive="base">
                                        <p:cTn id="37"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43">
                                            <p:txEl>
                                              <p:pRg st="8" end="8"/>
                                            </p:txEl>
                                          </p:spTgt>
                                        </p:tgtEl>
                                        <p:attrNameLst>
                                          <p:attrName>style.visibility</p:attrName>
                                        </p:attrNameLst>
                                      </p:cBhvr>
                                      <p:to>
                                        <p:strVal val="visible"/>
                                      </p:to>
                                    </p:set>
                                    <p:anim calcmode="lin" valueType="num">
                                      <p:cBhvr additive="base">
                                        <p:cTn id="41"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243">
                                            <p:txEl>
                                              <p:pRg st="9" end="9"/>
                                            </p:txEl>
                                          </p:spTgt>
                                        </p:tgtEl>
                                        <p:attrNameLst>
                                          <p:attrName>style.visibility</p:attrName>
                                        </p:attrNameLst>
                                      </p:cBhvr>
                                      <p:to>
                                        <p:strVal val="visible"/>
                                      </p:to>
                                    </p:set>
                                    <p:anim calcmode="lin" valueType="num">
                                      <p:cBhvr additive="base">
                                        <p:cTn id="47"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0</a:t>
            </a:r>
            <a:r>
              <a:rPr lang="zh-CN" altLang="en-US" dirty="0"/>
              <a:t>.</a:t>
            </a:r>
            <a:r>
              <a:rPr lang="en-US" altLang="zh-CN" dirty="0"/>
              <a:t>3</a:t>
            </a:r>
            <a:r>
              <a:rPr lang="zh-CN" altLang="en-US" dirty="0"/>
              <a:t> 上课内容-目的和要求</a:t>
            </a:r>
          </a:p>
        </p:txBody>
      </p:sp>
      <p:sp>
        <p:nvSpPr>
          <p:cNvPr id="10243" name="Rectangle 3"/>
          <p:cNvSpPr>
            <a:spLocks noGrp="1" noChangeArrowheads="1"/>
          </p:cNvSpPr>
          <p:nvPr>
            <p:ph type="body" idx="1"/>
          </p:nvPr>
        </p:nvSpPr>
        <p:spPr/>
        <p:txBody>
          <a:bodyPr/>
          <a:lstStyle/>
          <a:p>
            <a:pPr>
              <a:lnSpc>
                <a:spcPct val="90000"/>
              </a:lnSpc>
            </a:pPr>
            <a:r>
              <a:rPr lang="zh-CN" altLang="en-US" dirty="0"/>
              <a:t>目的</a:t>
            </a:r>
          </a:p>
          <a:p>
            <a:pPr lvl="1">
              <a:lnSpc>
                <a:spcPct val="90000"/>
              </a:lnSpc>
            </a:pPr>
            <a:r>
              <a:rPr lang="zh-CN" altLang="en-US" dirty="0"/>
              <a:t>了解基本的优化原理，从而掌握优化在整个计算机学科中的重要性</a:t>
            </a:r>
          </a:p>
          <a:p>
            <a:pPr lvl="1">
              <a:lnSpc>
                <a:spcPct val="90000"/>
              </a:lnSpc>
            </a:pPr>
            <a:r>
              <a:rPr lang="zh-CN" altLang="en-US" dirty="0"/>
              <a:t>掌握基本的优化算法，对一些基本的优化算法有直观的了解</a:t>
            </a:r>
          </a:p>
          <a:p>
            <a:pPr lvl="1">
              <a:lnSpc>
                <a:spcPct val="90000"/>
              </a:lnSpc>
            </a:pPr>
            <a:r>
              <a:rPr lang="zh-CN" altLang="en-US" dirty="0"/>
              <a:t>尝试用优化算法来解决一些简单的实际问题</a:t>
            </a:r>
          </a:p>
          <a:p>
            <a:pPr lvl="1">
              <a:lnSpc>
                <a:spcPct val="90000"/>
              </a:lnSpc>
            </a:pPr>
            <a:r>
              <a:rPr lang="zh-CN" altLang="en-US" dirty="0"/>
              <a:t>掌握目前计算机学科中常用的优化方法，如何应用优化算法来解决实际问题</a:t>
            </a:r>
            <a:endParaRPr lang="en-US" altLang="zh-CN" dirty="0"/>
          </a:p>
          <a:p>
            <a:pPr>
              <a:lnSpc>
                <a:spcPct val="90000"/>
              </a:lnSpc>
            </a:pPr>
            <a:r>
              <a:rPr lang="zh-CN" altLang="en-US" dirty="0"/>
              <a:t>要求</a:t>
            </a:r>
            <a:endParaRPr lang="en-US" altLang="zh-CN" dirty="0"/>
          </a:p>
          <a:p>
            <a:pPr lvl="1">
              <a:lnSpc>
                <a:spcPct val="90000"/>
              </a:lnSpc>
            </a:pPr>
            <a:r>
              <a:rPr lang="zh-CN" altLang="en-US" dirty="0"/>
              <a:t>不缺席、不迟到、不早退、不开手机</a:t>
            </a:r>
            <a:endParaRPr lang="en-US" altLang="zh-CN" dirty="0"/>
          </a:p>
          <a:p>
            <a:pPr lvl="1">
              <a:lnSpc>
                <a:spcPct val="90000"/>
              </a:lnSpc>
            </a:pPr>
            <a:r>
              <a:rPr lang="zh-CN" altLang="en-US" dirty="0"/>
              <a:t>作业独立完成</a:t>
            </a:r>
            <a:endParaRPr lang="en-US" altLang="zh-CN" dirty="0"/>
          </a:p>
          <a:p>
            <a:pPr lvl="1">
              <a:lnSpc>
                <a:spcPct val="90000"/>
              </a:lnSpc>
            </a:pPr>
            <a:r>
              <a:rPr lang="zh-CN" altLang="en-US" dirty="0"/>
              <a:t>独立编程完成一些简单的问题，掌握在深度学习或别的程序中是如何实现优化算法的</a:t>
            </a:r>
          </a:p>
          <a:p>
            <a:pPr lvl="1">
              <a:lnSpc>
                <a:spcPct val="90000"/>
              </a:lnSpc>
            </a:pPr>
            <a:endParaRPr lang="zh-CN" altLang="en-US" dirty="0"/>
          </a:p>
          <a:p>
            <a:pPr lvl="1">
              <a:lnSpc>
                <a:spcPct val="90000"/>
              </a:lnSpc>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651000" y="1809750"/>
            <a:ext cx="6604000" cy="3046413"/>
          </a:xfrm>
        </p:spPr>
        <p:txBody>
          <a:bodyPr/>
          <a:lstStyle/>
          <a:p>
            <a:pPr>
              <a:buFont typeface="Wingdings" pitchFamily="2" charset="2"/>
              <a:buNone/>
            </a:pPr>
            <a:r>
              <a:rPr lang="zh-CN" altLang="en-US" dirty="0"/>
              <a:t> </a:t>
            </a:r>
            <a:r>
              <a:rPr lang="zh-CN" altLang="en-US" sz="4700" dirty="0">
                <a:latin typeface="黑体" pitchFamily="2" charset="-122"/>
              </a:rPr>
              <a:t>夫运筹帷幄之中，</a:t>
            </a:r>
          </a:p>
          <a:p>
            <a:pPr>
              <a:buFont typeface="Wingdings" pitchFamily="2" charset="2"/>
              <a:buNone/>
            </a:pPr>
            <a:endParaRPr lang="zh-CN" altLang="en-US" sz="4700" dirty="0">
              <a:latin typeface="黑体" pitchFamily="2" charset="-122"/>
            </a:endParaRPr>
          </a:p>
          <a:p>
            <a:pPr>
              <a:buFont typeface="Wingdings" pitchFamily="2" charset="2"/>
              <a:buNone/>
            </a:pPr>
            <a:r>
              <a:rPr lang="zh-CN" altLang="en-US" sz="4700" dirty="0">
                <a:latin typeface="黑体" pitchFamily="2" charset="-122"/>
              </a:rPr>
              <a:t>     决胜千里之外。</a:t>
            </a:r>
            <a:endParaRPr lang="zh-CN" altLang="en-US" dirty="0">
              <a:latin typeface="黑体" pitchFamily="2" charset="-122"/>
            </a:endParaRPr>
          </a:p>
        </p:txBody>
      </p:sp>
      <p:sp>
        <p:nvSpPr>
          <p:cNvPr id="16387" name="Rectangle 10"/>
          <p:cNvSpPr>
            <a:spLocks noGrp="1" noChangeArrowheads="1"/>
          </p:cNvSpPr>
          <p:nvPr>
            <p:ph type="title"/>
          </p:nvPr>
        </p:nvSpPr>
        <p:spPr/>
        <p:txBody>
          <a:bodyPr/>
          <a:lstStyle/>
          <a:p>
            <a:r>
              <a:rPr lang="zh-CN" altLang="en-US" dirty="0">
                <a:latin typeface="隶书" pitchFamily="1" charset="-122"/>
              </a:rPr>
              <a:t>第1章 简介</a:t>
            </a:r>
            <a:endParaRPr lang="zh-CN" altLang="en-US" dirty="0"/>
          </a:p>
        </p:txBody>
      </p:sp>
      <p:sp>
        <p:nvSpPr>
          <p:cNvPr id="4" name="Text Box 4"/>
          <p:cNvSpPr txBox="1">
            <a:spLocks noChangeArrowheads="1"/>
          </p:cNvSpPr>
          <p:nvPr/>
        </p:nvSpPr>
        <p:spPr bwMode="auto">
          <a:xfrm>
            <a:off x="0" y="6057900"/>
            <a:ext cx="59340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宋体" pitchFamily="2" charset="-122"/>
                <a:ea typeface="宋体" pitchFamily="2" charset="-122"/>
              </a:defRPr>
            </a:lvl1pPr>
            <a:lvl2pPr marL="742950" indent="-285750" eaLnBrk="0" hangingPunct="0">
              <a:defRPr sz="2400" b="1">
                <a:solidFill>
                  <a:schemeClr val="tx1"/>
                </a:solidFill>
                <a:latin typeface="宋体" pitchFamily="2" charset="-122"/>
                <a:ea typeface="宋体" pitchFamily="2" charset="-122"/>
              </a:defRPr>
            </a:lvl2pPr>
            <a:lvl3pPr marL="1143000" indent="-228600" eaLnBrk="0" hangingPunct="0">
              <a:defRPr sz="2400" b="1">
                <a:solidFill>
                  <a:schemeClr val="tx1"/>
                </a:solidFill>
                <a:latin typeface="宋体" pitchFamily="2" charset="-122"/>
                <a:ea typeface="宋体" pitchFamily="2" charset="-122"/>
              </a:defRPr>
            </a:lvl3pPr>
            <a:lvl4pPr marL="1600200" indent="-228600" eaLnBrk="0" hangingPunct="0">
              <a:defRPr sz="2400" b="1">
                <a:solidFill>
                  <a:schemeClr val="tx1"/>
                </a:solidFill>
                <a:latin typeface="宋体" pitchFamily="2" charset="-122"/>
                <a:ea typeface="宋体" pitchFamily="2" charset="-122"/>
              </a:defRPr>
            </a:lvl4pPr>
            <a:lvl5pPr marL="2057400" indent="-228600" eaLnBrk="0" hangingPunct="0">
              <a:defRPr sz="2400" b="1">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algn="l" eaLnBrk="1" hangingPunct="1"/>
            <a:r>
              <a:rPr lang="zh-CN" altLang="en-US" sz="1400" dirty="0">
                <a:solidFill>
                  <a:srgbClr val="CC00CC"/>
                </a:solidFill>
              </a:rPr>
              <a:t>“运筹”：《史记.高祖本纪》：“夫运筹帷幄之中，决胜千里之外”，二次世界大战，英军首次邀请科学家参与军事行动研究(OR),战后这些研究结果用于其它用途，这是现代“运筹学”的起源.</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anim calcmode="lin" valueType="num">
                                      <p:cBhvr additive="base">
                                        <p:cTn id="11"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uiExpand="1"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itchFamily="1" charset="-122"/>
              </a:rPr>
              <a:t>简介</a:t>
            </a:r>
            <a:endParaRPr lang="zh-CN" altLang="en-US" dirty="0"/>
          </a:p>
        </p:txBody>
      </p:sp>
      <p:sp>
        <p:nvSpPr>
          <p:cNvPr id="17411" name="Rectangle 3"/>
          <p:cNvSpPr>
            <a:spLocks noGrp="1" noChangeArrowheads="1"/>
          </p:cNvSpPr>
          <p:nvPr>
            <p:ph type="body" idx="1"/>
          </p:nvPr>
        </p:nvSpPr>
        <p:spPr/>
        <p:txBody>
          <a:bodyPr/>
          <a:lstStyle/>
          <a:p>
            <a:pPr>
              <a:lnSpc>
                <a:spcPct val="90000"/>
              </a:lnSpc>
            </a:pPr>
            <a:r>
              <a:rPr lang="zh-CN" altLang="en-US" dirty="0"/>
              <a:t>“运筹学是一门应用于管理有组织系统的科学”，“运筹学为掌管这类系统的人提供决策目标和数量分析的工具”。——《大英百科全书》</a:t>
            </a:r>
            <a:endParaRPr lang="en-US" altLang="zh-CN" dirty="0"/>
          </a:p>
          <a:p>
            <a:pPr>
              <a:lnSpc>
                <a:spcPct val="90000"/>
              </a:lnSpc>
            </a:pPr>
            <a:endParaRPr lang="zh-CN" altLang="en-US" dirty="0"/>
          </a:p>
          <a:p>
            <a:pPr>
              <a:lnSpc>
                <a:spcPct val="90000"/>
              </a:lnSpc>
            </a:pPr>
            <a:r>
              <a:rPr lang="zh-CN" altLang="en-US" dirty="0"/>
              <a:t>运筹学“用数学方法研究经济、民政和国防等部门在内外环境的约束条件下合理分配人力、物力、财力等资源，使实际系统有效运行的技术科学，它可以用来预测发展趋势，制定行动规划或优选可行方案”——《中国大百科全书》</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itchFamily="1" charset="-122"/>
              </a:rPr>
              <a:t>简介</a:t>
            </a:r>
            <a:endParaRPr lang="zh-CN" altLang="en-US" dirty="0"/>
          </a:p>
        </p:txBody>
      </p:sp>
      <p:sp>
        <p:nvSpPr>
          <p:cNvPr id="18435" name="Rectangle 3"/>
          <p:cNvSpPr>
            <a:spLocks noGrp="1" noChangeArrowheads="1"/>
          </p:cNvSpPr>
          <p:nvPr>
            <p:ph type="body" idx="1"/>
          </p:nvPr>
        </p:nvSpPr>
        <p:spPr/>
        <p:txBody>
          <a:bodyPr/>
          <a:lstStyle/>
          <a:p>
            <a:r>
              <a:rPr lang="zh-CN" altLang="en-US" dirty="0"/>
              <a:t>运筹学“主要研究经济活动与军事活动中能用数量来表达有关运用、筹划与管理方面的问题，它根据问题的要求，通过数学的分析与运算，作出综合性的合理安排，以达到较经济较有效地使用人力物力”——《辞海》</a:t>
            </a:r>
            <a:endParaRPr lang="en-US" altLang="zh-CN" dirty="0"/>
          </a:p>
          <a:p>
            <a:endParaRPr lang="zh-CN" altLang="en-US" dirty="0"/>
          </a:p>
          <a:p>
            <a:r>
              <a:rPr lang="zh-CN" altLang="en-US" dirty="0"/>
              <a:t>运筹学“应用分析、试验、量化的方法，对经济管理系统中人、财、物等有限资源进行统筹安排，为决策者提供有依据的最优方案，以实现最有效的管理”。——《中国企业管理百科全书》</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p>
        </p:txBody>
      </p:sp>
      <p:sp>
        <p:nvSpPr>
          <p:cNvPr id="3" name="内容占位符 2"/>
          <p:cNvSpPr>
            <a:spLocks noGrp="1"/>
          </p:cNvSpPr>
          <p:nvPr>
            <p:ph idx="1"/>
          </p:nvPr>
        </p:nvSpPr>
        <p:spPr/>
        <p:txBody>
          <a:bodyPr/>
          <a:lstStyle/>
          <a:p>
            <a:pPr eaLnBrk="1" hangingPunct="1">
              <a:buNone/>
            </a:pPr>
            <a:r>
              <a:rPr lang="zh-CN" altLang="en-US" dirty="0"/>
              <a:t>姓名：刘绍辉</a:t>
            </a:r>
            <a:endParaRPr lang="en-US" altLang="zh-CN" dirty="0"/>
          </a:p>
          <a:p>
            <a:pPr eaLnBrk="1" hangingPunct="1">
              <a:buNone/>
            </a:pPr>
            <a:endParaRPr lang="en-US" altLang="zh-CN" dirty="0"/>
          </a:p>
          <a:p>
            <a:pPr eaLnBrk="1" hangingPunct="1">
              <a:buNone/>
            </a:pPr>
            <a:r>
              <a:rPr lang="zh-CN" altLang="en-US" dirty="0"/>
              <a:t>单位：哈工大</a:t>
            </a:r>
            <a:r>
              <a:rPr lang="en-US" altLang="zh-CN" dirty="0"/>
              <a:t>.</a:t>
            </a:r>
            <a:r>
              <a:rPr lang="zh-CN" altLang="en-US" dirty="0"/>
              <a:t>  计算机科学与技术学院</a:t>
            </a:r>
            <a:r>
              <a:rPr lang="en-US" altLang="zh-CN" dirty="0"/>
              <a:t>.</a:t>
            </a:r>
            <a:r>
              <a:rPr lang="zh-CN" altLang="en-US" dirty="0"/>
              <a:t> 智能接口与人机交互技术研究中心</a:t>
            </a:r>
            <a:endParaRPr lang="en-US" altLang="zh-CN" dirty="0"/>
          </a:p>
          <a:p>
            <a:pPr eaLnBrk="1" hangingPunct="1">
              <a:buNone/>
            </a:pPr>
            <a:r>
              <a:rPr lang="zh-CN" altLang="en-US" dirty="0"/>
              <a:t>研究方向：图像、视频处理，</a:t>
            </a:r>
            <a:endParaRPr lang="en-US" altLang="zh-CN" dirty="0"/>
          </a:p>
          <a:p>
            <a:pPr eaLnBrk="1" hangingPunct="1">
              <a:buNone/>
            </a:pPr>
            <a:r>
              <a:rPr lang="zh-CN" altLang="en-US" dirty="0"/>
              <a:t>计算机视觉，模式识别</a:t>
            </a:r>
            <a:endParaRPr lang="en-US" altLang="zh-CN" dirty="0"/>
          </a:p>
          <a:p>
            <a:pPr eaLnBrk="1" hangingPunct="1">
              <a:buNone/>
            </a:pPr>
            <a:r>
              <a:rPr lang="zh-CN" altLang="en-US" dirty="0"/>
              <a:t>联系方式：</a:t>
            </a:r>
            <a:endParaRPr lang="en-US" altLang="zh-CN" dirty="0"/>
          </a:p>
          <a:p>
            <a:pPr eaLnBrk="1" hangingPunct="1">
              <a:buNone/>
            </a:pPr>
            <a:r>
              <a:rPr lang="en-US" altLang="zh-CN" sz="2400" dirty="0"/>
              <a:t>      13503627854</a:t>
            </a:r>
            <a:r>
              <a:rPr lang="zh-CN" altLang="en-US" sz="2400" dirty="0"/>
              <a:t>，</a:t>
            </a:r>
            <a:r>
              <a:rPr lang="en-US" altLang="zh-CN" sz="2400" dirty="0">
                <a:hlinkClick r:id="rId2"/>
              </a:rPr>
              <a:t>shliu@hit.edu.cn</a:t>
            </a:r>
            <a:endParaRPr lang="en-US" altLang="zh-CN" sz="2400" dirty="0"/>
          </a:p>
          <a:p>
            <a:pPr lvl="1" eaLnBrk="1" hangingPunct="1">
              <a:buNone/>
            </a:pPr>
            <a:r>
              <a:rPr lang="zh-CN" altLang="en-US" sz="2000" dirty="0"/>
              <a:t>微信号：</a:t>
            </a:r>
            <a:r>
              <a:rPr lang="en-US" altLang="zh-CN" sz="2000" dirty="0"/>
              <a:t>shliu13503627854 </a:t>
            </a:r>
          </a:p>
          <a:p>
            <a:pPr eaLnBrk="1" hangingPunct="1">
              <a:buNone/>
            </a:pPr>
            <a:r>
              <a:rPr lang="zh-CN" altLang="en-US" dirty="0"/>
              <a:t>办公室：综合楼</a:t>
            </a:r>
            <a:r>
              <a:rPr lang="en-US" altLang="zh-CN" dirty="0"/>
              <a:t>613</a:t>
            </a:r>
          </a:p>
          <a:p>
            <a:pPr eaLnBrk="1" hangingPunct="1">
              <a:buNone/>
            </a:pPr>
            <a:r>
              <a:rPr lang="zh-CN" altLang="en-US" dirty="0"/>
              <a:t>课程</a:t>
            </a:r>
            <a:r>
              <a:rPr lang="en-US" altLang="zh-CN" dirty="0"/>
              <a:t>QQ</a:t>
            </a:r>
            <a:r>
              <a:rPr lang="zh-CN" altLang="en-US" dirty="0"/>
              <a:t>群号</a:t>
            </a:r>
            <a:r>
              <a:rPr lang="en-US" altLang="zh-CN" dirty="0"/>
              <a:t>:438410651</a:t>
            </a:r>
          </a:p>
          <a:p>
            <a:endParaRPr lang="zh-CN" altLang="en-US" dirty="0"/>
          </a:p>
        </p:txBody>
      </p:sp>
      <p:pic>
        <p:nvPicPr>
          <p:cNvPr id="6" name="图片 5"/>
          <p:cNvPicPr>
            <a:picLocks noChangeAspect="1"/>
          </p:cNvPicPr>
          <p:nvPr/>
        </p:nvPicPr>
        <p:blipFill>
          <a:blip r:embed="rId3"/>
          <a:stretch>
            <a:fillRect/>
          </a:stretch>
        </p:blipFill>
        <p:spPr>
          <a:xfrm>
            <a:off x="6105128" y="2961109"/>
            <a:ext cx="3752359" cy="3778002"/>
          </a:xfrm>
          <a:prstGeom prst="rect">
            <a:avLst/>
          </a:prstGeom>
        </p:spPr>
      </p:pic>
    </p:spTree>
    <p:extLst>
      <p:ext uri="{BB962C8B-B14F-4D97-AF65-F5344CB8AC3E}">
        <p14:creationId xmlns:p14="http://schemas.microsoft.com/office/powerpoint/2010/main" val="28438967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itchFamily="1" charset="-122"/>
              </a:rPr>
              <a:t>简介</a:t>
            </a:r>
            <a:endParaRPr lang="zh-CN" altLang="en-US" dirty="0"/>
          </a:p>
        </p:txBody>
      </p:sp>
      <p:sp>
        <p:nvSpPr>
          <p:cNvPr id="19459" name="Rectangle 3"/>
          <p:cNvSpPr>
            <a:spLocks noGrp="1" noChangeArrowheads="1"/>
          </p:cNvSpPr>
          <p:nvPr>
            <p:ph type="body" idx="1"/>
          </p:nvPr>
        </p:nvSpPr>
        <p:spPr>
          <a:xfrm>
            <a:off x="488950" y="1160463"/>
            <a:ext cx="8756650" cy="2165350"/>
          </a:xfrm>
        </p:spPr>
        <p:txBody>
          <a:bodyPr/>
          <a:lstStyle/>
          <a:p>
            <a:r>
              <a:rPr lang="zh-CN" altLang="en-US" dirty="0"/>
              <a:t>运筹学所研究的，通常是在必须分配稀缺资源的条件下，科学地决定如何最佳地设计和运营人—机系统</a:t>
            </a:r>
          </a:p>
          <a:p>
            <a:pPr>
              <a:buFont typeface="Wingdings" pitchFamily="2" charset="2"/>
              <a:buNone/>
            </a:pPr>
            <a:endParaRPr lang="zh-CN" altLang="en-US" dirty="0"/>
          </a:p>
        </p:txBody>
      </p:sp>
      <p:sp>
        <p:nvSpPr>
          <p:cNvPr id="28676" name="Rectangle 4"/>
          <p:cNvSpPr>
            <a:spLocks noChangeArrowheads="1"/>
          </p:cNvSpPr>
          <p:nvPr/>
        </p:nvSpPr>
        <p:spPr bwMode="auto">
          <a:xfrm>
            <a:off x="2889250" y="3127375"/>
            <a:ext cx="6356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366713" indent="-366713">
              <a:spcBef>
                <a:spcPct val="20000"/>
              </a:spcBef>
              <a:buClr>
                <a:srgbClr val="FF3300"/>
              </a:buClr>
              <a:buSzPct val="70000"/>
              <a:buFont typeface="Wingdings" pitchFamily="2" charset="2"/>
              <a:buChar char="|"/>
            </a:pPr>
            <a:r>
              <a:rPr lang="zh-CN" altLang="en-US" sz="3400" dirty="0"/>
              <a:t>对象：人—机系统</a:t>
            </a:r>
          </a:p>
        </p:txBody>
      </p:sp>
      <p:sp>
        <p:nvSpPr>
          <p:cNvPr id="28677" name="Rectangle 5"/>
          <p:cNvSpPr>
            <a:spLocks noChangeArrowheads="1"/>
          </p:cNvSpPr>
          <p:nvPr/>
        </p:nvSpPr>
        <p:spPr bwMode="auto">
          <a:xfrm>
            <a:off x="2889250" y="378301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itchFamily="2" charset="2"/>
              <a:buChar char="|"/>
            </a:pPr>
            <a:r>
              <a:rPr lang="zh-CN" altLang="en-US" sz="3400" dirty="0"/>
              <a:t>条件：资源稀缺</a:t>
            </a:r>
          </a:p>
        </p:txBody>
      </p:sp>
      <p:sp>
        <p:nvSpPr>
          <p:cNvPr id="28678" name="Rectangle 6"/>
          <p:cNvSpPr>
            <a:spLocks noChangeArrowheads="1"/>
          </p:cNvSpPr>
          <p:nvPr/>
        </p:nvSpPr>
        <p:spPr bwMode="auto">
          <a:xfrm>
            <a:off x="3024188" y="454501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itchFamily="2" charset="2"/>
              <a:buChar char="|"/>
            </a:pPr>
            <a:r>
              <a:rPr lang="zh-CN" altLang="en-US" sz="3400"/>
              <a:t>方法：模型化，定量化</a:t>
            </a:r>
          </a:p>
        </p:txBody>
      </p:sp>
      <p:sp>
        <p:nvSpPr>
          <p:cNvPr id="28679" name="Rectangle 7"/>
          <p:cNvSpPr>
            <a:spLocks noChangeArrowheads="1"/>
          </p:cNvSpPr>
          <p:nvPr/>
        </p:nvSpPr>
        <p:spPr bwMode="auto">
          <a:xfrm>
            <a:off x="1568450" y="530066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itchFamily="2" charset="2"/>
              <a:buChar char="|"/>
            </a:pPr>
            <a:r>
              <a:rPr lang="zh-CN" altLang="en-US" sz="3400" dirty="0"/>
              <a:t>特点：最优化</a:t>
            </a:r>
          </a:p>
        </p:txBody>
      </p:sp>
      <p:sp>
        <p:nvSpPr>
          <p:cNvPr id="28680" name="Rectangle 8"/>
          <p:cNvSpPr>
            <a:spLocks noChangeArrowheads="1"/>
          </p:cNvSpPr>
          <p:nvPr/>
        </p:nvSpPr>
        <p:spPr bwMode="auto">
          <a:xfrm>
            <a:off x="1851025" y="6081713"/>
            <a:ext cx="35337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spAutoFit/>
          </a:bodyPr>
          <a:lstStyle/>
          <a:p>
            <a:pPr>
              <a:lnSpc>
                <a:spcPct val="90000"/>
              </a:lnSpc>
              <a:spcBef>
                <a:spcPct val="50000"/>
              </a:spcBef>
              <a:buClr>
                <a:srgbClr val="FF3300"/>
              </a:buClr>
              <a:buSzPct val="70000"/>
              <a:buFont typeface="Wingdings" pitchFamily="2" charset="2"/>
              <a:buChar char="|"/>
            </a:pPr>
            <a:r>
              <a:rPr lang="zh-CN" altLang="en-US" sz="3400"/>
              <a:t>目的：决策支持</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680"/>
                                        </p:tgtEl>
                                        <p:attrNameLst>
                                          <p:attrName>style.visibility</p:attrName>
                                        </p:attrNameLst>
                                      </p:cBhvr>
                                      <p:to>
                                        <p:strVal val="visible"/>
                                      </p:to>
                                    </p:set>
                                    <p:anim calcmode="lin" valueType="num">
                                      <p:cBhvr additive="base">
                                        <p:cTn id="23" dur="500" fill="hold"/>
                                        <p:tgtEl>
                                          <p:spTgt spid="28680"/>
                                        </p:tgtEl>
                                        <p:attrNameLst>
                                          <p:attrName>ppt_x</p:attrName>
                                        </p:attrNameLst>
                                      </p:cBhvr>
                                      <p:tavLst>
                                        <p:tav tm="0">
                                          <p:val>
                                            <p:strVal val="0-#ppt_w/2"/>
                                          </p:val>
                                        </p:tav>
                                        <p:tav tm="100000">
                                          <p:val>
                                            <p:strVal val="#ppt_x"/>
                                          </p:val>
                                        </p:tav>
                                      </p:tavLst>
                                    </p:anim>
                                    <p:anim calcmode="lin" valueType="num">
                                      <p:cBhvr additive="base">
                                        <p:cTn id="24"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28676" grpId="0" autoUpdateAnimBg="0"/>
      <p:bldP spid="28677" grpId="0" autoUpdateAnimBg="0"/>
      <p:bldP spid="28678" grpId="0" autoUpdateAnimBg="0"/>
      <p:bldP spid="28679" grpId="0" autoUpdateAnimBg="0"/>
      <p:bldP spid="2868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noFill/>
        </p:spPr>
        <p:txBody>
          <a:bodyPr/>
          <a:lstStyle/>
          <a:p>
            <a:r>
              <a:rPr lang="en-US" altLang="zh-CN" dirty="0"/>
              <a:t>1</a:t>
            </a:r>
            <a:r>
              <a:rPr lang="zh-CN" altLang="en-US" dirty="0"/>
              <a:t>.</a:t>
            </a:r>
            <a:r>
              <a:rPr lang="en-US" altLang="zh-CN" dirty="0"/>
              <a:t>1</a:t>
            </a:r>
            <a:r>
              <a:rPr lang="zh-CN" altLang="en-US" dirty="0">
                <a:latin typeface="隶书" pitchFamily="1" charset="-122"/>
              </a:rPr>
              <a:t>简介</a:t>
            </a:r>
            <a:endParaRPr lang="zh-CN" altLang="en-US" dirty="0"/>
          </a:p>
        </p:txBody>
      </p:sp>
      <p:sp>
        <p:nvSpPr>
          <p:cNvPr id="205829" name="Rectangle 5"/>
          <p:cNvSpPr>
            <a:spLocks noGrp="1" noChangeArrowheads="1"/>
          </p:cNvSpPr>
          <p:nvPr>
            <p:ph type="body" idx="1"/>
          </p:nvPr>
        </p:nvSpPr>
        <p:spPr>
          <a:xfrm>
            <a:off x="415925" y="1155700"/>
            <a:ext cx="8758238" cy="5694363"/>
          </a:xfrm>
          <a:noFill/>
        </p:spPr>
        <p:txBody>
          <a:bodyPr/>
          <a:lstStyle/>
          <a:p>
            <a:pPr>
              <a:lnSpc>
                <a:spcPct val="90000"/>
              </a:lnSpc>
            </a:pPr>
            <a:r>
              <a:rPr lang="zh-CN" altLang="en-US" sz="3200" dirty="0"/>
              <a:t>运筹学简史</a:t>
            </a:r>
            <a:endParaRPr lang="en-US" altLang="zh-CN" dirty="0"/>
          </a:p>
          <a:p>
            <a:pPr>
              <a:lnSpc>
                <a:spcPct val="90000"/>
              </a:lnSpc>
            </a:pPr>
            <a:r>
              <a:rPr lang="zh-CN" altLang="en-US" dirty="0"/>
              <a:t>起源：古代战争、娱乐、建设</a:t>
            </a:r>
          </a:p>
          <a:p>
            <a:pPr lvl="1">
              <a:lnSpc>
                <a:spcPct val="90000"/>
              </a:lnSpc>
            </a:pPr>
            <a:r>
              <a:rPr lang="zh-CN" altLang="en-US" dirty="0"/>
              <a:t>田忌赛马</a:t>
            </a:r>
          </a:p>
          <a:p>
            <a:pPr lvl="1">
              <a:lnSpc>
                <a:spcPct val="90000"/>
              </a:lnSpc>
            </a:pPr>
            <a:r>
              <a:rPr lang="zh-CN" altLang="en-US" dirty="0"/>
              <a:t>丁渭修皇宫：北宋真宗时期，皇宫烧毁，如何修复</a:t>
            </a:r>
          </a:p>
          <a:p>
            <a:pPr>
              <a:lnSpc>
                <a:spcPct val="90000"/>
              </a:lnSpc>
            </a:pPr>
            <a:r>
              <a:rPr lang="zh-CN" altLang="en-US" dirty="0"/>
              <a:t>学科产生：第二次世界大战</a:t>
            </a:r>
          </a:p>
          <a:p>
            <a:pPr lvl="1">
              <a:lnSpc>
                <a:spcPct val="90000"/>
              </a:lnSpc>
            </a:pPr>
            <a:r>
              <a:rPr lang="zh-CN" altLang="en-US" dirty="0"/>
              <a:t>问题：合理利用稀缺战争资源保护自己、消灭敌人</a:t>
            </a:r>
          </a:p>
          <a:p>
            <a:pPr lvl="1">
              <a:lnSpc>
                <a:spcPct val="90000"/>
              </a:lnSpc>
            </a:pPr>
            <a:r>
              <a:rPr lang="zh-CN" altLang="en-US" dirty="0"/>
              <a:t>1938年7月，波得塞雷达站的负责人罗伊用</a:t>
            </a:r>
            <a:r>
              <a:rPr lang="en-US" altLang="zh-CN" dirty="0"/>
              <a:t>Operational Research</a:t>
            </a:r>
            <a:r>
              <a:rPr lang="zh-CN" altLang="en-US" dirty="0"/>
              <a:t>命名防空作战系统运行的研究</a:t>
            </a:r>
          </a:p>
          <a:p>
            <a:pPr lvl="1">
              <a:lnSpc>
                <a:spcPct val="90000"/>
              </a:lnSpc>
            </a:pPr>
            <a:r>
              <a:rPr lang="zh-CN" altLang="en-US" dirty="0"/>
              <a:t>1</a:t>
            </a:r>
            <a:r>
              <a:rPr lang="en-US" altLang="zh-CN" dirty="0"/>
              <a:t>940</a:t>
            </a:r>
            <a:r>
              <a:rPr lang="zh-CN" altLang="en-US" dirty="0"/>
              <a:t>年9月英国成立了由物理学家布莱克特(</a:t>
            </a:r>
            <a:r>
              <a:rPr lang="en-US" altLang="zh-CN" dirty="0" err="1"/>
              <a:t>Blackett</a:t>
            </a:r>
            <a:r>
              <a:rPr lang="en-US" altLang="zh-CN" dirty="0"/>
              <a:t>)</a:t>
            </a:r>
            <a:r>
              <a:rPr lang="zh-CN" altLang="en-US" dirty="0"/>
              <a:t>领导的第一个运筹学小组</a:t>
            </a:r>
          </a:p>
          <a:p>
            <a:pPr lvl="1">
              <a:lnSpc>
                <a:spcPct val="90000"/>
              </a:lnSpc>
            </a:pPr>
            <a:r>
              <a:rPr lang="en-US" altLang="zh-CN" dirty="0"/>
              <a:t>l 942</a:t>
            </a:r>
            <a:r>
              <a:rPr lang="zh-CN" altLang="en-US" dirty="0"/>
              <a:t>年美国和加拿大也都相继成立运筹学小组</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5829">
                                            <p:txEl>
                                              <p:pRg st="0" end="0"/>
                                            </p:txEl>
                                          </p:spTgt>
                                        </p:tgtEl>
                                        <p:attrNameLst>
                                          <p:attrName>style.visibility</p:attrName>
                                        </p:attrNameLst>
                                      </p:cBhvr>
                                      <p:to>
                                        <p:strVal val="visible"/>
                                      </p:to>
                                    </p:set>
                                    <p:animEffect transition="in" filter="slide(fromBottom)">
                                      <p:cBhvr>
                                        <p:cTn id="7" dur="500"/>
                                        <p:tgtEl>
                                          <p:spTgt spid="205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5829">
                                            <p:txEl>
                                              <p:pRg st="1" end="1"/>
                                            </p:txEl>
                                          </p:spTgt>
                                        </p:tgtEl>
                                        <p:attrNameLst>
                                          <p:attrName>style.visibility</p:attrName>
                                        </p:attrNameLst>
                                      </p:cBhvr>
                                      <p:to>
                                        <p:strVal val="visible"/>
                                      </p:to>
                                    </p:set>
                                    <p:animEffect transition="in" filter="slide(fromBottom)">
                                      <p:cBhvr>
                                        <p:cTn id="12" dur="500"/>
                                        <p:tgtEl>
                                          <p:spTgt spid="2058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5829">
                                            <p:txEl>
                                              <p:pRg st="2" end="2"/>
                                            </p:txEl>
                                          </p:spTgt>
                                        </p:tgtEl>
                                        <p:attrNameLst>
                                          <p:attrName>style.visibility</p:attrName>
                                        </p:attrNameLst>
                                      </p:cBhvr>
                                      <p:to>
                                        <p:strVal val="visible"/>
                                      </p:to>
                                    </p:set>
                                    <p:animEffect transition="in" filter="slide(fromBottom)">
                                      <p:cBhvr>
                                        <p:cTn id="17" dur="500"/>
                                        <p:tgtEl>
                                          <p:spTgt spid="205829">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05829">
                                            <p:txEl>
                                              <p:pRg st="3" end="3"/>
                                            </p:txEl>
                                          </p:spTgt>
                                        </p:tgtEl>
                                        <p:attrNameLst>
                                          <p:attrName>style.visibility</p:attrName>
                                        </p:attrNameLst>
                                      </p:cBhvr>
                                      <p:to>
                                        <p:strVal val="visible"/>
                                      </p:to>
                                    </p:set>
                                    <p:animEffect transition="in" filter="slide(fromBottom)">
                                      <p:cBhvr>
                                        <p:cTn id="20" dur="500"/>
                                        <p:tgtEl>
                                          <p:spTgt spid="20582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05829">
                                            <p:txEl>
                                              <p:pRg st="4" end="4"/>
                                            </p:txEl>
                                          </p:spTgt>
                                        </p:tgtEl>
                                        <p:attrNameLst>
                                          <p:attrName>style.visibility</p:attrName>
                                        </p:attrNameLst>
                                      </p:cBhvr>
                                      <p:to>
                                        <p:strVal val="visible"/>
                                      </p:to>
                                    </p:set>
                                    <p:animEffect transition="in" filter="slide(fromBottom)">
                                      <p:cBhvr>
                                        <p:cTn id="25" dur="500"/>
                                        <p:tgtEl>
                                          <p:spTgt spid="20582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05829">
                                            <p:txEl>
                                              <p:pRg st="5" end="5"/>
                                            </p:txEl>
                                          </p:spTgt>
                                        </p:tgtEl>
                                        <p:attrNameLst>
                                          <p:attrName>style.visibility</p:attrName>
                                        </p:attrNameLst>
                                      </p:cBhvr>
                                      <p:to>
                                        <p:strVal val="visible"/>
                                      </p:to>
                                    </p:set>
                                    <p:animEffect transition="in" filter="slide(fromBottom)">
                                      <p:cBhvr>
                                        <p:cTn id="30" dur="500"/>
                                        <p:tgtEl>
                                          <p:spTgt spid="20582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05829">
                                            <p:txEl>
                                              <p:pRg st="6" end="6"/>
                                            </p:txEl>
                                          </p:spTgt>
                                        </p:tgtEl>
                                        <p:attrNameLst>
                                          <p:attrName>style.visibility</p:attrName>
                                        </p:attrNameLst>
                                      </p:cBhvr>
                                      <p:to>
                                        <p:strVal val="visible"/>
                                      </p:to>
                                    </p:set>
                                    <p:animEffect transition="in" filter="slide(fromBottom)">
                                      <p:cBhvr>
                                        <p:cTn id="35" dur="500"/>
                                        <p:tgtEl>
                                          <p:spTgt spid="205829">
                                            <p:txEl>
                                              <p:pRg st="6" end="6"/>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205829">
                                            <p:txEl>
                                              <p:pRg st="7" end="7"/>
                                            </p:txEl>
                                          </p:spTgt>
                                        </p:tgtEl>
                                        <p:attrNameLst>
                                          <p:attrName>style.visibility</p:attrName>
                                        </p:attrNameLst>
                                      </p:cBhvr>
                                      <p:to>
                                        <p:strVal val="visible"/>
                                      </p:to>
                                    </p:set>
                                    <p:animEffect transition="in" filter="slide(fromBottom)">
                                      <p:cBhvr>
                                        <p:cTn id="38" dur="500"/>
                                        <p:tgtEl>
                                          <p:spTgt spid="205829">
                                            <p:txEl>
                                              <p:pRg st="7" end="7"/>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05829">
                                            <p:txEl>
                                              <p:pRg st="8" end="8"/>
                                            </p:txEl>
                                          </p:spTgt>
                                        </p:tgtEl>
                                        <p:attrNameLst>
                                          <p:attrName>style.visibility</p:attrName>
                                        </p:attrNameLst>
                                      </p:cBhvr>
                                      <p:to>
                                        <p:strVal val="visible"/>
                                      </p:to>
                                    </p:set>
                                    <p:animEffect transition="in" filter="slide(fromBottom)">
                                      <p:cBhvr>
                                        <p:cTn id="41" dur="500"/>
                                        <p:tgtEl>
                                          <p:spTgt spid="2058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itchFamily="1" charset="-122"/>
              </a:rPr>
              <a:t>简介</a:t>
            </a:r>
            <a:endParaRPr lang="zh-CN" altLang="en-US" dirty="0"/>
          </a:p>
        </p:txBody>
      </p:sp>
      <p:sp>
        <p:nvSpPr>
          <p:cNvPr id="27651" name="Rectangle 3"/>
          <p:cNvSpPr>
            <a:spLocks noGrp="1" noChangeArrowheads="1"/>
          </p:cNvSpPr>
          <p:nvPr>
            <p:ph type="body" idx="1"/>
          </p:nvPr>
        </p:nvSpPr>
        <p:spPr>
          <a:xfrm>
            <a:off x="488950" y="1082675"/>
            <a:ext cx="8756650" cy="5694363"/>
          </a:xfrm>
        </p:spPr>
        <p:txBody>
          <a:bodyPr/>
          <a:lstStyle/>
          <a:p>
            <a:pPr lvl="1">
              <a:lnSpc>
                <a:spcPct val="90000"/>
              </a:lnSpc>
            </a:pPr>
            <a:r>
              <a:rPr lang="zh-CN" altLang="en-US" dirty="0"/>
              <a:t>反潜艇战</a:t>
            </a:r>
          </a:p>
          <a:p>
            <a:pPr lvl="2">
              <a:lnSpc>
                <a:spcPct val="90000"/>
              </a:lnSpc>
            </a:pPr>
            <a:r>
              <a:rPr lang="zh-CN" altLang="en-US" dirty="0"/>
              <a:t>库普曼(</a:t>
            </a:r>
            <a:r>
              <a:rPr lang="en-US" altLang="zh-CN" dirty="0"/>
              <a:t>Koopmans)——</a:t>
            </a:r>
            <a:r>
              <a:rPr lang="zh-CN" altLang="en-US" dirty="0"/>
              <a:t>搜索论</a:t>
            </a:r>
          </a:p>
          <a:p>
            <a:pPr lvl="2">
              <a:lnSpc>
                <a:spcPct val="90000"/>
              </a:lnSpc>
            </a:pPr>
            <a:r>
              <a:rPr lang="zh-CN" altLang="en-US" dirty="0">
                <a:solidFill>
                  <a:srgbClr val="9900FF"/>
                </a:solidFill>
              </a:rPr>
              <a:t>肖克莱</a:t>
            </a:r>
            <a:r>
              <a:rPr lang="zh-CN" altLang="en-US" dirty="0"/>
              <a:t>(</a:t>
            </a:r>
            <a:r>
              <a:rPr lang="en-US" altLang="zh-CN" dirty="0"/>
              <a:t>Shockley)</a:t>
            </a:r>
          </a:p>
          <a:p>
            <a:pPr lvl="1">
              <a:lnSpc>
                <a:spcPct val="90000"/>
              </a:lnSpc>
            </a:pPr>
            <a:r>
              <a:rPr lang="zh-CN" altLang="en-US" dirty="0"/>
              <a:t>对策论</a:t>
            </a:r>
          </a:p>
          <a:p>
            <a:pPr lvl="1">
              <a:lnSpc>
                <a:spcPct val="90000"/>
              </a:lnSpc>
            </a:pPr>
            <a:r>
              <a:rPr lang="zh-CN" altLang="en-US" dirty="0"/>
              <a:t>商船编队和舰队护航</a:t>
            </a:r>
          </a:p>
          <a:p>
            <a:pPr>
              <a:lnSpc>
                <a:spcPct val="90000"/>
              </a:lnSpc>
            </a:pPr>
            <a:r>
              <a:rPr lang="zh-CN" altLang="en-US" dirty="0"/>
              <a:t>扩展：战后用于民用事业</a:t>
            </a:r>
          </a:p>
          <a:p>
            <a:pPr>
              <a:lnSpc>
                <a:spcPct val="90000"/>
              </a:lnSpc>
            </a:pPr>
            <a:r>
              <a:rPr lang="zh-CN" altLang="en-US" dirty="0"/>
              <a:t>成型：各个分支成熟</a:t>
            </a:r>
          </a:p>
          <a:p>
            <a:pPr>
              <a:lnSpc>
                <a:spcPct val="90000"/>
              </a:lnSpc>
            </a:pPr>
            <a:r>
              <a:rPr lang="zh-CN" altLang="en-US" dirty="0"/>
              <a:t>成熟：计算机、信息技术结合</a:t>
            </a:r>
          </a:p>
          <a:p>
            <a:pPr>
              <a:lnSpc>
                <a:spcPct val="90000"/>
              </a:lnSpc>
            </a:pPr>
            <a:r>
              <a:rPr lang="zh-CN" altLang="en-US" dirty="0"/>
              <a:t>发展：学科结合、渗透</a:t>
            </a:r>
          </a:p>
          <a:p>
            <a:pPr>
              <a:lnSpc>
                <a:spcPct val="90000"/>
              </a:lnSpc>
              <a:buFont typeface="Wingdings" pitchFamily="2" charset="2"/>
              <a:buNone/>
            </a:pPr>
            <a:r>
              <a:rPr lang="zh-CN" altLang="en-US" dirty="0"/>
              <a:t>    应用广度和深度、方法和算法的完善</a:t>
            </a:r>
          </a:p>
        </p:txBody>
      </p:sp>
      <p:pic>
        <p:nvPicPr>
          <p:cNvPr id="2" name="图片 1"/>
          <p:cNvPicPr>
            <a:picLocks noChangeAspect="1"/>
          </p:cNvPicPr>
          <p:nvPr/>
        </p:nvPicPr>
        <p:blipFill>
          <a:blip r:embed="rId2"/>
          <a:stretch>
            <a:fillRect/>
          </a:stretch>
        </p:blipFill>
        <p:spPr>
          <a:xfrm>
            <a:off x="6609184" y="1082675"/>
            <a:ext cx="3085714" cy="2809524"/>
          </a:xfrm>
          <a:prstGeom prst="rect">
            <a:avLst/>
          </a:prstGeom>
        </p:spPr>
      </p:pic>
      <p:sp>
        <p:nvSpPr>
          <p:cNvPr id="3" name="矩形 2"/>
          <p:cNvSpPr/>
          <p:nvPr/>
        </p:nvSpPr>
        <p:spPr>
          <a:xfrm>
            <a:off x="4953000" y="6406164"/>
            <a:ext cx="4953000" cy="338554"/>
          </a:xfrm>
          <a:prstGeom prst="rect">
            <a:avLst/>
          </a:prstGeom>
        </p:spPr>
        <p:txBody>
          <a:bodyPr>
            <a:spAutoFit/>
          </a:bodyPr>
          <a:lstStyle/>
          <a:p>
            <a:r>
              <a:rPr lang="zh-CN" altLang="en-US" sz="1600" dirty="0"/>
              <a:t>https://en.wikipedia.org/wiki/William_Shockley</a:t>
            </a:r>
          </a:p>
        </p:txBody>
      </p:sp>
      <p:sp>
        <p:nvSpPr>
          <p:cNvPr id="4" name="矩形 3"/>
          <p:cNvSpPr/>
          <p:nvPr/>
        </p:nvSpPr>
        <p:spPr>
          <a:xfrm>
            <a:off x="218690" y="6406164"/>
            <a:ext cx="4953000" cy="338554"/>
          </a:xfrm>
          <a:prstGeom prst="rect">
            <a:avLst/>
          </a:prstGeom>
        </p:spPr>
        <p:txBody>
          <a:bodyPr>
            <a:spAutoFit/>
          </a:bodyPr>
          <a:lstStyle/>
          <a:p>
            <a:r>
              <a:rPr lang="zh-CN" altLang="en-US" sz="1600" dirty="0"/>
              <a:t>https://en.wikipedia.org/wiki/Bernard_Koopman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lide(fromBottom)">
                                      <p:cBhvr>
                                        <p:cTn id="7" dur="500"/>
                                        <p:tgtEl>
                                          <p:spTgt spid="2765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slide(fromBottom)">
                                      <p:cBhvr>
                                        <p:cTn id="10" dur="500"/>
                                        <p:tgtEl>
                                          <p:spTgt spid="2765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3" dur="500"/>
                                        <p:tgtEl>
                                          <p:spTgt spid="2765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7651">
                                            <p:txEl>
                                              <p:pRg st="3" end="3"/>
                                            </p:txEl>
                                          </p:spTgt>
                                        </p:tgtEl>
                                        <p:attrNameLst>
                                          <p:attrName>style.visibility</p:attrName>
                                        </p:attrNameLst>
                                      </p:cBhvr>
                                      <p:to>
                                        <p:strVal val="visible"/>
                                      </p:to>
                                    </p:set>
                                    <p:animEffect transition="in" filter="slide(fromBottom)">
                                      <p:cBhvr>
                                        <p:cTn id="16" dur="500"/>
                                        <p:tgtEl>
                                          <p:spTgt spid="27651">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Effect transition="in" filter="slide(fromBottom)">
                                      <p:cBhvr>
                                        <p:cTn id="19" dur="500"/>
                                        <p:tgtEl>
                                          <p:spTgt spid="2765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slide(fromBottom)">
                                      <p:cBhvr>
                                        <p:cTn id="24" dur="500"/>
                                        <p:tgtEl>
                                          <p:spTgt spid="2765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slide(fromBottom)">
                                      <p:cBhvr>
                                        <p:cTn id="29" dur="500"/>
                                        <p:tgtEl>
                                          <p:spTgt spid="2765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7651">
                                            <p:txEl>
                                              <p:pRg st="7" end="7"/>
                                            </p:txEl>
                                          </p:spTgt>
                                        </p:tgtEl>
                                        <p:attrNameLst>
                                          <p:attrName>style.visibility</p:attrName>
                                        </p:attrNameLst>
                                      </p:cBhvr>
                                      <p:to>
                                        <p:strVal val="visible"/>
                                      </p:to>
                                    </p:set>
                                    <p:animEffect transition="in" filter="slide(fromBottom)">
                                      <p:cBhvr>
                                        <p:cTn id="34" dur="500"/>
                                        <p:tgtEl>
                                          <p:spTgt spid="2765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animEffect transition="in" filter="slide(fromBottom)">
                                      <p:cBhvr>
                                        <p:cTn id="39" dur="500"/>
                                        <p:tgtEl>
                                          <p:spTgt spid="27651">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7651">
                                            <p:txEl>
                                              <p:pRg st="9" end="9"/>
                                            </p:txEl>
                                          </p:spTgt>
                                        </p:tgtEl>
                                        <p:attrNameLst>
                                          <p:attrName>style.visibility</p:attrName>
                                        </p:attrNameLst>
                                      </p:cBhvr>
                                      <p:to>
                                        <p:strVal val="visible"/>
                                      </p:to>
                                    </p:set>
                                    <p:animEffect transition="in" filter="slide(fromBottom)">
                                      <p:cBhvr>
                                        <p:cTn id="44" dur="5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itchFamily="1" charset="-122"/>
              </a:rPr>
              <a:t>简介</a:t>
            </a:r>
            <a:r>
              <a:rPr lang="en-US" altLang="zh-CN" dirty="0">
                <a:latin typeface="隶书" pitchFamily="1" charset="-122"/>
              </a:rPr>
              <a:t>-</a:t>
            </a:r>
            <a:r>
              <a:rPr lang="zh-CN" altLang="en-US" dirty="0"/>
              <a:t>学科分支</a:t>
            </a:r>
          </a:p>
        </p:txBody>
      </p:sp>
      <p:sp>
        <p:nvSpPr>
          <p:cNvPr id="24579" name="Rectangle 3"/>
          <p:cNvSpPr>
            <a:spLocks noGrp="1" noChangeArrowheads="1"/>
          </p:cNvSpPr>
          <p:nvPr>
            <p:ph type="body" idx="1"/>
          </p:nvPr>
        </p:nvSpPr>
        <p:spPr/>
        <p:txBody>
          <a:bodyPr/>
          <a:lstStyle/>
          <a:p>
            <a:r>
              <a:rPr lang="zh-CN" altLang="en-US" sz="2000" dirty="0"/>
              <a:t>规划理论</a:t>
            </a:r>
          </a:p>
          <a:p>
            <a:pPr>
              <a:buFont typeface="Wingdings" pitchFamily="2" charset="2"/>
              <a:buNone/>
            </a:pPr>
            <a:r>
              <a:rPr lang="zh-CN" altLang="en-US" sz="1600" dirty="0"/>
              <a:t>            线性规划                      非线性规划</a:t>
            </a:r>
          </a:p>
          <a:p>
            <a:pPr>
              <a:buFont typeface="Wingdings" pitchFamily="2" charset="2"/>
              <a:buNone/>
            </a:pPr>
            <a:r>
              <a:rPr lang="zh-CN" altLang="en-US" sz="1600" dirty="0"/>
              <a:t>            运输问题                      整数规划</a:t>
            </a:r>
          </a:p>
          <a:p>
            <a:pPr>
              <a:buFont typeface="Wingdings" pitchFamily="2" charset="2"/>
              <a:buNone/>
            </a:pPr>
            <a:r>
              <a:rPr lang="zh-CN" altLang="en-US" sz="1600" dirty="0"/>
              <a:t>            动态规划                      目标规划</a:t>
            </a:r>
          </a:p>
          <a:p>
            <a:r>
              <a:rPr lang="zh-CN" altLang="en-US" sz="2000" dirty="0"/>
              <a:t>图与网络理论</a:t>
            </a:r>
          </a:p>
          <a:p>
            <a:r>
              <a:rPr lang="zh-CN" altLang="en-US" sz="2000" dirty="0"/>
              <a:t>排队论</a:t>
            </a:r>
          </a:p>
          <a:p>
            <a:r>
              <a:rPr lang="zh-CN" altLang="en-US" sz="2000" dirty="0"/>
              <a:t>存储论</a:t>
            </a:r>
          </a:p>
          <a:p>
            <a:r>
              <a:rPr lang="zh-CN" altLang="en-US" sz="2000" dirty="0"/>
              <a:t>决策论</a:t>
            </a:r>
          </a:p>
          <a:p>
            <a:r>
              <a:rPr lang="zh-CN" altLang="en-US" sz="2000" dirty="0"/>
              <a:t>对策论</a:t>
            </a:r>
          </a:p>
          <a:p>
            <a:r>
              <a:rPr lang="zh-CN" altLang="en-US" sz="2000" dirty="0"/>
              <a:t>冲突分析</a:t>
            </a:r>
          </a:p>
          <a:p>
            <a:r>
              <a:rPr lang="zh-CN" altLang="en-US" sz="2000" dirty="0"/>
              <a:t>搜索论</a:t>
            </a:r>
          </a:p>
          <a:p>
            <a:r>
              <a:rPr lang="zh-CN" altLang="en-US" sz="2000" dirty="0"/>
              <a:t>可靠性理论</a:t>
            </a:r>
          </a:p>
          <a:p>
            <a:r>
              <a:rPr lang="zh-CN" altLang="en-US" sz="2000" dirty="0"/>
              <a:t>计划协调技术</a:t>
            </a:r>
          </a:p>
          <a:p>
            <a:r>
              <a:rPr lang="zh-CN" altLang="en-US" sz="2000" dirty="0"/>
              <a:t>图解协调技术</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latin typeface="隶书" pitchFamily="1" charset="-122"/>
              </a:rPr>
              <a:t>1.1</a:t>
            </a:r>
            <a:r>
              <a:rPr lang="zh-CN" altLang="en-US" dirty="0">
                <a:latin typeface="隶书" pitchFamily="1" charset="-122"/>
              </a:rPr>
              <a:t>简介</a:t>
            </a:r>
            <a:r>
              <a:rPr lang="en-US" altLang="zh-CN" dirty="0">
                <a:latin typeface="隶书" pitchFamily="1" charset="-122"/>
              </a:rPr>
              <a:t>-</a:t>
            </a:r>
            <a:r>
              <a:rPr lang="zh-CN" altLang="en-US" dirty="0"/>
              <a:t>运筹学模型</a:t>
            </a:r>
          </a:p>
        </p:txBody>
      </p:sp>
      <p:sp>
        <p:nvSpPr>
          <p:cNvPr id="29699" name="Rectangle 3"/>
          <p:cNvSpPr>
            <a:spLocks noGrp="1" noChangeArrowheads="1"/>
          </p:cNvSpPr>
          <p:nvPr>
            <p:ph type="body" idx="1"/>
          </p:nvPr>
        </p:nvSpPr>
        <p:spPr/>
        <p:txBody>
          <a:bodyPr/>
          <a:lstStyle/>
          <a:p>
            <a:pPr marL="650875" indent="-650875"/>
            <a:r>
              <a:rPr lang="zh-CN" altLang="en-US" dirty="0"/>
              <a:t>特点：</a:t>
            </a:r>
          </a:p>
          <a:p>
            <a:pPr marL="1058863" lvl="1" indent="-569913"/>
            <a:r>
              <a:rPr lang="zh-CN" altLang="en-US" dirty="0"/>
              <a:t>系统的整体观念</a:t>
            </a:r>
          </a:p>
          <a:p>
            <a:pPr marL="1058863" lvl="1" indent="-569913"/>
            <a:r>
              <a:rPr lang="zh-CN" altLang="en-US" dirty="0"/>
              <a:t>多学科的综合</a:t>
            </a:r>
          </a:p>
          <a:p>
            <a:pPr marL="1058863" lvl="1" indent="-569913"/>
            <a:r>
              <a:rPr lang="zh-CN" altLang="en-US" dirty="0"/>
              <a:t>以及模型方法的应用</a:t>
            </a:r>
          </a:p>
          <a:p>
            <a:pPr marL="1058863" lvl="1" indent="-569913"/>
            <a:endParaRPr lang="zh-CN" altLang="en-US" dirty="0"/>
          </a:p>
          <a:p>
            <a:pPr marL="650875" indent="-650875"/>
            <a:r>
              <a:rPr lang="zh-CN" altLang="en-US" dirty="0"/>
              <a:t>优点：</a:t>
            </a:r>
          </a:p>
          <a:p>
            <a:pPr marL="650875" indent="-650875">
              <a:buFont typeface="Wingdings" pitchFamily="2" charset="2"/>
              <a:buNone/>
            </a:pPr>
            <a:r>
              <a:rPr lang="zh-CN" altLang="en-US" dirty="0"/>
              <a:t>      1  事前分析、减少失误</a:t>
            </a:r>
          </a:p>
          <a:p>
            <a:pPr marL="650875" indent="-650875">
              <a:buFont typeface="Wingdings" pitchFamily="2" charset="2"/>
              <a:buNone/>
            </a:pPr>
            <a:r>
              <a:rPr lang="en-US" altLang="zh-CN" dirty="0"/>
              <a:t>      2  </a:t>
            </a:r>
            <a:r>
              <a:rPr lang="zh-CN" altLang="en-US" dirty="0"/>
              <a:t>符号语言、便于交流</a:t>
            </a:r>
          </a:p>
          <a:p>
            <a:pPr marL="650875" indent="-650875">
              <a:buFont typeface="Wingdings" pitchFamily="2" charset="2"/>
              <a:buNone/>
            </a:pPr>
            <a:r>
              <a:rPr lang="zh-CN" altLang="en-US" dirty="0"/>
              <a:t>      3  抽象反映实际、突出共性</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ox(out)">
                                      <p:cBhvr>
                                        <p:cTn id="7" dur="500"/>
                                        <p:tgtEl>
                                          <p:spTgt spid="29699">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box(out)">
                                      <p:cBhvr>
                                        <p:cTn id="10" dur="500"/>
                                        <p:tgtEl>
                                          <p:spTgt spid="29699">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box(out)">
                                      <p:cBhvr>
                                        <p:cTn id="13" dur="500"/>
                                        <p:tgtEl>
                                          <p:spTgt spid="29699">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29699">
                                            <p:txEl>
                                              <p:pRg st="3" end="3"/>
                                            </p:txEl>
                                          </p:spTgt>
                                        </p:tgtEl>
                                        <p:attrNameLst>
                                          <p:attrName>style.visibility</p:attrName>
                                        </p:attrNameLst>
                                      </p:cBhvr>
                                      <p:to>
                                        <p:strVal val="visible"/>
                                      </p:to>
                                    </p:set>
                                    <p:animEffect transition="in" filter="box(out)">
                                      <p:cBhvr>
                                        <p:cTn id="16" dur="500"/>
                                        <p:tgtEl>
                                          <p:spTgt spid="296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animEffect transition="in" filter="box(out)">
                                      <p:cBhvr>
                                        <p:cTn id="21" dur="500"/>
                                        <p:tgtEl>
                                          <p:spTgt spid="29699">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699">
                                            <p:txEl>
                                              <p:pRg st="6" end="6"/>
                                            </p:txEl>
                                          </p:spTgt>
                                        </p:tgtEl>
                                        <p:attrNameLst>
                                          <p:attrName>style.visibility</p:attrName>
                                        </p:attrNameLst>
                                      </p:cBhvr>
                                      <p:to>
                                        <p:strVal val="visible"/>
                                      </p:to>
                                    </p:set>
                                    <p:animEffect transition="in" filter="box(out)">
                                      <p:cBhvr>
                                        <p:cTn id="26" dur="500"/>
                                        <p:tgtEl>
                                          <p:spTgt spid="2969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animEffect transition="in" filter="box(out)">
                                      <p:cBhvr>
                                        <p:cTn id="31" dur="500"/>
                                        <p:tgtEl>
                                          <p:spTgt spid="29699">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699">
                                            <p:txEl>
                                              <p:pRg st="8" end="8"/>
                                            </p:txEl>
                                          </p:spTgt>
                                        </p:tgtEl>
                                        <p:attrNameLst>
                                          <p:attrName>style.visibility</p:attrName>
                                        </p:attrNameLst>
                                      </p:cBhvr>
                                      <p:to>
                                        <p:strVal val="visible"/>
                                      </p:to>
                                    </p:set>
                                    <p:animEffect transition="in" filter="box(out)">
                                      <p:cBhvr>
                                        <p:cTn id="36" dur="500"/>
                                        <p:tgtEl>
                                          <p:spTgt spid="29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4" name="Text Box 6"/>
          <p:cNvSpPr>
            <a:spLocks noGrp="1" noChangeArrowheads="1"/>
          </p:cNvSpPr>
          <p:nvPr>
            <p:ph type="body" idx="1"/>
          </p:nvPr>
        </p:nvSpPr>
        <p:spPr>
          <a:xfrm>
            <a:off x="415925" y="1160463"/>
            <a:ext cx="8994775" cy="5457825"/>
          </a:xfrm>
          <a:noFill/>
          <a:extLst>
            <a:ext uri="{91240B29-F687-4F45-9708-019B960494DF}">
              <a14:hiddenLine xmlns:a14="http://schemas.microsoft.com/office/drawing/2010/main" w="19050">
                <a:solidFill>
                  <a:schemeClr val="tx1"/>
                </a:solidFill>
                <a:miter lim="800000"/>
                <a:headEnd/>
                <a:tailEnd/>
              </a14:hiddenLine>
            </a:ext>
          </a:extLst>
        </p:spPr>
        <p:txBody>
          <a:bodyPr/>
          <a:lstStyle/>
          <a:p>
            <a:pPr>
              <a:lnSpc>
                <a:spcPct val="90000"/>
              </a:lnSpc>
              <a:spcBef>
                <a:spcPct val="50000"/>
              </a:spcBef>
              <a:buClrTx/>
              <a:buFontTx/>
              <a:buNone/>
            </a:pPr>
            <a:r>
              <a:rPr lang="zh-CN" altLang="en-US" sz="2600" dirty="0"/>
              <a:t>                                确定目标，明确约束</a:t>
            </a:r>
          </a:p>
          <a:p>
            <a:pPr>
              <a:lnSpc>
                <a:spcPct val="90000"/>
              </a:lnSpc>
              <a:spcBef>
                <a:spcPct val="50000"/>
              </a:spcBef>
              <a:buClrTx/>
              <a:buFontTx/>
              <a:buNone/>
            </a:pPr>
            <a:r>
              <a:rPr lang="zh-CN" altLang="en-US" sz="2600" dirty="0"/>
              <a:t>                                抓主要矛盾、舍次要矛盾</a:t>
            </a:r>
          </a:p>
          <a:p>
            <a:pPr>
              <a:lnSpc>
                <a:spcPct val="90000"/>
              </a:lnSpc>
              <a:spcBef>
                <a:spcPct val="50000"/>
              </a:spcBef>
              <a:buClrTx/>
              <a:buFontTx/>
              <a:buNone/>
            </a:pPr>
            <a:r>
              <a:rPr lang="en-US" altLang="zh-CN" sz="2600" dirty="0"/>
              <a:t>                              </a:t>
            </a:r>
            <a:r>
              <a:rPr lang="zh-CN" altLang="en-US" sz="2600" dirty="0"/>
              <a:t>  选择模型、设定变量</a:t>
            </a:r>
          </a:p>
          <a:p>
            <a:pPr>
              <a:lnSpc>
                <a:spcPct val="90000"/>
              </a:lnSpc>
              <a:spcBef>
                <a:spcPct val="50000"/>
              </a:spcBef>
              <a:buClrTx/>
              <a:buFontTx/>
              <a:buNone/>
            </a:pPr>
            <a:r>
              <a:rPr lang="zh-CN" altLang="en-US" sz="2600" dirty="0"/>
              <a:t>                                描述约束和目标、确定参数</a:t>
            </a:r>
          </a:p>
          <a:p>
            <a:pPr>
              <a:lnSpc>
                <a:spcPct val="90000"/>
              </a:lnSpc>
              <a:spcBef>
                <a:spcPct val="50000"/>
              </a:spcBef>
              <a:buClrTx/>
              <a:buFontTx/>
              <a:buNone/>
            </a:pPr>
            <a:r>
              <a:rPr lang="en-US" altLang="zh-CN" sz="2600" dirty="0"/>
              <a:t>                               </a:t>
            </a:r>
            <a:endParaRPr lang="zh-CN" altLang="en-US" sz="2600" dirty="0"/>
          </a:p>
          <a:p>
            <a:pPr>
              <a:lnSpc>
                <a:spcPct val="90000"/>
              </a:lnSpc>
              <a:spcBef>
                <a:spcPct val="50000"/>
              </a:spcBef>
              <a:buClrTx/>
              <a:buFontTx/>
              <a:buNone/>
            </a:pPr>
            <a:r>
              <a:rPr lang="zh-CN" altLang="en-US" sz="2600" dirty="0"/>
              <a:t>                                选择求解方法、求解问题</a:t>
            </a:r>
          </a:p>
          <a:p>
            <a:pPr>
              <a:lnSpc>
                <a:spcPct val="90000"/>
              </a:lnSpc>
              <a:spcBef>
                <a:spcPct val="50000"/>
              </a:spcBef>
              <a:buClrTx/>
              <a:buFontTx/>
              <a:buNone/>
            </a:pPr>
            <a:endParaRPr lang="zh-CN" altLang="en-US" sz="2600" dirty="0"/>
          </a:p>
          <a:p>
            <a:pPr>
              <a:lnSpc>
                <a:spcPct val="90000"/>
              </a:lnSpc>
              <a:spcBef>
                <a:spcPct val="50000"/>
              </a:spcBef>
              <a:buClrTx/>
              <a:buFontTx/>
              <a:buNone/>
            </a:pPr>
            <a:r>
              <a:rPr lang="zh-CN" altLang="en-US" sz="2600" dirty="0"/>
              <a:t>                                灵敏度分析、评价</a:t>
            </a:r>
          </a:p>
          <a:p>
            <a:pPr>
              <a:lnSpc>
                <a:spcPct val="90000"/>
              </a:lnSpc>
              <a:spcBef>
                <a:spcPct val="50000"/>
              </a:spcBef>
              <a:buClrTx/>
              <a:buFontTx/>
              <a:buNone/>
            </a:pPr>
            <a:endParaRPr lang="zh-CN" altLang="en-US" sz="2600" dirty="0"/>
          </a:p>
          <a:p>
            <a:pPr>
              <a:lnSpc>
                <a:spcPct val="90000"/>
              </a:lnSpc>
              <a:spcBef>
                <a:spcPct val="50000"/>
              </a:spcBef>
              <a:buClrTx/>
              <a:buFontTx/>
              <a:buNone/>
            </a:pPr>
            <a:r>
              <a:rPr lang="zh-CN" altLang="en-US" sz="2600" dirty="0"/>
              <a:t>                                汇总、解释结果、报告</a:t>
            </a:r>
          </a:p>
          <a:p>
            <a:pPr>
              <a:lnSpc>
                <a:spcPct val="90000"/>
              </a:lnSpc>
              <a:spcBef>
                <a:spcPct val="50000"/>
              </a:spcBef>
              <a:buClrTx/>
              <a:buFontTx/>
              <a:buNone/>
            </a:pPr>
            <a:r>
              <a:rPr lang="zh-CN" altLang="en-US" sz="2600" dirty="0"/>
              <a:t>                         </a:t>
            </a:r>
          </a:p>
        </p:txBody>
      </p:sp>
      <p:sp>
        <p:nvSpPr>
          <p:cNvPr id="23555"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itchFamily="1" charset="-122"/>
              </a:rPr>
              <a:t>简介</a:t>
            </a:r>
            <a:r>
              <a:rPr lang="en-US" altLang="zh-CN" dirty="0">
                <a:latin typeface="隶书" pitchFamily="1" charset="-122"/>
              </a:rPr>
              <a:t>-</a:t>
            </a:r>
            <a:r>
              <a:rPr lang="zh-CN" altLang="en-US" dirty="0"/>
              <a:t>运筹学方法论</a:t>
            </a:r>
          </a:p>
        </p:txBody>
      </p:sp>
      <p:grpSp>
        <p:nvGrpSpPr>
          <p:cNvPr id="23556" name="Group 21"/>
          <p:cNvGrpSpPr>
            <a:grpSpLocks/>
          </p:cNvGrpSpPr>
          <p:nvPr/>
        </p:nvGrpSpPr>
        <p:grpSpPr bwMode="auto">
          <a:xfrm>
            <a:off x="869950" y="1089025"/>
            <a:ext cx="1981200" cy="5545138"/>
            <a:chOff x="1728" y="420"/>
            <a:chExt cx="1152" cy="3300"/>
          </a:xfrm>
        </p:grpSpPr>
        <p:sp>
          <p:nvSpPr>
            <p:cNvPr id="23557" name="Text Box 4"/>
            <p:cNvSpPr txBox="1">
              <a:spLocks noChangeArrowheads="1"/>
            </p:cNvSpPr>
            <p:nvPr/>
          </p:nvSpPr>
          <p:spPr bwMode="auto">
            <a:xfrm>
              <a:off x="1968" y="420"/>
              <a:ext cx="912" cy="27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itchFamily="2" charset="-122"/>
                  <a:ea typeface="宋体" pitchFamily="2" charset="-122"/>
                </a:defRPr>
              </a:lvl1pPr>
              <a:lvl2pPr marL="742950" indent="-285750" eaLnBrk="0" hangingPunct="0">
                <a:defRPr sz="2400" b="1">
                  <a:solidFill>
                    <a:schemeClr val="tx1"/>
                  </a:solidFill>
                  <a:latin typeface="宋体" pitchFamily="2" charset="-122"/>
                  <a:ea typeface="宋体" pitchFamily="2" charset="-122"/>
                </a:defRPr>
              </a:lvl2pPr>
              <a:lvl3pPr marL="1143000" indent="-228600" eaLnBrk="0" hangingPunct="0">
                <a:defRPr sz="2400" b="1">
                  <a:solidFill>
                    <a:schemeClr val="tx1"/>
                  </a:solidFill>
                  <a:latin typeface="宋体" pitchFamily="2" charset="-122"/>
                  <a:ea typeface="宋体" pitchFamily="2" charset="-122"/>
                </a:defRPr>
              </a:lvl3pPr>
              <a:lvl4pPr marL="1600200" indent="-228600" eaLnBrk="0" hangingPunct="0">
                <a:defRPr sz="2400" b="1">
                  <a:solidFill>
                    <a:schemeClr val="tx1"/>
                  </a:solidFill>
                  <a:latin typeface="宋体" pitchFamily="2" charset="-122"/>
                  <a:ea typeface="宋体" pitchFamily="2" charset="-122"/>
                </a:defRPr>
              </a:lvl4pPr>
              <a:lvl5pPr marL="2057400" indent="-228600" eaLnBrk="0" hangingPunct="0">
                <a:defRPr sz="2400" b="1">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eaLnBrk="1" hangingPunct="1">
                <a:spcBef>
                  <a:spcPct val="50000"/>
                </a:spcBef>
              </a:pPr>
              <a:r>
                <a:rPr lang="zh-CN" altLang="en-US"/>
                <a:t>提出问题</a:t>
              </a:r>
            </a:p>
          </p:txBody>
        </p:sp>
        <p:sp>
          <p:nvSpPr>
            <p:cNvPr id="23558" name="Text Box 5"/>
            <p:cNvSpPr txBox="1">
              <a:spLocks noChangeArrowheads="1"/>
            </p:cNvSpPr>
            <p:nvPr/>
          </p:nvSpPr>
          <p:spPr bwMode="auto">
            <a:xfrm>
              <a:off x="1968" y="1344"/>
              <a:ext cx="912" cy="27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itchFamily="2" charset="-122"/>
                  <a:ea typeface="宋体" pitchFamily="2" charset="-122"/>
                </a:defRPr>
              </a:lvl1pPr>
              <a:lvl2pPr marL="742950" indent="-285750" eaLnBrk="0" hangingPunct="0">
                <a:defRPr sz="2400" b="1">
                  <a:solidFill>
                    <a:schemeClr val="tx1"/>
                  </a:solidFill>
                  <a:latin typeface="宋体" pitchFamily="2" charset="-122"/>
                  <a:ea typeface="宋体" pitchFamily="2" charset="-122"/>
                </a:defRPr>
              </a:lvl2pPr>
              <a:lvl3pPr marL="1143000" indent="-228600" eaLnBrk="0" hangingPunct="0">
                <a:defRPr sz="2400" b="1">
                  <a:solidFill>
                    <a:schemeClr val="tx1"/>
                  </a:solidFill>
                  <a:latin typeface="宋体" pitchFamily="2" charset="-122"/>
                  <a:ea typeface="宋体" pitchFamily="2" charset="-122"/>
                </a:defRPr>
              </a:lvl3pPr>
              <a:lvl4pPr marL="1600200" indent="-228600" eaLnBrk="0" hangingPunct="0">
                <a:defRPr sz="2400" b="1">
                  <a:solidFill>
                    <a:schemeClr val="tx1"/>
                  </a:solidFill>
                  <a:latin typeface="宋体" pitchFamily="2" charset="-122"/>
                  <a:ea typeface="宋体" pitchFamily="2" charset="-122"/>
                </a:defRPr>
              </a:lvl4pPr>
              <a:lvl5pPr marL="2057400" indent="-228600" eaLnBrk="0" hangingPunct="0">
                <a:defRPr sz="2400" b="1">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eaLnBrk="1" hangingPunct="1">
                <a:spcBef>
                  <a:spcPct val="50000"/>
                </a:spcBef>
              </a:pPr>
              <a:r>
                <a:rPr lang="zh-CN" altLang="en-US"/>
                <a:t>建立模型</a:t>
              </a:r>
            </a:p>
          </p:txBody>
        </p:sp>
        <p:sp>
          <p:nvSpPr>
            <p:cNvPr id="23559" name="Text Box 7"/>
            <p:cNvSpPr txBox="1">
              <a:spLocks noChangeArrowheads="1"/>
            </p:cNvSpPr>
            <p:nvPr/>
          </p:nvSpPr>
          <p:spPr bwMode="auto">
            <a:xfrm>
              <a:off x="1968" y="2160"/>
              <a:ext cx="912" cy="27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itchFamily="2" charset="-122"/>
                  <a:ea typeface="宋体" pitchFamily="2" charset="-122"/>
                </a:defRPr>
              </a:lvl1pPr>
              <a:lvl2pPr marL="742950" indent="-285750" eaLnBrk="0" hangingPunct="0">
                <a:defRPr sz="2400" b="1">
                  <a:solidFill>
                    <a:schemeClr val="tx1"/>
                  </a:solidFill>
                  <a:latin typeface="宋体" pitchFamily="2" charset="-122"/>
                  <a:ea typeface="宋体" pitchFamily="2" charset="-122"/>
                </a:defRPr>
              </a:lvl2pPr>
              <a:lvl3pPr marL="1143000" indent="-228600" eaLnBrk="0" hangingPunct="0">
                <a:defRPr sz="2400" b="1">
                  <a:solidFill>
                    <a:schemeClr val="tx1"/>
                  </a:solidFill>
                  <a:latin typeface="宋体" pitchFamily="2" charset="-122"/>
                  <a:ea typeface="宋体" pitchFamily="2" charset="-122"/>
                </a:defRPr>
              </a:lvl3pPr>
              <a:lvl4pPr marL="1600200" indent="-228600" eaLnBrk="0" hangingPunct="0">
                <a:defRPr sz="2400" b="1">
                  <a:solidFill>
                    <a:schemeClr val="tx1"/>
                  </a:solidFill>
                  <a:latin typeface="宋体" pitchFamily="2" charset="-122"/>
                  <a:ea typeface="宋体" pitchFamily="2" charset="-122"/>
                </a:defRPr>
              </a:lvl4pPr>
              <a:lvl5pPr marL="2057400" indent="-228600" eaLnBrk="0" hangingPunct="0">
                <a:defRPr sz="2400" b="1">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eaLnBrk="1" hangingPunct="1">
                <a:spcBef>
                  <a:spcPct val="50000"/>
                </a:spcBef>
              </a:pPr>
              <a:r>
                <a:rPr lang="zh-CN" altLang="en-US" dirty="0"/>
                <a:t>优化求解</a:t>
              </a:r>
            </a:p>
          </p:txBody>
        </p:sp>
        <p:sp>
          <p:nvSpPr>
            <p:cNvPr id="23560" name="Text Box 8"/>
            <p:cNvSpPr txBox="1">
              <a:spLocks noChangeArrowheads="1"/>
            </p:cNvSpPr>
            <p:nvPr/>
          </p:nvSpPr>
          <p:spPr bwMode="auto">
            <a:xfrm>
              <a:off x="1968" y="2820"/>
              <a:ext cx="912" cy="27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itchFamily="2" charset="-122"/>
                  <a:ea typeface="宋体" pitchFamily="2" charset="-122"/>
                </a:defRPr>
              </a:lvl1pPr>
              <a:lvl2pPr marL="742950" indent="-285750" eaLnBrk="0" hangingPunct="0">
                <a:defRPr sz="2400" b="1">
                  <a:solidFill>
                    <a:schemeClr val="tx1"/>
                  </a:solidFill>
                  <a:latin typeface="宋体" pitchFamily="2" charset="-122"/>
                  <a:ea typeface="宋体" pitchFamily="2" charset="-122"/>
                </a:defRPr>
              </a:lvl2pPr>
              <a:lvl3pPr marL="1143000" indent="-228600" eaLnBrk="0" hangingPunct="0">
                <a:defRPr sz="2400" b="1">
                  <a:solidFill>
                    <a:schemeClr val="tx1"/>
                  </a:solidFill>
                  <a:latin typeface="宋体" pitchFamily="2" charset="-122"/>
                  <a:ea typeface="宋体" pitchFamily="2" charset="-122"/>
                </a:defRPr>
              </a:lvl3pPr>
              <a:lvl4pPr marL="1600200" indent="-228600" eaLnBrk="0" hangingPunct="0">
                <a:defRPr sz="2400" b="1">
                  <a:solidFill>
                    <a:schemeClr val="tx1"/>
                  </a:solidFill>
                  <a:latin typeface="宋体" pitchFamily="2" charset="-122"/>
                  <a:ea typeface="宋体" pitchFamily="2" charset="-122"/>
                </a:defRPr>
              </a:lvl4pPr>
              <a:lvl5pPr marL="2057400" indent="-228600" eaLnBrk="0" hangingPunct="0">
                <a:defRPr sz="2400" b="1">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eaLnBrk="1" hangingPunct="1">
                <a:spcBef>
                  <a:spcPct val="50000"/>
                </a:spcBef>
              </a:pPr>
              <a:r>
                <a:rPr lang="zh-CN" altLang="en-US"/>
                <a:t>评价分析</a:t>
              </a:r>
            </a:p>
          </p:txBody>
        </p:sp>
        <p:sp>
          <p:nvSpPr>
            <p:cNvPr id="23561" name="Text Box 9"/>
            <p:cNvSpPr txBox="1">
              <a:spLocks noChangeArrowheads="1"/>
            </p:cNvSpPr>
            <p:nvPr/>
          </p:nvSpPr>
          <p:spPr bwMode="auto">
            <a:xfrm>
              <a:off x="1968" y="3444"/>
              <a:ext cx="912" cy="27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itchFamily="2" charset="-122"/>
                  <a:ea typeface="宋体" pitchFamily="2" charset="-122"/>
                </a:defRPr>
              </a:lvl1pPr>
              <a:lvl2pPr marL="742950" indent="-285750" eaLnBrk="0" hangingPunct="0">
                <a:defRPr sz="2400" b="1">
                  <a:solidFill>
                    <a:schemeClr val="tx1"/>
                  </a:solidFill>
                  <a:latin typeface="宋体" pitchFamily="2" charset="-122"/>
                  <a:ea typeface="宋体" pitchFamily="2" charset="-122"/>
                </a:defRPr>
              </a:lvl2pPr>
              <a:lvl3pPr marL="1143000" indent="-228600" eaLnBrk="0" hangingPunct="0">
                <a:defRPr sz="2400" b="1">
                  <a:solidFill>
                    <a:schemeClr val="tx1"/>
                  </a:solidFill>
                  <a:latin typeface="宋体" pitchFamily="2" charset="-122"/>
                  <a:ea typeface="宋体" pitchFamily="2" charset="-122"/>
                </a:defRPr>
              </a:lvl3pPr>
              <a:lvl4pPr marL="1600200" indent="-228600" eaLnBrk="0" hangingPunct="0">
                <a:defRPr sz="2400" b="1">
                  <a:solidFill>
                    <a:schemeClr val="tx1"/>
                  </a:solidFill>
                  <a:latin typeface="宋体" pitchFamily="2" charset="-122"/>
                  <a:ea typeface="宋体" pitchFamily="2" charset="-122"/>
                </a:defRPr>
              </a:lvl4pPr>
              <a:lvl5pPr marL="2057400" indent="-228600" eaLnBrk="0" hangingPunct="0">
                <a:defRPr sz="2400" b="1">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eaLnBrk="1" hangingPunct="1">
                <a:spcBef>
                  <a:spcPct val="50000"/>
                </a:spcBef>
              </a:pPr>
              <a:r>
                <a:rPr lang="zh-CN" altLang="en-US"/>
                <a:t>决策支持</a:t>
              </a:r>
            </a:p>
          </p:txBody>
        </p:sp>
        <p:sp>
          <p:nvSpPr>
            <p:cNvPr id="23562" name="Line 10"/>
            <p:cNvSpPr>
              <a:spLocks noChangeShapeType="1"/>
            </p:cNvSpPr>
            <p:nvPr/>
          </p:nvSpPr>
          <p:spPr bwMode="auto">
            <a:xfrm>
              <a:off x="2400" y="720"/>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 name="Line 12"/>
            <p:cNvSpPr>
              <a:spLocks noChangeShapeType="1"/>
            </p:cNvSpPr>
            <p:nvPr/>
          </p:nvSpPr>
          <p:spPr bwMode="auto">
            <a:xfrm>
              <a:off x="2400" y="1632"/>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 name="Line 13"/>
            <p:cNvSpPr>
              <a:spLocks noChangeShapeType="1"/>
            </p:cNvSpPr>
            <p:nvPr/>
          </p:nvSpPr>
          <p:spPr bwMode="auto">
            <a:xfrm>
              <a:off x="2400" y="2459"/>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Line 14"/>
            <p:cNvSpPr>
              <a:spLocks noChangeShapeType="1"/>
            </p:cNvSpPr>
            <p:nvPr/>
          </p:nvSpPr>
          <p:spPr bwMode="auto">
            <a:xfrm>
              <a:off x="2400" y="3120"/>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15"/>
            <p:cNvSpPr>
              <a:spLocks noChangeShapeType="1"/>
            </p:cNvSpPr>
            <p:nvPr/>
          </p:nvSpPr>
          <p:spPr bwMode="auto">
            <a:xfrm flipH="1">
              <a:off x="1728" y="2976"/>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Line 16"/>
            <p:cNvSpPr>
              <a:spLocks noChangeShapeType="1"/>
            </p:cNvSpPr>
            <p:nvPr/>
          </p:nvSpPr>
          <p:spPr bwMode="auto">
            <a:xfrm flipH="1">
              <a:off x="1728" y="230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Line 17"/>
            <p:cNvSpPr>
              <a:spLocks noChangeShapeType="1"/>
            </p:cNvSpPr>
            <p:nvPr/>
          </p:nvSpPr>
          <p:spPr bwMode="auto">
            <a:xfrm flipH="1">
              <a:off x="1728" y="14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Line 19"/>
            <p:cNvSpPr>
              <a:spLocks noChangeShapeType="1"/>
            </p:cNvSpPr>
            <p:nvPr/>
          </p:nvSpPr>
          <p:spPr bwMode="auto">
            <a:xfrm flipV="1">
              <a:off x="1728" y="1056"/>
              <a:ext cx="0" cy="19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0" name="Line 20"/>
            <p:cNvSpPr>
              <a:spLocks noChangeShapeType="1"/>
            </p:cNvSpPr>
            <p:nvPr/>
          </p:nvSpPr>
          <p:spPr bwMode="auto">
            <a:xfrm>
              <a:off x="1728" y="1056"/>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Text Box 7"/>
          <p:cNvSpPr txBox="1">
            <a:spLocks noChangeArrowheads="1"/>
          </p:cNvSpPr>
          <p:nvPr/>
        </p:nvSpPr>
        <p:spPr bwMode="auto">
          <a:xfrm>
            <a:off x="1280592" y="4011145"/>
            <a:ext cx="1568450" cy="46377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itchFamily="2" charset="-122"/>
                <a:ea typeface="宋体" pitchFamily="2" charset="-122"/>
              </a:defRPr>
            </a:lvl1pPr>
            <a:lvl2pPr marL="742950" indent="-285750" eaLnBrk="0" hangingPunct="0">
              <a:defRPr sz="2400" b="1">
                <a:solidFill>
                  <a:schemeClr val="tx1"/>
                </a:solidFill>
                <a:latin typeface="宋体" pitchFamily="2" charset="-122"/>
                <a:ea typeface="宋体" pitchFamily="2" charset="-122"/>
              </a:defRPr>
            </a:lvl2pPr>
            <a:lvl3pPr marL="1143000" indent="-228600" eaLnBrk="0" hangingPunct="0">
              <a:defRPr sz="2400" b="1">
                <a:solidFill>
                  <a:schemeClr val="tx1"/>
                </a:solidFill>
                <a:latin typeface="宋体" pitchFamily="2" charset="-122"/>
                <a:ea typeface="宋体" pitchFamily="2" charset="-122"/>
              </a:defRPr>
            </a:lvl3pPr>
            <a:lvl4pPr marL="1600200" indent="-228600" eaLnBrk="0" hangingPunct="0">
              <a:defRPr sz="2400" b="1">
                <a:solidFill>
                  <a:schemeClr val="tx1"/>
                </a:solidFill>
                <a:latin typeface="宋体" pitchFamily="2" charset="-122"/>
                <a:ea typeface="宋体" pitchFamily="2" charset="-122"/>
              </a:defRPr>
            </a:lvl4pPr>
            <a:lvl5pPr marL="2057400" indent="-228600" eaLnBrk="0" hangingPunct="0">
              <a:defRPr sz="2400" b="1">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buFont typeface="Arial" pitchFamily="34" charset="0"/>
              <a:defRPr sz="2400" b="1">
                <a:solidFill>
                  <a:schemeClr val="tx1"/>
                </a:solidFill>
                <a:latin typeface="宋体" pitchFamily="2" charset="-122"/>
                <a:ea typeface="宋体" pitchFamily="2" charset="-122"/>
              </a:defRPr>
            </a:lvl9pPr>
          </a:lstStyle>
          <a:p>
            <a:pPr eaLnBrk="1" hangingPunct="1">
              <a:spcBef>
                <a:spcPct val="50000"/>
              </a:spcBef>
            </a:pPr>
            <a:r>
              <a:rPr lang="zh-CN" altLang="en-US" dirty="0"/>
              <a:t>优化求解</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animEffect transition="in" filter="slide(fromTop)">
                                      <p:cBhvr>
                                        <p:cTn id="7" dur="500"/>
                                        <p:tgtEl>
                                          <p:spTgt spid="378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7894">
                                            <p:txEl>
                                              <p:pRg st="1" end="1"/>
                                            </p:txEl>
                                          </p:spTgt>
                                        </p:tgtEl>
                                        <p:attrNameLst>
                                          <p:attrName>style.visibility</p:attrName>
                                        </p:attrNameLst>
                                      </p:cBhvr>
                                      <p:to>
                                        <p:strVal val="visible"/>
                                      </p:to>
                                    </p:set>
                                    <p:animEffect transition="in" filter="slide(fromTop)">
                                      <p:cBhvr>
                                        <p:cTn id="12" dur="500"/>
                                        <p:tgtEl>
                                          <p:spTgt spid="378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7894">
                                            <p:txEl>
                                              <p:pRg st="2" end="2"/>
                                            </p:txEl>
                                          </p:spTgt>
                                        </p:tgtEl>
                                        <p:attrNameLst>
                                          <p:attrName>style.visibility</p:attrName>
                                        </p:attrNameLst>
                                      </p:cBhvr>
                                      <p:to>
                                        <p:strVal val="visible"/>
                                      </p:to>
                                    </p:set>
                                    <p:animEffect transition="in" filter="slide(fromTop)">
                                      <p:cBhvr>
                                        <p:cTn id="17" dur="500"/>
                                        <p:tgtEl>
                                          <p:spTgt spid="378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37894">
                                            <p:txEl>
                                              <p:pRg st="3" end="3"/>
                                            </p:txEl>
                                          </p:spTgt>
                                        </p:tgtEl>
                                        <p:attrNameLst>
                                          <p:attrName>style.visibility</p:attrName>
                                        </p:attrNameLst>
                                      </p:cBhvr>
                                      <p:to>
                                        <p:strVal val="visible"/>
                                      </p:to>
                                    </p:set>
                                    <p:animEffect transition="in" filter="slide(fromTop)">
                                      <p:cBhvr>
                                        <p:cTn id="22" dur="500"/>
                                        <p:tgtEl>
                                          <p:spTgt spid="378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37894">
                                            <p:txEl>
                                              <p:pRg st="4" end="4"/>
                                            </p:txEl>
                                          </p:spTgt>
                                        </p:tgtEl>
                                        <p:attrNameLst>
                                          <p:attrName>style.visibility</p:attrName>
                                        </p:attrNameLst>
                                      </p:cBhvr>
                                      <p:to>
                                        <p:strVal val="visible"/>
                                      </p:to>
                                    </p:set>
                                    <p:animEffect transition="in" filter="slide(fromTop)">
                                      <p:cBhvr>
                                        <p:cTn id="27" dur="500"/>
                                        <p:tgtEl>
                                          <p:spTgt spid="378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37894">
                                            <p:txEl>
                                              <p:pRg st="5" end="5"/>
                                            </p:txEl>
                                          </p:spTgt>
                                        </p:tgtEl>
                                        <p:attrNameLst>
                                          <p:attrName>style.visibility</p:attrName>
                                        </p:attrNameLst>
                                      </p:cBhvr>
                                      <p:to>
                                        <p:strVal val="visible"/>
                                      </p:to>
                                    </p:set>
                                    <p:animEffect transition="in" filter="slide(fromTop)">
                                      <p:cBhvr>
                                        <p:cTn id="32" dur="500"/>
                                        <p:tgtEl>
                                          <p:spTgt spid="378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37894">
                                            <p:txEl>
                                              <p:pRg st="7" end="7"/>
                                            </p:txEl>
                                          </p:spTgt>
                                        </p:tgtEl>
                                        <p:attrNameLst>
                                          <p:attrName>style.visibility</p:attrName>
                                        </p:attrNameLst>
                                      </p:cBhvr>
                                      <p:to>
                                        <p:strVal val="visible"/>
                                      </p:to>
                                    </p:set>
                                    <p:animEffect transition="in" filter="slide(fromTop)">
                                      <p:cBhvr>
                                        <p:cTn id="37" dur="500"/>
                                        <p:tgtEl>
                                          <p:spTgt spid="3789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37894">
                                            <p:txEl>
                                              <p:pRg st="9" end="9"/>
                                            </p:txEl>
                                          </p:spTgt>
                                        </p:tgtEl>
                                        <p:attrNameLst>
                                          <p:attrName>style.visibility</p:attrName>
                                        </p:attrNameLst>
                                      </p:cBhvr>
                                      <p:to>
                                        <p:strVal val="visible"/>
                                      </p:to>
                                    </p:set>
                                    <p:animEffect transition="in" filter="slide(fromTop)">
                                      <p:cBhvr>
                                        <p:cTn id="42" dur="500"/>
                                        <p:tgtEl>
                                          <p:spTgt spid="37894">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7894">
                                            <p:txEl>
                                              <p:pRg st="10" end="10"/>
                                            </p:txEl>
                                          </p:spTgt>
                                        </p:tgtEl>
                                        <p:attrNameLst>
                                          <p:attrName>style.visibility</p:attrName>
                                        </p:attrNameLst>
                                      </p:cBhvr>
                                      <p:to>
                                        <p:strVal val="visible"/>
                                      </p:to>
                                    </p:set>
                                    <p:animEffect transition="in" filter="slide(fromTop)">
                                      <p:cBhvr>
                                        <p:cTn id="47" dur="500"/>
                                        <p:tgtEl>
                                          <p:spTgt spid="3789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0" nodeType="clickEffect">
                                  <p:stCondLst>
                                    <p:cond delay="0"/>
                                  </p:stCondLst>
                                  <p:childTnLst>
                                    <p:animClr clrSpc="rgb" dir="cw">
                                      <p:cBhvr override="childStyle">
                                        <p:cTn id="51" dur="2000" fill="hold"/>
                                        <p:tgtEl>
                                          <p:spTgt spid="19"/>
                                        </p:tgtEl>
                                        <p:attrNameLst>
                                          <p:attrName>style.color</p:attrName>
                                        </p:attrNameLst>
                                      </p:cBhvr>
                                      <p:to>
                                        <a:srgbClr val="66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uiExpand="1" build="p" autoUpdateAnimBg="0"/>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t> 问题表述</a:t>
            </a:r>
          </a:p>
        </p:txBody>
      </p:sp>
      <p:sp>
        <p:nvSpPr>
          <p:cNvPr id="7171" name="Rectangle 3"/>
          <p:cNvSpPr>
            <a:spLocks noGrp="1" noChangeArrowheads="1"/>
          </p:cNvSpPr>
          <p:nvPr>
            <p:ph type="body" idx="1"/>
          </p:nvPr>
        </p:nvSpPr>
        <p:spPr/>
        <p:txBody>
          <a:bodyPr/>
          <a:lstStyle/>
          <a:p>
            <a:r>
              <a:rPr lang="zh-CN" altLang="en-US"/>
              <a:t>运筹学与最优化方法(Operational Research </a:t>
            </a:r>
            <a:r>
              <a:rPr lang="en-US" altLang="zh-CN"/>
              <a:t>And </a:t>
            </a:r>
            <a:r>
              <a:rPr lang="zh-CN" altLang="en-US"/>
              <a:t>Optimization Method)</a:t>
            </a:r>
          </a:p>
          <a:p>
            <a:pPr lvl="1"/>
            <a:r>
              <a:rPr lang="zh-CN" altLang="en-US"/>
              <a:t>运筹学：偏重应用，管理学：成本最小化、利润最大化...</a:t>
            </a:r>
          </a:p>
          <a:p>
            <a:pPr lvl="1"/>
            <a:r>
              <a:rPr lang="zh-CN" altLang="en-US"/>
              <a:t>最优化：偏重理论</a:t>
            </a:r>
          </a:p>
          <a:p>
            <a:pPr lvl="1"/>
            <a:r>
              <a:rPr lang="zh-CN" altLang="en-US"/>
              <a:t>数值最优化(Numerical Optimization)</a:t>
            </a:r>
          </a:p>
          <a:p>
            <a:pPr lvl="1"/>
            <a:r>
              <a:rPr lang="zh-CN" altLang="en-US"/>
              <a:t>大约在20世纪30-40年代成为一门独立的学科</a:t>
            </a:r>
          </a:p>
          <a:p>
            <a:pPr lvl="2"/>
            <a:r>
              <a:rPr lang="zh-CN" altLang="en-US"/>
              <a:t>1947年，Dantzig提出求解一般线性规划问题的单纯形法</a:t>
            </a:r>
          </a:p>
        </p:txBody>
      </p:sp>
      <p:graphicFrame>
        <p:nvGraphicFramePr>
          <p:cNvPr id="7173" name="Object 5"/>
          <p:cNvGraphicFramePr>
            <a:graphicFrameLocks/>
          </p:cNvGraphicFramePr>
          <p:nvPr/>
        </p:nvGraphicFramePr>
        <p:xfrm>
          <a:off x="1209675" y="4618038"/>
          <a:ext cx="2447925" cy="1203325"/>
        </p:xfrm>
        <a:graphic>
          <a:graphicData uri="http://schemas.openxmlformats.org/presentationml/2006/ole">
            <mc:AlternateContent xmlns:mc="http://schemas.openxmlformats.org/markup-compatibility/2006">
              <mc:Choice xmlns:v="urn:schemas-microsoft-com:vml" Requires="v">
                <p:oleObj spid="_x0000_s14779" r:id="rId3" imgW="622570" imgH="431980" progId="Equation.DSMT4">
                  <p:embed/>
                </p:oleObj>
              </mc:Choice>
              <mc:Fallback>
                <p:oleObj r:id="rId3" imgW="622570" imgH="431980" progId="Equation.DSMT4">
                  <p:embed/>
                  <p:pic>
                    <p:nvPicPr>
                      <p:cNvPr id="7173"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4618038"/>
                        <a:ext cx="24479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右箭头1 1075"/>
          <p:cNvSpPr>
            <a:spLocks/>
          </p:cNvSpPr>
          <p:nvPr/>
        </p:nvSpPr>
        <p:spPr bwMode="auto">
          <a:xfrm>
            <a:off x="3513138" y="4978400"/>
            <a:ext cx="1152525" cy="503238"/>
          </a:xfrm>
          <a:custGeom>
            <a:avLst/>
            <a:gdLst>
              <a:gd name="T0" fmla="*/ 238745 w 3259563"/>
              <a:gd name="T1" fmla="*/ 8580 h 2941871"/>
              <a:gd name="T2" fmla="*/ 385985 w 3259563"/>
              <a:gd name="T3" fmla="*/ 43042 h 2941871"/>
              <a:gd name="T4" fmla="*/ 238745 w 3259563"/>
              <a:gd name="T5" fmla="*/ 77504 h 2941871"/>
              <a:gd name="T6" fmla="*/ 238745 w 3259563"/>
              <a:gd name="T7" fmla="*/ 60596 h 2941871"/>
              <a:gd name="T8" fmla="*/ 16279 w 3259563"/>
              <a:gd name="T9" fmla="*/ 60596 h 2941871"/>
              <a:gd name="T10" fmla="*/ 16279 w 3259563"/>
              <a:gd name="T11" fmla="*/ 25488 h 2941871"/>
              <a:gd name="T12" fmla="*/ 238745 w 3259563"/>
              <a:gd name="T13" fmla="*/ 25488 h 2941871"/>
              <a:gd name="T14" fmla="*/ 238745 w 3259563"/>
              <a:gd name="T15" fmla="*/ 8580 h 2941871"/>
              <a:gd name="T16" fmla="*/ 235000 w 3259563"/>
              <a:gd name="T17" fmla="*/ 6448 h 2941871"/>
              <a:gd name="T18" fmla="*/ 235000 w 3259563"/>
              <a:gd name="T19" fmla="*/ 24745 h 2941871"/>
              <a:gd name="T20" fmla="*/ 13242 w 3259563"/>
              <a:gd name="T21" fmla="*/ 24745 h 2941871"/>
              <a:gd name="T22" fmla="*/ 13242 w 3259563"/>
              <a:gd name="T23" fmla="*/ 61339 h 2941871"/>
              <a:gd name="T24" fmla="*/ 235000 w 3259563"/>
              <a:gd name="T25" fmla="*/ 61339 h 2941871"/>
              <a:gd name="T26" fmla="*/ 235000 w 3259563"/>
              <a:gd name="T27" fmla="*/ 79636 h 2941871"/>
              <a:gd name="T28" fmla="*/ 391346 w 3259563"/>
              <a:gd name="T29" fmla="*/ 43042 h 2941871"/>
              <a:gd name="T30" fmla="*/ 235000 w 3259563"/>
              <a:gd name="T31" fmla="*/ 6448 h 2941871"/>
              <a:gd name="T32" fmla="*/ 223616 w 3259563"/>
              <a:gd name="T33" fmla="*/ 0 h 2941871"/>
              <a:gd name="T34" fmla="*/ 407513 w 3259563"/>
              <a:gd name="T35" fmla="*/ 43042 h 2941871"/>
              <a:gd name="T36" fmla="*/ 223616 w 3259563"/>
              <a:gd name="T37" fmla="*/ 86084 h 2941871"/>
              <a:gd name="T38" fmla="*/ 223616 w 3259563"/>
              <a:gd name="T39" fmla="*/ 64563 h 2941871"/>
              <a:gd name="T40" fmla="*/ 0 w 3259563"/>
              <a:gd name="T41" fmla="*/ 64563 h 2941871"/>
              <a:gd name="T42" fmla="*/ 0 w 3259563"/>
              <a:gd name="T43" fmla="*/ 21521 h 2941871"/>
              <a:gd name="T44" fmla="*/ 223616 w 3259563"/>
              <a:gd name="T45" fmla="*/ 21521 h 2941871"/>
              <a:gd name="T46" fmla="*/ 223616 w 3259563"/>
              <a:gd name="T47" fmla="*/ 0 h 29418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59563" h="2941871">
                <a:moveTo>
                  <a:pt x="1909641" y="293210"/>
                </a:moveTo>
                <a:lnTo>
                  <a:pt x="3087365" y="1470936"/>
                </a:lnTo>
                <a:lnTo>
                  <a:pt x="1909641" y="2648659"/>
                </a:lnTo>
                <a:lnTo>
                  <a:pt x="1909641" y="2070825"/>
                </a:lnTo>
                <a:lnTo>
                  <a:pt x="130213" y="2070825"/>
                </a:lnTo>
                <a:lnTo>
                  <a:pt x="130213" y="871045"/>
                </a:lnTo>
                <a:lnTo>
                  <a:pt x="1909641" y="871045"/>
                </a:lnTo>
                <a:lnTo>
                  <a:pt x="1909641" y="293210"/>
                </a:lnTo>
                <a:close/>
                <a:moveTo>
                  <a:pt x="1879687" y="220369"/>
                </a:moveTo>
                <a:lnTo>
                  <a:pt x="1879687" y="845652"/>
                </a:lnTo>
                <a:lnTo>
                  <a:pt x="105916" y="845652"/>
                </a:lnTo>
                <a:lnTo>
                  <a:pt x="105916" y="2096218"/>
                </a:lnTo>
                <a:lnTo>
                  <a:pt x="1879687" y="2096218"/>
                </a:lnTo>
                <a:lnTo>
                  <a:pt x="1879687" y="2721501"/>
                </a:lnTo>
                <a:lnTo>
                  <a:pt x="3130252" y="1470936"/>
                </a:lnTo>
                <a:lnTo>
                  <a:pt x="1879687" y="220369"/>
                </a:lnTo>
                <a:close/>
                <a:moveTo>
                  <a:pt x="1788628" y="0"/>
                </a:moveTo>
                <a:lnTo>
                  <a:pt x="3259563" y="1470936"/>
                </a:lnTo>
                <a:lnTo>
                  <a:pt x="1788628" y="2941871"/>
                </a:lnTo>
                <a:lnTo>
                  <a:pt x="1788628" y="2206403"/>
                </a:lnTo>
                <a:lnTo>
                  <a:pt x="0" y="2206403"/>
                </a:lnTo>
                <a:lnTo>
                  <a:pt x="0" y="735468"/>
                </a:lnTo>
                <a:lnTo>
                  <a:pt x="1788628" y="735468"/>
                </a:lnTo>
                <a:lnTo>
                  <a:pt x="1788628" y="0"/>
                </a:lnTo>
                <a:close/>
              </a:path>
            </a:pathLst>
          </a:custGeom>
          <a:solidFill>
            <a:schemeClr val="accent1"/>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7175" name="Object 7"/>
          <p:cNvGraphicFramePr>
            <a:graphicFrameLocks/>
          </p:cNvGraphicFramePr>
          <p:nvPr/>
        </p:nvGraphicFramePr>
        <p:xfrm>
          <a:off x="4810125" y="4545013"/>
          <a:ext cx="1943100" cy="576262"/>
        </p:xfrm>
        <a:graphic>
          <a:graphicData uri="http://schemas.openxmlformats.org/presentationml/2006/ole">
            <mc:AlternateContent xmlns:mc="http://schemas.openxmlformats.org/markup-compatibility/2006">
              <mc:Choice xmlns:v="urn:schemas-microsoft-com:vml" Requires="v">
                <p:oleObj spid="_x0000_s14780" r:id="rId5" imgW="609960" imgH="279580" progId="Equation.DSMT4">
                  <p:embed/>
                </p:oleObj>
              </mc:Choice>
              <mc:Fallback>
                <p:oleObj r:id="rId5" imgW="609960" imgH="279580" progId="Equation.DSMT4">
                  <p:embed/>
                  <p:pic>
                    <p:nvPicPr>
                      <p:cNvPr id="7175"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25" y="4545013"/>
                        <a:ext cx="1943100" cy="576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8"/>
          <p:cNvGraphicFramePr>
            <a:graphicFrameLocks/>
          </p:cNvGraphicFramePr>
          <p:nvPr/>
        </p:nvGraphicFramePr>
        <p:xfrm>
          <a:off x="4810125" y="5195888"/>
          <a:ext cx="1943100" cy="862012"/>
        </p:xfrm>
        <a:graphic>
          <a:graphicData uri="http://schemas.openxmlformats.org/presentationml/2006/ole">
            <mc:AlternateContent xmlns:mc="http://schemas.openxmlformats.org/markup-compatibility/2006">
              <mc:Choice xmlns:v="urn:schemas-microsoft-com:vml" Requires="v">
                <p:oleObj spid="_x0000_s14781" r:id="rId7" imgW="635180" imgH="419370" progId="Equation.DSMT4">
                  <p:embed/>
                </p:oleObj>
              </mc:Choice>
              <mc:Fallback>
                <p:oleObj r:id="rId7" imgW="635180" imgH="419370" progId="Equation.DSMT4">
                  <p:embed/>
                  <p:pic>
                    <p:nvPicPr>
                      <p:cNvPr id="7176"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125" y="5195888"/>
                        <a:ext cx="1943100" cy="8620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88164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6"/>
                                        </p:tgtEl>
                                        <p:attrNameLst>
                                          <p:attrName>style.visibility</p:attrName>
                                        </p:attrNameLst>
                                      </p:cBhvr>
                                      <p:to>
                                        <p:strVal val="visible"/>
                                      </p:to>
                                    </p:set>
                                    <p:anim calcmode="lin" valueType="num">
                                      <p:cBhvr additive="base">
                                        <p:cTn id="19" dur="500" fill="hold"/>
                                        <p:tgtEl>
                                          <p:spTgt spid="7176"/>
                                        </p:tgtEl>
                                        <p:attrNameLst>
                                          <p:attrName>ppt_x</p:attrName>
                                        </p:attrNameLst>
                                      </p:cBhvr>
                                      <p:tavLst>
                                        <p:tav tm="0">
                                          <p:val>
                                            <p:strVal val="#ppt_x"/>
                                          </p:val>
                                        </p:tav>
                                        <p:tav tm="100000">
                                          <p:val>
                                            <p:strVal val="#ppt_x"/>
                                          </p:val>
                                        </p:tav>
                                      </p:tavLst>
                                    </p:anim>
                                    <p:anim calcmode="lin" valueType="num">
                                      <p:cBhvr additive="base">
                                        <p:cTn id="20" dur="500" fill="hold"/>
                                        <p:tgtEl>
                                          <p:spTgt spid="717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5"/>
                                        </p:tgtEl>
                                        <p:attrNameLst>
                                          <p:attrName>style.visibility</p:attrName>
                                        </p:attrNameLst>
                                      </p:cBhvr>
                                      <p:to>
                                        <p:strVal val="visible"/>
                                      </p:to>
                                    </p:set>
                                    <p:anim calcmode="lin" valueType="num">
                                      <p:cBhvr additive="base">
                                        <p:cTn id="23" dur="500" fill="hold"/>
                                        <p:tgtEl>
                                          <p:spTgt spid="7175"/>
                                        </p:tgtEl>
                                        <p:attrNameLst>
                                          <p:attrName>ppt_x</p:attrName>
                                        </p:attrNameLst>
                                      </p:cBhvr>
                                      <p:tavLst>
                                        <p:tav tm="0">
                                          <p:val>
                                            <p:strVal val="#ppt_x"/>
                                          </p:val>
                                        </p:tav>
                                        <p:tav tm="100000">
                                          <p:val>
                                            <p:strVal val="#ppt_x"/>
                                          </p:val>
                                        </p:tav>
                                      </p:tavLst>
                                    </p:anim>
                                    <p:anim calcmode="lin" valueType="num">
                                      <p:cBhvr additive="base">
                                        <p:cTn id="24"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171">
                                            <p:txEl>
                                              <p:pRg st="0" end="0"/>
                                            </p:txEl>
                                          </p:spTgt>
                                        </p:tgtEl>
                                        <p:attrNameLst>
                                          <p:attrName>style.visibility</p:attrName>
                                        </p:attrNameLst>
                                      </p:cBhvr>
                                      <p:to>
                                        <p:strVal val="visible"/>
                                      </p:to>
                                    </p:set>
                                    <p:anim calcmode="lin" valueType="num">
                                      <p:cBhvr additive="base">
                                        <p:cTn id="29"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171">
                                            <p:txEl>
                                              <p:pRg st="1" end="1"/>
                                            </p:txEl>
                                          </p:spTgt>
                                        </p:tgtEl>
                                        <p:attrNameLst>
                                          <p:attrName>style.visibility</p:attrName>
                                        </p:attrNameLst>
                                      </p:cBhvr>
                                      <p:to>
                                        <p:strVal val="visible"/>
                                      </p:to>
                                    </p:set>
                                    <p:anim calcmode="lin" valueType="num">
                                      <p:cBhvr additive="base">
                                        <p:cTn id="3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171">
                                            <p:txEl>
                                              <p:pRg st="2" end="2"/>
                                            </p:txEl>
                                          </p:spTgt>
                                        </p:tgtEl>
                                        <p:attrNameLst>
                                          <p:attrName>style.visibility</p:attrName>
                                        </p:attrNameLst>
                                      </p:cBhvr>
                                      <p:to>
                                        <p:strVal val="visible"/>
                                      </p:to>
                                    </p:set>
                                    <p:anim calcmode="lin" valueType="num">
                                      <p:cBhvr additive="base">
                                        <p:cTn id="3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171">
                                            <p:txEl>
                                              <p:pRg st="3" end="3"/>
                                            </p:txEl>
                                          </p:spTgt>
                                        </p:tgtEl>
                                        <p:attrNameLst>
                                          <p:attrName>style.visibility</p:attrName>
                                        </p:attrNameLst>
                                      </p:cBhvr>
                                      <p:to>
                                        <p:strVal val="visible"/>
                                      </p:to>
                                    </p:set>
                                    <p:anim calcmode="lin" valueType="num">
                                      <p:cBhvr additive="base">
                                        <p:cTn id="4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171">
                                            <p:txEl>
                                              <p:pRg st="4" end="4"/>
                                            </p:txEl>
                                          </p:spTgt>
                                        </p:tgtEl>
                                        <p:attrNameLst>
                                          <p:attrName>style.visibility</p:attrName>
                                        </p:attrNameLst>
                                      </p:cBhvr>
                                      <p:to>
                                        <p:strVal val="visible"/>
                                      </p:to>
                                    </p:set>
                                    <p:anim calcmode="lin" valueType="num">
                                      <p:cBhvr additive="base">
                                        <p:cTn id="4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171">
                                            <p:txEl>
                                              <p:pRg st="5" end="5"/>
                                            </p:txEl>
                                          </p:spTgt>
                                        </p:tgtEl>
                                        <p:attrNameLst>
                                          <p:attrName>style.visibility</p:attrName>
                                        </p:attrNameLst>
                                      </p:cBhvr>
                                      <p:to>
                                        <p:strVal val="visible"/>
                                      </p:to>
                                    </p:set>
                                    <p:anim calcmode="lin" valueType="num">
                                      <p:cBhvr additive="base">
                                        <p:cTn id="49"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71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例子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最优化：追求最好结果或最优目标的学问</a:t>
                </a:r>
                <a:endParaRPr lang="en-US" altLang="zh-CN" dirty="0"/>
              </a:p>
              <a:p>
                <a:r>
                  <a:rPr lang="zh-CN" altLang="en-US" dirty="0"/>
                  <a:t>例</a:t>
                </a:r>
                <a:endParaRPr lang="en-US" altLang="zh-CN" dirty="0"/>
              </a:p>
              <a:p>
                <a:pPr lvl="1"/>
                <a:r>
                  <a:rPr lang="zh-CN" altLang="en-US" dirty="0"/>
                  <a:t>从甲地到乙地，有公路、水路、铁路、航空，若追求目标是省钱，则只需要比较四种走法的票价，从中选择最便宜的那种</a:t>
                </a:r>
                <a:endParaRPr lang="en-US" altLang="zh-CN" dirty="0"/>
              </a:p>
              <a:p>
                <a:pPr lvl="1"/>
                <a:r>
                  <a:rPr lang="zh-CN" altLang="en-US" dirty="0"/>
                  <a:t>某种产品有</a:t>
                </a:r>
                <a14:m>
                  <m:oMath xmlns:m="http://schemas.openxmlformats.org/officeDocument/2006/math">
                    <m:r>
                      <a:rPr lang="en-US" altLang="zh-CN" b="1" i="1" smtClean="0">
                        <a:latin typeface="Cambria Math" panose="02040503050406030204" pitchFamily="18" charset="0"/>
                      </a:rPr>
                      <m:t>𝒎</m:t>
                    </m:r>
                  </m:oMath>
                </a14:m>
                <a:r>
                  <a:rPr lang="zh-CN" altLang="en-US" dirty="0"/>
                  <a:t>个产地，</a:t>
                </a:r>
                <a14:m>
                  <m:oMath xmlns:m="http://schemas.openxmlformats.org/officeDocument/2006/math">
                    <m:r>
                      <a:rPr lang="en-US" altLang="zh-CN" b="1" i="1" smtClean="0">
                        <a:latin typeface="Cambria Math" panose="02040503050406030204" pitchFamily="18" charset="0"/>
                      </a:rPr>
                      <m:t>𝒏</m:t>
                    </m:r>
                  </m:oMath>
                </a14:m>
                <a:r>
                  <a:rPr lang="zh-CN" altLang="en-US" dirty="0"/>
                  <a:t>个销地，如果每个产地的产量和每个销地的销量以及每个产地到各个销地的路程、运费单价都是已知的，问：如何调运产品使得总运费最省。</a:t>
                </a:r>
                <a:endParaRPr lang="en-US" altLang="zh-CN" dirty="0"/>
              </a:p>
              <a:p>
                <a:r>
                  <a:rPr lang="zh-CN" altLang="en-US" dirty="0"/>
                  <a:t>从所有可能方案中选择最合理的一种以达到最优目标的科学。达到最优目标的方案就是最优方案，搜寻最优方案的方法是最优化方法，方法的数学理论就是最优化理论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89" t="-1735" r="-1190" b="-1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5499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例：对变长为</a:t>
                </a:r>
                <a14:m>
                  <m:oMath xmlns:m="http://schemas.openxmlformats.org/officeDocument/2006/math">
                    <m:r>
                      <a:rPr lang="en-US" altLang="zh-CN" b="1" i="1" smtClean="0">
                        <a:latin typeface="Cambria Math" panose="02040503050406030204" pitchFamily="18" charset="0"/>
                      </a:rPr>
                      <m:t>𝒂</m:t>
                    </m:r>
                  </m:oMath>
                </a14:m>
                <a:r>
                  <a:rPr lang="zh-CN" altLang="en-US" dirty="0"/>
                  <a:t>的正方形铁板，在四个角处剪去相等的正方形以制成无盖水槽，问如何剪法使水槽的容积最大？</a:t>
                </a:r>
                <a:endParaRPr lang="en-US" altLang="zh-CN" dirty="0"/>
              </a:p>
              <a:p>
                <a:endParaRPr lang="en-US" altLang="zh-CN" dirty="0"/>
              </a:p>
              <a:p>
                <a:endParaRPr lang="en-US" altLang="zh-CN" dirty="0"/>
              </a:p>
              <a:p>
                <a:endParaRPr lang="en-US" altLang="zh-CN" dirty="0"/>
              </a:p>
              <a:p>
                <a:r>
                  <a:rPr lang="zh-CN" altLang="en-US" dirty="0"/>
                  <a:t>半径为</a:t>
                </a:r>
                <a:r>
                  <a:rPr lang="en-US" altLang="zh-CN" dirty="0"/>
                  <a:t>1</a:t>
                </a:r>
                <a:r>
                  <a:rPr lang="zh-CN" altLang="en-US" dirty="0"/>
                  <a:t>的实心金属球融化后，铸成一个实心圆柱体，问圆柱体取什么尺寸才能使它的表面积最小？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89" t="-1627" r="-1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12640" y="2097013"/>
                <a:ext cx="8352928" cy="2736134"/>
              </a:xfrm>
              <a:prstGeom prst="rect">
                <a:avLst/>
              </a:prstGeom>
              <a:noFill/>
            </p:spPr>
            <p:txBody>
              <a:bodyPr wrap="square" rtlCol="0">
                <a:spAutoFit/>
              </a:bodyPr>
              <a:lstStyle/>
              <a:p>
                <a:r>
                  <a:rPr lang="zh-CN" altLang="en-US" dirty="0"/>
                  <a:t>令正方形变长为</a:t>
                </a:r>
                <a14:m>
                  <m:oMath xmlns:m="http://schemas.openxmlformats.org/officeDocument/2006/math">
                    <m:r>
                      <a:rPr lang="en-US" altLang="zh-CN" b="1" i="1" smtClean="0">
                        <a:latin typeface="Cambria Math" panose="02040503050406030204" pitchFamily="18" charset="0"/>
                      </a:rPr>
                      <m:t>𝒙</m:t>
                    </m:r>
                  </m:oMath>
                </a14:m>
                <a:r>
                  <a:rPr lang="en-US" altLang="zh-CN" dirty="0"/>
                  <a:t>,</a:t>
                </a:r>
                <a:r>
                  <a:rPr lang="zh-CN" altLang="en-US" dirty="0"/>
                  <a:t>则水槽容积：</a:t>
                </a:r>
                <a14:m>
                  <m:oMath xmlns:m="http://schemas.openxmlformats.org/officeDocument/2006/math">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𝒙</m:t>
                            </m:r>
                          </m:e>
                        </m:d>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𝒙</m:t>
                    </m:r>
                  </m:oMath>
                </a14:m>
                <a:endParaRPr lang="en-US" altLang="zh-CN" b="1" dirty="0"/>
              </a:p>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𝒙</m:t>
                        </m:r>
                      </m:e>
                    </m:d>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oMath>
                </a14:m>
                <a:r>
                  <a:rPr lang="en-US" altLang="zh-CN" dirty="0"/>
                  <a:t>,</a:t>
                </a:r>
              </a:p>
              <a:p>
                <a:pPr algn="l"/>
                <a:r>
                  <a:rPr lang="zh-CN" altLang="en-US" dirty="0"/>
                  <a:t>显然</a:t>
                </a:r>
                <a14:m>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oMath>
                </a14:m>
                <a:r>
                  <a:rPr lang="zh-CN" altLang="en-US" dirty="0"/>
                  <a:t>，判别其是否为极大值点</a:t>
                </a:r>
                <a:r>
                  <a:rPr lang="en-US" altLang="zh-CN" dirty="0"/>
                  <a:t>:</a:t>
                </a:r>
              </a:p>
              <a:p>
                <a:pPr algn="l"/>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𝟐𝟒</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𝟖</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𝒂</m:t>
                      </m:r>
                      <m:r>
                        <a:rPr lang="en-US" altLang="zh-CN" b="1" i="1" smtClean="0">
                          <a:latin typeface="Cambria Math" panose="02040503050406030204" pitchFamily="18" charset="0"/>
                        </a:rPr>
                        <m:t>&lt;</m:t>
                      </m:r>
                      <m:r>
                        <a:rPr lang="en-US" altLang="zh-CN" b="1" i="1" smtClean="0">
                          <a:latin typeface="Cambria Math" panose="02040503050406030204" pitchFamily="18" charset="0"/>
                        </a:rPr>
                        <m:t>𝟎</m:t>
                      </m:r>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712640" y="2097013"/>
                <a:ext cx="8352928" cy="2736134"/>
              </a:xfrm>
              <a:prstGeom prst="rect">
                <a:avLst/>
              </a:prstGeom>
              <a:blipFill>
                <a:blip r:embed="rId3"/>
                <a:stretch>
                  <a:fillRect l="-1168" t="-22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53047" y="5405252"/>
                <a:ext cx="8352928" cy="1371786"/>
              </a:xfrm>
              <a:prstGeom prst="rect">
                <a:avLst/>
              </a:prstGeom>
              <a:noFill/>
            </p:spPr>
            <p:txBody>
              <a:bodyPr wrap="square" rtlCol="0">
                <a:spAutoFit/>
              </a:bodyPr>
              <a:lstStyle/>
              <a:p>
                <a:r>
                  <a:rPr lang="zh-CN" altLang="en-US" dirty="0"/>
                  <a:t>令铸成的圆柱体底面半径为</a:t>
                </a:r>
                <a14:m>
                  <m:oMath xmlns:m="http://schemas.openxmlformats.org/officeDocument/2006/math">
                    <m:r>
                      <a:rPr lang="en-US" altLang="zh-CN" b="1" i="1" smtClean="0">
                        <a:latin typeface="Cambria Math" panose="02040503050406030204" pitchFamily="18" charset="0"/>
                      </a:rPr>
                      <m:t>𝒓</m:t>
                    </m:r>
                  </m:oMath>
                </a14:m>
                <a:r>
                  <a:rPr lang="en-US" altLang="zh-CN" dirty="0"/>
                  <a:t>,</a:t>
                </a:r>
                <a:r>
                  <a:rPr lang="zh-CN" altLang="en-US" dirty="0"/>
                  <a:t>高为</a:t>
                </a:r>
                <a14:m>
                  <m:oMath xmlns:m="http://schemas.openxmlformats.org/officeDocument/2006/math">
                    <m:r>
                      <a:rPr lang="en-US" altLang="zh-CN" b="1" i="1" smtClean="0">
                        <a:latin typeface="Cambria Math" panose="02040503050406030204" pitchFamily="18" charset="0"/>
                      </a:rPr>
                      <m:t>𝒉</m:t>
                    </m:r>
                  </m:oMath>
                </a14:m>
                <a:r>
                  <a:rPr lang="en-US" altLang="zh-CN" dirty="0"/>
                  <a:t>.</a:t>
                </a:r>
                <a:r>
                  <a:rPr lang="zh-CN" altLang="en-US" dirty="0"/>
                  <a:t>则问题描述为：</a:t>
                </a:r>
                <a:endParaRPr lang="en-US" altLang="zh-CN" dirty="0"/>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𝒎𝒊𝒏</m:t>
                      </m:r>
                      <m:r>
                        <a:rPr lang="en-US" altLang="zh-CN" b="1" i="1" smtClean="0">
                          <a:latin typeface="Cambria Math" panose="02040503050406030204" pitchFamily="18" charset="0"/>
                        </a:rPr>
                        <m:t> </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oMath>
                  </m:oMathPara>
                </a14:m>
                <a:endParaRPr lang="en-US" altLang="zh-CN" dirty="0"/>
              </a:p>
              <a:p>
                <a:r>
                  <a:rPr lang="zh-CN" altLang="en-US" dirty="0"/>
                  <a:t>满足：</a:t>
                </a:r>
                <a14:m>
                  <m:oMath xmlns:m="http://schemas.openxmlformats.org/officeDocument/2006/math">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r>
                      <a:rPr lang="en-US" altLang="zh-CN" b="1" i="1" smtClean="0">
                        <a:latin typeface="Cambria Math" panose="02040503050406030204" pitchFamily="18" charset="0"/>
                      </a:rPr>
                      <m:t>𝝅</m:t>
                    </m:r>
                  </m:oMath>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353047" y="5405252"/>
                <a:ext cx="8352928" cy="1371786"/>
              </a:xfrm>
              <a:prstGeom prst="rect">
                <a:avLst/>
              </a:prstGeom>
              <a:blipFill>
                <a:blip r:embed="rId4"/>
                <a:stretch>
                  <a:fillRect t="-4889" b="-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98788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𝒎𝒊𝒏</m:t>
                      </m:r>
                      <m:r>
                        <a:rPr lang="en-US" altLang="zh-CN" i="1" smtClean="0">
                          <a:latin typeface="Cambria Math" panose="02040503050406030204" pitchFamily="18" charset="0"/>
                        </a:rPr>
                        <m:t> </m:t>
                      </m:r>
                      <m:r>
                        <a:rPr lang="en-US" altLang="zh-CN" i="1" smtClean="0">
                          <a:latin typeface="Cambria Math" panose="02040503050406030204" pitchFamily="18" charset="0"/>
                        </a:rPr>
                        <m:t>𝟐</m:t>
                      </m:r>
                      <m:r>
                        <a:rPr lang="en-US" altLang="zh-CN" i="1" smtClean="0">
                          <a:latin typeface="Cambria Math" panose="02040503050406030204" pitchFamily="18" charset="0"/>
                        </a:rPr>
                        <m:t>𝝅</m:t>
                      </m:r>
                      <m:r>
                        <a:rPr lang="en-US" altLang="zh-CN" i="1" smtClean="0">
                          <a:latin typeface="Cambria Math" panose="02040503050406030204" pitchFamily="18" charset="0"/>
                        </a:rPr>
                        <m:t>𝒓𝒉</m:t>
                      </m:r>
                      <m:r>
                        <a:rPr lang="en-US" altLang="zh-CN" i="1" smtClean="0">
                          <a:latin typeface="Cambria Math" panose="02040503050406030204" pitchFamily="18" charset="0"/>
                        </a:rPr>
                        <m:t>+</m:t>
                      </m:r>
                      <m:r>
                        <a:rPr lang="en-US" altLang="zh-CN" i="1" smtClean="0">
                          <a:latin typeface="Cambria Math" panose="02040503050406030204" pitchFamily="18" charset="0"/>
                        </a:rPr>
                        <m:t>𝟐</m:t>
                      </m:r>
                      <m:r>
                        <a:rPr lang="en-US" altLang="zh-CN" i="1" smtClean="0">
                          <a:latin typeface="Cambria Math" panose="02040503050406030204" pitchFamily="18" charset="0"/>
                        </a:rPr>
                        <m:t>𝝅</m:t>
                      </m:r>
                      <m:sSup>
                        <m:sSupPr>
                          <m:ctrlPr>
                            <a:rPr lang="en-US" altLang="zh-CN" i="1">
                              <a:latin typeface="Cambria Math" panose="02040503050406030204" pitchFamily="18" charset="0"/>
                            </a:rPr>
                          </m:ctrlPr>
                        </m:sSupPr>
                        <m:e>
                          <m:r>
                            <a:rPr lang="en-US" altLang="zh-CN" i="1">
                              <a:latin typeface="Cambria Math" panose="02040503050406030204" pitchFamily="18" charset="0"/>
                            </a:rPr>
                            <m:t>𝒓</m:t>
                          </m:r>
                        </m:e>
                        <m:sup>
                          <m:r>
                            <a:rPr lang="en-US" altLang="zh-CN" i="1">
                              <a:latin typeface="Cambria Math" panose="02040503050406030204" pitchFamily="18" charset="0"/>
                            </a:rPr>
                            <m:t>𝟐</m:t>
                          </m:r>
                        </m:sup>
                      </m:sSup>
                    </m:oMath>
                  </m:oMathPara>
                </a14:m>
                <a:endParaRPr lang="en-US" altLang="zh-CN" dirty="0"/>
              </a:p>
              <a:p>
                <a:pPr marL="0" indent="0">
                  <a:buNone/>
                </a:pPr>
                <a:r>
                  <a:rPr lang="en-US" altLang="zh-CN" dirty="0"/>
                  <a:t>Subject to</a:t>
                </a:r>
                <a14:m>
                  <m:oMath xmlns:m="http://schemas.openxmlformats.org/officeDocument/2006/math">
                    <m:r>
                      <a:rPr lang="en-US" altLang="zh-CN" b="1" i="0" smtClean="0">
                        <a:latin typeface="Cambria Math" panose="02040503050406030204" pitchFamily="18" charset="0"/>
                      </a:rPr>
                      <m:t>  </m:t>
                    </m:r>
                    <m:r>
                      <a:rPr lang="en-US" altLang="zh-CN" i="1">
                        <a:latin typeface="Cambria Math" panose="02040503050406030204" pitchFamily="18" charset="0"/>
                      </a:rPr>
                      <m:t>𝝅</m:t>
                    </m:r>
                    <m:sSup>
                      <m:sSupPr>
                        <m:ctrlPr>
                          <a:rPr lang="en-US" altLang="zh-CN" i="1">
                            <a:latin typeface="Cambria Math" panose="02040503050406030204" pitchFamily="18" charset="0"/>
                          </a:rPr>
                        </m:ctrlPr>
                      </m:sSupPr>
                      <m:e>
                        <m:r>
                          <a:rPr lang="en-US" altLang="zh-CN" i="1">
                            <a:latin typeface="Cambria Math" panose="02040503050406030204" pitchFamily="18" charset="0"/>
                          </a:rPr>
                          <m:t>𝒓</m:t>
                        </m:r>
                      </m:e>
                      <m:sup>
                        <m:r>
                          <a:rPr lang="en-US" altLang="zh-CN" i="1">
                            <a:latin typeface="Cambria Math" panose="02040503050406030204" pitchFamily="18" charset="0"/>
                          </a:rPr>
                          <m:t>𝟐</m:t>
                        </m:r>
                      </m:sup>
                    </m:sSup>
                    <m:r>
                      <a:rPr lang="en-US" altLang="zh-CN" i="1">
                        <a:latin typeface="Cambria Math" panose="02040503050406030204" pitchFamily="18" charset="0"/>
                      </a:rPr>
                      <m:t>𝒉</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𝟒</m:t>
                        </m:r>
                      </m:num>
                      <m:den>
                        <m:r>
                          <a:rPr lang="en-US" altLang="zh-CN" i="1">
                            <a:latin typeface="Cambria Math" panose="02040503050406030204" pitchFamily="18" charset="0"/>
                          </a:rPr>
                          <m:t>𝟑</m:t>
                        </m:r>
                      </m:den>
                    </m:f>
                    <m:r>
                      <a:rPr lang="en-US" altLang="zh-CN" i="1">
                        <a:latin typeface="Cambria Math" panose="02040503050406030204" pitchFamily="18" charset="0"/>
                      </a:rPr>
                      <m:t>𝝅</m:t>
                    </m:r>
                  </m:oMath>
                </a14:m>
                <a:endParaRPr lang="en-US" altLang="zh-CN" dirty="0"/>
              </a:p>
              <a:p>
                <a:r>
                  <a:rPr lang="zh-CN" altLang="en-US" dirty="0"/>
                  <a:t>采用</a:t>
                </a:r>
                <a:r>
                  <a:rPr lang="en-US" altLang="zh-CN" dirty="0"/>
                  <a:t>Lagrange</a:t>
                </a:r>
                <a:r>
                  <a:rPr lang="zh-CN" altLang="en-US" dirty="0"/>
                  <a:t>乘子法求解</a:t>
                </a:r>
                <a:endParaRPr lang="en-US" altLang="zh-CN" dirty="0"/>
              </a:p>
              <a:p>
                <a:pPr marL="0" indent="0">
                  <a:buNone/>
                </a:pPr>
                <a:r>
                  <a:rPr lang="zh-CN" altLang="en-US" dirty="0"/>
                  <a:t>其</a:t>
                </a:r>
                <a14:m>
                  <m:oMath xmlns:m="http://schemas.openxmlformats.org/officeDocument/2006/math">
                    <m:r>
                      <a:rPr lang="en-US" altLang="zh-CN" b="1" i="1" smtClean="0">
                        <a:latin typeface="Cambria Math" panose="02040503050406030204" pitchFamily="18" charset="0"/>
                      </a:rPr>
                      <m:t>𝑳</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𝝀</m:t>
                    </m:r>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e>
                    </m:d>
                  </m:oMath>
                </a14:m>
                <a:r>
                  <a:rPr lang="en-US" altLang="zh-CN" dirty="0"/>
                  <a:t>,</a:t>
                </a:r>
                <a:r>
                  <a:rPr lang="zh-CN" altLang="en-US" dirty="0"/>
                  <a:t>分别对三个变量求偏导数，并令其为</a:t>
                </a:r>
                <a:r>
                  <a:rPr lang="en-US" altLang="zh-CN" dirty="0"/>
                  <a:t>0:</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m:t>
                                    </m:r>
                                    <m:r>
                                      <a:rPr lang="en-US" altLang="zh-CN" b="1" i="1" smtClean="0">
                                        <a:latin typeface="Cambria Math" panose="02040503050406030204" pitchFamily="18" charset="0"/>
                                      </a:rPr>
                                      <m:t>𝒓</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r>
                                  <a:rPr lang="en-US" altLang="zh-CN" b="1" i="1" smtClean="0">
                                    <a:latin typeface="Cambria Math" panose="02040503050406030204" pitchFamily="18" charset="0"/>
                                  </a:rPr>
                                  <m:t>𝟐</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m:t>
                                    </m:r>
                                    <m:r>
                                      <a:rPr lang="en-US" altLang="zh-CN" b="1" i="1" smtClean="0">
                                        <a:latin typeface="Cambria Math" panose="02040503050406030204" pitchFamily="18" charset="0"/>
                                      </a:rPr>
                                      <m:t>𝒉</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𝝏𝝀</m:t>
                                    </m:r>
                                  </m:den>
                                </m:f>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
                        </m:e>
                      </m:d>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1"/>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𝒓</m:t>
                                </m:r>
                                <m:r>
                                  <a:rPr lang="en-US" altLang="zh-CN" b="1" i="1" smtClean="0">
                                    <a:latin typeface="Cambria Math" panose="02040503050406030204" pitchFamily="18" charset="0"/>
                                  </a:rPr>
                                  <m:t>=</m:t>
                                </m:r>
                                <m:rad>
                                  <m:radPr>
                                    <m:ctrlPr>
                                      <a:rPr lang="en-US" altLang="zh-CN" b="1" i="1" smtClean="0">
                                        <a:latin typeface="Cambria Math" panose="02040503050406030204" pitchFamily="18" charset="0"/>
                                      </a:rPr>
                                    </m:ctrlPr>
                                  </m:radPr>
                                  <m:deg>
                                    <m:r>
                                      <m:rPr>
                                        <m:brk m:alnAt="7"/>
                                      </m:rPr>
                                      <a:rPr lang="en-US" altLang="zh-CN" b="1" i="1" smtClean="0">
                                        <a:latin typeface="Cambria Math" panose="02040503050406030204" pitchFamily="18" charset="0"/>
                                      </a:rPr>
                                      <m:t>𝟑</m:t>
                                    </m:r>
                                  </m:deg>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𝟐</m:t>
                                        </m:r>
                                      </m:num>
                                      <m:den>
                                        <m:r>
                                          <a:rPr lang="en-US" altLang="zh-CN" b="1" i="1" smtClean="0">
                                            <a:latin typeface="Cambria Math" panose="02040503050406030204" pitchFamily="18" charset="0"/>
                                          </a:rPr>
                                          <m:t>𝟑</m:t>
                                        </m:r>
                                      </m:den>
                                    </m:f>
                                  </m:e>
                                </m:rad>
                              </m:e>
                            </m:mr>
                            <m:mr>
                              <m:e>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ad>
                                  <m:radPr>
                                    <m:ctrlPr>
                                      <a:rPr lang="en-US" altLang="zh-CN" i="1">
                                        <a:latin typeface="Cambria Math" panose="02040503050406030204" pitchFamily="18" charset="0"/>
                                      </a:rPr>
                                    </m:ctrlPr>
                                  </m:radPr>
                                  <m:deg>
                                    <m:r>
                                      <m:rPr>
                                        <m:brk m:alnAt="7"/>
                                      </m:rPr>
                                      <a:rPr lang="en-US" altLang="zh-CN" i="1">
                                        <a:latin typeface="Cambria Math" panose="02040503050406030204" pitchFamily="18" charset="0"/>
                                      </a:rPr>
                                      <m:t>𝟑</m:t>
                                    </m:r>
                                  </m:deg>
                                  <m:e>
                                    <m:f>
                                      <m:fPr>
                                        <m:ctrlPr>
                                          <a:rPr lang="en-US" altLang="zh-CN" i="1">
                                            <a:latin typeface="Cambria Math" panose="02040503050406030204" pitchFamily="18" charset="0"/>
                                          </a:rPr>
                                        </m:ctrlPr>
                                      </m:fPr>
                                      <m:num>
                                        <m:r>
                                          <a:rPr lang="en-US" altLang="zh-CN" i="1">
                                            <a:latin typeface="Cambria Math" panose="02040503050406030204" pitchFamily="18" charset="0"/>
                                          </a:rPr>
                                          <m:t>𝟐</m:t>
                                        </m:r>
                                      </m:num>
                                      <m:den>
                                        <m:r>
                                          <a:rPr lang="en-US" altLang="zh-CN" i="1">
                                            <a:latin typeface="Cambria Math" panose="02040503050406030204" pitchFamily="18" charset="0"/>
                                          </a:rPr>
                                          <m:t>𝟑</m:t>
                                        </m:r>
                                      </m:den>
                                    </m:f>
                                  </m:e>
                                </m:rad>
                              </m:e>
                            </m:mr>
                          </m:m>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87" r="-1124" b="-7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82295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noFill/>
        </p:spPr>
        <p:txBody>
          <a:bodyPr/>
          <a:lstStyle/>
          <a:p>
            <a:r>
              <a:rPr lang="en-US" altLang="zh-CN" sz="3200" dirty="0"/>
              <a:t>0</a:t>
            </a:r>
            <a:r>
              <a:rPr lang="zh-CN" altLang="en-US" sz="3200" dirty="0"/>
              <a:t>.运筹学与最优化方法课程简介</a:t>
            </a:r>
          </a:p>
        </p:txBody>
      </p:sp>
      <p:sp>
        <p:nvSpPr>
          <p:cNvPr id="6147" name="Rectangle 3"/>
          <p:cNvSpPr>
            <a:spLocks noGrp="1" noChangeArrowheads="1"/>
          </p:cNvSpPr>
          <p:nvPr>
            <p:ph type="body" idx="4294967295"/>
          </p:nvPr>
        </p:nvSpPr>
        <p:spPr>
          <a:noFill/>
        </p:spPr>
        <p:txBody>
          <a:bodyPr/>
          <a:lstStyle/>
          <a:p>
            <a:r>
              <a:rPr lang="zh-CN" altLang="en-US" dirty="0"/>
              <a:t>总学时32，讲课：</a:t>
            </a:r>
            <a:r>
              <a:rPr lang="en-US" altLang="zh-CN" dirty="0"/>
              <a:t>28-</a:t>
            </a:r>
            <a:r>
              <a:rPr lang="zh-CN" altLang="en-US" dirty="0"/>
              <a:t>32，实验：0，学分：2</a:t>
            </a:r>
          </a:p>
          <a:p>
            <a:r>
              <a:rPr lang="zh-CN" altLang="en-US" dirty="0"/>
              <a:t>上课时间、地点</a:t>
            </a:r>
            <a:endParaRPr lang="en-US" altLang="zh-CN" dirty="0"/>
          </a:p>
          <a:p>
            <a:pPr lvl="1"/>
            <a:r>
              <a:rPr lang="en-US" altLang="zh-CN" dirty="0"/>
              <a:t>1-7</a:t>
            </a:r>
            <a:r>
              <a:rPr lang="zh-CN" altLang="en-US" dirty="0"/>
              <a:t>周</a:t>
            </a:r>
            <a:endParaRPr lang="en-US" altLang="zh-CN" dirty="0"/>
          </a:p>
          <a:p>
            <a:pPr lvl="2"/>
            <a:r>
              <a:rPr lang="zh-CN" altLang="en-US" dirty="0"/>
              <a:t>周一</a:t>
            </a:r>
            <a:r>
              <a:rPr lang="en-US" altLang="zh-CN" dirty="0"/>
              <a:t>5-6</a:t>
            </a:r>
            <a:r>
              <a:rPr lang="zh-CN" altLang="en-US" dirty="0"/>
              <a:t>节，正心</a:t>
            </a:r>
            <a:r>
              <a:rPr lang="en-US" altLang="zh-CN" dirty="0"/>
              <a:t>31</a:t>
            </a:r>
            <a:r>
              <a:rPr lang="zh-CN" altLang="en-US" dirty="0"/>
              <a:t>， 周五</a:t>
            </a:r>
            <a:r>
              <a:rPr lang="en-US" altLang="zh-CN" dirty="0"/>
              <a:t>1-2</a:t>
            </a:r>
            <a:r>
              <a:rPr lang="zh-CN" altLang="en-US" dirty="0"/>
              <a:t>节，正心</a:t>
            </a:r>
            <a:r>
              <a:rPr lang="en-US" altLang="zh-CN" dirty="0"/>
              <a:t>14</a:t>
            </a:r>
          </a:p>
          <a:p>
            <a:pPr lvl="1"/>
            <a:r>
              <a:rPr lang="en-US" altLang="zh-CN" dirty="0"/>
              <a:t>7-8</a:t>
            </a:r>
            <a:r>
              <a:rPr lang="zh-CN" altLang="en-US" dirty="0"/>
              <a:t>周</a:t>
            </a:r>
            <a:endParaRPr lang="en-US" altLang="zh-CN" dirty="0"/>
          </a:p>
          <a:p>
            <a:pPr lvl="2"/>
            <a:r>
              <a:rPr lang="zh-CN" altLang="en-US" dirty="0"/>
              <a:t>周日</a:t>
            </a:r>
            <a:r>
              <a:rPr lang="en-US" altLang="zh-CN" dirty="0"/>
              <a:t>5-6</a:t>
            </a:r>
            <a:r>
              <a:rPr lang="zh-CN" altLang="en-US" dirty="0"/>
              <a:t>节，正心</a:t>
            </a:r>
            <a:r>
              <a:rPr lang="en-US" altLang="zh-CN" dirty="0"/>
              <a:t>31</a:t>
            </a:r>
          </a:p>
          <a:p>
            <a:r>
              <a:rPr lang="zh-CN" altLang="en-US" dirty="0"/>
              <a:t>教材、参考文献</a:t>
            </a:r>
          </a:p>
          <a:p>
            <a:r>
              <a:rPr lang="zh-CN" altLang="en-US" dirty="0"/>
              <a:t>考试方法</a:t>
            </a:r>
          </a:p>
          <a:p>
            <a:r>
              <a:rPr lang="zh-CN" altLang="en-US" dirty="0"/>
              <a:t>上课内容</a:t>
            </a:r>
          </a:p>
          <a:p>
            <a:r>
              <a:rPr lang="zh-CN" altLang="en-US" dirty="0"/>
              <a:t>课程要求</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additive="base">
                                        <p:cTn id="2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 calcmode="lin" valueType="num">
                                      <p:cBhvr additive="base">
                                        <p:cTn id="29"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147">
                                            <p:txEl>
                                              <p:pRg st="6" end="6"/>
                                            </p:txEl>
                                          </p:spTgt>
                                        </p:tgtEl>
                                        <p:attrNameLst>
                                          <p:attrName>style.visibility</p:attrName>
                                        </p:attrNameLst>
                                      </p:cBhvr>
                                      <p:to>
                                        <p:strVal val="visible"/>
                                      </p:to>
                                    </p:set>
                                    <p:anim calcmode="lin" valueType="num">
                                      <p:cBhvr additive="base">
                                        <p:cTn id="35"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147">
                                            <p:txEl>
                                              <p:pRg st="7" end="7"/>
                                            </p:txEl>
                                          </p:spTgt>
                                        </p:tgtEl>
                                        <p:attrNameLst>
                                          <p:attrName>style.visibility</p:attrName>
                                        </p:attrNameLst>
                                      </p:cBhvr>
                                      <p:to>
                                        <p:strVal val="visible"/>
                                      </p:to>
                                    </p:set>
                                    <p:anim calcmode="lin" valueType="num">
                                      <p:cBhvr additive="base">
                                        <p:cTn id="41"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147">
                                            <p:txEl>
                                              <p:pRg st="8" end="8"/>
                                            </p:txEl>
                                          </p:spTgt>
                                        </p:tgtEl>
                                        <p:attrNameLst>
                                          <p:attrName>style.visibility</p:attrName>
                                        </p:attrNameLst>
                                      </p:cBhvr>
                                      <p:to>
                                        <p:strVal val="visible"/>
                                      </p:to>
                                    </p:set>
                                    <p:anim calcmode="lin" valueType="num">
                                      <p:cBhvr additive="base">
                                        <p:cTn id="47"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147">
                                            <p:txEl>
                                              <p:pRg st="9" end="9"/>
                                            </p:txEl>
                                          </p:spTgt>
                                        </p:tgtEl>
                                        <p:attrNameLst>
                                          <p:attrName>style.visibility</p:attrName>
                                        </p:attrNameLst>
                                      </p:cBhvr>
                                      <p:to>
                                        <p:strVal val="visible"/>
                                      </p:to>
                                    </p:set>
                                    <p:anim calcmode="lin" valueType="num">
                                      <p:cBhvr additive="base">
                                        <p:cTn id="53" dur="500" fill="hold"/>
                                        <p:tgtEl>
                                          <p:spTgt spid="614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1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p:sp>
        <p:nvSpPr>
          <p:cNvPr id="3" name="内容占位符 2"/>
          <p:cNvSpPr>
            <a:spLocks noGrp="1"/>
          </p:cNvSpPr>
          <p:nvPr>
            <p:ph idx="1"/>
          </p:nvPr>
        </p:nvSpPr>
        <p:spPr/>
        <p:txBody>
          <a:bodyPr/>
          <a:lstStyle/>
          <a:p>
            <a:r>
              <a:rPr lang="zh-CN" altLang="en-US" dirty="0"/>
              <a:t>由此得到经典优化中的两种典型问题及其求解方法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第一，无约束极值问题</a:t>
            </a:r>
            <a:endParaRPr lang="en-US" altLang="zh-CN" dirty="0"/>
          </a:p>
          <a:p>
            <a:r>
              <a:rPr lang="zh-CN" altLang="en-US" dirty="0"/>
              <a:t>第二，具有约束的极值问题</a:t>
            </a:r>
            <a:endParaRPr lang="en-US" altLang="zh-CN" dirty="0"/>
          </a:p>
          <a:p>
            <a:endParaRPr lang="zh-CN" altLang="en-US" dirty="0"/>
          </a:p>
        </p:txBody>
      </p:sp>
      <p:graphicFrame>
        <p:nvGraphicFramePr>
          <p:cNvPr id="4" name="Object 7"/>
          <p:cNvGraphicFramePr>
            <a:graphicFrameLocks/>
          </p:cNvGraphicFramePr>
          <p:nvPr>
            <p:extLst>
              <p:ext uri="{D42A27DB-BD31-4B8C-83A1-F6EECF244321}">
                <p14:modId xmlns:p14="http://schemas.microsoft.com/office/powerpoint/2010/main" val="1869903873"/>
              </p:ext>
            </p:extLst>
          </p:nvPr>
        </p:nvGraphicFramePr>
        <p:xfrm>
          <a:off x="3656856" y="2310234"/>
          <a:ext cx="1943100" cy="576262"/>
        </p:xfrm>
        <a:graphic>
          <a:graphicData uri="http://schemas.openxmlformats.org/presentationml/2006/ole">
            <mc:AlternateContent xmlns:mc="http://schemas.openxmlformats.org/markup-compatibility/2006">
              <mc:Choice xmlns:v="urn:schemas-microsoft-com:vml" Requires="v">
                <p:oleObj spid="_x0000_s17544" r:id="rId3" imgW="609960" imgH="279580" progId="Equation.DSMT4">
                  <p:embed/>
                </p:oleObj>
              </mc:Choice>
              <mc:Fallback>
                <p:oleObj r:id="rId3" imgW="609960" imgH="279580" progId="Equation.DSMT4">
                  <p:embed/>
                  <p:pic>
                    <p:nvPicPr>
                      <p:cNvPr id="7175"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310234"/>
                        <a:ext cx="1943100" cy="576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p:cNvGraphicFramePr>
            <a:graphicFrameLocks/>
          </p:cNvGraphicFramePr>
          <p:nvPr>
            <p:extLst>
              <p:ext uri="{D42A27DB-BD31-4B8C-83A1-F6EECF244321}">
                <p14:modId xmlns:p14="http://schemas.microsoft.com/office/powerpoint/2010/main" val="2714585252"/>
              </p:ext>
            </p:extLst>
          </p:nvPr>
        </p:nvGraphicFramePr>
        <p:xfrm>
          <a:off x="3656856" y="2961109"/>
          <a:ext cx="1943100" cy="862012"/>
        </p:xfrm>
        <a:graphic>
          <a:graphicData uri="http://schemas.openxmlformats.org/presentationml/2006/ole">
            <mc:AlternateContent xmlns:mc="http://schemas.openxmlformats.org/markup-compatibility/2006">
              <mc:Choice xmlns:v="urn:schemas-microsoft-com:vml" Requires="v">
                <p:oleObj spid="_x0000_s17545" r:id="rId5" imgW="635180" imgH="419370" progId="Equation.DSMT4">
                  <p:embed/>
                </p:oleObj>
              </mc:Choice>
              <mc:Fallback>
                <p:oleObj r:id="rId5" imgW="635180" imgH="419370" progId="Equation.DSMT4">
                  <p:embed/>
                  <p:pic>
                    <p:nvPicPr>
                      <p:cNvPr id="7176"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6" y="2961109"/>
                        <a:ext cx="1943100" cy="8620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08366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计算机学科中典型的最优化问题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深度学习</a:t>
                </a:r>
                <a:r>
                  <a:rPr lang="en-US" altLang="zh-CN" dirty="0"/>
                  <a:t>-Deep learning</a:t>
                </a:r>
              </a:p>
              <a:p>
                <a:pPr lvl="1"/>
                <a:r>
                  <a:rPr lang="zh-CN" altLang="en-US" dirty="0"/>
                  <a:t>随机梯度下降算法（</a:t>
                </a:r>
                <a:r>
                  <a:rPr lang="en-US" altLang="zh-CN" dirty="0"/>
                  <a:t>SGD</a:t>
                </a:r>
                <a:r>
                  <a:rPr lang="zh-CN" altLang="en-US" dirty="0"/>
                  <a:t>）</a:t>
                </a:r>
                <a:endParaRPr lang="en-US" altLang="zh-CN" dirty="0"/>
              </a:p>
              <a:p>
                <a:pPr lvl="2"/>
                <a:r>
                  <a:rPr lang="zh-CN" altLang="en-US" dirty="0"/>
                  <a:t>最小化目标函数</a:t>
                </a:r>
                <a14:m>
                  <m:oMath xmlns:m="http://schemas.openxmlformats.org/officeDocument/2006/math">
                    <m:r>
                      <a:rPr lang="en-US" altLang="zh-CN" b="1" i="1" smtClean="0">
                        <a:latin typeface="Cambria Math" panose="02040503050406030204" pitchFamily="18" charset="0"/>
                      </a:rPr>
                      <m:t>𝑸</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𝒘</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𝒏</m:t>
                        </m:r>
                      </m:den>
                    </m:f>
                    <m:nary>
                      <m:naryPr>
                        <m:chr m:val="∑"/>
                        <m:ctrlPr>
                          <a:rPr lang="en-US" altLang="zh-CN" b="1" i="1" smtClean="0">
                            <a:latin typeface="Cambria Math" panose="02040503050406030204" pitchFamily="18" charset="0"/>
                          </a:rPr>
                        </m:ctrlPr>
                      </m:naryPr>
                      <m:sub>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𝒏</m:t>
                        </m:r>
                      </m:sup>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𝑸</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𝒘</m:t>
                        </m:r>
                        <m:r>
                          <a:rPr lang="en-US" altLang="zh-CN" b="1" i="1" smtClean="0">
                            <a:latin typeface="Cambria Math" panose="02040503050406030204" pitchFamily="18" charset="0"/>
                          </a:rPr>
                          <m:t>)</m:t>
                        </m:r>
                      </m:e>
                    </m:nary>
                  </m:oMath>
                </a14:m>
                <a:r>
                  <a:rPr lang="zh-CN" altLang="en-US" dirty="0"/>
                  <a:t>，</a:t>
                </a:r>
                <a14:m>
                  <m:oMath xmlns:m="http://schemas.openxmlformats.org/officeDocument/2006/math">
                    <m:r>
                      <a:rPr lang="en-US" altLang="zh-CN" b="1" i="1" dirty="0" smtClean="0">
                        <a:latin typeface="Cambria Math" panose="02040503050406030204" pitchFamily="18" charset="0"/>
                      </a:rPr>
                      <m:t>𝑸</m:t>
                    </m:r>
                    <m:r>
                      <a:rPr lang="en-US" altLang="zh-CN" b="1" i="1" dirty="0" smtClean="0">
                        <a:latin typeface="Cambria Math" panose="02040503050406030204" pitchFamily="18" charset="0"/>
                      </a:rPr>
                      <m:t>:</m:t>
                    </m:r>
                  </m:oMath>
                </a14:m>
                <a:r>
                  <a:rPr lang="zh-CN" altLang="en-US" dirty="0"/>
                  <a:t> </a:t>
                </a:r>
                <a:r>
                  <a:rPr lang="en-US" altLang="zh-CN" dirty="0"/>
                  <a:t>The empirical risk</a:t>
                </a:r>
              </a:p>
              <a:p>
                <a:pPr lvl="2"/>
                <a:r>
                  <a:rPr lang="zh-CN" altLang="en-US" dirty="0"/>
                  <a:t>经典梯度下降</a:t>
                </a:r>
                <a:r>
                  <a:rPr lang="en-US" altLang="zh-CN" dirty="0"/>
                  <a:t>:</a:t>
                </a:r>
                <a14:m>
                  <m:oMath xmlns:m="http://schemas.openxmlformats.org/officeDocument/2006/math">
                    <m:r>
                      <a:rPr lang="en-US" altLang="zh-CN" b="1" i="1" smtClean="0">
                        <a:latin typeface="Cambria Math" panose="02040503050406030204" pitchFamily="18" charset="0"/>
                      </a:rPr>
                      <m:t>𝒘</m:t>
                    </m:r>
                    <m:r>
                      <a:rPr lang="en-US" altLang="zh-CN" b="1" i="1" smtClean="0">
                        <a:latin typeface="Cambria Math" panose="02040503050406030204" pitchFamily="18" charset="0"/>
                      </a:rPr>
                      <m:t>≔</m:t>
                    </m:r>
                    <m:r>
                      <a:rPr lang="en-US" altLang="zh-CN" b="1" i="1" smtClean="0">
                        <a:latin typeface="Cambria Math" panose="02040503050406030204" pitchFamily="18" charset="0"/>
                      </a:rPr>
                      <m:t>𝒘</m:t>
                    </m:r>
                    <m:r>
                      <a:rPr lang="en-US" altLang="zh-CN" b="1" i="1" smtClean="0">
                        <a:latin typeface="Cambria Math" panose="02040503050406030204" pitchFamily="18" charset="0"/>
                      </a:rPr>
                      <m:t>−</m:t>
                    </m:r>
                    <m:r>
                      <a:rPr lang="en-US" altLang="zh-CN" b="1" i="1" smtClean="0">
                        <a:latin typeface="Cambria Math" panose="02040503050406030204" pitchFamily="18" charset="0"/>
                      </a:rPr>
                      <m:t>𝜼</m:t>
                    </m:r>
                    <m:r>
                      <a:rPr lang="en-US" altLang="zh-CN" b="1" i="0"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𝒘</m:t>
                    </m:r>
                    <m:r>
                      <a:rPr lang="en-US" altLang="zh-CN" b="1" i="1" smtClean="0">
                        <a:latin typeface="Cambria Math" panose="02040503050406030204" pitchFamily="18" charset="0"/>
                      </a:rPr>
                      <m:t>)</m:t>
                    </m:r>
                  </m:oMath>
                </a14:m>
                <a:r>
                  <a:rPr lang="en-US" altLang="zh-CN" dirty="0"/>
                  <a:t>, </a:t>
                </a:r>
                <a14:m>
                  <m:oMath xmlns:m="http://schemas.openxmlformats.org/officeDocument/2006/math">
                    <m:r>
                      <a:rPr lang="en-US" altLang="zh-CN" b="1" i="1" smtClean="0">
                        <a:latin typeface="Cambria Math" panose="02040503050406030204" pitchFamily="18" charset="0"/>
                      </a:rPr>
                      <m:t>𝜼</m:t>
                    </m:r>
                  </m:oMath>
                </a14:m>
                <a:r>
                  <a:rPr lang="en-US" altLang="zh-CN" dirty="0"/>
                  <a:t>: </a:t>
                </a:r>
                <a:r>
                  <a:rPr lang="zh-CN" altLang="en-US" dirty="0"/>
                  <a:t>步长，学习率</a:t>
                </a:r>
                <a:endParaRPr lang="en-US" altLang="zh-CN" dirty="0"/>
              </a:p>
              <a:p>
                <a:pPr lvl="2"/>
                <a:r>
                  <a:rPr lang="zh-CN" altLang="en-US" dirty="0"/>
                  <a:t>大样本情况下如何处理梯度计算问题？</a:t>
                </a:r>
                <a:endParaRPr lang="en-US" altLang="zh-CN" dirty="0"/>
              </a:p>
              <a:p>
                <a:r>
                  <a:rPr lang="zh-CN" altLang="en-US" dirty="0"/>
                  <a:t>多核任务调度</a:t>
                </a:r>
                <a:endParaRPr lang="en-US" altLang="zh-CN" dirty="0"/>
              </a:p>
              <a:p>
                <a:pPr lvl="1"/>
                <a:r>
                  <a:rPr lang="zh-CN" altLang="en-US" dirty="0"/>
                  <a:t>如何高效的把任务分配到各个核上运行</a:t>
                </a:r>
                <a:endParaRPr lang="en-US" altLang="zh-CN" dirty="0"/>
              </a:p>
              <a:p>
                <a:pPr lvl="1"/>
                <a:endParaRPr lang="en-US" altLang="zh-CN" dirty="0"/>
              </a:p>
              <a:p>
                <a:r>
                  <a:rPr lang="zh-CN" altLang="en-US" dirty="0"/>
                  <a:t>计算机的各个学科都与最优化问题密切相关！</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89" t="-17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25522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46" tIns="44073" rIns="88146" bIns="44073"/>
          <a:lst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a:lstStyle>
          <a:p>
            <a:pPr>
              <a:defRPr/>
            </a:pPr>
            <a:r>
              <a:rPr lang="en-US" altLang="zh-CN" sz="2800" dirty="0"/>
              <a:t>How to Win at Rock-Paper-Scissors</a:t>
            </a:r>
          </a:p>
          <a:p>
            <a:pPr lvl="1">
              <a:defRPr/>
            </a:pPr>
            <a:r>
              <a:rPr lang="zh-CN" altLang="zh-CN" dirty="0"/>
              <a:t>在一定情况下，赢了会更多选择保留刚刚获胜的策略，输则更多按照“石头剪刀布”的名称顺序变动，而平的则按照“石头布剪刀”这样的反方向顺序变动</a:t>
            </a:r>
            <a:endParaRPr lang="zh-CN" altLang="zh-CN" sz="2400" dirty="0"/>
          </a:p>
          <a:p>
            <a:pPr>
              <a:defRPr/>
            </a:pPr>
            <a:r>
              <a:rPr lang="zh-CN" altLang="en-US" sz="2600" kern="0" dirty="0"/>
              <a:t> 其它的一些例子</a:t>
            </a:r>
            <a:endParaRPr lang="en-US" altLang="zh-CN" sz="2600" kern="0" dirty="0"/>
          </a:p>
          <a:p>
            <a:pPr lvl="1">
              <a:defRPr/>
            </a:pPr>
            <a:r>
              <a:rPr lang="zh-CN" altLang="en-US" sz="2200" kern="0" dirty="0"/>
              <a:t>参加补充的</a:t>
            </a:r>
            <a:r>
              <a:rPr lang="en-US" altLang="zh-CN" sz="2200" kern="0" dirty="0"/>
              <a:t>PPT</a:t>
            </a:r>
            <a:endParaRPr lang="zh-CN" altLang="en-US" sz="2200" kern="0" dirty="0"/>
          </a:p>
        </p:txBody>
      </p:sp>
      <p:sp>
        <p:nvSpPr>
          <p:cNvPr id="3" name="Rectangle 2"/>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46" tIns="44073" rIns="88146" bIns="44073" anchor="ctr"/>
          <a:lstStyle>
            <a:lvl1pPr algn="l" defTabSz="881063" rtl="0" eaLnBrk="0" fontAlgn="base" hangingPunct="0">
              <a:spcBef>
                <a:spcPct val="0"/>
              </a:spcBef>
              <a:spcAft>
                <a:spcPct val="0"/>
              </a:spcAft>
              <a:defRPr sz="3600" b="1">
                <a:solidFill>
                  <a:srgbClr val="FF0000"/>
                </a:solidFill>
                <a:latin typeface="+mj-lt"/>
                <a:ea typeface="+mj-ea"/>
                <a:cs typeface="+mj-cs"/>
              </a:defRPr>
            </a:lvl1pPr>
            <a:lvl2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2pPr>
            <a:lvl3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3pPr>
            <a:lvl4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4pPr>
            <a:lvl5pPr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5pPr>
            <a:lvl6pPr marL="4572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6pPr>
            <a:lvl7pPr marL="9144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7pPr>
            <a:lvl8pPr marL="13716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8pPr>
            <a:lvl9pPr marL="1828800" algn="l" defTabSz="881063" rtl="0" eaLnBrk="0" fontAlgn="base" hangingPunct="0">
              <a:spcBef>
                <a:spcPct val="0"/>
              </a:spcBef>
              <a:spcAft>
                <a:spcPct val="0"/>
              </a:spcAft>
              <a:defRPr sz="3600" b="1">
                <a:solidFill>
                  <a:srgbClr val="FF0000"/>
                </a:solidFill>
                <a:latin typeface="Times New Roman" pitchFamily="18" charset="0"/>
                <a:ea typeface="宋体" pitchFamily="2" charset="-122"/>
              </a:defRPr>
            </a:lvl9pPr>
          </a:lstStyle>
          <a:p>
            <a:pPr>
              <a:buFontTx/>
              <a:buNone/>
              <a:defRPr/>
            </a:pPr>
            <a:r>
              <a:rPr lang="en-US" altLang="zh-CN" kern="0" dirty="0"/>
              <a:t>1</a:t>
            </a:r>
            <a:r>
              <a:rPr lang="zh-CN" altLang="en-US" kern="0" dirty="0"/>
              <a:t>.</a:t>
            </a:r>
            <a:r>
              <a:rPr lang="en-US" altLang="zh-CN" kern="0" dirty="0"/>
              <a:t>4</a:t>
            </a:r>
            <a:r>
              <a:rPr lang="zh-CN" altLang="en-US" kern="0" dirty="0"/>
              <a:t> 补充问题</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3"/>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Arial" panose="020B0604020202020204" pitchFamily="34" charset="0"/>
                <a:cs typeface="Arial" panose="020B0604020202020204" pitchFamily="34" charset="0"/>
              </a:rPr>
              <a:t>Thank You !</a:t>
            </a:r>
            <a:endParaRPr lang="zh-CN" altLang="en-US"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25835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5"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a:lstStyle>
          <a:p>
            <a:pPr>
              <a:defRPr/>
            </a:pPr>
            <a:r>
              <a:rPr lang="zh-CN" altLang="en-US" sz="2600" kern="0" dirty="0">
                <a:solidFill>
                  <a:srgbClr val="FF0000"/>
                </a:solidFill>
              </a:rPr>
              <a:t>教材：</a:t>
            </a:r>
            <a:endParaRPr lang="en-US" altLang="zh-CN" sz="2600" kern="0" dirty="0">
              <a:solidFill>
                <a:srgbClr val="FF0000"/>
              </a:solidFill>
            </a:endParaRPr>
          </a:p>
          <a:p>
            <a:pPr lvl="1">
              <a:defRPr/>
            </a:pPr>
            <a:r>
              <a:rPr lang="zh-CN" altLang="en-US" sz="2200" kern="0" dirty="0">
                <a:solidFill>
                  <a:srgbClr val="FF0000"/>
                </a:solidFill>
              </a:rPr>
              <a:t>何坚勇，最优化方法，清华大学出版社，2007</a:t>
            </a:r>
          </a:p>
          <a:p>
            <a:pPr>
              <a:defRPr/>
            </a:pPr>
            <a:r>
              <a:rPr lang="zh-CN" altLang="en-US" sz="2600" kern="0" dirty="0"/>
              <a:t>参考书：</a:t>
            </a:r>
            <a:endParaRPr lang="en-US" altLang="zh-CN" sz="2600" kern="0" dirty="0"/>
          </a:p>
          <a:p>
            <a:pPr>
              <a:defRPr/>
            </a:pPr>
            <a:r>
              <a:rPr lang="en-US" altLang="zh-CN" sz="2600" kern="0" dirty="0"/>
              <a:t>Jorge </a:t>
            </a:r>
            <a:r>
              <a:rPr lang="en-US" altLang="zh-CN" sz="2600" kern="0" dirty="0" err="1"/>
              <a:t>Nocedal</a:t>
            </a:r>
            <a:r>
              <a:rPr lang="en-US" altLang="zh-CN" sz="2600" kern="0" dirty="0"/>
              <a:t>, Stephen </a:t>
            </a:r>
            <a:r>
              <a:rPr lang="en-US" altLang="zh-CN" sz="2600" kern="0" dirty="0" err="1"/>
              <a:t>J.Wright</a:t>
            </a:r>
            <a:r>
              <a:rPr lang="en-US" altLang="zh-CN" sz="2600" kern="0" dirty="0"/>
              <a:t>, Numerical Optimization, Second, Springer: </a:t>
            </a:r>
            <a:r>
              <a:rPr lang="en-US" altLang="zh-CN" sz="2600" kern="0" dirty="0">
                <a:hlinkClick r:id="rId2"/>
              </a:rPr>
              <a:t>http://pages.cs.wisc.edu/~swright/</a:t>
            </a:r>
            <a:r>
              <a:rPr lang="en-US" altLang="zh-CN" sz="2600" kern="0" dirty="0"/>
              <a:t> ,2006</a:t>
            </a:r>
          </a:p>
          <a:p>
            <a:pPr>
              <a:defRPr/>
            </a:pPr>
            <a:r>
              <a:rPr lang="zh-CN" altLang="en-US" sz="2600" kern="0" dirty="0">
                <a:solidFill>
                  <a:srgbClr val="FF3399"/>
                </a:solidFill>
              </a:rPr>
              <a:t>Dimitri P. Bertsekas，</a:t>
            </a:r>
            <a:r>
              <a:rPr lang="en-US" altLang="zh-CN" sz="2600" kern="0" dirty="0">
                <a:solidFill>
                  <a:srgbClr val="FF3399"/>
                </a:solidFill>
              </a:rPr>
              <a:t>Convex Optimization Theory, Athena Scientific Press, 2009</a:t>
            </a:r>
            <a:r>
              <a:rPr lang="zh-CN" altLang="en-US" sz="2600" kern="0" dirty="0">
                <a:solidFill>
                  <a:srgbClr val="FF3399"/>
                </a:solidFill>
              </a:rPr>
              <a:t>（有中译本，</a:t>
            </a:r>
            <a:r>
              <a:rPr lang="en-US" altLang="zh-CN" sz="2600" kern="0" dirty="0">
                <a:solidFill>
                  <a:srgbClr val="FF3399"/>
                </a:solidFill>
              </a:rPr>
              <a:t>2015</a:t>
            </a:r>
            <a:r>
              <a:rPr lang="zh-CN" altLang="en-US" sz="2600" kern="0" dirty="0">
                <a:solidFill>
                  <a:srgbClr val="FF3399"/>
                </a:solidFill>
              </a:rPr>
              <a:t>年出版）</a:t>
            </a:r>
            <a:endParaRPr lang="en-US" altLang="zh-CN" sz="2600" kern="0" dirty="0"/>
          </a:p>
          <a:p>
            <a:pPr>
              <a:defRPr/>
            </a:pPr>
            <a:r>
              <a:rPr lang="zh-CN" altLang="en-US" sz="2600" kern="0" dirty="0"/>
              <a:t>袁亚湘，孙文瑜，最优化理论与方法，科学出版社，2007（偏理论</a:t>
            </a:r>
            <a:r>
              <a:rPr lang="en-US" altLang="zh-CN" sz="2600" kern="0" dirty="0"/>
              <a:t>,</a:t>
            </a:r>
            <a:r>
              <a:rPr lang="zh-CN" altLang="en-US" sz="2600" kern="0" dirty="0"/>
              <a:t>有英文版，可以对照看)</a:t>
            </a:r>
          </a:p>
          <a:p>
            <a:pPr>
              <a:defRPr/>
            </a:pPr>
            <a:r>
              <a:rPr lang="zh-CN" altLang="en-US" sz="2600" kern="0" dirty="0"/>
              <a:t>薛嘉庆，最优化原理与方法，冶金工业出版社，1992 </a:t>
            </a:r>
            <a:endParaRPr lang="en-US" altLang="zh-CN" sz="2600" kern="0" dirty="0"/>
          </a:p>
          <a:p>
            <a:pPr>
              <a:defRPr/>
            </a:pPr>
            <a:r>
              <a:rPr lang="zh-CN" altLang="en-US" sz="2800" kern="0" dirty="0"/>
              <a:t>胡运权，《运筹学教程》，清华大学出版社</a:t>
            </a:r>
          </a:p>
          <a:p>
            <a:pPr>
              <a:defRPr/>
            </a:pPr>
            <a:endParaRPr lang="zh-CN" altLang="en-US" sz="2600" kern="0" dirty="0"/>
          </a:p>
          <a:p>
            <a:pPr>
              <a:defRPr/>
            </a:pPr>
            <a:endParaRPr lang="zh-CN" altLang="en-US" sz="2600" kern="0" dirty="0"/>
          </a:p>
          <a:p>
            <a:pPr marL="0" indent="0">
              <a:buFont typeface="Wingdings" pitchFamily="2" charset="2"/>
              <a:buNone/>
              <a:defRPr/>
            </a:pPr>
            <a:r>
              <a:rPr lang="zh-CN" altLang="en-US" sz="2600" kern="0" dirty="0"/>
              <a:t> </a:t>
            </a:r>
          </a:p>
        </p:txBody>
      </p:sp>
    </p:spTree>
    <p:extLst>
      <p:ext uri="{BB962C8B-B14F-4D97-AF65-F5344CB8AC3E}">
        <p14:creationId xmlns:p14="http://schemas.microsoft.com/office/powerpoint/2010/main" val="1320355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a:lstStyle>
          <a:p>
            <a:pPr>
              <a:defRPr/>
            </a:pPr>
            <a:r>
              <a:rPr lang="zh-CN" altLang="en-US" sz="2600" kern="0" dirty="0">
                <a:solidFill>
                  <a:srgbClr val="FF0000"/>
                </a:solidFill>
              </a:rPr>
              <a:t>教材：</a:t>
            </a:r>
            <a:endParaRPr lang="en-US" altLang="zh-CN" sz="2600" kern="0" dirty="0">
              <a:solidFill>
                <a:srgbClr val="FF0000"/>
              </a:solidFill>
            </a:endParaRPr>
          </a:p>
          <a:p>
            <a:pPr lvl="1">
              <a:defRPr/>
            </a:pPr>
            <a:r>
              <a:rPr lang="zh-CN" altLang="en-US" sz="2200" kern="0" dirty="0">
                <a:solidFill>
                  <a:srgbClr val="FF0000"/>
                </a:solidFill>
              </a:rPr>
              <a:t>何坚勇，最优化方法，清华大学出版社，2007</a:t>
            </a:r>
          </a:p>
          <a:p>
            <a:pPr>
              <a:defRPr/>
            </a:pPr>
            <a:r>
              <a:rPr lang="zh-CN" altLang="en-US" sz="2600" kern="0" dirty="0"/>
              <a:t>参考书：</a:t>
            </a:r>
            <a:endParaRPr lang="en-US" altLang="zh-CN" sz="2600" kern="0" dirty="0"/>
          </a:p>
          <a:p>
            <a:pPr>
              <a:defRPr/>
            </a:pPr>
            <a:r>
              <a:rPr lang="en-US" altLang="zh-CN" sz="2600" kern="0" dirty="0"/>
              <a:t>Jorge </a:t>
            </a:r>
            <a:r>
              <a:rPr lang="en-US" altLang="zh-CN" sz="2600" kern="0" dirty="0" err="1"/>
              <a:t>Nocedal</a:t>
            </a:r>
            <a:r>
              <a:rPr lang="en-US" altLang="zh-CN" sz="2600" kern="0" dirty="0"/>
              <a:t>, Stephen </a:t>
            </a:r>
            <a:r>
              <a:rPr lang="en-US" altLang="zh-CN" sz="2600" kern="0" dirty="0" err="1"/>
              <a:t>J.Wright</a:t>
            </a:r>
            <a:r>
              <a:rPr lang="en-US" altLang="zh-CN" sz="2600" kern="0" dirty="0"/>
              <a:t>, Numerical Optimization, Second, Springer: </a:t>
            </a:r>
            <a:r>
              <a:rPr lang="en-US" altLang="zh-CN" sz="2600" kern="0" dirty="0">
                <a:hlinkClick r:id="rId2"/>
              </a:rPr>
              <a:t>http://pages.cs.wisc.edu/~swright/</a:t>
            </a:r>
            <a:r>
              <a:rPr lang="en-US" altLang="zh-CN" sz="2600" kern="0" dirty="0"/>
              <a:t> ,2006</a:t>
            </a:r>
          </a:p>
          <a:p>
            <a:pPr>
              <a:defRPr/>
            </a:pPr>
            <a:r>
              <a:rPr lang="zh-CN" altLang="en-US" sz="2600" kern="0" dirty="0">
                <a:solidFill>
                  <a:srgbClr val="FF3399"/>
                </a:solidFill>
              </a:rPr>
              <a:t>Dimitri P. Bertsekas，</a:t>
            </a:r>
            <a:r>
              <a:rPr lang="en-US" altLang="zh-CN" sz="2600" kern="0" dirty="0">
                <a:solidFill>
                  <a:srgbClr val="FF3399"/>
                </a:solidFill>
              </a:rPr>
              <a:t>Convex Optimization Theory, Athena Scientific Press, 2009</a:t>
            </a:r>
            <a:r>
              <a:rPr lang="zh-CN" altLang="en-US" sz="2600" kern="0" dirty="0">
                <a:solidFill>
                  <a:srgbClr val="FF3399"/>
                </a:solidFill>
              </a:rPr>
              <a:t>（有中译本，</a:t>
            </a:r>
            <a:r>
              <a:rPr lang="en-US" altLang="zh-CN" sz="2600" kern="0" dirty="0">
                <a:solidFill>
                  <a:srgbClr val="FF3399"/>
                </a:solidFill>
              </a:rPr>
              <a:t>2015</a:t>
            </a:r>
            <a:r>
              <a:rPr lang="zh-CN" altLang="en-US" sz="2600" kern="0" dirty="0">
                <a:solidFill>
                  <a:srgbClr val="FF3399"/>
                </a:solidFill>
              </a:rPr>
              <a:t>年出版）</a:t>
            </a:r>
            <a:endParaRPr lang="en-US" altLang="zh-CN" sz="2600" kern="0" dirty="0"/>
          </a:p>
          <a:p>
            <a:pPr>
              <a:defRPr/>
            </a:pPr>
            <a:r>
              <a:rPr lang="zh-CN" altLang="en-US" sz="2600" kern="0" dirty="0"/>
              <a:t>袁亚湘，孙文瑜，最优化理论与方法，科学出版社，2007（偏理论</a:t>
            </a:r>
            <a:r>
              <a:rPr lang="en-US" altLang="zh-CN" sz="2600" kern="0" dirty="0"/>
              <a:t>,</a:t>
            </a:r>
            <a:r>
              <a:rPr lang="zh-CN" altLang="en-US" sz="2600" kern="0" dirty="0"/>
              <a:t>有英文版，可以对照看)</a:t>
            </a:r>
          </a:p>
          <a:p>
            <a:pPr>
              <a:defRPr/>
            </a:pPr>
            <a:r>
              <a:rPr lang="zh-CN" altLang="en-US" sz="2600" kern="0" dirty="0"/>
              <a:t>薛嘉庆，最优化原理与方法，冶金工业出版社，1992 </a:t>
            </a:r>
            <a:endParaRPr lang="en-US" altLang="zh-CN" sz="2600" kern="0" dirty="0"/>
          </a:p>
          <a:p>
            <a:pPr>
              <a:defRPr/>
            </a:pPr>
            <a:r>
              <a:rPr lang="zh-CN" altLang="en-US" sz="2800" kern="0" dirty="0"/>
              <a:t>胡运权，《运筹学教程》，清华大学出版社</a:t>
            </a:r>
          </a:p>
          <a:p>
            <a:pPr>
              <a:defRPr/>
            </a:pPr>
            <a:endParaRPr lang="zh-CN" altLang="en-US" sz="2600" kern="0" dirty="0"/>
          </a:p>
          <a:p>
            <a:pPr>
              <a:defRPr/>
            </a:pPr>
            <a:endParaRPr lang="zh-CN" altLang="en-US" sz="2600" kern="0" dirty="0"/>
          </a:p>
          <a:p>
            <a:pPr marL="0" indent="0">
              <a:buFont typeface="Wingdings" pitchFamily="2" charset="2"/>
              <a:buNone/>
              <a:defRPr/>
            </a:pPr>
            <a:r>
              <a:rPr lang="zh-CN" altLang="en-US" sz="26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3"/>
          <a:stretch>
            <a:fillRect/>
          </a:stretch>
        </p:blipFill>
        <p:spPr>
          <a:xfrm>
            <a:off x="560512" y="2097013"/>
            <a:ext cx="1866667" cy="2676190"/>
          </a:xfrm>
          <a:prstGeom prst="rect">
            <a:avLst/>
          </a:prstGeom>
        </p:spPr>
      </p:pic>
      <p:sp>
        <p:nvSpPr>
          <p:cNvPr id="5" name="TextBox 7"/>
          <p:cNvSpPr txBox="1">
            <a:spLocks noChangeArrowheads="1"/>
          </p:cNvSpPr>
          <p:nvPr/>
        </p:nvSpPr>
        <p:spPr bwMode="auto">
          <a:xfrm>
            <a:off x="2648744" y="2105620"/>
            <a:ext cx="5486400" cy="2308324"/>
          </a:xfrm>
          <a:prstGeom prst="rect">
            <a:avLst/>
          </a:prstGeom>
          <a:solidFill>
            <a:srgbClr val="CCECFF"/>
          </a:solidFill>
          <a:ln w="38100">
            <a:solidFill>
              <a:srgbClr val="0033CC"/>
            </a:solidFill>
            <a:miter lim="800000"/>
            <a:headEnd/>
            <a:tailEnd/>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清华大学数学系教授，</a:t>
            </a:r>
            <a:r>
              <a:rPr lang="en-US" altLang="zh-CN" sz="2400" dirty="0">
                <a:solidFill>
                  <a:srgbClr val="FF0000"/>
                </a:solidFill>
                <a:latin typeface="Arial Narrow" panose="020B0606020202030204" pitchFamily="34" charset="0"/>
              </a:rPr>
              <a:t>1942</a:t>
            </a:r>
            <a:r>
              <a:rPr lang="zh-CN" altLang="en-US" sz="2400" dirty="0">
                <a:solidFill>
                  <a:srgbClr val="FF0000"/>
                </a:solidFill>
                <a:latin typeface="Arial Narrow" panose="020B0606020202030204" pitchFamily="34" charset="0"/>
              </a:rPr>
              <a:t>年生，</a:t>
            </a:r>
            <a:r>
              <a:rPr lang="en-US" altLang="zh-CN" sz="2400" dirty="0">
                <a:solidFill>
                  <a:srgbClr val="FF0000"/>
                </a:solidFill>
                <a:latin typeface="Arial Narrow" panose="020B0606020202030204" pitchFamily="34" charset="0"/>
              </a:rPr>
              <a:t>1965</a:t>
            </a:r>
            <a:r>
              <a:rPr lang="zh-CN" altLang="en-US" sz="2400" dirty="0">
                <a:solidFill>
                  <a:srgbClr val="FF0000"/>
                </a:solidFill>
                <a:latin typeface="Arial Narrow" panose="020B0606020202030204" pitchFamily="34" charset="0"/>
              </a:rPr>
              <a:t>年毕业于清华大学</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高等院校信息与计算科学专业系列教材</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北京大学数学科学学院常务副院长，中科院院士张平文作序</a:t>
            </a:r>
          </a:p>
        </p:txBody>
      </p:sp>
    </p:spTree>
    <p:extLst>
      <p:ext uri="{BB962C8B-B14F-4D97-AF65-F5344CB8AC3E}">
        <p14:creationId xmlns:p14="http://schemas.microsoft.com/office/powerpoint/2010/main" val="30698110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a:lstStyle>
          <a:p>
            <a:pPr>
              <a:defRPr/>
            </a:pPr>
            <a:r>
              <a:rPr lang="zh-CN" altLang="en-US" sz="2600" kern="0">
                <a:solidFill>
                  <a:srgbClr val="FF0000"/>
                </a:solidFill>
              </a:rPr>
              <a:t>教材：</a:t>
            </a:r>
            <a:endParaRPr lang="en-US" altLang="zh-CN" sz="2600" kern="0">
              <a:solidFill>
                <a:srgbClr val="FF0000"/>
              </a:solidFill>
            </a:endParaRPr>
          </a:p>
          <a:p>
            <a:pPr lvl="1">
              <a:defRPr/>
            </a:pPr>
            <a:r>
              <a:rPr lang="zh-CN" altLang="en-US" sz="2200" kern="0">
                <a:solidFill>
                  <a:srgbClr val="FF0000"/>
                </a:solidFill>
              </a:rPr>
              <a:t>何坚勇，最优化方法，清华大学出版社，2007</a:t>
            </a:r>
          </a:p>
          <a:p>
            <a:pPr>
              <a:defRPr/>
            </a:pPr>
            <a:r>
              <a:rPr lang="zh-CN" altLang="en-US" sz="2600" kern="0"/>
              <a:t>参考书：</a:t>
            </a:r>
            <a:endParaRPr lang="en-US" altLang="zh-CN" sz="2600" kern="0"/>
          </a:p>
          <a:p>
            <a:pPr>
              <a:defRPr/>
            </a:pPr>
            <a:r>
              <a:rPr lang="en-US" altLang="zh-CN" sz="2600" kern="0"/>
              <a:t>Jorge Nocedal, Stephen J.Wright, Numerical Optimization, Second, Springer: </a:t>
            </a:r>
            <a:r>
              <a:rPr lang="en-US" altLang="zh-CN" sz="2600" kern="0">
                <a:hlinkClick r:id="rId2"/>
              </a:rPr>
              <a:t>http://pages.cs.wisc.edu/~swright/</a:t>
            </a:r>
            <a:r>
              <a:rPr lang="en-US" altLang="zh-CN" sz="2600" kern="0"/>
              <a:t> ,2006</a:t>
            </a:r>
          </a:p>
          <a:p>
            <a:pPr>
              <a:defRPr/>
            </a:pPr>
            <a:r>
              <a:rPr lang="zh-CN" altLang="en-US" sz="2600" kern="0">
                <a:solidFill>
                  <a:srgbClr val="FF3399"/>
                </a:solidFill>
              </a:rPr>
              <a:t>Dimitri P. Bertsekas，</a:t>
            </a:r>
            <a:r>
              <a:rPr lang="en-US" altLang="zh-CN" sz="2600" kern="0">
                <a:solidFill>
                  <a:srgbClr val="FF3399"/>
                </a:solidFill>
              </a:rPr>
              <a:t>Convex Optimization Theory, Athena Scientific Press, 2009</a:t>
            </a:r>
            <a:r>
              <a:rPr lang="zh-CN" altLang="en-US" sz="2600" kern="0">
                <a:solidFill>
                  <a:srgbClr val="FF3399"/>
                </a:solidFill>
              </a:rPr>
              <a:t>（有中译本，</a:t>
            </a:r>
            <a:r>
              <a:rPr lang="en-US" altLang="zh-CN" sz="2600" kern="0">
                <a:solidFill>
                  <a:srgbClr val="FF3399"/>
                </a:solidFill>
              </a:rPr>
              <a:t>2015</a:t>
            </a:r>
            <a:r>
              <a:rPr lang="zh-CN" altLang="en-US" sz="2600" kern="0">
                <a:solidFill>
                  <a:srgbClr val="FF3399"/>
                </a:solidFill>
              </a:rPr>
              <a:t>年出版）</a:t>
            </a:r>
            <a:endParaRPr lang="en-US" altLang="zh-CN" sz="2600" kern="0"/>
          </a:p>
          <a:p>
            <a:pPr>
              <a:defRPr/>
            </a:pPr>
            <a:r>
              <a:rPr lang="zh-CN" altLang="en-US" sz="2600" kern="0"/>
              <a:t>袁亚湘，孙文瑜，最优化理论与方法，科学出版社，2007（偏理论</a:t>
            </a:r>
            <a:r>
              <a:rPr lang="en-US" altLang="zh-CN" sz="2600" kern="0"/>
              <a:t>,</a:t>
            </a:r>
            <a:r>
              <a:rPr lang="zh-CN" altLang="en-US" sz="2600" kern="0"/>
              <a:t>有英文版，可以对照看)</a:t>
            </a:r>
          </a:p>
          <a:p>
            <a:pPr>
              <a:defRPr/>
            </a:pPr>
            <a:r>
              <a:rPr lang="zh-CN" altLang="en-US" sz="2600" kern="0"/>
              <a:t>薛嘉庆，最优化原理与方法，冶金工业出版社，1992 </a:t>
            </a:r>
            <a:endParaRPr lang="en-US" altLang="zh-CN" sz="2600" kern="0"/>
          </a:p>
          <a:p>
            <a:pPr>
              <a:defRPr/>
            </a:pPr>
            <a:r>
              <a:rPr lang="zh-CN" altLang="en-US" sz="2800" kern="0"/>
              <a:t>胡运权，《运筹学教程》，清华大学出版社</a:t>
            </a:r>
          </a:p>
          <a:p>
            <a:pPr>
              <a:defRPr/>
            </a:pPr>
            <a:endParaRPr lang="zh-CN" altLang="en-US" sz="2600" kern="0"/>
          </a:p>
          <a:p>
            <a:pPr>
              <a:defRPr/>
            </a:pPr>
            <a:endParaRPr lang="zh-CN" altLang="en-US" sz="2600" kern="0"/>
          </a:p>
          <a:p>
            <a:pPr marL="0" indent="0">
              <a:buFont typeface="Wingdings" pitchFamily="2" charset="2"/>
              <a:buNone/>
              <a:defRPr/>
            </a:pPr>
            <a:r>
              <a:rPr lang="zh-CN" altLang="en-US" sz="2600" kern="0"/>
              <a:t> </a:t>
            </a:r>
            <a:endParaRPr lang="zh-CN" altLang="en-US" sz="2600" kern="0" dirty="0"/>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3"/>
          <a:stretch>
            <a:fillRect/>
          </a:stretch>
        </p:blipFill>
        <p:spPr>
          <a:xfrm>
            <a:off x="560512" y="3321149"/>
            <a:ext cx="2447619" cy="3352381"/>
          </a:xfrm>
          <a:prstGeom prst="rect">
            <a:avLst/>
          </a:prstGeom>
        </p:spPr>
      </p:pic>
      <p:pic>
        <p:nvPicPr>
          <p:cNvPr id="3" name="图片 2"/>
          <p:cNvPicPr>
            <a:picLocks noChangeAspect="1"/>
          </p:cNvPicPr>
          <p:nvPr/>
        </p:nvPicPr>
        <p:blipFill>
          <a:blip r:embed="rId4"/>
          <a:stretch>
            <a:fillRect/>
          </a:stretch>
        </p:blipFill>
        <p:spPr>
          <a:xfrm>
            <a:off x="3584849" y="867561"/>
            <a:ext cx="1224136" cy="1763809"/>
          </a:xfrm>
          <a:prstGeom prst="rect">
            <a:avLst/>
          </a:prstGeom>
        </p:spPr>
      </p:pic>
      <p:sp>
        <p:nvSpPr>
          <p:cNvPr id="6" name="TextBox 7"/>
          <p:cNvSpPr txBox="1">
            <a:spLocks noChangeArrowheads="1"/>
          </p:cNvSpPr>
          <p:nvPr/>
        </p:nvSpPr>
        <p:spPr bwMode="auto">
          <a:xfrm>
            <a:off x="3079693" y="5662281"/>
            <a:ext cx="5486400" cy="1200329"/>
          </a:xfrm>
          <a:prstGeom prst="rect">
            <a:avLst/>
          </a:prstGeom>
          <a:solidFill>
            <a:srgbClr val="CCECFF"/>
          </a:solidFill>
          <a:ln w="38100">
            <a:solidFill>
              <a:srgbClr val="0033CC"/>
            </a:solidFill>
            <a:miter lim="800000"/>
            <a:headEnd/>
            <a:tailEnd/>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Stephen </a:t>
            </a:r>
            <a:r>
              <a:rPr lang="en-US" altLang="zh-CN" sz="2400" dirty="0" err="1">
                <a:solidFill>
                  <a:srgbClr val="FF0000"/>
                </a:solidFill>
                <a:latin typeface="Arial Narrow" panose="020B0606020202030204" pitchFamily="34" charset="0"/>
              </a:rPr>
              <a:t>J.Wright</a:t>
            </a:r>
            <a:r>
              <a:rPr lang="en-US" altLang="zh-CN" sz="2400" dirty="0">
                <a:solidFill>
                  <a:srgbClr val="FF0000"/>
                </a:solidFill>
                <a:latin typeface="Arial Narrow" panose="020B0606020202030204" pitchFamily="34" charset="0"/>
              </a:rPr>
              <a:t>, </a:t>
            </a:r>
            <a:r>
              <a:rPr lang="zh-CN" altLang="en-US" sz="2400" dirty="0">
                <a:solidFill>
                  <a:srgbClr val="FF0000"/>
                </a:solidFill>
                <a:latin typeface="Arial Narrow" panose="020B0606020202030204" pitchFamily="34" charset="0"/>
              </a:rPr>
              <a:t>威斯康辛麦迪逊分校计算机系教授，</a:t>
            </a:r>
            <a:r>
              <a:rPr lang="en-US" altLang="zh-CN" sz="1600" dirty="0">
                <a:solidFill>
                  <a:srgbClr val="FF0000"/>
                </a:solidFill>
                <a:latin typeface="Arial Narrow" panose="020B0606020202030204" pitchFamily="34" charset="0"/>
              </a:rPr>
              <a:t>http://pages.cs.wisc.edu/~swright/</a:t>
            </a: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SIAM</a:t>
            </a:r>
            <a:r>
              <a:rPr lang="zh-CN" altLang="en-US" sz="2400" dirty="0">
                <a:solidFill>
                  <a:srgbClr val="FF0000"/>
                </a:solidFill>
                <a:latin typeface="Arial Narrow" panose="020B0606020202030204" pitchFamily="34" charset="0"/>
              </a:rPr>
              <a:t>会士，曾任美国运筹学会主席</a:t>
            </a:r>
          </a:p>
        </p:txBody>
      </p:sp>
      <p:sp>
        <p:nvSpPr>
          <p:cNvPr id="7" name="TextBox 7"/>
          <p:cNvSpPr txBox="1">
            <a:spLocks noChangeArrowheads="1"/>
          </p:cNvSpPr>
          <p:nvPr/>
        </p:nvSpPr>
        <p:spPr bwMode="auto">
          <a:xfrm>
            <a:off x="3079302" y="3268385"/>
            <a:ext cx="5486400" cy="2308324"/>
          </a:xfrm>
          <a:prstGeom prst="rect">
            <a:avLst/>
          </a:prstGeom>
          <a:solidFill>
            <a:srgbClr val="CCECFF"/>
          </a:solidFill>
          <a:ln w="38100">
            <a:solidFill>
              <a:srgbClr val="0033CC"/>
            </a:solidFill>
            <a:miter lim="800000"/>
            <a:headEnd/>
            <a:tailEnd/>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Jorge </a:t>
            </a:r>
            <a:r>
              <a:rPr lang="en-US" altLang="zh-CN" sz="2400" dirty="0" err="1">
                <a:solidFill>
                  <a:srgbClr val="FF0000"/>
                </a:solidFill>
                <a:latin typeface="Arial Narrow" panose="020B0606020202030204" pitchFamily="34" charset="0"/>
              </a:rPr>
              <a:t>Nocedal</a:t>
            </a:r>
            <a:r>
              <a:rPr lang="en-US" altLang="zh-CN" sz="2400" dirty="0">
                <a:solidFill>
                  <a:srgbClr val="FF0000"/>
                </a:solidFill>
                <a:latin typeface="Arial Narrow" panose="020B0606020202030204" pitchFamily="34" charset="0"/>
              </a:rPr>
              <a:t>, </a:t>
            </a:r>
            <a:r>
              <a:rPr lang="zh-CN" altLang="en-US" sz="2400" dirty="0">
                <a:solidFill>
                  <a:srgbClr val="FF0000"/>
                </a:solidFill>
                <a:latin typeface="Arial Narrow" panose="020B0606020202030204" pitchFamily="34" charset="0"/>
              </a:rPr>
              <a:t>美国西北大学应用科学与工程系教授</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SIAM</a:t>
            </a:r>
            <a:r>
              <a:rPr lang="zh-CN" altLang="en-US" sz="2400" dirty="0">
                <a:solidFill>
                  <a:srgbClr val="FF0000"/>
                </a:solidFill>
                <a:latin typeface="Arial Narrow" panose="020B0606020202030204" pitchFamily="34" charset="0"/>
              </a:rPr>
              <a:t>会士，近期仍活跃于机器学习，深度学习领域</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http://users.iems.northwestern.edu/~nocedal/</a:t>
            </a:r>
            <a:endParaRPr lang="zh-CN" altLang="en-US" sz="2400" dirty="0">
              <a:solidFill>
                <a:srgbClr val="FF0000"/>
              </a:solidFill>
              <a:latin typeface="Arial Narrow" panose="020B0606020202030204" pitchFamily="34" charset="0"/>
            </a:endParaRPr>
          </a:p>
        </p:txBody>
      </p:sp>
      <p:pic>
        <p:nvPicPr>
          <p:cNvPr id="4" name="图片 3"/>
          <p:cNvPicPr>
            <a:picLocks noChangeAspect="1"/>
          </p:cNvPicPr>
          <p:nvPr/>
        </p:nvPicPr>
        <p:blipFill>
          <a:blip r:embed="rId5"/>
          <a:stretch>
            <a:fillRect/>
          </a:stretch>
        </p:blipFill>
        <p:spPr>
          <a:xfrm>
            <a:off x="1352600" y="954785"/>
            <a:ext cx="1142857" cy="1666667"/>
          </a:xfrm>
          <a:prstGeom prst="rect">
            <a:avLst/>
          </a:prstGeom>
        </p:spPr>
      </p:pic>
    </p:spTree>
    <p:extLst>
      <p:ext uri="{BB962C8B-B14F-4D97-AF65-F5344CB8AC3E}">
        <p14:creationId xmlns:p14="http://schemas.microsoft.com/office/powerpoint/2010/main" val="35734537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a:lstStyle>
          <a:p>
            <a:pPr>
              <a:defRPr/>
            </a:pPr>
            <a:r>
              <a:rPr lang="zh-CN" altLang="en-US" sz="2600" kern="0">
                <a:solidFill>
                  <a:srgbClr val="FF0000"/>
                </a:solidFill>
              </a:rPr>
              <a:t>教材：</a:t>
            </a:r>
            <a:endParaRPr lang="en-US" altLang="zh-CN" sz="2600" kern="0">
              <a:solidFill>
                <a:srgbClr val="FF0000"/>
              </a:solidFill>
            </a:endParaRPr>
          </a:p>
          <a:p>
            <a:pPr lvl="1">
              <a:defRPr/>
            </a:pPr>
            <a:r>
              <a:rPr lang="zh-CN" altLang="en-US" sz="2200" kern="0">
                <a:solidFill>
                  <a:srgbClr val="FF0000"/>
                </a:solidFill>
              </a:rPr>
              <a:t>何坚勇，最优化方法，清华大学出版社，2007</a:t>
            </a:r>
          </a:p>
          <a:p>
            <a:pPr>
              <a:defRPr/>
            </a:pPr>
            <a:r>
              <a:rPr lang="zh-CN" altLang="en-US" sz="2600" kern="0"/>
              <a:t>参考书：</a:t>
            </a:r>
            <a:endParaRPr lang="en-US" altLang="zh-CN" sz="2600" kern="0"/>
          </a:p>
          <a:p>
            <a:pPr>
              <a:defRPr/>
            </a:pPr>
            <a:r>
              <a:rPr lang="en-US" altLang="zh-CN" sz="2600" kern="0"/>
              <a:t>Jorge Nocedal, Stephen J.Wright, Numerical Optimization, Second, Springer: </a:t>
            </a:r>
            <a:r>
              <a:rPr lang="en-US" altLang="zh-CN" sz="2600" kern="0">
                <a:hlinkClick r:id="rId3"/>
              </a:rPr>
              <a:t>http://pages.cs.wisc.edu/~swright/</a:t>
            </a:r>
            <a:r>
              <a:rPr lang="en-US" altLang="zh-CN" sz="2600" kern="0"/>
              <a:t> ,2006</a:t>
            </a:r>
          </a:p>
          <a:p>
            <a:pPr>
              <a:defRPr/>
            </a:pPr>
            <a:r>
              <a:rPr lang="zh-CN" altLang="en-US" sz="2600" kern="0">
                <a:solidFill>
                  <a:srgbClr val="FF3399"/>
                </a:solidFill>
              </a:rPr>
              <a:t>Dimitri P. Bertsekas，</a:t>
            </a:r>
            <a:r>
              <a:rPr lang="en-US" altLang="zh-CN" sz="2600" kern="0">
                <a:solidFill>
                  <a:srgbClr val="FF3399"/>
                </a:solidFill>
              </a:rPr>
              <a:t>Convex Optimization Theory, Athena Scientific Press, 2009</a:t>
            </a:r>
            <a:r>
              <a:rPr lang="zh-CN" altLang="en-US" sz="2600" kern="0">
                <a:solidFill>
                  <a:srgbClr val="FF3399"/>
                </a:solidFill>
              </a:rPr>
              <a:t>（有中译本，</a:t>
            </a:r>
            <a:r>
              <a:rPr lang="en-US" altLang="zh-CN" sz="2600" kern="0">
                <a:solidFill>
                  <a:srgbClr val="FF3399"/>
                </a:solidFill>
              </a:rPr>
              <a:t>2015</a:t>
            </a:r>
            <a:r>
              <a:rPr lang="zh-CN" altLang="en-US" sz="2600" kern="0">
                <a:solidFill>
                  <a:srgbClr val="FF3399"/>
                </a:solidFill>
              </a:rPr>
              <a:t>年出版）</a:t>
            </a:r>
            <a:endParaRPr lang="en-US" altLang="zh-CN" sz="2600" kern="0"/>
          </a:p>
          <a:p>
            <a:pPr>
              <a:defRPr/>
            </a:pPr>
            <a:r>
              <a:rPr lang="zh-CN" altLang="en-US" sz="2600" kern="0"/>
              <a:t>袁亚湘，孙文瑜，最优化理论与方法，科学出版社，2007（偏理论</a:t>
            </a:r>
            <a:r>
              <a:rPr lang="en-US" altLang="zh-CN" sz="2600" kern="0"/>
              <a:t>,</a:t>
            </a:r>
            <a:r>
              <a:rPr lang="zh-CN" altLang="en-US" sz="2600" kern="0"/>
              <a:t>有英文版，可以对照看)</a:t>
            </a:r>
          </a:p>
          <a:p>
            <a:pPr>
              <a:defRPr/>
            </a:pPr>
            <a:r>
              <a:rPr lang="zh-CN" altLang="en-US" sz="2600" kern="0"/>
              <a:t>薛嘉庆，最优化原理与方法，冶金工业出版社，1992 </a:t>
            </a:r>
            <a:endParaRPr lang="en-US" altLang="zh-CN" sz="2600" kern="0"/>
          </a:p>
          <a:p>
            <a:pPr>
              <a:defRPr/>
            </a:pPr>
            <a:r>
              <a:rPr lang="zh-CN" altLang="en-US" sz="2800" kern="0"/>
              <a:t>胡运权，《运筹学教程》，清华大学出版社</a:t>
            </a:r>
          </a:p>
          <a:p>
            <a:pPr>
              <a:defRPr/>
            </a:pPr>
            <a:endParaRPr lang="zh-CN" altLang="en-US" sz="2600" kern="0"/>
          </a:p>
          <a:p>
            <a:pPr>
              <a:defRPr/>
            </a:pPr>
            <a:endParaRPr lang="zh-CN" altLang="en-US" sz="2600" kern="0"/>
          </a:p>
          <a:p>
            <a:pPr marL="0" indent="0">
              <a:buFont typeface="Wingdings" pitchFamily="2" charset="2"/>
              <a:buNone/>
              <a:defRPr/>
            </a:pPr>
            <a:r>
              <a:rPr lang="zh-CN" altLang="en-US" sz="2600" kern="0"/>
              <a:t> </a:t>
            </a:r>
            <a:endParaRPr lang="zh-CN" altLang="en-US" sz="2600" kern="0" dirty="0"/>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4"/>
          <a:stretch>
            <a:fillRect/>
          </a:stretch>
        </p:blipFill>
        <p:spPr>
          <a:xfrm>
            <a:off x="1352600" y="1232917"/>
            <a:ext cx="2000000" cy="2247619"/>
          </a:xfrm>
          <a:prstGeom prst="rect">
            <a:avLst/>
          </a:prstGeom>
        </p:spPr>
      </p:pic>
      <p:sp>
        <p:nvSpPr>
          <p:cNvPr id="5" name="TextBox 7"/>
          <p:cNvSpPr txBox="1">
            <a:spLocks noChangeArrowheads="1"/>
          </p:cNvSpPr>
          <p:nvPr/>
        </p:nvSpPr>
        <p:spPr bwMode="auto">
          <a:xfrm>
            <a:off x="3224808" y="4207190"/>
            <a:ext cx="5486400" cy="2308324"/>
          </a:xfrm>
          <a:prstGeom prst="rect">
            <a:avLst/>
          </a:prstGeom>
          <a:solidFill>
            <a:srgbClr val="CCECFF"/>
          </a:solidFill>
          <a:ln w="38100">
            <a:solidFill>
              <a:srgbClr val="0033CC"/>
            </a:solidFill>
            <a:miter lim="800000"/>
            <a:headEnd/>
            <a:tailEnd/>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Dimitri P. </a:t>
            </a:r>
            <a:r>
              <a:rPr lang="en-US" altLang="zh-CN" sz="2400" dirty="0" err="1">
                <a:solidFill>
                  <a:srgbClr val="FF0000"/>
                </a:solidFill>
                <a:latin typeface="Arial Narrow" panose="020B0606020202030204" pitchFamily="34" charset="0"/>
              </a:rPr>
              <a:t>Bertsekas</a:t>
            </a:r>
            <a:r>
              <a:rPr lang="en-US" altLang="zh-CN" sz="2400" dirty="0">
                <a:solidFill>
                  <a:srgbClr val="FF0000"/>
                </a:solidFill>
                <a:latin typeface="Arial Narrow" panose="020B0606020202030204" pitchFamily="34" charset="0"/>
              </a:rPr>
              <a:t>, MIT</a:t>
            </a:r>
            <a:r>
              <a:rPr lang="zh-CN" altLang="en-US" sz="2400" dirty="0">
                <a:solidFill>
                  <a:srgbClr val="FF0000"/>
                </a:solidFill>
                <a:latin typeface="Arial Narrow" panose="020B0606020202030204" pitchFamily="34" charset="0"/>
              </a:rPr>
              <a:t>教授，</a:t>
            </a:r>
            <a:r>
              <a:rPr lang="en-US" altLang="zh-CN" sz="2400" dirty="0">
                <a:solidFill>
                  <a:srgbClr val="FF0000"/>
                </a:solidFill>
                <a:latin typeface="Arial Narrow" panose="020B0606020202030204" pitchFamily="34" charset="0"/>
              </a:rPr>
              <a:t>1971-1974</a:t>
            </a:r>
            <a:r>
              <a:rPr lang="zh-CN" altLang="en-US" sz="2400" dirty="0">
                <a:solidFill>
                  <a:srgbClr val="FF0000"/>
                </a:solidFill>
                <a:latin typeface="Arial Narrow" panose="020B0606020202030204" pitchFamily="34" charset="0"/>
              </a:rPr>
              <a:t>在斯坦福大学任教，</a:t>
            </a:r>
            <a:r>
              <a:rPr lang="en-US" altLang="zh-CN" sz="2400" dirty="0">
                <a:solidFill>
                  <a:srgbClr val="FF0000"/>
                </a:solidFill>
                <a:latin typeface="Arial Narrow" panose="020B0606020202030204" pitchFamily="34" charset="0"/>
              </a:rPr>
              <a:t>1974-1979</a:t>
            </a:r>
            <a:r>
              <a:rPr lang="zh-CN" altLang="en-US" sz="2400" dirty="0">
                <a:solidFill>
                  <a:srgbClr val="FF0000"/>
                </a:solidFill>
                <a:latin typeface="Arial Narrow" panose="020B0606020202030204" pitchFamily="34" charset="0"/>
              </a:rPr>
              <a:t>在伊利若斯大学任教，</a:t>
            </a:r>
            <a:r>
              <a:rPr lang="en-US" altLang="zh-CN" sz="2400" dirty="0">
                <a:solidFill>
                  <a:srgbClr val="FF0000"/>
                </a:solidFill>
                <a:latin typeface="Arial Narrow" panose="020B0606020202030204" pitchFamily="34" charset="0"/>
              </a:rPr>
              <a:t>1979</a:t>
            </a:r>
            <a:r>
              <a:rPr lang="zh-CN" altLang="en-US" sz="2400" dirty="0">
                <a:solidFill>
                  <a:srgbClr val="FF0000"/>
                </a:solidFill>
                <a:latin typeface="Arial Narrow" panose="020B0606020202030204" pitchFamily="34" charset="0"/>
              </a:rPr>
              <a:t>年起在</a:t>
            </a:r>
            <a:r>
              <a:rPr lang="en-US" altLang="zh-CN" sz="2400" dirty="0">
                <a:solidFill>
                  <a:srgbClr val="FF0000"/>
                </a:solidFill>
                <a:latin typeface="Arial Narrow" panose="020B0606020202030204" pitchFamily="34" charset="0"/>
              </a:rPr>
              <a:t>MIT</a:t>
            </a:r>
            <a:r>
              <a:rPr lang="zh-CN" altLang="en-US" sz="2400" dirty="0">
                <a:solidFill>
                  <a:srgbClr val="FF0000"/>
                </a:solidFill>
                <a:latin typeface="Arial Narrow" panose="020B0606020202030204" pitchFamily="34" charset="0"/>
              </a:rPr>
              <a:t>任教，研究涉及优化的各个方面，撰写了十几本优化相关的教科书</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http://www.mit.edu/~dimitrib/home.html</a:t>
            </a:r>
            <a:endParaRPr lang="zh-CN" altLang="en-US" sz="2400" dirty="0">
              <a:solidFill>
                <a:srgbClr val="FF0000"/>
              </a:solidFill>
              <a:latin typeface="Arial Narrow" panose="020B0606020202030204" pitchFamily="34" charset="0"/>
            </a:endParaRPr>
          </a:p>
        </p:txBody>
      </p:sp>
      <p:pic>
        <p:nvPicPr>
          <p:cNvPr id="3" name="图片 2"/>
          <p:cNvPicPr>
            <a:picLocks noChangeAspect="1"/>
          </p:cNvPicPr>
          <p:nvPr/>
        </p:nvPicPr>
        <p:blipFill>
          <a:blip r:embed="rId5"/>
          <a:stretch>
            <a:fillRect/>
          </a:stretch>
        </p:blipFill>
        <p:spPr>
          <a:xfrm>
            <a:off x="862955" y="4207190"/>
            <a:ext cx="2030669" cy="2998714"/>
          </a:xfrm>
          <a:prstGeom prst="rect">
            <a:avLst/>
          </a:prstGeom>
        </p:spPr>
      </p:pic>
      <p:graphicFrame>
        <p:nvGraphicFramePr>
          <p:cNvPr id="7" name="Object 4"/>
          <p:cNvGraphicFramePr>
            <a:graphicFrameLocks/>
          </p:cNvGraphicFramePr>
          <p:nvPr>
            <p:extLst>
              <p:ext uri="{D42A27DB-BD31-4B8C-83A1-F6EECF244321}">
                <p14:modId xmlns:p14="http://schemas.microsoft.com/office/powerpoint/2010/main" val="1267754549"/>
              </p:ext>
            </p:extLst>
          </p:nvPr>
        </p:nvGraphicFramePr>
        <p:xfrm>
          <a:off x="3486843" y="321390"/>
          <a:ext cx="6084888" cy="3155950"/>
        </p:xfrm>
        <a:graphic>
          <a:graphicData uri="http://schemas.openxmlformats.org/presentationml/2006/ole">
            <mc:AlternateContent xmlns:mc="http://schemas.openxmlformats.org/markup-compatibility/2006">
              <mc:Choice xmlns:v="urn:schemas-microsoft-com:vml" Requires="v">
                <p:oleObj spid="_x0000_s16521" r:id="rId6" imgW="6081287" imgH="3154953" progId="PBrush">
                  <p:embed/>
                </p:oleObj>
              </mc:Choice>
              <mc:Fallback>
                <p:oleObj r:id="rId6" imgW="6081287" imgH="3154953" progId="PBrush">
                  <p:embed/>
                  <p:pic>
                    <p:nvPicPr>
                      <p:cNvPr id="13316"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6843" y="321390"/>
                        <a:ext cx="60848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83647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prstTxWarp prst="textNoShape">
              <a:avLst/>
            </a:prstTxWarp>
          </a:bodyPr>
          <a:lstStyle>
            <a:lvl1pPr marL="330200" indent="-330200" algn="l" defTabSz="881063" rtl="0" eaLnBrk="0" fontAlgn="base" hangingPunct="0">
              <a:spcBef>
                <a:spcPct val="20000"/>
              </a:spcBef>
              <a:spcAft>
                <a:spcPct val="0"/>
              </a:spcAft>
              <a:buClr>
                <a:srgbClr val="003366"/>
              </a:buClr>
              <a:buFont typeface="Wingdings" pitchFamily="2" charset="2"/>
              <a:buChar char="u"/>
              <a:defRPr sz="3000" b="1">
                <a:solidFill>
                  <a:srgbClr val="0000FF"/>
                </a:solidFill>
                <a:latin typeface="+mn-lt"/>
                <a:ea typeface="+mn-ea"/>
                <a:cs typeface="+mn-cs"/>
              </a:defRPr>
            </a:lvl1pPr>
            <a:lvl2pPr marL="715963" indent="-274638" algn="l" defTabSz="881063" rtl="0" eaLnBrk="0" fontAlgn="base" hangingPunct="0">
              <a:spcBef>
                <a:spcPct val="20000"/>
              </a:spcBef>
              <a:spcAft>
                <a:spcPct val="0"/>
              </a:spcAft>
              <a:buClr>
                <a:srgbClr val="003366"/>
              </a:buClr>
              <a:buFont typeface="Wingdings" pitchFamily="2" charset="2"/>
              <a:buChar char="Ø"/>
              <a:defRPr sz="2600" b="1">
                <a:solidFill>
                  <a:schemeClr val="tx1"/>
                </a:solidFill>
                <a:latin typeface="+mn-lt"/>
                <a:ea typeface="+mj-ea"/>
              </a:defRPr>
            </a:lvl2pPr>
            <a:lvl3pPr marL="1101725" indent="-220663" algn="l" defTabSz="881063" rtl="0" eaLnBrk="0" fontAlgn="base" hangingPunct="0">
              <a:spcBef>
                <a:spcPct val="20000"/>
              </a:spcBef>
              <a:spcAft>
                <a:spcPct val="0"/>
              </a:spcAft>
              <a:buClr>
                <a:srgbClr val="003366"/>
              </a:buClr>
              <a:buFont typeface="Wingdings" pitchFamily="2" charset="2"/>
              <a:buChar char="ü"/>
              <a:defRPr sz="2200" b="1">
                <a:solidFill>
                  <a:schemeClr val="tx1"/>
                </a:solidFill>
                <a:latin typeface="+mn-lt"/>
                <a:ea typeface="+mj-ea"/>
              </a:defRPr>
            </a:lvl3pPr>
            <a:lvl4pPr marL="1541463" indent="-220663" algn="l" defTabSz="881063" rtl="0" eaLnBrk="0" fontAlgn="base" hangingPunct="0">
              <a:spcBef>
                <a:spcPct val="20000"/>
              </a:spcBef>
              <a:spcAft>
                <a:spcPct val="0"/>
              </a:spcAft>
              <a:buClr>
                <a:srgbClr val="003366"/>
              </a:buClr>
              <a:buFont typeface="Wingdings" pitchFamily="2" charset="2"/>
              <a:buChar char="l"/>
              <a:defRPr sz="2000" b="1">
                <a:solidFill>
                  <a:schemeClr val="tx1"/>
                </a:solidFill>
                <a:latin typeface="+mn-lt"/>
                <a:ea typeface="+mj-ea"/>
              </a:defRPr>
            </a:lvl4pPr>
            <a:lvl5pPr marL="19843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5pPr>
            <a:lvl6pPr marL="24415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6pPr>
            <a:lvl7pPr marL="28987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7pPr>
            <a:lvl8pPr marL="33559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8pPr>
            <a:lvl9pPr marL="3813175" indent="-223838" algn="l" defTabSz="881063" rtl="0" eaLnBrk="0" fontAlgn="base" hangingPunct="0">
              <a:spcBef>
                <a:spcPct val="20000"/>
              </a:spcBef>
              <a:spcAft>
                <a:spcPct val="0"/>
              </a:spcAft>
              <a:buClr>
                <a:srgbClr val="003366"/>
              </a:buClr>
              <a:buFont typeface="Wingdings" pitchFamily="2" charset="2"/>
              <a:buChar char="n"/>
              <a:defRPr sz="2000" b="1">
                <a:solidFill>
                  <a:schemeClr val="tx1"/>
                </a:solidFill>
                <a:latin typeface="+mn-lt"/>
                <a:ea typeface="+mj-ea"/>
              </a:defRPr>
            </a:lvl9pPr>
          </a:lstStyle>
          <a:p>
            <a:pPr>
              <a:defRPr/>
            </a:pPr>
            <a:r>
              <a:rPr lang="zh-CN" altLang="en-US" sz="2600" kern="0">
                <a:solidFill>
                  <a:srgbClr val="FF0000"/>
                </a:solidFill>
              </a:rPr>
              <a:t>教材：</a:t>
            </a:r>
            <a:endParaRPr lang="en-US" altLang="zh-CN" sz="2600" kern="0">
              <a:solidFill>
                <a:srgbClr val="FF0000"/>
              </a:solidFill>
            </a:endParaRPr>
          </a:p>
          <a:p>
            <a:pPr lvl="1">
              <a:defRPr/>
            </a:pPr>
            <a:r>
              <a:rPr lang="zh-CN" altLang="en-US" sz="2200" kern="0">
                <a:solidFill>
                  <a:srgbClr val="FF0000"/>
                </a:solidFill>
              </a:rPr>
              <a:t>何坚勇，最优化方法，清华大学出版社，2007</a:t>
            </a:r>
          </a:p>
          <a:p>
            <a:pPr>
              <a:defRPr/>
            </a:pPr>
            <a:r>
              <a:rPr lang="zh-CN" altLang="en-US" sz="2600" kern="0"/>
              <a:t>参考书：</a:t>
            </a:r>
            <a:endParaRPr lang="en-US" altLang="zh-CN" sz="2600" kern="0"/>
          </a:p>
          <a:p>
            <a:pPr>
              <a:defRPr/>
            </a:pPr>
            <a:r>
              <a:rPr lang="en-US" altLang="zh-CN" sz="2600" kern="0"/>
              <a:t>Jorge Nocedal, Stephen J.Wright, Numerical Optimization, Second, Springer: </a:t>
            </a:r>
            <a:r>
              <a:rPr lang="en-US" altLang="zh-CN" sz="2600" kern="0">
                <a:hlinkClick r:id="rId2"/>
              </a:rPr>
              <a:t>http://pages.cs.wisc.edu/~swright/</a:t>
            </a:r>
            <a:r>
              <a:rPr lang="en-US" altLang="zh-CN" sz="2600" kern="0"/>
              <a:t> ,2006</a:t>
            </a:r>
          </a:p>
          <a:p>
            <a:pPr>
              <a:defRPr/>
            </a:pPr>
            <a:r>
              <a:rPr lang="zh-CN" altLang="en-US" sz="2600" kern="0">
                <a:solidFill>
                  <a:srgbClr val="FF3399"/>
                </a:solidFill>
              </a:rPr>
              <a:t>Dimitri P. Bertsekas，</a:t>
            </a:r>
            <a:r>
              <a:rPr lang="en-US" altLang="zh-CN" sz="2600" kern="0">
                <a:solidFill>
                  <a:srgbClr val="FF3399"/>
                </a:solidFill>
              </a:rPr>
              <a:t>Convex Optimization Theory, Athena Scientific Press, 2009</a:t>
            </a:r>
            <a:r>
              <a:rPr lang="zh-CN" altLang="en-US" sz="2600" kern="0">
                <a:solidFill>
                  <a:srgbClr val="FF3399"/>
                </a:solidFill>
              </a:rPr>
              <a:t>（有中译本，</a:t>
            </a:r>
            <a:r>
              <a:rPr lang="en-US" altLang="zh-CN" sz="2600" kern="0">
                <a:solidFill>
                  <a:srgbClr val="FF3399"/>
                </a:solidFill>
              </a:rPr>
              <a:t>2015</a:t>
            </a:r>
            <a:r>
              <a:rPr lang="zh-CN" altLang="en-US" sz="2600" kern="0">
                <a:solidFill>
                  <a:srgbClr val="FF3399"/>
                </a:solidFill>
              </a:rPr>
              <a:t>年出版）</a:t>
            </a:r>
            <a:endParaRPr lang="en-US" altLang="zh-CN" sz="2600" kern="0"/>
          </a:p>
          <a:p>
            <a:pPr>
              <a:defRPr/>
            </a:pPr>
            <a:r>
              <a:rPr lang="zh-CN" altLang="en-US" sz="2600" kern="0"/>
              <a:t>袁亚湘，孙文瑜，最优化理论与方法，科学出版社，2007（偏理论</a:t>
            </a:r>
            <a:r>
              <a:rPr lang="en-US" altLang="zh-CN" sz="2600" kern="0"/>
              <a:t>,</a:t>
            </a:r>
            <a:r>
              <a:rPr lang="zh-CN" altLang="en-US" sz="2600" kern="0"/>
              <a:t>有英文版，可以对照看)</a:t>
            </a:r>
          </a:p>
          <a:p>
            <a:pPr>
              <a:defRPr/>
            </a:pPr>
            <a:r>
              <a:rPr lang="zh-CN" altLang="en-US" sz="2600" kern="0"/>
              <a:t>薛嘉庆，最优化原理与方法，冶金工业出版社，1992 </a:t>
            </a:r>
            <a:endParaRPr lang="en-US" altLang="zh-CN" sz="2600" kern="0"/>
          </a:p>
          <a:p>
            <a:pPr>
              <a:defRPr/>
            </a:pPr>
            <a:r>
              <a:rPr lang="zh-CN" altLang="en-US" sz="2800" kern="0"/>
              <a:t>胡运权，《运筹学教程》，清华大学出版社</a:t>
            </a:r>
          </a:p>
          <a:p>
            <a:pPr>
              <a:defRPr/>
            </a:pPr>
            <a:endParaRPr lang="zh-CN" altLang="en-US" sz="2600" kern="0"/>
          </a:p>
          <a:p>
            <a:pPr>
              <a:defRPr/>
            </a:pPr>
            <a:endParaRPr lang="zh-CN" altLang="en-US" sz="2600" kern="0"/>
          </a:p>
          <a:p>
            <a:pPr marL="0" indent="0">
              <a:buFont typeface="Wingdings" pitchFamily="2" charset="2"/>
              <a:buNone/>
              <a:defRPr/>
            </a:pPr>
            <a:r>
              <a:rPr lang="zh-CN" altLang="en-US" sz="2600" kern="0"/>
              <a:t> </a:t>
            </a:r>
            <a:endParaRPr lang="zh-CN" altLang="en-US" sz="2600" kern="0" dirty="0"/>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3"/>
          <a:stretch>
            <a:fillRect/>
          </a:stretch>
        </p:blipFill>
        <p:spPr>
          <a:xfrm>
            <a:off x="632520" y="944563"/>
            <a:ext cx="2257143" cy="3304762"/>
          </a:xfrm>
          <a:prstGeom prst="rect">
            <a:avLst/>
          </a:prstGeom>
        </p:spPr>
      </p:pic>
      <p:pic>
        <p:nvPicPr>
          <p:cNvPr id="3" name="图片 2"/>
          <p:cNvPicPr>
            <a:picLocks noChangeAspect="1"/>
          </p:cNvPicPr>
          <p:nvPr/>
        </p:nvPicPr>
        <p:blipFill>
          <a:blip r:embed="rId4"/>
          <a:stretch>
            <a:fillRect/>
          </a:stretch>
        </p:blipFill>
        <p:spPr>
          <a:xfrm>
            <a:off x="2903802" y="944563"/>
            <a:ext cx="2075356" cy="3323115"/>
          </a:xfrm>
          <a:prstGeom prst="rect">
            <a:avLst/>
          </a:prstGeom>
        </p:spPr>
      </p:pic>
      <p:pic>
        <p:nvPicPr>
          <p:cNvPr id="4" name="图片 3"/>
          <p:cNvPicPr>
            <a:picLocks noChangeAspect="1"/>
          </p:cNvPicPr>
          <p:nvPr/>
        </p:nvPicPr>
        <p:blipFill>
          <a:blip r:embed="rId5"/>
          <a:stretch>
            <a:fillRect/>
          </a:stretch>
        </p:blipFill>
        <p:spPr>
          <a:xfrm>
            <a:off x="776536" y="5121349"/>
            <a:ext cx="1548972" cy="1728192"/>
          </a:xfrm>
          <a:prstGeom prst="rect">
            <a:avLst/>
          </a:prstGeom>
        </p:spPr>
      </p:pic>
      <p:sp>
        <p:nvSpPr>
          <p:cNvPr id="7" name="TextBox 7"/>
          <p:cNvSpPr txBox="1">
            <a:spLocks noChangeArrowheads="1"/>
          </p:cNvSpPr>
          <p:nvPr/>
        </p:nvSpPr>
        <p:spPr bwMode="auto">
          <a:xfrm>
            <a:off x="2720752" y="5121349"/>
            <a:ext cx="6192688" cy="1938992"/>
          </a:xfrm>
          <a:prstGeom prst="rect">
            <a:avLst/>
          </a:prstGeom>
          <a:solidFill>
            <a:srgbClr val="CCECFF"/>
          </a:solidFill>
          <a:ln w="38100">
            <a:solidFill>
              <a:srgbClr val="0033CC"/>
            </a:solidFill>
            <a:miter lim="800000"/>
            <a:headEnd/>
            <a:tailEnd/>
          </a:ln>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袁亚湘，中国数学会理事长，中科院院士，中科院数学与系统科学研究院研究员，师从冯康教授，和剑桥大学的</a:t>
            </a:r>
            <a:r>
              <a:rPr lang="en-US" altLang="zh-CN" sz="2400" dirty="0" err="1">
                <a:solidFill>
                  <a:srgbClr val="FF0000"/>
                </a:solidFill>
                <a:latin typeface="Arial Narrow" panose="020B0606020202030204" pitchFamily="34" charset="0"/>
              </a:rPr>
              <a:t>M.J.D.Powell</a:t>
            </a:r>
            <a:r>
              <a:rPr lang="zh-CN" altLang="en-US" sz="2400" dirty="0">
                <a:solidFill>
                  <a:srgbClr val="FF0000"/>
                </a:solidFill>
                <a:latin typeface="Arial Narrow" panose="020B0606020202030204" pitchFamily="34" charset="0"/>
              </a:rPr>
              <a:t>教授</a:t>
            </a:r>
            <a:r>
              <a:rPr lang="en-US" altLang="zh-CN" sz="2400" dirty="0">
                <a:solidFill>
                  <a:srgbClr val="FF0000"/>
                </a:solidFill>
                <a:latin typeface="Arial Narrow" panose="020B0606020202030204" pitchFamily="34" charset="0"/>
                <a:hlinkClick r:id="rId6"/>
              </a:rPr>
              <a:t>(29 July 1936-19 April 2015)</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http://www.cc.ac.cn/~yyx/chinese/indexc.htm</a:t>
            </a:r>
            <a:endParaRPr lang="zh-CN" altLang="en-US" sz="240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0398210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14339" name="Rectangle 3"/>
          <p:cNvSpPr>
            <a:spLocks noGrp="1" noChangeArrowheads="1"/>
          </p:cNvSpPr>
          <p:nvPr>
            <p:ph type="body" idx="4294967295"/>
          </p:nvPr>
        </p:nvSpPr>
        <p:spPr/>
        <p:txBody>
          <a:bodyPr/>
          <a:lstStyle/>
          <a:p>
            <a:pPr>
              <a:defRPr/>
            </a:pPr>
            <a:r>
              <a:rPr lang="zh-CN" altLang="en-US" sz="2600" dirty="0">
                <a:solidFill>
                  <a:srgbClr val="FF0000"/>
                </a:solidFill>
              </a:rPr>
              <a:t>教材：</a:t>
            </a:r>
            <a:endParaRPr lang="en-US" altLang="zh-CN" sz="2600" dirty="0">
              <a:solidFill>
                <a:srgbClr val="FF0000"/>
              </a:solidFill>
            </a:endParaRPr>
          </a:p>
          <a:p>
            <a:pPr lvl="1">
              <a:defRPr/>
            </a:pPr>
            <a:r>
              <a:rPr lang="zh-CN" altLang="en-US" sz="2200" dirty="0">
                <a:solidFill>
                  <a:srgbClr val="FF0000"/>
                </a:solidFill>
              </a:rPr>
              <a:t>何坚勇，最优化方法，清华大学出版社，2007</a:t>
            </a:r>
          </a:p>
          <a:p>
            <a:pPr>
              <a:defRPr/>
            </a:pPr>
            <a:r>
              <a:rPr lang="zh-CN" altLang="en-US" sz="2600" dirty="0"/>
              <a:t>参考书：</a:t>
            </a:r>
            <a:endParaRPr lang="en-US" altLang="zh-CN" sz="2600" dirty="0"/>
          </a:p>
          <a:p>
            <a:pPr>
              <a:defRPr/>
            </a:pPr>
            <a:r>
              <a:rPr lang="en-US" altLang="zh-CN" sz="2600" dirty="0"/>
              <a:t>Jorge </a:t>
            </a:r>
            <a:r>
              <a:rPr lang="en-US" altLang="zh-CN" sz="2600" dirty="0" err="1"/>
              <a:t>Nocedal</a:t>
            </a:r>
            <a:r>
              <a:rPr lang="en-US" altLang="zh-CN" sz="2600" dirty="0"/>
              <a:t>, Stephen </a:t>
            </a:r>
            <a:r>
              <a:rPr lang="en-US" altLang="zh-CN" sz="2600" dirty="0" err="1"/>
              <a:t>J.Wright</a:t>
            </a:r>
            <a:r>
              <a:rPr lang="en-US" altLang="zh-CN" sz="2600" dirty="0"/>
              <a:t>, Numerical Optimization, Second, Springer: </a:t>
            </a:r>
            <a:r>
              <a:rPr lang="en-US" altLang="zh-CN" sz="2600" dirty="0">
                <a:hlinkClick r:id="rId2"/>
              </a:rPr>
              <a:t>http://pages.cs.wisc.edu/~swright/</a:t>
            </a:r>
            <a:r>
              <a:rPr lang="en-US" altLang="zh-CN" sz="2600" dirty="0"/>
              <a:t> ,2006</a:t>
            </a:r>
          </a:p>
          <a:p>
            <a:pPr>
              <a:defRPr/>
            </a:pPr>
            <a:r>
              <a:rPr lang="zh-CN" altLang="en-US" sz="2600" dirty="0">
                <a:solidFill>
                  <a:srgbClr val="FF3399"/>
                </a:solidFill>
              </a:rPr>
              <a:t>Dimitri P. Bertsekas，</a:t>
            </a:r>
            <a:r>
              <a:rPr lang="en-US" altLang="zh-CN" sz="2600" dirty="0">
                <a:solidFill>
                  <a:srgbClr val="FF3399"/>
                </a:solidFill>
              </a:rPr>
              <a:t>Convex Optimization Theory, Athena Scientific Press, 2009</a:t>
            </a:r>
            <a:r>
              <a:rPr lang="zh-CN" altLang="en-US" sz="2600" dirty="0">
                <a:solidFill>
                  <a:srgbClr val="FF3399"/>
                </a:solidFill>
              </a:rPr>
              <a:t>（有中译本，</a:t>
            </a:r>
            <a:r>
              <a:rPr lang="en-US" altLang="zh-CN" sz="2600" dirty="0">
                <a:solidFill>
                  <a:srgbClr val="FF3399"/>
                </a:solidFill>
              </a:rPr>
              <a:t>2015</a:t>
            </a:r>
            <a:r>
              <a:rPr lang="zh-CN" altLang="en-US" sz="2600" dirty="0">
                <a:solidFill>
                  <a:srgbClr val="FF3399"/>
                </a:solidFill>
              </a:rPr>
              <a:t>年出版）</a:t>
            </a:r>
            <a:endParaRPr lang="en-US" altLang="zh-CN" sz="2600" dirty="0"/>
          </a:p>
          <a:p>
            <a:pPr>
              <a:defRPr/>
            </a:pPr>
            <a:r>
              <a:rPr lang="zh-CN" altLang="en-US" sz="2600" dirty="0"/>
              <a:t>袁亚湘，孙文瑜，最优化理论与方法，科学出版社，2007（偏理论</a:t>
            </a:r>
            <a:r>
              <a:rPr lang="en-US" altLang="zh-CN" sz="2600" dirty="0"/>
              <a:t>,</a:t>
            </a:r>
            <a:r>
              <a:rPr lang="zh-CN" altLang="en-US" sz="2600" dirty="0"/>
              <a:t>有英文版，可以对照看)</a:t>
            </a:r>
          </a:p>
          <a:p>
            <a:pPr>
              <a:defRPr/>
            </a:pPr>
            <a:r>
              <a:rPr lang="zh-CN" altLang="en-US" sz="2600" dirty="0"/>
              <a:t>薛嘉庆，最优化原理与方法，冶金工业出版社，1992 </a:t>
            </a:r>
            <a:endParaRPr lang="en-US" altLang="zh-CN" sz="2600" dirty="0"/>
          </a:p>
          <a:p>
            <a:pPr>
              <a:defRPr/>
            </a:pPr>
            <a:r>
              <a:rPr lang="zh-CN" altLang="en-US" sz="2800" dirty="0"/>
              <a:t>胡运权，《运筹学教程》，清华大学出版社</a:t>
            </a:r>
          </a:p>
          <a:p>
            <a:pPr>
              <a:defRPr/>
            </a:pPr>
            <a:endParaRPr lang="zh-CN" altLang="en-US" sz="2600" dirty="0"/>
          </a:p>
          <a:p>
            <a:pPr>
              <a:defRPr/>
            </a:pPr>
            <a:endParaRPr lang="zh-CN" altLang="en-US" sz="2600" dirty="0"/>
          </a:p>
          <a:p>
            <a:pPr marL="0" indent="0">
              <a:buFont typeface="Wingdings" pitchFamily="2" charset="2"/>
              <a:buNone/>
              <a:defRPr/>
            </a:pPr>
            <a:r>
              <a:rPr lang="zh-CN" altLang="en-US" sz="2600" dirty="0"/>
              <a:t> </a:t>
            </a:r>
          </a:p>
        </p:txBody>
      </p:sp>
      <p:sp>
        <p:nvSpPr>
          <p:cNvPr id="4" name="TextBox 7"/>
          <p:cNvSpPr txBox="1">
            <a:spLocks noChangeArrowheads="1"/>
          </p:cNvSpPr>
          <p:nvPr/>
        </p:nvSpPr>
        <p:spPr bwMode="auto">
          <a:xfrm>
            <a:off x="920552" y="3551441"/>
            <a:ext cx="6192688" cy="1569660"/>
          </a:xfrm>
          <a:prstGeom prst="rect">
            <a:avLst/>
          </a:prstGeom>
          <a:solidFill>
            <a:srgbClr val="CCECFF"/>
          </a:solidFill>
          <a:ln w="38100">
            <a:solidFill>
              <a:srgbClr val="0033CC"/>
            </a:solidFill>
            <a:miter lim="800000"/>
            <a:headEnd/>
            <a:tailEnd/>
          </a:ln>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薛嘉庆，东北大学教授，教材介绍了最优化的基本概念、数学预备知识、直线搜索技术 及非线性的约束最优化理论与方法等</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学校图书馆应该有借的</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52" y="1417290"/>
            <a:ext cx="1419225" cy="2047875"/>
          </a:xfrm>
          <a:prstGeom prst="rect">
            <a:avLst/>
          </a:prstGeom>
        </p:spPr>
      </p:pic>
    </p:spTree>
    <p:extLst>
      <p:ext uri="{BB962C8B-B14F-4D97-AF65-F5344CB8AC3E}">
        <p14:creationId xmlns:p14="http://schemas.microsoft.com/office/powerpoint/2010/main" val="3039929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Motorola">
  <a:themeElements>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otorola">
  <a:themeElements>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1_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_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1_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en-US" sz="24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1869</TotalTime>
  <Pages>0</Pages>
  <Words>2941</Words>
  <Characters>0</Characters>
  <Application>Microsoft Office PowerPoint</Application>
  <DocSecurity>0</DocSecurity>
  <PresentationFormat>自定义</PresentationFormat>
  <Lines>0</Lines>
  <Paragraphs>329</Paragraphs>
  <Slides>33</Slides>
  <Notes>0</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33</vt:i4>
      </vt:variant>
    </vt:vector>
  </HeadingPairs>
  <TitlesOfParts>
    <vt:vector size="49" baseType="lpstr">
      <vt:lpstr>黑体</vt:lpstr>
      <vt:lpstr>楷体_GB2312</vt:lpstr>
      <vt:lpstr>隶书</vt:lpstr>
      <vt:lpstr>宋体</vt:lpstr>
      <vt:lpstr>Arial</vt:lpstr>
      <vt:lpstr>Arial Narrow</vt:lpstr>
      <vt:lpstr>Bookman Old Style</vt:lpstr>
      <vt:lpstr>Cambria Math</vt:lpstr>
      <vt:lpstr>Tahoma</vt:lpstr>
      <vt:lpstr>Times New Roman</vt:lpstr>
      <vt:lpstr>Wingdings</vt:lpstr>
      <vt:lpstr>Motorola</vt:lpstr>
      <vt:lpstr>自定义设计方案</vt:lpstr>
      <vt:lpstr>1_Motorola</vt:lpstr>
      <vt:lpstr>1_自定义设计方案</vt:lpstr>
      <vt:lpstr>Equation.DSMT4</vt:lpstr>
      <vt:lpstr>运筹学与最优化方法 第1章 简介</vt:lpstr>
      <vt:lpstr>自我介绍</vt:lpstr>
      <vt:lpstr>0.运筹学与最优化方法课程简介</vt:lpstr>
      <vt:lpstr>0.0 教材和参考文献</vt:lpstr>
      <vt:lpstr>0.0 教材和参考文献</vt:lpstr>
      <vt:lpstr>0.0 教材和参考文献</vt:lpstr>
      <vt:lpstr>0.0 教材和参考文献</vt:lpstr>
      <vt:lpstr>0.0 教材和参考文献</vt:lpstr>
      <vt:lpstr>0.0 教材和参考文献</vt:lpstr>
      <vt:lpstr>PowerPoint 演示文稿</vt:lpstr>
      <vt:lpstr>0.1 考试方法</vt:lpstr>
      <vt:lpstr>0.2 考试方法</vt:lpstr>
      <vt:lpstr>PowerPoint 演示文稿</vt:lpstr>
      <vt:lpstr>0.3 上课内容</vt:lpstr>
      <vt:lpstr>0.3 上课内容(cont.)</vt:lpstr>
      <vt:lpstr>0.3 上课内容-目的和要求</vt:lpstr>
      <vt:lpstr>第1章 简介</vt:lpstr>
      <vt:lpstr>1.1简介</vt:lpstr>
      <vt:lpstr>1.1简介</vt:lpstr>
      <vt:lpstr>1.1简介</vt:lpstr>
      <vt:lpstr>1.1简介</vt:lpstr>
      <vt:lpstr>1.1简介</vt:lpstr>
      <vt:lpstr>1.1简介-学科分支</vt:lpstr>
      <vt:lpstr>1.1简介-运筹学模型</vt:lpstr>
      <vt:lpstr>1.1简介-运筹学方法论</vt:lpstr>
      <vt:lpstr>1.1 问题表述</vt:lpstr>
      <vt:lpstr>1.1 例子</vt:lpstr>
      <vt:lpstr>1.2 经典极值问题</vt:lpstr>
      <vt:lpstr>1.2 经典极值问题</vt:lpstr>
      <vt:lpstr>1.2 经典极值问题</vt:lpstr>
      <vt:lpstr>1.3 计算机学科中典型的最优化问题</vt:lpstr>
      <vt:lpstr>PowerPoint 演示文稿</vt:lpstr>
      <vt:lpstr>PowerPoint 演示文稿</vt:lpstr>
    </vt:vector>
  </TitlesOfParts>
  <Manager/>
  <Company>Simon Fraser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多媒体技术-概述</dc:title>
  <dc:subject>Introduction</dc:subject>
  <dc:creator>刘绍辉</dc:creator>
  <cp:keywords/>
  <dc:description/>
  <cp:lastModifiedBy>_ QWERTIer</cp:lastModifiedBy>
  <cp:revision>1807</cp:revision>
  <cp:lastPrinted>2016-03-02T08:18:17Z</cp:lastPrinted>
  <dcterms:created xsi:type="dcterms:W3CDTF">2001-03-12T06:47:33Z</dcterms:created>
  <dcterms:modified xsi:type="dcterms:W3CDTF">2018-05-04T12:26:58Z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