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96" r:id="rId3"/>
    <p:sldMasterId id="2147483697" r:id="rId4"/>
  </p:sldMasterIdLst>
  <p:notesMasterIdLst>
    <p:notesMasterId r:id="rId26"/>
  </p:notesMasterIdLst>
  <p:sldIdLst>
    <p:sldId id="460" r:id="rId5"/>
    <p:sldId id="784" r:id="rId6"/>
    <p:sldId id="813" r:id="rId7"/>
    <p:sldId id="814" r:id="rId8"/>
    <p:sldId id="815" r:id="rId9"/>
    <p:sldId id="816" r:id="rId10"/>
    <p:sldId id="817" r:id="rId11"/>
    <p:sldId id="818" r:id="rId12"/>
    <p:sldId id="819" r:id="rId13"/>
    <p:sldId id="820" r:id="rId14"/>
    <p:sldId id="821" r:id="rId15"/>
    <p:sldId id="822" r:id="rId16"/>
    <p:sldId id="823" r:id="rId17"/>
    <p:sldId id="826" r:id="rId18"/>
    <p:sldId id="827" r:id="rId19"/>
    <p:sldId id="828" r:id="rId20"/>
    <p:sldId id="824" r:id="rId21"/>
    <p:sldId id="825" r:id="rId22"/>
    <p:sldId id="831" r:id="rId23"/>
    <p:sldId id="829" r:id="rId24"/>
    <p:sldId id="830" r:id="rId25"/>
  </p:sldIdLst>
  <p:sldSz cx="9906000" cy="7218363"/>
  <p:notesSz cx="7099300" cy="10234613"/>
  <p:defaultTextStyle>
    <a:defPPr>
      <a:defRPr lang="en-US"/>
    </a:defPPr>
    <a:lvl1pPr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1pPr>
    <a:lvl2pPr marL="4572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2pPr>
    <a:lvl3pPr marL="9144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3pPr>
    <a:lvl4pPr marL="13716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4pPr>
    <a:lvl5pPr marL="18288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5pPr>
    <a:lvl6pPr marL="2286000" algn="l" defTabSz="914400" rtl="0" eaLnBrk="1" latinLnBrk="0" hangingPunct="1">
      <a:defRPr sz="2400" b="1" kern="1200">
        <a:solidFill>
          <a:schemeClr val="tx1"/>
        </a:solidFill>
        <a:latin typeface="宋体" pitchFamily="2" charset="-122"/>
        <a:ea typeface="宋体" pitchFamily="2" charset="-122"/>
        <a:cs typeface="+mn-cs"/>
      </a:defRPr>
    </a:lvl6pPr>
    <a:lvl7pPr marL="2743200" algn="l" defTabSz="914400" rtl="0" eaLnBrk="1" latinLnBrk="0" hangingPunct="1">
      <a:defRPr sz="2400" b="1" kern="1200">
        <a:solidFill>
          <a:schemeClr val="tx1"/>
        </a:solidFill>
        <a:latin typeface="宋体" pitchFamily="2" charset="-122"/>
        <a:ea typeface="宋体" pitchFamily="2" charset="-122"/>
        <a:cs typeface="+mn-cs"/>
      </a:defRPr>
    </a:lvl7pPr>
    <a:lvl8pPr marL="3200400" algn="l" defTabSz="914400" rtl="0" eaLnBrk="1" latinLnBrk="0" hangingPunct="1">
      <a:defRPr sz="2400" b="1" kern="1200">
        <a:solidFill>
          <a:schemeClr val="tx1"/>
        </a:solidFill>
        <a:latin typeface="宋体" pitchFamily="2" charset="-122"/>
        <a:ea typeface="宋体" pitchFamily="2" charset="-122"/>
        <a:cs typeface="+mn-cs"/>
      </a:defRPr>
    </a:lvl8pPr>
    <a:lvl9pPr marL="3657600" algn="l" defTabSz="914400" rtl="0" eaLnBrk="1" latinLnBrk="0" hangingPunct="1">
      <a:defRPr sz="24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273">
          <p15:clr>
            <a:srgbClr val="A4A3A4"/>
          </p15:clr>
        </p15:guide>
        <p15:guide id="2" pos="37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CC"/>
    <a:srgbClr val="FF3399"/>
    <a:srgbClr val="0000FF"/>
    <a:srgbClr val="FFCC00"/>
    <a:srgbClr val="00FF00"/>
    <a:srgbClr val="663300"/>
    <a:srgbClr val="003300"/>
    <a:srgbClr val="6600FF"/>
    <a:srgbClr val="003399"/>
    <a:srgbClr val="005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8" autoAdjust="0"/>
    <p:restoredTop sz="94676" autoAdjust="0"/>
  </p:normalViewPr>
  <p:slideViewPr>
    <p:cSldViewPr showGuides="1">
      <p:cViewPr varScale="1">
        <p:scale>
          <a:sx n="100" d="100"/>
          <a:sy n="100" d="100"/>
        </p:scale>
        <p:origin x="450" y="90"/>
      </p:cViewPr>
      <p:guideLst>
        <p:guide orient="horz" pos="2273"/>
        <p:guide pos="3755"/>
      </p:guideLst>
    </p:cSldViewPr>
  </p:slideViewPr>
  <p:notesTextViewPr>
    <p:cViewPr>
      <p:scale>
        <a:sx n="3" d="2"/>
        <a:sy n="3" d="2"/>
      </p:scale>
      <p:origin x="0" y="0"/>
    </p:cViewPr>
  </p:notesTextViewPr>
  <p:sorterViewPr>
    <p:cViewPr>
      <p:scale>
        <a:sx n="100" d="100"/>
        <a:sy n="100" d="100"/>
      </p:scale>
      <p:origin x="0" y="92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prstTxWarp prst="textNoShape">
              <a:avLst/>
            </a:prstTxWarp>
          </a:bodyPr>
          <a:lstStyle>
            <a:lvl1pPr algn="l" defTabSz="946150" eaLnBrk="0" hangingPunct="0">
              <a:defRPr sz="12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4054475"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prstTxWarp prst="textNoShape">
              <a:avLst/>
            </a:prstTxWarp>
          </a:bodyPr>
          <a:lstStyle>
            <a:lvl1pPr algn="r" defTabSz="946150" eaLnBrk="0" hangingPunct="0">
              <a:defRPr sz="1200">
                <a:latin typeface="Arial" pitchFamily="34" charset="0"/>
              </a:defRPr>
            </a:lvl1pPr>
          </a:lstStyle>
          <a:p>
            <a:pPr>
              <a:defRPr/>
            </a:pPr>
            <a:endParaRPr lang="en-US"/>
          </a:p>
        </p:txBody>
      </p:sp>
      <p:sp>
        <p:nvSpPr>
          <p:cNvPr id="16388" name="Rectangle 4"/>
          <p:cNvSpPr>
            <a:spLocks noGrp="1" noRot="1" noChangeAspect="1" noChangeArrowheads="1"/>
          </p:cNvSpPr>
          <p:nvPr>
            <p:ph type="sldImg" idx="2"/>
          </p:nvPr>
        </p:nvSpPr>
        <p:spPr bwMode="auto">
          <a:xfrm>
            <a:off x="898525" y="773113"/>
            <a:ext cx="530225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35038" y="4894263"/>
            <a:ext cx="52212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prstTxWarp prst="textNoShape">
              <a:avLst/>
            </a:prstTxWarp>
          </a:bodyPr>
          <a:lstStyle>
            <a:lvl1pPr algn="l" defTabSz="946150" eaLnBrk="0" hangingPunct="0">
              <a:defRPr sz="12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054475"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prstTxWarp prst="textNoShape">
              <a:avLst/>
            </a:prstTxWarp>
          </a:bodyPr>
          <a:lstStyle>
            <a:lvl1pPr algn="r" defTabSz="946150" eaLnBrk="0" hangingPunct="0">
              <a:defRPr sz="1200">
                <a:latin typeface="Arial" pitchFamily="34" charset="0"/>
              </a:defRPr>
            </a:lvl1pPr>
          </a:lstStyle>
          <a:p>
            <a:pPr>
              <a:defRPr/>
            </a:pPr>
            <a:fld id="{54964AFB-F732-4DD9-9199-CD178992C230}" type="slidenum">
              <a:rPr lang="zh-CN" altLang="en-US"/>
              <a:pPr>
                <a:defRPr/>
              </a:pPr>
              <a:t>‹#›</a:t>
            </a:fld>
            <a:endParaRPr lang="en-US"/>
          </a:p>
        </p:txBody>
      </p:sp>
    </p:spTree>
    <p:extLst>
      <p:ext uri="{BB962C8B-B14F-4D97-AF65-F5344CB8AC3E}">
        <p14:creationId xmlns:p14="http://schemas.microsoft.com/office/powerpoint/2010/main" val="3262759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Tree>
    <p:extLst>
      <p:ext uri="{BB962C8B-B14F-4D97-AF65-F5344CB8AC3E}">
        <p14:creationId xmlns:p14="http://schemas.microsoft.com/office/powerpoint/2010/main" val="166495822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574043322"/>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69239651"/>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3A6BD0B-F08D-4893-9E1A-26C1A9E0852E}"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BDEB97-C56C-4CC4-9200-CB6D4B2DFD0C}" type="slidenum">
              <a:rPr lang="zh-CN" altLang="en-US"/>
              <a:pPr>
                <a:defRPr/>
              </a:pPr>
              <a:t>‹#›</a:t>
            </a:fld>
            <a:endParaRPr lang="en-US"/>
          </a:p>
        </p:txBody>
      </p:sp>
    </p:spTree>
    <p:extLst>
      <p:ext uri="{BB962C8B-B14F-4D97-AF65-F5344CB8AC3E}">
        <p14:creationId xmlns:p14="http://schemas.microsoft.com/office/powerpoint/2010/main" val="3550791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8D7B061-5AAE-4F68-9544-4886A9F74F8D}"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34ED55-952C-4745-B090-6F7B7FBF0F94}" type="slidenum">
              <a:rPr lang="zh-CN" altLang="en-US"/>
              <a:pPr>
                <a:defRPr/>
              </a:pPr>
              <a:t>‹#›</a:t>
            </a:fld>
            <a:endParaRPr lang="en-US"/>
          </a:p>
        </p:txBody>
      </p:sp>
    </p:spTree>
    <p:extLst>
      <p:ext uri="{BB962C8B-B14F-4D97-AF65-F5344CB8AC3E}">
        <p14:creationId xmlns:p14="http://schemas.microsoft.com/office/powerpoint/2010/main" val="2254541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3B01BBC-E841-42B8-9188-835DFC0698C1}"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175AA0-2B1A-4FED-9911-CDC888D45A15}" type="slidenum">
              <a:rPr lang="zh-CN" altLang="en-US"/>
              <a:pPr>
                <a:defRPr/>
              </a:pPr>
              <a:t>‹#›</a:t>
            </a:fld>
            <a:endParaRPr lang="en-US"/>
          </a:p>
        </p:txBody>
      </p:sp>
    </p:spTree>
    <p:extLst>
      <p:ext uri="{BB962C8B-B14F-4D97-AF65-F5344CB8AC3E}">
        <p14:creationId xmlns:p14="http://schemas.microsoft.com/office/powerpoint/2010/main" val="2748873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0F6EBBA-7CC0-470D-9D70-7DE50CA2A931}" type="datetime2">
              <a:rPr lang="zh-CN" altLang="en-US"/>
              <a:pPr>
                <a:defRPr/>
              </a:pPr>
              <a:t>2017年4月23日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FFDB477-91BB-4B23-AF38-B9885CBB72B5}" type="slidenum">
              <a:rPr lang="zh-CN" altLang="en-US"/>
              <a:pPr>
                <a:defRPr/>
              </a:pPr>
              <a:t>‹#›</a:t>
            </a:fld>
            <a:endParaRPr lang="en-US"/>
          </a:p>
        </p:txBody>
      </p:sp>
    </p:spTree>
    <p:extLst>
      <p:ext uri="{BB962C8B-B14F-4D97-AF65-F5344CB8AC3E}">
        <p14:creationId xmlns:p14="http://schemas.microsoft.com/office/powerpoint/2010/main" val="4254768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1A3C301-4076-4A12-9AD6-81291D5300C2}" type="datetime2">
              <a:rPr lang="zh-CN" altLang="en-US"/>
              <a:pPr>
                <a:defRPr/>
              </a:pPr>
              <a:t>2017年4月23日</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2E0037D-138B-43E7-A632-E42F1B054D30}" type="slidenum">
              <a:rPr lang="zh-CN" altLang="en-US"/>
              <a:pPr>
                <a:defRPr/>
              </a:pPr>
              <a:t>‹#›</a:t>
            </a:fld>
            <a:endParaRPr lang="en-US"/>
          </a:p>
        </p:txBody>
      </p:sp>
    </p:spTree>
    <p:extLst>
      <p:ext uri="{BB962C8B-B14F-4D97-AF65-F5344CB8AC3E}">
        <p14:creationId xmlns:p14="http://schemas.microsoft.com/office/powerpoint/2010/main" val="2833517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88579287-42AB-43CD-9DEA-9730218E525C}" type="datetime2">
              <a:rPr lang="zh-CN" altLang="en-US"/>
              <a:pPr>
                <a:defRPr/>
              </a:pPr>
              <a:t>2017年4月23日</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D4C48C2-2764-47A8-8B9B-85896BF43C4E}" type="slidenum">
              <a:rPr lang="zh-CN" altLang="en-US"/>
              <a:pPr>
                <a:defRPr/>
              </a:pPr>
              <a:t>‹#›</a:t>
            </a:fld>
            <a:endParaRPr lang="en-US"/>
          </a:p>
        </p:txBody>
      </p:sp>
    </p:spTree>
    <p:extLst>
      <p:ext uri="{BB962C8B-B14F-4D97-AF65-F5344CB8AC3E}">
        <p14:creationId xmlns:p14="http://schemas.microsoft.com/office/powerpoint/2010/main" val="640526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F5EE25-4D68-46B2-8C10-71CF70C021F2}" type="datetime2">
              <a:rPr lang="zh-CN" altLang="en-US"/>
              <a:pPr>
                <a:defRPr/>
              </a:pPr>
              <a:t>2017年4月23日</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9842B60-13F2-420E-A7C3-20B87DBC3B5A}" type="slidenum">
              <a:rPr lang="zh-CN" altLang="en-US"/>
              <a:pPr>
                <a:defRPr/>
              </a:pPr>
              <a:t>‹#›</a:t>
            </a:fld>
            <a:endParaRPr lang="en-US"/>
          </a:p>
        </p:txBody>
      </p:sp>
    </p:spTree>
    <p:extLst>
      <p:ext uri="{BB962C8B-B14F-4D97-AF65-F5344CB8AC3E}">
        <p14:creationId xmlns:p14="http://schemas.microsoft.com/office/powerpoint/2010/main" val="1140148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7C4E09B-7001-4B5A-86C7-6D7E8EA3E468}" type="datetime2">
              <a:rPr lang="zh-CN" altLang="en-US"/>
              <a:pPr>
                <a:defRPr/>
              </a:pPr>
              <a:t>2017年4月23日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51BCE7-3A4B-41CF-AFB4-C514D0095E96}" type="slidenum">
              <a:rPr lang="zh-CN" altLang="en-US"/>
              <a:pPr>
                <a:defRPr/>
              </a:pPr>
              <a:t>‹#›</a:t>
            </a:fld>
            <a:endParaRPr lang="en-US"/>
          </a:p>
        </p:txBody>
      </p:sp>
    </p:spTree>
    <p:extLst>
      <p:ext uri="{BB962C8B-B14F-4D97-AF65-F5344CB8AC3E}">
        <p14:creationId xmlns:p14="http://schemas.microsoft.com/office/powerpoint/2010/main" val="381578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864644897"/>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1EAFBF5-1234-4658-A5DE-F9F35433EA0C}" type="datetime2">
              <a:rPr lang="zh-CN" altLang="en-US"/>
              <a:pPr>
                <a:defRPr/>
              </a:pPr>
              <a:t>2017年4月23日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F78F6B-65DB-48DE-B6CA-F63E46D58919}" type="slidenum">
              <a:rPr lang="zh-CN" altLang="en-US"/>
              <a:pPr>
                <a:defRPr/>
              </a:pPr>
              <a:t>‹#›</a:t>
            </a:fld>
            <a:endParaRPr lang="en-US"/>
          </a:p>
        </p:txBody>
      </p:sp>
    </p:spTree>
    <p:extLst>
      <p:ext uri="{BB962C8B-B14F-4D97-AF65-F5344CB8AC3E}">
        <p14:creationId xmlns:p14="http://schemas.microsoft.com/office/powerpoint/2010/main" val="1877337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30B3E5B-F9AB-4DBB-861A-60333707C9BD}"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EBB804-D562-48BF-B0B3-743D7DEC8785}" type="slidenum">
              <a:rPr lang="zh-CN" altLang="en-US"/>
              <a:pPr>
                <a:defRPr/>
              </a:pPr>
              <a:t>‹#›</a:t>
            </a:fld>
            <a:endParaRPr lang="en-US"/>
          </a:p>
        </p:txBody>
      </p:sp>
    </p:spTree>
    <p:extLst>
      <p:ext uri="{BB962C8B-B14F-4D97-AF65-F5344CB8AC3E}">
        <p14:creationId xmlns:p14="http://schemas.microsoft.com/office/powerpoint/2010/main" val="2263939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250839D-2FFB-460B-A8F3-754EC9A255BA}"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510E9A-5F37-476C-93AD-B1AEE08E9387}" type="slidenum">
              <a:rPr lang="zh-CN" altLang="en-US"/>
              <a:pPr>
                <a:defRPr/>
              </a:pPr>
              <a:t>‹#›</a:t>
            </a:fld>
            <a:endParaRPr lang="en-US"/>
          </a:p>
        </p:txBody>
      </p:sp>
    </p:spTree>
    <p:extLst>
      <p:ext uri="{BB962C8B-B14F-4D97-AF65-F5344CB8AC3E}">
        <p14:creationId xmlns:p14="http://schemas.microsoft.com/office/powerpoint/2010/main" val="2737530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743600958"/>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3462872397"/>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084896521"/>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862931246"/>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340269780"/>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176163326"/>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91073939"/>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608590935"/>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3320557183"/>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580609533"/>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102442257"/>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2624272917"/>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2069659-F56F-459B-8050-BE2E762F4638}"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614D8807-A6DA-4CC0-B473-1635F5CFBDF5}" type="slidenum">
              <a:rPr lang="zh-CN" altLang="en-US"/>
              <a:pPr>
                <a:defRPr/>
              </a:pPr>
              <a:t>‹#›</a:t>
            </a:fld>
            <a:endParaRPr lang="en-US"/>
          </a:p>
        </p:txBody>
      </p:sp>
    </p:spTree>
    <p:extLst>
      <p:ext uri="{BB962C8B-B14F-4D97-AF65-F5344CB8AC3E}">
        <p14:creationId xmlns:p14="http://schemas.microsoft.com/office/powerpoint/2010/main" val="3613776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9269BCA-A675-40FF-96AA-054BBF835FEA}"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E7CFF41C-8510-4B2C-B57A-7F0D421A88BD}" type="slidenum">
              <a:rPr lang="zh-CN" altLang="en-US"/>
              <a:pPr>
                <a:defRPr/>
              </a:pPr>
              <a:t>‹#›</a:t>
            </a:fld>
            <a:endParaRPr lang="en-US"/>
          </a:p>
        </p:txBody>
      </p:sp>
    </p:spTree>
    <p:extLst>
      <p:ext uri="{BB962C8B-B14F-4D97-AF65-F5344CB8AC3E}">
        <p14:creationId xmlns:p14="http://schemas.microsoft.com/office/powerpoint/2010/main" val="2746431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82FD2F9-C5F0-4980-855C-1B97F4B67963}"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567A8CE7-00A1-4494-AC82-F569F105220B}" type="slidenum">
              <a:rPr lang="zh-CN" altLang="en-US"/>
              <a:pPr>
                <a:defRPr/>
              </a:pPr>
              <a:t>‹#›</a:t>
            </a:fld>
            <a:endParaRPr lang="en-US"/>
          </a:p>
        </p:txBody>
      </p:sp>
    </p:spTree>
    <p:extLst>
      <p:ext uri="{BB962C8B-B14F-4D97-AF65-F5344CB8AC3E}">
        <p14:creationId xmlns:p14="http://schemas.microsoft.com/office/powerpoint/2010/main" val="13405615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84CCA07-3D10-41E9-BF8C-C8D5381DA504}" type="datetime2">
              <a:rPr lang="zh-CN" altLang="en-US"/>
              <a:pPr>
                <a:defRPr/>
              </a:pPr>
              <a:t>2017年4月23日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a:ln/>
        </p:spPr>
        <p:txBody>
          <a:bodyPr/>
          <a:lstStyle>
            <a:lvl1pPr>
              <a:defRPr/>
            </a:lvl1pPr>
          </a:lstStyle>
          <a:p>
            <a:pPr>
              <a:defRPr/>
            </a:pPr>
            <a:fld id="{B24A5F6A-93D3-449C-8447-7A7D5726A5F6}" type="slidenum">
              <a:rPr lang="zh-CN" altLang="en-US"/>
              <a:pPr>
                <a:defRPr/>
              </a:pPr>
              <a:t>‹#›</a:t>
            </a:fld>
            <a:endParaRPr lang="en-US"/>
          </a:p>
        </p:txBody>
      </p:sp>
    </p:spTree>
    <p:extLst>
      <p:ext uri="{BB962C8B-B14F-4D97-AF65-F5344CB8AC3E}">
        <p14:creationId xmlns:p14="http://schemas.microsoft.com/office/powerpoint/2010/main" val="1432921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3D060021-DA4F-4841-B0E2-62FE19D67AB6}" type="datetime2">
              <a:rPr lang="zh-CN" altLang="en-US"/>
              <a:pPr>
                <a:defRPr/>
              </a:pPr>
              <a:t>2017年4月23日</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9" name="Rectangle 6"/>
          <p:cNvSpPr>
            <a:spLocks noGrp="1" noChangeArrowheads="1"/>
          </p:cNvSpPr>
          <p:nvPr>
            <p:ph type="sldNum" sz="quarter" idx="12"/>
          </p:nvPr>
        </p:nvSpPr>
        <p:spPr>
          <a:ln/>
        </p:spPr>
        <p:txBody>
          <a:bodyPr/>
          <a:lstStyle>
            <a:lvl1pPr>
              <a:defRPr/>
            </a:lvl1pPr>
          </a:lstStyle>
          <a:p>
            <a:pPr>
              <a:defRPr/>
            </a:pPr>
            <a:fld id="{78640675-C1C0-49D0-B414-EDD5A0204A6A}" type="slidenum">
              <a:rPr lang="zh-CN" altLang="en-US"/>
              <a:pPr>
                <a:defRPr/>
              </a:pPr>
              <a:t>‹#›</a:t>
            </a:fld>
            <a:endParaRPr lang="en-US"/>
          </a:p>
        </p:txBody>
      </p:sp>
    </p:spTree>
    <p:extLst>
      <p:ext uri="{BB962C8B-B14F-4D97-AF65-F5344CB8AC3E}">
        <p14:creationId xmlns:p14="http://schemas.microsoft.com/office/powerpoint/2010/main" val="7021449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16A51D81-AC7A-4559-8019-805C98B1BBC3}" type="datetime2">
              <a:rPr lang="zh-CN" altLang="en-US"/>
              <a:pPr>
                <a:defRPr/>
              </a:pPr>
              <a:t>2017年4月23日</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5" name="Rectangle 6"/>
          <p:cNvSpPr>
            <a:spLocks noGrp="1" noChangeArrowheads="1"/>
          </p:cNvSpPr>
          <p:nvPr>
            <p:ph type="sldNum" sz="quarter" idx="12"/>
          </p:nvPr>
        </p:nvSpPr>
        <p:spPr>
          <a:ln/>
        </p:spPr>
        <p:txBody>
          <a:bodyPr/>
          <a:lstStyle>
            <a:lvl1pPr>
              <a:defRPr/>
            </a:lvl1pPr>
          </a:lstStyle>
          <a:p>
            <a:pPr>
              <a:defRPr/>
            </a:pPr>
            <a:fld id="{3E3A1F65-5B71-4A68-ACB4-1C4E474FB4F1}" type="slidenum">
              <a:rPr lang="zh-CN" altLang="en-US"/>
              <a:pPr>
                <a:defRPr/>
              </a:pPr>
              <a:t>‹#›</a:t>
            </a:fld>
            <a:endParaRPr lang="en-US"/>
          </a:p>
        </p:txBody>
      </p:sp>
    </p:spTree>
    <p:extLst>
      <p:ext uri="{BB962C8B-B14F-4D97-AF65-F5344CB8AC3E}">
        <p14:creationId xmlns:p14="http://schemas.microsoft.com/office/powerpoint/2010/main" val="149291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776605816"/>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755EB85-CA55-4D24-B2B6-BE381BC7C7D5}" type="datetime2">
              <a:rPr lang="zh-CN" altLang="en-US"/>
              <a:pPr>
                <a:defRPr/>
              </a:pPr>
              <a:t>2017年4月23日</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4" name="Rectangle 6"/>
          <p:cNvSpPr>
            <a:spLocks noGrp="1" noChangeArrowheads="1"/>
          </p:cNvSpPr>
          <p:nvPr>
            <p:ph type="sldNum" sz="quarter" idx="12"/>
          </p:nvPr>
        </p:nvSpPr>
        <p:spPr>
          <a:ln/>
        </p:spPr>
        <p:txBody>
          <a:bodyPr/>
          <a:lstStyle>
            <a:lvl1pPr>
              <a:defRPr/>
            </a:lvl1pPr>
          </a:lstStyle>
          <a:p>
            <a:pPr>
              <a:defRPr/>
            </a:pPr>
            <a:fld id="{B3779FF4-C238-43D1-A7DB-F805D35C1A96}" type="slidenum">
              <a:rPr lang="zh-CN" altLang="en-US"/>
              <a:pPr>
                <a:defRPr/>
              </a:pPr>
              <a:t>‹#›</a:t>
            </a:fld>
            <a:endParaRPr lang="en-US"/>
          </a:p>
        </p:txBody>
      </p:sp>
    </p:spTree>
    <p:extLst>
      <p:ext uri="{BB962C8B-B14F-4D97-AF65-F5344CB8AC3E}">
        <p14:creationId xmlns:p14="http://schemas.microsoft.com/office/powerpoint/2010/main" val="1277875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B20EC53-BAB9-49A8-A136-83DA1E57F501}" type="datetime2">
              <a:rPr lang="zh-CN" altLang="en-US"/>
              <a:pPr>
                <a:defRPr/>
              </a:pPr>
              <a:t>2017年4月23日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a:ln/>
        </p:spPr>
        <p:txBody>
          <a:bodyPr/>
          <a:lstStyle>
            <a:lvl1pPr>
              <a:defRPr/>
            </a:lvl1pPr>
          </a:lstStyle>
          <a:p>
            <a:pPr>
              <a:defRPr/>
            </a:pPr>
            <a:fld id="{ADF39F4B-F5A9-48FE-8FF7-DCDF4077C5B9}" type="slidenum">
              <a:rPr lang="zh-CN" altLang="en-US"/>
              <a:pPr>
                <a:defRPr/>
              </a:pPr>
              <a:t>‹#›</a:t>
            </a:fld>
            <a:endParaRPr lang="en-US"/>
          </a:p>
        </p:txBody>
      </p:sp>
    </p:spTree>
    <p:extLst>
      <p:ext uri="{BB962C8B-B14F-4D97-AF65-F5344CB8AC3E}">
        <p14:creationId xmlns:p14="http://schemas.microsoft.com/office/powerpoint/2010/main" val="1535166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8AAEF74-B976-4E2F-8C3C-A1C82A710811}" type="datetime2">
              <a:rPr lang="zh-CN" altLang="en-US"/>
              <a:pPr>
                <a:defRPr/>
              </a:pPr>
              <a:t>2017年4月23日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a:ln/>
        </p:spPr>
        <p:txBody>
          <a:bodyPr/>
          <a:lstStyle>
            <a:lvl1pPr>
              <a:defRPr/>
            </a:lvl1pPr>
          </a:lstStyle>
          <a:p>
            <a:pPr>
              <a:defRPr/>
            </a:pPr>
            <a:fld id="{C62ACF83-5178-4C10-9106-AF2916AE9861}" type="slidenum">
              <a:rPr lang="zh-CN" altLang="en-US"/>
              <a:pPr>
                <a:defRPr/>
              </a:pPr>
              <a:t>‹#›</a:t>
            </a:fld>
            <a:endParaRPr lang="en-US"/>
          </a:p>
        </p:txBody>
      </p:sp>
    </p:spTree>
    <p:extLst>
      <p:ext uri="{BB962C8B-B14F-4D97-AF65-F5344CB8AC3E}">
        <p14:creationId xmlns:p14="http://schemas.microsoft.com/office/powerpoint/2010/main" val="1654276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2259E22-81E4-4CEE-A70E-51070A0B4FF8}"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5450007B-410E-4399-8729-EA17B0E12AE4}" type="slidenum">
              <a:rPr lang="zh-CN" altLang="en-US"/>
              <a:pPr>
                <a:defRPr/>
              </a:pPr>
              <a:t>‹#›</a:t>
            </a:fld>
            <a:endParaRPr lang="en-US"/>
          </a:p>
        </p:txBody>
      </p:sp>
    </p:spTree>
    <p:extLst>
      <p:ext uri="{BB962C8B-B14F-4D97-AF65-F5344CB8AC3E}">
        <p14:creationId xmlns:p14="http://schemas.microsoft.com/office/powerpoint/2010/main" val="29828171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D9FA7B3-7460-4E94-9128-6519F58E2801}" type="datetime2">
              <a:rPr lang="zh-CN" altLang="en-US"/>
              <a:pPr>
                <a:defRPr/>
              </a:pPr>
              <a:t>2017年4月23日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67DA3539-048E-44FE-956D-626B1D19B6A4}" type="slidenum">
              <a:rPr lang="zh-CN" altLang="en-US"/>
              <a:pPr>
                <a:defRPr/>
              </a:pPr>
              <a:t>‹#›</a:t>
            </a:fld>
            <a:endParaRPr lang="en-US"/>
          </a:p>
        </p:txBody>
      </p:sp>
    </p:spTree>
    <p:extLst>
      <p:ext uri="{BB962C8B-B14F-4D97-AF65-F5344CB8AC3E}">
        <p14:creationId xmlns:p14="http://schemas.microsoft.com/office/powerpoint/2010/main" val="34359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586893728"/>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427259119"/>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129734"/>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1496418817"/>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311913156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p>
            <a:pPr lvl="0"/>
            <a:r>
              <a:rPr lang="en-US" altLang="zh-CN" smtClean="0"/>
              <a:t> Click to edit Master text styles</a:t>
            </a:r>
          </a:p>
          <a:p>
            <a:pPr lvl="1"/>
            <a:r>
              <a:rPr lang="en-US" altLang="zh-CN" smtClean="0"/>
              <a:t> Second level</a:t>
            </a:r>
          </a:p>
          <a:p>
            <a:pPr lvl="2"/>
            <a:r>
              <a:rPr lang="en-US" altLang="zh-CN" smtClean="0"/>
              <a:t> Third level</a:t>
            </a:r>
          </a:p>
          <a:p>
            <a:pPr lvl="3"/>
            <a:r>
              <a:rPr lang="en-US" altLang="zh-CN" smtClean="0"/>
              <a:t> Fourth level</a:t>
            </a:r>
          </a:p>
          <a:p>
            <a:pPr lvl="4"/>
            <a:r>
              <a:rPr lang="en-US" altLang="zh-CN" smtClean="0"/>
              <a:t> Fifth level</a:t>
            </a:r>
          </a:p>
        </p:txBody>
      </p:sp>
      <p:sp>
        <p:nvSpPr>
          <p:cNvPr id="1028"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itchFamily="34" charset="0"/>
            </a:endParaRPr>
          </a:p>
        </p:txBody>
      </p:sp>
      <p:sp>
        <p:nvSpPr>
          <p:cNvPr id="1029"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063" eaLnBrk="0" hangingPunct="0">
              <a:lnSpc>
                <a:spcPct val="180000"/>
              </a:lnSpc>
              <a:spcBef>
                <a:spcPct val="50000"/>
              </a:spcBef>
              <a:buSzPct val="125000"/>
              <a:buFont typeface="Wingdings" pitchFamily="2" charset="2"/>
              <a:buNone/>
              <a:defRPr/>
            </a:pPr>
            <a:endParaRPr lang="zh-CN" altLang="en-US" sz="1500">
              <a:effectLst>
                <a:outerShdw blurRad="38100" dist="38100" dir="2700000" algn="tl">
                  <a:srgbClr val="C0C0C0"/>
                </a:outerShdw>
              </a:effectLst>
              <a:latin typeface="Times New Roman" pitchFamily="18" charset="0"/>
            </a:endParaRPr>
          </a:p>
        </p:txBody>
      </p:sp>
      <p:sp>
        <p:nvSpPr>
          <p:cNvPr id="1030" name="Line 22"/>
          <p:cNvSpPr>
            <a:spLocks noChangeShapeType="1"/>
          </p:cNvSpPr>
          <p:nvPr/>
        </p:nvSpPr>
        <p:spPr bwMode="auto">
          <a:xfrm>
            <a:off x="330200" y="180975"/>
            <a:ext cx="0" cy="1628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23"/>
          <p:cNvSpPr>
            <a:spLocks noChangeShapeType="1"/>
          </p:cNvSpPr>
          <p:nvPr/>
        </p:nvSpPr>
        <p:spPr bwMode="auto">
          <a:xfrm>
            <a:off x="333375" y="1017588"/>
            <a:ext cx="9553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gn="l" eaLnBrk="1" hangingPunct="1">
              <a:spcBef>
                <a:spcPct val="20000"/>
              </a:spcBef>
              <a:buClr>
                <a:srgbClr val="003366"/>
              </a:buClr>
              <a:defRPr/>
            </a:pPr>
            <a:fld id="{100306CA-81BE-4E2E-9FCD-3171B6F92DE3}" type="slidenum">
              <a:rPr lang="en-US" sz="1400" smtClean="0">
                <a:effectLst>
                  <a:outerShdw blurRad="38100" dist="38100" dir="2700000" algn="tl">
                    <a:srgbClr val="C0C0C0"/>
                  </a:outerShdw>
                </a:effectLst>
                <a:latin typeface="Arial" pitchFamily="34" charset="0"/>
                <a:cs typeface="Arial" pitchFamily="34" charset="0"/>
              </a:rPr>
              <a:pPr algn="l" eaLnBrk="1" hangingPunct="1">
                <a:spcBef>
                  <a:spcPct val="20000"/>
                </a:spcBef>
                <a:buClr>
                  <a:srgbClr val="003366"/>
                </a:buClr>
                <a:defRPr/>
              </a:pPr>
              <a:t>‹#›</a:t>
            </a:fld>
            <a:endParaRPr lang="en-US" sz="1400" smtClean="0">
              <a:effectLst>
                <a:outerShdw blurRad="38100" dist="38100" dir="2700000" algn="tl">
                  <a:srgbClr val="C0C0C0"/>
                </a:outerShdw>
              </a:effectLst>
              <a:latin typeface="Arial" pitchFamily="34" charset="0"/>
              <a:cs typeface="Arial" pitchFamily="34" charset="0"/>
            </a:endParaRPr>
          </a:p>
        </p:txBody>
      </p:sp>
      <p:sp>
        <p:nvSpPr>
          <p:cNvPr id="1033"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nSpc>
                <a:spcPct val="180000"/>
              </a:lnSpc>
              <a:spcBef>
                <a:spcPct val="50000"/>
              </a:spcBef>
              <a:buSzPct val="125000"/>
              <a:buFont typeface="Wingdings" pitchFamily="2" charset="2"/>
              <a:buNone/>
              <a:defRPr/>
            </a:pPr>
            <a:fld id="{43136712-8E76-44C5-802C-27DFBF06D3BB}" type="datetime1">
              <a:rPr lang="en-US" sz="1400" smtClean="0">
                <a:effectLst>
                  <a:outerShdw blurRad="38100" dist="38100" dir="2700000" algn="tl">
                    <a:srgbClr val="C0C0C0"/>
                  </a:outerShdw>
                </a:effectLst>
                <a:latin typeface="Bookman Old Style" pitchFamily="18" charset="0"/>
                <a:ea typeface="楷体_GB2312" pitchFamily="49" charset="-122"/>
              </a:rPr>
              <a:pPr>
                <a:lnSpc>
                  <a:spcPct val="180000"/>
                </a:lnSpc>
                <a:spcBef>
                  <a:spcPct val="50000"/>
                </a:spcBef>
                <a:buSzPct val="125000"/>
                <a:buFont typeface="Wingdings" pitchFamily="2" charset="2"/>
                <a:buNone/>
                <a:defRPr/>
              </a:pPr>
              <a:t>4/23/2017</a:t>
            </a:fld>
            <a:endParaRPr lang="en-US" sz="1400" smtClean="0">
              <a:effectLst>
                <a:outerShdw blurRad="38100" dist="38100" dir="2700000" algn="tl">
                  <a:srgbClr val="C0C0C0"/>
                </a:outerShdw>
              </a:effectLst>
              <a:latin typeface="Bookman Old Style" pitchFamily="18" charset="0"/>
              <a:ea typeface="楷体_GB2312" pitchFamily="49" charset="-122"/>
            </a:endParaRPr>
          </a:p>
        </p:txBody>
      </p:sp>
      <p:pic>
        <p:nvPicPr>
          <p:cNvPr id="1034"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69350" y="9525"/>
            <a:ext cx="11525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med">
    <p:random/>
  </p:transition>
  <p:txStyles>
    <p:titleStyle>
      <a:lvl1pPr algn="l" defTabSz="881063" rtl="0" eaLnBrk="0" fontAlgn="base" hangingPunct="0">
        <a:spcBef>
          <a:spcPct val="0"/>
        </a:spcBef>
        <a:spcAft>
          <a:spcPct val="0"/>
        </a:spcAft>
        <a:defRPr sz="3600" b="1">
          <a:solidFill>
            <a:srgbClr val="FF0000"/>
          </a:solidFill>
          <a:latin typeface="+mj-lt"/>
          <a:ea typeface="+mj-ea"/>
          <a:cs typeface="+mj-cs"/>
        </a:defRPr>
      </a:lvl1pPr>
      <a:lvl2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2pPr>
      <a:lvl3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3pPr>
      <a:lvl4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4pPr>
      <a:lvl5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5pPr>
      <a:lvl6pPr marL="4572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6pPr>
      <a:lvl7pPr marL="9144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7pPr>
      <a:lvl8pPr marL="13716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8pPr>
      <a:lvl9pPr marL="18288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9pPr>
    </p:titleStyle>
    <p:body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l" defTabSz="977900">
              <a:defRPr sz="1500">
                <a:latin typeface="+mn-lt"/>
              </a:defRPr>
            </a:lvl1pPr>
          </a:lstStyle>
          <a:p>
            <a:pPr>
              <a:defRPr/>
            </a:pPr>
            <a:fld id="{FFBD61B3-9F4C-4E80-859D-FB05C7BC1831}" type="datetime2">
              <a:rPr lang="zh-CN" altLang="en-US"/>
              <a:pPr>
                <a:defRPr/>
              </a:pPr>
              <a:t>2017年4月23日</a:t>
            </a:fld>
            <a:endParaRPr lang="en-US"/>
          </a:p>
        </p:txBody>
      </p:sp>
      <p:sp>
        <p:nvSpPr>
          <p:cNvPr id="205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defTabSz="977900">
              <a:defRPr sz="1500">
                <a:latin typeface="+mn-lt"/>
              </a:defRPr>
            </a:lvl1pPr>
          </a:lstStyle>
          <a:p>
            <a:pPr>
              <a:defRPr/>
            </a:pPr>
            <a:endParaRPr lang="en-US"/>
          </a:p>
        </p:txBody>
      </p:sp>
      <p:sp>
        <p:nvSpPr>
          <p:cNvPr id="205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r" defTabSz="977900">
              <a:defRPr sz="1500">
                <a:latin typeface="+mn-lt"/>
              </a:defRPr>
            </a:lvl1pPr>
          </a:lstStyle>
          <a:p>
            <a:pPr>
              <a:defRPr/>
            </a:pPr>
            <a:fld id="{A31B5144-5A8C-409D-ACC0-F125B91FFFF1}" type="slidenum">
              <a:rPr lang="zh-CN" altLang="en-US"/>
              <a:pPr>
                <a:defRPr/>
              </a:pPr>
              <a:t>‹#›</a:t>
            </a:fld>
            <a:endParaRPr lang="en-US"/>
          </a:p>
        </p:txBody>
      </p:sp>
      <p:sp>
        <p:nvSpPr>
          <p:cNvPr id="2055" name="Rectangle 7"/>
          <p:cNvSpPr>
            <a:spLocks noChangeArrowheads="1"/>
          </p:cNvSpPr>
          <p:nvPr/>
        </p:nvSpPr>
        <p:spPr bwMode="auto">
          <a:xfrm>
            <a:off x="306388" y="193675"/>
            <a:ext cx="474662" cy="50006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
        <p:nvSpPr>
          <p:cNvPr id="2056" name="Rectangle 8"/>
          <p:cNvSpPr>
            <a:spLocks noChangeArrowheads="1"/>
          </p:cNvSpPr>
          <p:nvPr/>
        </p:nvSpPr>
        <p:spPr bwMode="auto">
          <a:xfrm>
            <a:off x="439738" y="638175"/>
            <a:ext cx="458787" cy="5000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
        <p:nvSpPr>
          <p:cNvPr id="2057" name="Rectangle 9"/>
          <p:cNvSpPr>
            <a:spLocks noChangeArrowheads="1"/>
          </p:cNvSpPr>
          <p:nvPr/>
        </p:nvSpPr>
        <p:spPr bwMode="auto">
          <a:xfrm>
            <a:off x="-3175" y="561975"/>
            <a:ext cx="601663" cy="444500"/>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
        <p:nvSpPr>
          <p:cNvPr id="2058" name="Rectangle 10"/>
          <p:cNvSpPr>
            <a:spLocks noChangeArrowheads="1"/>
          </p:cNvSpPr>
          <p:nvPr/>
        </p:nvSpPr>
        <p:spPr bwMode="auto">
          <a:xfrm>
            <a:off x="679450" y="160338"/>
            <a:ext cx="34925" cy="1108075"/>
          </a:xfrm>
          <a:prstGeom prst="rect">
            <a:avLst/>
          </a:prstGeom>
          <a:gradFill rotWithShape="1">
            <a:gsLst>
              <a:gs pos="0">
                <a:srgbClr val="000082"/>
              </a:gs>
              <a:gs pos="30000">
                <a:srgbClr val="66008F"/>
              </a:gs>
              <a:gs pos="64999">
                <a:srgbClr val="BA0066"/>
              </a:gs>
              <a:gs pos="89999">
                <a:srgbClr val="FF0000"/>
              </a:gs>
              <a:gs pos="100000">
                <a:srgbClr val="FF82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solidFill>
                <a:srgbClr val="FF3300"/>
              </a:solidFill>
              <a:latin typeface="Tahoma" pitchFamily="34" charset="0"/>
            </a:endParaRPr>
          </a:p>
        </p:txBody>
      </p:sp>
      <p:sp>
        <p:nvSpPr>
          <p:cNvPr id="2059" name="Rectangle 11"/>
          <p:cNvSpPr>
            <a:spLocks noChangeArrowheads="1"/>
          </p:cNvSpPr>
          <p:nvPr/>
        </p:nvSpPr>
        <p:spPr bwMode="auto">
          <a:xfrm>
            <a:off x="333375" y="992188"/>
            <a:ext cx="8912225" cy="33337"/>
          </a:xfrm>
          <a:prstGeom prst="rect">
            <a:avLst/>
          </a:prstGeom>
          <a:gradFill rotWithShape="1">
            <a:gsLst>
              <a:gs pos="0">
                <a:srgbClr val="0000FF"/>
              </a:gs>
              <a:gs pos="100000">
                <a:srgbClr val="868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2pPr>
      <a:lvl3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3pPr>
      <a:lvl4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4pPr>
      <a:lvl5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5pPr>
      <a:lvl6pPr marL="4572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6pPr>
      <a:lvl7pPr marL="9144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7pPr>
      <a:lvl8pPr marL="13716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8pPr>
      <a:lvl9pPr marL="18288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9pPr>
    </p:titleStyle>
    <p:bodyStyle>
      <a:lvl1pPr marL="366713" indent="-366713"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338" indent="-306388"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2913" indent="-244475" algn="l" defTabSz="977900" rtl="0" eaLnBrk="0" fontAlgn="base" hangingPunct="0">
        <a:spcBef>
          <a:spcPct val="20000"/>
        </a:spcBef>
        <a:spcAft>
          <a:spcPct val="0"/>
        </a:spcAft>
        <a:buChar char="–"/>
        <a:defRPr sz="2100">
          <a:solidFill>
            <a:schemeClr val="tx1"/>
          </a:solidFill>
          <a:latin typeface="+mn-lt"/>
          <a:ea typeface="+mn-ea"/>
        </a:defRPr>
      </a:lvl4pPr>
      <a:lvl5pPr marL="2201863" indent="-244475" algn="l" defTabSz="977900" rtl="0" eaLnBrk="0" fontAlgn="base" hangingPunct="0">
        <a:spcBef>
          <a:spcPct val="20000"/>
        </a:spcBef>
        <a:spcAft>
          <a:spcPct val="0"/>
        </a:spcAft>
        <a:buChar char="»"/>
        <a:defRPr sz="2100">
          <a:solidFill>
            <a:schemeClr val="tx1"/>
          </a:solidFill>
          <a:latin typeface="+mn-lt"/>
          <a:ea typeface="+mn-ea"/>
        </a:defRPr>
      </a:lvl5pPr>
      <a:lvl6pPr marL="2659063" indent="-244475" algn="l" defTabSz="977900" rtl="0" eaLnBrk="0" fontAlgn="base" hangingPunct="0">
        <a:spcBef>
          <a:spcPct val="20000"/>
        </a:spcBef>
        <a:spcAft>
          <a:spcPct val="0"/>
        </a:spcAft>
        <a:buChar char="»"/>
        <a:defRPr sz="2100">
          <a:solidFill>
            <a:schemeClr val="tx1"/>
          </a:solidFill>
          <a:latin typeface="+mn-lt"/>
          <a:ea typeface="+mn-ea"/>
        </a:defRPr>
      </a:lvl6pPr>
      <a:lvl7pPr marL="3116263" indent="-244475" algn="l" defTabSz="977900" rtl="0" eaLnBrk="0" fontAlgn="base" hangingPunct="0">
        <a:spcBef>
          <a:spcPct val="20000"/>
        </a:spcBef>
        <a:spcAft>
          <a:spcPct val="0"/>
        </a:spcAft>
        <a:buChar char="»"/>
        <a:defRPr sz="2100">
          <a:solidFill>
            <a:schemeClr val="tx1"/>
          </a:solidFill>
          <a:latin typeface="+mn-lt"/>
          <a:ea typeface="+mn-ea"/>
        </a:defRPr>
      </a:lvl7pPr>
      <a:lvl8pPr marL="3573463" indent="-244475" algn="l" defTabSz="977900" rtl="0" eaLnBrk="0" fontAlgn="base" hangingPunct="0">
        <a:spcBef>
          <a:spcPct val="20000"/>
        </a:spcBef>
        <a:spcAft>
          <a:spcPct val="0"/>
        </a:spcAft>
        <a:buChar char="»"/>
        <a:defRPr sz="2100">
          <a:solidFill>
            <a:schemeClr val="tx1"/>
          </a:solidFill>
          <a:latin typeface="+mn-lt"/>
          <a:ea typeface="+mn-ea"/>
        </a:defRPr>
      </a:lvl8pPr>
      <a:lvl9pPr marL="4030663"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itchFamily="34" charset="0"/>
            </a:endParaRPr>
          </a:p>
        </p:txBody>
      </p:sp>
      <p:sp>
        <p:nvSpPr>
          <p:cNvPr id="3075"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063" eaLnBrk="0" hangingPunct="0">
              <a:lnSpc>
                <a:spcPct val="180000"/>
              </a:lnSpc>
              <a:spcBef>
                <a:spcPct val="50000"/>
              </a:spcBef>
              <a:buSzPct val="125000"/>
              <a:buFont typeface="Wingdings" pitchFamily="2" charset="2"/>
              <a:buNone/>
              <a:defRPr/>
            </a:pPr>
            <a:endParaRPr lang="zh-CN" altLang="en-US" sz="1500">
              <a:effectLst>
                <a:outerShdw blurRad="38100" dist="38100" dir="2700000" algn="tl">
                  <a:srgbClr val="C0C0C0"/>
                </a:outerShdw>
              </a:effectLst>
              <a:latin typeface="Times New Roman" pitchFamily="18" charset="0"/>
            </a:endParaRPr>
          </a:p>
        </p:txBody>
      </p:sp>
      <p:sp>
        <p:nvSpPr>
          <p:cNvPr id="3076"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gn="l" eaLnBrk="1" hangingPunct="1">
              <a:spcBef>
                <a:spcPct val="20000"/>
              </a:spcBef>
              <a:buClr>
                <a:srgbClr val="003366"/>
              </a:buClr>
              <a:defRPr/>
            </a:pPr>
            <a:fld id="{D4E99214-74F9-44D6-AE2F-D9614A28E12E}" type="slidenum">
              <a:rPr lang="en-US" sz="1400" smtClean="0">
                <a:effectLst>
                  <a:outerShdw blurRad="38100" dist="38100" dir="2700000" algn="tl">
                    <a:srgbClr val="C0C0C0"/>
                  </a:outerShdw>
                </a:effectLst>
                <a:latin typeface="Arial" pitchFamily="34" charset="0"/>
                <a:cs typeface="Arial" pitchFamily="34" charset="0"/>
              </a:rPr>
              <a:pPr algn="l" eaLnBrk="1" hangingPunct="1">
                <a:spcBef>
                  <a:spcPct val="20000"/>
                </a:spcBef>
                <a:buClr>
                  <a:srgbClr val="003366"/>
                </a:buClr>
                <a:defRPr/>
              </a:pPr>
              <a:t>‹#›</a:t>
            </a:fld>
            <a:endParaRPr lang="en-US" sz="1400" smtClean="0">
              <a:effectLst>
                <a:outerShdw blurRad="38100" dist="38100" dir="2700000" algn="tl">
                  <a:srgbClr val="C0C0C0"/>
                </a:outerShdw>
              </a:effectLst>
              <a:latin typeface="Arial" pitchFamily="34" charset="0"/>
              <a:cs typeface="Arial" pitchFamily="34" charset="0"/>
            </a:endParaRPr>
          </a:p>
        </p:txBody>
      </p:sp>
      <p:sp>
        <p:nvSpPr>
          <p:cNvPr id="3077"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nSpc>
                <a:spcPct val="180000"/>
              </a:lnSpc>
              <a:spcBef>
                <a:spcPct val="50000"/>
              </a:spcBef>
              <a:buSzPct val="125000"/>
              <a:buFont typeface="Wingdings" pitchFamily="2" charset="2"/>
              <a:buNone/>
              <a:defRPr/>
            </a:pPr>
            <a:fld id="{E5CDD699-53F8-4783-A8B6-69A8720A65AF}" type="datetime1">
              <a:rPr lang="en-US" sz="1400" smtClean="0">
                <a:effectLst>
                  <a:outerShdw blurRad="38100" dist="38100" dir="2700000" algn="tl">
                    <a:srgbClr val="C0C0C0"/>
                  </a:outerShdw>
                </a:effectLst>
                <a:latin typeface="Bookman Old Style" pitchFamily="18" charset="0"/>
                <a:ea typeface="楷体_GB2312" pitchFamily="49" charset="-122"/>
              </a:rPr>
              <a:pPr>
                <a:lnSpc>
                  <a:spcPct val="180000"/>
                </a:lnSpc>
                <a:spcBef>
                  <a:spcPct val="50000"/>
                </a:spcBef>
                <a:buSzPct val="125000"/>
                <a:buFont typeface="Wingdings" pitchFamily="2" charset="2"/>
                <a:buNone/>
                <a:defRPr/>
              </a:pPr>
              <a:t>4/23/2017</a:t>
            </a:fld>
            <a:endParaRPr lang="en-US" sz="1400" smtClean="0">
              <a:effectLst>
                <a:outerShdw blurRad="38100" dist="38100" dir="2700000" algn="tl">
                  <a:srgbClr val="C0C0C0"/>
                </a:outerShdw>
              </a:effectLst>
              <a:latin typeface="Bookman Old Style" pitchFamily="18" charset="0"/>
              <a:ea typeface="楷体_GB2312" pitchFamily="49" charset="-122"/>
            </a:endParaRPr>
          </a:p>
        </p:txBody>
      </p:sp>
      <p:pic>
        <p:nvPicPr>
          <p:cNvPr id="3078"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prstTxWarp prst="textNoShape">
              <a:avLst/>
            </a:prstTxWarp>
          </a:bodyPr>
          <a:lstStyle/>
          <a:p>
            <a:pPr lvl="0"/>
            <a:r>
              <a:rPr lang="en-US" altLang="zh-CN" smtClean="0"/>
              <a:t>Click to edit Master title style</a:t>
            </a:r>
          </a:p>
        </p:txBody>
      </p:sp>
      <p:sp>
        <p:nvSpPr>
          <p:cNvPr id="3082"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p>
            <a:pPr lvl="0"/>
            <a:r>
              <a:rPr lang="en-US" altLang="zh-CN" smtClean="0"/>
              <a:t> Click to edit Master text styles</a:t>
            </a:r>
          </a:p>
          <a:p>
            <a:pPr lvl="1"/>
            <a:r>
              <a:rPr lang="en-US" altLang="zh-CN" smtClean="0"/>
              <a:t> Second level</a:t>
            </a:r>
          </a:p>
          <a:p>
            <a:pPr lvl="2"/>
            <a:r>
              <a:rPr lang="en-US" altLang="zh-CN" smtClean="0"/>
              <a:t> Third level</a:t>
            </a:r>
          </a:p>
          <a:p>
            <a:pPr lvl="3"/>
            <a:r>
              <a:rPr lang="en-US" altLang="zh-CN" smtClean="0"/>
              <a:t> Fourth level</a:t>
            </a:r>
          </a:p>
          <a:p>
            <a:pPr lvl="4"/>
            <a:r>
              <a:rPr lang="en-US" altLang="zh-CN" smtClean="0"/>
              <a:t> Fifth level</a:t>
            </a:r>
          </a:p>
        </p:txBody>
      </p:sp>
      <p:sp>
        <p:nvSpPr>
          <p:cNvPr id="3083" name="Rectangle 1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defTabSz="977900">
              <a:defRPr sz="1500">
                <a:latin typeface="Arial" pitchFamily="34" charset="0"/>
              </a:defRPr>
            </a:lvl1pPr>
          </a:lstStyle>
          <a:p>
            <a:pPr>
              <a:defRPr/>
            </a:pPr>
            <a:endParaRPr lang="en-US"/>
          </a:p>
          <a:p>
            <a:pPr>
              <a:defRPr/>
            </a:pPr>
            <a:r>
              <a:rPr lang="zh-CN" altLang="en-US"/>
              <a:t>第</a:t>
            </a:r>
            <a:r>
              <a:rPr lang="en-US"/>
              <a:t>1</a:t>
            </a:r>
            <a:r>
              <a:rPr lang="zh-CN" altLang="en-US"/>
              <a:t>章 多媒体技术概要</a:t>
            </a: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spd="med">
    <p:random/>
  </p:transition>
  <p:txStyles>
    <p:titleStyle>
      <a:lvl1pPr algn="l" defTabSz="881063" rtl="0" eaLnBrk="0" fontAlgn="base" hangingPunct="0">
        <a:spcBef>
          <a:spcPct val="0"/>
        </a:spcBef>
        <a:spcAft>
          <a:spcPct val="0"/>
        </a:spcAft>
        <a:defRPr sz="3600" b="1">
          <a:solidFill>
            <a:srgbClr val="FF0000"/>
          </a:solidFill>
          <a:latin typeface="+mj-lt"/>
          <a:ea typeface="+mj-ea"/>
          <a:cs typeface="+mj-cs"/>
        </a:defRPr>
      </a:lvl1pPr>
      <a:lvl2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2pPr>
      <a:lvl3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3pPr>
      <a:lvl4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4pPr>
      <a:lvl5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5pPr>
      <a:lvl6pPr marL="4572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6pPr>
      <a:lvl7pPr marL="9144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7pPr>
      <a:lvl8pPr marL="13716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8pPr>
      <a:lvl9pPr marL="18288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9pPr>
    </p:titleStyle>
    <p:body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prstTxWarp prst="textNoShape">
              <a:avLst/>
            </a:prstTxWarp>
          </a:bodyPr>
          <a:lstStyle/>
          <a:p>
            <a:pPr lvl="0"/>
            <a:r>
              <a:rPr lang="zh-CN" altLang="en-US" smtClean="0"/>
              <a:t>单击此处编辑母版标题样式</a:t>
            </a:r>
          </a:p>
        </p:txBody>
      </p:sp>
      <p:sp>
        <p:nvSpPr>
          <p:cNvPr id="410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l" defTabSz="977900">
              <a:defRPr sz="1500">
                <a:latin typeface="+mn-lt"/>
              </a:defRPr>
            </a:lvl1pPr>
          </a:lstStyle>
          <a:p>
            <a:pPr>
              <a:defRPr/>
            </a:pPr>
            <a:fld id="{AE092DA8-208D-417C-8C19-76FC4AA36860}" type="datetime2">
              <a:rPr lang="zh-CN" altLang="en-US"/>
              <a:pPr>
                <a:defRPr/>
              </a:pPr>
              <a:t>2017年4月23日</a:t>
            </a:fld>
            <a:endParaRPr lang="en-US"/>
          </a:p>
        </p:txBody>
      </p:sp>
      <p:sp>
        <p:nvSpPr>
          <p:cNvPr id="410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defTabSz="977900">
              <a:defRPr sz="1500">
                <a:latin typeface="+mn-lt"/>
              </a:defRPr>
            </a:lvl1pPr>
          </a:lstStyle>
          <a:p>
            <a:pPr>
              <a:defRPr/>
            </a:pPr>
            <a:endParaRPr lang="en-US"/>
          </a:p>
          <a:p>
            <a:pPr>
              <a:defRPr/>
            </a:pPr>
            <a:r>
              <a:rPr lang="zh-CN" altLang="en-US"/>
              <a:t>第</a:t>
            </a:r>
            <a:r>
              <a:rPr lang="en-US"/>
              <a:t>1</a:t>
            </a:r>
            <a:r>
              <a:rPr lang="zh-CN" altLang="en-US"/>
              <a:t>章 多媒体技术概要</a:t>
            </a:r>
          </a:p>
        </p:txBody>
      </p:sp>
      <p:sp>
        <p:nvSpPr>
          <p:cNvPr id="410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r" defTabSz="977900">
              <a:defRPr sz="1500">
                <a:latin typeface="+mn-lt"/>
              </a:defRPr>
            </a:lvl1pPr>
          </a:lstStyle>
          <a:p>
            <a:pPr>
              <a:defRPr/>
            </a:pPr>
            <a:fld id="{7582EEDD-250D-449F-8305-BE8AFD45BB3B}"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2pPr>
      <a:lvl3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3pPr>
      <a:lvl4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4pPr>
      <a:lvl5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5pPr>
      <a:lvl6pPr marL="4572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6pPr>
      <a:lvl7pPr marL="9144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7pPr>
      <a:lvl8pPr marL="13716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8pPr>
      <a:lvl9pPr marL="18288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9pPr>
    </p:titleStyle>
    <p:bodyStyle>
      <a:lvl1pPr marL="366713" indent="-366713"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338" indent="-306388"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2913" indent="-244475" algn="l" defTabSz="977900" rtl="0" eaLnBrk="0" fontAlgn="base" hangingPunct="0">
        <a:spcBef>
          <a:spcPct val="20000"/>
        </a:spcBef>
        <a:spcAft>
          <a:spcPct val="0"/>
        </a:spcAft>
        <a:buChar char="–"/>
        <a:defRPr sz="2100">
          <a:solidFill>
            <a:schemeClr val="tx1"/>
          </a:solidFill>
          <a:latin typeface="+mn-lt"/>
          <a:ea typeface="+mn-ea"/>
        </a:defRPr>
      </a:lvl4pPr>
      <a:lvl5pPr marL="2201863" indent="-244475" algn="l" defTabSz="977900" rtl="0" eaLnBrk="0" fontAlgn="base" hangingPunct="0">
        <a:spcBef>
          <a:spcPct val="20000"/>
        </a:spcBef>
        <a:spcAft>
          <a:spcPct val="0"/>
        </a:spcAft>
        <a:buChar char="»"/>
        <a:defRPr sz="2100">
          <a:solidFill>
            <a:schemeClr val="tx1"/>
          </a:solidFill>
          <a:latin typeface="+mn-lt"/>
          <a:ea typeface="+mn-ea"/>
        </a:defRPr>
      </a:lvl5pPr>
      <a:lvl6pPr marL="2659063" indent="-244475" algn="l" defTabSz="977900" rtl="0" eaLnBrk="0" fontAlgn="base" hangingPunct="0">
        <a:spcBef>
          <a:spcPct val="20000"/>
        </a:spcBef>
        <a:spcAft>
          <a:spcPct val="0"/>
        </a:spcAft>
        <a:buChar char="»"/>
        <a:defRPr sz="2100">
          <a:solidFill>
            <a:schemeClr val="tx1"/>
          </a:solidFill>
          <a:latin typeface="+mn-lt"/>
          <a:ea typeface="+mn-ea"/>
        </a:defRPr>
      </a:lvl6pPr>
      <a:lvl7pPr marL="3116263" indent="-244475" algn="l" defTabSz="977900" rtl="0" eaLnBrk="0" fontAlgn="base" hangingPunct="0">
        <a:spcBef>
          <a:spcPct val="20000"/>
        </a:spcBef>
        <a:spcAft>
          <a:spcPct val="0"/>
        </a:spcAft>
        <a:buChar char="»"/>
        <a:defRPr sz="2100">
          <a:solidFill>
            <a:schemeClr val="tx1"/>
          </a:solidFill>
          <a:latin typeface="+mn-lt"/>
          <a:ea typeface="+mn-ea"/>
        </a:defRPr>
      </a:lvl7pPr>
      <a:lvl8pPr marL="3573463" indent="-244475" algn="l" defTabSz="977900" rtl="0" eaLnBrk="0" fontAlgn="base" hangingPunct="0">
        <a:spcBef>
          <a:spcPct val="20000"/>
        </a:spcBef>
        <a:spcAft>
          <a:spcPct val="0"/>
        </a:spcAft>
        <a:buChar char="»"/>
        <a:defRPr sz="2100">
          <a:solidFill>
            <a:schemeClr val="tx1"/>
          </a:solidFill>
          <a:latin typeface="+mn-lt"/>
          <a:ea typeface="+mn-ea"/>
        </a:defRPr>
      </a:lvl8pPr>
      <a:lvl9pPr marL="4030663"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073150" y="2141538"/>
            <a:ext cx="8420100" cy="15398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r>
              <a:rPr lang="zh-CN" altLang="en-US" sz="2400" dirty="0" smtClean="0">
                <a:solidFill>
                  <a:srgbClr val="CC00CC"/>
                </a:solidFill>
              </a:rPr>
              <a:t>运筹学与最优化方法</a:t>
            </a:r>
            <a:r>
              <a:rPr lang="zh-CN" altLang="en-US" sz="2400" dirty="0" smtClean="0">
                <a:solidFill>
                  <a:srgbClr val="CC00CC"/>
                </a:solidFill>
                <a:latin typeface="隶书" pitchFamily="1" charset="-122"/>
              </a:rPr>
              <a:t/>
            </a:r>
            <a:br>
              <a:rPr lang="zh-CN" altLang="en-US" sz="2400" dirty="0" smtClean="0">
                <a:solidFill>
                  <a:srgbClr val="CC00CC"/>
                </a:solidFill>
                <a:latin typeface="隶书" pitchFamily="1" charset="-122"/>
              </a:rPr>
            </a:br>
            <a:r>
              <a:rPr lang="zh-CN" altLang="en-US" sz="2400" dirty="0" smtClean="0">
                <a:latin typeface="隶书" pitchFamily="1" charset="-122"/>
              </a:rPr>
              <a:t>第</a:t>
            </a:r>
            <a:r>
              <a:rPr lang="en-US" altLang="zh-CN" sz="2400" dirty="0" smtClean="0">
                <a:latin typeface="隶书" pitchFamily="1" charset="-122"/>
              </a:rPr>
              <a:t>8</a:t>
            </a:r>
            <a:r>
              <a:rPr lang="zh-CN" altLang="en-US" sz="2400" dirty="0" smtClean="0">
                <a:latin typeface="隶书" pitchFamily="1" charset="-122"/>
              </a:rPr>
              <a:t>章 约束</a:t>
            </a:r>
            <a:r>
              <a:rPr lang="zh-CN" altLang="en-US" sz="2400" dirty="0">
                <a:latin typeface="隶书" pitchFamily="1" charset="-122"/>
              </a:rPr>
              <a:t>问</a:t>
            </a:r>
            <a:r>
              <a:rPr lang="zh-CN" altLang="en-US" sz="2400" dirty="0" smtClean="0">
                <a:latin typeface="隶书" pitchFamily="1" charset="-122"/>
              </a:rPr>
              <a:t>题的最优化方法</a:t>
            </a:r>
            <a:r>
              <a:rPr lang="en-US" altLang="zh-CN" sz="2400" dirty="0" smtClean="0">
                <a:latin typeface="隶书" pitchFamily="1" charset="-122"/>
              </a:rPr>
              <a:t>(Methods of constrained Optimization)</a:t>
            </a:r>
            <a:r>
              <a:rPr lang="zh-CN" altLang="en-US" sz="2400" dirty="0" smtClean="0">
                <a:latin typeface="隶书" pitchFamily="1" charset="-122"/>
              </a:rPr>
              <a:t>及几个与优化有关的应用</a:t>
            </a:r>
            <a:endParaRPr lang="zh-CN" altLang="en-US" dirty="0" smtClean="0">
              <a:latin typeface="隶书" pitchFamily="1" charset="-122"/>
            </a:endParaRPr>
          </a:p>
        </p:txBody>
      </p:sp>
      <p:sp>
        <p:nvSpPr>
          <p:cNvPr id="5123" name="Rectangle 3"/>
          <p:cNvSpPr>
            <a:spLocks noGrp="1" noChangeArrowheads="1"/>
          </p:cNvSpPr>
          <p:nvPr>
            <p:ph type="subTitle" idx="4294967295"/>
          </p:nvPr>
        </p:nvSpPr>
        <p:spPr>
          <a:xfrm>
            <a:off x="1485900" y="4090988"/>
            <a:ext cx="6934200" cy="18446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0" indent="0" algn="ctr">
              <a:lnSpc>
                <a:spcPct val="90000"/>
              </a:lnSpc>
              <a:buFont typeface="Wingdings" pitchFamily="2" charset="2"/>
              <a:buNone/>
            </a:pPr>
            <a:r>
              <a:rPr lang="zh-CN" altLang="en-US" sz="2600" dirty="0" smtClean="0"/>
              <a:t>刘绍辉</a:t>
            </a:r>
          </a:p>
          <a:p>
            <a:pPr marL="0" indent="0" algn="ctr">
              <a:lnSpc>
                <a:spcPct val="90000"/>
              </a:lnSpc>
              <a:buFont typeface="Wingdings" pitchFamily="2" charset="2"/>
              <a:buNone/>
            </a:pPr>
            <a:r>
              <a:rPr lang="zh-CN" altLang="en-US" sz="2600" dirty="0" smtClean="0"/>
              <a:t>计算机科学与技术学院 哈尔滨工业大学</a:t>
            </a:r>
          </a:p>
          <a:p>
            <a:pPr marL="0" indent="0" algn="ctr">
              <a:lnSpc>
                <a:spcPct val="90000"/>
              </a:lnSpc>
              <a:buFont typeface="Wingdings" pitchFamily="2" charset="2"/>
              <a:buNone/>
            </a:pPr>
            <a:r>
              <a:rPr lang="zh-CN" altLang="en-US" sz="2600" dirty="0" smtClean="0"/>
              <a:t>shliu@hit.edu.cn</a:t>
            </a:r>
          </a:p>
          <a:p>
            <a:pPr marL="0" indent="0" algn="ctr">
              <a:lnSpc>
                <a:spcPct val="90000"/>
              </a:lnSpc>
              <a:buFont typeface="Wingdings" pitchFamily="2" charset="2"/>
              <a:buNone/>
            </a:pPr>
            <a:r>
              <a:rPr lang="zh-CN" altLang="en-US" sz="2600" dirty="0" smtClean="0"/>
              <a:t>201</a:t>
            </a:r>
            <a:r>
              <a:rPr lang="en-US" altLang="zh-CN" sz="2600" dirty="0" smtClean="0"/>
              <a:t>7</a:t>
            </a:r>
            <a:r>
              <a:rPr lang="zh-CN" altLang="en-US" sz="2600" dirty="0" smtClean="0"/>
              <a:t>年春季</a:t>
            </a:r>
          </a:p>
        </p:txBody>
      </p:sp>
    </p:spTree>
  </p:cSld>
  <p:clrMapOvr>
    <a:masterClrMapping/>
  </p:clrMapOvr>
  <p:transition spd="med" advTm="1187">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zh-CN" altLang="en-US" sz="2400" dirty="0">
                <a:latin typeface="隶书" pitchFamily="1" charset="-122"/>
              </a:rPr>
              <a:t>制约函数</a:t>
            </a:r>
            <a:r>
              <a:rPr lang="zh-CN" altLang="en-US" sz="2400" dirty="0" smtClean="0">
                <a:latin typeface="隶书" pitchFamily="1" charset="-122"/>
              </a:rPr>
              <a:t>法</a:t>
            </a:r>
            <a:r>
              <a:rPr lang="en-US" altLang="zh-CN" sz="2400" dirty="0" smtClean="0">
                <a:latin typeface="隶书" pitchFamily="1" charset="-122"/>
              </a:rPr>
              <a:t>-</a:t>
            </a:r>
            <a:r>
              <a:rPr lang="zh-CN" altLang="en-US" sz="2400" dirty="0">
                <a:latin typeface="隶书" pitchFamily="1" charset="-122"/>
              </a:rPr>
              <a:t>内点法</a:t>
            </a:r>
            <a:endParaRPr lang="zh-CN" altLang="en-US"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400" dirty="0" smtClean="0">
                    <a:solidFill>
                      <a:srgbClr val="FF0000"/>
                    </a:solidFill>
                  </a:rPr>
                  <a:t>内点法</a:t>
                </a:r>
                <a:r>
                  <a:rPr lang="en-US" altLang="zh-CN" sz="2400" dirty="0" smtClean="0">
                    <a:solidFill>
                      <a:srgbClr val="FF0000"/>
                    </a:solidFill>
                  </a:rPr>
                  <a:t>(interior point)</a:t>
                </a:r>
                <a:r>
                  <a:rPr lang="zh-CN" altLang="en-US" sz="2400" dirty="0" smtClean="0">
                    <a:solidFill>
                      <a:srgbClr val="FF0000"/>
                    </a:solidFill>
                  </a:rPr>
                  <a:t>，障碍函数法，闸函数法</a:t>
                </a:r>
                <a:endParaRPr lang="en-US" altLang="zh-CN" sz="2400" dirty="0" smtClean="0"/>
              </a:p>
              <a:p>
                <a14:m>
                  <m:oMath xmlns:m="http://schemas.openxmlformats.org/officeDocument/2006/math">
                    <m:r>
                      <a:rPr lang="zh-CN" altLang="en-US" sz="2400" i="1" dirty="0">
                        <a:solidFill>
                          <a:srgbClr val="CC00CC"/>
                        </a:solidFill>
                        <a:latin typeface="Cambria Math"/>
                      </a:rPr>
                      <m:t>考虑</m:t>
                    </m:r>
                    <m:r>
                      <a:rPr lang="en-US" altLang="zh-CN" sz="2400">
                        <a:solidFill>
                          <a:srgbClr val="CC00CC"/>
                        </a:solidFill>
                        <a:latin typeface="Cambria Math"/>
                      </a:rPr>
                      <m:t>(</m:t>
                    </m:r>
                    <m:r>
                      <a:rPr lang="en-US" altLang="zh-CN" sz="2400">
                        <a:solidFill>
                          <a:srgbClr val="CC00CC"/>
                        </a:solidFill>
                        <a:latin typeface="Cambria Math"/>
                      </a:rPr>
                      <m:t>𝐏</m:t>
                    </m:r>
                    <m:r>
                      <a:rPr lang="en-US" altLang="zh-CN" sz="2400">
                        <a:solidFill>
                          <a:srgbClr val="CC00CC"/>
                        </a:solidFill>
                        <a:latin typeface="Cambria Math"/>
                      </a:rPr>
                      <m:t>)</m:t>
                    </m:r>
                    <m:r>
                      <a:rPr lang="en-US" altLang="zh-CN" sz="2400" i="1">
                        <a:latin typeface="Cambria Math"/>
                      </a:rPr>
                      <m:t>𝒎𝒊𝒏</m:t>
                    </m:r>
                    <m:r>
                      <a:rPr lang="en-US" altLang="zh-CN" sz="2400" i="1">
                        <a:latin typeface="Cambria Math"/>
                      </a:rPr>
                      <m:t> </m:t>
                    </m:r>
                    <m:r>
                      <a:rPr lang="en-US" altLang="zh-CN" sz="2400" i="1">
                        <a:latin typeface="Cambria Math"/>
                      </a:rPr>
                      <m:t>𝒇</m:t>
                    </m:r>
                    <m:d>
                      <m:dPr>
                        <m:ctrlPr>
                          <a:rPr lang="en-US" altLang="zh-CN" sz="2400" i="1">
                            <a:latin typeface="Cambria Math" panose="02040503050406030204" pitchFamily="18" charset="0"/>
                          </a:rPr>
                        </m:ctrlPr>
                      </m:dPr>
                      <m:e>
                        <m:r>
                          <a:rPr lang="en-US" altLang="zh-CN" sz="2400" i="1">
                            <a:latin typeface="Cambria Math"/>
                          </a:rPr>
                          <m:t>𝒙</m:t>
                        </m:r>
                      </m:e>
                    </m:d>
                    <m:r>
                      <a:rPr lang="en-US" altLang="zh-CN" sz="2400" i="1">
                        <a:latin typeface="Cambria Math"/>
                      </a:rPr>
                      <m:t>;</m:t>
                    </m:r>
                    <m:r>
                      <a:rPr lang="en-US" altLang="zh-CN" sz="2400" i="1">
                        <a:latin typeface="Cambria Math"/>
                      </a:rPr>
                      <m:t>𝒔</m:t>
                    </m:r>
                    <m:r>
                      <a:rPr lang="en-US" altLang="zh-CN" sz="2400" i="1">
                        <a:latin typeface="Cambria Math"/>
                      </a:rPr>
                      <m:t>.</m:t>
                    </m:r>
                    <m:r>
                      <a:rPr lang="en-US" altLang="zh-CN" sz="2400" i="1">
                        <a:latin typeface="Cambria Math"/>
                      </a:rPr>
                      <m:t>𝒕</m:t>
                    </m:r>
                    <m:r>
                      <a:rPr lang="en-US" altLang="zh-CN" sz="2400" i="1">
                        <a:latin typeface="Cambria Math"/>
                      </a:rPr>
                      <m:t>. </m:t>
                    </m:r>
                    <m:sSub>
                      <m:sSubPr>
                        <m:ctrlPr>
                          <a:rPr lang="en-US" altLang="zh-CN" sz="2400" i="1">
                            <a:latin typeface="Cambria Math" panose="02040503050406030204" pitchFamily="18" charset="0"/>
                          </a:rPr>
                        </m:ctrlPr>
                      </m:sSubPr>
                      <m:e>
                        <m:r>
                          <a:rPr lang="en-US" altLang="zh-CN" sz="2400" i="1">
                            <a:latin typeface="Cambria Math"/>
                          </a:rPr>
                          <m:t>𝒈</m:t>
                        </m:r>
                      </m:e>
                      <m:sub>
                        <m:r>
                          <a:rPr lang="en-US" altLang="zh-CN" sz="2400" i="1">
                            <a:latin typeface="Cambria Math"/>
                          </a:rPr>
                          <m:t>𝒊</m:t>
                        </m:r>
                      </m:sub>
                    </m:sSub>
                    <m:d>
                      <m:dPr>
                        <m:ctrlPr>
                          <a:rPr lang="en-US" altLang="zh-CN" sz="2400" i="1">
                            <a:latin typeface="Cambria Math" panose="02040503050406030204" pitchFamily="18" charset="0"/>
                          </a:rPr>
                        </m:ctrlPr>
                      </m:dPr>
                      <m:e>
                        <m:r>
                          <a:rPr lang="en-US" altLang="zh-CN" sz="2400" i="1">
                            <a:latin typeface="Cambria Math"/>
                          </a:rPr>
                          <m:t>𝒙</m:t>
                        </m:r>
                      </m:e>
                    </m:d>
                    <m:r>
                      <a:rPr lang="en-US" altLang="zh-CN" sz="2400" i="1">
                        <a:latin typeface="Cambria Math"/>
                      </a:rPr>
                      <m:t>≤</m:t>
                    </m:r>
                    <m:r>
                      <a:rPr lang="en-US" altLang="zh-CN" sz="2400" i="1">
                        <a:latin typeface="Cambria Math"/>
                      </a:rPr>
                      <m:t>𝟎</m:t>
                    </m:r>
                    <m:r>
                      <a:rPr lang="en-US" altLang="zh-CN" sz="2400" i="1">
                        <a:latin typeface="Cambria Math"/>
                      </a:rPr>
                      <m:t>,</m:t>
                    </m:r>
                    <m:r>
                      <a:rPr lang="en-US" altLang="zh-CN" sz="2400" i="1">
                        <a:latin typeface="Cambria Math"/>
                      </a:rPr>
                      <m:t>𝒊</m:t>
                    </m:r>
                    <m:r>
                      <a:rPr lang="en-US" altLang="zh-CN" sz="2400" i="1">
                        <a:latin typeface="Cambria Math"/>
                      </a:rPr>
                      <m:t>=</m:t>
                    </m:r>
                    <m:r>
                      <a:rPr lang="en-US" altLang="zh-CN" sz="2400" i="1">
                        <a:latin typeface="Cambria Math"/>
                      </a:rPr>
                      <m:t>𝟏</m:t>
                    </m:r>
                    <m:r>
                      <a:rPr lang="en-US" altLang="zh-CN" sz="2400" i="1">
                        <a:latin typeface="Cambria Math"/>
                      </a:rPr>
                      <m:t>,⋯,</m:t>
                    </m:r>
                    <m:r>
                      <a:rPr lang="en-US" altLang="zh-CN" sz="2400" i="1">
                        <a:latin typeface="Cambria Math"/>
                      </a:rPr>
                      <m:t>𝒎</m:t>
                    </m:r>
                  </m:oMath>
                </a14:m>
                <a:r>
                  <a:rPr lang="en-US" altLang="zh-CN" sz="2400" dirty="0" smtClean="0"/>
                  <a:t>,</a:t>
                </a:r>
                <a:r>
                  <a:rPr lang="zh-CN" altLang="en-US" sz="2400" dirty="0" smtClean="0"/>
                  <a:t>记</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𝑿</m:t>
                        </m:r>
                      </m:e>
                      <m:sub>
                        <m:r>
                          <a:rPr lang="en-US" altLang="zh-CN" sz="2400" b="1" i="1" smtClean="0">
                            <a:latin typeface="Cambria Math"/>
                          </a:rPr>
                          <m:t>𝟏</m:t>
                        </m:r>
                      </m:sub>
                    </m:sSub>
                    <m:r>
                      <a:rPr lang="en-US" altLang="zh-CN" sz="2400" b="1" i="1" smtClean="0">
                        <a:latin typeface="Cambria Math"/>
                      </a:rPr>
                      <m:t>={</m:t>
                    </m:r>
                    <m:r>
                      <a:rPr lang="en-US" altLang="zh-CN" sz="2400" b="1" i="1" smtClean="0">
                        <a:latin typeface="Cambria Math"/>
                      </a:rPr>
                      <m:t>𝒙</m:t>
                    </m:r>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𝒈</m:t>
                        </m:r>
                      </m:e>
                      <m:sub>
                        <m:r>
                          <a:rPr lang="en-US" altLang="zh-CN" sz="2400" b="1" i="1" smtClean="0">
                            <a:latin typeface="Cambria Math"/>
                          </a:rPr>
                          <m:t>𝒊</m:t>
                        </m:r>
                      </m:sub>
                    </m:sSub>
                    <m:d>
                      <m:dPr>
                        <m:ctrlPr>
                          <a:rPr lang="en-US" altLang="zh-CN" sz="2400" b="1" i="1" smtClean="0">
                            <a:latin typeface="Cambria Math" panose="02040503050406030204" pitchFamily="18" charset="0"/>
                          </a:rPr>
                        </m:ctrlPr>
                      </m:dPr>
                      <m:e>
                        <m:r>
                          <a:rPr lang="en-US" altLang="zh-CN" sz="2400" b="1" i="1" smtClean="0">
                            <a:latin typeface="Cambria Math"/>
                          </a:rPr>
                          <m:t>𝒙</m:t>
                        </m:r>
                      </m:e>
                    </m:d>
                    <m:r>
                      <a:rPr lang="en-US" altLang="zh-CN" sz="2400" b="1" i="1" smtClean="0">
                        <a:latin typeface="Cambria Math"/>
                      </a:rPr>
                      <m:t>&lt;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𝒊</m:t>
                    </m:r>
                    <m:r>
                      <a:rPr lang="en-US" altLang="zh-CN" sz="2400" b="1" i="1" smtClean="0">
                        <a:latin typeface="Cambria Math"/>
                      </a:rPr>
                      <m:t>=</m:t>
                    </m:r>
                    <m:r>
                      <a:rPr lang="en-US" altLang="zh-CN" sz="2400" b="1" i="1" smtClean="0">
                        <a:latin typeface="Cambria Math"/>
                      </a:rPr>
                      <m:t>𝟏</m:t>
                    </m:r>
                    <m:r>
                      <a:rPr lang="en-US" altLang="zh-CN" sz="2400" b="1" i="1" smtClean="0">
                        <a:latin typeface="Cambria Math"/>
                      </a:rPr>
                      <m:t>,⋯,</m:t>
                    </m:r>
                    <m:r>
                      <a:rPr lang="en-US" altLang="zh-CN" sz="2400" b="1" i="1" smtClean="0">
                        <a:latin typeface="Cambria Math"/>
                      </a:rPr>
                      <m:t>𝒎</m:t>
                    </m:r>
                    <m:r>
                      <a:rPr lang="en-US" altLang="zh-CN" sz="2400" b="1" i="1" smtClean="0">
                        <a:latin typeface="Cambria Math"/>
                      </a:rPr>
                      <m:t>}</m:t>
                    </m:r>
                  </m:oMath>
                </a14:m>
                <a:r>
                  <a:rPr lang="zh-CN" altLang="en-US" sz="2400" dirty="0" smtClean="0"/>
                  <a:t>表示可行域</a:t>
                </a:r>
                <a14:m>
                  <m:oMath xmlns:m="http://schemas.openxmlformats.org/officeDocument/2006/math">
                    <m:r>
                      <a:rPr lang="en-US" altLang="zh-CN" sz="2400" b="1" i="1" smtClean="0">
                        <a:latin typeface="Cambria Math"/>
                      </a:rPr>
                      <m:t>𝑿</m:t>
                    </m:r>
                  </m:oMath>
                </a14:m>
                <a:r>
                  <a:rPr lang="zh-CN" altLang="en-US" sz="2400" dirty="0" smtClean="0"/>
                  <a:t>的严格内点的集合</a:t>
                </a:r>
                <a:endParaRPr lang="en-US" altLang="zh-CN" sz="2400" dirty="0" smtClean="0"/>
              </a:p>
              <a:p>
                <a:r>
                  <a:rPr lang="zh-CN" altLang="en-US" sz="2000" dirty="0">
                    <a:solidFill>
                      <a:srgbClr val="FF0000"/>
                    </a:solidFill>
                  </a:rPr>
                  <a:t>内点</a:t>
                </a:r>
                <a:r>
                  <a:rPr lang="zh-CN" altLang="en-US" sz="2000" dirty="0" smtClean="0">
                    <a:solidFill>
                      <a:srgbClr val="FF0000"/>
                    </a:solidFill>
                  </a:rPr>
                  <a:t>法的基本思想：要求迭代都在可行域内部进行，初始点也必须是内点，然后再在可行域边界上设置一道障碍，以阻止搜索点到可行域边界上去，一旦接近可行域边界，就会受到很大的惩罚，从而迫使迭代点始终留在可行域内部</a:t>
                </a:r>
                <a:endParaRPr lang="en-US" altLang="zh-CN" sz="2000" dirty="0" smtClean="0">
                  <a:solidFill>
                    <a:srgbClr val="FF0000"/>
                  </a:solidFill>
                </a:endParaRPr>
              </a:p>
              <a:p>
                <a:r>
                  <a:rPr lang="zh-CN" altLang="en-US" sz="2400" dirty="0" smtClean="0"/>
                  <a:t>与外点法类似，也有制约函数，称为障碍函数</a:t>
                </a:r>
                <a:r>
                  <a:rPr lang="en-US" altLang="zh-CN" sz="2400" dirty="0" smtClean="0"/>
                  <a:t>(</a:t>
                </a:r>
                <a:r>
                  <a:rPr lang="zh-CN" altLang="en-US" sz="2400" dirty="0" smtClean="0"/>
                  <a:t>闸函数</a:t>
                </a:r>
                <a:r>
                  <a:rPr lang="en-US" altLang="zh-CN" sz="2400" dirty="0" smtClean="0"/>
                  <a:t>)(barrier function):</a:t>
                </a:r>
                <a:r>
                  <a:rPr lang="zh-CN" altLang="en-US" sz="2400" dirty="0" smtClean="0"/>
                  <a:t>在可行域内部，障碍函数尽可能接近原目标函数，在接近边界时为很大的数值，从而其极小点不会在边界上达到，称为无约束优化问题，一般通过对数或倒数来构造</a:t>
                </a:r>
                <a14:m>
                  <m:oMath xmlns:m="http://schemas.openxmlformats.org/officeDocument/2006/math">
                    <m:r>
                      <a:rPr lang="en-US" altLang="zh-CN" sz="2400" b="1" i="1" smtClean="0">
                        <a:latin typeface="Cambria Math"/>
                      </a:rPr>
                      <m:t>𝝓</m:t>
                    </m:r>
                    <m:d>
                      <m:dPr>
                        <m:ctrlPr>
                          <a:rPr lang="en-US" altLang="zh-CN" sz="2400" b="1" i="1" smtClean="0">
                            <a:latin typeface="Cambria Math" panose="02040503050406030204" pitchFamily="18" charset="0"/>
                          </a:rPr>
                        </m:ctrlPr>
                      </m:dPr>
                      <m:e>
                        <m:r>
                          <a:rPr lang="en-US" altLang="zh-CN" sz="2400" b="1" i="1" smtClean="0">
                            <a:latin typeface="Cambria Math"/>
                          </a:rPr>
                          <m:t>𝝀</m:t>
                        </m:r>
                      </m:e>
                    </m:d>
                    <m:r>
                      <a:rPr lang="en-US" altLang="zh-CN" sz="2400" b="1" i="1" smtClean="0">
                        <a:latin typeface="Cambria Math"/>
                      </a:rPr>
                      <m:t>=−</m:t>
                    </m:r>
                    <m:f>
                      <m:fPr>
                        <m:ctrlPr>
                          <a:rPr lang="en-US" altLang="zh-CN" sz="2400" b="1" i="1" smtClean="0">
                            <a:latin typeface="Cambria Math" panose="02040503050406030204" pitchFamily="18" charset="0"/>
                          </a:rPr>
                        </m:ctrlPr>
                      </m:fPr>
                      <m:num>
                        <m:r>
                          <a:rPr lang="en-US" altLang="zh-CN" sz="2400" b="1" i="1" smtClean="0">
                            <a:latin typeface="Cambria Math"/>
                          </a:rPr>
                          <m:t>𝟏</m:t>
                        </m:r>
                      </m:num>
                      <m:den>
                        <m:r>
                          <a:rPr lang="en-US" altLang="zh-CN" sz="2400" b="1" i="1" smtClean="0">
                            <a:latin typeface="Cambria Math"/>
                          </a:rPr>
                          <m:t>𝝀</m:t>
                        </m:r>
                      </m:den>
                    </m:f>
                  </m:oMath>
                </a14:m>
                <a:r>
                  <a:rPr lang="zh-CN" altLang="en-US" sz="2400" dirty="0" smtClean="0"/>
                  <a:t>或者</a:t>
                </a:r>
                <a14:m>
                  <m:oMath xmlns:m="http://schemas.openxmlformats.org/officeDocument/2006/math">
                    <m:r>
                      <a:rPr lang="en-US" altLang="zh-CN" sz="2400" i="1">
                        <a:latin typeface="Cambria Math"/>
                      </a:rPr>
                      <m:t>𝝓</m:t>
                    </m:r>
                    <m:d>
                      <m:dPr>
                        <m:ctrlPr>
                          <a:rPr lang="en-US" altLang="zh-CN" sz="2400" i="1">
                            <a:latin typeface="Cambria Math" panose="02040503050406030204" pitchFamily="18" charset="0"/>
                          </a:rPr>
                        </m:ctrlPr>
                      </m:dPr>
                      <m:e>
                        <m:r>
                          <a:rPr lang="en-US" altLang="zh-CN" sz="2400" i="1">
                            <a:latin typeface="Cambria Math"/>
                          </a:rPr>
                          <m:t>𝝀</m:t>
                        </m:r>
                      </m:e>
                    </m:d>
                    <m:r>
                      <a:rPr lang="en-US" altLang="zh-CN" sz="2400" i="1">
                        <a:latin typeface="Cambria Math"/>
                      </a:rPr>
                      <m:t>=</m:t>
                    </m:r>
                    <m:r>
                      <a:rPr lang="en-US" altLang="zh-CN" sz="2400" i="1" dirty="0" smtClean="0">
                        <a:latin typeface="Cambria Math"/>
                      </a:rPr>
                      <m:t>|</m:t>
                    </m:r>
                    <m:r>
                      <a:rPr lang="en-US" altLang="zh-CN" sz="2400" b="1" i="1" dirty="0" smtClean="0">
                        <a:latin typeface="Cambria Math"/>
                      </a:rPr>
                      <m:t>𝒍𝒏</m:t>
                    </m:r>
                    <m:d>
                      <m:dPr>
                        <m:ctrlPr>
                          <a:rPr lang="en-US" altLang="zh-CN" sz="2400" b="1" i="1" dirty="0" smtClean="0">
                            <a:latin typeface="Cambria Math" panose="02040503050406030204" pitchFamily="18" charset="0"/>
                          </a:rPr>
                        </m:ctrlPr>
                      </m:dPr>
                      <m:e>
                        <m:r>
                          <a:rPr lang="en-US" altLang="zh-CN" sz="2400" b="1" i="1" dirty="0" smtClean="0">
                            <a:latin typeface="Cambria Math"/>
                          </a:rPr>
                          <m:t>−</m:t>
                        </m:r>
                        <m:r>
                          <a:rPr lang="en-US" altLang="zh-CN" sz="2400" b="1" i="1" dirty="0" smtClean="0">
                            <a:latin typeface="Cambria Math"/>
                          </a:rPr>
                          <m:t>𝝀</m:t>
                        </m:r>
                      </m:e>
                    </m:d>
                    <m:r>
                      <a:rPr lang="en-US" altLang="zh-CN" sz="2400" b="1" i="1" dirty="0" smtClean="0">
                        <a:latin typeface="Cambria Math"/>
                      </a:rPr>
                      <m:t>|</m:t>
                    </m:r>
                  </m:oMath>
                </a14:m>
                <a:r>
                  <a:rPr lang="zh-CN" altLang="en-US" sz="2400" dirty="0" smtClean="0"/>
                  <a:t>，</a:t>
                </a:r>
                <a:r>
                  <a:rPr lang="zh-CN" altLang="en-US" sz="2400" dirty="0" smtClean="0">
                    <a:solidFill>
                      <a:srgbClr val="FF0000"/>
                    </a:solidFill>
                  </a:rPr>
                  <a:t>满足</a:t>
                </a:r>
                <a14:m>
                  <m:oMath xmlns:m="http://schemas.openxmlformats.org/officeDocument/2006/math">
                    <m:r>
                      <a:rPr lang="en-US" altLang="zh-CN" sz="2400" b="1" i="1" smtClean="0">
                        <a:solidFill>
                          <a:srgbClr val="FF0000"/>
                        </a:solidFill>
                        <a:latin typeface="Cambria Math" panose="02040503050406030204" pitchFamily="18" charset="0"/>
                      </a:rPr>
                      <m:t>𝝓</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𝝀</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𝟎</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𝒊𝒇</m:t>
                    </m:r>
                    <m:r>
                      <a:rPr lang="en-US" altLang="zh-CN" sz="2400" b="1" i="1" smtClean="0">
                        <a:solidFill>
                          <a:srgbClr val="FF0000"/>
                        </a:solidFill>
                        <a:latin typeface="Cambria Math" panose="02040503050406030204" pitchFamily="18" charset="0"/>
                      </a:rPr>
                      <m:t> </m:t>
                    </m:r>
                    <m:r>
                      <a:rPr lang="en-US" altLang="zh-CN" sz="2400" b="1" i="1" smtClean="0">
                        <a:solidFill>
                          <a:srgbClr val="FF0000"/>
                        </a:solidFill>
                        <a:latin typeface="Cambria Math" panose="02040503050406030204" pitchFamily="18" charset="0"/>
                      </a:rPr>
                      <m:t>𝝀</m:t>
                    </m:r>
                    <m:r>
                      <a:rPr lang="en-US" altLang="zh-CN" sz="2400" b="1" i="1" smtClean="0">
                        <a:solidFill>
                          <a:srgbClr val="FF0000"/>
                        </a:solidFill>
                        <a:latin typeface="Cambria Math" panose="02040503050406030204" pitchFamily="18" charset="0"/>
                      </a:rPr>
                      <m:t>&lt;</m:t>
                    </m:r>
                    <m:r>
                      <a:rPr lang="en-US" altLang="zh-CN" sz="2400" b="1" i="1" smtClean="0">
                        <a:solidFill>
                          <a:srgbClr val="FF0000"/>
                        </a:solidFill>
                        <a:latin typeface="Cambria Math" panose="02040503050406030204" pitchFamily="18" charset="0"/>
                      </a:rPr>
                      <m:t>𝟎</m:t>
                    </m:r>
                    <m:r>
                      <a:rPr lang="en-US" altLang="zh-CN" sz="2400" b="1" i="1" smtClean="0">
                        <a:solidFill>
                          <a:srgbClr val="FF0000"/>
                        </a:solidFill>
                        <a:latin typeface="Cambria Math" panose="02040503050406030204" pitchFamily="18" charset="0"/>
                      </a:rPr>
                      <m:t>, </m:t>
                    </m:r>
                    <m:r>
                      <a:rPr lang="en-US" altLang="zh-CN" sz="2400" b="1" i="1" smtClean="0">
                        <a:solidFill>
                          <a:srgbClr val="FF0000"/>
                        </a:solidFill>
                        <a:latin typeface="Cambria Math" panose="02040503050406030204" pitchFamily="18" charset="0"/>
                      </a:rPr>
                      <m:t>𝝓</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𝝀</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𝒊𝒇</m:t>
                    </m:r>
                    <m:r>
                      <a:rPr lang="en-US" altLang="zh-CN" sz="2400" b="1" i="1" smtClean="0">
                        <a:solidFill>
                          <a:srgbClr val="FF0000"/>
                        </a:solidFill>
                        <a:latin typeface="Cambria Math" panose="02040503050406030204" pitchFamily="18" charset="0"/>
                      </a:rPr>
                      <m:t> </m:t>
                    </m:r>
                    <m:r>
                      <a:rPr lang="en-US" altLang="zh-CN" sz="2400" b="1" i="1" smtClean="0">
                        <a:solidFill>
                          <a:srgbClr val="FF0000"/>
                        </a:solidFill>
                        <a:latin typeface="Cambria Math" panose="02040503050406030204" pitchFamily="18" charset="0"/>
                      </a:rPr>
                      <m:t>𝝀</m:t>
                    </m:r>
                    <m:r>
                      <a:rPr lang="en-US" altLang="zh-CN" sz="2400" b="1" i="1" smtClean="0">
                        <a:solidFill>
                          <a:srgbClr val="FF0000"/>
                        </a:solidFill>
                        <a:latin typeface="Cambria Math" panose="02040503050406030204" pitchFamily="18" charset="0"/>
                      </a:rPr>
                      <m:t>→</m:t>
                    </m:r>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panose="02040503050406030204" pitchFamily="18" charset="0"/>
                          </a:rPr>
                          <m:t>𝟎</m:t>
                        </m:r>
                      </m:e>
                      <m:sup>
                        <m:r>
                          <a:rPr lang="en-US" altLang="zh-CN" sz="2400" b="1" i="1" smtClean="0">
                            <a:solidFill>
                              <a:srgbClr val="FF0000"/>
                            </a:solidFill>
                            <a:latin typeface="Cambria Math" panose="02040503050406030204" pitchFamily="18" charset="0"/>
                          </a:rPr>
                          <m:t>−</m:t>
                        </m:r>
                      </m:sup>
                    </m:sSup>
                  </m:oMath>
                </a14:m>
                <a:endParaRPr lang="en-US" altLang="zh-CN" sz="2400" dirty="0" smtClean="0"/>
              </a:p>
              <a:p>
                <a14:m>
                  <m:oMath xmlns:m="http://schemas.openxmlformats.org/officeDocument/2006/math">
                    <m:r>
                      <a:rPr lang="en-US" altLang="zh-CN" sz="2400" b="1" i="1" smtClean="0">
                        <a:latin typeface="Cambria Math"/>
                      </a:rPr>
                      <m:t>𝒑</m:t>
                    </m:r>
                    <m:d>
                      <m:dPr>
                        <m:ctrlPr>
                          <a:rPr lang="en-US" altLang="zh-CN" sz="2400" b="1" i="1" smtClean="0">
                            <a:latin typeface="Cambria Math" panose="02040503050406030204" pitchFamily="18" charset="0"/>
                          </a:rPr>
                        </m:ctrlPr>
                      </m:dPr>
                      <m:e>
                        <m:r>
                          <a:rPr lang="en-US" altLang="zh-CN" sz="2400" b="1" i="1" smtClean="0">
                            <a:latin typeface="Cambria Math"/>
                          </a:rPr>
                          <m:t>𝒙</m:t>
                        </m:r>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𝒓</m:t>
                            </m:r>
                          </m:e>
                          <m:sub>
                            <m:r>
                              <a:rPr lang="en-US" altLang="zh-CN" sz="2400" b="1" i="1" smtClean="0">
                                <a:latin typeface="Cambria Math"/>
                              </a:rPr>
                              <m:t>𝒌</m:t>
                            </m:r>
                          </m:sub>
                        </m:sSub>
                      </m:e>
                    </m:d>
                    <m:r>
                      <a:rPr lang="en-US" altLang="zh-CN" sz="2400" b="1" i="1" smtClean="0">
                        <a:latin typeface="Cambria Math"/>
                      </a:rPr>
                      <m:t>=</m:t>
                    </m:r>
                    <m:r>
                      <a:rPr lang="en-US" altLang="zh-CN" sz="2400" b="1" i="1" smtClean="0">
                        <a:latin typeface="Cambria Math"/>
                      </a:rPr>
                      <m:t>𝒇</m:t>
                    </m:r>
                    <m:d>
                      <m:dPr>
                        <m:ctrlPr>
                          <a:rPr lang="en-US" altLang="zh-CN" sz="2400" b="1" i="1" smtClean="0">
                            <a:latin typeface="Cambria Math" panose="02040503050406030204" pitchFamily="18" charset="0"/>
                          </a:rPr>
                        </m:ctrlPr>
                      </m:dPr>
                      <m:e>
                        <m:r>
                          <a:rPr lang="en-US" altLang="zh-CN" sz="2400" b="1" i="1" smtClean="0">
                            <a:latin typeface="Cambria Math"/>
                          </a:rPr>
                          <m:t>𝒙</m:t>
                        </m:r>
                      </m:e>
                    </m:d>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𝒓</m:t>
                        </m:r>
                      </m:e>
                      <m:sub>
                        <m:r>
                          <a:rPr lang="en-US" altLang="zh-CN" sz="2400" b="1" i="1" smtClean="0">
                            <a:latin typeface="Cambria Math"/>
                          </a:rPr>
                          <m:t>𝒌</m:t>
                        </m:r>
                      </m:sub>
                    </m:sSub>
                    <m:nary>
                      <m:naryPr>
                        <m:chr m:val="∑"/>
                        <m:limLoc m:val="subSup"/>
                        <m:ctrlPr>
                          <a:rPr lang="en-US" altLang="zh-CN" sz="2400" b="1" i="1" smtClean="0">
                            <a:latin typeface="Cambria Math" panose="02040503050406030204" pitchFamily="18" charset="0"/>
                          </a:rPr>
                        </m:ctrlPr>
                      </m:naryPr>
                      <m:sub>
                        <m:r>
                          <m:rPr>
                            <m:brk m:alnAt="25"/>
                          </m:rPr>
                          <a:rPr lang="en-US" altLang="zh-CN" sz="2400" b="1" i="1" smtClean="0">
                            <a:latin typeface="Cambria Math"/>
                          </a:rPr>
                          <m:t>𝒊</m:t>
                        </m:r>
                        <m:r>
                          <a:rPr lang="en-US" altLang="zh-CN" sz="2400" b="1" i="1" smtClean="0">
                            <a:latin typeface="Cambria Math"/>
                          </a:rPr>
                          <m:t>=</m:t>
                        </m:r>
                        <m:r>
                          <a:rPr lang="en-US" altLang="zh-CN" sz="2400" b="1" i="1" smtClean="0">
                            <a:latin typeface="Cambria Math"/>
                          </a:rPr>
                          <m:t>𝟏</m:t>
                        </m:r>
                      </m:sub>
                      <m:sup>
                        <m:r>
                          <a:rPr lang="en-US" altLang="zh-CN" sz="2400" b="1" i="1" smtClean="0">
                            <a:latin typeface="Cambria Math"/>
                          </a:rPr>
                          <m:t>𝒎</m:t>
                        </m:r>
                      </m:sup>
                      <m:e>
                        <m:f>
                          <m:fPr>
                            <m:ctrlPr>
                              <a:rPr lang="en-US" altLang="zh-CN" sz="2400" b="1" i="1" smtClean="0">
                                <a:latin typeface="Cambria Math" panose="02040503050406030204" pitchFamily="18" charset="0"/>
                              </a:rPr>
                            </m:ctrlPr>
                          </m:fPr>
                          <m:num>
                            <m:r>
                              <a:rPr lang="en-US" altLang="zh-CN" sz="2400" b="1" i="1" smtClean="0">
                                <a:latin typeface="Cambria Math"/>
                              </a:rPr>
                              <m:t>𝟏</m:t>
                            </m:r>
                          </m:num>
                          <m:den>
                            <m:sSub>
                              <m:sSubPr>
                                <m:ctrlPr>
                                  <a:rPr lang="en-US" altLang="zh-CN" sz="2400" b="1" i="1" smtClean="0">
                                    <a:latin typeface="Cambria Math" panose="02040503050406030204" pitchFamily="18" charset="0"/>
                                  </a:rPr>
                                </m:ctrlPr>
                              </m:sSubPr>
                              <m:e>
                                <m:r>
                                  <a:rPr lang="en-US" altLang="zh-CN" sz="2400" b="1" i="1" smtClean="0">
                                    <a:latin typeface="Cambria Math"/>
                                  </a:rPr>
                                  <m:t>𝒈</m:t>
                                </m:r>
                              </m:e>
                              <m:sub>
                                <m:r>
                                  <a:rPr lang="en-US" altLang="zh-CN" sz="2400" b="1" i="1" smtClean="0">
                                    <a:latin typeface="Cambria Math"/>
                                  </a:rPr>
                                  <m:t>𝒊</m:t>
                                </m:r>
                              </m:sub>
                            </m:sSub>
                            <m:d>
                              <m:dPr>
                                <m:ctrlPr>
                                  <a:rPr lang="en-US" altLang="zh-CN" sz="2400" b="1" i="1" smtClean="0">
                                    <a:latin typeface="Cambria Math" panose="02040503050406030204" pitchFamily="18" charset="0"/>
                                  </a:rPr>
                                </m:ctrlPr>
                              </m:dPr>
                              <m:e>
                                <m:r>
                                  <a:rPr lang="en-US" altLang="zh-CN" sz="2400" b="1" i="1" smtClean="0">
                                    <a:latin typeface="Cambria Math"/>
                                  </a:rPr>
                                  <m:t>𝒙</m:t>
                                </m:r>
                              </m:e>
                            </m:d>
                          </m:den>
                        </m:f>
                      </m:e>
                    </m:nary>
                  </m:oMath>
                </a14:m>
                <a:r>
                  <a:rPr lang="zh-CN" altLang="en-US" sz="2400" dirty="0" smtClean="0"/>
                  <a:t>或者</a:t>
                </a:r>
                <a14:m>
                  <m:oMath xmlns:m="http://schemas.openxmlformats.org/officeDocument/2006/math">
                    <m:r>
                      <a:rPr lang="en-US" altLang="zh-CN" sz="2400" i="1">
                        <a:latin typeface="Cambria Math"/>
                      </a:rPr>
                      <m:t>𝒑</m:t>
                    </m:r>
                    <m:d>
                      <m:dPr>
                        <m:ctrlPr>
                          <a:rPr lang="en-US" altLang="zh-CN" sz="2400" i="1">
                            <a:latin typeface="Cambria Math" panose="02040503050406030204" pitchFamily="18" charset="0"/>
                          </a:rPr>
                        </m:ctrlPr>
                      </m:dPr>
                      <m:e>
                        <m:r>
                          <a:rPr lang="en-US" altLang="zh-CN" sz="2400" i="1">
                            <a:latin typeface="Cambria Math"/>
                          </a:rPr>
                          <m:t>𝒙</m:t>
                        </m:r>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𝒓</m:t>
                            </m:r>
                          </m:e>
                          <m:sub>
                            <m:r>
                              <a:rPr lang="en-US" altLang="zh-CN" sz="2400" i="1">
                                <a:latin typeface="Cambria Math"/>
                              </a:rPr>
                              <m:t>𝒌</m:t>
                            </m:r>
                          </m:sub>
                        </m:sSub>
                      </m:e>
                    </m:d>
                    <m:r>
                      <a:rPr lang="en-US" altLang="zh-CN" sz="2400" i="1">
                        <a:latin typeface="Cambria Math"/>
                      </a:rPr>
                      <m:t>=</m:t>
                    </m:r>
                    <m:r>
                      <a:rPr lang="en-US" altLang="zh-CN" sz="2400" i="1">
                        <a:latin typeface="Cambria Math"/>
                      </a:rPr>
                      <m:t>𝒇</m:t>
                    </m:r>
                    <m:d>
                      <m:dPr>
                        <m:ctrlPr>
                          <a:rPr lang="en-US" altLang="zh-CN" sz="2400" i="1">
                            <a:latin typeface="Cambria Math" panose="02040503050406030204" pitchFamily="18" charset="0"/>
                          </a:rPr>
                        </m:ctrlPr>
                      </m:dPr>
                      <m:e>
                        <m:r>
                          <a:rPr lang="en-US" altLang="zh-CN" sz="2400" i="1">
                            <a:latin typeface="Cambria Math"/>
                          </a:rPr>
                          <m:t>𝒙</m:t>
                        </m:r>
                      </m:e>
                    </m:d>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a:rPr>
                          <m:t>𝒓</m:t>
                        </m:r>
                      </m:e>
                      <m:sub>
                        <m:r>
                          <a:rPr lang="en-US" altLang="zh-CN" sz="2400" i="1">
                            <a:latin typeface="Cambria Math"/>
                          </a:rPr>
                          <m:t>𝒌</m:t>
                        </m:r>
                      </m:sub>
                    </m:sSub>
                    <m:nary>
                      <m:naryPr>
                        <m:chr m:val="∑"/>
                        <m:limLoc m:val="subSup"/>
                        <m:ctrlPr>
                          <a:rPr lang="en-US" altLang="zh-CN" sz="2400" i="1">
                            <a:latin typeface="Cambria Math" panose="02040503050406030204" pitchFamily="18" charset="0"/>
                          </a:rPr>
                        </m:ctrlPr>
                      </m:naryPr>
                      <m:sub>
                        <m:r>
                          <m:rPr>
                            <m:brk m:alnAt="25"/>
                          </m:rPr>
                          <a:rPr lang="en-US" altLang="zh-CN" sz="2400" i="1">
                            <a:latin typeface="Cambria Math"/>
                          </a:rPr>
                          <m:t>𝒊</m:t>
                        </m:r>
                        <m:r>
                          <a:rPr lang="en-US" altLang="zh-CN" sz="2400" i="1">
                            <a:latin typeface="Cambria Math"/>
                          </a:rPr>
                          <m:t>=</m:t>
                        </m:r>
                        <m:r>
                          <a:rPr lang="en-US" altLang="zh-CN" sz="2400" i="1">
                            <a:latin typeface="Cambria Math"/>
                          </a:rPr>
                          <m:t>𝟏</m:t>
                        </m:r>
                      </m:sub>
                      <m:sup>
                        <m:r>
                          <a:rPr lang="en-US" altLang="zh-CN" sz="2400" i="1">
                            <a:latin typeface="Cambria Math"/>
                          </a:rPr>
                          <m:t>𝒎</m:t>
                        </m:r>
                      </m:sup>
                      <m:e>
                        <m:r>
                          <a:rPr lang="en-US" altLang="zh-CN" sz="2400" b="1" i="1" smtClean="0">
                            <a:latin typeface="Cambria Math" panose="02040503050406030204" pitchFamily="18" charset="0"/>
                          </a:rPr>
                          <m:t>𝒍𝒏</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𝒈</m:t>
                            </m:r>
                          </m:e>
                          <m:sub>
                            <m:r>
                              <a:rPr lang="en-US" altLang="zh-CN" sz="2400" b="1" i="1" smtClean="0">
                                <a:latin typeface="Cambria Math" panose="02040503050406030204" pitchFamily="18" charset="0"/>
                              </a:rPr>
                              <m:t>𝒊</m:t>
                            </m:r>
                          </m:sub>
                        </m:sSub>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e>
                    </m:nary>
                  </m:oMath>
                </a14:m>
                <a:r>
                  <a:rPr lang="en-US" altLang="zh-CN" sz="2400" dirty="0" smtClean="0"/>
                  <a:t>,</a:t>
                </a:r>
                <a:r>
                  <a:rPr lang="zh-CN" altLang="en-US" sz="2400" dirty="0" smtClean="0"/>
                  <a:t>参数序列满足：</a:t>
                </a:r>
                <a14:m>
                  <m:oMath xmlns:m="http://schemas.openxmlformats.org/officeDocument/2006/math">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&lt;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&lt;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𝒌</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𝒌</m:t>
                        </m:r>
                      </m:sub>
                    </m:sSub>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𝟎</m:t>
                        </m:r>
                      </m:e>
                      <m:sup>
                        <m:r>
                          <a:rPr lang="en-US" altLang="zh-CN" sz="2400" b="1" i="1" smtClean="0">
                            <a:latin typeface="Cambria Math" panose="02040503050406030204" pitchFamily="18" charset="0"/>
                          </a:rPr>
                          <m:t>+</m:t>
                        </m:r>
                      </m:sup>
                    </m:sSup>
                  </m:oMath>
                </a14:m>
                <a:endParaRPr lang="zh-CN" alt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6" t="-1193" r="-463" b="-11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866520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zh-CN" altLang="en-US" sz="2400" dirty="0">
                <a:latin typeface="隶书" pitchFamily="1" charset="-122"/>
              </a:rPr>
              <a:t>制约函数法</a:t>
            </a:r>
            <a:r>
              <a:rPr lang="en-US" altLang="zh-CN" sz="2400" dirty="0">
                <a:latin typeface="隶书" pitchFamily="1" charset="-122"/>
              </a:rPr>
              <a:t>-</a:t>
            </a:r>
            <a:r>
              <a:rPr lang="zh-CN" altLang="en-US" sz="2400" dirty="0">
                <a:latin typeface="隶书" pitchFamily="1" charset="-122"/>
              </a:rPr>
              <a:t>内点法</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smtClean="0"/>
                  <a:t>内点</a:t>
                </a:r>
                <a:r>
                  <a:rPr lang="zh-CN" altLang="en-US" sz="2000" dirty="0"/>
                  <a:t>法的计算步骤</a:t>
                </a:r>
                <a:endParaRPr lang="en-US" altLang="zh-CN" sz="2000" dirty="0"/>
              </a:p>
              <a:p>
                <a:r>
                  <a:rPr lang="en-US" altLang="zh-CN" sz="2000" dirty="0">
                    <a:solidFill>
                      <a:srgbClr val="CC00CC"/>
                    </a:solidFill>
                  </a:rPr>
                  <a:t>1.</a:t>
                </a:r>
                <a:r>
                  <a:rPr lang="zh-CN" altLang="en-US" sz="2000" dirty="0"/>
                  <a:t>给定初始点</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𝟎</m:t>
                        </m:r>
                      </m:sub>
                    </m:sSub>
                  </m:oMath>
                </a14:m>
                <a:r>
                  <a:rPr lang="en-US" altLang="zh-CN" sz="2000" dirty="0"/>
                  <a:t>,</a:t>
                </a:r>
                <a:r>
                  <a:rPr lang="zh-CN" altLang="en-US" sz="2000" dirty="0"/>
                  <a:t>初</a:t>
                </a:r>
                <a:r>
                  <a:rPr lang="zh-CN" altLang="en-US" sz="2000" dirty="0" smtClean="0"/>
                  <a:t>始障碍因</a:t>
                </a:r>
                <a:r>
                  <a:rPr lang="zh-CN" altLang="en-US" sz="2000" dirty="0"/>
                  <a:t>子</a:t>
                </a:r>
                <a14:m>
                  <m:oMath xmlns:m="http://schemas.openxmlformats.org/officeDocument/2006/math">
                    <m:sSub>
                      <m:sSubPr>
                        <m:ctrlPr>
                          <a:rPr lang="en-US" altLang="zh-CN" sz="2000" i="1">
                            <a:latin typeface="Cambria Math" panose="02040503050406030204" pitchFamily="18" charset="0"/>
                          </a:rPr>
                        </m:ctrlPr>
                      </m:sSubPr>
                      <m:e>
                        <m:r>
                          <a:rPr lang="en-US" altLang="zh-CN" sz="2000" b="1" i="1" smtClean="0">
                            <a:latin typeface="Cambria Math"/>
                          </a:rPr>
                          <m:t>𝒓</m:t>
                        </m:r>
                      </m:e>
                      <m:sub>
                        <m:r>
                          <a:rPr lang="en-US" altLang="zh-CN" sz="2000" i="1">
                            <a:latin typeface="Cambria Math"/>
                          </a:rPr>
                          <m:t>𝟏</m:t>
                        </m:r>
                      </m:sub>
                    </m:sSub>
                    <m:r>
                      <a:rPr lang="en-US" altLang="zh-CN" sz="2000" i="1">
                        <a:latin typeface="Cambria Math"/>
                      </a:rPr>
                      <m:t>(</m:t>
                    </m:r>
                    <m:r>
                      <a:rPr lang="zh-CN" altLang="en-US" sz="2000" i="1">
                        <a:latin typeface="Cambria Math"/>
                      </a:rPr>
                      <m:t>如为</m:t>
                    </m:r>
                    <m:r>
                      <a:rPr lang="en-US" altLang="zh-CN" sz="2000" i="1">
                        <a:latin typeface="Cambria Math"/>
                      </a:rPr>
                      <m:t>𝟏</m:t>
                    </m:r>
                    <m:r>
                      <a:rPr lang="en-US" altLang="zh-CN" sz="2000" i="1">
                        <a:latin typeface="Cambria Math"/>
                      </a:rPr>
                      <m:t>)</m:t>
                    </m:r>
                  </m:oMath>
                </a14:m>
                <a:r>
                  <a:rPr lang="en-US" altLang="zh-CN" sz="2000" dirty="0"/>
                  <a:t>,</a:t>
                </a:r>
                <a:r>
                  <a:rPr lang="zh-CN" altLang="en-US" sz="2000" dirty="0"/>
                  <a:t>缩小</a:t>
                </a:r>
                <a:r>
                  <a:rPr lang="zh-CN" altLang="en-US" sz="2000" dirty="0" smtClean="0"/>
                  <a:t>因</a:t>
                </a:r>
                <a:r>
                  <a:rPr lang="zh-CN" altLang="en-US" sz="2000" dirty="0"/>
                  <a:t>子</a:t>
                </a:r>
                <a14:m>
                  <m:oMath xmlns:m="http://schemas.openxmlformats.org/officeDocument/2006/math">
                    <m:r>
                      <a:rPr lang="en-US" altLang="zh-CN" sz="2000" i="1">
                        <a:latin typeface="Cambria Math"/>
                      </a:rPr>
                      <m:t>𝜷</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i="1">
                        <a:latin typeface="Cambria Math"/>
                      </a:rPr>
                      <m:t>𝟏</m:t>
                    </m:r>
                    <m:r>
                      <a:rPr lang="en-US" altLang="zh-CN" sz="2000" b="1" i="1" smtClean="0">
                        <a:latin typeface="Cambria Math"/>
                      </a:rPr>
                      <m:t>)</m:t>
                    </m:r>
                    <m:r>
                      <a:rPr lang="en-US" altLang="zh-CN" sz="2000">
                        <a:latin typeface="Cambria Math"/>
                      </a:rPr>
                      <m:t>(</m:t>
                    </m:r>
                    <m:r>
                      <a:rPr lang="en-US" altLang="zh-CN" sz="2000" b="1" i="0" smtClean="0">
                        <a:latin typeface="Cambria Math"/>
                      </a:rPr>
                      <m:t>𝟎</m:t>
                    </m:r>
                    <m:r>
                      <a:rPr lang="en-US" altLang="zh-CN" sz="2000" b="1" i="0" smtClean="0">
                        <a:latin typeface="Cambria Math"/>
                      </a:rPr>
                      <m:t>.</m:t>
                    </m:r>
                    <m:r>
                      <a:rPr lang="en-US" altLang="zh-CN" sz="2000" b="1" i="0" smtClean="0">
                        <a:latin typeface="Cambria Math"/>
                      </a:rPr>
                      <m:t>𝟏</m:t>
                    </m:r>
                    <m:r>
                      <a:rPr lang="zh-CN" altLang="en-US" sz="2000" i="1">
                        <a:latin typeface="Cambria Math"/>
                      </a:rPr>
                      <m:t>或</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𝟐</m:t>
                    </m:r>
                    <m:r>
                      <a:rPr lang="en-US" altLang="zh-CN" sz="2000" i="1">
                        <a:latin typeface="Cambria Math"/>
                      </a:rPr>
                      <m:t>)</m:t>
                    </m:r>
                  </m:oMath>
                </a14:m>
                <a:r>
                  <a:rPr lang="en-US" altLang="zh-CN" sz="2000" dirty="0"/>
                  <a:t>,</a:t>
                </a:r>
                <a:r>
                  <a:rPr lang="zh-CN" altLang="en-US" sz="2000" dirty="0"/>
                  <a:t>允许误差</a:t>
                </a:r>
                <a14:m>
                  <m:oMath xmlns:m="http://schemas.openxmlformats.org/officeDocument/2006/math">
                    <m:r>
                      <a:rPr lang="en-US" altLang="zh-CN" sz="2000" i="1">
                        <a:latin typeface="Cambria Math"/>
                      </a:rPr>
                      <m:t>𝝐</m:t>
                    </m:r>
                    <m:r>
                      <a:rPr lang="en-US" altLang="zh-CN" sz="2000" i="1">
                        <a:latin typeface="Cambria Math"/>
                      </a:rPr>
                      <m:t>&gt;</m:t>
                    </m:r>
                    <m:r>
                      <a:rPr lang="en-US" altLang="zh-CN" sz="2000" i="1">
                        <a:latin typeface="Cambria Math"/>
                      </a:rPr>
                      <m:t>𝟎</m:t>
                    </m:r>
                    <m:r>
                      <a:rPr lang="en-US" altLang="zh-CN" sz="2000" i="1">
                        <a:latin typeface="Cambria Math"/>
                      </a:rPr>
                      <m:t>,</m:t>
                    </m:r>
                    <m:r>
                      <a:rPr lang="en-US" altLang="zh-CN" sz="2000" i="1">
                        <a:latin typeface="Cambria Math"/>
                      </a:rPr>
                      <m:t>𝒌</m:t>
                    </m:r>
                    <m:r>
                      <a:rPr lang="en-US" altLang="zh-CN" sz="2000" i="1">
                        <a:latin typeface="Cambria Math"/>
                      </a:rPr>
                      <m:t>=</m:t>
                    </m:r>
                    <m:r>
                      <a:rPr lang="en-US" altLang="zh-CN" sz="2000" i="1">
                        <a:latin typeface="Cambria Math"/>
                      </a:rPr>
                      <m:t>𝟏</m:t>
                    </m:r>
                    <m:r>
                      <a:rPr lang="en-US" altLang="zh-CN" sz="2000" i="1">
                        <a:latin typeface="Cambria Math"/>
                      </a:rPr>
                      <m:t>;</m:t>
                    </m:r>
                  </m:oMath>
                </a14:m>
                <a:endParaRPr lang="en-US" altLang="zh-CN" sz="2000" dirty="0"/>
              </a:p>
              <a:p>
                <a:r>
                  <a:rPr lang="en-US" altLang="zh-CN" sz="2000" dirty="0" smtClean="0">
                    <a:solidFill>
                      <a:srgbClr val="CC00CC"/>
                    </a:solidFill>
                  </a:rPr>
                  <a:t>2.</a:t>
                </a:r>
                <a:r>
                  <a:rPr lang="zh-CN" altLang="en-US" sz="2000" dirty="0" smtClean="0"/>
                  <a:t>构造障碍函数</a:t>
                </a:r>
                <a14:m>
                  <m:oMath xmlns:m="http://schemas.openxmlformats.org/officeDocument/2006/math">
                    <m:r>
                      <a:rPr lang="en-US" altLang="zh-CN" sz="2000" b="1" i="1" smtClean="0">
                        <a:latin typeface="Cambria Math"/>
                      </a:rPr>
                      <m:t>𝒑</m:t>
                    </m:r>
                    <m:d>
                      <m:dPr>
                        <m:ctrlPr>
                          <a:rPr lang="en-US" altLang="zh-CN" sz="2000" b="1" i="1" smtClean="0">
                            <a:latin typeface="Cambria Math" panose="02040503050406030204" pitchFamily="18" charset="0"/>
                          </a:rPr>
                        </m:ctrlPr>
                      </m:dPr>
                      <m:e>
                        <m:r>
                          <a:rPr lang="en-US" altLang="zh-CN" sz="2000" b="1" i="1" smtClean="0">
                            <a:latin typeface="Cambria Math"/>
                          </a:rPr>
                          <m:t>𝒙</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e>
                    </m:d>
                  </m:oMath>
                </a14:m>
                <a:r>
                  <a:rPr lang="en-US" altLang="zh-CN" sz="2000" dirty="0" smtClean="0"/>
                  <a:t>,</a:t>
                </a:r>
              </a:p>
              <a:p>
                <a:r>
                  <a:rPr lang="en-US" altLang="zh-CN" sz="2000" dirty="0" smtClean="0">
                    <a:solidFill>
                      <a:srgbClr val="CC00CC"/>
                    </a:solidFill>
                  </a:rPr>
                  <a:t>3.</a:t>
                </a:r>
                <a:r>
                  <a:rPr lang="zh-CN" altLang="en-US" sz="2000" dirty="0" smtClean="0"/>
                  <a:t>求解</a:t>
                </a:r>
                <a:r>
                  <a:rPr lang="zh-CN" altLang="en-US" sz="2000" dirty="0"/>
                  <a:t>罚函数</a:t>
                </a:r>
                <a14:m>
                  <m:oMath xmlns:m="http://schemas.openxmlformats.org/officeDocument/2006/math">
                    <m:r>
                      <a:rPr lang="en-US" altLang="zh-CN" sz="2000" i="1">
                        <a:latin typeface="Cambria Math"/>
                      </a:rPr>
                      <m:t>𝒑</m:t>
                    </m:r>
                    <m:d>
                      <m:dPr>
                        <m:ctrlPr>
                          <a:rPr lang="en-US" altLang="zh-CN" sz="2000" i="1">
                            <a:latin typeface="Cambria Math" panose="02040503050406030204" pitchFamily="18" charset="0"/>
                          </a:rPr>
                        </m:ctrlPr>
                      </m:dPr>
                      <m:e>
                        <m:r>
                          <a:rPr lang="en-US" altLang="zh-CN" sz="2000"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𝒓</m:t>
                            </m:r>
                          </m:e>
                          <m:sub>
                            <m:r>
                              <a:rPr lang="en-US" altLang="zh-CN" sz="2000" i="1">
                                <a:latin typeface="Cambria Math"/>
                              </a:rPr>
                              <m:t>𝒌</m:t>
                            </m:r>
                          </m:sub>
                        </m:sSub>
                      </m:e>
                    </m:d>
                  </m:oMath>
                </a14:m>
                <a:r>
                  <a:rPr lang="zh-CN" altLang="en-US" sz="2000" dirty="0"/>
                  <a:t>的无约束极小化问题。以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r>
                          <a:rPr lang="en-US" altLang="zh-CN" sz="2000" i="1">
                            <a:latin typeface="Cambria Math"/>
                          </a:rPr>
                          <m:t>−</m:t>
                        </m:r>
                        <m:r>
                          <a:rPr lang="en-US" altLang="zh-CN" sz="2000" i="1">
                            <a:latin typeface="Cambria Math"/>
                          </a:rPr>
                          <m:t>𝟏</m:t>
                        </m:r>
                      </m:sub>
                    </m:sSub>
                  </m:oMath>
                </a14:m>
                <a:r>
                  <a:rPr lang="zh-CN" altLang="en-US" sz="2000" dirty="0"/>
                  <a:t>为初始点，选择适当的方法求解</a:t>
                </a:r>
                <a14:m>
                  <m:oMath xmlns:m="http://schemas.openxmlformats.org/officeDocument/2006/math">
                    <m:r>
                      <a:rPr lang="en-US" altLang="zh-CN" sz="2000" i="1">
                        <a:latin typeface="Cambria Math"/>
                      </a:rPr>
                      <m:t>𝒎𝒊</m:t>
                    </m:r>
                    <m:sSub>
                      <m:sSubPr>
                        <m:ctrlPr>
                          <a:rPr lang="en-US" altLang="zh-CN" sz="2000" b="1" i="1" smtClean="0">
                            <a:latin typeface="Cambria Math" panose="02040503050406030204" pitchFamily="18" charset="0"/>
                          </a:rPr>
                        </m:ctrlPr>
                      </m:sSubPr>
                      <m:e>
                        <m:r>
                          <a:rPr lang="en-US" altLang="zh-CN" sz="2000" i="1">
                            <a:latin typeface="Cambria Math"/>
                          </a:rPr>
                          <m:t>𝒏</m:t>
                        </m:r>
                      </m:e>
                      <m:sub>
                        <m:r>
                          <a:rPr lang="en-US" altLang="zh-CN" sz="2000" b="1" i="1" smtClean="0">
                            <a:latin typeface="Cambria Math"/>
                          </a:rPr>
                          <m:t>𝒙</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𝑿</m:t>
                            </m:r>
                          </m:e>
                          <m:sub>
                            <m:r>
                              <a:rPr lang="en-US" altLang="zh-CN" sz="2000" b="1" i="1" smtClean="0">
                                <a:latin typeface="Cambria Math"/>
                              </a:rPr>
                              <m:t>𝟏</m:t>
                            </m:r>
                          </m:sub>
                        </m:sSub>
                      </m:sub>
                    </m:sSub>
                    <m:r>
                      <a:rPr lang="en-US" altLang="zh-CN" sz="2000" i="1">
                        <a:latin typeface="Cambria Math"/>
                      </a:rPr>
                      <m:t> </m:t>
                    </m:r>
                    <m:r>
                      <a:rPr lang="en-US" altLang="zh-CN" sz="2000" i="1">
                        <a:latin typeface="Cambria Math"/>
                      </a:rPr>
                      <m:t>𝒑</m:t>
                    </m:r>
                    <m:r>
                      <a:rPr lang="en-US" altLang="zh-CN" sz="2000" i="1">
                        <a:latin typeface="Cambria Math"/>
                      </a:rPr>
                      <m:t>(</m:t>
                    </m:r>
                    <m:r>
                      <a:rPr lang="en-US" altLang="zh-CN" sz="2000"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𝒓</m:t>
                        </m:r>
                      </m:e>
                      <m:sub>
                        <m:r>
                          <a:rPr lang="en-US" altLang="zh-CN" sz="2000" i="1">
                            <a:latin typeface="Cambria Math"/>
                          </a:rPr>
                          <m:t>𝒌</m:t>
                        </m:r>
                      </m:sub>
                    </m:sSub>
                    <m:r>
                      <a:rPr lang="en-US" altLang="zh-CN" sz="2000" i="1">
                        <a:latin typeface="Cambria Math"/>
                      </a:rPr>
                      <m:t>)</m:t>
                    </m:r>
                  </m:oMath>
                </a14:m>
                <a:r>
                  <a:rPr lang="en-US" altLang="zh-CN" sz="2000" dirty="0"/>
                  <a:t>,</a:t>
                </a:r>
                <a:r>
                  <a:rPr lang="zh-CN" altLang="en-US" sz="2000" dirty="0"/>
                  <a:t>得其极小点</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oMath>
                </a14:m>
                <a:r>
                  <a:rPr lang="en-US" altLang="zh-CN" sz="2000" dirty="0"/>
                  <a:t>;</a:t>
                </a:r>
              </a:p>
              <a:p>
                <a:r>
                  <a:rPr lang="en-US" altLang="zh-CN" sz="2000" dirty="0" smtClean="0">
                    <a:solidFill>
                      <a:srgbClr val="CC00CC"/>
                    </a:solidFill>
                  </a:rPr>
                  <a:t>4. </a:t>
                </a:r>
                <a:r>
                  <a:rPr lang="zh-CN" altLang="en-US" sz="2000" dirty="0"/>
                  <a:t>判断精度。在</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oMath>
                </a14:m>
                <a:r>
                  <a:rPr lang="zh-CN" altLang="en-US" sz="2000" dirty="0"/>
                  <a:t>点，若惩罚项</a:t>
                </a:r>
                <a14:m>
                  <m:oMath xmlns:m="http://schemas.openxmlformats.org/officeDocument/2006/math">
                    <m:r>
                      <a:rPr lang="en-US" altLang="zh-CN" sz="2000" i="1">
                        <a:latin typeface="Cambria Math"/>
                      </a:rPr>
                      <m:t>&lt;</m:t>
                    </m:r>
                    <m:r>
                      <a:rPr lang="en-US" altLang="zh-CN" sz="2000" i="1">
                        <a:latin typeface="Cambria Math"/>
                      </a:rPr>
                      <m:t>𝝐</m:t>
                    </m:r>
                  </m:oMath>
                </a14:m>
                <a:r>
                  <a:rPr lang="en-US" altLang="zh-CN" sz="2000" dirty="0"/>
                  <a:t>,</a:t>
                </a:r>
                <a:r>
                  <a:rPr lang="zh-CN" altLang="en-US" sz="2000" dirty="0"/>
                  <a:t>则停止计算，得到原问题的近似极小点</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oMath>
                </a14:m>
                <a:r>
                  <a:rPr lang="en-US" altLang="zh-CN" sz="2000" dirty="0"/>
                  <a:t>;</a:t>
                </a:r>
                <a:r>
                  <a:rPr lang="zh-CN" altLang="en-US" sz="2000" dirty="0"/>
                  <a:t>否则，令</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𝑴</m:t>
                        </m:r>
                      </m:e>
                      <m:sub>
                        <m:r>
                          <a:rPr lang="en-US" altLang="zh-CN" sz="2000" i="1">
                            <a:latin typeface="Cambria Math"/>
                          </a:rPr>
                          <m:t>𝒌</m:t>
                        </m:r>
                        <m:r>
                          <a:rPr lang="en-US" altLang="zh-CN" sz="2000" i="1">
                            <a:latin typeface="Cambria Math"/>
                          </a:rPr>
                          <m:t>+</m:t>
                        </m:r>
                        <m:r>
                          <a:rPr lang="en-US" altLang="zh-CN" sz="2000" i="1">
                            <a:latin typeface="Cambria Math"/>
                          </a:rPr>
                          <m:t>𝟏</m:t>
                        </m:r>
                      </m:sub>
                    </m:sSub>
                    <m:r>
                      <a:rPr lang="en-US" altLang="zh-CN" sz="2000" i="1">
                        <a:latin typeface="Cambria Math"/>
                      </a:rPr>
                      <m:t>=</m:t>
                    </m:r>
                    <m:r>
                      <a:rPr lang="en-US" altLang="zh-CN" sz="2000" i="1">
                        <a:latin typeface="Cambria Math"/>
                      </a:rPr>
                      <m:t>𝜷</m:t>
                    </m:r>
                    <m:sSub>
                      <m:sSubPr>
                        <m:ctrlPr>
                          <a:rPr lang="en-US" altLang="zh-CN" sz="2000" i="1">
                            <a:latin typeface="Cambria Math" panose="02040503050406030204" pitchFamily="18" charset="0"/>
                          </a:rPr>
                        </m:ctrlPr>
                      </m:sSubPr>
                      <m:e>
                        <m:r>
                          <a:rPr lang="en-US" altLang="zh-CN" sz="2000" b="1" i="1" smtClean="0">
                            <a:latin typeface="Cambria Math"/>
                          </a:rPr>
                          <m:t>𝒓</m:t>
                        </m:r>
                      </m:e>
                      <m:sub>
                        <m:r>
                          <a:rPr lang="en-US" altLang="zh-CN" sz="2000" i="1">
                            <a:latin typeface="Cambria Math"/>
                          </a:rPr>
                          <m:t>𝒌</m:t>
                        </m:r>
                      </m:sub>
                    </m:sSub>
                  </m:oMath>
                </a14:m>
                <a:r>
                  <a:rPr lang="en-US" altLang="zh-CN" sz="2000" dirty="0"/>
                  <a:t>,</a:t>
                </a:r>
                <a:r>
                  <a:rPr lang="zh-CN" altLang="en-US" sz="2000" dirty="0"/>
                  <a:t>置</a:t>
                </a:r>
                <a14:m>
                  <m:oMath xmlns:m="http://schemas.openxmlformats.org/officeDocument/2006/math">
                    <m:r>
                      <a:rPr lang="en-US" altLang="zh-CN" sz="2000" i="1" dirty="0">
                        <a:latin typeface="Cambria Math"/>
                      </a:rPr>
                      <m:t>𝒌</m:t>
                    </m:r>
                    <m:r>
                      <a:rPr lang="en-US" altLang="zh-CN" sz="2000" i="1" dirty="0">
                        <a:latin typeface="Cambria Math"/>
                      </a:rPr>
                      <m:t>≔</m:t>
                    </m:r>
                    <m:r>
                      <a:rPr lang="en-US" altLang="zh-CN" sz="2000" i="1" dirty="0">
                        <a:latin typeface="Cambria Math"/>
                      </a:rPr>
                      <m:t>𝒌</m:t>
                    </m:r>
                    <m:r>
                      <a:rPr lang="en-US" altLang="zh-CN" sz="2000" i="1" dirty="0">
                        <a:latin typeface="Cambria Math"/>
                      </a:rPr>
                      <m:t>+</m:t>
                    </m:r>
                    <m:r>
                      <a:rPr lang="en-US" altLang="zh-CN" sz="2000" i="1" dirty="0">
                        <a:latin typeface="Cambria Math"/>
                      </a:rPr>
                      <m:t>𝟏</m:t>
                    </m:r>
                    <m:r>
                      <a:rPr lang="en-US" altLang="zh-CN" sz="2000" i="1" dirty="0">
                        <a:latin typeface="Cambria Math"/>
                      </a:rPr>
                      <m:t> </m:t>
                    </m:r>
                  </m:oMath>
                </a14:m>
                <a:r>
                  <a:rPr lang="en-US" altLang="zh-CN" sz="2000" dirty="0"/>
                  <a:t>,</a:t>
                </a:r>
                <a:r>
                  <a:rPr lang="en-US" altLang="zh-CN" sz="2000" dirty="0" err="1">
                    <a:solidFill>
                      <a:srgbClr val="CC00CC"/>
                    </a:solidFill>
                  </a:rPr>
                  <a:t>Goto</a:t>
                </a:r>
                <a:r>
                  <a:rPr lang="en-US" altLang="zh-CN" sz="2000" dirty="0">
                    <a:solidFill>
                      <a:srgbClr val="CC00CC"/>
                    </a:solidFill>
                  </a:rPr>
                  <a:t> </a:t>
                </a:r>
                <a:r>
                  <a:rPr lang="en-US" altLang="zh-CN" sz="2000" dirty="0" smtClean="0">
                    <a:solidFill>
                      <a:srgbClr val="CC00CC"/>
                    </a:solidFill>
                  </a:rPr>
                  <a:t>3.</a:t>
                </a:r>
              </a:p>
              <a:p>
                <a:r>
                  <a:rPr lang="zh-CN" altLang="en-US" sz="2000" dirty="0">
                    <a:solidFill>
                      <a:srgbClr val="CC00CC"/>
                    </a:solidFill>
                  </a:rPr>
                  <a:t>例：</a:t>
                </a:r>
                <a:r>
                  <a:rPr lang="zh-CN" altLang="en-US" sz="2000" dirty="0" smtClean="0">
                    <a:solidFill>
                      <a:srgbClr val="CC00CC"/>
                    </a:solidFill>
                  </a:rPr>
                  <a:t>用</a:t>
                </a:r>
                <a:r>
                  <a:rPr lang="zh-CN" altLang="en-US" sz="2000" dirty="0">
                    <a:solidFill>
                      <a:srgbClr val="CC00CC"/>
                    </a:solidFill>
                  </a:rPr>
                  <a:t>内</a:t>
                </a:r>
                <a:r>
                  <a:rPr lang="zh-CN" altLang="en-US" sz="2000" dirty="0" smtClean="0">
                    <a:solidFill>
                      <a:srgbClr val="CC00CC"/>
                    </a:solidFill>
                  </a:rPr>
                  <a:t>点</a:t>
                </a:r>
                <a:r>
                  <a:rPr lang="zh-CN" altLang="en-US" sz="2000" dirty="0">
                    <a:solidFill>
                      <a:srgbClr val="CC00CC"/>
                    </a:solidFill>
                  </a:rPr>
                  <a:t>法求解 </a:t>
                </a:r>
                <a14:m>
                  <m:oMath xmlns:m="http://schemas.openxmlformats.org/officeDocument/2006/math">
                    <m:r>
                      <a:rPr lang="en-US" altLang="zh-CN" sz="2000" i="1">
                        <a:solidFill>
                          <a:srgbClr val="CC00CC"/>
                        </a:solidFill>
                        <a:latin typeface="Cambria Math"/>
                      </a:rPr>
                      <m:t>𝒎𝒊𝒏</m:t>
                    </m:r>
                    <m:r>
                      <a:rPr lang="en-US" altLang="zh-CN" sz="2000" i="1">
                        <a:solidFill>
                          <a:srgbClr val="CC00CC"/>
                        </a:solidFill>
                        <a:latin typeface="Cambria Math"/>
                      </a:rPr>
                      <m:t> </m:t>
                    </m:r>
                    <m:r>
                      <a:rPr lang="en-US" altLang="zh-CN" sz="2000" i="1">
                        <a:solidFill>
                          <a:srgbClr val="CC00CC"/>
                        </a:solidFill>
                        <a:latin typeface="Cambria Math"/>
                      </a:rPr>
                      <m:t>𝒇</m:t>
                    </m:r>
                    <m:d>
                      <m:dPr>
                        <m:ctrlPr>
                          <a:rPr lang="en-US" altLang="zh-CN" sz="2000" i="1">
                            <a:solidFill>
                              <a:srgbClr val="CC00CC"/>
                            </a:solidFill>
                            <a:latin typeface="Cambria Math" panose="02040503050406030204" pitchFamily="18" charset="0"/>
                          </a:rPr>
                        </m:ctrlPr>
                      </m:dPr>
                      <m:e>
                        <m:r>
                          <a:rPr lang="en-US" altLang="zh-CN" sz="2000" i="1">
                            <a:solidFill>
                              <a:srgbClr val="CC00CC"/>
                            </a:solidFill>
                            <a:latin typeface="Cambria Math"/>
                          </a:rPr>
                          <m:t>𝒙</m:t>
                        </m:r>
                      </m:e>
                    </m:d>
                    <m:r>
                      <a:rPr lang="en-US" altLang="zh-CN" sz="2000" i="1">
                        <a:solidFill>
                          <a:srgbClr val="CC00CC"/>
                        </a:solidFill>
                        <a:latin typeface="Cambria Math"/>
                      </a:rPr>
                      <m:t>=</m:t>
                    </m:r>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a:rPr>
                          <m:t>𝒙</m:t>
                        </m:r>
                      </m:e>
                      <m:sub>
                        <m:r>
                          <a:rPr lang="en-US" altLang="zh-CN" sz="2000" i="1">
                            <a:solidFill>
                              <a:srgbClr val="CC00CC"/>
                            </a:solidFill>
                            <a:latin typeface="Cambria Math"/>
                          </a:rPr>
                          <m:t>𝟏</m:t>
                        </m:r>
                      </m:sub>
                    </m:sSub>
                    <m:r>
                      <a:rPr lang="en-US" altLang="zh-CN" sz="2000" i="1">
                        <a:solidFill>
                          <a:srgbClr val="CC00CC"/>
                        </a:solidFill>
                        <a:latin typeface="Cambria Math"/>
                      </a:rPr>
                      <m:t>+</m:t>
                    </m:r>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a:rPr>
                          <m:t>𝒙</m:t>
                        </m:r>
                      </m:e>
                      <m:sub>
                        <m:r>
                          <a:rPr lang="en-US" altLang="zh-CN" sz="2000" i="1">
                            <a:solidFill>
                              <a:srgbClr val="CC00CC"/>
                            </a:solidFill>
                            <a:latin typeface="Cambria Math"/>
                          </a:rPr>
                          <m:t>𝟐</m:t>
                        </m:r>
                      </m:sub>
                    </m:sSub>
                    <m:r>
                      <a:rPr lang="en-US" altLang="zh-CN" sz="2000" i="1">
                        <a:solidFill>
                          <a:srgbClr val="CC00CC"/>
                        </a:solidFill>
                        <a:latin typeface="Cambria Math"/>
                      </a:rPr>
                      <m:t>;</m:t>
                    </m:r>
                    <m:r>
                      <a:rPr lang="en-US" altLang="zh-CN" sz="2000" i="1">
                        <a:solidFill>
                          <a:srgbClr val="CC00CC"/>
                        </a:solidFill>
                        <a:latin typeface="Cambria Math"/>
                      </a:rPr>
                      <m:t>𝒔</m:t>
                    </m:r>
                    <m:r>
                      <a:rPr lang="en-US" altLang="zh-CN" sz="2000" i="1">
                        <a:solidFill>
                          <a:srgbClr val="CC00CC"/>
                        </a:solidFill>
                        <a:latin typeface="Cambria Math"/>
                      </a:rPr>
                      <m:t>.</m:t>
                    </m:r>
                    <m:r>
                      <a:rPr lang="en-US" altLang="zh-CN" sz="2000" i="1">
                        <a:solidFill>
                          <a:srgbClr val="CC00CC"/>
                        </a:solidFill>
                        <a:latin typeface="Cambria Math"/>
                      </a:rPr>
                      <m:t>𝒕</m:t>
                    </m:r>
                    <m:r>
                      <a:rPr lang="en-US" altLang="zh-CN" sz="2000" i="1">
                        <a:solidFill>
                          <a:srgbClr val="CC00CC"/>
                        </a:solidFill>
                        <a:latin typeface="Cambria Math"/>
                      </a:rPr>
                      <m:t>. </m:t>
                    </m:r>
                    <m:d>
                      <m:dPr>
                        <m:begChr m:val="{"/>
                        <m:endChr m:val=""/>
                        <m:ctrlPr>
                          <a:rPr lang="en-US" altLang="zh-CN" sz="2000" i="1">
                            <a:solidFill>
                              <a:srgbClr val="CC00CC"/>
                            </a:solidFill>
                            <a:latin typeface="Cambria Math" panose="02040503050406030204" pitchFamily="18" charset="0"/>
                          </a:rPr>
                        </m:ctrlPr>
                      </m:dPr>
                      <m:e>
                        <m:eqArr>
                          <m:eqArrPr>
                            <m:ctrlPr>
                              <a:rPr lang="en-US" altLang="zh-CN" sz="2000" i="1">
                                <a:solidFill>
                                  <a:srgbClr val="CC00CC"/>
                                </a:solidFill>
                                <a:latin typeface="Cambria Math" panose="02040503050406030204" pitchFamily="18" charset="0"/>
                              </a:rPr>
                            </m:ctrlPr>
                          </m:eqArrPr>
                          <m:e>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a:rPr>
                                  <m:t>𝒈</m:t>
                                </m:r>
                              </m:e>
                              <m:sub>
                                <m:r>
                                  <a:rPr lang="en-US" altLang="zh-CN" sz="2000" i="1">
                                    <a:solidFill>
                                      <a:srgbClr val="CC00CC"/>
                                    </a:solidFill>
                                    <a:latin typeface="Cambria Math"/>
                                  </a:rPr>
                                  <m:t>𝟏</m:t>
                                </m:r>
                              </m:sub>
                            </m:sSub>
                            <m:d>
                              <m:dPr>
                                <m:ctrlPr>
                                  <a:rPr lang="en-US" altLang="zh-CN" sz="2000" i="1">
                                    <a:solidFill>
                                      <a:srgbClr val="CC00CC"/>
                                    </a:solidFill>
                                    <a:latin typeface="Cambria Math" panose="02040503050406030204" pitchFamily="18" charset="0"/>
                                  </a:rPr>
                                </m:ctrlPr>
                              </m:dPr>
                              <m:e>
                                <m:r>
                                  <a:rPr lang="en-US" altLang="zh-CN" sz="2000" i="1">
                                    <a:solidFill>
                                      <a:srgbClr val="CC00CC"/>
                                    </a:solidFill>
                                    <a:latin typeface="Cambria Math"/>
                                  </a:rPr>
                                  <m:t>𝒙</m:t>
                                </m:r>
                              </m:e>
                            </m:d>
                            <m:r>
                              <a:rPr lang="en-US" altLang="zh-CN" sz="2000" i="1">
                                <a:solidFill>
                                  <a:srgbClr val="CC00CC"/>
                                </a:solidFill>
                                <a:latin typeface="Cambria Math"/>
                              </a:rPr>
                              <m:t>=</m:t>
                            </m:r>
                            <m:sSubSup>
                              <m:sSubSupPr>
                                <m:ctrlPr>
                                  <a:rPr lang="en-US" altLang="zh-CN" sz="2000" i="1">
                                    <a:solidFill>
                                      <a:srgbClr val="CC00CC"/>
                                    </a:solidFill>
                                    <a:latin typeface="Cambria Math" panose="02040503050406030204" pitchFamily="18" charset="0"/>
                                  </a:rPr>
                                </m:ctrlPr>
                              </m:sSubSupPr>
                              <m:e>
                                <m:r>
                                  <a:rPr lang="en-US" altLang="zh-CN" sz="2000" i="1">
                                    <a:solidFill>
                                      <a:srgbClr val="CC00CC"/>
                                    </a:solidFill>
                                    <a:latin typeface="Cambria Math"/>
                                  </a:rPr>
                                  <m:t>𝒙</m:t>
                                </m:r>
                              </m:e>
                              <m:sub>
                                <m:r>
                                  <a:rPr lang="en-US" altLang="zh-CN" sz="2000" i="1">
                                    <a:solidFill>
                                      <a:srgbClr val="CC00CC"/>
                                    </a:solidFill>
                                    <a:latin typeface="Cambria Math"/>
                                  </a:rPr>
                                  <m:t>𝟏</m:t>
                                </m:r>
                              </m:sub>
                              <m:sup>
                                <m:r>
                                  <a:rPr lang="en-US" altLang="zh-CN" sz="2000" i="1">
                                    <a:solidFill>
                                      <a:srgbClr val="CC00CC"/>
                                    </a:solidFill>
                                    <a:latin typeface="Cambria Math"/>
                                  </a:rPr>
                                  <m:t>𝟐</m:t>
                                </m:r>
                              </m:sup>
                            </m:sSubSup>
                            <m:r>
                              <a:rPr lang="en-US" altLang="zh-CN" sz="2000" i="1">
                                <a:solidFill>
                                  <a:srgbClr val="CC00CC"/>
                                </a:solidFill>
                                <a:latin typeface="Cambria Math"/>
                              </a:rPr>
                              <m:t>−</m:t>
                            </m:r>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a:rPr>
                                  <m:t>𝒙</m:t>
                                </m:r>
                              </m:e>
                              <m:sub>
                                <m:r>
                                  <a:rPr lang="en-US" altLang="zh-CN" sz="2000" i="1">
                                    <a:solidFill>
                                      <a:srgbClr val="CC00CC"/>
                                    </a:solidFill>
                                    <a:latin typeface="Cambria Math"/>
                                  </a:rPr>
                                  <m:t>𝟐</m:t>
                                </m:r>
                              </m:sub>
                            </m:sSub>
                            <m:r>
                              <a:rPr lang="en-US" altLang="zh-CN" sz="2000" i="1">
                                <a:solidFill>
                                  <a:srgbClr val="CC00CC"/>
                                </a:solidFill>
                                <a:latin typeface="Cambria Math"/>
                              </a:rPr>
                              <m:t>≤</m:t>
                            </m:r>
                            <m:r>
                              <a:rPr lang="en-US" altLang="zh-CN" sz="2000" i="1">
                                <a:solidFill>
                                  <a:srgbClr val="CC00CC"/>
                                </a:solidFill>
                                <a:latin typeface="Cambria Math"/>
                              </a:rPr>
                              <m:t>𝟎</m:t>
                            </m:r>
                          </m:e>
                          <m:e>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a:rPr>
                                  <m:t>𝒈</m:t>
                                </m:r>
                              </m:e>
                              <m:sub>
                                <m:r>
                                  <a:rPr lang="en-US" altLang="zh-CN" sz="2000" i="1">
                                    <a:solidFill>
                                      <a:srgbClr val="CC00CC"/>
                                    </a:solidFill>
                                    <a:latin typeface="Cambria Math"/>
                                  </a:rPr>
                                  <m:t>𝟐</m:t>
                                </m:r>
                              </m:sub>
                            </m:sSub>
                            <m:d>
                              <m:dPr>
                                <m:ctrlPr>
                                  <a:rPr lang="en-US" altLang="zh-CN" sz="2000" i="1">
                                    <a:solidFill>
                                      <a:srgbClr val="CC00CC"/>
                                    </a:solidFill>
                                    <a:latin typeface="Cambria Math" panose="02040503050406030204" pitchFamily="18" charset="0"/>
                                  </a:rPr>
                                </m:ctrlPr>
                              </m:dPr>
                              <m:e>
                                <m:r>
                                  <a:rPr lang="en-US" altLang="zh-CN" sz="2000" i="1">
                                    <a:solidFill>
                                      <a:srgbClr val="CC00CC"/>
                                    </a:solidFill>
                                    <a:latin typeface="Cambria Math"/>
                                  </a:rPr>
                                  <m:t>𝒙</m:t>
                                </m:r>
                              </m:e>
                            </m:d>
                            <m:r>
                              <a:rPr lang="en-US" altLang="zh-CN" sz="2000" i="1">
                                <a:solidFill>
                                  <a:srgbClr val="CC00CC"/>
                                </a:solidFill>
                                <a:latin typeface="Cambria Math"/>
                              </a:rPr>
                              <m:t>=</m:t>
                            </m:r>
                            <m:sSub>
                              <m:sSubPr>
                                <m:ctrlPr>
                                  <a:rPr lang="en-US" altLang="zh-CN" sz="2000" i="1">
                                    <a:solidFill>
                                      <a:srgbClr val="CC00CC"/>
                                    </a:solidFill>
                                    <a:latin typeface="Cambria Math" panose="02040503050406030204" pitchFamily="18" charset="0"/>
                                  </a:rPr>
                                </m:ctrlPr>
                              </m:sSubPr>
                              <m:e>
                                <m:r>
                                  <a:rPr lang="en-US" altLang="zh-CN" sz="2000" i="1">
                                    <a:solidFill>
                                      <a:srgbClr val="CC00CC"/>
                                    </a:solidFill>
                                    <a:latin typeface="Cambria Math"/>
                                  </a:rPr>
                                  <m:t>−</m:t>
                                </m:r>
                                <m:r>
                                  <a:rPr lang="en-US" altLang="zh-CN" sz="2000" i="1">
                                    <a:solidFill>
                                      <a:srgbClr val="CC00CC"/>
                                    </a:solidFill>
                                    <a:latin typeface="Cambria Math"/>
                                  </a:rPr>
                                  <m:t>𝒙</m:t>
                                </m:r>
                              </m:e>
                              <m:sub>
                                <m:r>
                                  <a:rPr lang="en-US" altLang="zh-CN" sz="2000" i="1">
                                    <a:solidFill>
                                      <a:srgbClr val="CC00CC"/>
                                    </a:solidFill>
                                    <a:latin typeface="Cambria Math"/>
                                  </a:rPr>
                                  <m:t>𝟏</m:t>
                                </m:r>
                              </m:sub>
                            </m:sSub>
                            <m:r>
                              <a:rPr lang="en-US" altLang="zh-CN" sz="2000" i="1">
                                <a:solidFill>
                                  <a:srgbClr val="CC00CC"/>
                                </a:solidFill>
                                <a:latin typeface="Cambria Math"/>
                              </a:rPr>
                              <m:t>≤</m:t>
                            </m:r>
                            <m:r>
                              <a:rPr lang="en-US" altLang="zh-CN" sz="2000" i="1">
                                <a:solidFill>
                                  <a:srgbClr val="CC00CC"/>
                                </a:solidFill>
                                <a:latin typeface="Cambria Math"/>
                              </a:rPr>
                              <m:t>𝟎</m:t>
                            </m:r>
                          </m:e>
                        </m:eqArr>
                      </m:e>
                    </m:d>
                  </m:oMath>
                </a14:m>
                <a:endParaRPr lang="en-US" altLang="zh-CN" sz="2000" dirty="0" smtClean="0">
                  <a:solidFill>
                    <a:srgbClr val="CC00CC"/>
                  </a:solidFill>
                </a:endParaRPr>
              </a:p>
              <a:p>
                <a:r>
                  <a:rPr lang="zh-CN" altLang="en-US" sz="2000" dirty="0" smtClean="0">
                    <a:solidFill>
                      <a:srgbClr val="CC00CC"/>
                    </a:solidFill>
                  </a:rPr>
                  <a:t>解：障碍函数采用对数型构造：</a:t>
                </a:r>
                <a14:m>
                  <m:oMath xmlns:m="http://schemas.openxmlformats.org/officeDocument/2006/math">
                    <m:r>
                      <a:rPr lang="en-US" altLang="zh-CN" sz="2000" b="1" i="1" smtClean="0">
                        <a:solidFill>
                          <a:srgbClr val="CC00CC"/>
                        </a:solidFill>
                        <a:latin typeface="Cambria Math"/>
                      </a:rPr>
                      <m:t>𝒑</m:t>
                    </m:r>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𝒙</m:t>
                        </m:r>
                        <m:r>
                          <a:rPr lang="en-US" altLang="zh-CN" sz="2000" b="1" i="1" smtClean="0">
                            <a:solidFill>
                              <a:srgbClr val="CC00CC"/>
                            </a:solidFill>
                            <a:latin typeface="Cambria Math"/>
                          </a:rPr>
                          <m:t>,</m:t>
                        </m:r>
                        <m:r>
                          <a:rPr lang="en-US" altLang="zh-CN" sz="2000" b="1" i="1" smtClean="0">
                            <a:solidFill>
                              <a:srgbClr val="CC00CC"/>
                            </a:solidFill>
                            <a:latin typeface="Cambria Math"/>
                          </a:rPr>
                          <m:t>𝒓</m:t>
                        </m:r>
                      </m:e>
                    </m:d>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Sub>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𝟐</m:t>
                        </m:r>
                      </m:sub>
                    </m:sSub>
                    <m:r>
                      <a:rPr lang="en-US" altLang="zh-CN" sz="2000" b="1" i="1" smtClean="0">
                        <a:solidFill>
                          <a:srgbClr val="CC00CC"/>
                        </a:solidFill>
                        <a:latin typeface="Cambria Math"/>
                      </a:rPr>
                      <m:t>−</m:t>
                    </m:r>
                    <m:r>
                      <a:rPr lang="en-US" altLang="zh-CN" sz="2000" b="1" i="1" smtClean="0">
                        <a:solidFill>
                          <a:srgbClr val="CC00CC"/>
                        </a:solidFill>
                        <a:latin typeface="Cambria Math"/>
                      </a:rPr>
                      <m:t>𝒓𝒍𝒏</m:t>
                    </m:r>
                    <m:d>
                      <m:dPr>
                        <m:ctrlPr>
                          <a:rPr lang="en-US" altLang="zh-CN" sz="2000" b="1" i="1" smtClean="0">
                            <a:solidFill>
                              <a:srgbClr val="CC00CC"/>
                            </a:solidFill>
                            <a:latin typeface="Cambria Math" panose="02040503050406030204" pitchFamily="18" charset="0"/>
                          </a:rPr>
                        </m:ctrlPr>
                      </m:dPr>
                      <m:e>
                        <m:sSubSup>
                          <m:sSubSupPr>
                            <m:ctrlPr>
                              <a:rPr lang="en-US" altLang="zh-CN" sz="2000" b="1" i="1" smtClean="0">
                                <a:solidFill>
                                  <a:srgbClr val="CC00CC"/>
                                </a:solidFill>
                                <a:latin typeface="Cambria Math" panose="02040503050406030204" pitchFamily="18" charset="0"/>
                              </a:rPr>
                            </m:ctrlPr>
                          </m:sSubSupPr>
                          <m:e>
                            <m:r>
                              <a:rPr lang="en-US" altLang="zh-CN" sz="2000" b="1" i="1" smtClean="0">
                                <a:solidFill>
                                  <a:srgbClr val="CC00CC"/>
                                </a:solidFill>
                                <a:latin typeface="Cambria Math"/>
                              </a:rPr>
                              <m:t>−</m:t>
                            </m:r>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up>
                            <m:r>
                              <a:rPr lang="en-US" altLang="zh-CN" sz="2000" b="1" i="1" smtClean="0">
                                <a:solidFill>
                                  <a:srgbClr val="CC00CC"/>
                                </a:solidFill>
                                <a:latin typeface="Cambria Math"/>
                              </a:rPr>
                              <m:t>𝟐</m:t>
                            </m:r>
                          </m:sup>
                        </m:sSubSup>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𝟐</m:t>
                            </m:r>
                          </m:sub>
                        </m:sSub>
                      </m:e>
                    </m:d>
                    <m:r>
                      <a:rPr lang="en-US" altLang="zh-CN" sz="2000" b="1" i="0" smtClean="0">
                        <a:solidFill>
                          <a:srgbClr val="CC00CC"/>
                        </a:solidFill>
                        <a:latin typeface="Cambria Math"/>
                      </a:rPr>
                      <m:t>−</m:t>
                    </m:r>
                    <m:r>
                      <a:rPr lang="en-US" altLang="zh-CN" sz="2000" b="1" i="1" smtClean="0">
                        <a:solidFill>
                          <a:srgbClr val="CC00CC"/>
                        </a:solidFill>
                        <a:latin typeface="Cambria Math"/>
                      </a:rPr>
                      <m:t>𝒓𝒍𝒏</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Sub>
                  </m:oMath>
                </a14:m>
                <a:r>
                  <a:rPr lang="en-US" altLang="zh-CN" sz="2000" i="1" dirty="0" smtClean="0">
                    <a:solidFill>
                      <a:srgbClr val="CC00CC"/>
                    </a:solidFill>
                  </a:rPr>
                  <a:t>,</a:t>
                </a:r>
                <a:r>
                  <a:rPr lang="zh-CN" altLang="en-US" sz="2000" dirty="0" smtClean="0">
                    <a:solidFill>
                      <a:srgbClr val="CC00CC"/>
                    </a:solidFill>
                  </a:rPr>
                  <a:t>从而可得其解析解</a:t>
                </a:r>
                <a14:m>
                  <m:oMath xmlns:m="http://schemas.openxmlformats.org/officeDocument/2006/math">
                    <m:r>
                      <a:rPr lang="en-US" altLang="zh-CN" sz="2000" b="1" i="1" smtClean="0">
                        <a:solidFill>
                          <a:srgbClr val="CC00CC"/>
                        </a:solidFill>
                        <a:latin typeface="Cambria Math"/>
                      </a:rPr>
                      <m:t>𝒙</m:t>
                    </m:r>
                    <m:d>
                      <m:dPr>
                        <m:ctrlPr>
                          <a:rPr lang="en-US" altLang="zh-CN" sz="2000" b="1" i="1" smtClean="0">
                            <a:solidFill>
                              <a:srgbClr val="CC00CC"/>
                            </a:solidFill>
                            <a:latin typeface="Cambria Math" panose="02040503050406030204" pitchFamily="18" charset="0"/>
                          </a:rPr>
                        </m:ctrlPr>
                      </m:dPr>
                      <m:e>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𝒓</m:t>
                            </m:r>
                          </m:e>
                          <m:sub>
                            <m:r>
                              <a:rPr lang="en-US" altLang="zh-CN" sz="2000" b="1" i="1" smtClean="0">
                                <a:solidFill>
                                  <a:srgbClr val="CC00CC"/>
                                </a:solidFill>
                                <a:latin typeface="Cambria Math"/>
                              </a:rPr>
                              <m:t>𝒌</m:t>
                            </m:r>
                          </m:sub>
                        </m:sSub>
                      </m:e>
                    </m:d>
                    <m:r>
                      <a:rPr lang="en-US" altLang="zh-CN" sz="2000" b="1" i="1" smtClean="0">
                        <a:solidFill>
                          <a:srgbClr val="CC00CC"/>
                        </a:solidFill>
                        <a:latin typeface="Cambria Math"/>
                      </a:rPr>
                      <m:t>=</m:t>
                    </m:r>
                    <m:sSup>
                      <m:sSupPr>
                        <m:ctrlPr>
                          <a:rPr lang="en-US" altLang="zh-CN" sz="2000" b="1" i="1" smtClean="0">
                            <a:solidFill>
                              <a:srgbClr val="CC00CC"/>
                            </a:solidFill>
                            <a:latin typeface="Cambria Math" panose="02040503050406030204" pitchFamily="18" charset="0"/>
                          </a:rPr>
                        </m:ctrlPr>
                      </m:sSupPr>
                      <m:e>
                        <m:d>
                          <m:dPr>
                            <m:ctrlPr>
                              <a:rPr lang="en-US" altLang="zh-CN" sz="2000" b="1" i="1" smtClean="0">
                                <a:solidFill>
                                  <a:srgbClr val="CC00CC"/>
                                </a:solidFill>
                                <a:latin typeface="Cambria Math" panose="02040503050406030204" pitchFamily="18" charset="0"/>
                              </a:rPr>
                            </m:ctrlPr>
                          </m:dPr>
                          <m:e>
                            <m:f>
                              <m:fPr>
                                <m:ctrlPr>
                                  <a:rPr lang="en-US" altLang="zh-CN" sz="2000" b="1" i="1" smtClean="0">
                                    <a:solidFill>
                                      <a:srgbClr val="CC00CC"/>
                                    </a:solidFill>
                                    <a:latin typeface="Cambria Math" panose="02040503050406030204" pitchFamily="18" charset="0"/>
                                  </a:rPr>
                                </m:ctrlPr>
                              </m:fPr>
                              <m:num>
                                <m:r>
                                  <a:rPr lang="en-US" altLang="zh-CN" sz="2000" b="1" i="1" smtClean="0">
                                    <a:solidFill>
                                      <a:srgbClr val="CC00CC"/>
                                    </a:solidFill>
                                    <a:latin typeface="Cambria Math"/>
                                  </a:rPr>
                                  <m:t>−</m:t>
                                </m:r>
                                <m:r>
                                  <a:rPr lang="en-US" altLang="zh-CN" sz="2000" b="1" i="1" smtClean="0">
                                    <a:solidFill>
                                      <a:srgbClr val="CC00CC"/>
                                    </a:solidFill>
                                    <a:latin typeface="Cambria Math"/>
                                  </a:rPr>
                                  <m:t>𝟏</m:t>
                                </m:r>
                                <m:r>
                                  <a:rPr lang="en-US" altLang="zh-CN" sz="2000" b="1" i="1" smtClean="0">
                                    <a:solidFill>
                                      <a:srgbClr val="CC00CC"/>
                                    </a:solidFill>
                                    <a:latin typeface="Cambria Math"/>
                                  </a:rPr>
                                  <m:t>+</m:t>
                                </m:r>
                                <m:rad>
                                  <m:radPr>
                                    <m:degHide m:val="on"/>
                                    <m:ctrlPr>
                                      <a:rPr lang="en-US" altLang="zh-CN" sz="2000" b="1" i="1" smtClean="0">
                                        <a:solidFill>
                                          <a:srgbClr val="CC00CC"/>
                                        </a:solidFill>
                                        <a:latin typeface="Cambria Math" panose="02040503050406030204" pitchFamily="18" charset="0"/>
                                      </a:rPr>
                                    </m:ctrlPr>
                                  </m:radPr>
                                  <m:deg/>
                                  <m:e>
                                    <m:r>
                                      <a:rPr lang="en-US" altLang="zh-CN" sz="2000" b="1" i="1" smtClean="0">
                                        <a:solidFill>
                                          <a:srgbClr val="CC00CC"/>
                                        </a:solidFill>
                                        <a:latin typeface="Cambria Math"/>
                                      </a:rPr>
                                      <m:t>𝟏</m:t>
                                    </m:r>
                                    <m:r>
                                      <a:rPr lang="en-US" altLang="zh-CN" sz="2000" b="1" i="1" smtClean="0">
                                        <a:solidFill>
                                          <a:srgbClr val="CC00CC"/>
                                        </a:solidFill>
                                        <a:latin typeface="Cambria Math"/>
                                      </a:rPr>
                                      <m:t>+</m:t>
                                    </m:r>
                                    <m:r>
                                      <a:rPr lang="en-US" altLang="zh-CN" sz="2000" b="1" i="1" smtClean="0">
                                        <a:solidFill>
                                          <a:srgbClr val="CC00CC"/>
                                        </a:solidFill>
                                        <a:latin typeface="Cambria Math"/>
                                      </a:rPr>
                                      <m:t>𝟖</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𝒓</m:t>
                                        </m:r>
                                      </m:e>
                                      <m:sub>
                                        <m:r>
                                          <a:rPr lang="en-US" altLang="zh-CN" sz="2000" b="1" i="1" smtClean="0">
                                            <a:solidFill>
                                              <a:srgbClr val="CC00CC"/>
                                            </a:solidFill>
                                            <a:latin typeface="Cambria Math"/>
                                          </a:rPr>
                                          <m:t>𝒌</m:t>
                                        </m:r>
                                      </m:sub>
                                    </m:sSub>
                                  </m:e>
                                </m:rad>
                              </m:num>
                              <m:den>
                                <m:r>
                                  <a:rPr lang="en-US" altLang="zh-CN" sz="2000" b="1" i="1" smtClean="0">
                                    <a:solidFill>
                                      <a:srgbClr val="CC00CC"/>
                                    </a:solidFill>
                                    <a:latin typeface="Cambria Math"/>
                                  </a:rPr>
                                  <m:t>𝟒</m:t>
                                </m:r>
                              </m:den>
                            </m:f>
                            <m:r>
                              <a:rPr lang="en-US" altLang="zh-CN" sz="2000" b="1" i="1" smtClean="0">
                                <a:solidFill>
                                  <a:srgbClr val="CC00CC"/>
                                </a:solidFill>
                                <a:latin typeface="Cambria Math"/>
                              </a:rPr>
                              <m:t> </m:t>
                            </m:r>
                            <m:f>
                              <m:fPr>
                                <m:ctrlPr>
                                  <a:rPr lang="en-US" altLang="zh-CN" sz="2000" b="1" i="1" smtClean="0">
                                    <a:solidFill>
                                      <a:srgbClr val="CC00CC"/>
                                    </a:solidFill>
                                    <a:latin typeface="Cambria Math" panose="02040503050406030204" pitchFamily="18" charset="0"/>
                                  </a:rPr>
                                </m:ctrlPr>
                              </m:fPr>
                              <m:num>
                                <m:r>
                                  <a:rPr lang="en-US" altLang="zh-CN" sz="2000" b="1" i="1" smtClean="0">
                                    <a:solidFill>
                                      <a:srgbClr val="CC00CC"/>
                                    </a:solidFill>
                                    <a:latin typeface="Cambria Math"/>
                                  </a:rPr>
                                  <m:t>𝟑</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𝒓</m:t>
                                    </m:r>
                                  </m:e>
                                  <m:sub>
                                    <m:r>
                                      <a:rPr lang="en-US" altLang="zh-CN" sz="2000" b="1" i="1" smtClean="0">
                                        <a:solidFill>
                                          <a:srgbClr val="CC00CC"/>
                                        </a:solidFill>
                                        <a:latin typeface="Cambria Math"/>
                                      </a:rPr>
                                      <m:t>𝒌</m:t>
                                    </m:r>
                                  </m:sub>
                                </m:sSub>
                              </m:num>
                              <m:den>
                                <m:r>
                                  <a:rPr lang="en-US" altLang="zh-CN" sz="2000" b="1" i="1" smtClean="0">
                                    <a:solidFill>
                                      <a:srgbClr val="CC00CC"/>
                                    </a:solidFill>
                                    <a:latin typeface="Cambria Math"/>
                                  </a:rPr>
                                  <m:t>𝟐</m:t>
                                </m:r>
                              </m:den>
                            </m:f>
                            <m:r>
                              <a:rPr lang="en-US" altLang="zh-CN" sz="2000" b="1" i="1" smtClean="0">
                                <a:solidFill>
                                  <a:srgbClr val="CC00CC"/>
                                </a:solidFill>
                                <a:latin typeface="Cambria Math"/>
                              </a:rPr>
                              <m:t>−</m:t>
                            </m:r>
                            <m:f>
                              <m:fPr>
                                <m:ctrlPr>
                                  <a:rPr lang="en-US" altLang="zh-CN" sz="2000" b="1" i="1" smtClean="0">
                                    <a:solidFill>
                                      <a:srgbClr val="CC00CC"/>
                                    </a:solidFill>
                                    <a:latin typeface="Cambria Math" panose="02040503050406030204" pitchFamily="18" charset="0"/>
                                  </a:rPr>
                                </m:ctrlPr>
                              </m:fPr>
                              <m:num>
                                <m:r>
                                  <a:rPr lang="en-US" altLang="zh-CN" sz="2000" b="1" i="1" smtClean="0">
                                    <a:solidFill>
                                      <a:srgbClr val="CC00CC"/>
                                    </a:solidFill>
                                    <a:latin typeface="Cambria Math"/>
                                  </a:rPr>
                                  <m:t>−</m:t>
                                </m:r>
                                <m:r>
                                  <a:rPr lang="en-US" altLang="zh-CN" sz="2000" b="1" i="1" smtClean="0">
                                    <a:solidFill>
                                      <a:srgbClr val="CC00CC"/>
                                    </a:solidFill>
                                    <a:latin typeface="Cambria Math"/>
                                  </a:rPr>
                                  <m:t>𝟏</m:t>
                                </m:r>
                                <m:r>
                                  <a:rPr lang="en-US" altLang="zh-CN" sz="2000" b="1" i="1" smtClean="0">
                                    <a:solidFill>
                                      <a:srgbClr val="CC00CC"/>
                                    </a:solidFill>
                                    <a:latin typeface="Cambria Math"/>
                                  </a:rPr>
                                  <m:t>+</m:t>
                                </m:r>
                                <m:rad>
                                  <m:radPr>
                                    <m:degHide m:val="on"/>
                                    <m:ctrlPr>
                                      <a:rPr lang="en-US" altLang="zh-CN" sz="2000" b="1" i="1" smtClean="0">
                                        <a:solidFill>
                                          <a:srgbClr val="CC00CC"/>
                                        </a:solidFill>
                                        <a:latin typeface="Cambria Math" panose="02040503050406030204" pitchFamily="18" charset="0"/>
                                      </a:rPr>
                                    </m:ctrlPr>
                                  </m:radPr>
                                  <m:deg/>
                                  <m:e>
                                    <m:r>
                                      <a:rPr lang="en-US" altLang="zh-CN" sz="2000" b="1" i="1" smtClean="0">
                                        <a:solidFill>
                                          <a:srgbClr val="CC00CC"/>
                                        </a:solidFill>
                                        <a:latin typeface="Cambria Math"/>
                                      </a:rPr>
                                      <m:t>𝟏</m:t>
                                    </m:r>
                                    <m:r>
                                      <a:rPr lang="en-US" altLang="zh-CN" sz="2000" b="1" i="1" smtClean="0">
                                        <a:solidFill>
                                          <a:srgbClr val="CC00CC"/>
                                        </a:solidFill>
                                        <a:latin typeface="Cambria Math"/>
                                      </a:rPr>
                                      <m:t>+</m:t>
                                    </m:r>
                                    <m:r>
                                      <a:rPr lang="en-US" altLang="zh-CN" sz="2000" b="1" i="1" smtClean="0">
                                        <a:solidFill>
                                          <a:srgbClr val="CC00CC"/>
                                        </a:solidFill>
                                        <a:latin typeface="Cambria Math"/>
                                      </a:rPr>
                                      <m:t>𝟖</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𝒓</m:t>
                                        </m:r>
                                      </m:e>
                                      <m:sub>
                                        <m:r>
                                          <a:rPr lang="en-US" altLang="zh-CN" sz="2000" b="1" i="1" smtClean="0">
                                            <a:solidFill>
                                              <a:srgbClr val="CC00CC"/>
                                            </a:solidFill>
                                            <a:latin typeface="Cambria Math"/>
                                          </a:rPr>
                                          <m:t>𝒌</m:t>
                                        </m:r>
                                      </m:sub>
                                    </m:sSub>
                                  </m:e>
                                </m:rad>
                              </m:num>
                              <m:den>
                                <m:r>
                                  <a:rPr lang="en-US" altLang="zh-CN" sz="2000" b="1" i="1" smtClean="0">
                                    <a:solidFill>
                                      <a:srgbClr val="CC00CC"/>
                                    </a:solidFill>
                                    <a:latin typeface="Cambria Math"/>
                                  </a:rPr>
                                  <m:t>𝟖</m:t>
                                </m:r>
                              </m:den>
                            </m:f>
                          </m:e>
                        </m:d>
                      </m:e>
                      <m:sup>
                        <m:r>
                          <a:rPr lang="en-US" altLang="zh-CN" sz="2000" b="1" i="1" smtClean="0">
                            <a:solidFill>
                              <a:srgbClr val="CC00CC"/>
                            </a:solidFill>
                            <a:latin typeface="Cambria Math"/>
                          </a:rPr>
                          <m:t>𝑻</m:t>
                        </m:r>
                      </m:sup>
                    </m:sSup>
                  </m:oMath>
                </a14:m>
                <a:r>
                  <a:rPr lang="en-US" altLang="zh-CN" sz="2000" dirty="0" smtClean="0">
                    <a:solidFill>
                      <a:srgbClr val="CC00CC"/>
                    </a:solidFill>
                  </a:rPr>
                  <a:t>,</a:t>
                </a:r>
                <a:r>
                  <a:rPr lang="zh-CN" altLang="en-US" sz="2000" dirty="0" smtClean="0">
                    <a:solidFill>
                      <a:srgbClr val="CC00CC"/>
                    </a:solidFill>
                  </a:rPr>
                  <a:t>当</a:t>
                </a:r>
                <a14:m>
                  <m:oMath xmlns:m="http://schemas.openxmlformats.org/officeDocument/2006/math">
                    <m:sSub>
                      <m:sSubPr>
                        <m:ctrlPr>
                          <a:rPr lang="en-US" altLang="zh-CN" sz="2000" b="1" i="1" dirty="0" smtClean="0">
                            <a:solidFill>
                              <a:srgbClr val="CC00CC"/>
                            </a:solidFill>
                            <a:latin typeface="Cambria Math" panose="02040503050406030204" pitchFamily="18" charset="0"/>
                          </a:rPr>
                        </m:ctrlPr>
                      </m:sSubPr>
                      <m:e>
                        <m:r>
                          <a:rPr lang="en-US" altLang="zh-CN" sz="2000" b="1" i="1" dirty="0" smtClean="0">
                            <a:solidFill>
                              <a:srgbClr val="CC00CC"/>
                            </a:solidFill>
                            <a:latin typeface="Cambria Math"/>
                          </a:rPr>
                          <m:t>𝒓</m:t>
                        </m:r>
                      </m:e>
                      <m:sub>
                        <m:r>
                          <a:rPr lang="en-US" altLang="zh-CN" sz="2000" b="1" i="1" dirty="0" smtClean="0">
                            <a:solidFill>
                              <a:srgbClr val="CC00CC"/>
                            </a:solidFill>
                            <a:latin typeface="Cambria Math"/>
                          </a:rPr>
                          <m:t>𝒌</m:t>
                        </m:r>
                      </m:sub>
                    </m:sSub>
                    <m:r>
                      <a:rPr lang="en-US" altLang="zh-CN" sz="2000" b="1" i="1" dirty="0" smtClean="0">
                        <a:solidFill>
                          <a:srgbClr val="CC00CC"/>
                        </a:solidFill>
                        <a:latin typeface="Cambria Math"/>
                      </a:rPr>
                      <m:t>→</m:t>
                    </m:r>
                    <m:r>
                      <a:rPr lang="en-US" altLang="zh-CN" sz="2000" b="1" i="1" dirty="0" smtClean="0">
                        <a:solidFill>
                          <a:srgbClr val="CC00CC"/>
                        </a:solidFill>
                        <a:latin typeface="Cambria Math"/>
                      </a:rPr>
                      <m:t>𝟎</m:t>
                    </m:r>
                  </m:oMath>
                </a14:m>
                <a:r>
                  <a:rPr lang="zh-CN" altLang="en-US" sz="2000" dirty="0" smtClean="0">
                    <a:solidFill>
                      <a:srgbClr val="CC00CC"/>
                    </a:solidFill>
                  </a:rPr>
                  <a:t>时，</a:t>
                </a:r>
                <a14:m>
                  <m:oMath xmlns:m="http://schemas.openxmlformats.org/officeDocument/2006/math">
                    <m:r>
                      <a:rPr lang="en-US" altLang="zh-CN" sz="2000" b="1" i="1" smtClean="0">
                        <a:solidFill>
                          <a:srgbClr val="CC00CC"/>
                        </a:solidFill>
                        <a:latin typeface="Cambria Math"/>
                      </a:rPr>
                      <m:t>𝒙</m:t>
                    </m:r>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𝒓</m:t>
                        </m:r>
                      </m:e>
                      <m:sub>
                        <m:r>
                          <a:rPr lang="en-US" altLang="zh-CN" sz="2000" b="1" i="1" smtClean="0">
                            <a:solidFill>
                              <a:srgbClr val="CC00CC"/>
                            </a:solidFill>
                            <a:latin typeface="Cambria Math"/>
                          </a:rPr>
                          <m:t>𝒌</m:t>
                        </m:r>
                      </m:sub>
                    </m:sSub>
                    <m:r>
                      <a:rPr lang="en-US" altLang="zh-CN" sz="2000" b="1" i="1" smtClean="0">
                        <a:solidFill>
                          <a:srgbClr val="CC00CC"/>
                        </a:solidFill>
                        <a:latin typeface="Cambria Math"/>
                      </a:rPr>
                      <m:t>)</m:t>
                    </m:r>
                  </m:oMath>
                </a14:m>
                <a:r>
                  <a:rPr lang="zh-CN" altLang="en-US" sz="2000" dirty="0" smtClean="0">
                    <a:solidFill>
                      <a:srgbClr val="CC00CC"/>
                    </a:solidFill>
                  </a:rPr>
                  <a:t>趋向于原问题的最优解</a:t>
                </a:r>
                <a:r>
                  <a:rPr lang="en-US" altLang="zh-CN" sz="2000" dirty="0" smtClean="0">
                    <a:solidFill>
                      <a:srgbClr val="CC00CC"/>
                    </a:solidFill>
                  </a:rPr>
                  <a:t>:</a:t>
                </a:r>
                <a14:m>
                  <m:oMath xmlns:m="http://schemas.openxmlformats.org/officeDocument/2006/math">
                    <m:sSup>
                      <m:sSupPr>
                        <m:ctrlPr>
                          <a:rPr lang="en-US" altLang="zh-CN" sz="2000" b="1" i="1" smtClean="0">
                            <a:solidFill>
                              <a:srgbClr val="CC00CC"/>
                            </a:solidFill>
                            <a:latin typeface="Cambria Math" panose="02040503050406030204" pitchFamily="18" charset="0"/>
                          </a:rPr>
                        </m:ctrlPr>
                      </m:sSupPr>
                      <m:e>
                        <m:r>
                          <a:rPr lang="en-US" altLang="zh-CN" sz="2000" b="1" i="1" smtClean="0">
                            <a:solidFill>
                              <a:srgbClr val="CC00CC"/>
                            </a:solidFill>
                            <a:latin typeface="Cambria Math"/>
                          </a:rPr>
                          <m:t>𝒙</m:t>
                        </m:r>
                      </m:e>
                      <m:sup>
                        <m:r>
                          <a:rPr lang="en-US" altLang="zh-CN" sz="2000" b="1" i="1" smtClean="0">
                            <a:solidFill>
                              <a:srgbClr val="CC00CC"/>
                            </a:solidFill>
                            <a:latin typeface="Cambria Math"/>
                          </a:rPr>
                          <m:t>∗</m:t>
                        </m:r>
                      </m:sup>
                    </m:sSup>
                    <m:r>
                      <a:rPr lang="en-US" altLang="zh-CN" sz="2000" b="1" i="1" smtClean="0">
                        <a:solidFill>
                          <a:srgbClr val="CC00CC"/>
                        </a:solidFill>
                        <a:latin typeface="Cambria Math"/>
                      </a:rPr>
                      <m:t>=</m:t>
                    </m:r>
                    <m:sSup>
                      <m:sSupPr>
                        <m:ctrlPr>
                          <a:rPr lang="en-US" altLang="zh-CN" sz="2000" b="1" i="1" smtClean="0">
                            <a:solidFill>
                              <a:srgbClr val="CC00CC"/>
                            </a:solidFill>
                            <a:latin typeface="Cambria Math" panose="02040503050406030204" pitchFamily="18" charset="0"/>
                          </a:rPr>
                        </m:ctrlPr>
                      </m:sSupPr>
                      <m:e>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𝟎</m:t>
                            </m:r>
                            <m:r>
                              <a:rPr lang="en-US" altLang="zh-CN" sz="2000" b="1" i="1" smtClean="0">
                                <a:solidFill>
                                  <a:srgbClr val="CC00CC"/>
                                </a:solidFill>
                                <a:latin typeface="Cambria Math"/>
                              </a:rPr>
                              <m:t>,</m:t>
                            </m:r>
                            <m:r>
                              <a:rPr lang="en-US" altLang="zh-CN" sz="2000" b="1" i="1" smtClean="0">
                                <a:solidFill>
                                  <a:srgbClr val="CC00CC"/>
                                </a:solidFill>
                                <a:latin typeface="Cambria Math"/>
                              </a:rPr>
                              <m:t>𝟎</m:t>
                            </m:r>
                          </m:e>
                        </m:d>
                      </m:e>
                      <m:sup>
                        <m:r>
                          <a:rPr lang="en-US" altLang="zh-CN" sz="2000" b="1" i="1" smtClean="0">
                            <a:solidFill>
                              <a:srgbClr val="CC00CC"/>
                            </a:solidFill>
                            <a:latin typeface="Cambria Math"/>
                          </a:rPr>
                          <m:t>𝑻</m:t>
                        </m:r>
                      </m:sup>
                    </m:sSup>
                  </m:oMath>
                </a14:m>
                <a:endParaRPr lang="en-US" altLang="zh-CN" sz="2000" dirty="0" smtClean="0">
                  <a:solidFill>
                    <a:srgbClr val="CC00CC"/>
                  </a:solidFill>
                </a:endParaRPr>
              </a:p>
              <a:p>
                <a:r>
                  <a:rPr lang="zh-CN" altLang="en-US" sz="2000" dirty="0">
                    <a:solidFill>
                      <a:srgbClr val="CC00CC"/>
                    </a:solidFill>
                  </a:rPr>
                  <a:t>具</a:t>
                </a:r>
                <a:r>
                  <a:rPr lang="zh-CN" altLang="en-US" sz="2000" dirty="0" smtClean="0">
                    <a:solidFill>
                      <a:srgbClr val="CC00CC"/>
                    </a:solidFill>
                  </a:rPr>
                  <a:t>体迭代结果如右图所示</a:t>
                </a:r>
                <a:endParaRPr lang="en-US" altLang="zh-CN" sz="2000" dirty="0">
                  <a:solidFill>
                    <a:srgbClr val="CC00CC"/>
                  </a:solidFill>
                </a:endParaRPr>
              </a:p>
              <a:p>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t="-759" r="-728"/>
                </a:stretch>
              </a:blipFill>
            </p:spPr>
            <p:txBody>
              <a:bodyPr/>
              <a:lstStyle/>
              <a:p>
                <a:r>
                  <a:rPr lang="zh-CN" altLang="en-US">
                    <a:noFill/>
                  </a:rPr>
                  <a:t> </a:t>
                </a:r>
              </a:p>
            </p:txBody>
          </p:sp>
        </mc:Fallback>
      </mc:AlternateContent>
      <p:grpSp>
        <p:nvGrpSpPr>
          <p:cNvPr id="29" name="Group 28"/>
          <p:cNvGrpSpPr/>
          <p:nvPr/>
        </p:nvGrpSpPr>
        <p:grpSpPr>
          <a:xfrm>
            <a:off x="7599553" y="5703795"/>
            <a:ext cx="2177983" cy="1361770"/>
            <a:chOff x="6303409" y="5390147"/>
            <a:chExt cx="2418384" cy="1959586"/>
          </a:xfrm>
        </p:grpSpPr>
        <p:grpSp>
          <p:nvGrpSpPr>
            <p:cNvPr id="4" name="Group 3"/>
            <p:cNvGrpSpPr/>
            <p:nvPr/>
          </p:nvGrpSpPr>
          <p:grpSpPr>
            <a:xfrm>
              <a:off x="6303409" y="5456330"/>
              <a:ext cx="2418384" cy="1893403"/>
              <a:chOff x="4592960" y="1088901"/>
              <a:chExt cx="3528392" cy="2592288"/>
            </a:xfrm>
          </p:grpSpPr>
          <p:cxnSp>
            <p:nvCxnSpPr>
              <p:cNvPr id="5" name="Straight Arrow Connector 4"/>
              <p:cNvCxnSpPr/>
              <p:nvPr/>
            </p:nvCxnSpPr>
            <p:spPr bwMode="auto">
              <a:xfrm>
                <a:off x="4592960" y="2601069"/>
                <a:ext cx="352839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V="1">
                <a:off x="6357156" y="1088901"/>
                <a:ext cx="0" cy="25922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Freeform 6"/>
              <p:cNvSpPr/>
              <p:nvPr/>
            </p:nvSpPr>
            <p:spPr bwMode="auto">
              <a:xfrm>
                <a:off x="5702968" y="1600200"/>
                <a:ext cx="664651" cy="988904"/>
              </a:xfrm>
              <a:custGeom>
                <a:avLst/>
                <a:gdLst>
                  <a:gd name="connsiteX0" fmla="*/ 0 w 664651"/>
                  <a:gd name="connsiteY0" fmla="*/ 0 h 988904"/>
                  <a:gd name="connsiteX1" fmla="*/ 48127 w 664651"/>
                  <a:gd name="connsiteY1" fmla="*/ 216568 h 988904"/>
                  <a:gd name="connsiteX2" fmla="*/ 120316 w 664651"/>
                  <a:gd name="connsiteY2" fmla="*/ 397042 h 988904"/>
                  <a:gd name="connsiteX3" fmla="*/ 264695 w 664651"/>
                  <a:gd name="connsiteY3" fmla="*/ 625642 h 988904"/>
                  <a:gd name="connsiteX4" fmla="*/ 385011 w 664651"/>
                  <a:gd name="connsiteY4" fmla="*/ 770021 h 988904"/>
                  <a:gd name="connsiteX5" fmla="*/ 481264 w 664651"/>
                  <a:gd name="connsiteY5" fmla="*/ 890337 h 988904"/>
                  <a:gd name="connsiteX6" fmla="*/ 601579 w 664651"/>
                  <a:gd name="connsiteY6" fmla="*/ 962526 h 988904"/>
                  <a:gd name="connsiteX7" fmla="*/ 661737 w 664651"/>
                  <a:gd name="connsiteY7" fmla="*/ 986589 h 988904"/>
                  <a:gd name="connsiteX8" fmla="*/ 649706 w 664651"/>
                  <a:gd name="connsiteY8" fmla="*/ 986589 h 98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651" h="988904">
                    <a:moveTo>
                      <a:pt x="0" y="0"/>
                    </a:moveTo>
                    <a:cubicBezTo>
                      <a:pt x="14037" y="75197"/>
                      <a:pt x="28074" y="150394"/>
                      <a:pt x="48127" y="216568"/>
                    </a:cubicBezTo>
                    <a:cubicBezTo>
                      <a:pt x="68180" y="282742"/>
                      <a:pt x="84221" y="328863"/>
                      <a:pt x="120316" y="397042"/>
                    </a:cubicBezTo>
                    <a:cubicBezTo>
                      <a:pt x="156411" y="465221"/>
                      <a:pt x="220579" y="563479"/>
                      <a:pt x="264695" y="625642"/>
                    </a:cubicBezTo>
                    <a:cubicBezTo>
                      <a:pt x="308811" y="687805"/>
                      <a:pt x="348916" y="725905"/>
                      <a:pt x="385011" y="770021"/>
                    </a:cubicBezTo>
                    <a:cubicBezTo>
                      <a:pt x="421106" y="814137"/>
                      <a:pt x="445169" y="858253"/>
                      <a:pt x="481264" y="890337"/>
                    </a:cubicBezTo>
                    <a:cubicBezTo>
                      <a:pt x="517359" y="922421"/>
                      <a:pt x="571500" y="946484"/>
                      <a:pt x="601579" y="962526"/>
                    </a:cubicBezTo>
                    <a:cubicBezTo>
                      <a:pt x="631658" y="978568"/>
                      <a:pt x="653716" y="982579"/>
                      <a:pt x="661737" y="986589"/>
                    </a:cubicBezTo>
                    <a:cubicBezTo>
                      <a:pt x="669758" y="990599"/>
                      <a:pt x="659732" y="988594"/>
                      <a:pt x="649706" y="986589"/>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p:sp>
            <p:nvSpPr>
              <p:cNvPr id="8" name="Freeform 7"/>
              <p:cNvSpPr/>
              <p:nvPr/>
            </p:nvSpPr>
            <p:spPr bwMode="auto">
              <a:xfrm flipH="1">
                <a:off x="6369280" y="1600200"/>
                <a:ext cx="737238" cy="988904"/>
              </a:xfrm>
              <a:custGeom>
                <a:avLst/>
                <a:gdLst>
                  <a:gd name="connsiteX0" fmla="*/ 0 w 664651"/>
                  <a:gd name="connsiteY0" fmla="*/ 0 h 988904"/>
                  <a:gd name="connsiteX1" fmla="*/ 48127 w 664651"/>
                  <a:gd name="connsiteY1" fmla="*/ 216568 h 988904"/>
                  <a:gd name="connsiteX2" fmla="*/ 120316 w 664651"/>
                  <a:gd name="connsiteY2" fmla="*/ 397042 h 988904"/>
                  <a:gd name="connsiteX3" fmla="*/ 264695 w 664651"/>
                  <a:gd name="connsiteY3" fmla="*/ 625642 h 988904"/>
                  <a:gd name="connsiteX4" fmla="*/ 385011 w 664651"/>
                  <a:gd name="connsiteY4" fmla="*/ 770021 h 988904"/>
                  <a:gd name="connsiteX5" fmla="*/ 481264 w 664651"/>
                  <a:gd name="connsiteY5" fmla="*/ 890337 h 988904"/>
                  <a:gd name="connsiteX6" fmla="*/ 601579 w 664651"/>
                  <a:gd name="connsiteY6" fmla="*/ 962526 h 988904"/>
                  <a:gd name="connsiteX7" fmla="*/ 661737 w 664651"/>
                  <a:gd name="connsiteY7" fmla="*/ 986589 h 988904"/>
                  <a:gd name="connsiteX8" fmla="*/ 649706 w 664651"/>
                  <a:gd name="connsiteY8" fmla="*/ 986589 h 98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651" h="988904">
                    <a:moveTo>
                      <a:pt x="0" y="0"/>
                    </a:moveTo>
                    <a:cubicBezTo>
                      <a:pt x="14037" y="75197"/>
                      <a:pt x="28074" y="150394"/>
                      <a:pt x="48127" y="216568"/>
                    </a:cubicBezTo>
                    <a:cubicBezTo>
                      <a:pt x="68180" y="282742"/>
                      <a:pt x="84221" y="328863"/>
                      <a:pt x="120316" y="397042"/>
                    </a:cubicBezTo>
                    <a:cubicBezTo>
                      <a:pt x="156411" y="465221"/>
                      <a:pt x="220579" y="563479"/>
                      <a:pt x="264695" y="625642"/>
                    </a:cubicBezTo>
                    <a:cubicBezTo>
                      <a:pt x="308811" y="687805"/>
                      <a:pt x="348916" y="725905"/>
                      <a:pt x="385011" y="770021"/>
                    </a:cubicBezTo>
                    <a:cubicBezTo>
                      <a:pt x="421106" y="814137"/>
                      <a:pt x="445169" y="858253"/>
                      <a:pt x="481264" y="890337"/>
                    </a:cubicBezTo>
                    <a:cubicBezTo>
                      <a:pt x="517359" y="922421"/>
                      <a:pt x="571500" y="946484"/>
                      <a:pt x="601579" y="962526"/>
                    </a:cubicBezTo>
                    <a:cubicBezTo>
                      <a:pt x="631658" y="978568"/>
                      <a:pt x="653716" y="982579"/>
                      <a:pt x="661737" y="986589"/>
                    </a:cubicBezTo>
                    <a:cubicBezTo>
                      <a:pt x="669758" y="990599"/>
                      <a:pt x="659732" y="988594"/>
                      <a:pt x="649706" y="986589"/>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p:cxnSp>
            <p:nvCxnSpPr>
              <p:cNvPr id="9" name="Straight Connector 8"/>
              <p:cNvCxnSpPr/>
              <p:nvPr/>
            </p:nvCxnSpPr>
            <p:spPr bwMode="auto">
              <a:xfrm flipV="1">
                <a:off x="6369280" y="1448941"/>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V="1">
                <a:off x="6369571" y="1601341"/>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V="1">
                <a:off x="6353784" y="1757181"/>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6367619" y="1935942"/>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6379942" y="2099233"/>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6379942" y="2309415"/>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endCxn id="8" idx="1"/>
              </p:cNvCxnSpPr>
              <p:nvPr/>
            </p:nvCxnSpPr>
            <p:spPr bwMode="auto">
              <a:xfrm>
                <a:off x="6969224" y="160020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6885313" y="175260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6794160" y="190844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6653988" y="2033924"/>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6550803" y="216169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Freeform 23"/>
            <p:cNvSpPr/>
            <p:nvPr/>
          </p:nvSpPr>
          <p:spPr bwMode="auto">
            <a:xfrm>
              <a:off x="7844589" y="5390147"/>
              <a:ext cx="24064" cy="264695"/>
            </a:xfrm>
            <a:custGeom>
              <a:avLst/>
              <a:gdLst>
                <a:gd name="connsiteX0" fmla="*/ 24064 w 24064"/>
                <a:gd name="connsiteY0" fmla="*/ 0 h 264695"/>
                <a:gd name="connsiteX1" fmla="*/ 0 w 24064"/>
                <a:gd name="connsiteY1" fmla="*/ 264695 h 264695"/>
                <a:gd name="connsiteX2" fmla="*/ 0 w 24064"/>
                <a:gd name="connsiteY2" fmla="*/ 264695 h 264695"/>
              </a:gdLst>
              <a:ahLst/>
              <a:cxnLst>
                <a:cxn ang="0">
                  <a:pos x="connsiteX0" y="connsiteY0"/>
                </a:cxn>
                <a:cxn ang="0">
                  <a:pos x="connsiteX1" y="connsiteY1"/>
                </a:cxn>
                <a:cxn ang="0">
                  <a:pos x="connsiteX2" y="connsiteY2"/>
                </a:cxn>
              </a:cxnLst>
              <a:rect l="l" t="t" r="r" b="b"/>
              <a:pathLst>
                <a:path w="24064" h="264695">
                  <a:moveTo>
                    <a:pt x="24064" y="0"/>
                  </a:moveTo>
                  <a:lnTo>
                    <a:pt x="0" y="264695"/>
                  </a:lnTo>
                  <a:lnTo>
                    <a:pt x="0" y="264695"/>
                  </a:ln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p:sp>
          <p:nvSpPr>
            <p:cNvPr id="25" name="Freeform 24"/>
            <p:cNvSpPr/>
            <p:nvPr/>
          </p:nvSpPr>
          <p:spPr bwMode="auto">
            <a:xfrm>
              <a:off x="7784432" y="5630779"/>
              <a:ext cx="60157" cy="240632"/>
            </a:xfrm>
            <a:custGeom>
              <a:avLst/>
              <a:gdLst>
                <a:gd name="connsiteX0" fmla="*/ 60157 w 60157"/>
                <a:gd name="connsiteY0" fmla="*/ 0 h 240632"/>
                <a:gd name="connsiteX1" fmla="*/ 0 w 60157"/>
                <a:gd name="connsiteY1" fmla="*/ 240632 h 240632"/>
                <a:gd name="connsiteX2" fmla="*/ 0 w 60157"/>
                <a:gd name="connsiteY2" fmla="*/ 240632 h 240632"/>
                <a:gd name="connsiteX3" fmla="*/ 12031 w 60157"/>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60157" h="240632">
                  <a:moveTo>
                    <a:pt x="60157" y="0"/>
                  </a:moveTo>
                  <a:lnTo>
                    <a:pt x="0" y="240632"/>
                  </a:lnTo>
                  <a:lnTo>
                    <a:pt x="0" y="240632"/>
                  </a:lnTo>
                  <a:lnTo>
                    <a:pt x="12031" y="240632"/>
                  </a:ln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p:sp>
          <p:nvSpPr>
            <p:cNvPr id="26" name="Freeform 25"/>
            <p:cNvSpPr/>
            <p:nvPr/>
          </p:nvSpPr>
          <p:spPr bwMode="auto">
            <a:xfrm>
              <a:off x="7531768" y="5871411"/>
              <a:ext cx="252664" cy="661736"/>
            </a:xfrm>
            <a:custGeom>
              <a:avLst/>
              <a:gdLst>
                <a:gd name="connsiteX0" fmla="*/ 252664 w 252664"/>
                <a:gd name="connsiteY0" fmla="*/ 0 h 661736"/>
                <a:gd name="connsiteX1" fmla="*/ 204537 w 252664"/>
                <a:gd name="connsiteY1" fmla="*/ 192505 h 661736"/>
                <a:gd name="connsiteX2" fmla="*/ 72190 w 252664"/>
                <a:gd name="connsiteY2" fmla="*/ 505326 h 661736"/>
                <a:gd name="connsiteX3" fmla="*/ 0 w 252664"/>
                <a:gd name="connsiteY3" fmla="*/ 661736 h 661736"/>
              </a:gdLst>
              <a:ahLst/>
              <a:cxnLst>
                <a:cxn ang="0">
                  <a:pos x="connsiteX0" y="connsiteY0"/>
                </a:cxn>
                <a:cxn ang="0">
                  <a:pos x="connsiteX1" y="connsiteY1"/>
                </a:cxn>
                <a:cxn ang="0">
                  <a:pos x="connsiteX2" y="connsiteY2"/>
                </a:cxn>
                <a:cxn ang="0">
                  <a:pos x="connsiteX3" y="connsiteY3"/>
                </a:cxn>
              </a:cxnLst>
              <a:rect l="l" t="t" r="r" b="b"/>
              <a:pathLst>
                <a:path w="252664" h="661736">
                  <a:moveTo>
                    <a:pt x="252664" y="0"/>
                  </a:moveTo>
                  <a:cubicBezTo>
                    <a:pt x="243640" y="54142"/>
                    <a:pt x="234616" y="108284"/>
                    <a:pt x="204537" y="192505"/>
                  </a:cubicBezTo>
                  <a:cubicBezTo>
                    <a:pt x="174458" y="276726"/>
                    <a:pt x="106279" y="427121"/>
                    <a:pt x="72190" y="505326"/>
                  </a:cubicBezTo>
                  <a:cubicBezTo>
                    <a:pt x="38101" y="583531"/>
                    <a:pt x="19050" y="622633"/>
                    <a:pt x="0" y="661736"/>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mc:AlternateContent xmlns:mc="http://schemas.openxmlformats.org/markup-compatibility/2006" xmlns:a14="http://schemas.microsoft.com/office/drawing/2010/main">
          <mc:Choice Requires="a14">
            <p:sp>
              <p:nvSpPr>
                <p:cNvPr id="27" name="TextBox 26"/>
                <p:cNvSpPr txBox="1"/>
                <p:nvPr/>
              </p:nvSpPr>
              <p:spPr>
                <a:xfrm>
                  <a:off x="7939740" y="5435988"/>
                  <a:ext cx="69557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𝒙</m:t>
                        </m:r>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𝒓</m:t>
                            </m:r>
                          </m:e>
                          <m:sub>
                            <m:r>
                              <a:rPr lang="en-US" altLang="zh-CN" sz="1600" b="1" i="1" smtClean="0">
                                <a:latin typeface="Cambria Math"/>
                              </a:rPr>
                              <m:t>𝟏</m:t>
                            </m:r>
                          </m:sub>
                        </m:sSub>
                        <m:r>
                          <a:rPr lang="en-US" altLang="zh-CN" sz="1600" b="1" i="1" smtClean="0">
                            <a:latin typeface="Cambria Math"/>
                          </a:rPr>
                          <m:t>)</m:t>
                        </m:r>
                      </m:oMath>
                    </m:oMathPara>
                  </a14:m>
                  <a:endParaRPr lang="zh-CN" alt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7939740" y="5435988"/>
                  <a:ext cx="695574" cy="338554"/>
                </a:xfrm>
                <a:prstGeom prst="rect">
                  <a:avLst/>
                </a:prstGeom>
                <a:blipFill rotWithShape="1">
                  <a:blip r:embed="rId3"/>
                  <a:stretch>
                    <a:fillRect l="-5825" b="-6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844589" y="5757130"/>
                  <a:ext cx="5294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𝒙</m:t>
                        </m:r>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𝒓</m:t>
                            </m:r>
                          </m:e>
                          <m:sub>
                            <m:r>
                              <a:rPr lang="en-US" altLang="zh-CN" sz="1600" b="1" i="1" smtClean="0">
                                <a:latin typeface="Cambria Math"/>
                              </a:rPr>
                              <m:t>𝟐</m:t>
                            </m:r>
                          </m:sub>
                        </m:sSub>
                        <m:r>
                          <a:rPr lang="en-US" altLang="zh-CN" sz="1600" b="1" i="1" smtClean="0">
                            <a:latin typeface="Cambria Math"/>
                          </a:rPr>
                          <m:t>)</m:t>
                        </m:r>
                      </m:oMath>
                    </m:oMathPara>
                  </a14:m>
                  <a:endParaRPr lang="zh-CN" alt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7844589" y="5757130"/>
                  <a:ext cx="529417" cy="338554"/>
                </a:xfrm>
                <a:prstGeom prst="rect">
                  <a:avLst/>
                </a:prstGeom>
                <a:blipFill rotWithShape="1">
                  <a:blip r:embed="rId4"/>
                  <a:stretch>
                    <a:fillRect l="-22785" r="-10127" b="-6153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30" name="Table 29"/>
              <p:cNvGraphicFramePr>
                <a:graphicFrameLocks noGrp="1"/>
              </p:cNvGraphicFramePr>
              <p:nvPr>
                <p:extLst>
                  <p:ext uri="{D42A27DB-BD31-4B8C-83A1-F6EECF244321}">
                    <p14:modId xmlns:p14="http://schemas.microsoft.com/office/powerpoint/2010/main" val="2966774868"/>
                  </p:ext>
                </p:extLst>
              </p:nvPr>
            </p:nvGraphicFramePr>
            <p:xfrm>
              <a:off x="4664968" y="5855616"/>
              <a:ext cx="3229992" cy="1371600"/>
            </p:xfrm>
            <a:graphic>
              <a:graphicData uri="http://schemas.openxmlformats.org/drawingml/2006/table">
                <a:tbl>
                  <a:tblPr firstRow="1" bandRow="1">
                    <a:tableStyleId>{5C22544A-7EE6-4342-B048-85BDC9FD1C3A}</a:tableStyleId>
                  </a:tblPr>
                  <a:tblGrid>
                    <a:gridCol w="807498">
                      <a:extLst>
                        <a:ext uri="{9D8B030D-6E8A-4147-A177-3AD203B41FA5}">
                          <a16:colId xmlns:a16="http://schemas.microsoft.com/office/drawing/2014/main" val="20000"/>
                        </a:ext>
                      </a:extLst>
                    </a:gridCol>
                    <a:gridCol w="807498">
                      <a:extLst>
                        <a:ext uri="{9D8B030D-6E8A-4147-A177-3AD203B41FA5}">
                          <a16:colId xmlns:a16="http://schemas.microsoft.com/office/drawing/2014/main" val="20001"/>
                        </a:ext>
                      </a:extLst>
                    </a:gridCol>
                    <a:gridCol w="807498">
                      <a:extLst>
                        <a:ext uri="{9D8B030D-6E8A-4147-A177-3AD203B41FA5}">
                          <a16:colId xmlns:a16="http://schemas.microsoft.com/office/drawing/2014/main" val="20002"/>
                        </a:ext>
                      </a:extLst>
                    </a:gridCol>
                    <a:gridCol w="807498">
                      <a:extLst>
                        <a:ext uri="{9D8B030D-6E8A-4147-A177-3AD203B41FA5}">
                          <a16:colId xmlns:a16="http://schemas.microsoft.com/office/drawing/2014/main" val="20003"/>
                        </a:ext>
                      </a:extLst>
                    </a:gridCol>
                  </a:tblGrid>
                  <a:tr h="0">
                    <a:tc>
                      <a:txBody>
                        <a:bodyPr/>
                        <a:lstStyle/>
                        <a:p>
                          <a:pPr algn="ctr"/>
                          <a:endParaRPr lang="zh-CN" altLang="en-US" sz="900" dirty="0">
                            <a:solidFill>
                              <a:srgbClr val="0000FF"/>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1" i="1" smtClean="0">
                                        <a:solidFill>
                                          <a:srgbClr val="0000FF"/>
                                        </a:solidFill>
                                        <a:latin typeface="Cambria Math" panose="02040503050406030204" pitchFamily="18" charset="0"/>
                                      </a:rPr>
                                    </m:ctrlPr>
                                  </m:sSubPr>
                                  <m:e>
                                    <m:r>
                                      <a:rPr lang="en-US" altLang="zh-CN" sz="900" b="1" i="1" smtClean="0">
                                        <a:solidFill>
                                          <a:srgbClr val="0000FF"/>
                                        </a:solidFill>
                                        <a:latin typeface="Cambria Math"/>
                                      </a:rPr>
                                      <m:t>𝒓</m:t>
                                    </m:r>
                                  </m:e>
                                  <m:sub>
                                    <m:r>
                                      <a:rPr lang="en-US" altLang="zh-CN" sz="900" b="1" i="1" smtClean="0">
                                        <a:solidFill>
                                          <a:srgbClr val="0000FF"/>
                                        </a:solidFill>
                                        <a:latin typeface="Cambria Math"/>
                                      </a:rPr>
                                      <m:t>𝒌</m:t>
                                    </m:r>
                                  </m:sub>
                                </m:sSub>
                              </m:oMath>
                            </m:oMathPara>
                          </a14:m>
                          <a:endParaRPr lang="zh-CN" altLang="en-US" sz="900" dirty="0">
                            <a:solidFill>
                              <a:srgbClr val="0000FF"/>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1" i="1" smtClean="0">
                                        <a:solidFill>
                                          <a:srgbClr val="0000FF"/>
                                        </a:solidFill>
                                        <a:latin typeface="Cambria Math" panose="02040503050406030204" pitchFamily="18" charset="0"/>
                                      </a:rPr>
                                    </m:ctrlPr>
                                  </m:sSubPr>
                                  <m:e>
                                    <m:r>
                                      <a:rPr lang="en-US" altLang="zh-CN" sz="900" b="1" i="1" smtClean="0">
                                        <a:solidFill>
                                          <a:srgbClr val="0000FF"/>
                                        </a:solidFill>
                                        <a:latin typeface="Cambria Math"/>
                                      </a:rPr>
                                      <m:t>𝒙</m:t>
                                    </m:r>
                                  </m:e>
                                  <m:sub>
                                    <m:r>
                                      <a:rPr lang="en-US" altLang="zh-CN" sz="900" b="1" i="1" smtClean="0">
                                        <a:solidFill>
                                          <a:srgbClr val="0000FF"/>
                                        </a:solidFill>
                                        <a:latin typeface="Cambria Math"/>
                                      </a:rPr>
                                      <m:t>𝟏</m:t>
                                    </m:r>
                                  </m:sub>
                                </m:sSub>
                                <m:r>
                                  <a:rPr lang="en-US" altLang="zh-CN" sz="900" b="1" i="1" smtClean="0">
                                    <a:solidFill>
                                      <a:srgbClr val="0000FF"/>
                                    </a:solidFill>
                                    <a:latin typeface="Cambria Math"/>
                                  </a:rPr>
                                  <m:t>(</m:t>
                                </m:r>
                                <m:sSub>
                                  <m:sSubPr>
                                    <m:ctrlPr>
                                      <a:rPr lang="en-US" altLang="zh-CN" sz="900" b="1" i="1" smtClean="0">
                                        <a:solidFill>
                                          <a:srgbClr val="0000FF"/>
                                        </a:solidFill>
                                        <a:latin typeface="Cambria Math" panose="02040503050406030204" pitchFamily="18" charset="0"/>
                                      </a:rPr>
                                    </m:ctrlPr>
                                  </m:sSubPr>
                                  <m:e>
                                    <m:r>
                                      <a:rPr lang="en-US" altLang="zh-CN" sz="900" b="1" i="1" smtClean="0">
                                        <a:solidFill>
                                          <a:srgbClr val="0000FF"/>
                                        </a:solidFill>
                                        <a:latin typeface="Cambria Math"/>
                                      </a:rPr>
                                      <m:t>𝒓</m:t>
                                    </m:r>
                                  </m:e>
                                  <m:sub>
                                    <m:r>
                                      <a:rPr lang="en-US" altLang="zh-CN" sz="900" b="1" i="1" smtClean="0">
                                        <a:solidFill>
                                          <a:srgbClr val="0000FF"/>
                                        </a:solidFill>
                                        <a:latin typeface="Cambria Math"/>
                                      </a:rPr>
                                      <m:t>𝒌</m:t>
                                    </m:r>
                                  </m:sub>
                                </m:sSub>
                                <m:r>
                                  <a:rPr lang="en-US" altLang="zh-CN" sz="900" b="1" i="1" smtClean="0">
                                    <a:solidFill>
                                      <a:srgbClr val="0000FF"/>
                                    </a:solidFill>
                                    <a:latin typeface="Cambria Math"/>
                                  </a:rPr>
                                  <m:t>)</m:t>
                                </m:r>
                              </m:oMath>
                            </m:oMathPara>
                          </a14:m>
                          <a:endParaRPr lang="zh-CN" altLang="en-US" sz="900" dirty="0">
                            <a:solidFill>
                              <a:srgbClr val="0000FF"/>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1" i="1" smtClean="0">
                                        <a:solidFill>
                                          <a:srgbClr val="0000FF"/>
                                        </a:solidFill>
                                        <a:latin typeface="Cambria Math" panose="02040503050406030204" pitchFamily="18" charset="0"/>
                                      </a:rPr>
                                    </m:ctrlPr>
                                  </m:sSubPr>
                                  <m:e>
                                    <m:r>
                                      <a:rPr lang="en-US" altLang="zh-CN" sz="900" b="1" i="1" smtClean="0">
                                        <a:solidFill>
                                          <a:srgbClr val="0000FF"/>
                                        </a:solidFill>
                                        <a:latin typeface="Cambria Math"/>
                                      </a:rPr>
                                      <m:t>𝒙</m:t>
                                    </m:r>
                                  </m:e>
                                  <m:sub>
                                    <m:r>
                                      <a:rPr lang="en-US" altLang="zh-CN" sz="900" b="1" i="1" smtClean="0">
                                        <a:solidFill>
                                          <a:srgbClr val="0000FF"/>
                                        </a:solidFill>
                                        <a:latin typeface="Cambria Math"/>
                                      </a:rPr>
                                      <m:t>𝟐</m:t>
                                    </m:r>
                                  </m:sub>
                                </m:sSub>
                                <m:r>
                                  <a:rPr lang="en-US" altLang="zh-CN" sz="900" b="1" i="1" smtClean="0">
                                    <a:solidFill>
                                      <a:srgbClr val="0000FF"/>
                                    </a:solidFill>
                                    <a:latin typeface="Cambria Math"/>
                                  </a:rPr>
                                  <m:t>(</m:t>
                                </m:r>
                                <m:sSub>
                                  <m:sSubPr>
                                    <m:ctrlPr>
                                      <a:rPr lang="en-US" altLang="zh-CN" sz="900" b="1" i="1" smtClean="0">
                                        <a:solidFill>
                                          <a:srgbClr val="0000FF"/>
                                        </a:solidFill>
                                        <a:latin typeface="Cambria Math" panose="02040503050406030204" pitchFamily="18" charset="0"/>
                                      </a:rPr>
                                    </m:ctrlPr>
                                  </m:sSubPr>
                                  <m:e>
                                    <m:r>
                                      <a:rPr lang="en-US" altLang="zh-CN" sz="900" b="1" i="1" smtClean="0">
                                        <a:solidFill>
                                          <a:srgbClr val="0000FF"/>
                                        </a:solidFill>
                                        <a:latin typeface="Cambria Math"/>
                                      </a:rPr>
                                      <m:t>𝒓</m:t>
                                    </m:r>
                                  </m:e>
                                  <m:sub>
                                    <m:r>
                                      <a:rPr lang="en-US" altLang="zh-CN" sz="900" b="1" i="1" smtClean="0">
                                        <a:solidFill>
                                          <a:srgbClr val="0000FF"/>
                                        </a:solidFill>
                                        <a:latin typeface="Cambria Math"/>
                                      </a:rPr>
                                      <m:t>𝒌</m:t>
                                    </m:r>
                                  </m:sub>
                                </m:sSub>
                                <m:r>
                                  <a:rPr lang="en-US" altLang="zh-CN" sz="900" b="1" i="1" smtClean="0">
                                    <a:solidFill>
                                      <a:srgbClr val="0000FF"/>
                                    </a:solidFill>
                                    <a:latin typeface="Cambria Math"/>
                                  </a:rPr>
                                  <m:t>)</m:t>
                                </m:r>
                              </m:oMath>
                            </m:oMathPara>
                          </a14:m>
                          <a:endParaRPr lang="zh-CN" altLang="en-US" sz="900" dirty="0">
                            <a:solidFill>
                              <a:srgbClr val="0000FF"/>
                            </a:solidFill>
                          </a:endParaRP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0" i="1" smtClean="0">
                                        <a:solidFill>
                                          <a:srgbClr val="0000FF"/>
                                        </a:solidFill>
                                        <a:latin typeface="Cambria Math" panose="02040503050406030204" pitchFamily="18" charset="0"/>
                                      </a:rPr>
                                    </m:ctrlPr>
                                  </m:sSubPr>
                                  <m:e>
                                    <m:r>
                                      <a:rPr lang="en-US" altLang="zh-CN" sz="900" b="0" i="1" smtClean="0">
                                        <a:solidFill>
                                          <a:srgbClr val="0000FF"/>
                                        </a:solidFill>
                                        <a:latin typeface="Cambria Math"/>
                                      </a:rPr>
                                      <m:t>𝑟</m:t>
                                    </m:r>
                                  </m:e>
                                  <m:sub>
                                    <m:r>
                                      <a:rPr lang="en-US" altLang="zh-CN" sz="900" b="0" i="1" smtClean="0">
                                        <a:solidFill>
                                          <a:srgbClr val="0000FF"/>
                                        </a:solidFill>
                                        <a:latin typeface="Cambria Math"/>
                                      </a:rPr>
                                      <m:t>1</m:t>
                                    </m:r>
                                  </m:sub>
                                </m:sSub>
                              </m:oMath>
                            </m:oMathPara>
                          </a14:m>
                          <a:endParaRPr lang="zh-CN" altLang="en-US" sz="900" dirty="0">
                            <a:solidFill>
                              <a:srgbClr val="0000FF"/>
                            </a:solidFill>
                          </a:endParaRPr>
                        </a:p>
                      </a:txBody>
                      <a:tcPr/>
                    </a:tc>
                    <a:tc>
                      <a:txBody>
                        <a:bodyPr/>
                        <a:lstStyle/>
                        <a:p>
                          <a:pPr algn="ctr"/>
                          <a:r>
                            <a:rPr lang="en-US" altLang="zh-CN" sz="900" dirty="0" smtClean="0">
                              <a:solidFill>
                                <a:srgbClr val="0000FF"/>
                              </a:solidFill>
                            </a:rPr>
                            <a:t>1.0</a:t>
                          </a:r>
                          <a:endParaRPr lang="zh-CN" altLang="en-US" sz="900" dirty="0">
                            <a:solidFill>
                              <a:srgbClr val="0000FF"/>
                            </a:solidFill>
                          </a:endParaRPr>
                        </a:p>
                      </a:txBody>
                      <a:tcPr/>
                    </a:tc>
                    <a:tc>
                      <a:txBody>
                        <a:bodyPr/>
                        <a:lstStyle/>
                        <a:p>
                          <a:pPr algn="ctr"/>
                          <a:r>
                            <a:rPr lang="en-US" altLang="zh-CN" sz="900" dirty="0" smtClean="0">
                              <a:solidFill>
                                <a:srgbClr val="0000FF"/>
                              </a:solidFill>
                            </a:rPr>
                            <a:t>0.500</a:t>
                          </a:r>
                          <a:endParaRPr lang="zh-CN" altLang="en-US" sz="900" dirty="0">
                            <a:solidFill>
                              <a:srgbClr val="0000FF"/>
                            </a:solidFill>
                          </a:endParaRPr>
                        </a:p>
                      </a:txBody>
                      <a:tcPr/>
                    </a:tc>
                    <a:tc>
                      <a:txBody>
                        <a:bodyPr/>
                        <a:lstStyle/>
                        <a:p>
                          <a:pPr algn="ctr"/>
                          <a:r>
                            <a:rPr lang="en-US" altLang="zh-CN" sz="900" dirty="0" smtClean="0">
                              <a:solidFill>
                                <a:srgbClr val="0000FF"/>
                              </a:solidFill>
                            </a:rPr>
                            <a:t>1.250</a:t>
                          </a:r>
                          <a:endParaRPr lang="zh-CN" altLang="en-US" sz="900" dirty="0">
                            <a:solidFill>
                              <a:srgbClr val="0000FF"/>
                            </a:solidFill>
                          </a:endParaRPr>
                        </a:p>
                      </a:txBody>
                      <a:tcPr/>
                    </a:tc>
                    <a:extLst>
                      <a:ext uri="{0D108BD9-81ED-4DB2-BD59-A6C34878D82A}">
                        <a16:rowId xmlns:a16="http://schemas.microsoft.com/office/drawing/2014/main" val="10001"/>
                      </a:ext>
                    </a:extLst>
                  </a:tr>
                  <a:tr h="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0" i="1" smtClean="0">
                                        <a:solidFill>
                                          <a:srgbClr val="0000FF"/>
                                        </a:solidFill>
                                        <a:latin typeface="Cambria Math" panose="02040503050406030204" pitchFamily="18" charset="0"/>
                                      </a:rPr>
                                    </m:ctrlPr>
                                  </m:sSubPr>
                                  <m:e>
                                    <m:r>
                                      <a:rPr lang="en-US" altLang="zh-CN" sz="900" b="0" i="1" smtClean="0">
                                        <a:solidFill>
                                          <a:srgbClr val="0000FF"/>
                                        </a:solidFill>
                                        <a:latin typeface="Cambria Math"/>
                                      </a:rPr>
                                      <m:t>𝑟</m:t>
                                    </m:r>
                                  </m:e>
                                  <m:sub>
                                    <m:r>
                                      <a:rPr lang="en-US" altLang="zh-CN" sz="900" b="0" i="1" smtClean="0">
                                        <a:solidFill>
                                          <a:srgbClr val="0000FF"/>
                                        </a:solidFill>
                                        <a:latin typeface="Cambria Math"/>
                                      </a:rPr>
                                      <m:t>2</m:t>
                                    </m:r>
                                  </m:sub>
                                </m:sSub>
                              </m:oMath>
                            </m:oMathPara>
                          </a14:m>
                          <a:endParaRPr lang="zh-CN" altLang="en-US" sz="900" dirty="0">
                            <a:solidFill>
                              <a:srgbClr val="0000FF"/>
                            </a:solidFill>
                          </a:endParaRPr>
                        </a:p>
                      </a:txBody>
                      <a:tcPr/>
                    </a:tc>
                    <a:tc>
                      <a:txBody>
                        <a:bodyPr/>
                        <a:lstStyle/>
                        <a:p>
                          <a:pPr algn="ctr"/>
                          <a:r>
                            <a:rPr lang="en-US" altLang="zh-CN" sz="900" dirty="0" smtClean="0">
                              <a:solidFill>
                                <a:srgbClr val="0000FF"/>
                              </a:solidFill>
                            </a:rPr>
                            <a:t>0.5</a:t>
                          </a:r>
                          <a:endParaRPr lang="zh-CN" altLang="en-US" sz="900" dirty="0">
                            <a:solidFill>
                              <a:srgbClr val="0000FF"/>
                            </a:solidFill>
                          </a:endParaRPr>
                        </a:p>
                      </a:txBody>
                      <a:tcPr/>
                    </a:tc>
                    <a:tc>
                      <a:txBody>
                        <a:bodyPr/>
                        <a:lstStyle/>
                        <a:p>
                          <a:pPr algn="ctr"/>
                          <a:r>
                            <a:rPr lang="en-US" altLang="zh-CN" sz="900" dirty="0" smtClean="0">
                              <a:solidFill>
                                <a:srgbClr val="0000FF"/>
                              </a:solidFill>
                            </a:rPr>
                            <a:t>0.309</a:t>
                          </a:r>
                          <a:endParaRPr lang="zh-CN" altLang="en-US" sz="900" dirty="0">
                            <a:solidFill>
                              <a:srgbClr val="0000FF"/>
                            </a:solidFill>
                          </a:endParaRPr>
                        </a:p>
                      </a:txBody>
                      <a:tcPr/>
                    </a:tc>
                    <a:tc>
                      <a:txBody>
                        <a:bodyPr/>
                        <a:lstStyle/>
                        <a:p>
                          <a:pPr algn="ctr"/>
                          <a:r>
                            <a:rPr lang="en-US" altLang="zh-CN" sz="900" dirty="0" smtClean="0">
                              <a:solidFill>
                                <a:srgbClr val="0000FF"/>
                              </a:solidFill>
                            </a:rPr>
                            <a:t>0.595</a:t>
                          </a:r>
                          <a:endParaRPr lang="zh-CN" altLang="en-US" sz="900" dirty="0">
                            <a:solidFill>
                              <a:srgbClr val="0000FF"/>
                            </a:solidFill>
                          </a:endParaRPr>
                        </a:p>
                      </a:txBody>
                      <a:tcPr/>
                    </a:tc>
                    <a:extLst>
                      <a:ext uri="{0D108BD9-81ED-4DB2-BD59-A6C34878D82A}">
                        <a16:rowId xmlns:a16="http://schemas.microsoft.com/office/drawing/2014/main" val="10002"/>
                      </a:ext>
                    </a:extLst>
                  </a:tr>
                  <a:tr h="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0" i="1" smtClean="0">
                                        <a:solidFill>
                                          <a:srgbClr val="0000FF"/>
                                        </a:solidFill>
                                        <a:latin typeface="Cambria Math" panose="02040503050406030204" pitchFamily="18" charset="0"/>
                                      </a:rPr>
                                    </m:ctrlPr>
                                  </m:sSubPr>
                                  <m:e>
                                    <m:r>
                                      <a:rPr lang="en-US" altLang="zh-CN" sz="900" b="0" i="1" smtClean="0">
                                        <a:solidFill>
                                          <a:srgbClr val="0000FF"/>
                                        </a:solidFill>
                                        <a:latin typeface="Cambria Math"/>
                                      </a:rPr>
                                      <m:t>𝑟</m:t>
                                    </m:r>
                                  </m:e>
                                  <m:sub>
                                    <m:r>
                                      <a:rPr lang="en-US" altLang="zh-CN" sz="900" b="0" i="1" smtClean="0">
                                        <a:solidFill>
                                          <a:srgbClr val="0000FF"/>
                                        </a:solidFill>
                                        <a:latin typeface="Cambria Math"/>
                                      </a:rPr>
                                      <m:t>3</m:t>
                                    </m:r>
                                  </m:sub>
                                </m:sSub>
                              </m:oMath>
                            </m:oMathPara>
                          </a14:m>
                          <a:endParaRPr lang="zh-CN" altLang="en-US" sz="900" dirty="0">
                            <a:solidFill>
                              <a:srgbClr val="0000FF"/>
                            </a:solidFill>
                          </a:endParaRPr>
                        </a:p>
                      </a:txBody>
                      <a:tcPr/>
                    </a:tc>
                    <a:tc>
                      <a:txBody>
                        <a:bodyPr/>
                        <a:lstStyle/>
                        <a:p>
                          <a:pPr algn="ctr"/>
                          <a:r>
                            <a:rPr lang="en-US" altLang="zh-CN" sz="900" dirty="0" smtClean="0">
                              <a:solidFill>
                                <a:srgbClr val="0000FF"/>
                              </a:solidFill>
                            </a:rPr>
                            <a:t>0.25</a:t>
                          </a:r>
                          <a:endParaRPr lang="zh-CN" altLang="en-US" sz="900" dirty="0">
                            <a:solidFill>
                              <a:srgbClr val="0000FF"/>
                            </a:solidFill>
                          </a:endParaRPr>
                        </a:p>
                      </a:txBody>
                      <a:tcPr/>
                    </a:tc>
                    <a:tc>
                      <a:txBody>
                        <a:bodyPr/>
                        <a:lstStyle/>
                        <a:p>
                          <a:pPr algn="ctr"/>
                          <a:r>
                            <a:rPr lang="en-US" altLang="zh-CN" sz="900" dirty="0" smtClean="0">
                              <a:solidFill>
                                <a:srgbClr val="0000FF"/>
                              </a:solidFill>
                            </a:rPr>
                            <a:t>0.183</a:t>
                          </a:r>
                          <a:endParaRPr lang="zh-CN" altLang="en-US" sz="900" dirty="0">
                            <a:solidFill>
                              <a:srgbClr val="0000FF"/>
                            </a:solidFill>
                          </a:endParaRPr>
                        </a:p>
                      </a:txBody>
                      <a:tcPr/>
                    </a:tc>
                    <a:tc>
                      <a:txBody>
                        <a:bodyPr/>
                        <a:lstStyle/>
                        <a:p>
                          <a:pPr algn="ctr"/>
                          <a:r>
                            <a:rPr lang="en-US" altLang="zh-CN" sz="900" dirty="0" smtClean="0">
                              <a:solidFill>
                                <a:srgbClr val="0000FF"/>
                              </a:solidFill>
                            </a:rPr>
                            <a:t>0.283</a:t>
                          </a:r>
                          <a:endParaRPr lang="zh-CN" altLang="en-US" sz="900" dirty="0">
                            <a:solidFill>
                              <a:srgbClr val="0000FF"/>
                            </a:solidFill>
                          </a:endParaRPr>
                        </a:p>
                      </a:txBody>
                      <a:tcPr/>
                    </a:tc>
                    <a:extLst>
                      <a:ext uri="{0D108BD9-81ED-4DB2-BD59-A6C34878D82A}">
                        <a16:rowId xmlns:a16="http://schemas.microsoft.com/office/drawing/2014/main" val="10003"/>
                      </a:ext>
                    </a:extLst>
                  </a:tr>
                  <a:tr h="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0" i="1" smtClean="0">
                                        <a:solidFill>
                                          <a:srgbClr val="0000FF"/>
                                        </a:solidFill>
                                        <a:latin typeface="Cambria Math" panose="02040503050406030204" pitchFamily="18" charset="0"/>
                                      </a:rPr>
                                    </m:ctrlPr>
                                  </m:sSubPr>
                                  <m:e>
                                    <m:r>
                                      <a:rPr lang="en-US" altLang="zh-CN" sz="900" b="0" i="1" smtClean="0">
                                        <a:solidFill>
                                          <a:srgbClr val="0000FF"/>
                                        </a:solidFill>
                                        <a:latin typeface="Cambria Math"/>
                                      </a:rPr>
                                      <m:t>𝑟</m:t>
                                    </m:r>
                                  </m:e>
                                  <m:sub>
                                    <m:r>
                                      <a:rPr lang="en-US" altLang="zh-CN" sz="900" b="0" i="1" smtClean="0">
                                        <a:solidFill>
                                          <a:srgbClr val="0000FF"/>
                                        </a:solidFill>
                                        <a:latin typeface="Cambria Math"/>
                                      </a:rPr>
                                      <m:t>4</m:t>
                                    </m:r>
                                  </m:sub>
                                </m:sSub>
                              </m:oMath>
                            </m:oMathPara>
                          </a14:m>
                          <a:endParaRPr lang="zh-CN" altLang="en-US" sz="900" dirty="0">
                            <a:solidFill>
                              <a:srgbClr val="0000FF"/>
                            </a:solidFill>
                          </a:endParaRPr>
                        </a:p>
                      </a:txBody>
                      <a:tcPr/>
                    </a:tc>
                    <a:tc>
                      <a:txBody>
                        <a:bodyPr/>
                        <a:lstStyle/>
                        <a:p>
                          <a:pPr algn="ctr"/>
                          <a:r>
                            <a:rPr lang="en-US" altLang="zh-CN" sz="900" dirty="0" smtClean="0">
                              <a:solidFill>
                                <a:srgbClr val="0000FF"/>
                              </a:solidFill>
                            </a:rPr>
                            <a:t>0.1</a:t>
                          </a:r>
                          <a:endParaRPr lang="zh-CN" altLang="en-US" sz="900" dirty="0">
                            <a:solidFill>
                              <a:srgbClr val="0000FF"/>
                            </a:solidFill>
                          </a:endParaRPr>
                        </a:p>
                      </a:txBody>
                      <a:tcPr/>
                    </a:tc>
                    <a:tc>
                      <a:txBody>
                        <a:bodyPr/>
                        <a:lstStyle/>
                        <a:p>
                          <a:pPr algn="ctr"/>
                          <a:r>
                            <a:rPr lang="en-US" altLang="zh-CN" sz="900" dirty="0" smtClean="0">
                              <a:solidFill>
                                <a:srgbClr val="0000FF"/>
                              </a:solidFill>
                            </a:rPr>
                            <a:t>0.085</a:t>
                          </a:r>
                          <a:endParaRPr lang="zh-CN" altLang="en-US" sz="900" dirty="0">
                            <a:solidFill>
                              <a:srgbClr val="0000FF"/>
                            </a:solidFill>
                          </a:endParaRPr>
                        </a:p>
                      </a:txBody>
                      <a:tcPr/>
                    </a:tc>
                    <a:tc>
                      <a:txBody>
                        <a:bodyPr/>
                        <a:lstStyle/>
                        <a:p>
                          <a:pPr algn="ctr"/>
                          <a:r>
                            <a:rPr lang="en-US" altLang="zh-CN" sz="900" dirty="0" smtClean="0">
                              <a:solidFill>
                                <a:srgbClr val="0000FF"/>
                              </a:solidFill>
                            </a:rPr>
                            <a:t>0.107</a:t>
                          </a:r>
                          <a:endParaRPr lang="zh-CN" altLang="en-US" sz="900" dirty="0">
                            <a:solidFill>
                              <a:srgbClr val="0000FF"/>
                            </a:solidFill>
                          </a:endParaRPr>
                        </a:p>
                      </a:txBody>
                      <a:tcPr/>
                    </a:tc>
                    <a:extLst>
                      <a:ext uri="{0D108BD9-81ED-4DB2-BD59-A6C34878D82A}">
                        <a16:rowId xmlns:a16="http://schemas.microsoft.com/office/drawing/2014/main" val="10004"/>
                      </a:ext>
                    </a:extLst>
                  </a:tr>
                  <a:tr h="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900" b="0" i="1" smtClean="0">
                                        <a:solidFill>
                                          <a:srgbClr val="0000FF"/>
                                        </a:solidFill>
                                        <a:latin typeface="Cambria Math" panose="02040503050406030204" pitchFamily="18" charset="0"/>
                                      </a:rPr>
                                    </m:ctrlPr>
                                  </m:sSubPr>
                                  <m:e>
                                    <m:r>
                                      <a:rPr lang="en-US" altLang="zh-CN" sz="900" b="0" i="1" smtClean="0">
                                        <a:solidFill>
                                          <a:srgbClr val="0000FF"/>
                                        </a:solidFill>
                                        <a:latin typeface="Cambria Math"/>
                                      </a:rPr>
                                      <m:t>𝑟</m:t>
                                    </m:r>
                                  </m:e>
                                  <m:sub>
                                    <m:r>
                                      <a:rPr lang="en-US" altLang="zh-CN" sz="900" b="0" i="1" smtClean="0">
                                        <a:solidFill>
                                          <a:srgbClr val="0000FF"/>
                                        </a:solidFill>
                                        <a:latin typeface="Cambria Math"/>
                                      </a:rPr>
                                      <m:t>5</m:t>
                                    </m:r>
                                  </m:sub>
                                </m:sSub>
                              </m:oMath>
                            </m:oMathPara>
                          </a14:m>
                          <a:endParaRPr lang="zh-CN" altLang="en-US" sz="900" dirty="0">
                            <a:solidFill>
                              <a:srgbClr val="0000FF"/>
                            </a:solidFill>
                          </a:endParaRPr>
                        </a:p>
                      </a:txBody>
                      <a:tcPr/>
                    </a:tc>
                    <a:tc>
                      <a:txBody>
                        <a:bodyPr/>
                        <a:lstStyle/>
                        <a:p>
                          <a:pPr algn="ctr"/>
                          <a:r>
                            <a:rPr lang="en-US" altLang="zh-CN" sz="900" dirty="0" smtClean="0">
                              <a:solidFill>
                                <a:srgbClr val="0000FF"/>
                              </a:solidFill>
                            </a:rPr>
                            <a:t>0.0001</a:t>
                          </a:r>
                          <a:endParaRPr lang="zh-CN" altLang="en-US" sz="900" dirty="0">
                            <a:solidFill>
                              <a:srgbClr val="0000FF"/>
                            </a:solidFill>
                          </a:endParaRPr>
                        </a:p>
                      </a:txBody>
                      <a:tcPr/>
                    </a:tc>
                    <a:tc>
                      <a:txBody>
                        <a:bodyPr/>
                        <a:lstStyle/>
                        <a:p>
                          <a:pPr algn="ctr"/>
                          <a:r>
                            <a:rPr lang="en-US" altLang="zh-CN" sz="900" dirty="0" smtClean="0">
                              <a:solidFill>
                                <a:srgbClr val="0000FF"/>
                              </a:solidFill>
                            </a:rPr>
                            <a:t>0.000</a:t>
                          </a:r>
                          <a:endParaRPr lang="zh-CN" altLang="en-US" sz="900" dirty="0">
                            <a:solidFill>
                              <a:srgbClr val="0000FF"/>
                            </a:solidFill>
                          </a:endParaRPr>
                        </a:p>
                      </a:txBody>
                      <a:tcPr/>
                    </a:tc>
                    <a:tc>
                      <a:txBody>
                        <a:bodyPr/>
                        <a:lstStyle/>
                        <a:p>
                          <a:pPr algn="ctr"/>
                          <a:r>
                            <a:rPr lang="en-US" altLang="zh-CN" sz="900" dirty="0" smtClean="0">
                              <a:solidFill>
                                <a:srgbClr val="0000FF"/>
                              </a:solidFill>
                            </a:rPr>
                            <a:t>0.000</a:t>
                          </a:r>
                          <a:endParaRPr lang="zh-CN" altLang="en-US" sz="900" dirty="0">
                            <a:solidFill>
                              <a:srgbClr val="0000FF"/>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30" name="Table 29"/>
              <p:cNvGraphicFramePr>
                <a:graphicFrameLocks noGrp="1"/>
              </p:cNvGraphicFramePr>
              <p:nvPr>
                <p:extLst>
                  <p:ext uri="{D42A27DB-BD31-4B8C-83A1-F6EECF244321}">
                    <p14:modId xmlns:p14="http://schemas.microsoft.com/office/powerpoint/2010/main" val="2966774868"/>
                  </p:ext>
                </p:extLst>
              </p:nvPr>
            </p:nvGraphicFramePr>
            <p:xfrm>
              <a:off x="4664968" y="5855616"/>
              <a:ext cx="3229992" cy="1371600"/>
            </p:xfrm>
            <a:graphic>
              <a:graphicData uri="http://schemas.openxmlformats.org/drawingml/2006/table">
                <a:tbl>
                  <a:tblPr firstRow="1" bandRow="1">
                    <a:tableStyleId>{5C22544A-7EE6-4342-B048-85BDC9FD1C3A}</a:tableStyleId>
                  </a:tblPr>
                  <a:tblGrid>
                    <a:gridCol w="807498"/>
                    <a:gridCol w="807498"/>
                    <a:gridCol w="807498"/>
                    <a:gridCol w="807498"/>
                  </a:tblGrid>
                  <a:tr h="228600">
                    <a:tc>
                      <a:txBody>
                        <a:bodyPr/>
                        <a:lstStyle/>
                        <a:p>
                          <a:pPr algn="ctr"/>
                          <a:endParaRPr lang="zh-CN" altLang="en-US" sz="900" dirty="0">
                            <a:solidFill>
                              <a:srgbClr val="0000FF"/>
                            </a:solidFill>
                          </a:endParaRPr>
                        </a:p>
                      </a:txBody>
                      <a:tcPr/>
                    </a:tc>
                    <a:tc>
                      <a:txBody>
                        <a:bodyPr/>
                        <a:lstStyle/>
                        <a:p>
                          <a:endParaRPr lang="zh-CN"/>
                        </a:p>
                      </a:txBody>
                      <a:tcPr>
                        <a:blipFill rotWithShape="1">
                          <a:blip r:embed="rId5"/>
                          <a:stretch>
                            <a:fillRect l="-100758" t="-2632" r="-201515" b="-500000"/>
                          </a:stretch>
                        </a:blipFill>
                      </a:tcPr>
                    </a:tc>
                    <a:tc>
                      <a:txBody>
                        <a:bodyPr/>
                        <a:lstStyle/>
                        <a:p>
                          <a:endParaRPr lang="zh-CN"/>
                        </a:p>
                      </a:txBody>
                      <a:tcPr>
                        <a:blipFill rotWithShape="1">
                          <a:blip r:embed="rId5"/>
                          <a:stretch>
                            <a:fillRect l="-199248" t="-2632" r="-100000" b="-500000"/>
                          </a:stretch>
                        </a:blipFill>
                      </a:tcPr>
                    </a:tc>
                    <a:tc>
                      <a:txBody>
                        <a:bodyPr/>
                        <a:lstStyle/>
                        <a:p>
                          <a:endParaRPr lang="zh-CN"/>
                        </a:p>
                      </a:txBody>
                      <a:tcPr>
                        <a:blipFill rotWithShape="1">
                          <a:blip r:embed="rId5"/>
                          <a:stretch>
                            <a:fillRect l="-301515" t="-2632" r="-758" b="-500000"/>
                          </a:stretch>
                        </a:blipFill>
                      </a:tcPr>
                    </a:tc>
                  </a:tr>
                  <a:tr h="228600">
                    <a:tc>
                      <a:txBody>
                        <a:bodyPr/>
                        <a:lstStyle/>
                        <a:p>
                          <a:endParaRPr lang="zh-CN"/>
                        </a:p>
                      </a:txBody>
                      <a:tcPr>
                        <a:blipFill rotWithShape="1">
                          <a:blip r:embed="rId5"/>
                          <a:stretch>
                            <a:fillRect t="-105405" r="-299248" b="-413514"/>
                          </a:stretch>
                        </a:blipFill>
                      </a:tcPr>
                    </a:tc>
                    <a:tc>
                      <a:txBody>
                        <a:bodyPr/>
                        <a:lstStyle/>
                        <a:p>
                          <a:pPr algn="ctr"/>
                          <a:r>
                            <a:rPr lang="en-US" altLang="zh-CN" sz="900" dirty="0" smtClean="0">
                              <a:solidFill>
                                <a:srgbClr val="0000FF"/>
                              </a:solidFill>
                            </a:rPr>
                            <a:t>1.0</a:t>
                          </a:r>
                          <a:endParaRPr lang="zh-CN" altLang="en-US" sz="900" dirty="0">
                            <a:solidFill>
                              <a:srgbClr val="0000FF"/>
                            </a:solidFill>
                          </a:endParaRPr>
                        </a:p>
                      </a:txBody>
                      <a:tcPr/>
                    </a:tc>
                    <a:tc>
                      <a:txBody>
                        <a:bodyPr/>
                        <a:lstStyle/>
                        <a:p>
                          <a:pPr algn="ctr"/>
                          <a:r>
                            <a:rPr lang="en-US" altLang="zh-CN" sz="900" dirty="0" smtClean="0">
                              <a:solidFill>
                                <a:srgbClr val="0000FF"/>
                              </a:solidFill>
                            </a:rPr>
                            <a:t>0.500</a:t>
                          </a:r>
                          <a:endParaRPr lang="zh-CN" altLang="en-US" sz="900" dirty="0">
                            <a:solidFill>
                              <a:srgbClr val="0000FF"/>
                            </a:solidFill>
                          </a:endParaRPr>
                        </a:p>
                      </a:txBody>
                      <a:tcPr/>
                    </a:tc>
                    <a:tc>
                      <a:txBody>
                        <a:bodyPr/>
                        <a:lstStyle/>
                        <a:p>
                          <a:pPr algn="ctr"/>
                          <a:r>
                            <a:rPr lang="en-US" altLang="zh-CN" sz="900" dirty="0" smtClean="0">
                              <a:solidFill>
                                <a:srgbClr val="0000FF"/>
                              </a:solidFill>
                            </a:rPr>
                            <a:t>1.250</a:t>
                          </a:r>
                          <a:endParaRPr lang="zh-CN" altLang="en-US" sz="900" dirty="0">
                            <a:solidFill>
                              <a:srgbClr val="0000FF"/>
                            </a:solidFill>
                          </a:endParaRPr>
                        </a:p>
                      </a:txBody>
                      <a:tcPr/>
                    </a:tc>
                  </a:tr>
                  <a:tr h="228600">
                    <a:tc>
                      <a:txBody>
                        <a:bodyPr/>
                        <a:lstStyle/>
                        <a:p>
                          <a:endParaRPr lang="zh-CN"/>
                        </a:p>
                      </a:txBody>
                      <a:tcPr>
                        <a:blipFill rotWithShape="1">
                          <a:blip r:embed="rId5"/>
                          <a:stretch>
                            <a:fillRect t="-200000" r="-299248" b="-302632"/>
                          </a:stretch>
                        </a:blipFill>
                      </a:tcPr>
                    </a:tc>
                    <a:tc>
                      <a:txBody>
                        <a:bodyPr/>
                        <a:lstStyle/>
                        <a:p>
                          <a:pPr algn="ctr"/>
                          <a:r>
                            <a:rPr lang="en-US" altLang="zh-CN" sz="900" dirty="0" smtClean="0">
                              <a:solidFill>
                                <a:srgbClr val="0000FF"/>
                              </a:solidFill>
                            </a:rPr>
                            <a:t>0.5</a:t>
                          </a:r>
                          <a:endParaRPr lang="zh-CN" altLang="en-US" sz="900" dirty="0">
                            <a:solidFill>
                              <a:srgbClr val="0000FF"/>
                            </a:solidFill>
                          </a:endParaRPr>
                        </a:p>
                      </a:txBody>
                      <a:tcPr/>
                    </a:tc>
                    <a:tc>
                      <a:txBody>
                        <a:bodyPr/>
                        <a:lstStyle/>
                        <a:p>
                          <a:pPr algn="ctr"/>
                          <a:r>
                            <a:rPr lang="en-US" altLang="zh-CN" sz="900" dirty="0" smtClean="0">
                              <a:solidFill>
                                <a:srgbClr val="0000FF"/>
                              </a:solidFill>
                            </a:rPr>
                            <a:t>0.309</a:t>
                          </a:r>
                          <a:endParaRPr lang="zh-CN" altLang="en-US" sz="900" dirty="0">
                            <a:solidFill>
                              <a:srgbClr val="0000FF"/>
                            </a:solidFill>
                          </a:endParaRPr>
                        </a:p>
                      </a:txBody>
                      <a:tcPr/>
                    </a:tc>
                    <a:tc>
                      <a:txBody>
                        <a:bodyPr/>
                        <a:lstStyle/>
                        <a:p>
                          <a:pPr algn="ctr"/>
                          <a:r>
                            <a:rPr lang="en-US" altLang="zh-CN" sz="900" dirty="0" smtClean="0">
                              <a:solidFill>
                                <a:srgbClr val="0000FF"/>
                              </a:solidFill>
                            </a:rPr>
                            <a:t>0.595</a:t>
                          </a:r>
                          <a:endParaRPr lang="zh-CN" altLang="en-US" sz="900" dirty="0">
                            <a:solidFill>
                              <a:srgbClr val="0000FF"/>
                            </a:solidFill>
                          </a:endParaRPr>
                        </a:p>
                      </a:txBody>
                      <a:tcPr/>
                    </a:tc>
                  </a:tr>
                  <a:tr h="228600">
                    <a:tc>
                      <a:txBody>
                        <a:bodyPr/>
                        <a:lstStyle/>
                        <a:p>
                          <a:endParaRPr lang="zh-CN"/>
                        </a:p>
                      </a:txBody>
                      <a:tcPr>
                        <a:blipFill rotWithShape="1">
                          <a:blip r:embed="rId5"/>
                          <a:stretch>
                            <a:fillRect t="-308108" r="-299248" b="-210811"/>
                          </a:stretch>
                        </a:blipFill>
                      </a:tcPr>
                    </a:tc>
                    <a:tc>
                      <a:txBody>
                        <a:bodyPr/>
                        <a:lstStyle/>
                        <a:p>
                          <a:pPr algn="ctr"/>
                          <a:r>
                            <a:rPr lang="en-US" altLang="zh-CN" sz="900" dirty="0" smtClean="0">
                              <a:solidFill>
                                <a:srgbClr val="0000FF"/>
                              </a:solidFill>
                            </a:rPr>
                            <a:t>0.25</a:t>
                          </a:r>
                          <a:endParaRPr lang="zh-CN" altLang="en-US" sz="900" dirty="0">
                            <a:solidFill>
                              <a:srgbClr val="0000FF"/>
                            </a:solidFill>
                          </a:endParaRPr>
                        </a:p>
                      </a:txBody>
                      <a:tcPr/>
                    </a:tc>
                    <a:tc>
                      <a:txBody>
                        <a:bodyPr/>
                        <a:lstStyle/>
                        <a:p>
                          <a:pPr algn="ctr"/>
                          <a:r>
                            <a:rPr lang="en-US" altLang="zh-CN" sz="900" dirty="0" smtClean="0">
                              <a:solidFill>
                                <a:srgbClr val="0000FF"/>
                              </a:solidFill>
                            </a:rPr>
                            <a:t>0.183</a:t>
                          </a:r>
                          <a:endParaRPr lang="zh-CN" altLang="en-US" sz="900" dirty="0">
                            <a:solidFill>
                              <a:srgbClr val="0000FF"/>
                            </a:solidFill>
                          </a:endParaRPr>
                        </a:p>
                      </a:txBody>
                      <a:tcPr/>
                    </a:tc>
                    <a:tc>
                      <a:txBody>
                        <a:bodyPr/>
                        <a:lstStyle/>
                        <a:p>
                          <a:pPr algn="ctr"/>
                          <a:r>
                            <a:rPr lang="en-US" altLang="zh-CN" sz="900" dirty="0" smtClean="0">
                              <a:solidFill>
                                <a:srgbClr val="0000FF"/>
                              </a:solidFill>
                            </a:rPr>
                            <a:t>0.283</a:t>
                          </a:r>
                          <a:endParaRPr lang="zh-CN" altLang="en-US" sz="900" dirty="0">
                            <a:solidFill>
                              <a:srgbClr val="0000FF"/>
                            </a:solidFill>
                          </a:endParaRPr>
                        </a:p>
                      </a:txBody>
                      <a:tcPr/>
                    </a:tc>
                  </a:tr>
                  <a:tr h="228600">
                    <a:tc>
                      <a:txBody>
                        <a:bodyPr/>
                        <a:lstStyle/>
                        <a:p>
                          <a:endParaRPr lang="zh-CN"/>
                        </a:p>
                      </a:txBody>
                      <a:tcPr>
                        <a:blipFill rotWithShape="1">
                          <a:blip r:embed="rId5"/>
                          <a:stretch>
                            <a:fillRect t="-397368" r="-299248" b="-105263"/>
                          </a:stretch>
                        </a:blipFill>
                      </a:tcPr>
                    </a:tc>
                    <a:tc>
                      <a:txBody>
                        <a:bodyPr/>
                        <a:lstStyle/>
                        <a:p>
                          <a:pPr algn="ctr"/>
                          <a:r>
                            <a:rPr lang="en-US" altLang="zh-CN" sz="900" dirty="0" smtClean="0">
                              <a:solidFill>
                                <a:srgbClr val="0000FF"/>
                              </a:solidFill>
                            </a:rPr>
                            <a:t>0.1</a:t>
                          </a:r>
                          <a:endParaRPr lang="zh-CN" altLang="en-US" sz="900" dirty="0">
                            <a:solidFill>
                              <a:srgbClr val="0000FF"/>
                            </a:solidFill>
                          </a:endParaRPr>
                        </a:p>
                      </a:txBody>
                      <a:tcPr/>
                    </a:tc>
                    <a:tc>
                      <a:txBody>
                        <a:bodyPr/>
                        <a:lstStyle/>
                        <a:p>
                          <a:pPr algn="ctr"/>
                          <a:r>
                            <a:rPr lang="en-US" altLang="zh-CN" sz="900" dirty="0" smtClean="0">
                              <a:solidFill>
                                <a:srgbClr val="0000FF"/>
                              </a:solidFill>
                            </a:rPr>
                            <a:t>0.085</a:t>
                          </a:r>
                          <a:endParaRPr lang="zh-CN" altLang="en-US" sz="900" dirty="0">
                            <a:solidFill>
                              <a:srgbClr val="0000FF"/>
                            </a:solidFill>
                          </a:endParaRPr>
                        </a:p>
                      </a:txBody>
                      <a:tcPr/>
                    </a:tc>
                    <a:tc>
                      <a:txBody>
                        <a:bodyPr/>
                        <a:lstStyle/>
                        <a:p>
                          <a:pPr algn="ctr"/>
                          <a:r>
                            <a:rPr lang="en-US" altLang="zh-CN" sz="900" dirty="0" smtClean="0">
                              <a:solidFill>
                                <a:srgbClr val="0000FF"/>
                              </a:solidFill>
                            </a:rPr>
                            <a:t>0.107</a:t>
                          </a:r>
                          <a:endParaRPr lang="zh-CN" altLang="en-US" sz="900" dirty="0">
                            <a:solidFill>
                              <a:srgbClr val="0000FF"/>
                            </a:solidFill>
                          </a:endParaRPr>
                        </a:p>
                      </a:txBody>
                      <a:tcPr/>
                    </a:tc>
                  </a:tr>
                  <a:tr h="228600">
                    <a:tc>
                      <a:txBody>
                        <a:bodyPr/>
                        <a:lstStyle/>
                        <a:p>
                          <a:endParaRPr lang="zh-CN"/>
                        </a:p>
                      </a:txBody>
                      <a:tcPr>
                        <a:blipFill rotWithShape="1">
                          <a:blip r:embed="rId5"/>
                          <a:stretch>
                            <a:fillRect t="-510811" r="-299248" b="-8108"/>
                          </a:stretch>
                        </a:blipFill>
                      </a:tcPr>
                    </a:tc>
                    <a:tc>
                      <a:txBody>
                        <a:bodyPr/>
                        <a:lstStyle/>
                        <a:p>
                          <a:pPr algn="ctr"/>
                          <a:r>
                            <a:rPr lang="en-US" altLang="zh-CN" sz="900" dirty="0" smtClean="0">
                              <a:solidFill>
                                <a:srgbClr val="0000FF"/>
                              </a:solidFill>
                            </a:rPr>
                            <a:t>0.0001</a:t>
                          </a:r>
                          <a:endParaRPr lang="zh-CN" altLang="en-US" sz="900" dirty="0">
                            <a:solidFill>
                              <a:srgbClr val="0000FF"/>
                            </a:solidFill>
                          </a:endParaRPr>
                        </a:p>
                      </a:txBody>
                      <a:tcPr/>
                    </a:tc>
                    <a:tc>
                      <a:txBody>
                        <a:bodyPr/>
                        <a:lstStyle/>
                        <a:p>
                          <a:pPr algn="ctr"/>
                          <a:r>
                            <a:rPr lang="en-US" altLang="zh-CN" sz="900" dirty="0" smtClean="0">
                              <a:solidFill>
                                <a:srgbClr val="0000FF"/>
                              </a:solidFill>
                            </a:rPr>
                            <a:t>0.000</a:t>
                          </a:r>
                          <a:endParaRPr lang="zh-CN" altLang="en-US" sz="900" dirty="0">
                            <a:solidFill>
                              <a:srgbClr val="0000FF"/>
                            </a:solidFill>
                          </a:endParaRPr>
                        </a:p>
                      </a:txBody>
                      <a:tcPr/>
                    </a:tc>
                    <a:tc>
                      <a:txBody>
                        <a:bodyPr/>
                        <a:lstStyle/>
                        <a:p>
                          <a:pPr algn="ctr"/>
                          <a:r>
                            <a:rPr lang="en-US" altLang="zh-CN" sz="900" dirty="0" smtClean="0">
                              <a:solidFill>
                                <a:srgbClr val="0000FF"/>
                              </a:solidFill>
                            </a:rPr>
                            <a:t>0.000</a:t>
                          </a:r>
                          <a:endParaRPr lang="zh-CN" altLang="en-US" sz="900" dirty="0">
                            <a:solidFill>
                              <a:srgbClr val="0000FF"/>
                            </a:solidFill>
                          </a:endParaRPr>
                        </a:p>
                      </a:txBody>
                      <a:tcPr/>
                    </a:tc>
                  </a:tr>
                </a:tbl>
              </a:graphicData>
            </a:graphic>
          </p:graphicFrame>
        </mc:Fallback>
      </mc:AlternateContent>
    </p:spTree>
    <p:extLst>
      <p:ext uri="{BB962C8B-B14F-4D97-AF65-F5344CB8AC3E}">
        <p14:creationId xmlns:p14="http://schemas.microsoft.com/office/powerpoint/2010/main" val="123764852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000" dirty="0"/>
              <a:t>第</a:t>
            </a:r>
            <a:r>
              <a:rPr lang="en-US" altLang="zh-CN" sz="2000" dirty="0"/>
              <a:t>8</a:t>
            </a:r>
            <a:r>
              <a:rPr lang="zh-CN" altLang="en-US" sz="2000" dirty="0"/>
              <a:t>章</a:t>
            </a:r>
            <a:r>
              <a:rPr lang="zh-CN" altLang="en-US" sz="2000" dirty="0">
                <a:latin typeface="隶书" pitchFamily="1" charset="-122"/>
              </a:rPr>
              <a:t>约束问题的最优化方法</a:t>
            </a:r>
            <a:r>
              <a:rPr lang="en-US" altLang="zh-CN" sz="2000" dirty="0">
                <a:latin typeface="隶书" pitchFamily="1" charset="-122"/>
              </a:rPr>
              <a:t>(Methods of Constrained Optimization)-</a:t>
            </a:r>
            <a:r>
              <a:rPr lang="zh-CN" altLang="en-US" sz="2000" dirty="0">
                <a:latin typeface="隶书" pitchFamily="1" charset="-122"/>
              </a:rPr>
              <a:t>制约函数法</a:t>
            </a:r>
            <a:r>
              <a:rPr lang="en-US" altLang="zh-CN" sz="2000" dirty="0">
                <a:latin typeface="隶书" pitchFamily="1" charset="-122"/>
              </a:rPr>
              <a:t>-</a:t>
            </a:r>
            <a:r>
              <a:rPr lang="zh-CN" altLang="en-US" sz="2000" dirty="0">
                <a:latin typeface="隶书" pitchFamily="1" charset="-122"/>
              </a:rPr>
              <a:t>内点法</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smtClean="0"/>
                  <a:t>从上面内点法的介绍可知，内点法只适用于含有不等式约束的情况，并且其初始点必须是可行点，因而需要事先确定一个可行点，一般采用迭代的过程来进行严格初始可行点的选取</a:t>
                </a:r>
                <a:endParaRPr lang="en-US" altLang="zh-CN" sz="2800" dirty="0" smtClean="0"/>
              </a:p>
              <a:p>
                <a:r>
                  <a:rPr lang="zh-CN" altLang="en-US" sz="2800" dirty="0" smtClean="0"/>
                  <a:t>选取初始可行点的基本思想如下：先选取任意一点</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𝒙</m:t>
                        </m:r>
                      </m:e>
                      <m:sub>
                        <m:r>
                          <a:rPr lang="en-US" altLang="zh-CN" sz="2800" b="1" i="1" smtClean="0">
                            <a:latin typeface="Cambria Math"/>
                          </a:rPr>
                          <m:t>𝟎</m:t>
                        </m:r>
                      </m:sub>
                    </m:sSub>
                  </m:oMath>
                </a14:m>
                <a:r>
                  <a:rPr lang="en-US" altLang="zh-CN" sz="2800" dirty="0" smtClean="0"/>
                  <a:t>,</a:t>
                </a:r>
                <a:r>
                  <a:rPr lang="zh-CN" altLang="en-US" sz="2800" dirty="0" smtClean="0"/>
                  <a:t>令</a:t>
                </a:r>
                <a14:m>
                  <m:oMath xmlns:m="http://schemas.openxmlformats.org/officeDocument/2006/math">
                    <m:sSub>
                      <m:sSubPr>
                        <m:ctrlPr>
                          <a:rPr lang="en-US" altLang="zh-CN" sz="2800" b="1" i="1" dirty="0" smtClean="0">
                            <a:latin typeface="Cambria Math" panose="02040503050406030204" pitchFamily="18" charset="0"/>
                          </a:rPr>
                        </m:ctrlPr>
                      </m:sSubPr>
                      <m:e>
                        <m:r>
                          <a:rPr lang="en-US" altLang="zh-CN" sz="2800" b="1" i="1" dirty="0" smtClean="0">
                            <a:latin typeface="Cambria Math"/>
                          </a:rPr>
                          <m:t>𝑺</m:t>
                        </m:r>
                      </m:e>
                      <m:sub>
                        <m:r>
                          <a:rPr lang="en-US" altLang="zh-CN" sz="2800" b="1" i="1" dirty="0" smtClean="0">
                            <a:latin typeface="Cambria Math"/>
                          </a:rPr>
                          <m:t>𝟎</m:t>
                        </m:r>
                      </m:sub>
                    </m:sSub>
                    <m:r>
                      <a:rPr lang="en-US" altLang="zh-CN" sz="2800" b="1" i="1" dirty="0" smtClean="0">
                        <a:latin typeface="Cambria Math"/>
                      </a:rPr>
                      <m:t>=</m:t>
                    </m:r>
                    <m:d>
                      <m:dPr>
                        <m:begChr m:val="{"/>
                        <m:endChr m:val="}"/>
                        <m:ctrlPr>
                          <a:rPr lang="en-US" altLang="zh-CN" sz="2800" b="1" i="1" dirty="0" smtClean="0">
                            <a:latin typeface="Cambria Math" panose="02040503050406030204" pitchFamily="18" charset="0"/>
                          </a:rPr>
                        </m:ctrlPr>
                      </m:dPr>
                      <m:e>
                        <m:r>
                          <a:rPr lang="en-US" altLang="zh-CN" sz="2800" b="1" i="1" dirty="0" smtClean="0">
                            <a:latin typeface="Cambria Math"/>
                          </a:rPr>
                          <m:t>𝒊</m:t>
                        </m:r>
                      </m:e>
                      <m:e>
                        <m:sSub>
                          <m:sSubPr>
                            <m:ctrlPr>
                              <a:rPr lang="en-US" altLang="zh-CN" sz="2800" b="1" i="1" dirty="0" smtClean="0">
                                <a:latin typeface="Cambria Math" panose="02040503050406030204" pitchFamily="18" charset="0"/>
                              </a:rPr>
                            </m:ctrlPr>
                          </m:sSubPr>
                          <m:e>
                            <m:r>
                              <a:rPr lang="en-US" altLang="zh-CN" sz="2800" b="1" i="1" dirty="0" smtClean="0">
                                <a:latin typeface="Cambria Math"/>
                              </a:rPr>
                              <m:t>𝒈</m:t>
                            </m:r>
                          </m:e>
                          <m:sub>
                            <m:r>
                              <a:rPr lang="en-US" altLang="zh-CN" sz="2800" b="1" i="1" dirty="0" smtClean="0">
                                <a:latin typeface="Cambria Math"/>
                              </a:rPr>
                              <m:t>𝒊</m:t>
                            </m:r>
                          </m:sub>
                        </m:sSub>
                        <m:d>
                          <m:dPr>
                            <m:ctrlPr>
                              <a:rPr lang="en-US" altLang="zh-CN" sz="2800" b="1" i="1" dirty="0" smtClean="0">
                                <a:latin typeface="Cambria Math" panose="02040503050406030204" pitchFamily="18" charset="0"/>
                              </a:rPr>
                            </m:ctrlPr>
                          </m:dPr>
                          <m:e>
                            <m:sSub>
                              <m:sSubPr>
                                <m:ctrlPr>
                                  <a:rPr lang="en-US" altLang="zh-CN" sz="2800" b="1" i="1" dirty="0" smtClean="0">
                                    <a:latin typeface="Cambria Math" panose="02040503050406030204" pitchFamily="18" charset="0"/>
                                  </a:rPr>
                                </m:ctrlPr>
                              </m:sSubPr>
                              <m:e>
                                <m:r>
                                  <a:rPr lang="en-US" altLang="zh-CN" sz="2800" b="1" i="1" dirty="0" smtClean="0">
                                    <a:latin typeface="Cambria Math"/>
                                  </a:rPr>
                                  <m:t>𝒙</m:t>
                                </m:r>
                              </m:e>
                              <m:sub>
                                <m:r>
                                  <a:rPr lang="en-US" altLang="zh-CN" sz="2800" b="1" i="1" dirty="0" smtClean="0">
                                    <a:latin typeface="Cambria Math"/>
                                  </a:rPr>
                                  <m:t>𝟎</m:t>
                                </m:r>
                              </m:sub>
                            </m:sSub>
                          </m:e>
                        </m:d>
                        <m:r>
                          <a:rPr lang="en-US" altLang="zh-CN" sz="2800" b="1" i="1" dirty="0" smtClean="0">
                            <a:latin typeface="Cambria Math"/>
                          </a:rPr>
                          <m:t>≥</m:t>
                        </m:r>
                        <m:r>
                          <a:rPr lang="en-US" altLang="zh-CN" sz="2800" b="1" i="1" dirty="0" smtClean="0">
                            <a:latin typeface="Cambria Math"/>
                          </a:rPr>
                          <m:t>𝟎</m:t>
                        </m:r>
                        <m:r>
                          <a:rPr lang="en-US" altLang="zh-CN" sz="2800" b="1" i="1" dirty="0" smtClean="0">
                            <a:latin typeface="Cambria Math"/>
                          </a:rPr>
                          <m:t>,</m:t>
                        </m:r>
                        <m:r>
                          <a:rPr lang="en-US" altLang="zh-CN" sz="2800" b="1" i="1" dirty="0" smtClean="0">
                            <a:latin typeface="Cambria Math"/>
                          </a:rPr>
                          <m:t>𝟏</m:t>
                        </m:r>
                        <m:r>
                          <a:rPr lang="en-US" altLang="zh-CN" sz="2800" b="1" i="1" dirty="0" smtClean="0">
                            <a:latin typeface="Cambria Math"/>
                          </a:rPr>
                          <m:t>≤</m:t>
                        </m:r>
                        <m:r>
                          <a:rPr lang="en-US" altLang="zh-CN" sz="2800" b="1" i="1" dirty="0" smtClean="0">
                            <a:latin typeface="Cambria Math"/>
                          </a:rPr>
                          <m:t>𝒊</m:t>
                        </m:r>
                        <m:r>
                          <a:rPr lang="en-US" altLang="zh-CN" sz="2800" b="1" i="1" dirty="0" smtClean="0">
                            <a:latin typeface="Cambria Math"/>
                          </a:rPr>
                          <m:t>≤</m:t>
                        </m:r>
                        <m:r>
                          <a:rPr lang="en-US" altLang="zh-CN" sz="2800" b="1" i="1" dirty="0" smtClean="0">
                            <a:latin typeface="Cambria Math"/>
                          </a:rPr>
                          <m:t>𝒎</m:t>
                        </m:r>
                      </m:e>
                    </m:d>
                    <m:r>
                      <a:rPr lang="en-US" altLang="zh-CN" sz="2800" b="1" i="1" dirty="0" smtClean="0">
                        <a:latin typeface="Cambria Math"/>
                      </a:rPr>
                      <m:t>, </m:t>
                    </m:r>
                    <m:sSub>
                      <m:sSubPr>
                        <m:ctrlPr>
                          <a:rPr lang="en-US" altLang="zh-CN" sz="2800" b="1" i="1" dirty="0" smtClean="0">
                            <a:latin typeface="Cambria Math" panose="02040503050406030204" pitchFamily="18" charset="0"/>
                          </a:rPr>
                        </m:ctrlPr>
                      </m:sSubPr>
                      <m:e>
                        <m:r>
                          <a:rPr lang="en-US" altLang="zh-CN" sz="2800" b="1" i="1" dirty="0" smtClean="0">
                            <a:latin typeface="Cambria Math"/>
                          </a:rPr>
                          <m:t>𝑻</m:t>
                        </m:r>
                      </m:e>
                      <m:sub>
                        <m:r>
                          <a:rPr lang="en-US" altLang="zh-CN" sz="2800" b="1" i="1" dirty="0" smtClean="0">
                            <a:latin typeface="Cambria Math"/>
                          </a:rPr>
                          <m:t>𝟎</m:t>
                        </m:r>
                      </m:sub>
                    </m:sSub>
                    <m:r>
                      <a:rPr lang="en-US" altLang="zh-CN" sz="2800" b="1" i="1" dirty="0" smtClean="0">
                        <a:latin typeface="Cambria Math"/>
                      </a:rPr>
                      <m:t>={</m:t>
                    </m:r>
                    <m:r>
                      <a:rPr lang="en-US" altLang="zh-CN" sz="2800" b="1" i="1" dirty="0" smtClean="0">
                        <a:latin typeface="Cambria Math"/>
                      </a:rPr>
                      <m:t>𝒊</m:t>
                    </m:r>
                    <m:r>
                      <a:rPr lang="en-US" altLang="zh-CN" sz="2800" b="1" i="1" dirty="0" smtClean="0">
                        <a:latin typeface="Cambria Math"/>
                      </a:rPr>
                      <m:t>|</m:t>
                    </m:r>
                    <m:sSub>
                      <m:sSubPr>
                        <m:ctrlPr>
                          <a:rPr lang="en-US" altLang="zh-CN" sz="2800" b="1" i="1" dirty="0" smtClean="0">
                            <a:latin typeface="Cambria Math" panose="02040503050406030204" pitchFamily="18" charset="0"/>
                          </a:rPr>
                        </m:ctrlPr>
                      </m:sSubPr>
                      <m:e>
                        <m:r>
                          <a:rPr lang="en-US" altLang="zh-CN" sz="2800" b="1" i="1" dirty="0" smtClean="0">
                            <a:latin typeface="Cambria Math"/>
                          </a:rPr>
                          <m:t>𝒈</m:t>
                        </m:r>
                      </m:e>
                      <m:sub>
                        <m:r>
                          <a:rPr lang="en-US" altLang="zh-CN" sz="2800" b="1" i="1" dirty="0" smtClean="0">
                            <a:latin typeface="Cambria Math"/>
                          </a:rPr>
                          <m:t>𝒊</m:t>
                        </m:r>
                      </m:sub>
                    </m:sSub>
                    <m:d>
                      <m:dPr>
                        <m:ctrlPr>
                          <a:rPr lang="en-US" altLang="zh-CN" sz="2800" b="1" i="1" dirty="0" smtClean="0">
                            <a:latin typeface="Cambria Math" panose="02040503050406030204" pitchFamily="18" charset="0"/>
                          </a:rPr>
                        </m:ctrlPr>
                      </m:dPr>
                      <m:e>
                        <m:sSub>
                          <m:sSubPr>
                            <m:ctrlPr>
                              <a:rPr lang="en-US" altLang="zh-CN" sz="2800" b="1" i="1" dirty="0" smtClean="0">
                                <a:latin typeface="Cambria Math" panose="02040503050406030204" pitchFamily="18" charset="0"/>
                              </a:rPr>
                            </m:ctrlPr>
                          </m:sSubPr>
                          <m:e>
                            <m:r>
                              <a:rPr lang="en-US" altLang="zh-CN" sz="2800" b="1" i="1" dirty="0" smtClean="0">
                                <a:latin typeface="Cambria Math"/>
                              </a:rPr>
                              <m:t>𝒙</m:t>
                            </m:r>
                          </m:e>
                          <m:sub>
                            <m:r>
                              <a:rPr lang="en-US" altLang="zh-CN" sz="2800" b="1" i="1" dirty="0" smtClean="0">
                                <a:latin typeface="Cambria Math"/>
                              </a:rPr>
                              <m:t>𝟎</m:t>
                            </m:r>
                          </m:sub>
                        </m:sSub>
                      </m:e>
                    </m:d>
                    <m:r>
                      <a:rPr lang="en-US" altLang="zh-CN" sz="2800" b="1" i="1" dirty="0" smtClean="0">
                        <a:latin typeface="Cambria Math"/>
                      </a:rPr>
                      <m:t>&lt;</m:t>
                    </m:r>
                    <m:r>
                      <a:rPr lang="en-US" altLang="zh-CN" sz="2800" b="1" i="1" dirty="0" smtClean="0">
                        <a:latin typeface="Cambria Math"/>
                      </a:rPr>
                      <m:t>𝟎</m:t>
                    </m:r>
                    <m:r>
                      <a:rPr lang="en-US" altLang="zh-CN" sz="2800" b="1" i="1" dirty="0" smtClean="0">
                        <a:latin typeface="Cambria Math"/>
                      </a:rPr>
                      <m:t>,</m:t>
                    </m:r>
                    <m:r>
                      <a:rPr lang="en-US" altLang="zh-CN" sz="2800" b="1" i="1" dirty="0" smtClean="0">
                        <a:latin typeface="Cambria Math"/>
                      </a:rPr>
                      <m:t>𝟏</m:t>
                    </m:r>
                    <m:r>
                      <a:rPr lang="en-US" altLang="zh-CN" sz="2800" b="1" i="1" dirty="0" smtClean="0">
                        <a:latin typeface="Cambria Math"/>
                      </a:rPr>
                      <m:t>≤</m:t>
                    </m:r>
                    <m:r>
                      <a:rPr lang="en-US" altLang="zh-CN" sz="2800" b="1" i="1" dirty="0" smtClean="0">
                        <a:latin typeface="Cambria Math"/>
                      </a:rPr>
                      <m:t>𝒊</m:t>
                    </m:r>
                    <m:r>
                      <a:rPr lang="en-US" altLang="zh-CN" sz="2800" b="1" i="1" dirty="0" smtClean="0">
                        <a:latin typeface="Cambria Math"/>
                      </a:rPr>
                      <m:t>≤</m:t>
                    </m:r>
                    <m:r>
                      <a:rPr lang="en-US" altLang="zh-CN" sz="2800" b="1" i="1" dirty="0" smtClean="0">
                        <a:latin typeface="Cambria Math"/>
                      </a:rPr>
                      <m:t>𝒎</m:t>
                    </m:r>
                    <m:r>
                      <a:rPr lang="en-US" altLang="zh-CN" sz="2800" b="1" i="1" dirty="0" smtClean="0">
                        <a:latin typeface="Cambria Math"/>
                      </a:rPr>
                      <m:t>}</m:t>
                    </m:r>
                  </m:oMath>
                </a14:m>
                <a:r>
                  <a:rPr lang="en-US" altLang="zh-CN" sz="2800" dirty="0" smtClean="0"/>
                  <a:t>.</a:t>
                </a:r>
                <a:r>
                  <a:rPr lang="zh-CN" altLang="en-US" sz="2800" dirty="0" smtClean="0"/>
                  <a:t>如果</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𝑺</m:t>
                        </m:r>
                      </m:e>
                      <m:sub>
                        <m:r>
                          <a:rPr lang="en-US" altLang="zh-CN" sz="2800" b="1" i="1" smtClean="0">
                            <a:latin typeface="Cambria Math"/>
                          </a:rPr>
                          <m:t>𝟎</m:t>
                        </m:r>
                      </m:sub>
                    </m:sSub>
                  </m:oMath>
                </a14:m>
                <a:r>
                  <a:rPr lang="zh-CN" altLang="en-US" sz="2800" dirty="0" smtClean="0"/>
                  <a:t>为空集，则显然</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𝒙</m:t>
                        </m:r>
                      </m:e>
                      <m:sub>
                        <m:r>
                          <a:rPr lang="en-US" altLang="zh-CN" sz="2800" b="1" i="1" smtClean="0">
                            <a:latin typeface="Cambria Math"/>
                          </a:rPr>
                          <m:t>𝟎</m:t>
                        </m:r>
                      </m:sub>
                    </m:sSub>
                  </m:oMath>
                </a14:m>
                <a:r>
                  <a:rPr lang="zh-CN" altLang="en-US" sz="2800" dirty="0" smtClean="0"/>
                  <a:t>必然满足约束条件，从而为内点，可作为初始点；否则若</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𝑺</m:t>
                        </m:r>
                      </m:e>
                      <m:sub>
                        <m:r>
                          <a:rPr lang="en-US" altLang="zh-CN" sz="2800" b="1" i="1" smtClean="0">
                            <a:latin typeface="Cambria Math"/>
                          </a:rPr>
                          <m:t>𝟎</m:t>
                        </m:r>
                      </m:sub>
                    </m:sSub>
                  </m:oMath>
                </a14:m>
                <a:r>
                  <a:rPr lang="zh-CN" altLang="en-US" sz="2800" dirty="0" smtClean="0"/>
                  <a:t>非空，则以</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𝑺</m:t>
                        </m:r>
                      </m:e>
                      <m:sub>
                        <m:r>
                          <a:rPr lang="en-US" altLang="zh-CN" sz="2800" b="1" i="1" smtClean="0">
                            <a:latin typeface="Cambria Math"/>
                          </a:rPr>
                          <m:t>𝟎</m:t>
                        </m:r>
                      </m:sub>
                    </m:sSub>
                  </m:oMath>
                </a14:m>
                <a:r>
                  <a:rPr lang="zh-CN" altLang="en-US" sz="2800" dirty="0" smtClean="0"/>
                  <a:t>中的约束函数为虚拟目标函数，并以</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𝑻</m:t>
                        </m:r>
                      </m:e>
                      <m:sub>
                        <m:r>
                          <a:rPr lang="en-US" altLang="zh-CN" sz="2800" b="1" i="1" smtClean="0">
                            <a:latin typeface="Cambria Math"/>
                          </a:rPr>
                          <m:t>𝟎</m:t>
                        </m:r>
                      </m:sub>
                    </m:sSub>
                  </m:oMath>
                </a14:m>
                <a:r>
                  <a:rPr lang="zh-CN" altLang="en-US" sz="2800" dirty="0" smtClean="0"/>
                  <a:t>中的目标函数为障碍项，构成一个无约束极值问题，对其进行最小化，可得新点</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𝒙</m:t>
                        </m:r>
                      </m:e>
                      <m:sub>
                        <m:r>
                          <a:rPr lang="en-US" altLang="zh-CN" sz="2800" b="1" i="1" smtClean="0">
                            <a:latin typeface="Cambria Math"/>
                          </a:rPr>
                          <m:t>𝟏</m:t>
                        </m:r>
                      </m:sub>
                    </m:sSub>
                  </m:oMath>
                </a14:m>
                <a:r>
                  <a:rPr lang="en-US" altLang="zh-CN" sz="2800" dirty="0" smtClean="0"/>
                  <a:t>,</a:t>
                </a:r>
                <a:r>
                  <a:rPr lang="zh-CN" altLang="en-US" sz="2800" dirty="0" smtClean="0"/>
                  <a:t>然后检验</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𝒙</m:t>
                        </m:r>
                      </m:e>
                      <m:sub>
                        <m:r>
                          <a:rPr lang="en-US" altLang="zh-CN" sz="2800" b="1" i="1" smtClean="0">
                            <a:latin typeface="Cambria Math"/>
                          </a:rPr>
                          <m:t>𝟏</m:t>
                        </m:r>
                      </m:sub>
                    </m:sSub>
                  </m:oMath>
                </a14:m>
                <a:r>
                  <a:rPr lang="zh-CN" altLang="en-US" sz="2800" dirty="0" smtClean="0"/>
                  <a:t>是否是严格内点，如是则停止，否则减少障碍因子</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a:rPr>
                          <m:t>𝒓</m:t>
                        </m:r>
                      </m:e>
                      <m:sub>
                        <m:r>
                          <a:rPr lang="en-US" altLang="zh-CN" sz="2800" b="1" i="1" smtClean="0">
                            <a:latin typeface="Cambria Math"/>
                          </a:rPr>
                          <m:t>𝒌</m:t>
                        </m:r>
                      </m:sub>
                    </m:sSub>
                  </m:oMath>
                </a14:m>
                <a:r>
                  <a:rPr lang="zh-CN" altLang="en-US" sz="2800" dirty="0" smtClean="0"/>
                  <a:t>继续迭代</a:t>
                </a:r>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085" r="-13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03881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800" dirty="0"/>
              <a:t>第</a:t>
            </a:r>
            <a:r>
              <a:rPr lang="en-US" altLang="zh-CN" sz="2800" dirty="0"/>
              <a:t>8</a:t>
            </a:r>
            <a:r>
              <a:rPr lang="zh-CN" altLang="en-US" sz="2800" dirty="0"/>
              <a:t>章</a:t>
            </a:r>
            <a:r>
              <a:rPr lang="zh-CN" altLang="en-US" sz="2800" dirty="0">
                <a:latin typeface="隶书" pitchFamily="1" charset="-122"/>
              </a:rPr>
              <a:t>约束问题的最优化方法</a:t>
            </a:r>
            <a:r>
              <a:rPr lang="en-US" altLang="zh-CN" sz="2800" dirty="0">
                <a:latin typeface="隶书" pitchFamily="1" charset="-122"/>
              </a:rPr>
              <a:t>(Methods of Constrained Optimization)-</a:t>
            </a:r>
            <a:r>
              <a:rPr lang="zh-CN" altLang="en-US" sz="2800" dirty="0">
                <a:latin typeface="隶书" pitchFamily="1" charset="-122"/>
              </a:rPr>
              <a:t>制约函数法</a:t>
            </a:r>
            <a:r>
              <a:rPr lang="en-US" altLang="zh-CN" sz="2800" dirty="0">
                <a:latin typeface="隶书" pitchFamily="1" charset="-122"/>
              </a:rPr>
              <a:t>-</a:t>
            </a:r>
            <a:r>
              <a:rPr lang="zh-CN" altLang="en-US" sz="2800" dirty="0">
                <a:latin typeface="隶书" pitchFamily="1" charset="-122"/>
              </a:rPr>
              <a:t>内点法</a:t>
            </a: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smtClean="0"/>
                  <a:t>例，用内点法解</a:t>
                </a:r>
                <a14:m>
                  <m:oMath xmlns:m="http://schemas.openxmlformats.org/officeDocument/2006/math">
                    <m:r>
                      <a:rPr lang="en-US" altLang="zh-CN" sz="2000" b="1" i="1" smtClean="0">
                        <a:latin typeface="Cambria Math"/>
                      </a:rPr>
                      <m:t>𝒎𝒊𝒏</m:t>
                    </m:r>
                    <m:r>
                      <a:rPr lang="en-US" altLang="zh-CN" sz="2000" b="1" i="1" smtClean="0">
                        <a:latin typeface="Cambria Math"/>
                      </a:rPr>
                      <m:t> </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e>
                        </m:d>
                      </m:e>
                      <m:sup>
                        <m:r>
                          <a:rPr lang="en-US" altLang="zh-CN" sz="2000" b="1" i="1" smtClean="0">
                            <a:latin typeface="Cambria Math"/>
                          </a:rPr>
                          <m:t>𝟒</m:t>
                        </m:r>
                      </m:sup>
                    </m:sSup>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e>
                        </m:d>
                      </m:e>
                      <m:sup>
                        <m:r>
                          <a:rPr lang="en-US" altLang="zh-CN" sz="2000" b="1" i="1" smtClean="0">
                            <a:latin typeface="Cambria Math"/>
                          </a:rPr>
                          <m:t>𝟐</m:t>
                        </m:r>
                      </m:sup>
                    </m:sSup>
                    <m:r>
                      <a:rPr lang="en-US" altLang="zh-CN" sz="2000" b="1" i="1" smtClean="0">
                        <a:latin typeface="Cambria Math"/>
                      </a:rPr>
                      <m:t>;</m:t>
                    </m:r>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 </m:t>
                    </m:r>
                    <m:sSubSup>
                      <m:sSubSupPr>
                        <m:ctrlPr>
                          <a:rPr lang="en-US" altLang="zh-CN" sz="2000" b="1" i="1" smtClean="0">
                            <a:latin typeface="Cambria Math" panose="02040503050406030204" pitchFamily="18" charset="0"/>
                          </a:rPr>
                        </m:ctrlPr>
                      </m:sSubSupPr>
                      <m:e>
                        <m:r>
                          <a:rPr lang="en-US" altLang="zh-CN" sz="2000" b="1" i="1" smtClean="0">
                            <a:latin typeface="Cambria Math"/>
                          </a:rPr>
                          <m:t>𝒙</m:t>
                        </m:r>
                      </m:e>
                      <m:sub>
                        <m:r>
                          <a:rPr lang="en-US" altLang="zh-CN" sz="2000" b="1" i="1" smtClean="0">
                            <a:latin typeface="Cambria Math"/>
                          </a:rPr>
                          <m:t>𝟏</m:t>
                        </m:r>
                      </m:sub>
                      <m:sup>
                        <m:r>
                          <a:rPr lang="en-US" altLang="zh-CN" sz="2000" b="1" i="1" smtClean="0">
                            <a:latin typeface="Cambria Math"/>
                          </a:rPr>
                          <m:t>𝟐</m:t>
                        </m:r>
                      </m:sup>
                    </m:sSubSup>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r>
                      <a:rPr lang="en-US" altLang="zh-CN" sz="2000" b="1" i="1" smtClean="0">
                        <a:latin typeface="Cambria Math"/>
                      </a:rPr>
                      <m:t>𝟎</m:t>
                    </m:r>
                  </m:oMath>
                </a14:m>
                <a:r>
                  <a:rPr lang="en-US" altLang="zh-CN" sz="2000" dirty="0" smtClean="0"/>
                  <a:t>,</a:t>
                </a:r>
                <a:r>
                  <a:rPr lang="zh-CN" altLang="en-US" sz="2000" dirty="0" smtClean="0"/>
                  <a:t>取障碍函数</a:t>
                </a:r>
                <a14:m>
                  <m:oMath xmlns:m="http://schemas.openxmlformats.org/officeDocument/2006/math">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𝟏</m:t>
                        </m:r>
                      </m:num>
                      <m:den>
                        <m:sSubSup>
                          <m:sSubSupPr>
                            <m:ctrlPr>
                              <a:rPr lang="en-US" altLang="zh-CN" sz="2000" b="1" i="1" smtClean="0">
                                <a:latin typeface="Cambria Math" panose="02040503050406030204" pitchFamily="18" charset="0"/>
                              </a:rPr>
                            </m:ctrlPr>
                          </m:sSubSupPr>
                          <m:e>
                            <m:r>
                              <a:rPr lang="en-US" altLang="zh-CN" sz="2000" b="1" i="1" smtClean="0">
                                <a:latin typeface="Cambria Math"/>
                              </a:rPr>
                              <m:t>𝒙</m:t>
                            </m:r>
                          </m:e>
                          <m:sub>
                            <m:r>
                              <a:rPr lang="en-US" altLang="zh-CN" sz="2000" b="1" i="1" smtClean="0">
                                <a:latin typeface="Cambria Math"/>
                              </a:rPr>
                              <m:t>𝟏</m:t>
                            </m:r>
                          </m:sub>
                          <m:sup>
                            <m:r>
                              <a:rPr lang="en-US" altLang="zh-CN" sz="2000" b="1" i="1" smtClean="0">
                                <a:latin typeface="Cambria Math"/>
                              </a:rPr>
                              <m:t>𝟐</m:t>
                            </m:r>
                          </m:sup>
                        </m:sSubSup>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den>
                    </m:f>
                  </m:oMath>
                </a14:m>
                <a:r>
                  <a:rPr lang="en-US" altLang="zh-CN" sz="2000" dirty="0" smtClean="0"/>
                  <a:t>,</a:t>
                </a:r>
                <a:r>
                  <a:rPr lang="zh-CN" altLang="en-US" sz="2000" dirty="0" smtClean="0"/>
                  <a:t>得到辅助问题</a:t>
                </a:r>
                <a14:m>
                  <m:oMath xmlns:m="http://schemas.openxmlformats.org/officeDocument/2006/math">
                    <m:r>
                      <a:rPr lang="en-US" altLang="zh-CN" sz="2000" b="1" i="1" smtClean="0">
                        <a:latin typeface="Cambria Math"/>
                      </a:rPr>
                      <m:t>𝒎𝒊𝒏</m:t>
                    </m:r>
                    <m:r>
                      <a:rPr lang="en-US" altLang="zh-CN" sz="2000" b="1" i="1" smtClean="0">
                        <a:latin typeface="Cambria Math"/>
                      </a:rPr>
                      <m:t> </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e>
                        </m:d>
                      </m:e>
                      <m:sup>
                        <m:r>
                          <a:rPr lang="en-US" altLang="zh-CN" sz="2000" b="1" i="1" smtClean="0">
                            <a:latin typeface="Cambria Math"/>
                          </a:rPr>
                          <m:t>𝟒</m:t>
                        </m:r>
                      </m:sup>
                    </m:sSup>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e>
                        </m:d>
                      </m:e>
                      <m:sup>
                        <m:r>
                          <a:rPr lang="en-US" altLang="zh-CN" sz="2000" b="1" i="1" smtClean="0">
                            <a:latin typeface="Cambria Math"/>
                          </a:rPr>
                          <m:t>𝟐</m:t>
                        </m:r>
                      </m:sup>
                    </m:sSup>
                    <m:r>
                      <a:rPr lang="en-US" altLang="zh-CN" sz="2000" b="1" i="1" smtClean="0">
                        <a:latin typeface="Cambria Math"/>
                      </a:rPr>
                      <m:t>−</m:t>
                    </m:r>
                    <m:f>
                      <m:fPr>
                        <m:ctrlPr>
                          <a:rPr lang="en-US" altLang="zh-CN" sz="2000" b="1" i="1" smtClean="0">
                            <a:latin typeface="Cambria Math" panose="02040503050406030204" pitchFamily="18" charset="0"/>
                          </a:rPr>
                        </m:ctrlPr>
                      </m:fPr>
                      <m:num>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num>
                      <m:den>
                        <m:sSubSup>
                          <m:sSubSupPr>
                            <m:ctrlPr>
                              <a:rPr lang="en-US" altLang="zh-CN" sz="2000" b="1" i="1" smtClean="0">
                                <a:latin typeface="Cambria Math" panose="02040503050406030204" pitchFamily="18" charset="0"/>
                              </a:rPr>
                            </m:ctrlPr>
                          </m:sSubSupPr>
                          <m:e>
                            <m:r>
                              <a:rPr lang="en-US" altLang="zh-CN" sz="2000" b="1" i="1" smtClean="0">
                                <a:latin typeface="Cambria Math"/>
                              </a:rPr>
                              <m:t>𝒙</m:t>
                            </m:r>
                          </m:e>
                          <m:sub>
                            <m:r>
                              <a:rPr lang="en-US" altLang="zh-CN" sz="2000" b="1" i="1" smtClean="0">
                                <a:latin typeface="Cambria Math"/>
                              </a:rPr>
                              <m:t>𝟏</m:t>
                            </m:r>
                          </m:sub>
                          <m:sup>
                            <m:r>
                              <a:rPr lang="en-US" altLang="zh-CN" sz="2000" b="1" i="1" smtClean="0">
                                <a:latin typeface="Cambria Math"/>
                              </a:rPr>
                              <m:t>𝟐</m:t>
                            </m:r>
                          </m:sup>
                        </m:sSubSup>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den>
                    </m:f>
                  </m:oMath>
                </a14:m>
                <a:r>
                  <a:rPr lang="en-US" altLang="zh-CN" sz="2000" dirty="0" smtClean="0"/>
                  <a:t>,</a:t>
                </a:r>
                <a:r>
                  <a:rPr lang="zh-CN" altLang="en-US" sz="2000" dirty="0" smtClean="0"/>
                  <a:t>取初始点为</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𝟎</m:t>
                        </m:r>
                      </m:sub>
                    </m:sSub>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𝟏</m:t>
                            </m:r>
                          </m:e>
                        </m:d>
                      </m:e>
                      <m:sup>
                        <m:r>
                          <a:rPr lang="en-US" altLang="zh-CN" sz="2000" b="1" i="1" smtClean="0">
                            <a:latin typeface="Cambria Math"/>
                          </a:rPr>
                          <m:t>𝑻</m:t>
                        </m:r>
                      </m:sup>
                    </m:sSup>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𝟏𝟎</m:t>
                    </m:r>
                    <m:r>
                      <a:rPr lang="en-US" altLang="zh-CN" sz="2000" b="1" i="1" smtClean="0">
                        <a:latin typeface="Cambria Math"/>
                      </a:rPr>
                      <m:t>,</m:t>
                    </m:r>
                    <m:r>
                      <a:rPr lang="en-US" altLang="zh-CN" sz="2000" b="1" i="1" smtClean="0">
                        <a:latin typeface="Cambria Math"/>
                      </a:rPr>
                      <m:t>𝜷</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𝟏</m:t>
                    </m:r>
                  </m:oMath>
                </a14:m>
                <a:r>
                  <a:rPr lang="en-US" altLang="zh-CN" sz="2000" dirty="0" smtClean="0"/>
                  <a:t>,</a:t>
                </a:r>
                <a:r>
                  <a:rPr lang="zh-CN" altLang="en-US" sz="2000" dirty="0" smtClean="0"/>
                  <a:t>记辅助问题的解为</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r>
                      <a:rPr lang="en-US" altLang="zh-CN" sz="2000" b="1" i="1" smtClean="0">
                        <a:latin typeface="Cambria Math"/>
                      </a:rPr>
                      <m:t>,</m:t>
                    </m:r>
                  </m:oMath>
                </a14:m>
                <a:r>
                  <a:rPr lang="zh-CN" altLang="en-US" sz="2000" dirty="0" smtClean="0"/>
                  <a:t>最优值为</a:t>
                </a:r>
                <a14:m>
                  <m:oMath xmlns:m="http://schemas.openxmlformats.org/officeDocument/2006/math">
                    <m:r>
                      <a:rPr lang="en-US" altLang="zh-CN" sz="2000" b="1" i="1" smtClean="0">
                        <a:latin typeface="Cambria Math"/>
                      </a:rPr>
                      <m:t>𝜽</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r>
                      <a:rPr lang="en-US" altLang="zh-CN" sz="2000" b="1" i="1" smtClean="0">
                        <a:latin typeface="Cambria Math"/>
                      </a:rPr>
                      <m:t>)</m:t>
                    </m:r>
                  </m:oMath>
                </a14:m>
                <a:r>
                  <a:rPr lang="en-US" altLang="zh-CN" sz="2000" dirty="0" smtClean="0"/>
                  <a:t>,</a:t>
                </a:r>
                <a:r>
                  <a:rPr lang="zh-CN" altLang="en-US" sz="2000" dirty="0" smtClean="0"/>
                  <a:t>结果如下表：</a:t>
                </a:r>
                <a:endParaRPr lang="en-US" altLang="zh-CN" sz="2000" dirty="0" smtClean="0"/>
              </a:p>
              <a:p>
                <a:r>
                  <a:rPr lang="zh-CN" altLang="en-US" sz="2000" dirty="0" smtClean="0"/>
                  <a:t>从表中可以看到</a:t>
                </a:r>
                <a:endParaRPr lang="en-US" altLang="zh-CN" sz="2000" dirty="0" smtClean="0"/>
              </a:p>
              <a:p>
                <a:pPr marL="0" indent="0">
                  <a:buNone/>
                </a:pPr>
                <a14:m>
                  <m:oMath xmlns:m="http://schemas.openxmlformats.org/officeDocument/2006/math">
                    <m:r>
                      <a:rPr lang="en-US" altLang="zh-CN" sz="2000" b="1" i="1" smtClean="0">
                        <a:latin typeface="Cambria Math"/>
                      </a:rPr>
                      <m:t>𝒇</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r>
                      <a:rPr lang="en-US" altLang="zh-CN" sz="2000" b="1" i="1" smtClean="0">
                        <a:latin typeface="Cambria Math"/>
                      </a:rPr>
                      <m:t>,</m:t>
                    </m:r>
                    <m:r>
                      <a:rPr lang="en-US" altLang="zh-CN" sz="2000" b="1" i="1" smtClean="0">
                        <a:latin typeface="Cambria Math"/>
                      </a:rPr>
                      <m:t>𝜽</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r>
                      <a:rPr lang="en-US" altLang="zh-CN" sz="2000" b="1" i="1" smtClean="0">
                        <a:latin typeface="Cambria Math"/>
                      </a:rPr>
                      <m:t>)</m:t>
                    </m:r>
                  </m:oMath>
                </a14:m>
                <a:r>
                  <a:rPr lang="zh-CN" altLang="en-US" sz="2000" dirty="0" smtClean="0"/>
                  <a:t>是</a:t>
                </a:r>
                <a14:m>
                  <m:oMath xmlns:m="http://schemas.openxmlformats.org/officeDocument/2006/math">
                    <m:sSub>
                      <m:sSubPr>
                        <m:ctrlPr>
                          <a:rPr lang="en-US" altLang="zh-CN" sz="2000" b="1" i="1" dirty="0" smtClean="0">
                            <a:latin typeface="Cambria Math" panose="02040503050406030204" pitchFamily="18" charset="0"/>
                          </a:rPr>
                        </m:ctrlPr>
                      </m:sSubPr>
                      <m:e>
                        <m:r>
                          <a:rPr lang="en-US" altLang="zh-CN" sz="2000" b="1" i="1" dirty="0" smtClean="0">
                            <a:latin typeface="Cambria Math"/>
                          </a:rPr>
                          <m:t>𝒓</m:t>
                        </m:r>
                      </m:e>
                      <m:sub>
                        <m:r>
                          <a:rPr lang="en-US" altLang="zh-CN" sz="2000" b="1" i="1" dirty="0" smtClean="0">
                            <a:latin typeface="Cambria Math"/>
                          </a:rPr>
                          <m:t>𝒌</m:t>
                        </m:r>
                      </m:sub>
                    </m:sSub>
                  </m:oMath>
                </a14:m>
                <a:r>
                  <a:rPr lang="zh-CN" altLang="en-US" sz="2000" dirty="0" smtClean="0"/>
                  <a:t>的</a:t>
                </a:r>
                <a:endParaRPr lang="en-US" altLang="zh-CN" sz="2000" dirty="0" smtClean="0"/>
              </a:p>
              <a:p>
                <a:pPr marL="0" indent="0">
                  <a:buNone/>
                </a:pPr>
                <a:r>
                  <a:rPr lang="zh-CN" altLang="en-US" sz="2000" dirty="0"/>
                  <a:t>单</a:t>
                </a:r>
                <a:r>
                  <a:rPr lang="zh-CN" altLang="en-US" sz="2000" dirty="0" smtClean="0"/>
                  <a:t>调非减函数，而</a:t>
                </a:r>
                <a:endParaRPr lang="en-US" altLang="zh-CN" sz="2000" dirty="0" smtClean="0"/>
              </a:p>
              <a:p>
                <a:pPr marL="0" indent="0">
                  <a:buNone/>
                </a:pPr>
                <a14:m>
                  <m:oMath xmlns:m="http://schemas.openxmlformats.org/officeDocument/2006/math">
                    <m:r>
                      <a:rPr lang="en-US" altLang="zh-CN" sz="2000" b="1" i="1" smtClean="0">
                        <a:latin typeface="Cambria Math"/>
                      </a:rPr>
                      <m:t>𝝓</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r>
                      <a:rPr lang="en-US" altLang="zh-CN" sz="2000" b="1" i="1" smtClean="0">
                        <a:latin typeface="Cambria Math"/>
                      </a:rPr>
                      <m:t>)</m:t>
                    </m:r>
                  </m:oMath>
                </a14:m>
                <a:r>
                  <a:rPr lang="zh-CN" altLang="en-US" sz="2000" dirty="0" smtClean="0"/>
                  <a:t>则是</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oMath>
                </a14:m>
                <a:r>
                  <a:rPr lang="zh-CN" altLang="en-US" sz="2000" dirty="0" smtClean="0"/>
                  <a:t>的单调非增</a:t>
                </a:r>
                <a:endParaRPr lang="en-US" altLang="zh-CN" sz="2000" dirty="0" smtClean="0"/>
              </a:p>
              <a:p>
                <a:pPr marL="0" indent="0">
                  <a:buNone/>
                </a:pPr>
                <a:r>
                  <a:rPr lang="zh-CN" altLang="en-US" sz="2000" dirty="0"/>
                  <a:t>函</a:t>
                </a:r>
                <a:r>
                  <a:rPr lang="zh-CN" altLang="en-US" sz="2000" dirty="0" smtClean="0"/>
                  <a:t>数，且</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r>
                      <a:rPr lang="en-US" altLang="zh-CN" sz="2000" b="1" i="1" smtClean="0">
                        <a:latin typeface="Cambria Math"/>
                      </a:rPr>
                      <m:t>𝝓</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r>
                      <a:rPr lang="en-US" altLang="zh-CN" sz="2000" b="1" i="1" smtClean="0">
                        <a:latin typeface="Cambria Math"/>
                      </a:rPr>
                      <m:t>)</m:t>
                    </m:r>
                  </m:oMath>
                </a14:m>
                <a:r>
                  <a:rPr lang="zh-CN" altLang="en-US" sz="2000" dirty="0" smtClean="0"/>
                  <a:t>随</a:t>
                </a:r>
                <a:endParaRPr lang="en-US" altLang="zh-CN" sz="2000" dirty="0" smtClean="0"/>
              </a:p>
              <a:p>
                <a:pPr marL="0" indent="0">
                  <a:buNone/>
                </a:pP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r>
                      <a:rPr lang="en-US" altLang="zh-CN" sz="2000" b="1" i="1" smtClean="0">
                        <a:latin typeface="Cambria Math"/>
                      </a:rPr>
                      <m:t>→</m:t>
                    </m:r>
                    <m:sSup>
                      <m:sSupPr>
                        <m:ctrlPr>
                          <a:rPr lang="en-US" altLang="zh-CN" sz="2000" b="1" i="1" smtClean="0">
                            <a:latin typeface="Cambria Math" panose="02040503050406030204" pitchFamily="18" charset="0"/>
                          </a:rPr>
                        </m:ctrlPr>
                      </m:sSupPr>
                      <m:e>
                        <m:r>
                          <a:rPr lang="en-US" altLang="zh-CN" sz="2000" b="1" i="1" smtClean="0">
                            <a:latin typeface="Cambria Math"/>
                          </a:rPr>
                          <m:t>𝟎</m:t>
                        </m:r>
                      </m:e>
                      <m:sup>
                        <m:r>
                          <a:rPr lang="en-US" altLang="zh-CN" sz="2000" b="1" i="1" smtClean="0">
                            <a:latin typeface="Cambria Math"/>
                          </a:rPr>
                          <m:t>+</m:t>
                        </m:r>
                      </m:sup>
                    </m:sSup>
                  </m:oMath>
                </a14:m>
                <a:r>
                  <a:rPr lang="zh-CN" altLang="en-US" sz="2000" dirty="0" smtClean="0"/>
                  <a:t>而逐步趋于零</a:t>
                </a:r>
                <a:endParaRPr lang="en-US" altLang="zh-CN" sz="2000" dirty="0" smtClean="0"/>
              </a:p>
              <a:p>
                <a:pPr marL="0" indent="0">
                  <a:buNone/>
                </a:pPr>
                <a:endParaRPr lang="en-US" altLang="zh-CN" sz="2000" dirty="0" smtClean="0"/>
              </a:p>
              <a:p>
                <a:r>
                  <a:rPr lang="zh-CN" altLang="en-US" sz="2000" dirty="0"/>
                  <a:t>实</a:t>
                </a:r>
                <a:r>
                  <a:rPr lang="zh-CN" altLang="en-US" sz="2000" dirty="0" smtClean="0"/>
                  <a:t>际使用中，外点法和内点一般结合使用，称为混合罚函数法。对于等式约束采用罚函数法构造</a:t>
                </a:r>
                <a14:m>
                  <m:oMath xmlns:m="http://schemas.openxmlformats.org/officeDocument/2006/math">
                    <m:r>
                      <a:rPr lang="en-US" altLang="zh-CN" sz="2000" b="1" i="1" smtClean="0">
                        <a:latin typeface="Cambria Math"/>
                      </a:rPr>
                      <m:t>𝜶</m:t>
                    </m:r>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nary>
                      <m:naryPr>
                        <m:chr m:val="∑"/>
                        <m:limLoc m:val="subSup"/>
                        <m:ctrlPr>
                          <a:rPr lang="en-US" altLang="zh-CN" sz="2000" b="1" i="1" smtClean="0">
                            <a:latin typeface="Cambria Math" panose="02040503050406030204" pitchFamily="18" charset="0"/>
                          </a:rPr>
                        </m:ctrlPr>
                      </m:naryPr>
                      <m:sub>
                        <m:r>
                          <m:rPr>
                            <m:brk m:alnAt="25"/>
                          </m:rPr>
                          <a:rPr lang="en-US" altLang="zh-CN" sz="2000" b="1" i="1" smtClean="0">
                            <a:latin typeface="Cambria Math"/>
                          </a:rPr>
                          <m:t>𝒋</m:t>
                        </m:r>
                        <m:r>
                          <a:rPr lang="en-US" altLang="zh-CN" sz="2000" b="1" i="1" smtClean="0">
                            <a:latin typeface="Cambria Math"/>
                          </a:rPr>
                          <m:t>=</m:t>
                        </m:r>
                        <m:r>
                          <a:rPr lang="en-US" altLang="zh-CN" sz="2000" b="1" i="1" smtClean="0">
                            <a:latin typeface="Cambria Math"/>
                          </a:rPr>
                          <m:t>𝟏</m:t>
                        </m:r>
                      </m:sub>
                      <m:sup>
                        <m:r>
                          <a:rPr lang="en-US" altLang="zh-CN" sz="2000" b="1" i="1" smtClean="0">
                            <a:latin typeface="Cambria Math"/>
                          </a:rPr>
                          <m:t>𝒍</m:t>
                        </m:r>
                      </m:sup>
                      <m:e>
                        <m:r>
                          <a:rPr lang="en-US" altLang="zh-CN" sz="2000" b="1" i="1" smtClean="0">
                            <a:latin typeface="Cambria Math"/>
                          </a:rPr>
                          <m:t>𝝍</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𝒉</m:t>
                            </m:r>
                          </m:e>
                          <m:sub>
                            <m:r>
                              <a:rPr lang="en-US" altLang="zh-CN" sz="2000" b="1" i="1" smtClean="0">
                                <a:latin typeface="Cambria Math"/>
                              </a:rPr>
                              <m:t>𝒋</m:t>
                            </m:r>
                          </m:sub>
                        </m:sSub>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e>
                    </m:nary>
                    <m:r>
                      <a:rPr lang="en-US" altLang="zh-CN" sz="2000" b="1" i="1" smtClean="0">
                        <a:latin typeface="Cambria Math"/>
                      </a:rPr>
                      <m:t>,</m:t>
                    </m:r>
                  </m:oMath>
                </a14:m>
                <a:r>
                  <a:rPr lang="zh-CN" altLang="en-US" sz="2000" dirty="0" smtClean="0"/>
                  <a:t>对于不等式约束，采用障碍函数法</a:t>
                </a:r>
                <a14:m>
                  <m:oMath xmlns:m="http://schemas.openxmlformats.org/officeDocument/2006/math">
                    <m:r>
                      <a:rPr lang="en-US" altLang="zh-CN" sz="2000" b="1" i="1" smtClean="0">
                        <a:latin typeface="Cambria Math"/>
                      </a:rPr>
                      <m:t>𝑩</m:t>
                    </m:r>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nary>
                      <m:naryPr>
                        <m:chr m:val="∑"/>
                        <m:limLoc m:val="subSup"/>
                        <m:ctrlPr>
                          <a:rPr lang="en-US" altLang="zh-CN" sz="2000" b="1" i="1" smtClean="0">
                            <a:latin typeface="Cambria Math" panose="02040503050406030204" pitchFamily="18" charset="0"/>
                          </a:rPr>
                        </m:ctrlPr>
                      </m:naryPr>
                      <m:sub>
                        <m:r>
                          <m:rPr>
                            <m:brk m:alnAt="25"/>
                          </m:rPr>
                          <a:rPr lang="en-US" altLang="zh-CN" sz="2000" b="1" i="1" smtClean="0">
                            <a:latin typeface="Cambria Math"/>
                          </a:rPr>
                          <m:t>𝒊</m:t>
                        </m:r>
                        <m:r>
                          <a:rPr lang="en-US" altLang="zh-CN" sz="2000" b="1" i="1" smtClean="0">
                            <a:latin typeface="Cambria Math"/>
                          </a:rPr>
                          <m:t>=</m:t>
                        </m:r>
                        <m:r>
                          <a:rPr lang="en-US" altLang="zh-CN" sz="2000" b="1" i="1" smtClean="0">
                            <a:latin typeface="Cambria Math"/>
                          </a:rPr>
                          <m:t>𝟏</m:t>
                        </m:r>
                      </m:sub>
                      <m:sup>
                        <m:r>
                          <a:rPr lang="en-US" altLang="zh-CN" sz="2000" b="1" i="1" smtClean="0">
                            <a:latin typeface="Cambria Math"/>
                          </a:rPr>
                          <m:t>𝒎</m:t>
                        </m:r>
                      </m:sup>
                      <m:e>
                        <m:r>
                          <a:rPr lang="en-US" altLang="zh-CN" sz="2000" b="1" i="1" smtClean="0">
                            <a:latin typeface="Cambria Math"/>
                          </a:rPr>
                          <m:t>𝝓</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𝒈</m:t>
                            </m:r>
                          </m:e>
                          <m:sub>
                            <m:r>
                              <a:rPr lang="en-US" altLang="zh-CN" sz="2000" b="1" i="1" smtClean="0">
                                <a:latin typeface="Cambria Math"/>
                              </a:rPr>
                              <m:t>𝒊</m:t>
                            </m:r>
                          </m:sub>
                        </m:sSub>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e>
                    </m:nary>
                    <m:r>
                      <a:rPr lang="en-US" altLang="zh-CN" sz="2000" b="1" i="1" smtClean="0">
                        <a:latin typeface="Cambria Math"/>
                      </a:rPr>
                      <m:t>,</m:t>
                    </m:r>
                  </m:oMath>
                </a14:m>
                <a:r>
                  <a:rPr lang="zh-CN" altLang="en-US" sz="2000" dirty="0" smtClean="0"/>
                  <a:t>取罚因子</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r>
                      <a:rPr lang="en-US" altLang="zh-CN" sz="2000" b="1" i="1" smtClean="0">
                        <a:latin typeface="Cambria Math"/>
                      </a:rPr>
                      <m:t>→</m:t>
                    </m:r>
                    <m:sSup>
                      <m:sSupPr>
                        <m:ctrlPr>
                          <a:rPr lang="en-US" altLang="zh-CN" sz="2000" b="1" i="1" smtClean="0">
                            <a:latin typeface="Cambria Math" panose="02040503050406030204" pitchFamily="18" charset="0"/>
                          </a:rPr>
                        </m:ctrlPr>
                      </m:sSupPr>
                      <m:e>
                        <m:r>
                          <a:rPr lang="en-US" altLang="zh-CN" sz="2000" b="1" i="1" smtClean="0">
                            <a:latin typeface="Cambria Math"/>
                          </a:rPr>
                          <m:t>𝟎</m:t>
                        </m:r>
                      </m:e>
                      <m:sup>
                        <m:r>
                          <a:rPr lang="en-US" altLang="zh-CN" sz="2000" b="1" i="1" smtClean="0">
                            <a:latin typeface="Cambria Math"/>
                          </a:rPr>
                          <m:t>+</m:t>
                        </m:r>
                      </m:sup>
                    </m:sSup>
                  </m:oMath>
                </a14:m>
                <a:r>
                  <a:rPr lang="en-US" altLang="zh-CN" sz="2000" dirty="0" smtClean="0"/>
                  <a:t>,</a:t>
                </a:r>
                <a:r>
                  <a:rPr lang="zh-CN" altLang="en-US" sz="2000" dirty="0" smtClean="0"/>
                  <a:t>则得到辅助函数</a:t>
                </a:r>
                <a14:m>
                  <m:oMath xmlns:m="http://schemas.openxmlformats.org/officeDocument/2006/math">
                    <m:r>
                      <a:rPr lang="en-US" altLang="zh-CN" sz="2000" b="1" i="1" smtClean="0">
                        <a:latin typeface="Cambria Math"/>
                      </a:rPr>
                      <m:t>𝒇</m:t>
                    </m:r>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r>
                      <a:rPr lang="en-US" altLang="zh-CN" sz="2000" b="1" i="1" smtClean="0">
                        <a:latin typeface="Cambria Math"/>
                      </a:rPr>
                      <m:t>𝑩</m:t>
                    </m:r>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𝟏</m:t>
                        </m:r>
                      </m:num>
                      <m:den>
                        <m:sSub>
                          <m:sSubPr>
                            <m:ctrlPr>
                              <a:rPr lang="en-US" altLang="zh-CN" sz="2000" b="1" i="1" smtClean="0">
                                <a:latin typeface="Cambria Math" panose="02040503050406030204" pitchFamily="18" charset="0"/>
                              </a:rPr>
                            </m:ctrlPr>
                          </m:sSubPr>
                          <m:e>
                            <m:r>
                              <a:rPr lang="en-US" altLang="zh-CN" sz="2000" b="1" i="1" smtClean="0">
                                <a:latin typeface="Cambria Math"/>
                              </a:rPr>
                              <m:t>𝒓</m:t>
                            </m:r>
                          </m:e>
                          <m:sub>
                            <m:r>
                              <a:rPr lang="en-US" altLang="zh-CN" sz="2000" b="1" i="1" smtClean="0">
                                <a:latin typeface="Cambria Math"/>
                              </a:rPr>
                              <m:t>𝒌</m:t>
                            </m:r>
                          </m:sub>
                        </m:sSub>
                      </m:den>
                    </m:f>
                    <m:r>
                      <a:rPr lang="en-US" altLang="zh-CN" sz="2000" b="1" i="1" smtClean="0">
                        <a:latin typeface="Cambria Math"/>
                      </a:rPr>
                      <m:t>𝜶</m:t>
                    </m:r>
                    <m:d>
                      <m:dPr>
                        <m:ctrlPr>
                          <a:rPr lang="en-US" altLang="zh-CN" sz="2000" b="1" i="1" smtClean="0">
                            <a:latin typeface="Cambria Math" panose="02040503050406030204" pitchFamily="18" charset="0"/>
                          </a:rPr>
                        </m:ctrlPr>
                      </m:dPr>
                      <m:e>
                        <m:r>
                          <a:rPr lang="en-US" altLang="zh-CN" sz="2000" b="1" i="1" smtClean="0">
                            <a:latin typeface="Cambria Math"/>
                          </a:rPr>
                          <m:t>𝒙</m:t>
                        </m:r>
                      </m:e>
                    </m:d>
                  </m:oMath>
                </a14:m>
                <a:r>
                  <a:rPr lang="zh-CN" altLang="en-US" sz="2000" dirty="0" smtClean="0"/>
                  <a:t>，然后再求解</a:t>
                </a:r>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28" t="-542" r="-728" b="-45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015862291"/>
                  </p:ext>
                </p:extLst>
              </p:nvPr>
            </p:nvGraphicFramePr>
            <p:xfrm>
              <a:off x="3800872" y="2529061"/>
              <a:ext cx="5904656" cy="2451862"/>
            </p:xfrm>
            <a:graphic>
              <a:graphicData uri="http://schemas.openxmlformats.org/drawingml/2006/table">
                <a:tbl>
                  <a:tblPr firstRow="1" bandRow="1">
                    <a:tableStyleId>{5C22544A-7EE6-4342-B048-85BDC9FD1C3A}</a:tableStyleId>
                  </a:tblPr>
                  <a:tblGrid>
                    <a:gridCol w="306209">
                      <a:extLst>
                        <a:ext uri="{9D8B030D-6E8A-4147-A177-3AD203B41FA5}">
                          <a16:colId xmlns:a16="http://schemas.microsoft.com/office/drawing/2014/main" val="20000"/>
                        </a:ext>
                      </a:extLst>
                    </a:gridCol>
                    <a:gridCol w="622923">
                      <a:extLst>
                        <a:ext uri="{9D8B030D-6E8A-4147-A177-3AD203B41FA5}">
                          <a16:colId xmlns:a16="http://schemas.microsoft.com/office/drawing/2014/main" val="20001"/>
                        </a:ext>
                      </a:extLst>
                    </a:gridCol>
                    <a:gridCol w="1375123">
                      <a:extLst>
                        <a:ext uri="{9D8B030D-6E8A-4147-A177-3AD203B41FA5}">
                          <a16:colId xmlns:a16="http://schemas.microsoft.com/office/drawing/2014/main" val="20002"/>
                        </a:ext>
                      </a:extLst>
                    </a:gridCol>
                    <a:gridCol w="717200">
                      <a:extLst>
                        <a:ext uri="{9D8B030D-6E8A-4147-A177-3AD203B41FA5}">
                          <a16:colId xmlns:a16="http://schemas.microsoft.com/office/drawing/2014/main" val="20003"/>
                        </a:ext>
                      </a:extLst>
                    </a:gridCol>
                    <a:gridCol w="961067">
                      <a:extLst>
                        <a:ext uri="{9D8B030D-6E8A-4147-A177-3AD203B41FA5}">
                          <a16:colId xmlns:a16="http://schemas.microsoft.com/office/drawing/2014/main" val="20004"/>
                        </a:ext>
                      </a:extLst>
                    </a:gridCol>
                    <a:gridCol w="961067">
                      <a:extLst>
                        <a:ext uri="{9D8B030D-6E8A-4147-A177-3AD203B41FA5}">
                          <a16:colId xmlns:a16="http://schemas.microsoft.com/office/drawing/2014/main" val="20005"/>
                        </a:ext>
                      </a:extLst>
                    </a:gridCol>
                    <a:gridCol w="961067">
                      <a:extLst>
                        <a:ext uri="{9D8B030D-6E8A-4147-A177-3AD203B41FA5}">
                          <a16:colId xmlns:a16="http://schemas.microsoft.com/office/drawing/2014/main" val="20006"/>
                        </a:ext>
                      </a:extLst>
                    </a:gridCol>
                  </a:tblGrid>
                  <a:tr h="350266">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00FF"/>
                                    </a:solidFill>
                                    <a:latin typeface="Cambria Math"/>
                                  </a:rPr>
                                  <m:t>𝒌</m:t>
                                </m:r>
                              </m:oMath>
                            </m:oMathPara>
                          </a14:m>
                          <a:endParaRPr lang="zh-CN" altLang="en-US" sz="12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b="1" i="1" smtClean="0">
                                        <a:solidFill>
                                          <a:srgbClr val="0000FF"/>
                                        </a:solidFill>
                                        <a:latin typeface="Cambria Math" panose="02040503050406030204" pitchFamily="18" charset="0"/>
                                      </a:rPr>
                                    </m:ctrlPr>
                                  </m:sSubPr>
                                  <m:e>
                                    <m:r>
                                      <a:rPr lang="en-US" altLang="zh-CN" sz="1200" b="1" i="1" smtClean="0">
                                        <a:solidFill>
                                          <a:srgbClr val="0000FF"/>
                                        </a:solidFill>
                                        <a:latin typeface="Cambria Math"/>
                                      </a:rPr>
                                      <m:t>𝒓</m:t>
                                    </m:r>
                                  </m:e>
                                  <m:sub>
                                    <m:r>
                                      <a:rPr lang="en-US" altLang="zh-CN" sz="1200" b="1" i="1" smtClean="0">
                                        <a:solidFill>
                                          <a:srgbClr val="0000FF"/>
                                        </a:solidFill>
                                        <a:latin typeface="Cambria Math"/>
                                      </a:rPr>
                                      <m:t>𝒌</m:t>
                                    </m:r>
                                  </m:sub>
                                </m:sSub>
                              </m:oMath>
                            </m:oMathPara>
                          </a14:m>
                          <a:endParaRPr lang="zh-CN" altLang="en-US" sz="12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b="1" i="1" smtClean="0">
                                        <a:solidFill>
                                          <a:srgbClr val="0000FF"/>
                                        </a:solidFill>
                                        <a:latin typeface="Cambria Math" panose="02040503050406030204" pitchFamily="18" charset="0"/>
                                      </a:rPr>
                                    </m:ctrlPr>
                                  </m:sSubPr>
                                  <m:e>
                                    <m:r>
                                      <a:rPr lang="en-US" altLang="zh-CN" sz="1200" b="1" i="1" smtClean="0">
                                        <a:solidFill>
                                          <a:srgbClr val="0000FF"/>
                                        </a:solidFill>
                                        <a:latin typeface="Cambria Math"/>
                                      </a:rPr>
                                      <m:t>𝒙</m:t>
                                    </m:r>
                                  </m:e>
                                  <m:sub>
                                    <m:r>
                                      <a:rPr lang="en-US" altLang="zh-CN" sz="1200" b="1" i="1" smtClean="0">
                                        <a:solidFill>
                                          <a:srgbClr val="0000FF"/>
                                        </a:solidFill>
                                        <a:latin typeface="Cambria Math"/>
                                      </a:rPr>
                                      <m:t>𝒌</m:t>
                                    </m:r>
                                    <m:r>
                                      <a:rPr lang="en-US" altLang="zh-CN" sz="1200" b="1" i="1" smtClean="0">
                                        <a:solidFill>
                                          <a:srgbClr val="0000FF"/>
                                        </a:solidFill>
                                        <a:latin typeface="Cambria Math"/>
                                      </a:rPr>
                                      <m:t>+</m:t>
                                    </m:r>
                                    <m:r>
                                      <a:rPr lang="en-US" altLang="zh-CN" sz="1200" b="1" i="1" smtClean="0">
                                        <a:solidFill>
                                          <a:srgbClr val="0000FF"/>
                                        </a:solidFill>
                                        <a:latin typeface="Cambria Math"/>
                                      </a:rPr>
                                      <m:t>𝟏</m:t>
                                    </m:r>
                                  </m:sub>
                                </m:sSub>
                              </m:oMath>
                            </m:oMathPara>
                          </a14:m>
                          <a:endParaRPr lang="zh-CN" altLang="en-US" sz="12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00FF"/>
                                    </a:solidFill>
                                    <a:latin typeface="Cambria Math"/>
                                  </a:rPr>
                                  <m:t>𝒇</m:t>
                                </m:r>
                                <m:r>
                                  <a:rPr lang="en-US" altLang="zh-CN" sz="1200" b="1" i="1" smtClean="0">
                                    <a:solidFill>
                                      <a:srgbClr val="0000FF"/>
                                    </a:solidFill>
                                    <a:latin typeface="Cambria Math"/>
                                  </a:rPr>
                                  <m:t>(</m:t>
                                </m:r>
                                <m:sSub>
                                  <m:sSubPr>
                                    <m:ctrlPr>
                                      <a:rPr lang="en-US" altLang="zh-CN" sz="1200" b="1" i="1" smtClean="0">
                                        <a:solidFill>
                                          <a:srgbClr val="0000FF"/>
                                        </a:solidFill>
                                        <a:latin typeface="Cambria Math" panose="02040503050406030204" pitchFamily="18" charset="0"/>
                                      </a:rPr>
                                    </m:ctrlPr>
                                  </m:sSubPr>
                                  <m:e>
                                    <m:r>
                                      <a:rPr lang="en-US" altLang="zh-CN" sz="1200" b="1" i="1" smtClean="0">
                                        <a:solidFill>
                                          <a:srgbClr val="0000FF"/>
                                        </a:solidFill>
                                        <a:latin typeface="Cambria Math"/>
                                      </a:rPr>
                                      <m:t>𝒙</m:t>
                                    </m:r>
                                  </m:e>
                                  <m:sub>
                                    <m:r>
                                      <a:rPr lang="en-US" altLang="zh-CN" sz="1200" b="1" i="1" smtClean="0">
                                        <a:solidFill>
                                          <a:srgbClr val="0000FF"/>
                                        </a:solidFill>
                                        <a:latin typeface="Cambria Math"/>
                                      </a:rPr>
                                      <m:t>𝒌</m:t>
                                    </m:r>
                                    <m:r>
                                      <a:rPr lang="en-US" altLang="zh-CN" sz="1200" b="1" i="1" smtClean="0">
                                        <a:solidFill>
                                          <a:srgbClr val="0000FF"/>
                                        </a:solidFill>
                                        <a:latin typeface="Cambria Math"/>
                                      </a:rPr>
                                      <m:t>+</m:t>
                                    </m:r>
                                    <m:r>
                                      <a:rPr lang="en-US" altLang="zh-CN" sz="1200" b="1" i="1" smtClean="0">
                                        <a:solidFill>
                                          <a:srgbClr val="0000FF"/>
                                        </a:solidFill>
                                        <a:latin typeface="Cambria Math"/>
                                      </a:rPr>
                                      <m:t>𝟏</m:t>
                                    </m:r>
                                  </m:sub>
                                </m:sSub>
                                <m:r>
                                  <a:rPr lang="en-US" altLang="zh-CN" sz="1200" b="1" i="1" smtClean="0">
                                    <a:solidFill>
                                      <a:srgbClr val="0000FF"/>
                                    </a:solidFill>
                                    <a:latin typeface="Cambria Math"/>
                                  </a:rPr>
                                  <m:t>)</m:t>
                                </m:r>
                              </m:oMath>
                            </m:oMathPara>
                          </a14:m>
                          <a:endParaRPr lang="zh-CN" altLang="en-US" sz="12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00FF"/>
                                    </a:solidFill>
                                    <a:latin typeface="Cambria Math"/>
                                  </a:rPr>
                                  <m:t>𝝓</m:t>
                                </m:r>
                                <m:r>
                                  <a:rPr lang="en-US" altLang="zh-CN" sz="1200" b="1" i="1" smtClean="0">
                                    <a:solidFill>
                                      <a:srgbClr val="0000FF"/>
                                    </a:solidFill>
                                    <a:latin typeface="Cambria Math"/>
                                  </a:rPr>
                                  <m:t>(</m:t>
                                </m:r>
                                <m:sSub>
                                  <m:sSubPr>
                                    <m:ctrlPr>
                                      <a:rPr lang="en-US" altLang="zh-CN" sz="1200" b="1" i="1" smtClean="0">
                                        <a:solidFill>
                                          <a:srgbClr val="0000FF"/>
                                        </a:solidFill>
                                        <a:latin typeface="Cambria Math" panose="02040503050406030204" pitchFamily="18" charset="0"/>
                                      </a:rPr>
                                    </m:ctrlPr>
                                  </m:sSubPr>
                                  <m:e>
                                    <m:r>
                                      <a:rPr lang="en-US" altLang="zh-CN" sz="1200" b="1" i="1" smtClean="0">
                                        <a:solidFill>
                                          <a:srgbClr val="0000FF"/>
                                        </a:solidFill>
                                        <a:latin typeface="Cambria Math"/>
                                      </a:rPr>
                                      <m:t>𝒙</m:t>
                                    </m:r>
                                  </m:e>
                                  <m:sub>
                                    <m:r>
                                      <a:rPr lang="en-US" altLang="zh-CN" sz="1200" b="1" i="1" smtClean="0">
                                        <a:solidFill>
                                          <a:srgbClr val="0000FF"/>
                                        </a:solidFill>
                                        <a:latin typeface="Cambria Math"/>
                                      </a:rPr>
                                      <m:t>𝒌</m:t>
                                    </m:r>
                                    <m:r>
                                      <a:rPr lang="en-US" altLang="zh-CN" sz="1200" b="1" i="1" smtClean="0">
                                        <a:solidFill>
                                          <a:srgbClr val="0000FF"/>
                                        </a:solidFill>
                                        <a:latin typeface="Cambria Math"/>
                                      </a:rPr>
                                      <m:t>+</m:t>
                                    </m:r>
                                    <m:r>
                                      <a:rPr lang="en-US" altLang="zh-CN" sz="1200" b="1" i="1" smtClean="0">
                                        <a:solidFill>
                                          <a:srgbClr val="0000FF"/>
                                        </a:solidFill>
                                        <a:latin typeface="Cambria Math"/>
                                      </a:rPr>
                                      <m:t>𝟏</m:t>
                                    </m:r>
                                  </m:sub>
                                </m:sSub>
                                <m:r>
                                  <a:rPr lang="en-US" altLang="zh-CN" sz="1200" b="1" i="1" smtClean="0">
                                    <a:solidFill>
                                      <a:srgbClr val="0000FF"/>
                                    </a:solidFill>
                                    <a:latin typeface="Cambria Math"/>
                                  </a:rPr>
                                  <m:t>)</m:t>
                                </m:r>
                              </m:oMath>
                            </m:oMathPara>
                          </a14:m>
                          <a:endParaRPr lang="zh-CN" altLang="en-US" sz="12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00FF"/>
                                    </a:solidFill>
                                    <a:latin typeface="Cambria Math"/>
                                  </a:rPr>
                                  <m:t>𝜽</m:t>
                                </m:r>
                                <m:r>
                                  <a:rPr lang="en-US" altLang="zh-CN" sz="1200" b="1" i="1" smtClean="0">
                                    <a:solidFill>
                                      <a:srgbClr val="0000FF"/>
                                    </a:solidFill>
                                    <a:latin typeface="Cambria Math"/>
                                  </a:rPr>
                                  <m:t>(</m:t>
                                </m:r>
                                <m:sSub>
                                  <m:sSubPr>
                                    <m:ctrlPr>
                                      <a:rPr lang="en-US" altLang="zh-CN" sz="1200" b="1" i="1" smtClean="0">
                                        <a:solidFill>
                                          <a:srgbClr val="0000FF"/>
                                        </a:solidFill>
                                        <a:latin typeface="Cambria Math" panose="02040503050406030204" pitchFamily="18" charset="0"/>
                                      </a:rPr>
                                    </m:ctrlPr>
                                  </m:sSubPr>
                                  <m:e>
                                    <m:r>
                                      <a:rPr lang="en-US" altLang="zh-CN" sz="1200" b="1" i="1" smtClean="0">
                                        <a:solidFill>
                                          <a:srgbClr val="0000FF"/>
                                        </a:solidFill>
                                        <a:latin typeface="Cambria Math"/>
                                      </a:rPr>
                                      <m:t>𝒓</m:t>
                                    </m:r>
                                  </m:e>
                                  <m:sub>
                                    <m:r>
                                      <a:rPr lang="en-US" altLang="zh-CN" sz="1200" b="1" i="1" smtClean="0">
                                        <a:solidFill>
                                          <a:srgbClr val="0000FF"/>
                                        </a:solidFill>
                                        <a:latin typeface="Cambria Math"/>
                                      </a:rPr>
                                      <m:t>𝒌</m:t>
                                    </m:r>
                                  </m:sub>
                                </m:sSub>
                                <m:r>
                                  <a:rPr lang="en-US" altLang="zh-CN" sz="1200" b="1" i="1" smtClean="0">
                                    <a:solidFill>
                                      <a:srgbClr val="0000FF"/>
                                    </a:solidFill>
                                    <a:latin typeface="Cambria Math"/>
                                  </a:rPr>
                                  <m:t>)</m:t>
                                </m:r>
                              </m:oMath>
                            </m:oMathPara>
                          </a14:m>
                          <a:endParaRPr lang="zh-CN" altLang="en-US" sz="12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b="1" i="1" smtClean="0">
                                        <a:solidFill>
                                          <a:srgbClr val="0000FF"/>
                                        </a:solidFill>
                                        <a:latin typeface="Cambria Math" panose="02040503050406030204" pitchFamily="18" charset="0"/>
                                      </a:rPr>
                                    </m:ctrlPr>
                                  </m:sSubPr>
                                  <m:e>
                                    <m:r>
                                      <a:rPr lang="en-US" altLang="zh-CN" sz="1200" b="1" i="1" smtClean="0">
                                        <a:solidFill>
                                          <a:srgbClr val="0000FF"/>
                                        </a:solidFill>
                                        <a:latin typeface="Cambria Math"/>
                                      </a:rPr>
                                      <m:t>𝒓</m:t>
                                    </m:r>
                                  </m:e>
                                  <m:sub>
                                    <m:r>
                                      <a:rPr lang="en-US" altLang="zh-CN" sz="1200" b="1" i="1" smtClean="0">
                                        <a:solidFill>
                                          <a:srgbClr val="0000FF"/>
                                        </a:solidFill>
                                        <a:latin typeface="Cambria Math"/>
                                      </a:rPr>
                                      <m:t>𝒌</m:t>
                                    </m:r>
                                  </m:sub>
                                </m:sSub>
                                <m:r>
                                  <a:rPr lang="en-US" altLang="zh-CN" sz="1200" b="1" i="1" smtClean="0">
                                    <a:solidFill>
                                      <a:srgbClr val="0000FF"/>
                                    </a:solidFill>
                                    <a:latin typeface="Cambria Math"/>
                                  </a:rPr>
                                  <m:t>𝝓</m:t>
                                </m:r>
                                <m:d>
                                  <m:dPr>
                                    <m:ctrlPr>
                                      <a:rPr lang="en-US" altLang="zh-CN" sz="1200" b="1" i="1" smtClean="0">
                                        <a:solidFill>
                                          <a:srgbClr val="0000FF"/>
                                        </a:solidFill>
                                        <a:latin typeface="Cambria Math" panose="02040503050406030204" pitchFamily="18" charset="0"/>
                                      </a:rPr>
                                    </m:ctrlPr>
                                  </m:dPr>
                                  <m:e>
                                    <m:sSub>
                                      <m:sSubPr>
                                        <m:ctrlPr>
                                          <a:rPr lang="en-US" altLang="zh-CN" sz="1200" b="1" i="1" smtClean="0">
                                            <a:solidFill>
                                              <a:srgbClr val="0000FF"/>
                                            </a:solidFill>
                                            <a:latin typeface="Cambria Math" panose="02040503050406030204" pitchFamily="18" charset="0"/>
                                          </a:rPr>
                                        </m:ctrlPr>
                                      </m:sSubPr>
                                      <m:e>
                                        <m:r>
                                          <a:rPr lang="en-US" altLang="zh-CN" sz="1200" b="1" i="1" smtClean="0">
                                            <a:solidFill>
                                              <a:srgbClr val="0000FF"/>
                                            </a:solidFill>
                                            <a:latin typeface="Cambria Math"/>
                                          </a:rPr>
                                          <m:t>𝒙</m:t>
                                        </m:r>
                                      </m:e>
                                      <m:sub>
                                        <m:r>
                                          <a:rPr lang="en-US" altLang="zh-CN" sz="1200" b="1" i="1" smtClean="0">
                                            <a:solidFill>
                                              <a:srgbClr val="0000FF"/>
                                            </a:solidFill>
                                            <a:latin typeface="Cambria Math"/>
                                          </a:rPr>
                                          <m:t>𝒌</m:t>
                                        </m:r>
                                        <m:r>
                                          <a:rPr lang="en-US" altLang="zh-CN" sz="1200" b="1" i="1" smtClean="0">
                                            <a:solidFill>
                                              <a:srgbClr val="0000FF"/>
                                            </a:solidFill>
                                            <a:latin typeface="Cambria Math"/>
                                          </a:rPr>
                                          <m:t>+</m:t>
                                        </m:r>
                                        <m:r>
                                          <a:rPr lang="en-US" altLang="zh-CN" sz="1200" b="1" i="1" smtClean="0">
                                            <a:solidFill>
                                              <a:srgbClr val="0000FF"/>
                                            </a:solidFill>
                                            <a:latin typeface="Cambria Math"/>
                                          </a:rPr>
                                          <m:t>𝟏</m:t>
                                        </m:r>
                                      </m:sub>
                                    </m:sSub>
                                  </m:e>
                                </m:d>
                              </m:oMath>
                            </m:oMathPara>
                          </a14:m>
                          <a:endParaRPr lang="zh-CN" altLang="en-US" sz="1200" dirty="0">
                            <a:solidFill>
                              <a:srgbClr val="0000FF"/>
                            </a:solidFill>
                          </a:endParaRPr>
                        </a:p>
                      </a:txBody>
                      <a:tcPr/>
                    </a:tc>
                    <a:extLst>
                      <a:ext uri="{0D108BD9-81ED-4DB2-BD59-A6C34878D82A}">
                        <a16:rowId xmlns:a16="http://schemas.microsoft.com/office/drawing/2014/main" val="10000"/>
                      </a:ext>
                    </a:extLst>
                  </a:tr>
                  <a:tr h="350266">
                    <a:tc>
                      <a:txBody>
                        <a:bodyPr/>
                        <a:lstStyle/>
                        <a:p>
                          <a:r>
                            <a:rPr lang="en-US" altLang="zh-CN" sz="1200" dirty="0" smtClean="0">
                              <a:solidFill>
                                <a:srgbClr val="0000FF"/>
                              </a:solidFill>
                            </a:rPr>
                            <a:t>1</a:t>
                          </a:r>
                          <a:endParaRPr lang="zh-CN" altLang="en-US" sz="1200" dirty="0">
                            <a:solidFill>
                              <a:srgbClr val="0000FF"/>
                            </a:solidFill>
                          </a:endParaRPr>
                        </a:p>
                      </a:txBody>
                      <a:tcPr/>
                    </a:tc>
                    <a:tc>
                      <a:txBody>
                        <a:bodyPr/>
                        <a:lstStyle/>
                        <a:p>
                          <a:r>
                            <a:rPr lang="en-US" altLang="zh-CN" sz="1200" dirty="0" smtClean="0">
                              <a:solidFill>
                                <a:srgbClr val="0000FF"/>
                              </a:solidFill>
                            </a:rPr>
                            <a:t>10.0</a:t>
                          </a:r>
                          <a:endParaRPr lang="zh-CN" altLang="en-US" sz="1200" dirty="0">
                            <a:solidFill>
                              <a:srgbClr val="0000FF"/>
                            </a:solidFill>
                          </a:endParaRPr>
                        </a:p>
                      </a:txBody>
                      <a:tcPr/>
                    </a:tc>
                    <a:tc>
                      <a:txBody>
                        <a:bodyPr/>
                        <a:lstStyle/>
                        <a:p>
                          <a:r>
                            <a:rPr lang="en-US" altLang="zh-CN" sz="1200" dirty="0" smtClean="0">
                              <a:solidFill>
                                <a:srgbClr val="0000FF"/>
                              </a:solidFill>
                            </a:rPr>
                            <a:t>(0.7079,1.5315)</a:t>
                          </a:r>
                          <a:endParaRPr lang="zh-CN" altLang="en-US" sz="1200" dirty="0">
                            <a:solidFill>
                              <a:srgbClr val="0000FF"/>
                            </a:solidFill>
                          </a:endParaRPr>
                        </a:p>
                      </a:txBody>
                      <a:tcPr/>
                    </a:tc>
                    <a:tc>
                      <a:txBody>
                        <a:bodyPr/>
                        <a:lstStyle/>
                        <a:p>
                          <a:r>
                            <a:rPr lang="en-US" altLang="zh-CN" sz="1200" dirty="0" smtClean="0">
                              <a:solidFill>
                                <a:srgbClr val="0000FF"/>
                              </a:solidFill>
                            </a:rPr>
                            <a:t>8.3338</a:t>
                          </a:r>
                          <a:endParaRPr lang="zh-CN" altLang="en-US" sz="1200" dirty="0">
                            <a:solidFill>
                              <a:srgbClr val="0000FF"/>
                            </a:solidFill>
                          </a:endParaRPr>
                        </a:p>
                      </a:txBody>
                      <a:tcPr/>
                    </a:tc>
                    <a:tc>
                      <a:txBody>
                        <a:bodyPr/>
                        <a:lstStyle/>
                        <a:p>
                          <a:r>
                            <a:rPr lang="en-US" altLang="zh-CN" sz="1200" dirty="0" smtClean="0">
                              <a:solidFill>
                                <a:srgbClr val="0000FF"/>
                              </a:solidFill>
                            </a:rPr>
                            <a:t>0.9705</a:t>
                          </a:r>
                          <a:endParaRPr lang="zh-CN" altLang="en-US" sz="1200" dirty="0">
                            <a:solidFill>
                              <a:srgbClr val="0000FF"/>
                            </a:solidFill>
                          </a:endParaRPr>
                        </a:p>
                      </a:txBody>
                      <a:tcPr/>
                    </a:tc>
                    <a:tc>
                      <a:txBody>
                        <a:bodyPr/>
                        <a:lstStyle/>
                        <a:p>
                          <a:r>
                            <a:rPr lang="en-US" altLang="zh-CN" sz="1200" dirty="0" smtClean="0">
                              <a:solidFill>
                                <a:srgbClr val="0000FF"/>
                              </a:solidFill>
                            </a:rPr>
                            <a:t>18.0388</a:t>
                          </a:r>
                          <a:endParaRPr lang="zh-CN" altLang="en-US" sz="1200" dirty="0">
                            <a:solidFill>
                              <a:srgbClr val="0000FF"/>
                            </a:solidFill>
                          </a:endParaRPr>
                        </a:p>
                      </a:txBody>
                      <a:tcPr/>
                    </a:tc>
                    <a:tc>
                      <a:txBody>
                        <a:bodyPr/>
                        <a:lstStyle/>
                        <a:p>
                          <a:r>
                            <a:rPr lang="en-US" altLang="zh-CN" sz="1200" dirty="0" smtClean="0">
                              <a:solidFill>
                                <a:srgbClr val="0000FF"/>
                              </a:solidFill>
                            </a:rPr>
                            <a:t>9.705</a:t>
                          </a:r>
                          <a:endParaRPr lang="zh-CN" altLang="en-US" sz="1200" dirty="0">
                            <a:solidFill>
                              <a:srgbClr val="0000FF"/>
                            </a:solidFill>
                          </a:endParaRPr>
                        </a:p>
                      </a:txBody>
                      <a:tcPr/>
                    </a:tc>
                    <a:extLst>
                      <a:ext uri="{0D108BD9-81ED-4DB2-BD59-A6C34878D82A}">
                        <a16:rowId xmlns:a16="http://schemas.microsoft.com/office/drawing/2014/main" val="10001"/>
                      </a:ext>
                    </a:extLst>
                  </a:tr>
                  <a:tr h="350266">
                    <a:tc>
                      <a:txBody>
                        <a:bodyPr/>
                        <a:lstStyle/>
                        <a:p>
                          <a:r>
                            <a:rPr lang="en-US" altLang="zh-CN" sz="1200" dirty="0" smtClean="0">
                              <a:solidFill>
                                <a:srgbClr val="0000FF"/>
                              </a:solidFill>
                            </a:rPr>
                            <a:t>2</a:t>
                          </a:r>
                          <a:endParaRPr lang="zh-CN" altLang="en-US" sz="1200" dirty="0">
                            <a:solidFill>
                              <a:srgbClr val="0000FF"/>
                            </a:solidFill>
                          </a:endParaRPr>
                        </a:p>
                      </a:txBody>
                      <a:tcPr/>
                    </a:tc>
                    <a:tc>
                      <a:txBody>
                        <a:bodyPr/>
                        <a:lstStyle/>
                        <a:p>
                          <a:r>
                            <a:rPr lang="en-US" altLang="zh-CN" sz="1200" dirty="0" smtClean="0">
                              <a:solidFill>
                                <a:srgbClr val="0000FF"/>
                              </a:solidFill>
                            </a:rPr>
                            <a:t>1.0</a:t>
                          </a:r>
                          <a:endParaRPr lang="zh-CN" altLang="en-US" sz="1200" dirty="0">
                            <a:solidFill>
                              <a:srgbClr val="0000FF"/>
                            </a:solidFill>
                          </a:endParaRPr>
                        </a:p>
                      </a:txBody>
                      <a:tcPr/>
                    </a:tc>
                    <a:tc>
                      <a:txBody>
                        <a:bodyPr/>
                        <a:lstStyle/>
                        <a:p>
                          <a:r>
                            <a:rPr lang="en-US" altLang="zh-CN" sz="1200" dirty="0" smtClean="0">
                              <a:solidFill>
                                <a:srgbClr val="0000FF"/>
                              </a:solidFill>
                            </a:rPr>
                            <a:t>(0.8282,1.1098)</a:t>
                          </a:r>
                          <a:endParaRPr lang="zh-CN" altLang="en-US" sz="1200" dirty="0">
                            <a:solidFill>
                              <a:srgbClr val="0000FF"/>
                            </a:solidFill>
                          </a:endParaRPr>
                        </a:p>
                      </a:txBody>
                      <a:tcPr/>
                    </a:tc>
                    <a:tc>
                      <a:txBody>
                        <a:bodyPr/>
                        <a:lstStyle/>
                        <a:p>
                          <a:r>
                            <a:rPr lang="en-US" altLang="zh-CN" sz="1200" dirty="0" smtClean="0">
                              <a:solidFill>
                                <a:srgbClr val="0000FF"/>
                              </a:solidFill>
                            </a:rPr>
                            <a:t>3.8214</a:t>
                          </a:r>
                          <a:endParaRPr lang="zh-CN" altLang="en-US" sz="1200" dirty="0">
                            <a:solidFill>
                              <a:srgbClr val="0000FF"/>
                            </a:solidFill>
                          </a:endParaRPr>
                        </a:p>
                      </a:txBody>
                      <a:tcPr/>
                    </a:tc>
                    <a:tc>
                      <a:txBody>
                        <a:bodyPr/>
                        <a:lstStyle/>
                        <a:p>
                          <a:r>
                            <a:rPr lang="en-US" altLang="zh-CN" sz="1200" dirty="0" smtClean="0">
                              <a:solidFill>
                                <a:srgbClr val="0000FF"/>
                              </a:solidFill>
                            </a:rPr>
                            <a:t>2.3591</a:t>
                          </a:r>
                          <a:endParaRPr lang="zh-CN" altLang="en-US" sz="1200" dirty="0">
                            <a:solidFill>
                              <a:srgbClr val="0000FF"/>
                            </a:solidFill>
                          </a:endParaRPr>
                        </a:p>
                      </a:txBody>
                      <a:tcPr/>
                    </a:tc>
                    <a:tc>
                      <a:txBody>
                        <a:bodyPr/>
                        <a:lstStyle/>
                        <a:p>
                          <a:r>
                            <a:rPr lang="en-US" altLang="zh-CN" sz="1200" dirty="0" smtClean="0">
                              <a:solidFill>
                                <a:srgbClr val="0000FF"/>
                              </a:solidFill>
                            </a:rPr>
                            <a:t>6.1805</a:t>
                          </a:r>
                          <a:endParaRPr lang="zh-CN" altLang="en-US" sz="1200" dirty="0">
                            <a:solidFill>
                              <a:srgbClr val="0000FF"/>
                            </a:solidFill>
                          </a:endParaRPr>
                        </a:p>
                      </a:txBody>
                      <a:tcPr/>
                    </a:tc>
                    <a:tc>
                      <a:txBody>
                        <a:bodyPr/>
                        <a:lstStyle/>
                        <a:p>
                          <a:r>
                            <a:rPr lang="en-US" altLang="zh-CN" sz="1200" dirty="0" smtClean="0">
                              <a:solidFill>
                                <a:srgbClr val="0000FF"/>
                              </a:solidFill>
                            </a:rPr>
                            <a:t>2.3591</a:t>
                          </a:r>
                          <a:endParaRPr lang="zh-CN" altLang="en-US" sz="1200" dirty="0">
                            <a:solidFill>
                              <a:srgbClr val="0000FF"/>
                            </a:solidFill>
                          </a:endParaRPr>
                        </a:p>
                      </a:txBody>
                      <a:tcPr/>
                    </a:tc>
                    <a:extLst>
                      <a:ext uri="{0D108BD9-81ED-4DB2-BD59-A6C34878D82A}">
                        <a16:rowId xmlns:a16="http://schemas.microsoft.com/office/drawing/2014/main" val="10002"/>
                      </a:ext>
                    </a:extLst>
                  </a:tr>
                  <a:tr h="350266">
                    <a:tc>
                      <a:txBody>
                        <a:bodyPr/>
                        <a:lstStyle/>
                        <a:p>
                          <a:r>
                            <a:rPr lang="en-US" altLang="zh-CN" sz="1200" dirty="0" smtClean="0">
                              <a:solidFill>
                                <a:srgbClr val="0000FF"/>
                              </a:solidFill>
                            </a:rPr>
                            <a:t>3</a:t>
                          </a:r>
                          <a:endParaRPr lang="zh-CN" altLang="en-US" sz="1200" dirty="0">
                            <a:solidFill>
                              <a:srgbClr val="0000FF"/>
                            </a:solidFill>
                          </a:endParaRPr>
                        </a:p>
                      </a:txBody>
                      <a:tcPr/>
                    </a:tc>
                    <a:tc>
                      <a:txBody>
                        <a:bodyPr/>
                        <a:lstStyle/>
                        <a:p>
                          <a:r>
                            <a:rPr lang="en-US" altLang="zh-CN" sz="1200" dirty="0" smtClean="0">
                              <a:solidFill>
                                <a:srgbClr val="0000FF"/>
                              </a:solidFill>
                            </a:rPr>
                            <a:t>0.1</a:t>
                          </a:r>
                          <a:endParaRPr lang="zh-CN" altLang="en-US" sz="1200" dirty="0">
                            <a:solidFill>
                              <a:srgbClr val="0000FF"/>
                            </a:solidFill>
                          </a:endParaRPr>
                        </a:p>
                      </a:txBody>
                      <a:tcPr/>
                    </a:tc>
                    <a:tc>
                      <a:txBody>
                        <a:bodyPr/>
                        <a:lstStyle/>
                        <a:p>
                          <a:r>
                            <a:rPr lang="en-US" altLang="zh-CN" sz="1200" dirty="0" smtClean="0">
                              <a:solidFill>
                                <a:srgbClr val="0000FF"/>
                              </a:solidFill>
                            </a:rPr>
                            <a:t>(0.8989,0.9638)</a:t>
                          </a:r>
                          <a:endParaRPr lang="zh-CN" altLang="en-US" sz="1200" dirty="0">
                            <a:solidFill>
                              <a:srgbClr val="0000FF"/>
                            </a:solidFill>
                          </a:endParaRPr>
                        </a:p>
                      </a:txBody>
                      <a:tcPr/>
                    </a:tc>
                    <a:tc>
                      <a:txBody>
                        <a:bodyPr/>
                        <a:lstStyle/>
                        <a:p>
                          <a:r>
                            <a:rPr lang="en-US" altLang="zh-CN" sz="1200" dirty="0" smtClean="0">
                              <a:solidFill>
                                <a:srgbClr val="0000FF"/>
                              </a:solidFill>
                            </a:rPr>
                            <a:t>2.5282</a:t>
                          </a:r>
                          <a:endParaRPr lang="zh-CN" altLang="en-US" sz="1200" dirty="0">
                            <a:solidFill>
                              <a:srgbClr val="0000FF"/>
                            </a:solidFill>
                          </a:endParaRPr>
                        </a:p>
                      </a:txBody>
                      <a:tcPr/>
                    </a:tc>
                    <a:tc>
                      <a:txBody>
                        <a:bodyPr/>
                        <a:lstStyle/>
                        <a:p>
                          <a:r>
                            <a:rPr lang="en-US" altLang="zh-CN" sz="1200" dirty="0" smtClean="0">
                              <a:solidFill>
                                <a:srgbClr val="0000FF"/>
                              </a:solidFill>
                            </a:rPr>
                            <a:t>6.4194</a:t>
                          </a:r>
                          <a:endParaRPr lang="zh-CN" altLang="en-US" sz="1200" dirty="0">
                            <a:solidFill>
                              <a:srgbClr val="0000FF"/>
                            </a:solidFill>
                          </a:endParaRPr>
                        </a:p>
                      </a:txBody>
                      <a:tcPr/>
                    </a:tc>
                    <a:tc>
                      <a:txBody>
                        <a:bodyPr/>
                        <a:lstStyle/>
                        <a:p>
                          <a:r>
                            <a:rPr lang="en-US" altLang="zh-CN" sz="1200" dirty="0" smtClean="0">
                              <a:solidFill>
                                <a:srgbClr val="0000FF"/>
                              </a:solidFill>
                            </a:rPr>
                            <a:t>3.1701</a:t>
                          </a:r>
                          <a:endParaRPr lang="zh-CN" altLang="en-US" sz="1200" dirty="0">
                            <a:solidFill>
                              <a:srgbClr val="0000FF"/>
                            </a:solidFill>
                          </a:endParaRPr>
                        </a:p>
                      </a:txBody>
                      <a:tcPr/>
                    </a:tc>
                    <a:tc>
                      <a:txBody>
                        <a:bodyPr/>
                        <a:lstStyle/>
                        <a:p>
                          <a:r>
                            <a:rPr lang="en-US" altLang="zh-CN" sz="1200" dirty="0" smtClean="0">
                              <a:solidFill>
                                <a:srgbClr val="0000FF"/>
                              </a:solidFill>
                            </a:rPr>
                            <a:t>0.6419</a:t>
                          </a:r>
                          <a:endParaRPr lang="zh-CN" altLang="en-US" sz="1200" dirty="0">
                            <a:solidFill>
                              <a:srgbClr val="0000FF"/>
                            </a:solidFill>
                          </a:endParaRPr>
                        </a:p>
                      </a:txBody>
                      <a:tcPr/>
                    </a:tc>
                    <a:extLst>
                      <a:ext uri="{0D108BD9-81ED-4DB2-BD59-A6C34878D82A}">
                        <a16:rowId xmlns:a16="http://schemas.microsoft.com/office/drawing/2014/main" val="10003"/>
                      </a:ext>
                    </a:extLst>
                  </a:tr>
                  <a:tr h="350266">
                    <a:tc>
                      <a:txBody>
                        <a:bodyPr/>
                        <a:lstStyle/>
                        <a:p>
                          <a:r>
                            <a:rPr lang="en-US" altLang="zh-CN" sz="1200" dirty="0" smtClean="0">
                              <a:solidFill>
                                <a:srgbClr val="0000FF"/>
                              </a:solidFill>
                            </a:rPr>
                            <a:t>4</a:t>
                          </a:r>
                          <a:endParaRPr lang="zh-CN" altLang="en-US" sz="1200" dirty="0">
                            <a:solidFill>
                              <a:srgbClr val="0000FF"/>
                            </a:solidFill>
                          </a:endParaRPr>
                        </a:p>
                      </a:txBody>
                      <a:tcPr/>
                    </a:tc>
                    <a:tc>
                      <a:txBody>
                        <a:bodyPr/>
                        <a:lstStyle/>
                        <a:p>
                          <a:r>
                            <a:rPr lang="en-US" altLang="zh-CN" sz="1200" dirty="0" smtClean="0">
                              <a:solidFill>
                                <a:srgbClr val="0000FF"/>
                              </a:solidFill>
                            </a:rPr>
                            <a:t>0.01</a:t>
                          </a:r>
                          <a:endParaRPr lang="zh-CN" altLang="en-US" sz="1200" dirty="0">
                            <a:solidFill>
                              <a:srgbClr val="0000FF"/>
                            </a:solidFill>
                          </a:endParaRPr>
                        </a:p>
                      </a:txBody>
                      <a:tcPr/>
                    </a:tc>
                    <a:tc>
                      <a:txBody>
                        <a:bodyPr/>
                        <a:lstStyle/>
                        <a:p>
                          <a:r>
                            <a:rPr lang="en-US" altLang="zh-CN" sz="1200" dirty="0" smtClean="0">
                              <a:solidFill>
                                <a:srgbClr val="0000FF"/>
                              </a:solidFill>
                            </a:rPr>
                            <a:t>(0.9294,0.9162)</a:t>
                          </a:r>
                          <a:endParaRPr lang="zh-CN" altLang="en-US" sz="1200" dirty="0">
                            <a:solidFill>
                              <a:srgbClr val="0000FF"/>
                            </a:solidFill>
                          </a:endParaRPr>
                        </a:p>
                      </a:txBody>
                      <a:tcPr/>
                    </a:tc>
                    <a:tc>
                      <a:txBody>
                        <a:bodyPr/>
                        <a:lstStyle/>
                        <a:p>
                          <a:r>
                            <a:rPr lang="en-US" altLang="zh-CN" sz="1200" dirty="0" smtClean="0">
                              <a:solidFill>
                                <a:srgbClr val="0000FF"/>
                              </a:solidFill>
                            </a:rPr>
                            <a:t>2.1291</a:t>
                          </a:r>
                          <a:endParaRPr lang="zh-CN" altLang="en-US" sz="1200" dirty="0">
                            <a:solidFill>
                              <a:srgbClr val="0000FF"/>
                            </a:solidFill>
                          </a:endParaRPr>
                        </a:p>
                      </a:txBody>
                      <a:tcPr/>
                    </a:tc>
                    <a:tc>
                      <a:txBody>
                        <a:bodyPr/>
                        <a:lstStyle/>
                        <a:p>
                          <a:r>
                            <a:rPr lang="en-US" altLang="zh-CN" sz="1200" dirty="0" smtClean="0">
                              <a:solidFill>
                                <a:srgbClr val="0000FF"/>
                              </a:solidFill>
                            </a:rPr>
                            <a:t>19.0783</a:t>
                          </a:r>
                          <a:endParaRPr lang="zh-CN" altLang="en-US" sz="1200" dirty="0">
                            <a:solidFill>
                              <a:srgbClr val="0000FF"/>
                            </a:solidFill>
                          </a:endParaRPr>
                        </a:p>
                      </a:txBody>
                      <a:tcPr/>
                    </a:tc>
                    <a:tc>
                      <a:txBody>
                        <a:bodyPr/>
                        <a:lstStyle/>
                        <a:p>
                          <a:r>
                            <a:rPr lang="en-US" altLang="zh-CN" sz="1200" dirty="0" smtClean="0">
                              <a:solidFill>
                                <a:srgbClr val="0000FF"/>
                              </a:solidFill>
                            </a:rPr>
                            <a:t>2.3199</a:t>
                          </a:r>
                          <a:endParaRPr lang="zh-CN" altLang="en-US" sz="1200" dirty="0">
                            <a:solidFill>
                              <a:srgbClr val="0000FF"/>
                            </a:solidFill>
                          </a:endParaRPr>
                        </a:p>
                      </a:txBody>
                      <a:tcPr/>
                    </a:tc>
                    <a:tc>
                      <a:txBody>
                        <a:bodyPr/>
                        <a:lstStyle/>
                        <a:p>
                          <a:r>
                            <a:rPr lang="en-US" altLang="zh-CN" sz="1200" dirty="0" smtClean="0">
                              <a:solidFill>
                                <a:srgbClr val="0000FF"/>
                              </a:solidFill>
                            </a:rPr>
                            <a:t>0.1908</a:t>
                          </a:r>
                          <a:endParaRPr lang="zh-CN" altLang="en-US" sz="1200" dirty="0">
                            <a:solidFill>
                              <a:srgbClr val="0000FF"/>
                            </a:solidFill>
                          </a:endParaRPr>
                        </a:p>
                      </a:txBody>
                      <a:tcPr/>
                    </a:tc>
                    <a:extLst>
                      <a:ext uri="{0D108BD9-81ED-4DB2-BD59-A6C34878D82A}">
                        <a16:rowId xmlns:a16="http://schemas.microsoft.com/office/drawing/2014/main" val="10004"/>
                      </a:ext>
                    </a:extLst>
                  </a:tr>
                  <a:tr h="350266">
                    <a:tc>
                      <a:txBody>
                        <a:bodyPr/>
                        <a:lstStyle/>
                        <a:p>
                          <a:r>
                            <a:rPr lang="en-US" altLang="zh-CN" sz="1200" dirty="0" smtClean="0">
                              <a:solidFill>
                                <a:srgbClr val="0000FF"/>
                              </a:solidFill>
                            </a:rPr>
                            <a:t>5</a:t>
                          </a:r>
                          <a:endParaRPr lang="zh-CN" altLang="en-US" sz="1200" dirty="0">
                            <a:solidFill>
                              <a:srgbClr val="0000FF"/>
                            </a:solidFill>
                          </a:endParaRPr>
                        </a:p>
                      </a:txBody>
                      <a:tcPr/>
                    </a:tc>
                    <a:tc>
                      <a:txBody>
                        <a:bodyPr/>
                        <a:lstStyle/>
                        <a:p>
                          <a:r>
                            <a:rPr lang="en-US" altLang="zh-CN" sz="1200" dirty="0" smtClean="0">
                              <a:solidFill>
                                <a:srgbClr val="0000FF"/>
                              </a:solidFill>
                            </a:rPr>
                            <a:t>0.001</a:t>
                          </a:r>
                          <a:endParaRPr lang="zh-CN" altLang="en-US" sz="1200" dirty="0">
                            <a:solidFill>
                              <a:srgbClr val="0000FF"/>
                            </a:solidFill>
                          </a:endParaRPr>
                        </a:p>
                      </a:txBody>
                      <a:tcPr/>
                    </a:tc>
                    <a:tc>
                      <a:txBody>
                        <a:bodyPr/>
                        <a:lstStyle/>
                        <a:p>
                          <a:r>
                            <a:rPr lang="en-US" altLang="zh-CN" sz="1200" dirty="0" smtClean="0">
                              <a:solidFill>
                                <a:srgbClr val="0000FF"/>
                              </a:solidFill>
                            </a:rPr>
                            <a:t>(0.9403,0.9011)</a:t>
                          </a:r>
                          <a:endParaRPr lang="zh-CN" altLang="en-US" sz="1200" dirty="0">
                            <a:solidFill>
                              <a:srgbClr val="0000FF"/>
                            </a:solidFill>
                          </a:endParaRPr>
                        </a:p>
                      </a:txBody>
                      <a:tcPr/>
                    </a:tc>
                    <a:tc>
                      <a:txBody>
                        <a:bodyPr/>
                        <a:lstStyle/>
                        <a:p>
                          <a:r>
                            <a:rPr lang="en-US" altLang="zh-CN" sz="1200" dirty="0" smtClean="0">
                              <a:solidFill>
                                <a:srgbClr val="0000FF"/>
                              </a:solidFill>
                            </a:rPr>
                            <a:t>2.0039</a:t>
                          </a:r>
                          <a:endParaRPr lang="zh-CN" altLang="en-US" sz="1200" dirty="0">
                            <a:solidFill>
                              <a:srgbClr val="0000FF"/>
                            </a:solidFill>
                          </a:endParaRPr>
                        </a:p>
                      </a:txBody>
                      <a:tcPr/>
                    </a:tc>
                    <a:tc>
                      <a:txBody>
                        <a:bodyPr/>
                        <a:lstStyle/>
                        <a:p>
                          <a:r>
                            <a:rPr lang="en-US" altLang="zh-CN" sz="1200" dirty="0" smtClean="0">
                              <a:solidFill>
                                <a:srgbClr val="0000FF"/>
                              </a:solidFill>
                            </a:rPr>
                            <a:t>59.0461</a:t>
                          </a:r>
                          <a:endParaRPr lang="zh-CN" altLang="en-US" sz="1200" dirty="0">
                            <a:solidFill>
                              <a:srgbClr val="0000FF"/>
                            </a:solidFill>
                          </a:endParaRPr>
                        </a:p>
                      </a:txBody>
                      <a:tcPr/>
                    </a:tc>
                    <a:tc>
                      <a:txBody>
                        <a:bodyPr/>
                        <a:lstStyle/>
                        <a:p>
                          <a:r>
                            <a:rPr lang="en-US" altLang="zh-CN" sz="1200" dirty="0" smtClean="0">
                              <a:solidFill>
                                <a:srgbClr val="0000FF"/>
                              </a:solidFill>
                            </a:rPr>
                            <a:t>2.0629</a:t>
                          </a:r>
                          <a:endParaRPr lang="zh-CN" altLang="en-US" sz="1200" dirty="0">
                            <a:solidFill>
                              <a:srgbClr val="0000FF"/>
                            </a:solidFill>
                          </a:endParaRPr>
                        </a:p>
                      </a:txBody>
                      <a:tcPr/>
                    </a:tc>
                    <a:tc>
                      <a:txBody>
                        <a:bodyPr/>
                        <a:lstStyle/>
                        <a:p>
                          <a:r>
                            <a:rPr lang="en-US" altLang="zh-CN" sz="1200" dirty="0" smtClean="0">
                              <a:solidFill>
                                <a:srgbClr val="0000FF"/>
                              </a:solidFill>
                            </a:rPr>
                            <a:t>0.0590</a:t>
                          </a:r>
                          <a:endParaRPr lang="zh-CN" altLang="en-US" sz="1200" dirty="0">
                            <a:solidFill>
                              <a:srgbClr val="0000FF"/>
                            </a:solidFill>
                          </a:endParaRPr>
                        </a:p>
                      </a:txBody>
                      <a:tcPr/>
                    </a:tc>
                    <a:extLst>
                      <a:ext uri="{0D108BD9-81ED-4DB2-BD59-A6C34878D82A}">
                        <a16:rowId xmlns:a16="http://schemas.microsoft.com/office/drawing/2014/main" val="10005"/>
                      </a:ext>
                    </a:extLst>
                  </a:tr>
                  <a:tr h="350266">
                    <a:tc>
                      <a:txBody>
                        <a:bodyPr/>
                        <a:lstStyle/>
                        <a:p>
                          <a:r>
                            <a:rPr lang="en-US" altLang="zh-CN" sz="1200" dirty="0" smtClean="0">
                              <a:solidFill>
                                <a:srgbClr val="0000FF"/>
                              </a:solidFill>
                            </a:rPr>
                            <a:t>6</a:t>
                          </a:r>
                          <a:endParaRPr lang="zh-CN" altLang="en-US" sz="1200" dirty="0">
                            <a:solidFill>
                              <a:srgbClr val="0000FF"/>
                            </a:solidFill>
                          </a:endParaRPr>
                        </a:p>
                      </a:txBody>
                      <a:tcPr/>
                    </a:tc>
                    <a:tc>
                      <a:txBody>
                        <a:bodyPr/>
                        <a:lstStyle/>
                        <a:p>
                          <a:r>
                            <a:rPr lang="en-US" altLang="zh-CN" sz="1200" dirty="0" smtClean="0">
                              <a:solidFill>
                                <a:srgbClr val="0000FF"/>
                              </a:solidFill>
                            </a:rPr>
                            <a:t>0.0001</a:t>
                          </a:r>
                          <a:endParaRPr lang="zh-CN" altLang="en-US" sz="1200" dirty="0">
                            <a:solidFill>
                              <a:srgbClr val="0000FF"/>
                            </a:solidFill>
                          </a:endParaRPr>
                        </a:p>
                      </a:txBody>
                      <a:tcPr/>
                    </a:tc>
                    <a:tc>
                      <a:txBody>
                        <a:bodyPr/>
                        <a:lstStyle/>
                        <a:p>
                          <a:r>
                            <a:rPr lang="en-US" altLang="zh-CN" sz="1200" dirty="0" smtClean="0">
                              <a:solidFill>
                                <a:srgbClr val="0000FF"/>
                              </a:solidFill>
                            </a:rPr>
                            <a:t>(0.94389,0.89635)</a:t>
                          </a:r>
                          <a:endParaRPr lang="zh-CN" altLang="en-US" sz="1200" dirty="0">
                            <a:solidFill>
                              <a:srgbClr val="0000FF"/>
                            </a:solidFill>
                          </a:endParaRPr>
                        </a:p>
                      </a:txBody>
                      <a:tcPr/>
                    </a:tc>
                    <a:tc>
                      <a:txBody>
                        <a:bodyPr/>
                        <a:lstStyle/>
                        <a:p>
                          <a:r>
                            <a:rPr lang="en-US" altLang="zh-CN" sz="1200" dirty="0" smtClean="0">
                              <a:solidFill>
                                <a:srgbClr val="0000FF"/>
                              </a:solidFill>
                            </a:rPr>
                            <a:t>1.9645</a:t>
                          </a:r>
                          <a:endParaRPr lang="zh-CN" altLang="en-US" sz="1200" dirty="0">
                            <a:solidFill>
                              <a:srgbClr val="0000FF"/>
                            </a:solidFill>
                          </a:endParaRPr>
                        </a:p>
                      </a:txBody>
                      <a:tcPr/>
                    </a:tc>
                    <a:tc>
                      <a:txBody>
                        <a:bodyPr/>
                        <a:lstStyle/>
                        <a:p>
                          <a:r>
                            <a:rPr lang="en-US" altLang="zh-CN" sz="1200" dirty="0" smtClean="0">
                              <a:solidFill>
                                <a:srgbClr val="0000FF"/>
                              </a:solidFill>
                            </a:rPr>
                            <a:t>184.4451</a:t>
                          </a:r>
                          <a:endParaRPr lang="zh-CN" altLang="en-US" sz="1200" dirty="0">
                            <a:solidFill>
                              <a:srgbClr val="0000FF"/>
                            </a:solidFill>
                          </a:endParaRPr>
                        </a:p>
                      </a:txBody>
                      <a:tcPr/>
                    </a:tc>
                    <a:tc>
                      <a:txBody>
                        <a:bodyPr/>
                        <a:lstStyle/>
                        <a:p>
                          <a:r>
                            <a:rPr lang="en-US" altLang="zh-CN" sz="1200" dirty="0" smtClean="0">
                              <a:solidFill>
                                <a:srgbClr val="0000FF"/>
                              </a:solidFill>
                            </a:rPr>
                            <a:t>1.9829</a:t>
                          </a:r>
                          <a:endParaRPr lang="zh-CN" altLang="en-US" sz="1200" dirty="0">
                            <a:solidFill>
                              <a:srgbClr val="0000FF"/>
                            </a:solidFill>
                          </a:endParaRPr>
                        </a:p>
                      </a:txBody>
                      <a:tcPr/>
                    </a:tc>
                    <a:tc>
                      <a:txBody>
                        <a:bodyPr/>
                        <a:lstStyle/>
                        <a:p>
                          <a:r>
                            <a:rPr lang="en-US" altLang="zh-CN" sz="1200" dirty="0" smtClean="0">
                              <a:solidFill>
                                <a:srgbClr val="0000FF"/>
                              </a:solidFill>
                            </a:rPr>
                            <a:t>0.0184</a:t>
                          </a:r>
                          <a:endParaRPr lang="zh-CN" altLang="en-US" sz="1200" dirty="0">
                            <a:solidFill>
                              <a:srgbClr val="0000FF"/>
                            </a:solidFill>
                          </a:endParaRPr>
                        </a:p>
                      </a:txBody>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015862291"/>
                  </p:ext>
                </p:extLst>
              </p:nvPr>
            </p:nvGraphicFramePr>
            <p:xfrm>
              <a:off x="3800872" y="2529061"/>
              <a:ext cx="5904656" cy="2451862"/>
            </p:xfrm>
            <a:graphic>
              <a:graphicData uri="http://schemas.openxmlformats.org/drawingml/2006/table">
                <a:tbl>
                  <a:tblPr firstRow="1" bandRow="1">
                    <a:tableStyleId>{5C22544A-7EE6-4342-B048-85BDC9FD1C3A}</a:tableStyleId>
                  </a:tblPr>
                  <a:tblGrid>
                    <a:gridCol w="306209"/>
                    <a:gridCol w="622923"/>
                    <a:gridCol w="1375123"/>
                    <a:gridCol w="717200"/>
                    <a:gridCol w="961067"/>
                    <a:gridCol w="961067"/>
                    <a:gridCol w="961067"/>
                  </a:tblGrid>
                  <a:tr h="350266">
                    <a:tc>
                      <a:txBody>
                        <a:bodyPr/>
                        <a:lstStyle/>
                        <a:p>
                          <a:endParaRPr lang="zh-CN"/>
                        </a:p>
                      </a:txBody>
                      <a:tcPr>
                        <a:blipFill rotWithShape="1">
                          <a:blip r:embed="rId3"/>
                          <a:stretch>
                            <a:fillRect l="-2000" t="-1754" r="-1838000" b="-607018"/>
                          </a:stretch>
                        </a:blipFill>
                      </a:tcPr>
                    </a:tc>
                    <a:tc>
                      <a:txBody>
                        <a:bodyPr/>
                        <a:lstStyle/>
                        <a:p>
                          <a:endParaRPr lang="zh-CN"/>
                        </a:p>
                      </a:txBody>
                      <a:tcPr>
                        <a:blipFill rotWithShape="1">
                          <a:blip r:embed="rId3"/>
                          <a:stretch>
                            <a:fillRect l="-50000" t="-1754" r="-800980" b="-607018"/>
                          </a:stretch>
                        </a:blipFill>
                      </a:tcPr>
                    </a:tc>
                    <a:tc>
                      <a:txBody>
                        <a:bodyPr/>
                        <a:lstStyle/>
                        <a:p>
                          <a:endParaRPr lang="zh-CN"/>
                        </a:p>
                      </a:txBody>
                      <a:tcPr>
                        <a:blipFill rotWithShape="1">
                          <a:blip r:embed="rId3"/>
                          <a:stretch>
                            <a:fillRect l="-67699" t="-1754" r="-261504" b="-607018"/>
                          </a:stretch>
                        </a:blipFill>
                      </a:tcPr>
                    </a:tc>
                    <a:tc>
                      <a:txBody>
                        <a:bodyPr/>
                        <a:lstStyle/>
                        <a:p>
                          <a:endParaRPr lang="zh-CN"/>
                        </a:p>
                      </a:txBody>
                      <a:tcPr>
                        <a:blipFill rotWithShape="1">
                          <a:blip r:embed="rId3"/>
                          <a:stretch>
                            <a:fillRect l="-323932" t="-1754" r="-405128" b="-607018"/>
                          </a:stretch>
                        </a:blipFill>
                      </a:tcPr>
                    </a:tc>
                    <a:tc>
                      <a:txBody>
                        <a:bodyPr/>
                        <a:lstStyle/>
                        <a:p>
                          <a:endParaRPr lang="zh-CN"/>
                        </a:p>
                      </a:txBody>
                      <a:tcPr>
                        <a:blipFill rotWithShape="1">
                          <a:blip r:embed="rId3"/>
                          <a:stretch>
                            <a:fillRect l="-313924" t="-1754" r="-200000" b="-607018"/>
                          </a:stretch>
                        </a:blipFill>
                      </a:tcPr>
                    </a:tc>
                    <a:tc>
                      <a:txBody>
                        <a:bodyPr/>
                        <a:lstStyle/>
                        <a:p>
                          <a:endParaRPr lang="zh-CN"/>
                        </a:p>
                      </a:txBody>
                      <a:tcPr>
                        <a:blipFill rotWithShape="1">
                          <a:blip r:embed="rId3"/>
                          <a:stretch>
                            <a:fillRect l="-416561" t="-1754" r="-101274" b="-607018"/>
                          </a:stretch>
                        </a:blipFill>
                      </a:tcPr>
                    </a:tc>
                    <a:tc>
                      <a:txBody>
                        <a:bodyPr/>
                        <a:lstStyle/>
                        <a:p>
                          <a:endParaRPr lang="zh-CN"/>
                        </a:p>
                      </a:txBody>
                      <a:tcPr>
                        <a:blipFill rotWithShape="1">
                          <a:blip r:embed="rId3"/>
                          <a:stretch>
                            <a:fillRect l="-513291" t="-1754" r="-633" b="-607018"/>
                          </a:stretch>
                        </a:blipFill>
                      </a:tcPr>
                    </a:tc>
                  </a:tr>
                  <a:tr h="350266">
                    <a:tc>
                      <a:txBody>
                        <a:bodyPr/>
                        <a:lstStyle/>
                        <a:p>
                          <a:r>
                            <a:rPr lang="en-US" altLang="zh-CN" sz="1200" dirty="0" smtClean="0">
                              <a:solidFill>
                                <a:srgbClr val="0000FF"/>
                              </a:solidFill>
                            </a:rPr>
                            <a:t>1</a:t>
                          </a:r>
                          <a:endParaRPr lang="zh-CN" altLang="en-US" sz="1200" dirty="0">
                            <a:solidFill>
                              <a:srgbClr val="0000FF"/>
                            </a:solidFill>
                          </a:endParaRPr>
                        </a:p>
                      </a:txBody>
                      <a:tcPr/>
                    </a:tc>
                    <a:tc>
                      <a:txBody>
                        <a:bodyPr/>
                        <a:lstStyle/>
                        <a:p>
                          <a:r>
                            <a:rPr lang="en-US" altLang="zh-CN" sz="1200" dirty="0" smtClean="0">
                              <a:solidFill>
                                <a:srgbClr val="0000FF"/>
                              </a:solidFill>
                            </a:rPr>
                            <a:t>10.0</a:t>
                          </a:r>
                          <a:endParaRPr lang="zh-CN" altLang="en-US" sz="1200" dirty="0">
                            <a:solidFill>
                              <a:srgbClr val="0000FF"/>
                            </a:solidFill>
                          </a:endParaRPr>
                        </a:p>
                      </a:txBody>
                      <a:tcPr/>
                    </a:tc>
                    <a:tc>
                      <a:txBody>
                        <a:bodyPr/>
                        <a:lstStyle/>
                        <a:p>
                          <a:r>
                            <a:rPr lang="en-US" altLang="zh-CN" sz="1200" dirty="0" smtClean="0">
                              <a:solidFill>
                                <a:srgbClr val="0000FF"/>
                              </a:solidFill>
                            </a:rPr>
                            <a:t>(0.7079,1.5315)</a:t>
                          </a:r>
                          <a:endParaRPr lang="zh-CN" altLang="en-US" sz="1200" dirty="0">
                            <a:solidFill>
                              <a:srgbClr val="0000FF"/>
                            </a:solidFill>
                          </a:endParaRPr>
                        </a:p>
                      </a:txBody>
                      <a:tcPr/>
                    </a:tc>
                    <a:tc>
                      <a:txBody>
                        <a:bodyPr/>
                        <a:lstStyle/>
                        <a:p>
                          <a:r>
                            <a:rPr lang="en-US" altLang="zh-CN" sz="1200" dirty="0" smtClean="0">
                              <a:solidFill>
                                <a:srgbClr val="0000FF"/>
                              </a:solidFill>
                            </a:rPr>
                            <a:t>8.3338</a:t>
                          </a:r>
                          <a:endParaRPr lang="zh-CN" altLang="en-US" sz="1200" dirty="0">
                            <a:solidFill>
                              <a:srgbClr val="0000FF"/>
                            </a:solidFill>
                          </a:endParaRPr>
                        </a:p>
                      </a:txBody>
                      <a:tcPr/>
                    </a:tc>
                    <a:tc>
                      <a:txBody>
                        <a:bodyPr/>
                        <a:lstStyle/>
                        <a:p>
                          <a:r>
                            <a:rPr lang="en-US" altLang="zh-CN" sz="1200" dirty="0" smtClean="0">
                              <a:solidFill>
                                <a:srgbClr val="0000FF"/>
                              </a:solidFill>
                            </a:rPr>
                            <a:t>0.9705</a:t>
                          </a:r>
                          <a:endParaRPr lang="zh-CN" altLang="en-US" sz="1200" dirty="0">
                            <a:solidFill>
                              <a:srgbClr val="0000FF"/>
                            </a:solidFill>
                          </a:endParaRPr>
                        </a:p>
                      </a:txBody>
                      <a:tcPr/>
                    </a:tc>
                    <a:tc>
                      <a:txBody>
                        <a:bodyPr/>
                        <a:lstStyle/>
                        <a:p>
                          <a:r>
                            <a:rPr lang="en-US" altLang="zh-CN" sz="1200" dirty="0" smtClean="0">
                              <a:solidFill>
                                <a:srgbClr val="0000FF"/>
                              </a:solidFill>
                            </a:rPr>
                            <a:t>18.0388</a:t>
                          </a:r>
                          <a:endParaRPr lang="zh-CN" altLang="en-US" sz="1200" dirty="0">
                            <a:solidFill>
                              <a:srgbClr val="0000FF"/>
                            </a:solidFill>
                          </a:endParaRPr>
                        </a:p>
                      </a:txBody>
                      <a:tcPr/>
                    </a:tc>
                    <a:tc>
                      <a:txBody>
                        <a:bodyPr/>
                        <a:lstStyle/>
                        <a:p>
                          <a:r>
                            <a:rPr lang="en-US" altLang="zh-CN" sz="1200" dirty="0" smtClean="0">
                              <a:solidFill>
                                <a:srgbClr val="0000FF"/>
                              </a:solidFill>
                            </a:rPr>
                            <a:t>9.705</a:t>
                          </a:r>
                          <a:endParaRPr lang="zh-CN" altLang="en-US" sz="1200" dirty="0">
                            <a:solidFill>
                              <a:srgbClr val="0000FF"/>
                            </a:solidFill>
                          </a:endParaRPr>
                        </a:p>
                      </a:txBody>
                      <a:tcPr/>
                    </a:tc>
                  </a:tr>
                  <a:tr h="350266">
                    <a:tc>
                      <a:txBody>
                        <a:bodyPr/>
                        <a:lstStyle/>
                        <a:p>
                          <a:r>
                            <a:rPr lang="en-US" altLang="zh-CN" sz="1200" dirty="0" smtClean="0">
                              <a:solidFill>
                                <a:srgbClr val="0000FF"/>
                              </a:solidFill>
                            </a:rPr>
                            <a:t>2</a:t>
                          </a:r>
                          <a:endParaRPr lang="zh-CN" altLang="en-US" sz="1200" dirty="0">
                            <a:solidFill>
                              <a:srgbClr val="0000FF"/>
                            </a:solidFill>
                          </a:endParaRPr>
                        </a:p>
                      </a:txBody>
                      <a:tcPr/>
                    </a:tc>
                    <a:tc>
                      <a:txBody>
                        <a:bodyPr/>
                        <a:lstStyle/>
                        <a:p>
                          <a:r>
                            <a:rPr lang="en-US" altLang="zh-CN" sz="1200" dirty="0" smtClean="0">
                              <a:solidFill>
                                <a:srgbClr val="0000FF"/>
                              </a:solidFill>
                            </a:rPr>
                            <a:t>1.0</a:t>
                          </a:r>
                          <a:endParaRPr lang="zh-CN" altLang="en-US" sz="1200" dirty="0">
                            <a:solidFill>
                              <a:srgbClr val="0000FF"/>
                            </a:solidFill>
                          </a:endParaRPr>
                        </a:p>
                      </a:txBody>
                      <a:tcPr/>
                    </a:tc>
                    <a:tc>
                      <a:txBody>
                        <a:bodyPr/>
                        <a:lstStyle/>
                        <a:p>
                          <a:r>
                            <a:rPr lang="en-US" altLang="zh-CN" sz="1200" dirty="0" smtClean="0">
                              <a:solidFill>
                                <a:srgbClr val="0000FF"/>
                              </a:solidFill>
                            </a:rPr>
                            <a:t>(0.8282,1.1098)</a:t>
                          </a:r>
                          <a:endParaRPr lang="zh-CN" altLang="en-US" sz="1200" dirty="0">
                            <a:solidFill>
                              <a:srgbClr val="0000FF"/>
                            </a:solidFill>
                          </a:endParaRPr>
                        </a:p>
                      </a:txBody>
                      <a:tcPr/>
                    </a:tc>
                    <a:tc>
                      <a:txBody>
                        <a:bodyPr/>
                        <a:lstStyle/>
                        <a:p>
                          <a:r>
                            <a:rPr lang="en-US" altLang="zh-CN" sz="1200" dirty="0" smtClean="0">
                              <a:solidFill>
                                <a:srgbClr val="0000FF"/>
                              </a:solidFill>
                            </a:rPr>
                            <a:t>3.8214</a:t>
                          </a:r>
                          <a:endParaRPr lang="zh-CN" altLang="en-US" sz="1200" dirty="0">
                            <a:solidFill>
                              <a:srgbClr val="0000FF"/>
                            </a:solidFill>
                          </a:endParaRPr>
                        </a:p>
                      </a:txBody>
                      <a:tcPr/>
                    </a:tc>
                    <a:tc>
                      <a:txBody>
                        <a:bodyPr/>
                        <a:lstStyle/>
                        <a:p>
                          <a:r>
                            <a:rPr lang="en-US" altLang="zh-CN" sz="1200" dirty="0" smtClean="0">
                              <a:solidFill>
                                <a:srgbClr val="0000FF"/>
                              </a:solidFill>
                            </a:rPr>
                            <a:t>2.3591</a:t>
                          </a:r>
                          <a:endParaRPr lang="zh-CN" altLang="en-US" sz="1200" dirty="0">
                            <a:solidFill>
                              <a:srgbClr val="0000FF"/>
                            </a:solidFill>
                          </a:endParaRPr>
                        </a:p>
                      </a:txBody>
                      <a:tcPr/>
                    </a:tc>
                    <a:tc>
                      <a:txBody>
                        <a:bodyPr/>
                        <a:lstStyle/>
                        <a:p>
                          <a:r>
                            <a:rPr lang="en-US" altLang="zh-CN" sz="1200" dirty="0" smtClean="0">
                              <a:solidFill>
                                <a:srgbClr val="0000FF"/>
                              </a:solidFill>
                            </a:rPr>
                            <a:t>6.1805</a:t>
                          </a:r>
                          <a:endParaRPr lang="zh-CN" altLang="en-US" sz="1200" dirty="0">
                            <a:solidFill>
                              <a:srgbClr val="0000FF"/>
                            </a:solidFill>
                          </a:endParaRPr>
                        </a:p>
                      </a:txBody>
                      <a:tcPr/>
                    </a:tc>
                    <a:tc>
                      <a:txBody>
                        <a:bodyPr/>
                        <a:lstStyle/>
                        <a:p>
                          <a:r>
                            <a:rPr lang="en-US" altLang="zh-CN" sz="1200" dirty="0" smtClean="0">
                              <a:solidFill>
                                <a:srgbClr val="0000FF"/>
                              </a:solidFill>
                            </a:rPr>
                            <a:t>2.3591</a:t>
                          </a:r>
                          <a:endParaRPr lang="zh-CN" altLang="en-US" sz="1200" dirty="0">
                            <a:solidFill>
                              <a:srgbClr val="0000FF"/>
                            </a:solidFill>
                          </a:endParaRPr>
                        </a:p>
                      </a:txBody>
                      <a:tcPr/>
                    </a:tc>
                  </a:tr>
                  <a:tr h="350266">
                    <a:tc>
                      <a:txBody>
                        <a:bodyPr/>
                        <a:lstStyle/>
                        <a:p>
                          <a:r>
                            <a:rPr lang="en-US" altLang="zh-CN" sz="1200" dirty="0" smtClean="0">
                              <a:solidFill>
                                <a:srgbClr val="0000FF"/>
                              </a:solidFill>
                            </a:rPr>
                            <a:t>3</a:t>
                          </a:r>
                          <a:endParaRPr lang="zh-CN" altLang="en-US" sz="1200" dirty="0">
                            <a:solidFill>
                              <a:srgbClr val="0000FF"/>
                            </a:solidFill>
                          </a:endParaRPr>
                        </a:p>
                      </a:txBody>
                      <a:tcPr/>
                    </a:tc>
                    <a:tc>
                      <a:txBody>
                        <a:bodyPr/>
                        <a:lstStyle/>
                        <a:p>
                          <a:r>
                            <a:rPr lang="en-US" altLang="zh-CN" sz="1200" dirty="0" smtClean="0">
                              <a:solidFill>
                                <a:srgbClr val="0000FF"/>
                              </a:solidFill>
                            </a:rPr>
                            <a:t>0.1</a:t>
                          </a:r>
                          <a:endParaRPr lang="zh-CN" altLang="en-US" sz="1200" dirty="0">
                            <a:solidFill>
                              <a:srgbClr val="0000FF"/>
                            </a:solidFill>
                          </a:endParaRPr>
                        </a:p>
                      </a:txBody>
                      <a:tcPr/>
                    </a:tc>
                    <a:tc>
                      <a:txBody>
                        <a:bodyPr/>
                        <a:lstStyle/>
                        <a:p>
                          <a:r>
                            <a:rPr lang="en-US" altLang="zh-CN" sz="1200" dirty="0" smtClean="0">
                              <a:solidFill>
                                <a:srgbClr val="0000FF"/>
                              </a:solidFill>
                            </a:rPr>
                            <a:t>(0.8989,0.9638)</a:t>
                          </a:r>
                          <a:endParaRPr lang="zh-CN" altLang="en-US" sz="1200" dirty="0">
                            <a:solidFill>
                              <a:srgbClr val="0000FF"/>
                            </a:solidFill>
                          </a:endParaRPr>
                        </a:p>
                      </a:txBody>
                      <a:tcPr/>
                    </a:tc>
                    <a:tc>
                      <a:txBody>
                        <a:bodyPr/>
                        <a:lstStyle/>
                        <a:p>
                          <a:r>
                            <a:rPr lang="en-US" altLang="zh-CN" sz="1200" dirty="0" smtClean="0">
                              <a:solidFill>
                                <a:srgbClr val="0000FF"/>
                              </a:solidFill>
                            </a:rPr>
                            <a:t>2.5282</a:t>
                          </a:r>
                          <a:endParaRPr lang="zh-CN" altLang="en-US" sz="1200" dirty="0">
                            <a:solidFill>
                              <a:srgbClr val="0000FF"/>
                            </a:solidFill>
                          </a:endParaRPr>
                        </a:p>
                      </a:txBody>
                      <a:tcPr/>
                    </a:tc>
                    <a:tc>
                      <a:txBody>
                        <a:bodyPr/>
                        <a:lstStyle/>
                        <a:p>
                          <a:r>
                            <a:rPr lang="en-US" altLang="zh-CN" sz="1200" dirty="0" smtClean="0">
                              <a:solidFill>
                                <a:srgbClr val="0000FF"/>
                              </a:solidFill>
                            </a:rPr>
                            <a:t>6.4194</a:t>
                          </a:r>
                          <a:endParaRPr lang="zh-CN" altLang="en-US" sz="1200" dirty="0">
                            <a:solidFill>
                              <a:srgbClr val="0000FF"/>
                            </a:solidFill>
                          </a:endParaRPr>
                        </a:p>
                      </a:txBody>
                      <a:tcPr/>
                    </a:tc>
                    <a:tc>
                      <a:txBody>
                        <a:bodyPr/>
                        <a:lstStyle/>
                        <a:p>
                          <a:r>
                            <a:rPr lang="en-US" altLang="zh-CN" sz="1200" dirty="0" smtClean="0">
                              <a:solidFill>
                                <a:srgbClr val="0000FF"/>
                              </a:solidFill>
                            </a:rPr>
                            <a:t>3.1701</a:t>
                          </a:r>
                          <a:endParaRPr lang="zh-CN" altLang="en-US" sz="1200" dirty="0">
                            <a:solidFill>
                              <a:srgbClr val="0000FF"/>
                            </a:solidFill>
                          </a:endParaRPr>
                        </a:p>
                      </a:txBody>
                      <a:tcPr/>
                    </a:tc>
                    <a:tc>
                      <a:txBody>
                        <a:bodyPr/>
                        <a:lstStyle/>
                        <a:p>
                          <a:r>
                            <a:rPr lang="en-US" altLang="zh-CN" sz="1200" dirty="0" smtClean="0">
                              <a:solidFill>
                                <a:srgbClr val="0000FF"/>
                              </a:solidFill>
                            </a:rPr>
                            <a:t>0.6419</a:t>
                          </a:r>
                          <a:endParaRPr lang="zh-CN" altLang="en-US" sz="1200" dirty="0">
                            <a:solidFill>
                              <a:srgbClr val="0000FF"/>
                            </a:solidFill>
                          </a:endParaRPr>
                        </a:p>
                      </a:txBody>
                      <a:tcPr/>
                    </a:tc>
                  </a:tr>
                  <a:tr h="350266">
                    <a:tc>
                      <a:txBody>
                        <a:bodyPr/>
                        <a:lstStyle/>
                        <a:p>
                          <a:r>
                            <a:rPr lang="en-US" altLang="zh-CN" sz="1200" dirty="0" smtClean="0">
                              <a:solidFill>
                                <a:srgbClr val="0000FF"/>
                              </a:solidFill>
                            </a:rPr>
                            <a:t>4</a:t>
                          </a:r>
                          <a:endParaRPr lang="zh-CN" altLang="en-US" sz="1200" dirty="0">
                            <a:solidFill>
                              <a:srgbClr val="0000FF"/>
                            </a:solidFill>
                          </a:endParaRPr>
                        </a:p>
                      </a:txBody>
                      <a:tcPr/>
                    </a:tc>
                    <a:tc>
                      <a:txBody>
                        <a:bodyPr/>
                        <a:lstStyle/>
                        <a:p>
                          <a:r>
                            <a:rPr lang="en-US" altLang="zh-CN" sz="1200" dirty="0" smtClean="0">
                              <a:solidFill>
                                <a:srgbClr val="0000FF"/>
                              </a:solidFill>
                            </a:rPr>
                            <a:t>0.01</a:t>
                          </a:r>
                          <a:endParaRPr lang="zh-CN" altLang="en-US" sz="1200" dirty="0">
                            <a:solidFill>
                              <a:srgbClr val="0000FF"/>
                            </a:solidFill>
                          </a:endParaRPr>
                        </a:p>
                      </a:txBody>
                      <a:tcPr/>
                    </a:tc>
                    <a:tc>
                      <a:txBody>
                        <a:bodyPr/>
                        <a:lstStyle/>
                        <a:p>
                          <a:r>
                            <a:rPr lang="en-US" altLang="zh-CN" sz="1200" dirty="0" smtClean="0">
                              <a:solidFill>
                                <a:srgbClr val="0000FF"/>
                              </a:solidFill>
                            </a:rPr>
                            <a:t>(0.9294,0.9162)</a:t>
                          </a:r>
                          <a:endParaRPr lang="zh-CN" altLang="en-US" sz="1200" dirty="0">
                            <a:solidFill>
                              <a:srgbClr val="0000FF"/>
                            </a:solidFill>
                          </a:endParaRPr>
                        </a:p>
                      </a:txBody>
                      <a:tcPr/>
                    </a:tc>
                    <a:tc>
                      <a:txBody>
                        <a:bodyPr/>
                        <a:lstStyle/>
                        <a:p>
                          <a:r>
                            <a:rPr lang="en-US" altLang="zh-CN" sz="1200" dirty="0" smtClean="0">
                              <a:solidFill>
                                <a:srgbClr val="0000FF"/>
                              </a:solidFill>
                            </a:rPr>
                            <a:t>2.1291</a:t>
                          </a:r>
                          <a:endParaRPr lang="zh-CN" altLang="en-US" sz="1200" dirty="0">
                            <a:solidFill>
                              <a:srgbClr val="0000FF"/>
                            </a:solidFill>
                          </a:endParaRPr>
                        </a:p>
                      </a:txBody>
                      <a:tcPr/>
                    </a:tc>
                    <a:tc>
                      <a:txBody>
                        <a:bodyPr/>
                        <a:lstStyle/>
                        <a:p>
                          <a:r>
                            <a:rPr lang="en-US" altLang="zh-CN" sz="1200" dirty="0" smtClean="0">
                              <a:solidFill>
                                <a:srgbClr val="0000FF"/>
                              </a:solidFill>
                            </a:rPr>
                            <a:t>19.0783</a:t>
                          </a:r>
                          <a:endParaRPr lang="zh-CN" altLang="en-US" sz="1200" dirty="0">
                            <a:solidFill>
                              <a:srgbClr val="0000FF"/>
                            </a:solidFill>
                          </a:endParaRPr>
                        </a:p>
                      </a:txBody>
                      <a:tcPr/>
                    </a:tc>
                    <a:tc>
                      <a:txBody>
                        <a:bodyPr/>
                        <a:lstStyle/>
                        <a:p>
                          <a:r>
                            <a:rPr lang="en-US" altLang="zh-CN" sz="1200" dirty="0" smtClean="0">
                              <a:solidFill>
                                <a:srgbClr val="0000FF"/>
                              </a:solidFill>
                            </a:rPr>
                            <a:t>2.3199</a:t>
                          </a:r>
                          <a:endParaRPr lang="zh-CN" altLang="en-US" sz="1200" dirty="0">
                            <a:solidFill>
                              <a:srgbClr val="0000FF"/>
                            </a:solidFill>
                          </a:endParaRPr>
                        </a:p>
                      </a:txBody>
                      <a:tcPr/>
                    </a:tc>
                    <a:tc>
                      <a:txBody>
                        <a:bodyPr/>
                        <a:lstStyle/>
                        <a:p>
                          <a:r>
                            <a:rPr lang="en-US" altLang="zh-CN" sz="1200" dirty="0" smtClean="0">
                              <a:solidFill>
                                <a:srgbClr val="0000FF"/>
                              </a:solidFill>
                            </a:rPr>
                            <a:t>0.1908</a:t>
                          </a:r>
                          <a:endParaRPr lang="zh-CN" altLang="en-US" sz="1200" dirty="0">
                            <a:solidFill>
                              <a:srgbClr val="0000FF"/>
                            </a:solidFill>
                          </a:endParaRPr>
                        </a:p>
                      </a:txBody>
                      <a:tcPr/>
                    </a:tc>
                  </a:tr>
                  <a:tr h="350266">
                    <a:tc>
                      <a:txBody>
                        <a:bodyPr/>
                        <a:lstStyle/>
                        <a:p>
                          <a:r>
                            <a:rPr lang="en-US" altLang="zh-CN" sz="1200" dirty="0" smtClean="0">
                              <a:solidFill>
                                <a:srgbClr val="0000FF"/>
                              </a:solidFill>
                            </a:rPr>
                            <a:t>5</a:t>
                          </a:r>
                          <a:endParaRPr lang="zh-CN" altLang="en-US" sz="1200" dirty="0">
                            <a:solidFill>
                              <a:srgbClr val="0000FF"/>
                            </a:solidFill>
                          </a:endParaRPr>
                        </a:p>
                      </a:txBody>
                      <a:tcPr/>
                    </a:tc>
                    <a:tc>
                      <a:txBody>
                        <a:bodyPr/>
                        <a:lstStyle/>
                        <a:p>
                          <a:r>
                            <a:rPr lang="en-US" altLang="zh-CN" sz="1200" dirty="0" smtClean="0">
                              <a:solidFill>
                                <a:srgbClr val="0000FF"/>
                              </a:solidFill>
                            </a:rPr>
                            <a:t>0.001</a:t>
                          </a:r>
                          <a:endParaRPr lang="zh-CN" altLang="en-US" sz="1200" dirty="0">
                            <a:solidFill>
                              <a:srgbClr val="0000FF"/>
                            </a:solidFill>
                          </a:endParaRPr>
                        </a:p>
                      </a:txBody>
                      <a:tcPr/>
                    </a:tc>
                    <a:tc>
                      <a:txBody>
                        <a:bodyPr/>
                        <a:lstStyle/>
                        <a:p>
                          <a:r>
                            <a:rPr lang="en-US" altLang="zh-CN" sz="1200" dirty="0" smtClean="0">
                              <a:solidFill>
                                <a:srgbClr val="0000FF"/>
                              </a:solidFill>
                            </a:rPr>
                            <a:t>(0.9403,0.9011)</a:t>
                          </a:r>
                          <a:endParaRPr lang="zh-CN" altLang="en-US" sz="1200" dirty="0">
                            <a:solidFill>
                              <a:srgbClr val="0000FF"/>
                            </a:solidFill>
                          </a:endParaRPr>
                        </a:p>
                      </a:txBody>
                      <a:tcPr/>
                    </a:tc>
                    <a:tc>
                      <a:txBody>
                        <a:bodyPr/>
                        <a:lstStyle/>
                        <a:p>
                          <a:r>
                            <a:rPr lang="en-US" altLang="zh-CN" sz="1200" dirty="0" smtClean="0">
                              <a:solidFill>
                                <a:srgbClr val="0000FF"/>
                              </a:solidFill>
                            </a:rPr>
                            <a:t>2.0039</a:t>
                          </a:r>
                          <a:endParaRPr lang="zh-CN" altLang="en-US" sz="1200" dirty="0">
                            <a:solidFill>
                              <a:srgbClr val="0000FF"/>
                            </a:solidFill>
                          </a:endParaRPr>
                        </a:p>
                      </a:txBody>
                      <a:tcPr/>
                    </a:tc>
                    <a:tc>
                      <a:txBody>
                        <a:bodyPr/>
                        <a:lstStyle/>
                        <a:p>
                          <a:r>
                            <a:rPr lang="en-US" altLang="zh-CN" sz="1200" dirty="0" smtClean="0">
                              <a:solidFill>
                                <a:srgbClr val="0000FF"/>
                              </a:solidFill>
                            </a:rPr>
                            <a:t>59.0461</a:t>
                          </a:r>
                          <a:endParaRPr lang="zh-CN" altLang="en-US" sz="1200" dirty="0">
                            <a:solidFill>
                              <a:srgbClr val="0000FF"/>
                            </a:solidFill>
                          </a:endParaRPr>
                        </a:p>
                      </a:txBody>
                      <a:tcPr/>
                    </a:tc>
                    <a:tc>
                      <a:txBody>
                        <a:bodyPr/>
                        <a:lstStyle/>
                        <a:p>
                          <a:r>
                            <a:rPr lang="en-US" altLang="zh-CN" sz="1200" dirty="0" smtClean="0">
                              <a:solidFill>
                                <a:srgbClr val="0000FF"/>
                              </a:solidFill>
                            </a:rPr>
                            <a:t>2.0629</a:t>
                          </a:r>
                          <a:endParaRPr lang="zh-CN" altLang="en-US" sz="1200" dirty="0">
                            <a:solidFill>
                              <a:srgbClr val="0000FF"/>
                            </a:solidFill>
                          </a:endParaRPr>
                        </a:p>
                      </a:txBody>
                      <a:tcPr/>
                    </a:tc>
                    <a:tc>
                      <a:txBody>
                        <a:bodyPr/>
                        <a:lstStyle/>
                        <a:p>
                          <a:r>
                            <a:rPr lang="en-US" altLang="zh-CN" sz="1200" dirty="0" smtClean="0">
                              <a:solidFill>
                                <a:srgbClr val="0000FF"/>
                              </a:solidFill>
                            </a:rPr>
                            <a:t>0.0590</a:t>
                          </a:r>
                          <a:endParaRPr lang="zh-CN" altLang="en-US" sz="1200" dirty="0">
                            <a:solidFill>
                              <a:srgbClr val="0000FF"/>
                            </a:solidFill>
                          </a:endParaRPr>
                        </a:p>
                      </a:txBody>
                      <a:tcPr/>
                    </a:tc>
                  </a:tr>
                  <a:tr h="350266">
                    <a:tc>
                      <a:txBody>
                        <a:bodyPr/>
                        <a:lstStyle/>
                        <a:p>
                          <a:r>
                            <a:rPr lang="en-US" altLang="zh-CN" sz="1200" dirty="0" smtClean="0">
                              <a:solidFill>
                                <a:srgbClr val="0000FF"/>
                              </a:solidFill>
                            </a:rPr>
                            <a:t>6</a:t>
                          </a:r>
                          <a:endParaRPr lang="zh-CN" altLang="en-US" sz="1200" dirty="0">
                            <a:solidFill>
                              <a:srgbClr val="0000FF"/>
                            </a:solidFill>
                          </a:endParaRPr>
                        </a:p>
                      </a:txBody>
                      <a:tcPr/>
                    </a:tc>
                    <a:tc>
                      <a:txBody>
                        <a:bodyPr/>
                        <a:lstStyle/>
                        <a:p>
                          <a:r>
                            <a:rPr lang="en-US" altLang="zh-CN" sz="1200" dirty="0" smtClean="0">
                              <a:solidFill>
                                <a:srgbClr val="0000FF"/>
                              </a:solidFill>
                            </a:rPr>
                            <a:t>0.0001</a:t>
                          </a:r>
                          <a:endParaRPr lang="zh-CN" altLang="en-US" sz="1200" dirty="0">
                            <a:solidFill>
                              <a:srgbClr val="0000FF"/>
                            </a:solidFill>
                          </a:endParaRPr>
                        </a:p>
                      </a:txBody>
                      <a:tcPr/>
                    </a:tc>
                    <a:tc>
                      <a:txBody>
                        <a:bodyPr/>
                        <a:lstStyle/>
                        <a:p>
                          <a:r>
                            <a:rPr lang="en-US" altLang="zh-CN" sz="1200" dirty="0" smtClean="0">
                              <a:solidFill>
                                <a:srgbClr val="0000FF"/>
                              </a:solidFill>
                            </a:rPr>
                            <a:t>(0.94389,0.89635)</a:t>
                          </a:r>
                          <a:endParaRPr lang="zh-CN" altLang="en-US" sz="1200" dirty="0">
                            <a:solidFill>
                              <a:srgbClr val="0000FF"/>
                            </a:solidFill>
                          </a:endParaRPr>
                        </a:p>
                      </a:txBody>
                      <a:tcPr/>
                    </a:tc>
                    <a:tc>
                      <a:txBody>
                        <a:bodyPr/>
                        <a:lstStyle/>
                        <a:p>
                          <a:r>
                            <a:rPr lang="en-US" altLang="zh-CN" sz="1200" dirty="0" smtClean="0">
                              <a:solidFill>
                                <a:srgbClr val="0000FF"/>
                              </a:solidFill>
                            </a:rPr>
                            <a:t>1.9645</a:t>
                          </a:r>
                          <a:endParaRPr lang="zh-CN" altLang="en-US" sz="1200" dirty="0">
                            <a:solidFill>
                              <a:srgbClr val="0000FF"/>
                            </a:solidFill>
                          </a:endParaRPr>
                        </a:p>
                      </a:txBody>
                      <a:tcPr/>
                    </a:tc>
                    <a:tc>
                      <a:txBody>
                        <a:bodyPr/>
                        <a:lstStyle/>
                        <a:p>
                          <a:r>
                            <a:rPr lang="en-US" altLang="zh-CN" sz="1200" dirty="0" smtClean="0">
                              <a:solidFill>
                                <a:srgbClr val="0000FF"/>
                              </a:solidFill>
                            </a:rPr>
                            <a:t>184.4451</a:t>
                          </a:r>
                          <a:endParaRPr lang="zh-CN" altLang="en-US" sz="1200" dirty="0">
                            <a:solidFill>
                              <a:srgbClr val="0000FF"/>
                            </a:solidFill>
                          </a:endParaRPr>
                        </a:p>
                      </a:txBody>
                      <a:tcPr/>
                    </a:tc>
                    <a:tc>
                      <a:txBody>
                        <a:bodyPr/>
                        <a:lstStyle/>
                        <a:p>
                          <a:r>
                            <a:rPr lang="en-US" altLang="zh-CN" sz="1200" dirty="0" smtClean="0">
                              <a:solidFill>
                                <a:srgbClr val="0000FF"/>
                              </a:solidFill>
                            </a:rPr>
                            <a:t>1.9829</a:t>
                          </a:r>
                          <a:endParaRPr lang="zh-CN" altLang="en-US" sz="1200" dirty="0">
                            <a:solidFill>
                              <a:srgbClr val="0000FF"/>
                            </a:solidFill>
                          </a:endParaRPr>
                        </a:p>
                      </a:txBody>
                      <a:tcPr/>
                    </a:tc>
                    <a:tc>
                      <a:txBody>
                        <a:bodyPr/>
                        <a:lstStyle/>
                        <a:p>
                          <a:r>
                            <a:rPr lang="en-US" altLang="zh-CN" sz="1200" dirty="0" smtClean="0">
                              <a:solidFill>
                                <a:srgbClr val="0000FF"/>
                              </a:solidFill>
                            </a:rPr>
                            <a:t>0.0184</a:t>
                          </a:r>
                          <a:endParaRPr lang="zh-CN" altLang="en-US" sz="1200" dirty="0">
                            <a:solidFill>
                              <a:srgbClr val="0000FF"/>
                            </a:solidFill>
                          </a:endParaRPr>
                        </a:p>
                      </a:txBody>
                      <a:tcPr/>
                    </a:tc>
                  </a:tr>
                </a:tbl>
              </a:graphicData>
            </a:graphic>
          </p:graphicFrame>
        </mc:Fallback>
      </mc:AlternateContent>
    </p:spTree>
    <p:extLst>
      <p:ext uri="{BB962C8B-B14F-4D97-AF65-F5344CB8AC3E}">
        <p14:creationId xmlns:p14="http://schemas.microsoft.com/office/powerpoint/2010/main" val="318201269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en-US" altLang="zh-CN" sz="2400" dirty="0" smtClean="0">
                <a:latin typeface="隶书" pitchFamily="1" charset="-122"/>
              </a:rPr>
              <a:t>)-</a:t>
            </a:r>
            <a:r>
              <a:rPr lang="zh-CN" altLang="en-US" sz="2400" dirty="0" smtClean="0">
                <a:latin typeface="隶书" pitchFamily="1" charset="-122"/>
              </a:rPr>
              <a:t>乘子法</a:t>
            </a:r>
            <a:endParaRPr lang="zh-CN" altLang="en-US" sz="2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smtClean="0"/>
                  <a:t>罚函数法的主要困难在于其辅助问题的最优解要达到对原问题解的较好近似，常常在罚因子的极限情况时才能实现</a:t>
                </a:r>
                <a:endParaRPr lang="en-US" altLang="zh-CN" sz="2000" dirty="0" smtClean="0"/>
              </a:p>
              <a:p>
                <a:r>
                  <a:rPr lang="zh-CN" altLang="en-US" sz="2000" dirty="0" smtClean="0"/>
                  <a:t>其主要原因之一就是最优解</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m:t>
                        </m:r>
                      </m:sup>
                    </m:sSup>
                  </m:oMath>
                </a14:m>
                <a:r>
                  <a:rPr lang="en-US" altLang="zh-CN" sz="2000" dirty="0" smtClean="0"/>
                  <a:t>,</a:t>
                </a:r>
                <a:r>
                  <a:rPr lang="zh-CN" altLang="en-US" sz="2000" dirty="0" smtClean="0"/>
                  <a:t>目标函数的梯度值</a:t>
                </a:r>
                <a14:m>
                  <m:oMath xmlns:m="http://schemas.openxmlformats.org/officeDocument/2006/math">
                    <m:r>
                      <a:rPr lang="en-US" altLang="zh-CN" sz="2000" b="1" i="0" smtClean="0">
                        <a:latin typeface="Cambria Math" panose="02040503050406030204" pitchFamily="18" charset="0"/>
                      </a:rPr>
                      <m:t>𝛁</m:t>
                    </m:r>
                    <m:r>
                      <a:rPr lang="en-US" altLang="zh-CN" sz="2000" b="1" i="1" smtClean="0">
                        <a:latin typeface="Cambria Math" panose="02040503050406030204" pitchFamily="18" charset="0"/>
                      </a:rPr>
                      <m:t>𝒇</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m:t>
                            </m:r>
                          </m:sup>
                        </m:sSup>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oMath>
                </a14:m>
                <a:r>
                  <a:rPr lang="en-US" altLang="zh-CN" sz="2000" dirty="0" smtClean="0"/>
                  <a:t>,</a:t>
                </a:r>
                <a:r>
                  <a:rPr lang="zh-CN" altLang="en-US" sz="2000" dirty="0" smtClean="0"/>
                  <a:t>如果用拉格朗日函数</a:t>
                </a:r>
                <a14:m>
                  <m:oMath xmlns:m="http://schemas.openxmlformats.org/officeDocument/2006/math">
                    <m:r>
                      <a:rPr lang="en-US" altLang="zh-CN" sz="2000" b="1" i="1" smtClean="0">
                        <a:latin typeface="Cambria Math" panose="02040503050406030204" pitchFamily="18" charset="0"/>
                      </a:rPr>
                      <m:t>𝑳</m:t>
                    </m:r>
                  </m:oMath>
                </a14:m>
                <a:r>
                  <a:rPr lang="zh-CN" altLang="en-US" sz="2000" dirty="0" smtClean="0"/>
                  <a:t>来取代</a:t>
                </a:r>
                <a14:m>
                  <m:oMath xmlns:m="http://schemas.openxmlformats.org/officeDocument/2006/math">
                    <m:r>
                      <a:rPr lang="en-US" altLang="zh-CN" sz="2000" b="1" i="1" smtClean="0">
                        <a:latin typeface="Cambria Math" panose="02040503050406030204" pitchFamily="18" charset="0"/>
                      </a:rPr>
                      <m:t>𝒇</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oMath>
                </a14:m>
                <a:r>
                  <a:rPr lang="zh-CN" altLang="en-US" sz="2000" dirty="0" smtClean="0"/>
                  <a:t>构造辅助问题，根据</a:t>
                </a:r>
                <a:r>
                  <a:rPr lang="en-US" altLang="zh-CN" sz="2000" dirty="0" smtClean="0"/>
                  <a:t>KKT</a:t>
                </a:r>
                <a:r>
                  <a:rPr lang="zh-CN" altLang="en-US" sz="2000" dirty="0" smtClean="0"/>
                  <a:t>条件，在最优解</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m:t>
                        </m:r>
                      </m:sup>
                    </m:sSup>
                  </m:oMath>
                </a14:m>
                <a:r>
                  <a:rPr lang="zh-CN" altLang="en-US" sz="2000" dirty="0" smtClean="0"/>
                  <a:t>处，存在最优乘子</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r>
                          <a:rPr lang="en-US" altLang="zh-CN" sz="2000" b="1" i="1" smtClean="0">
                            <a:latin typeface="Cambria Math" panose="02040503050406030204" pitchFamily="18" charset="0"/>
                          </a:rPr>
                          <m:t>∗</m:t>
                        </m:r>
                      </m:sup>
                    </m:sSup>
                  </m:oMath>
                </a14:m>
                <a:r>
                  <a:rPr lang="en-US" altLang="zh-CN" sz="2000" dirty="0" smtClean="0"/>
                  <a:t>,</a:t>
                </a:r>
                <a:r>
                  <a:rPr lang="zh-CN" altLang="en-US" sz="2000" dirty="0" smtClean="0"/>
                  <a:t>有</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0" smtClean="0">
                            <a:latin typeface="Cambria Math" panose="02040503050406030204" pitchFamily="18" charset="0"/>
                          </a:rPr>
                          <m:t>𝛁</m:t>
                        </m:r>
                      </m:e>
                      <m:sub>
                        <m:r>
                          <a:rPr lang="en-US" altLang="zh-CN" sz="2000" b="1" i="1" smtClean="0">
                            <a:latin typeface="Cambria Math" panose="02040503050406030204" pitchFamily="18" charset="0"/>
                          </a:rPr>
                          <m:t>𝒙</m:t>
                        </m:r>
                      </m:sub>
                    </m:sSub>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oMath>
                </a14:m>
                <a:r>
                  <a:rPr lang="en-US" altLang="zh-CN" sz="2000" dirty="0" smtClean="0"/>
                  <a:t>,</a:t>
                </a:r>
                <a:r>
                  <a:rPr lang="zh-CN" altLang="en-US" sz="2000" dirty="0" smtClean="0"/>
                  <a:t>从而弥补</a:t>
                </a:r>
                <a14:m>
                  <m:oMath xmlns:m="http://schemas.openxmlformats.org/officeDocument/2006/math">
                    <m:r>
                      <a:rPr lang="en-US" altLang="zh-CN" sz="2000" b="1" i="0" smtClean="0">
                        <a:latin typeface="Cambria Math" panose="02040503050406030204" pitchFamily="18" charset="0"/>
                      </a:rPr>
                      <m:t>𝛁</m:t>
                    </m:r>
                    <m:r>
                      <a:rPr lang="en-US" altLang="zh-CN" sz="2000" b="1" i="1" smtClean="0">
                        <a:latin typeface="Cambria Math" panose="02040503050406030204" pitchFamily="18" charset="0"/>
                      </a:rPr>
                      <m:t>𝒇</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m:t>
                            </m:r>
                          </m:sup>
                        </m:sSup>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oMath>
                </a14:m>
                <a:r>
                  <a:rPr lang="zh-CN" altLang="en-US" sz="2000" dirty="0" smtClean="0"/>
                  <a:t>造成的困难</a:t>
                </a:r>
                <a:endParaRPr lang="en-US" altLang="zh-CN" sz="2000" dirty="0" smtClean="0"/>
              </a:p>
              <a:p>
                <a:r>
                  <a:rPr lang="zh-CN" altLang="en-US" sz="2400" dirty="0" smtClean="0"/>
                  <a:t>对等式约束问题的乘子法</a:t>
                </a:r>
                <a:endParaRPr lang="en-US" altLang="zh-CN" sz="2400" dirty="0" smtClean="0"/>
              </a:p>
              <a:p>
                <a14:m>
                  <m:oMath xmlns:m="http://schemas.openxmlformats.org/officeDocument/2006/math">
                    <m:r>
                      <a:rPr lang="en-US" altLang="zh-CN" sz="2400" b="1" i="1" smtClean="0">
                        <a:latin typeface="Cambria Math" panose="02040503050406030204" pitchFamily="18" charset="0"/>
                      </a:rPr>
                      <m:t>𝒎𝒊𝒏</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𝒔</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𝒉</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𝑿</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𝑹</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𝒍</m:t>
                        </m:r>
                      </m:sup>
                    </m:sSup>
                  </m:oMath>
                </a14:m>
                <a:endParaRPr lang="en-US" altLang="zh-CN" sz="2400" b="1" dirty="0" smtClean="0"/>
              </a:p>
              <a:p>
                <a:r>
                  <a:rPr lang="zh-CN" altLang="en-US" sz="2400" dirty="0" smtClean="0"/>
                  <a:t>建立一般的乘子罚函数或称为增广拉格朗日函数</a:t>
                </a:r>
                <a:r>
                  <a:rPr lang="en-US" altLang="zh-CN" sz="2400" dirty="0" smtClean="0"/>
                  <a:t>(Augmented </a:t>
                </a:r>
                <a:r>
                  <a:rPr lang="en-US" altLang="zh-CN" sz="2400" dirty="0" err="1" smtClean="0"/>
                  <a:t>Lagrangian</a:t>
                </a:r>
                <a:r>
                  <a:rPr lang="en-US" altLang="zh-CN" sz="2400" dirty="0" smtClean="0"/>
                  <a:t>)</a:t>
                </a:r>
              </a:p>
              <a:p>
                <a14:m>
                  <m:oMath xmlns:m="http://schemas.openxmlformats.org/officeDocument/2006/math">
                    <m:r>
                      <a:rPr lang="en-US" altLang="zh-CN" sz="2400" b="1" i="1" smtClean="0">
                        <a:solidFill>
                          <a:srgbClr val="FF0000"/>
                        </a:solidFill>
                        <a:latin typeface="Cambria Math" panose="02040503050406030204" pitchFamily="18" charset="0"/>
                      </a:rPr>
                      <m:t>𝝓</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𝒗</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𝒖</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panose="02040503050406030204" pitchFamily="18" charset="0"/>
                          </a:rPr>
                          <m:t>𝒗</m:t>
                        </m:r>
                      </m:e>
                      <m:sup>
                        <m:r>
                          <a:rPr lang="en-US" altLang="zh-CN" sz="2400" b="1" i="1" smtClean="0">
                            <a:solidFill>
                              <a:srgbClr val="FF0000"/>
                            </a:solidFill>
                            <a:latin typeface="Cambria Math" panose="02040503050406030204" pitchFamily="18" charset="0"/>
                          </a:rPr>
                          <m:t>𝑻</m:t>
                        </m:r>
                      </m:sup>
                    </m:sSup>
                    <m:r>
                      <a:rPr lang="en-US" altLang="zh-CN" sz="2400" b="1" i="1" smtClean="0">
                        <a:solidFill>
                          <a:srgbClr val="FF0000"/>
                        </a:solidFill>
                        <a:latin typeface="Cambria Math" panose="02040503050406030204" pitchFamily="18" charset="0"/>
                      </a:rPr>
                      <m:t>𝒉</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nary>
                      <m:naryPr>
                        <m:chr m:val="∑"/>
                        <m:ctrlPr>
                          <a:rPr lang="en-US" altLang="zh-CN" sz="2400" b="1" i="1" smtClean="0">
                            <a:solidFill>
                              <a:srgbClr val="FF0000"/>
                            </a:solidFill>
                            <a:latin typeface="Cambria Math" panose="02040503050406030204" pitchFamily="18" charset="0"/>
                          </a:rPr>
                        </m:ctrlPr>
                      </m:naryPr>
                      <m:sub>
                        <m:r>
                          <a:rPr lang="en-US" altLang="zh-CN" sz="2400" b="1" i="1" smtClean="0">
                            <a:solidFill>
                              <a:srgbClr val="FF0000"/>
                            </a:solidFill>
                            <a:latin typeface="Cambria Math" panose="02040503050406030204" pitchFamily="18" charset="0"/>
                          </a:rPr>
                          <m:t>𝒊</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𝟏</m:t>
                        </m:r>
                      </m:sub>
                      <m:sup>
                        <m:r>
                          <a:rPr lang="en-US" altLang="zh-CN" sz="2400" b="1" i="1" smtClean="0">
                            <a:solidFill>
                              <a:srgbClr val="FF0000"/>
                            </a:solidFill>
                            <a:latin typeface="Cambria Math" panose="02040503050406030204" pitchFamily="18" charset="0"/>
                          </a:rPr>
                          <m:t>𝒍</m:t>
                        </m:r>
                      </m:sup>
                      <m:e>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panose="02040503050406030204" pitchFamily="18" charset="0"/>
                              </a:rPr>
                              <m:t>𝝁</m:t>
                            </m:r>
                          </m:e>
                          <m:sub>
                            <m:r>
                              <a:rPr lang="en-US" altLang="zh-CN" sz="2400" b="1" i="1" smtClean="0">
                                <a:solidFill>
                                  <a:srgbClr val="FF0000"/>
                                </a:solidFill>
                                <a:latin typeface="Cambria Math" panose="02040503050406030204" pitchFamily="18" charset="0"/>
                              </a:rPr>
                              <m:t>𝒊</m:t>
                            </m:r>
                          </m:sub>
                        </m:sSub>
                        <m:sSubSup>
                          <m:sSubSupPr>
                            <m:ctrlPr>
                              <a:rPr lang="en-US" altLang="zh-CN" sz="2400" b="1" i="1" smtClean="0">
                                <a:solidFill>
                                  <a:srgbClr val="FF0000"/>
                                </a:solidFill>
                                <a:latin typeface="Cambria Math" panose="02040503050406030204" pitchFamily="18" charset="0"/>
                              </a:rPr>
                            </m:ctrlPr>
                          </m:sSubSupPr>
                          <m:e>
                            <m:r>
                              <a:rPr lang="en-US" altLang="zh-CN" sz="2400" b="1" i="1" smtClean="0">
                                <a:solidFill>
                                  <a:srgbClr val="FF0000"/>
                                </a:solidFill>
                                <a:latin typeface="Cambria Math" panose="02040503050406030204" pitchFamily="18" charset="0"/>
                              </a:rPr>
                              <m:t>𝒉</m:t>
                            </m:r>
                          </m:e>
                          <m:sub>
                            <m:r>
                              <a:rPr lang="en-US" altLang="zh-CN" sz="2400" b="1" i="1" smtClean="0">
                                <a:solidFill>
                                  <a:srgbClr val="FF0000"/>
                                </a:solidFill>
                                <a:latin typeface="Cambria Math" panose="02040503050406030204" pitchFamily="18" charset="0"/>
                              </a:rPr>
                              <m:t>𝒊</m:t>
                            </m:r>
                          </m:sub>
                          <m:sup>
                            <m:r>
                              <a:rPr lang="en-US" altLang="zh-CN" sz="2400" b="1" i="1" smtClean="0">
                                <a:solidFill>
                                  <a:srgbClr val="FF0000"/>
                                </a:solidFill>
                                <a:latin typeface="Cambria Math" panose="02040503050406030204" pitchFamily="18" charset="0"/>
                              </a:rPr>
                              <m:t>𝟐</m:t>
                            </m:r>
                          </m:sup>
                        </m:sSubSup>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panose="02040503050406030204" pitchFamily="18" charset="0"/>
                              </a:rPr>
                              <m:t>𝒗</m:t>
                            </m:r>
                          </m:e>
                          <m:sup>
                            <m:r>
                              <a:rPr lang="en-US" altLang="zh-CN" sz="2400" b="1" i="1" smtClean="0">
                                <a:solidFill>
                                  <a:srgbClr val="FF0000"/>
                                </a:solidFill>
                                <a:latin typeface="Cambria Math" panose="02040503050406030204" pitchFamily="18" charset="0"/>
                              </a:rPr>
                              <m:t>𝑻</m:t>
                            </m:r>
                          </m:sup>
                        </m:sSup>
                        <m:r>
                          <a:rPr lang="en-US" altLang="zh-CN" sz="2400" b="1" i="1" smtClean="0">
                            <a:solidFill>
                              <a:srgbClr val="FF0000"/>
                            </a:solidFill>
                            <a:latin typeface="Cambria Math" panose="02040503050406030204" pitchFamily="18" charset="0"/>
                          </a:rPr>
                          <m:t>𝒉</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panose="02040503050406030204" pitchFamily="18" charset="0"/>
                              </a:rPr>
                              <m:t>𝒉</m:t>
                            </m:r>
                          </m:e>
                          <m:sup>
                            <m:r>
                              <a:rPr lang="en-US" altLang="zh-CN" sz="2400" b="1" i="1" smtClean="0">
                                <a:solidFill>
                                  <a:srgbClr val="FF0000"/>
                                </a:solidFill>
                                <a:latin typeface="Cambria Math" panose="02040503050406030204" pitchFamily="18" charset="0"/>
                              </a:rPr>
                              <m:t>𝑻</m:t>
                            </m:r>
                          </m:sup>
                        </m:sSup>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𝑴𝒉</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𝒙</m:t>
                        </m:r>
                        <m:r>
                          <a:rPr lang="en-US" altLang="zh-CN" sz="2400" b="1" i="1" smtClean="0">
                            <a:solidFill>
                              <a:srgbClr val="FF0000"/>
                            </a:solidFill>
                            <a:latin typeface="Cambria Math" panose="02040503050406030204" pitchFamily="18" charset="0"/>
                          </a:rPr>
                          <m:t>)</m:t>
                        </m:r>
                      </m:e>
                    </m:nary>
                  </m:oMath>
                </a14:m>
                <a:r>
                  <a:rPr lang="en-US" altLang="zh-CN" sz="2400" dirty="0" smtClean="0"/>
                  <a:t>,</a:t>
                </a:r>
                <a14:m>
                  <m:oMath xmlns:m="http://schemas.openxmlformats.org/officeDocument/2006/math">
                    <m:r>
                      <a:rPr lang="en-US" altLang="zh-CN" sz="2400" b="1" i="1" dirty="0" smtClean="0">
                        <a:latin typeface="Cambria Math" panose="02040503050406030204" pitchFamily="18" charset="0"/>
                      </a:rPr>
                      <m:t>𝒗</m:t>
                    </m:r>
                    <m:r>
                      <a:rPr lang="en-US" altLang="zh-CN" sz="2400" b="1" i="1" dirty="0" smtClean="0">
                        <a:latin typeface="Cambria Math" panose="02040503050406030204" pitchFamily="18" charset="0"/>
                      </a:rPr>
                      <m:t>∈</m:t>
                    </m:r>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𝑹</m:t>
                        </m:r>
                      </m:e>
                      <m:sup>
                        <m:r>
                          <a:rPr lang="en-US" altLang="zh-CN" sz="2400" b="1" i="1" dirty="0" smtClean="0">
                            <a:latin typeface="Cambria Math" panose="02040503050406030204" pitchFamily="18" charset="0"/>
                          </a:rPr>
                          <m:t>𝒍</m:t>
                        </m:r>
                      </m:sup>
                    </m:sSup>
                  </m:oMath>
                </a14:m>
                <a:r>
                  <a:rPr lang="zh-CN" altLang="en-US" sz="2400" dirty="0" smtClean="0"/>
                  <a:t>为乘子，</a:t>
                </a:r>
                <a14:m>
                  <m:oMath xmlns:m="http://schemas.openxmlformats.org/officeDocument/2006/math">
                    <m:r>
                      <a:rPr lang="en-US" altLang="zh-CN" sz="2400" b="1" i="1" smtClean="0">
                        <a:latin typeface="Cambria Math" panose="02040503050406030204" pitchFamily="18" charset="0"/>
                      </a:rPr>
                      <m:t>𝝁</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𝒍</m:t>
                                </m:r>
                              </m:sub>
                            </m:sSub>
                          </m:e>
                        </m:d>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𝒍</m:t>
                        </m:r>
                      </m:sup>
                    </m:sSup>
                  </m:oMath>
                </a14:m>
                <a:r>
                  <a:rPr lang="zh-CN" altLang="en-US" sz="2400" dirty="0" smtClean="0"/>
                  <a:t>为罚因子，</a:t>
                </a:r>
                <a14:m>
                  <m:oMath xmlns:m="http://schemas.openxmlformats.org/officeDocument/2006/math">
                    <m:r>
                      <a:rPr lang="en-US" altLang="zh-CN" sz="2400" b="1" i="1" smtClean="0">
                        <a:latin typeface="Cambria Math" panose="02040503050406030204" pitchFamily="18" charset="0"/>
                      </a:rPr>
                      <m:t>𝑴</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𝒅𝒊𝒂𝒈</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𝒍</m:t>
                        </m:r>
                      </m:sub>
                    </m:sSub>
                    <m:r>
                      <a:rPr lang="en-US" altLang="zh-CN" sz="2400" b="1" i="1" smtClean="0">
                        <a:latin typeface="Cambria Math" panose="02040503050406030204" pitchFamily="18" charset="0"/>
                      </a:rPr>
                      <m:t>)</m:t>
                    </m:r>
                  </m:oMath>
                </a14:m>
                <a:r>
                  <a:rPr lang="zh-CN" altLang="en-US" sz="2400" dirty="0" smtClean="0"/>
                  <a:t>为对角矩阵，且</a:t>
                </a:r>
                <a14:m>
                  <m:oMath xmlns:m="http://schemas.openxmlformats.org/officeDocument/2006/math">
                    <m:r>
                      <a:rPr lang="en-US" altLang="zh-CN" sz="2400" b="1" i="1" smtClean="0">
                        <a:latin typeface="Cambria Math" panose="02040503050406030204" pitchFamily="18" charset="0"/>
                      </a:rPr>
                      <m:t>𝝁</m:t>
                    </m:r>
                    <m:r>
                      <a:rPr lang="en-US" altLang="zh-CN" sz="2400" b="1" i="1" smtClean="0">
                        <a:latin typeface="Cambria Math" panose="02040503050406030204" pitchFamily="18" charset="0"/>
                      </a:rPr>
                      <m:t>&gt;</m:t>
                    </m:r>
                    <m:r>
                      <a:rPr lang="en-US" altLang="zh-CN" sz="2400" b="1" i="1" smtClean="0">
                        <a:latin typeface="Cambria Math" panose="02040503050406030204" pitchFamily="18" charset="0"/>
                      </a:rPr>
                      <m:t>𝟎</m:t>
                    </m:r>
                  </m:oMath>
                </a14:m>
                <a:r>
                  <a:rPr lang="en-US" altLang="zh-CN" sz="2400" dirty="0" smtClean="0"/>
                  <a:t>.</a:t>
                </a:r>
              </a:p>
              <a:p>
                <a:r>
                  <a:rPr lang="zh-CN" altLang="en-US" sz="2400" dirty="0"/>
                  <a:t>注意</a:t>
                </a:r>
                <a14:m>
                  <m:oMath xmlns:m="http://schemas.openxmlformats.org/officeDocument/2006/math">
                    <m:r>
                      <a:rPr lang="en-US" altLang="zh-CN" sz="2400" i="1">
                        <a:solidFill>
                          <a:srgbClr val="FF0000"/>
                        </a:solidFill>
                        <a:latin typeface="Cambria Math" panose="02040503050406030204" pitchFamily="18" charset="0"/>
                      </a:rPr>
                      <m:t>𝒇</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𝒙</m:t>
                        </m:r>
                      </m:e>
                    </m:d>
                    <m:r>
                      <a:rPr lang="en-US" altLang="zh-CN" sz="2400" i="1">
                        <a:solidFill>
                          <a:srgbClr val="FF0000"/>
                        </a:solidFill>
                        <a:latin typeface="Cambria Math" panose="02040503050406030204" pitchFamily="18" charset="0"/>
                      </a:rPr>
                      <m:t>+</m:t>
                    </m:r>
                    <m:sSup>
                      <m:sSupPr>
                        <m:ctrlPr>
                          <a:rPr lang="en-US" altLang="zh-CN" sz="2400" i="1">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𝒗</m:t>
                        </m:r>
                      </m:e>
                      <m:sup>
                        <m:r>
                          <a:rPr lang="en-US" altLang="zh-CN" sz="2400" i="1">
                            <a:solidFill>
                              <a:srgbClr val="FF0000"/>
                            </a:solidFill>
                            <a:latin typeface="Cambria Math" panose="02040503050406030204" pitchFamily="18" charset="0"/>
                          </a:rPr>
                          <m:t>𝑻</m:t>
                        </m:r>
                      </m:sup>
                    </m:sSup>
                    <m:r>
                      <a:rPr lang="en-US" altLang="zh-CN" sz="2400" i="1">
                        <a:solidFill>
                          <a:srgbClr val="FF0000"/>
                        </a:solidFill>
                        <a:latin typeface="Cambria Math" panose="02040503050406030204" pitchFamily="18" charset="0"/>
                      </a:rPr>
                      <m:t>𝒉</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𝒙</m:t>
                        </m:r>
                      </m:e>
                    </m:d>
                  </m:oMath>
                </a14:m>
                <a:r>
                  <a:rPr lang="zh-CN" altLang="en-US" sz="2400" dirty="0" smtClean="0"/>
                  <a:t>实际上为原问题的拉格朗日函数，因此成为增广拉格朗日函数</a:t>
                </a:r>
                <a:endParaRPr lang="en-US" altLang="zh-CN" sz="2400" dirty="0" smtClean="0"/>
              </a:p>
              <a:p>
                <a:endParaRPr lang="en-US" altLang="zh-CN" sz="2400" dirty="0" smtClean="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6" t="-542" r="-860" b="-4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80018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smtClean="0">
                    <a:solidFill>
                      <a:srgbClr val="FF0000"/>
                    </a:solidFill>
                  </a:rPr>
                  <a:t>乘子法主要步骤如下</a:t>
                </a:r>
                <a:endParaRPr lang="en-US" altLang="zh-CN" sz="2000" dirty="0">
                  <a:solidFill>
                    <a:srgbClr val="FF0000"/>
                  </a:solidFill>
                </a:endParaRPr>
              </a:p>
              <a:p>
                <a:pPr lvl="1"/>
                <a:r>
                  <a:rPr lang="en-US" altLang="zh-CN" sz="1600" dirty="0">
                    <a:solidFill>
                      <a:srgbClr val="FF0000"/>
                    </a:solidFill>
                  </a:rPr>
                  <a:t>Step1.</a:t>
                </a:r>
                <a:r>
                  <a:rPr lang="zh-CN" altLang="en-US" sz="1600" dirty="0"/>
                  <a:t>确定乘子向量序列</a:t>
                </a:r>
                <a14:m>
                  <m:oMath xmlns:m="http://schemas.openxmlformats.org/officeDocument/2006/math">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𝒗</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𝒌</m:t>
                                </m:r>
                              </m:e>
                            </m:d>
                          </m:sup>
                        </m:sSup>
                      </m:e>
                    </m:d>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𝒗</m:t>
                        </m:r>
                      </m:e>
                      <m:sup>
                        <m:r>
                          <a:rPr lang="en-US" altLang="zh-CN" sz="1600" i="1">
                            <a:latin typeface="Cambria Math" panose="02040503050406030204" pitchFamily="18" charset="0"/>
                          </a:rPr>
                          <m:t>∗</m:t>
                        </m:r>
                      </m:sup>
                    </m:sSup>
                  </m:oMath>
                </a14:m>
                <a:r>
                  <a:rPr lang="en-US" altLang="zh-CN" sz="1600" dirty="0"/>
                  <a:t>;</a:t>
                </a:r>
              </a:p>
              <a:p>
                <a:pPr lvl="1"/>
                <a:r>
                  <a:rPr lang="en-US" altLang="zh-CN" sz="1600" dirty="0">
                    <a:solidFill>
                      <a:srgbClr val="FF0000"/>
                    </a:solidFill>
                  </a:rPr>
                  <a:t>Step2</a:t>
                </a:r>
                <a:r>
                  <a:rPr lang="en-US" altLang="zh-CN" sz="1600" dirty="0"/>
                  <a:t>.</a:t>
                </a:r>
                <a:r>
                  <a:rPr lang="zh-CN" altLang="en-US" sz="1600" dirty="0"/>
                  <a:t>对每个</a:t>
                </a:r>
                <a14:m>
                  <m:oMath xmlns:m="http://schemas.openxmlformats.org/officeDocument/2006/math">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𝒗</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𝒌</m:t>
                            </m:r>
                          </m:e>
                        </m:d>
                      </m:sup>
                    </m:sSup>
                  </m:oMath>
                </a14:m>
                <a:r>
                  <a:rPr lang="zh-CN" altLang="en-US" sz="1600" dirty="0"/>
                  <a:t>求辅助问题</a:t>
                </a:r>
                <a14:m>
                  <m:oMath xmlns:m="http://schemas.openxmlformats.org/officeDocument/2006/math">
                    <m:r>
                      <a:rPr lang="en-US" altLang="zh-CN" sz="1600" i="1">
                        <a:latin typeface="Cambria Math" panose="02040503050406030204" pitchFamily="18" charset="0"/>
                      </a:rPr>
                      <m:t>𝒎𝒊𝒏</m:t>
                    </m:r>
                    <m:r>
                      <a:rPr lang="en-US" altLang="zh-CN" sz="1600" i="1">
                        <a:latin typeface="Cambria Math" panose="02040503050406030204" pitchFamily="18" charset="0"/>
                      </a:rPr>
                      <m:t> </m:t>
                    </m:r>
                    <m:r>
                      <a:rPr lang="en-US" altLang="zh-CN" sz="1600" i="1">
                        <a:latin typeface="Cambria Math" panose="02040503050406030204" pitchFamily="18" charset="0"/>
                      </a:rPr>
                      <m:t>𝝓</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𝒙</m:t>
                        </m:r>
                        <m:r>
                          <a:rPr lang="en-US" altLang="zh-CN" sz="1600" i="1">
                            <a:latin typeface="Cambria Math" panose="02040503050406030204" pitchFamily="18" charset="0"/>
                          </a:rPr>
                          <m:t>,</m:t>
                        </m:r>
                        <m:r>
                          <a:rPr lang="en-US" altLang="zh-CN" sz="1600" i="1">
                            <a:latin typeface="Cambria Math" panose="02040503050406030204" pitchFamily="18" charset="0"/>
                          </a:rPr>
                          <m:t>𝒗</m:t>
                        </m:r>
                        <m:r>
                          <a:rPr lang="en-US" altLang="zh-CN" sz="1600" i="1">
                            <a:latin typeface="Cambria Math" panose="02040503050406030204" pitchFamily="18" charset="0"/>
                          </a:rPr>
                          <m:t>,</m:t>
                        </m:r>
                        <m:r>
                          <a:rPr lang="en-US" altLang="zh-CN" sz="1600" i="1">
                            <a:latin typeface="Cambria Math" panose="02040503050406030204" pitchFamily="18" charset="0"/>
                          </a:rPr>
                          <m:t>𝝁</m:t>
                        </m:r>
                      </m:e>
                    </m:d>
                    <m:r>
                      <a:rPr lang="en-US" altLang="zh-CN" sz="1600" i="1">
                        <a:latin typeface="Cambria Math" panose="02040503050406030204" pitchFamily="18" charset="0"/>
                      </a:rPr>
                      <m:t>,</m:t>
                    </m:r>
                    <m:r>
                      <a:rPr lang="en-US" altLang="zh-CN" sz="1600" i="1">
                        <a:latin typeface="Cambria Math" panose="02040503050406030204" pitchFamily="18" charset="0"/>
                      </a:rPr>
                      <m:t>𝒔</m:t>
                    </m:r>
                    <m:r>
                      <a:rPr lang="en-US" altLang="zh-CN" sz="1600" i="1">
                        <a:latin typeface="Cambria Math" panose="02040503050406030204" pitchFamily="18" charset="0"/>
                      </a:rPr>
                      <m:t>.</m:t>
                    </m:r>
                    <m:r>
                      <a:rPr lang="en-US" altLang="zh-CN" sz="1600" i="1">
                        <a:latin typeface="Cambria Math" panose="02040503050406030204" pitchFamily="18" charset="0"/>
                      </a:rPr>
                      <m:t>𝒕</m:t>
                    </m:r>
                    <m:r>
                      <a:rPr lang="en-US" altLang="zh-CN" sz="1600" i="1">
                        <a:latin typeface="Cambria Math" panose="02040503050406030204" pitchFamily="18" charset="0"/>
                      </a:rPr>
                      <m:t>. </m:t>
                    </m:r>
                    <m:r>
                      <a:rPr lang="en-US" altLang="zh-CN" sz="1600" i="1">
                        <a:latin typeface="Cambria Math" panose="02040503050406030204" pitchFamily="18" charset="0"/>
                      </a:rPr>
                      <m:t>𝒙</m:t>
                    </m:r>
                    <m:r>
                      <a:rPr lang="en-US" altLang="zh-CN" sz="1600" i="1">
                        <a:latin typeface="Cambria Math" panose="02040503050406030204" pitchFamily="18" charset="0"/>
                      </a:rPr>
                      <m:t>∈</m:t>
                    </m:r>
                    <m:r>
                      <a:rPr lang="en-US" altLang="zh-CN" sz="1600" i="1">
                        <a:latin typeface="Cambria Math" panose="02040503050406030204" pitchFamily="18" charset="0"/>
                      </a:rPr>
                      <m:t>𝑿</m:t>
                    </m:r>
                  </m:oMath>
                </a14:m>
                <a:r>
                  <a:rPr lang="zh-CN" altLang="en-US" sz="1600" dirty="0"/>
                  <a:t>的解</a:t>
                </a:r>
                <a14:m>
                  <m:oMath xmlns:m="http://schemas.openxmlformats.org/officeDocument/2006/math">
                    <m:r>
                      <a:rPr lang="en-US" altLang="zh-CN" sz="1600" i="1">
                        <a:latin typeface="Cambria Math" panose="02040503050406030204" pitchFamily="18" charset="0"/>
                      </a:rPr>
                      <m:t>𝒙</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𝒗</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𝒌</m:t>
                                </m:r>
                              </m:e>
                            </m:d>
                          </m:sup>
                        </m:sSup>
                      </m:e>
                    </m:d>
                  </m:oMath>
                </a14:m>
                <a:r>
                  <a:rPr lang="en-US" altLang="zh-CN" sz="1600" dirty="0"/>
                  <a:t>;</a:t>
                </a:r>
              </a:p>
              <a:p>
                <a:pPr lvl="1"/>
                <a:r>
                  <a:rPr lang="en-US" altLang="zh-CN" sz="1600" dirty="0">
                    <a:solidFill>
                      <a:srgbClr val="FF0000"/>
                    </a:solidFill>
                  </a:rPr>
                  <a:t>Step3</a:t>
                </a:r>
                <a:r>
                  <a:rPr lang="en-US" altLang="zh-CN" sz="1600" dirty="0"/>
                  <a:t>.</a:t>
                </a:r>
                <a:r>
                  <a:rPr lang="zh-CN" altLang="en-US" sz="1600" dirty="0"/>
                  <a:t>当</a:t>
                </a:r>
                <a14:m>
                  <m:oMath xmlns:m="http://schemas.openxmlformats.org/officeDocument/2006/math">
                    <m:r>
                      <a:rPr lang="en-US" altLang="zh-CN" sz="1600" i="1">
                        <a:latin typeface="Cambria Math" panose="02040503050406030204" pitchFamily="18" charset="0"/>
                      </a:rPr>
                      <m:t>𝒉</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𝒙</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𝒗</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𝒌</m:t>
                                    </m:r>
                                  </m:e>
                                </m:d>
                              </m:sup>
                            </m:sSup>
                          </m:e>
                        </m:d>
                      </m:e>
                    </m:d>
                  </m:oMath>
                </a14:m>
                <a:r>
                  <a:rPr lang="zh-CN" altLang="en-US" sz="1600" dirty="0"/>
                  <a:t>充分接近于</a:t>
                </a:r>
                <a:r>
                  <a:rPr lang="en-US" altLang="zh-CN" sz="1600" dirty="0"/>
                  <a:t>0</a:t>
                </a:r>
                <a:r>
                  <a:rPr lang="zh-CN" altLang="en-US" sz="1600" dirty="0"/>
                  <a:t>时终止</a:t>
                </a:r>
                <a:endParaRPr lang="en-US" altLang="zh-CN" sz="1600" dirty="0"/>
              </a:p>
              <a:p>
                <a:r>
                  <a:rPr lang="zh-CN" altLang="en-US" sz="2000" dirty="0"/>
                  <a:t>定理：如果原问题的可行集</a:t>
                </a:r>
                <a14:m>
                  <m:oMath xmlns:m="http://schemas.openxmlformats.org/officeDocument/2006/math">
                    <m:r>
                      <a:rPr lang="en-US" altLang="zh-CN" sz="2000" i="1">
                        <a:latin typeface="Cambria Math" panose="02040503050406030204" pitchFamily="18" charset="0"/>
                      </a:rPr>
                      <m:t>𝑿</m:t>
                    </m:r>
                  </m:oMath>
                </a14:m>
                <a:r>
                  <a:rPr lang="zh-CN" altLang="en-US" sz="2000" dirty="0"/>
                  <a:t>是开集，</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𝒙</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𝒗</m:t>
                        </m:r>
                      </m:e>
                      <m:sup>
                        <m:r>
                          <a:rPr lang="en-US" altLang="zh-CN" sz="2000" i="1">
                            <a:latin typeface="Cambria Math" panose="02040503050406030204" pitchFamily="18" charset="0"/>
                          </a:rPr>
                          <m:t>∗</m:t>
                        </m:r>
                      </m:sup>
                    </m:sSup>
                  </m:oMath>
                </a14:m>
                <a:r>
                  <a:rPr lang="zh-CN" altLang="en-US" sz="2000" dirty="0"/>
                  <a:t>满足最优性的二阶充分条件，则</a:t>
                </a:r>
                <a14:m>
                  <m:oMath xmlns:m="http://schemas.openxmlformats.org/officeDocument/2006/math">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𝝁</m:t>
                        </m:r>
                      </m:e>
                    </m:acc>
                    <m:r>
                      <a:rPr lang="en-US" altLang="zh-CN" sz="2000" i="1">
                        <a:latin typeface="Cambria Math" panose="02040503050406030204" pitchFamily="18" charset="0"/>
                      </a:rPr>
                      <m:t>≥</m:t>
                    </m:r>
                    <m:r>
                      <a:rPr lang="en-US" altLang="zh-CN" sz="2000" i="1">
                        <a:latin typeface="Cambria Math" panose="02040503050406030204" pitchFamily="18" charset="0"/>
                      </a:rPr>
                      <m:t>𝟎</m:t>
                    </m:r>
                  </m:oMath>
                </a14:m>
                <a:r>
                  <a:rPr lang="en-US" altLang="zh-CN" sz="2000" dirty="0"/>
                  <a:t>,</a:t>
                </a:r>
                <a:r>
                  <a:rPr lang="zh-CN" altLang="en-US" sz="2000" dirty="0"/>
                  <a:t>使</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𝝁</m:t>
                    </m:r>
                    <m:r>
                      <a:rPr lang="en-US" altLang="zh-CN" sz="2000" i="1">
                        <a:latin typeface="Cambria Math" panose="02040503050406030204" pitchFamily="18" charset="0"/>
                      </a:rPr>
                      <m:t>&gt;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𝝁</m:t>
                        </m:r>
                      </m:e>
                    </m:acc>
                    <m:r>
                      <a:rPr lang="en-US" altLang="zh-CN" sz="2000" i="1">
                        <a:latin typeface="Cambria Math" panose="02040503050406030204" pitchFamily="18" charset="0"/>
                      </a:rPr>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𝒙</m:t>
                        </m:r>
                      </m:e>
                      <m:sup>
                        <m:r>
                          <a:rPr lang="en-US" altLang="zh-CN" sz="2000" i="1">
                            <a:latin typeface="Cambria Math" panose="02040503050406030204" pitchFamily="18" charset="0"/>
                          </a:rPr>
                          <m:t>∗</m:t>
                        </m:r>
                      </m:sup>
                    </m:sSup>
                    <m:r>
                      <a:rPr lang="zh-CN" altLang="en-US" sz="2000" i="1">
                        <a:latin typeface="Cambria Math" panose="02040503050406030204" pitchFamily="18" charset="0"/>
                      </a:rPr>
                      <m:t>是</m:t>
                    </m:r>
                    <m:r>
                      <a:rPr lang="en-US" altLang="zh-CN" sz="2000" i="1">
                        <a:latin typeface="Cambria Math" panose="02040503050406030204" pitchFamily="18" charset="0"/>
                      </a:rPr>
                      <m:t>𝝓</m:t>
                    </m:r>
                    <m:r>
                      <a:rPr lang="en-US" altLang="zh-CN" sz="2000" i="1">
                        <a:latin typeface="Cambria Math" panose="02040503050406030204" pitchFamily="18" charset="0"/>
                      </a:rPr>
                      <m:t>(</m:t>
                    </m:r>
                    <m:r>
                      <a:rPr lang="en-US" altLang="zh-CN" sz="2000" i="1">
                        <a:latin typeface="Cambria Math" panose="02040503050406030204" pitchFamily="18" charset="0"/>
                      </a:rPr>
                      <m:t>𝒙</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𝒗</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r>
                      <a:rPr lang="en-US" altLang="zh-CN" sz="2000" i="1">
                        <a:latin typeface="Cambria Math" panose="02040503050406030204" pitchFamily="18" charset="0"/>
                      </a:rPr>
                      <m:t>𝝁</m:t>
                    </m:r>
                    <m:r>
                      <a:rPr lang="en-US" altLang="zh-CN" sz="2000" i="1">
                        <a:latin typeface="Cambria Math" panose="02040503050406030204" pitchFamily="18" charset="0"/>
                      </a:rPr>
                      <m:t>)</m:t>
                    </m:r>
                  </m:oMath>
                </a14:m>
                <a:r>
                  <a:rPr lang="zh-CN" altLang="en-US" sz="2000" dirty="0"/>
                  <a:t>在</a:t>
                </a:r>
                <a14:m>
                  <m:oMath xmlns:m="http://schemas.openxmlformats.org/officeDocument/2006/math">
                    <m:r>
                      <a:rPr lang="en-US" altLang="zh-CN" sz="2000" i="1" dirty="0">
                        <a:latin typeface="Cambria Math" panose="02040503050406030204" pitchFamily="18" charset="0"/>
                      </a:rPr>
                      <m:t>𝑫</m:t>
                    </m:r>
                  </m:oMath>
                </a14:m>
                <a:r>
                  <a:rPr lang="zh-CN" altLang="en-US" sz="2000" dirty="0"/>
                  <a:t>上的严格局部极小点。</a:t>
                </a:r>
                <a:r>
                  <a:rPr lang="zh-CN" altLang="en-US" sz="2000" dirty="0" smtClean="0">
                    <a:solidFill>
                      <a:srgbClr val="FF0000"/>
                    </a:solidFill>
                  </a:rPr>
                  <a:t>表明：求解辅助问题时，罚因子同最优解无关</a:t>
                </a:r>
                <a:r>
                  <a:rPr lang="en-US" altLang="zh-CN" sz="2000" dirty="0">
                    <a:solidFill>
                      <a:srgbClr val="FF0000"/>
                    </a:solidFill>
                  </a:rPr>
                  <a:t>(</a:t>
                </a:r>
                <a:r>
                  <a:rPr lang="zh-CN" altLang="en-US" sz="2000" dirty="0">
                    <a:solidFill>
                      <a:srgbClr val="FF0000"/>
                    </a:solidFill>
                  </a:rPr>
                  <a:t>只需要足够大就可以</a:t>
                </a:r>
                <a:r>
                  <a:rPr lang="en-US" altLang="zh-CN" sz="2000" dirty="0">
                    <a:solidFill>
                      <a:srgbClr val="FF0000"/>
                    </a:solidFill>
                  </a:rPr>
                  <a:t>)</a:t>
                </a:r>
                <a:r>
                  <a:rPr lang="zh-CN" altLang="en-US" sz="2000" dirty="0">
                    <a:solidFill>
                      <a:srgbClr val="FF0000"/>
                    </a:solidFill>
                  </a:rPr>
                  <a:t>，从而只需要构造序列</a:t>
                </a:r>
                <a14:m>
                  <m:oMath xmlns:m="http://schemas.openxmlformats.org/officeDocument/2006/math">
                    <m:r>
                      <a:rPr lang="en-US" altLang="zh-CN" sz="2000" i="1">
                        <a:solidFill>
                          <a:srgbClr val="FF0000"/>
                        </a:solidFill>
                        <a:latin typeface="Cambria Math" panose="02040503050406030204" pitchFamily="18" charset="0"/>
                      </a:rPr>
                      <m:t>{</m:t>
                    </m:r>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𝒗</m:t>
                        </m:r>
                      </m:e>
                      <m:sup>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𝒌</m:t>
                            </m:r>
                          </m:e>
                        </m:d>
                      </m:sup>
                    </m:sSup>
                    <m:r>
                      <a:rPr lang="en-US" altLang="zh-CN" sz="2000" i="1">
                        <a:solidFill>
                          <a:srgbClr val="FF0000"/>
                        </a:solidFill>
                        <a:latin typeface="Cambria Math" panose="02040503050406030204" pitchFamily="18" charset="0"/>
                      </a:rPr>
                      <m:t>}</m:t>
                    </m:r>
                  </m:oMath>
                </a14:m>
                <a:endParaRPr lang="en-US" altLang="zh-CN" sz="2000" dirty="0" smtClean="0"/>
              </a:p>
              <a:p>
                <a:r>
                  <a:rPr lang="zh-CN" altLang="en-US" sz="2000" dirty="0" smtClean="0"/>
                  <a:t>实际计算中，由于并不知道</a:t>
                </a:r>
                <a14:m>
                  <m:oMath xmlns:m="http://schemas.openxmlformats.org/officeDocument/2006/math">
                    <m:acc>
                      <m:accPr>
                        <m:chr m:val="̅"/>
                        <m:ctrlPr>
                          <a:rPr lang="en-US" altLang="zh-CN" sz="2000" b="1" i="1" smtClean="0">
                            <a:latin typeface="Cambria Math" panose="02040503050406030204" pitchFamily="18" charset="0"/>
                          </a:rPr>
                        </m:ctrlPr>
                      </m:accPr>
                      <m:e>
                        <m:r>
                          <a:rPr lang="en-US" altLang="zh-CN" sz="2000" b="1" i="1" smtClean="0">
                            <a:latin typeface="Cambria Math" panose="02040503050406030204" pitchFamily="18" charset="0"/>
                          </a:rPr>
                          <m:t>𝝁</m:t>
                        </m:r>
                      </m:e>
                    </m:acc>
                  </m:oMath>
                </a14:m>
                <a:r>
                  <a:rPr lang="zh-CN" altLang="en-US" sz="2000" dirty="0" smtClean="0"/>
                  <a:t>，因此仍需对</a:t>
                </a:r>
                <a14:m>
                  <m:oMath xmlns:m="http://schemas.openxmlformats.org/officeDocument/2006/math">
                    <m:r>
                      <a:rPr lang="en-US" altLang="zh-CN" sz="2000" b="1" i="1" smtClean="0">
                        <a:latin typeface="Cambria Math" panose="02040503050406030204" pitchFamily="18" charset="0"/>
                      </a:rPr>
                      <m:t>𝝁</m:t>
                    </m:r>
                  </m:oMath>
                </a14:m>
                <a:r>
                  <a:rPr lang="zh-CN" altLang="en-US" sz="2000" dirty="0" smtClean="0"/>
                  <a:t>进行调整，不过不需太大。因此，在乘子法中需要对</a:t>
                </a:r>
                <a14:m>
                  <m:oMath xmlns:m="http://schemas.openxmlformats.org/officeDocument/2006/math">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1" i="1" smtClean="0">
                            <a:latin typeface="Cambria Math" panose="02040503050406030204" pitchFamily="18" charset="0"/>
                          </a:rPr>
                          <m:t>𝒋</m:t>
                        </m:r>
                      </m:sub>
                    </m:sSub>
                  </m:oMath>
                </a14:m>
                <a:r>
                  <a:rPr lang="zh-CN" altLang="en-US" sz="2000" dirty="0" smtClean="0"/>
                  <a:t>进行调整，</a:t>
                </a:r>
                <a:r>
                  <a:rPr lang="zh-CN" altLang="en-US" sz="2000" dirty="0" smtClean="0">
                    <a:solidFill>
                      <a:srgbClr val="FF0000"/>
                    </a:solidFill>
                  </a:rPr>
                  <a:t>并且</a:t>
                </a:r>
                <a14:m>
                  <m:oMath xmlns:m="http://schemas.openxmlformats.org/officeDocument/2006/math">
                    <m:r>
                      <a:rPr lang="en-US" altLang="zh-CN" sz="2000" b="1" i="1" smtClean="0">
                        <a:solidFill>
                          <a:srgbClr val="FF0000"/>
                        </a:solidFill>
                        <a:latin typeface="Cambria Math" panose="02040503050406030204" pitchFamily="18" charset="0"/>
                      </a:rPr>
                      <m:t>𝒗</m:t>
                    </m:r>
                  </m:oMath>
                </a14:m>
                <a:r>
                  <a:rPr lang="zh-CN" altLang="en-US" sz="2000" dirty="0" smtClean="0">
                    <a:solidFill>
                      <a:srgbClr val="FF0000"/>
                    </a:solidFill>
                  </a:rPr>
                  <a:t>的调整更为重要</a:t>
                </a:r>
                <a:endParaRPr lang="en-US" altLang="zh-CN" sz="2000" dirty="0" smtClean="0"/>
              </a:p>
              <a:p>
                <a:r>
                  <a:rPr lang="zh-CN" altLang="en-US" sz="2000" dirty="0" smtClean="0"/>
                  <a:t>实际可用牛顿迭代公式</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e>
                          </m:d>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e>
                          </m:d>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d>
                            <m:dPr>
                              <m:begChr m:val="["/>
                              <m:endChr m:val="]"/>
                              <m:ctrlPr>
                                <a:rPr lang="en-US" altLang="zh-CN" sz="2000" b="1" i="1" smtClean="0">
                                  <a:latin typeface="Cambria Math" panose="02040503050406030204" pitchFamily="18" charset="0"/>
                                </a:rPr>
                              </m:ctrlPr>
                            </m:dPr>
                            <m:e>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m:t>
                                  </m:r>
                                </m:e>
                                <m:sub>
                                  <m:r>
                                    <a:rPr lang="en-US" altLang="zh-CN" sz="2000" b="1" i="1" smtClean="0">
                                      <a:latin typeface="Cambria Math" panose="02040503050406030204" pitchFamily="18" charset="0"/>
                                    </a:rPr>
                                    <m:t>𝒗</m:t>
                                  </m:r>
                                </m:sub>
                                <m:sup>
                                  <m:r>
                                    <a:rPr lang="en-US" altLang="zh-CN" sz="2000" b="1" i="1" smtClean="0">
                                      <a:latin typeface="Cambria Math" panose="02040503050406030204" pitchFamily="18" charset="0"/>
                                    </a:rPr>
                                    <m:t>𝟐</m:t>
                                  </m:r>
                                </m:sup>
                              </m:sSubSup>
                              <m:r>
                                <a:rPr lang="en-US" altLang="zh-CN" sz="2000" b="1" i="1" smtClean="0">
                                  <a:latin typeface="Cambria Math" panose="02040503050406030204" pitchFamily="18" charset="0"/>
                                </a:rPr>
                                <m:t>𝒉</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e>
                                          </m:d>
                                        </m:sup>
                                      </m:sSup>
                                    </m:e>
                                  </m:d>
                                </m:e>
                              </m:d>
                            </m:e>
                          </m:d>
                        </m:e>
                        <m:sup>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p>
                      </m:sSup>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m:t>
                          </m:r>
                        </m:e>
                        <m:sub>
                          <m:r>
                            <a:rPr lang="en-US" altLang="zh-CN" sz="2000" b="1" i="1" smtClean="0">
                              <a:latin typeface="Cambria Math" panose="02040503050406030204" pitchFamily="18" charset="0"/>
                            </a:rPr>
                            <m:t>𝒗</m:t>
                          </m:r>
                        </m:sub>
                      </m:sSub>
                      <m:r>
                        <a:rPr lang="en-US" altLang="zh-CN" sz="2000" b="1" i="1" smtClean="0">
                          <a:latin typeface="Cambria Math" panose="02040503050406030204" pitchFamily="18" charset="0"/>
                        </a:rPr>
                        <m:t>𝒉</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e>
                                  </m:d>
                                </m:sup>
                              </m:sSup>
                            </m:e>
                          </m:d>
                        </m:e>
                      </m:d>
                    </m:oMath>
                  </m:oMathPara>
                </a14:m>
                <a:endParaRPr lang="en-US" altLang="zh-CN" sz="2000" i="1" dirty="0" smtClean="0"/>
              </a:p>
              <a:p>
                <a:r>
                  <a:rPr lang="zh-CN" altLang="en-US" sz="2000" dirty="0" smtClean="0"/>
                  <a:t>或近似迭代公式</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e>
                          </m:d>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e>
                          </m:d>
                        </m:sup>
                      </m:sSup>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𝑴𝒉</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𝒗</m:t>
                                  </m:r>
                                </m:e>
                                <m:sup>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e>
                                  </m:d>
                                </m:sup>
                              </m:sSup>
                            </m:e>
                          </m:d>
                        </m:e>
                      </m:d>
                    </m:oMath>
                  </m:oMathPara>
                </a14:m>
                <a:endParaRPr lang="en-US" altLang="zh-CN" sz="2000" i="1" dirty="0"/>
              </a:p>
              <a:p>
                <a:endParaRPr lang="zh-CN" altLang="en-US" sz="3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95" t="-759"/>
                </a:stretch>
              </a:blipFill>
            </p:spPr>
            <p:txBody>
              <a:bodyPr/>
              <a:lstStyle/>
              <a:p>
                <a:r>
                  <a:rPr lang="zh-CN" altLang="en-US">
                    <a:noFill/>
                  </a:rPr>
                  <a:t> </a:t>
                </a:r>
              </a:p>
            </p:txBody>
          </p:sp>
        </mc:Fallback>
      </mc:AlternateContent>
      <p:sp>
        <p:nvSpPr>
          <p:cNvPr id="4" name="标题 1"/>
          <p:cNvSpPr>
            <a:spLocks noGrp="1"/>
          </p:cNvSpPr>
          <p:nvPr>
            <p:ph type="title"/>
          </p:nvPr>
        </p:nvSpPr>
        <p:spPr>
          <a:xfrm>
            <a:off x="479425" y="180975"/>
            <a:ext cx="8650288" cy="763588"/>
          </a:xfrm>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en-US" altLang="zh-CN" sz="2400" dirty="0" smtClean="0">
                <a:latin typeface="隶书" pitchFamily="1" charset="-122"/>
              </a:rPr>
              <a:t>)-</a:t>
            </a:r>
            <a:r>
              <a:rPr lang="zh-CN" altLang="en-US" sz="2400" dirty="0" smtClean="0">
                <a:latin typeface="隶书" pitchFamily="1" charset="-122"/>
              </a:rPr>
              <a:t>乘子法</a:t>
            </a:r>
            <a:endParaRPr lang="zh-CN" altLang="en-US" sz="2400" dirty="0"/>
          </a:p>
        </p:txBody>
      </p:sp>
    </p:spTree>
    <p:extLst>
      <p:ext uri="{BB962C8B-B14F-4D97-AF65-F5344CB8AC3E}">
        <p14:creationId xmlns:p14="http://schemas.microsoft.com/office/powerpoint/2010/main" val="131488354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一般问题的乘子法</a:t>
                </a:r>
                <a:endParaRPr lang="en-US" altLang="zh-CN" dirty="0" smtClean="0"/>
              </a:p>
              <a:p>
                <a14:m>
                  <m:oMath xmlns:m="http://schemas.openxmlformats.org/officeDocument/2006/math">
                    <m:r>
                      <a:rPr lang="en-US" altLang="zh-CN" b="1" i="1" smtClean="0">
                        <a:latin typeface="Cambria Math" panose="02040503050406030204" pitchFamily="18" charset="0"/>
                      </a:rPr>
                      <m:t>𝒎𝒊𝒏</m:t>
                    </m:r>
                    <m:r>
                      <a:rPr lang="en-US" altLang="zh-CN" b="1" i="1" smtClean="0">
                        <a:latin typeface="Cambria Math" panose="02040503050406030204" pitchFamily="18" charset="0"/>
                      </a:rPr>
                      <m:t> </m:t>
                    </m:r>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 </m:t>
                    </m:r>
                    <m:r>
                      <a:rPr lang="en-US" altLang="zh-CN" b="1" i="1" smtClean="0">
                        <a:latin typeface="Cambria Math" panose="02040503050406030204" pitchFamily="18" charset="0"/>
                      </a:rPr>
                      <m:t>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𝒉</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sz="3200" i="1">
                        <a:latin typeface="Cambria Math" panose="02040503050406030204" pitchFamily="18" charset="0"/>
                      </a:rPr>
                      <m:t>𝒙</m:t>
                    </m:r>
                    <m:r>
                      <a:rPr lang="en-US" altLang="zh-CN" sz="3200" i="1">
                        <a:latin typeface="Cambria Math" panose="02040503050406030204" pitchFamily="18" charset="0"/>
                      </a:rPr>
                      <m:t>∈</m:t>
                    </m:r>
                    <m:r>
                      <a:rPr lang="en-US" altLang="zh-CN" sz="3200" i="1">
                        <a:latin typeface="Cambria Math" panose="02040503050406030204" pitchFamily="18" charset="0"/>
                      </a:rPr>
                      <m:t>𝑿</m:t>
                    </m:r>
                    <m:r>
                      <a:rPr lang="en-US" altLang="zh-CN" sz="3200" i="1">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𝑹</m:t>
                        </m:r>
                      </m:e>
                      <m:sup>
                        <m:r>
                          <a:rPr lang="en-US" altLang="zh-CN" sz="3200" i="1">
                            <a:latin typeface="Cambria Math" panose="02040503050406030204" pitchFamily="18" charset="0"/>
                          </a:rPr>
                          <m:t>𝒏</m:t>
                        </m:r>
                      </m:sup>
                    </m:sSup>
                    <m:r>
                      <a:rPr lang="en-US" altLang="zh-CN" sz="3200" i="1">
                        <a:latin typeface="Cambria Math" panose="02040503050406030204" pitchFamily="18" charset="0"/>
                      </a:rPr>
                      <m:t>,</m:t>
                    </m:r>
                    <m:r>
                      <a:rPr lang="en-US" altLang="zh-CN" sz="3200" i="1">
                        <a:latin typeface="Cambria Math" panose="02040503050406030204" pitchFamily="18" charset="0"/>
                      </a:rPr>
                      <m:t>𝒇</m:t>
                    </m:r>
                    <m:r>
                      <a:rPr lang="en-US" altLang="zh-CN" sz="3200" i="1">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𝑹</m:t>
                        </m:r>
                      </m:e>
                      <m:sup>
                        <m:r>
                          <a:rPr lang="en-US" altLang="zh-CN" sz="3200" i="1">
                            <a:latin typeface="Cambria Math" panose="02040503050406030204" pitchFamily="18" charset="0"/>
                          </a:rPr>
                          <m:t>𝒏</m:t>
                        </m:r>
                      </m:sup>
                    </m:sSup>
                    <m:r>
                      <a:rPr lang="en-US" altLang="zh-CN" sz="3200" i="1">
                        <a:latin typeface="Cambria Math" panose="02040503050406030204" pitchFamily="18" charset="0"/>
                      </a:rPr>
                      <m:t>→</m:t>
                    </m:r>
                    <m:r>
                      <a:rPr lang="en-US" altLang="zh-CN" sz="3200" i="1">
                        <a:latin typeface="Cambria Math" panose="02040503050406030204" pitchFamily="18" charset="0"/>
                      </a:rPr>
                      <m:t>𝑹</m:t>
                    </m:r>
                    <m:r>
                      <a:rPr lang="en-US" altLang="zh-CN" sz="3200" i="1">
                        <a:latin typeface="Cambria Math" panose="02040503050406030204" pitchFamily="18" charset="0"/>
                      </a:rPr>
                      <m:t>,</m:t>
                    </m:r>
                    <m:r>
                      <a:rPr lang="en-US" altLang="zh-CN" sz="3200" b="1" i="1" smtClean="0">
                        <a:latin typeface="Cambria Math" panose="02040503050406030204" pitchFamily="18" charset="0"/>
                      </a:rPr>
                      <m:t>𝒈</m:t>
                    </m:r>
                    <m:r>
                      <a:rPr lang="en-US" altLang="zh-CN" sz="3200" b="1" i="1" smtClean="0">
                        <a:latin typeface="Cambria Math" panose="02040503050406030204" pitchFamily="18" charset="0"/>
                      </a:rPr>
                      <m:t>:</m:t>
                    </m:r>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𝑹</m:t>
                        </m:r>
                      </m:e>
                      <m:sup>
                        <m:r>
                          <a:rPr lang="en-US" altLang="zh-CN" sz="3200" b="1" i="1" smtClean="0">
                            <a:latin typeface="Cambria Math" panose="02040503050406030204" pitchFamily="18" charset="0"/>
                          </a:rPr>
                          <m:t>𝒏</m:t>
                        </m:r>
                      </m:sup>
                    </m:sSup>
                    <m:r>
                      <a:rPr lang="en-US" altLang="zh-CN" sz="3200" b="1" i="1" smtClean="0">
                        <a:latin typeface="Cambria Math" panose="02040503050406030204" pitchFamily="18" charset="0"/>
                      </a:rPr>
                      <m:t>→</m:t>
                    </m:r>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𝑹</m:t>
                        </m:r>
                      </m:e>
                      <m:sup>
                        <m:r>
                          <a:rPr lang="en-US" altLang="zh-CN" sz="3200" b="1" i="1" smtClean="0">
                            <a:latin typeface="Cambria Math" panose="02040503050406030204" pitchFamily="18" charset="0"/>
                          </a:rPr>
                          <m:t>𝒎</m:t>
                        </m:r>
                      </m:sup>
                    </m:sSup>
                    <m:r>
                      <a:rPr lang="en-US" altLang="zh-CN" sz="3200" b="1" i="1" smtClean="0">
                        <a:latin typeface="Cambria Math" panose="02040503050406030204" pitchFamily="18" charset="0"/>
                      </a:rPr>
                      <m:t>,</m:t>
                    </m:r>
                    <m:r>
                      <a:rPr lang="en-US" altLang="zh-CN" sz="3200" i="1">
                        <a:latin typeface="Cambria Math" panose="02040503050406030204" pitchFamily="18" charset="0"/>
                      </a:rPr>
                      <m:t>𝒉</m:t>
                    </m:r>
                    <m:r>
                      <a:rPr lang="en-US" altLang="zh-CN" sz="3200" i="1">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𝑹</m:t>
                        </m:r>
                      </m:e>
                      <m:sup>
                        <m:r>
                          <a:rPr lang="en-US" altLang="zh-CN" sz="3200" i="1">
                            <a:latin typeface="Cambria Math" panose="02040503050406030204" pitchFamily="18" charset="0"/>
                          </a:rPr>
                          <m:t>𝒏</m:t>
                        </m:r>
                      </m:sup>
                    </m:sSup>
                    <m:r>
                      <a:rPr lang="en-US" altLang="zh-CN" sz="3200" i="1">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𝑹</m:t>
                        </m:r>
                      </m:e>
                      <m:sup>
                        <m:r>
                          <a:rPr lang="en-US" altLang="zh-CN" sz="3200" i="1">
                            <a:latin typeface="Cambria Math" panose="02040503050406030204" pitchFamily="18" charset="0"/>
                          </a:rPr>
                          <m:t>𝒍</m:t>
                        </m:r>
                      </m:sup>
                    </m:sSup>
                  </m:oMath>
                </a14:m>
                <a:endParaRPr lang="en-US" altLang="zh-CN" dirty="0" smtClean="0"/>
              </a:p>
              <a:p>
                <a:r>
                  <a:rPr lang="zh-CN" altLang="en-US" dirty="0" smtClean="0"/>
                  <a:t>引入松弛变量</a:t>
                </a:r>
                <a14:m>
                  <m:oMath xmlns:m="http://schemas.openxmlformats.org/officeDocument/2006/math">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𝑹</m:t>
                        </m:r>
                      </m:e>
                      <m:sup>
                        <m:r>
                          <a:rPr lang="en-US" altLang="zh-CN" b="1" i="1" smtClean="0">
                            <a:latin typeface="Cambria Math" panose="02040503050406030204" pitchFamily="18" charset="0"/>
                          </a:rPr>
                          <m:t>𝒎</m:t>
                        </m:r>
                      </m:sup>
                    </m:sSup>
                  </m:oMath>
                </a14:m>
                <a:r>
                  <a:rPr lang="en-US" altLang="zh-CN" dirty="0" smtClean="0"/>
                  <a:t>,</a:t>
                </a:r>
                <a:r>
                  <a:rPr lang="zh-CN" altLang="en-US" dirty="0" smtClean="0"/>
                  <a:t>上述问题可变为等式约束问题</a:t>
                </a:r>
                <a:endParaRPr lang="en-US" altLang="zh-CN" dirty="0" smtClean="0"/>
              </a:p>
              <a:p>
                <a:pPr marL="0" indent="0">
                  <a:buNone/>
                </a:pPr>
                <a14:m>
                  <m:oMath xmlns:m="http://schemas.openxmlformats.org/officeDocument/2006/math">
                    <m:r>
                      <a:rPr lang="en-US" altLang="zh-CN" b="1" i="1" smtClean="0">
                        <a:latin typeface="Cambria Math" panose="02040503050406030204" pitchFamily="18" charset="0"/>
                      </a:rPr>
                      <m:t>𝒎𝒊𝒏</m:t>
                    </m:r>
                    <m:r>
                      <a:rPr lang="en-US" altLang="zh-CN" b="1" i="1" smtClean="0">
                        <a:latin typeface="Cambria Math" panose="02040503050406030204" pitchFamily="18" charset="0"/>
                      </a:rPr>
                      <m:t> </m:t>
                    </m:r>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1" i="1" smtClean="0">
                                <a:latin typeface="Cambria Math" panose="02040503050406030204" pitchFamily="18" charset="0"/>
                              </a:rPr>
                              <m:t>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e>
                            <m:r>
                              <a:rPr lang="en-US" altLang="zh-CN" b="1" i="1" smtClean="0">
                                <a:latin typeface="Cambria Math" panose="02040503050406030204" pitchFamily="18" charset="0"/>
                              </a:rPr>
                              <m:t>𝒉</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𝑿</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eqArr>
                      </m:e>
                    </m:d>
                  </m:oMath>
                </a14:m>
                <a:r>
                  <a:rPr lang="en-US" altLang="zh-CN" dirty="0" smtClean="0"/>
                  <a:t>,</a:t>
                </a:r>
                <a:r>
                  <a:rPr lang="zh-CN" altLang="en-US" dirty="0" smtClean="0"/>
                  <a:t>约束含有</a:t>
                </a:r>
                <a14:m>
                  <m:oMath xmlns:m="http://schemas.openxmlformats.org/officeDocument/2006/math">
                    <m:r>
                      <a:rPr lang="en-US" altLang="zh-CN" b="1" i="1" smtClean="0">
                        <a:latin typeface="Cambria Math" panose="02040503050406030204" pitchFamily="18" charset="0"/>
                      </a:rPr>
                      <m:t>𝒎</m:t>
                    </m:r>
                    <m:r>
                      <a:rPr lang="en-US" altLang="zh-CN" b="1" i="1" smtClean="0">
                        <a:latin typeface="Cambria Math" panose="02040503050406030204" pitchFamily="18" charset="0"/>
                      </a:rPr>
                      <m:t>+</m:t>
                    </m:r>
                    <m:r>
                      <a:rPr lang="en-US" altLang="zh-CN" b="1" i="1" smtClean="0">
                        <a:latin typeface="Cambria Math" panose="02040503050406030204" pitchFamily="18" charset="0"/>
                      </a:rPr>
                      <m:t>𝒍</m:t>
                    </m:r>
                  </m:oMath>
                </a14:m>
                <a:r>
                  <a:rPr lang="zh-CN" altLang="en-US" dirty="0" smtClean="0"/>
                  <a:t>维等式约束问题，从而可以用上述的等式约束乘子法求解</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87" t="-1735" r="-529"/>
                </a:stretch>
              </a:blipFill>
            </p:spPr>
            <p:txBody>
              <a:bodyPr/>
              <a:lstStyle/>
              <a:p>
                <a:r>
                  <a:rPr lang="zh-CN" altLang="en-US">
                    <a:noFill/>
                  </a:rPr>
                  <a:t> </a:t>
                </a:r>
              </a:p>
            </p:txBody>
          </p:sp>
        </mc:Fallback>
      </mc:AlternateContent>
      <p:sp>
        <p:nvSpPr>
          <p:cNvPr id="4" name="标题 1"/>
          <p:cNvSpPr>
            <a:spLocks noGrp="1"/>
          </p:cNvSpPr>
          <p:nvPr>
            <p:ph type="title"/>
          </p:nvPr>
        </p:nvSpPr>
        <p:spPr>
          <a:xfrm>
            <a:off x="479425" y="180975"/>
            <a:ext cx="8650288" cy="763588"/>
          </a:xfrm>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en-US" altLang="zh-CN" sz="2400" dirty="0" smtClean="0">
                <a:latin typeface="隶书" pitchFamily="1" charset="-122"/>
              </a:rPr>
              <a:t>)-</a:t>
            </a:r>
            <a:r>
              <a:rPr lang="zh-CN" altLang="en-US" sz="2400" dirty="0" smtClean="0">
                <a:latin typeface="隶书" pitchFamily="1" charset="-122"/>
              </a:rPr>
              <a:t>乘子法</a:t>
            </a:r>
            <a:endParaRPr lang="zh-CN" altLang="en-US" sz="2400" dirty="0"/>
          </a:p>
        </p:txBody>
      </p:sp>
    </p:spTree>
    <p:extLst>
      <p:ext uri="{BB962C8B-B14F-4D97-AF65-F5344CB8AC3E}">
        <p14:creationId xmlns:p14="http://schemas.microsoft.com/office/powerpoint/2010/main" val="324392558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优化算法在图像处理中的一些应用简介</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sz="2400" dirty="0">
                    <a:latin typeface="Helvetica" panose="020B0604020202020204" pitchFamily="34" charset="0"/>
                  </a:rPr>
                  <a:t>ADMM</a:t>
                </a:r>
                <a:r>
                  <a:rPr lang="zh-CN" altLang="en-US" sz="2400" dirty="0">
                    <a:latin typeface="Helvetica" panose="020B0604020202020204" pitchFamily="34" charset="0"/>
                  </a:rPr>
                  <a:t>方法求解</a:t>
                </a:r>
                <a14:m>
                  <m:oMath xmlns:m="http://schemas.openxmlformats.org/officeDocument/2006/math">
                    <m:r>
                      <a:rPr lang="en-US" altLang="zh-CN" sz="2400" i="1">
                        <a:latin typeface="Cambria Math" panose="02040503050406030204" pitchFamily="18" charset="0"/>
                      </a:rPr>
                      <m:t>𝒎𝒊𝒏</m:t>
                    </m:r>
                    <m:r>
                      <a:rPr lang="en-US" altLang="zh-CN" sz="2400" i="1">
                        <a:latin typeface="Cambria Math" panose="02040503050406030204" pitchFamily="18" charset="0"/>
                      </a:rPr>
                      <m:t> </m:t>
                    </m:r>
                    <m:r>
                      <m:rPr>
                        <m:lit/>
                      </m:rPr>
                      <a:rPr lang="en-US" altLang="zh-CN" sz="2400" i="1">
                        <a:latin typeface="Cambria Math" panose="02040503050406030204" pitchFamily="18" charset="0"/>
                      </a:rPr>
                      <m:t>||</m:t>
                    </m:r>
                    <m:r>
                      <a:rPr lang="en-US" altLang="zh-CN" sz="2400" i="1">
                        <a:latin typeface="Cambria Math" panose="02040503050406030204" pitchFamily="18" charset="0"/>
                      </a:rPr>
                      <m:t>𝒙</m:t>
                    </m:r>
                    <m:r>
                      <m:rPr>
                        <m:lit/>
                      </m:rP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lit/>
                          </m:rPr>
                          <a:rPr lang="en-US" altLang="zh-CN" sz="2400" i="1">
                            <a:latin typeface="Cambria Math" panose="02040503050406030204" pitchFamily="18" charset="0"/>
                          </a:rPr>
                          <m:t>|</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 </m:t>
                    </m:r>
                    <m:r>
                      <a:rPr lang="en-US" altLang="zh-CN" sz="2400" i="1">
                        <a:latin typeface="Cambria Math" panose="02040503050406030204" pitchFamily="18" charset="0"/>
                      </a:rPr>
                      <m:t>𝒔</m:t>
                    </m:r>
                    <m:r>
                      <a:rPr lang="en-US" altLang="zh-CN" sz="2400" i="1">
                        <a:latin typeface="Cambria Math" panose="02040503050406030204" pitchFamily="18" charset="0"/>
                      </a:rPr>
                      <m:t>.</m:t>
                    </m:r>
                    <m:r>
                      <a:rPr lang="en-US" altLang="zh-CN" sz="2400" i="1">
                        <a:latin typeface="Cambria Math" panose="02040503050406030204" pitchFamily="18" charset="0"/>
                      </a:rPr>
                      <m:t>𝒕</m:t>
                    </m:r>
                    <m:r>
                      <a:rPr lang="en-US" altLang="zh-CN" sz="2400" i="1">
                        <a:latin typeface="Cambria Math" panose="02040503050406030204" pitchFamily="18" charset="0"/>
                      </a:rPr>
                      <m:t>. </m:t>
                    </m:r>
                    <m:r>
                      <a:rPr lang="en-US" altLang="zh-CN" sz="2400" i="1">
                        <a:latin typeface="Cambria Math" panose="02040503050406030204" pitchFamily="18" charset="0"/>
                      </a:rPr>
                      <m:t>𝑪𝒙</m:t>
                    </m:r>
                    <m:r>
                      <a:rPr lang="en-US" altLang="zh-CN" sz="2400" i="1">
                        <a:latin typeface="Cambria Math" panose="02040503050406030204" pitchFamily="18" charset="0"/>
                      </a:rPr>
                      <m:t>=</m:t>
                    </m:r>
                    <m:r>
                      <a:rPr lang="en-US" altLang="zh-CN" sz="2400" i="1">
                        <a:latin typeface="Cambria Math" panose="02040503050406030204" pitchFamily="18" charset="0"/>
                      </a:rPr>
                      <m:t>𝒃</m:t>
                    </m:r>
                  </m:oMath>
                </a14:m>
                <a:endParaRPr lang="en-US" altLang="zh-TW" sz="2400" dirty="0">
                  <a:latin typeface="Helvetica" panose="020B0604020202020204" pitchFamily="34" charset="0"/>
                </a:endParaRPr>
              </a:p>
              <a:p>
                <a:r>
                  <a:rPr lang="en-US" altLang="zh-TW" sz="2400" dirty="0">
                    <a:latin typeface="Helvetica" panose="020B0604020202020204" pitchFamily="34" charset="0"/>
                  </a:rPr>
                  <a:t>ADMM</a:t>
                </a:r>
                <a:r>
                  <a:rPr lang="zh-CN" altLang="en-US" sz="2400" dirty="0">
                    <a:latin typeface="Helvetica" panose="020B0604020202020204" pitchFamily="34" charset="0"/>
                  </a:rPr>
                  <a:t>方法求解</a:t>
                </a:r>
                <a14:m>
                  <m:oMath xmlns:m="http://schemas.openxmlformats.org/officeDocument/2006/math">
                    <m:r>
                      <a:rPr lang="en-US" altLang="zh-CN" sz="2400" i="1">
                        <a:latin typeface="Cambria Math" panose="02040503050406030204" pitchFamily="18" charset="0"/>
                      </a:rPr>
                      <m:t>𝒎𝒊𝒏</m:t>
                    </m:r>
                    <m:r>
                      <a:rPr lang="en-US" altLang="zh-CN" sz="2400" i="1">
                        <a:latin typeface="Cambria Math" panose="02040503050406030204" pitchFamily="18" charset="0"/>
                      </a:rPr>
                      <m:t> </m:t>
                    </m:r>
                    <m:r>
                      <a:rPr lang="en-US" altLang="zh-CN" sz="2400" i="1">
                        <a:latin typeface="Cambria Math" panose="02040503050406030204" pitchFamily="18" charset="0"/>
                      </a:rPr>
                      <m:t>𝒇</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𝒙</m:t>
                        </m:r>
                      </m:e>
                    </m:d>
                    <m:r>
                      <a:rPr lang="en-US" altLang="zh-CN" sz="2400" i="1">
                        <a:latin typeface="Cambria Math" panose="02040503050406030204" pitchFamily="18" charset="0"/>
                      </a:rPr>
                      <m:t>+</m:t>
                    </m:r>
                    <m:r>
                      <a:rPr lang="en-US" altLang="zh-CN" sz="2400" i="1">
                        <a:latin typeface="Cambria Math" panose="02040503050406030204" pitchFamily="18" charset="0"/>
                      </a:rPr>
                      <m:t>𝜸</m:t>
                    </m:r>
                    <m:r>
                      <m:rPr>
                        <m:lit/>
                      </m:rPr>
                      <a:rPr lang="en-US" altLang="zh-CN" sz="2400" i="1">
                        <a:latin typeface="Cambria Math" panose="02040503050406030204" pitchFamily="18" charset="0"/>
                      </a:rPr>
                      <m:t>||</m:t>
                    </m:r>
                    <m:r>
                      <a:rPr lang="en-US" altLang="zh-CN" sz="2400" i="1">
                        <a:latin typeface="Cambria Math" panose="02040503050406030204" pitchFamily="18" charset="0"/>
                      </a:rPr>
                      <m:t>𝒙</m:t>
                    </m:r>
                    <m:r>
                      <m:rPr>
                        <m:lit/>
                      </m:rP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lit/>
                          </m:rPr>
                          <a:rPr lang="en-US" altLang="zh-CN" sz="2400" i="1">
                            <a:latin typeface="Cambria Math" panose="02040503050406030204" pitchFamily="18" charset="0"/>
                          </a:rPr>
                          <m:t>|</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 </m:t>
                    </m:r>
                    <m:r>
                      <a:rPr lang="en-US" altLang="zh-CN" sz="2400" i="1">
                        <a:latin typeface="Cambria Math" panose="02040503050406030204" pitchFamily="18" charset="0"/>
                      </a:rPr>
                      <m:t>𝒔</m:t>
                    </m:r>
                    <m:r>
                      <a:rPr lang="en-US" altLang="zh-CN" sz="2400" i="1">
                        <a:latin typeface="Cambria Math" panose="02040503050406030204" pitchFamily="18" charset="0"/>
                      </a:rPr>
                      <m:t>.</m:t>
                    </m:r>
                    <m:r>
                      <a:rPr lang="en-US" altLang="zh-CN" sz="2400" i="1">
                        <a:latin typeface="Cambria Math" panose="02040503050406030204" pitchFamily="18" charset="0"/>
                      </a:rPr>
                      <m:t>𝒕</m:t>
                    </m:r>
                    <m:r>
                      <a:rPr lang="en-US" altLang="zh-CN" sz="2400" i="1">
                        <a:latin typeface="Cambria Math" panose="02040503050406030204" pitchFamily="18" charset="0"/>
                      </a:rPr>
                      <m:t>. </m:t>
                    </m:r>
                    <m:r>
                      <a:rPr lang="en-US" altLang="zh-CN" sz="2400" i="1">
                        <a:latin typeface="Cambria Math" panose="02040503050406030204" pitchFamily="18" charset="0"/>
                      </a:rPr>
                      <m:t>𝒙</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𝒏</m:t>
                        </m:r>
                      </m:sup>
                    </m:sSup>
                    <m:r>
                      <a:rPr lang="en-US" altLang="zh-CN" sz="2400" i="1">
                        <a:latin typeface="Cambria Math" panose="02040503050406030204" pitchFamily="18" charset="0"/>
                      </a:rPr>
                      <m:t>, </m:t>
                    </m:r>
                    <m:r>
                      <a:rPr lang="en-US" altLang="zh-CN" sz="2400" i="1">
                        <a:latin typeface="Cambria Math" panose="02040503050406030204" pitchFamily="18" charset="0"/>
                      </a:rPr>
                      <m:t>𝒇</m:t>
                    </m:r>
                  </m:oMath>
                </a14:m>
                <a:r>
                  <a:rPr lang="zh-CN" altLang="en-US" sz="2400" dirty="0">
                    <a:latin typeface="Helvetica" panose="020B0604020202020204" pitchFamily="34" charset="0"/>
                  </a:rPr>
                  <a:t>为凸函数</a:t>
                </a:r>
                <a:endParaRPr lang="en-US" altLang="zh-TW" sz="2400" dirty="0">
                  <a:latin typeface="Helvetica" panose="020B0604020202020204" pitchFamily="34" charset="0"/>
                </a:endParaRPr>
              </a:p>
              <a:p>
                <a:r>
                  <a:rPr lang="zh-CN" altLang="en-US" sz="2800" dirty="0" smtClean="0"/>
                  <a:t>统计推断模型</a:t>
                </a:r>
                <a:endParaRPr lang="en-US" altLang="zh-CN" sz="2800" dirty="0" smtClean="0"/>
              </a:p>
              <a:p>
                <a:r>
                  <a:rPr lang="zh-CN" altLang="en-US" sz="2800" dirty="0">
                    <a:latin typeface="Helvetica" panose="020B0604020202020204" pitchFamily="34" charset="0"/>
                  </a:rPr>
                  <a:t>通</a:t>
                </a:r>
                <a:r>
                  <a:rPr lang="zh-CN" altLang="en-US" sz="2800" dirty="0" smtClean="0">
                    <a:latin typeface="Helvetica" panose="020B0604020202020204" pitchFamily="34" charset="0"/>
                  </a:rPr>
                  <a:t>过总变分从纹理图像中抽取结构信息</a:t>
                </a:r>
                <a:r>
                  <a:rPr lang="en-US" altLang="zh-TW" sz="2800" dirty="0" smtClean="0">
                    <a:latin typeface="Helvetica" panose="020B0604020202020204" pitchFamily="34" charset="0"/>
                  </a:rPr>
                  <a:t>Structure </a:t>
                </a:r>
                <a:r>
                  <a:rPr lang="en-US" altLang="zh-TW" sz="2800" dirty="0">
                    <a:latin typeface="Helvetica" panose="020B0604020202020204" pitchFamily="34" charset="0"/>
                  </a:rPr>
                  <a:t>Extraction from Texture via Relative Total </a:t>
                </a:r>
                <a:r>
                  <a:rPr lang="en-US" altLang="zh-TW" sz="2800" dirty="0" smtClean="0">
                    <a:latin typeface="Helvetica" panose="020B0604020202020204" pitchFamily="34" charset="0"/>
                  </a:rPr>
                  <a:t>Variation</a:t>
                </a:r>
              </a:p>
              <a:p>
                <a:pPr marL="441325" lvl="1" indent="0">
                  <a:buNone/>
                </a:pPr>
                <a:r>
                  <a:rPr lang="en-US" altLang="zh-CN" sz="1600" dirty="0" smtClean="0"/>
                  <a:t>ADMM:</a:t>
                </a:r>
              </a:p>
              <a:p>
                <a:pPr marL="441325" lvl="1" indent="0">
                  <a:buNone/>
                </a:pPr>
                <a:r>
                  <a:rPr lang="en-US" altLang="zh-CN" sz="1600" dirty="0" smtClean="0"/>
                  <a:t> </a:t>
                </a:r>
                <a14:m>
                  <m:oMath xmlns:m="http://schemas.openxmlformats.org/officeDocument/2006/math">
                    <m:r>
                      <a:rPr lang="en-US" altLang="zh-CN" sz="1600" i="1">
                        <a:solidFill>
                          <a:srgbClr val="FF0000"/>
                        </a:solidFill>
                        <a:latin typeface="Cambria Math" panose="02040503050406030204" pitchFamily="18" charset="0"/>
                      </a:rPr>
                      <m:t>𝒎𝒊𝒏</m:t>
                    </m:r>
                    <m:r>
                      <a:rPr lang="en-US" altLang="zh-CN" sz="1600" i="1">
                        <a:solidFill>
                          <a:srgbClr val="FF0000"/>
                        </a:solidFill>
                        <a:latin typeface="Cambria Math" panose="02040503050406030204" pitchFamily="18" charset="0"/>
                      </a:rPr>
                      <m:t> </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𝒇</m:t>
                        </m:r>
                      </m:e>
                      <m:sub>
                        <m:r>
                          <a:rPr lang="en-US" altLang="zh-CN" sz="1600" i="1">
                            <a:solidFill>
                              <a:srgbClr val="FF0000"/>
                            </a:solidFill>
                            <a:latin typeface="Cambria Math" panose="02040503050406030204" pitchFamily="18" charset="0"/>
                          </a:rPr>
                          <m:t>𝟏</m:t>
                        </m:r>
                      </m:sub>
                    </m:sSub>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panose="02040503050406030204" pitchFamily="18" charset="0"/>
                          </a:rPr>
                          <m:t>𝒙</m:t>
                        </m:r>
                      </m:e>
                    </m:d>
                    <m:r>
                      <a:rPr lang="en-US" altLang="zh-CN" sz="1600" i="1">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𝒇</m:t>
                        </m:r>
                      </m:e>
                      <m:sub>
                        <m:r>
                          <a:rPr lang="en-US" altLang="zh-CN" sz="1600" i="1">
                            <a:solidFill>
                              <a:srgbClr val="FF0000"/>
                            </a:solidFill>
                            <a:latin typeface="Cambria Math" panose="02040503050406030204" pitchFamily="18" charset="0"/>
                          </a:rPr>
                          <m:t>𝟐</m:t>
                        </m:r>
                      </m:sub>
                    </m:sSub>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panose="02040503050406030204" pitchFamily="18" charset="0"/>
                          </a:rPr>
                          <m:t>𝑨𝒙</m:t>
                        </m:r>
                      </m:e>
                    </m:d>
                    <m:r>
                      <a:rPr lang="en-US" altLang="zh-CN" sz="1600" i="1">
                        <a:solidFill>
                          <a:srgbClr val="FF0000"/>
                        </a:solidFill>
                        <a:latin typeface="Cambria Math" panose="02040503050406030204" pitchFamily="18" charset="0"/>
                      </a:rPr>
                      <m:t>, </m:t>
                    </m:r>
                    <m:r>
                      <a:rPr lang="en-US" altLang="zh-CN" sz="1600" i="1">
                        <a:solidFill>
                          <a:srgbClr val="FF0000"/>
                        </a:solidFill>
                        <a:latin typeface="Cambria Math" panose="02040503050406030204" pitchFamily="18" charset="0"/>
                      </a:rPr>
                      <m:t>𝒔</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𝒕</m:t>
                    </m:r>
                    <m:r>
                      <a:rPr lang="en-US" altLang="zh-CN" sz="1600" i="1">
                        <a:solidFill>
                          <a:srgbClr val="FF0000"/>
                        </a:solidFill>
                        <a:latin typeface="Cambria Math" panose="02040503050406030204" pitchFamily="18" charset="0"/>
                      </a:rPr>
                      <m:t>. </m:t>
                    </m:r>
                    <m:r>
                      <a:rPr lang="en-US" altLang="zh-CN" sz="1600" i="1">
                        <a:solidFill>
                          <a:srgbClr val="FF0000"/>
                        </a:solidFill>
                        <a:latin typeface="Cambria Math" panose="02040503050406030204" pitchFamily="18" charset="0"/>
                      </a:rPr>
                      <m:t>𝒙</m:t>
                    </m:r>
                    <m:r>
                      <a:rPr lang="en-US" altLang="zh-CN" sz="1600" i="1">
                        <a:solidFill>
                          <a:srgbClr val="FF0000"/>
                        </a:solidFill>
                        <a:latin typeface="Cambria Math" panose="02040503050406030204" pitchFamily="18" charset="0"/>
                      </a:rPr>
                      <m:t>∈</m:t>
                    </m:r>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𝑹</m:t>
                        </m:r>
                      </m:e>
                      <m:sup>
                        <m:r>
                          <a:rPr lang="en-US" altLang="zh-CN" sz="1600" i="1">
                            <a:solidFill>
                              <a:srgbClr val="FF0000"/>
                            </a:solidFill>
                            <a:latin typeface="Cambria Math" panose="02040503050406030204" pitchFamily="18" charset="0"/>
                          </a:rPr>
                          <m:t>𝒏</m:t>
                        </m:r>
                      </m:sup>
                    </m:sSup>
                    <m:r>
                      <a:rPr lang="en-US" altLang="zh-CN" sz="1600" i="1">
                        <a:solidFill>
                          <a:srgbClr val="FF0000"/>
                        </a:solidFill>
                        <a:latin typeface="Cambria Math" panose="02040503050406030204" pitchFamily="18" charset="0"/>
                      </a:rPr>
                      <m:t>, </m:t>
                    </m:r>
                    <m:r>
                      <a:rPr lang="en-US" altLang="zh-CN" sz="1600" i="1">
                        <a:solidFill>
                          <a:srgbClr val="FF0000"/>
                        </a:solidFill>
                        <a:latin typeface="Cambria Math" panose="02040503050406030204" pitchFamily="18" charset="0"/>
                      </a:rPr>
                      <m:t>𝑨</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𝒎</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𝒏</m:t>
                    </m:r>
                    <m:r>
                      <a:rPr lang="zh-CN" altLang="en-US" sz="1600" i="1">
                        <a:solidFill>
                          <a:srgbClr val="FF0000"/>
                        </a:solidFill>
                        <a:latin typeface="Cambria Math" panose="02040503050406030204" pitchFamily="18" charset="0"/>
                      </a:rPr>
                      <m:t>矩阵</m:t>
                    </m:r>
                    <m:r>
                      <a:rPr lang="zh-CN" altLang="en-US" sz="1600" i="1">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𝒇</m:t>
                        </m:r>
                      </m:e>
                      <m:sub>
                        <m:r>
                          <a:rPr lang="en-US" altLang="zh-CN" sz="1600" i="1">
                            <a:solidFill>
                              <a:srgbClr val="FF0000"/>
                            </a:solidFill>
                            <a:latin typeface="Cambria Math" panose="02040503050406030204" pitchFamily="18" charset="0"/>
                          </a:rPr>
                          <m:t>𝒊</m:t>
                        </m:r>
                      </m:sub>
                    </m:sSub>
                  </m:oMath>
                </a14:m>
                <a:r>
                  <a:rPr lang="zh-CN" altLang="en-US" sz="1600" dirty="0">
                    <a:solidFill>
                      <a:srgbClr val="FF0000"/>
                    </a:solidFill>
                  </a:rPr>
                  <a:t>都为凸函数</a:t>
                </a:r>
                <a:endParaRPr lang="en-US" altLang="zh-CN" sz="1600" dirty="0"/>
              </a:p>
              <a:p>
                <a:pPr lvl="1"/>
                <a:r>
                  <a:rPr lang="zh-CN" altLang="en-US" sz="1600" dirty="0"/>
                  <a:t>这</a:t>
                </a:r>
                <a:r>
                  <a:rPr lang="zh-CN" altLang="en-US" sz="1600" dirty="0"/>
                  <a:t>可等价转化为：</a:t>
                </a:r>
                <a:endParaRPr lang="en-US" altLang="zh-CN" sz="1600" dirty="0"/>
              </a:p>
              <a:p>
                <a:pPr marL="441325" lvl="1" indent="0">
                  <a:buNone/>
                </a:pPr>
                <a14:m>
                  <m:oMathPara xmlns:m="http://schemas.openxmlformats.org/officeDocument/2006/math">
                    <m:oMathParaPr>
                      <m:jc m:val="centerGroup"/>
                    </m:oMathParaPr>
                    <m:oMath xmlns:m="http://schemas.openxmlformats.org/officeDocument/2006/math">
                      <m:r>
                        <a:rPr lang="en-US" altLang="zh-CN" sz="1600" i="1">
                          <a:solidFill>
                            <a:srgbClr val="FF0000"/>
                          </a:solidFill>
                          <a:latin typeface="Cambria Math" panose="02040503050406030204" pitchFamily="18" charset="0"/>
                        </a:rPr>
                        <m:t>𝒎𝒊𝒏</m:t>
                      </m:r>
                      <m:r>
                        <a:rPr lang="en-US" altLang="zh-CN" sz="1600" i="1">
                          <a:solidFill>
                            <a:srgbClr val="FF0000"/>
                          </a:solidFill>
                          <a:latin typeface="Cambria Math" panose="02040503050406030204" pitchFamily="18" charset="0"/>
                        </a:rPr>
                        <m:t> </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𝒇</m:t>
                          </m:r>
                        </m:e>
                        <m:sub>
                          <m:r>
                            <a:rPr lang="en-US" altLang="zh-CN" sz="1600" i="1">
                              <a:solidFill>
                                <a:srgbClr val="FF0000"/>
                              </a:solidFill>
                              <a:latin typeface="Cambria Math" panose="02040503050406030204" pitchFamily="18" charset="0"/>
                            </a:rPr>
                            <m:t>𝟏</m:t>
                          </m:r>
                        </m:sub>
                      </m:sSub>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panose="02040503050406030204" pitchFamily="18" charset="0"/>
                            </a:rPr>
                            <m:t>𝒙</m:t>
                          </m:r>
                        </m:e>
                      </m:d>
                      <m:r>
                        <a:rPr lang="en-US" altLang="zh-CN" sz="1600" i="1">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𝒇</m:t>
                          </m:r>
                        </m:e>
                        <m:sub>
                          <m:r>
                            <a:rPr lang="en-US" altLang="zh-CN" sz="1600" i="1">
                              <a:solidFill>
                                <a:srgbClr val="FF0000"/>
                              </a:solidFill>
                              <a:latin typeface="Cambria Math" panose="02040503050406030204" pitchFamily="18" charset="0"/>
                            </a:rPr>
                            <m:t>𝟐</m:t>
                          </m:r>
                        </m:sub>
                      </m:sSub>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panose="02040503050406030204" pitchFamily="18" charset="0"/>
                            </a:rPr>
                            <m:t>𝒛</m:t>
                          </m:r>
                        </m:e>
                      </m:d>
                      <m:r>
                        <a:rPr lang="en-US" altLang="zh-CN" sz="1600" i="1">
                          <a:solidFill>
                            <a:srgbClr val="FF0000"/>
                          </a:solidFill>
                          <a:latin typeface="Cambria Math" panose="02040503050406030204" pitchFamily="18" charset="0"/>
                        </a:rPr>
                        <m:t>, </m:t>
                      </m:r>
                      <m:r>
                        <a:rPr lang="en-US" altLang="zh-CN" sz="1600" i="1">
                          <a:solidFill>
                            <a:srgbClr val="FF0000"/>
                          </a:solidFill>
                          <a:latin typeface="Cambria Math" panose="02040503050406030204" pitchFamily="18" charset="0"/>
                        </a:rPr>
                        <m:t>𝒔</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𝒕</m:t>
                      </m:r>
                      <m:r>
                        <a:rPr lang="en-US" altLang="zh-CN" sz="1600" i="1">
                          <a:solidFill>
                            <a:srgbClr val="FF0000"/>
                          </a:solidFill>
                          <a:latin typeface="Cambria Math" panose="02040503050406030204" pitchFamily="18" charset="0"/>
                        </a:rPr>
                        <m:t>. </m:t>
                      </m:r>
                      <m:r>
                        <a:rPr lang="en-US" altLang="zh-CN" sz="1600" i="1">
                          <a:solidFill>
                            <a:srgbClr val="FF0000"/>
                          </a:solidFill>
                          <a:latin typeface="Cambria Math" panose="02040503050406030204" pitchFamily="18" charset="0"/>
                        </a:rPr>
                        <m:t>𝒙</m:t>
                      </m:r>
                      <m:r>
                        <a:rPr lang="en-US" altLang="zh-CN" sz="1600" i="1">
                          <a:solidFill>
                            <a:srgbClr val="FF0000"/>
                          </a:solidFill>
                          <a:latin typeface="Cambria Math" panose="02040503050406030204" pitchFamily="18" charset="0"/>
                        </a:rPr>
                        <m:t>∈</m:t>
                      </m:r>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𝑹</m:t>
                          </m:r>
                        </m:e>
                        <m:sup>
                          <m:r>
                            <a:rPr lang="en-US" altLang="zh-CN" sz="1600" i="1">
                              <a:solidFill>
                                <a:srgbClr val="FF0000"/>
                              </a:solidFill>
                              <a:latin typeface="Cambria Math" panose="02040503050406030204" pitchFamily="18" charset="0"/>
                            </a:rPr>
                            <m:t>𝒏</m:t>
                          </m:r>
                        </m:sup>
                      </m:sSup>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𝒛</m:t>
                      </m:r>
                      <m:r>
                        <a:rPr lang="en-US" altLang="zh-CN" sz="1600" i="1">
                          <a:solidFill>
                            <a:srgbClr val="FF0000"/>
                          </a:solidFill>
                          <a:latin typeface="Cambria Math" panose="02040503050406030204" pitchFamily="18" charset="0"/>
                        </a:rPr>
                        <m:t>∈</m:t>
                      </m:r>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𝑹</m:t>
                          </m:r>
                        </m:e>
                        <m:sup>
                          <m:r>
                            <a:rPr lang="en-US" altLang="zh-CN" sz="1600" i="1">
                              <a:solidFill>
                                <a:srgbClr val="FF0000"/>
                              </a:solidFill>
                              <a:latin typeface="Cambria Math" panose="02040503050406030204" pitchFamily="18" charset="0"/>
                            </a:rPr>
                            <m:t>𝒎</m:t>
                          </m:r>
                        </m:sup>
                      </m:sSup>
                      <m:r>
                        <a:rPr lang="en-US" altLang="zh-CN" sz="1600" i="1">
                          <a:solidFill>
                            <a:srgbClr val="FF0000"/>
                          </a:solidFill>
                          <a:latin typeface="Cambria Math" panose="02040503050406030204" pitchFamily="18" charset="0"/>
                        </a:rPr>
                        <m:t>, </m:t>
                      </m:r>
                      <m:r>
                        <a:rPr lang="en-US" altLang="zh-CN" sz="1600" i="1">
                          <a:solidFill>
                            <a:srgbClr val="FF0000"/>
                          </a:solidFill>
                          <a:latin typeface="Cambria Math" panose="02040503050406030204" pitchFamily="18" charset="0"/>
                        </a:rPr>
                        <m:t>𝑨𝒙</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𝒛</m:t>
                      </m:r>
                    </m:oMath>
                  </m:oMathPara>
                </a14:m>
                <a:endParaRPr lang="en-US" altLang="zh-CN" sz="1600" dirty="0">
                  <a:solidFill>
                    <a:srgbClr val="FF0000"/>
                  </a:solidFill>
                </a:endParaRPr>
              </a:p>
              <a:p>
                <a:pPr lvl="1"/>
                <a:r>
                  <a:rPr lang="zh-CN" altLang="en-US" sz="1600" dirty="0"/>
                  <a:t>引入增广拉格朗日函数：</a:t>
                </a:r>
                <a:endParaRPr lang="en-US" altLang="zh-CN" sz="1600" dirty="0"/>
              </a:p>
              <a:p>
                <a:pPr lvl="1"/>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ℒ</m:t>
                        </m:r>
                      </m:e>
                      <m:sub>
                        <m:r>
                          <a:rPr lang="en-US" altLang="zh-CN" sz="1600" i="1">
                            <a:latin typeface="Cambria Math" panose="02040503050406030204" pitchFamily="18" charset="0"/>
                          </a:rPr>
                          <m:t>𝒄</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𝒙</m:t>
                        </m:r>
                        <m:r>
                          <a:rPr lang="en-US" altLang="zh-CN" sz="1600" i="1">
                            <a:latin typeface="Cambria Math" panose="02040503050406030204" pitchFamily="18" charset="0"/>
                          </a:rPr>
                          <m:t>,</m:t>
                        </m:r>
                        <m:r>
                          <a:rPr lang="en-US" altLang="zh-CN" sz="1600" i="1">
                            <a:latin typeface="Cambria Math" panose="02040503050406030204" pitchFamily="18" charset="0"/>
                          </a:rPr>
                          <m:t>𝒛</m:t>
                        </m:r>
                        <m:r>
                          <a:rPr lang="en-US" altLang="zh-CN" sz="1600" i="1">
                            <a:latin typeface="Cambria Math" panose="02040503050406030204" pitchFamily="18" charset="0"/>
                          </a:rPr>
                          <m:t>,</m:t>
                        </m:r>
                        <m:r>
                          <a:rPr lang="en-US" altLang="zh-CN" sz="1600" i="1">
                            <a:latin typeface="Cambria Math" panose="02040503050406030204" pitchFamily="18" charset="0"/>
                          </a:rPr>
                          <m:t>𝝀</m:t>
                        </m:r>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𝒇</m:t>
                        </m:r>
                      </m:e>
                      <m:sub>
                        <m:r>
                          <a:rPr lang="en-US" altLang="zh-CN" sz="1600" i="1">
                            <a:latin typeface="Cambria Math" panose="02040503050406030204" pitchFamily="18" charset="0"/>
                          </a:rPr>
                          <m:t>𝟏</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𝒙</m:t>
                        </m:r>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𝒇</m:t>
                        </m:r>
                      </m:e>
                      <m:sub>
                        <m:r>
                          <a:rPr lang="en-US" altLang="zh-CN" sz="1600" i="1">
                            <a:latin typeface="Cambria Math" panose="02040503050406030204" pitchFamily="18" charset="0"/>
                          </a:rPr>
                          <m:t>𝟐</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𝒛</m:t>
                        </m:r>
                      </m:e>
                    </m:d>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𝝀</m:t>
                        </m:r>
                      </m:e>
                      <m:sup>
                        <m:r>
                          <a:rPr lang="en-US" altLang="zh-CN" sz="1600" i="1">
                            <a:latin typeface="Cambria Math" panose="02040503050406030204" pitchFamily="18" charset="0"/>
                          </a:rPr>
                          <m:t>′</m:t>
                        </m:r>
                      </m:sup>
                    </m:s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𝑨𝒙</m:t>
                        </m:r>
                        <m:r>
                          <a:rPr lang="en-US" altLang="zh-CN" sz="1600" i="1">
                            <a:latin typeface="Cambria Math" panose="02040503050406030204" pitchFamily="18" charset="0"/>
                          </a:rPr>
                          <m:t>−</m:t>
                        </m:r>
                        <m:r>
                          <a:rPr lang="en-US" altLang="zh-CN" sz="1600" i="1">
                            <a:latin typeface="Cambria Math" panose="02040503050406030204" pitchFamily="18" charset="0"/>
                          </a:rPr>
                          <m:t>𝒛</m:t>
                        </m:r>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𝒄</m:t>
                        </m:r>
                      </m:num>
                      <m:den>
                        <m:r>
                          <a:rPr lang="en-US" altLang="zh-CN" sz="1600" i="1">
                            <a:latin typeface="Cambria Math" panose="02040503050406030204" pitchFamily="18" charset="0"/>
                          </a:rPr>
                          <m:t>𝟐</m:t>
                        </m:r>
                      </m:den>
                    </m:f>
                    <m:r>
                      <m:rPr>
                        <m:lit/>
                      </m:rPr>
                      <a:rPr lang="en-US" altLang="zh-CN" sz="1600" i="1">
                        <a:latin typeface="Cambria Math" panose="02040503050406030204" pitchFamily="18" charset="0"/>
                      </a:rPr>
                      <m:t>||</m:t>
                    </m:r>
                    <m:r>
                      <a:rPr lang="en-US" altLang="zh-CN" sz="1600" i="1">
                        <a:latin typeface="Cambria Math" panose="02040503050406030204" pitchFamily="18" charset="0"/>
                      </a:rPr>
                      <m:t>𝑨𝒙</m:t>
                    </m:r>
                    <m:r>
                      <a:rPr lang="en-US" altLang="zh-CN" sz="1600" i="1">
                        <a:latin typeface="Cambria Math" panose="02040503050406030204" pitchFamily="18" charset="0"/>
                      </a:rPr>
                      <m:t>−</m:t>
                    </m:r>
                    <m:r>
                      <a:rPr lang="en-US" altLang="zh-CN" sz="1600" i="1">
                        <a:latin typeface="Cambria Math" panose="02040503050406030204" pitchFamily="18" charset="0"/>
                      </a:rPr>
                      <m:t>𝒛</m:t>
                    </m:r>
                    <m:r>
                      <m:rPr>
                        <m:lit/>
                      </m:rP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m:rPr>
                            <m:lit/>
                          </m:rPr>
                          <a:rPr lang="en-US" altLang="zh-CN" sz="1600" i="1">
                            <a:latin typeface="Cambria Math" panose="02040503050406030204" pitchFamily="18" charset="0"/>
                          </a:rPr>
                          <m:t>|</m:t>
                        </m:r>
                      </m:e>
                      <m:sup>
                        <m:r>
                          <a:rPr lang="en-US" altLang="zh-CN" sz="1600" i="1">
                            <a:latin typeface="Cambria Math" panose="02040503050406030204" pitchFamily="18" charset="0"/>
                          </a:rPr>
                          <m:t>𝟐</m:t>
                        </m:r>
                      </m:sup>
                    </m:sSup>
                  </m:oMath>
                </a14:m>
                <a:r>
                  <a:rPr lang="zh-CN" altLang="en-US" sz="1600" dirty="0"/>
                  <a:t>，</a:t>
                </a:r>
                <a14:m>
                  <m:oMath xmlns:m="http://schemas.openxmlformats.org/officeDocument/2006/math">
                    <m:r>
                      <a:rPr lang="en-US" altLang="zh-CN" sz="1600" i="1" dirty="0">
                        <a:latin typeface="Cambria Math" panose="02040503050406030204" pitchFamily="18" charset="0"/>
                      </a:rPr>
                      <m:t>𝒄</m:t>
                    </m:r>
                  </m:oMath>
                </a14:m>
                <a:r>
                  <a:rPr lang="zh-CN" altLang="en-US" sz="1600" dirty="0"/>
                  <a:t>为正的参数</a:t>
                </a:r>
                <a:endParaRPr lang="en-US" altLang="zh-CN" sz="1600" dirty="0"/>
              </a:p>
              <a:p>
                <a:pPr marL="441325" lvl="1" indent="0">
                  <a:buNone/>
                </a:pPr>
                <a:r>
                  <a:rPr lang="en-US" altLang="zh-CN" sz="1600" dirty="0"/>
                  <a:t>ADMM</a:t>
                </a:r>
                <a:r>
                  <a:rPr lang="zh-CN" altLang="en-US" sz="1600" dirty="0"/>
                  <a:t>方法：</a:t>
                </a:r>
                <a:endParaRPr lang="en-US" altLang="zh-CN" sz="1600" dirty="0"/>
              </a:p>
              <a:p>
                <a:pPr lvl="1"/>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𝒙</m:t>
                        </m:r>
                      </m:e>
                      <m:sub>
                        <m:r>
                          <a:rPr lang="en-US" altLang="zh-CN" sz="1600" i="1">
                            <a:latin typeface="Cambria Math" panose="02040503050406030204" pitchFamily="18" charset="0"/>
                          </a:rPr>
                          <m:t>𝒌</m:t>
                        </m:r>
                        <m:r>
                          <a:rPr lang="en-US" altLang="zh-CN" sz="1600" i="1">
                            <a:latin typeface="Cambria Math" panose="02040503050406030204" pitchFamily="18" charset="0"/>
                          </a:rPr>
                          <m:t>+</m:t>
                        </m:r>
                        <m:r>
                          <a:rPr lang="en-US" altLang="zh-CN" sz="1600" i="1">
                            <a:latin typeface="Cambria Math" panose="02040503050406030204" pitchFamily="18" charset="0"/>
                          </a:rPr>
                          <m:t>𝟏</m:t>
                        </m:r>
                      </m:sub>
                    </m:sSub>
                    <m:r>
                      <a:rPr lang="en-US" altLang="zh-CN" sz="1600" i="1">
                        <a:latin typeface="Cambria Math" panose="02040503050406030204" pitchFamily="18" charset="0"/>
                      </a:rPr>
                      <m:t>∈</m:t>
                    </m:r>
                    <m:r>
                      <a:rPr lang="en-US" altLang="zh-CN" sz="1600" i="1">
                        <a:latin typeface="Cambria Math" panose="02040503050406030204" pitchFamily="18" charset="0"/>
                      </a:rPr>
                      <m:t>𝒂𝒓𝒈𝒎𝒊</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𝒏</m:t>
                        </m:r>
                      </m:e>
                      <m:sub>
                        <m:r>
                          <a:rPr lang="en-US" altLang="zh-CN" sz="1600" i="1">
                            <a:latin typeface="Cambria Math" panose="02040503050406030204" pitchFamily="18" charset="0"/>
                          </a:rPr>
                          <m:t>𝒙</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𝑹</m:t>
                            </m:r>
                          </m:e>
                          <m:sup>
                            <m:r>
                              <a:rPr lang="en-US" altLang="zh-CN" sz="1600" i="1">
                                <a:latin typeface="Cambria Math" panose="02040503050406030204" pitchFamily="18" charset="0"/>
                              </a:rPr>
                              <m:t>𝒏</m:t>
                            </m:r>
                          </m:sup>
                        </m:sSup>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ℒ</m:t>
                        </m:r>
                      </m:e>
                      <m:sub>
                        <m:r>
                          <a:rPr lang="en-US" altLang="zh-CN" sz="1600" i="1">
                            <a:latin typeface="Cambria Math" panose="02040503050406030204" pitchFamily="18" charset="0"/>
                          </a:rPr>
                          <m:t>𝒄</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𝒙</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𝒛</m:t>
                            </m:r>
                          </m:e>
                          <m:sub>
                            <m:r>
                              <a:rPr lang="en-US" altLang="zh-CN" sz="1600" i="1">
                                <a:latin typeface="Cambria Math" panose="02040503050406030204" pitchFamily="18" charset="0"/>
                              </a:rPr>
                              <m:t>𝒌</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𝝀</m:t>
                            </m:r>
                          </m:e>
                          <m:sub>
                            <m:r>
                              <a:rPr lang="en-US" altLang="zh-CN" sz="1600" i="1">
                                <a:latin typeface="Cambria Math" panose="02040503050406030204" pitchFamily="18" charset="0"/>
                              </a:rPr>
                              <m:t>𝒌</m:t>
                            </m:r>
                          </m:sub>
                        </m:sSub>
                      </m:e>
                    </m:d>
                  </m:oMath>
                </a14:m>
                <a:endParaRPr lang="en-US" altLang="zh-CN" sz="1600" dirty="0"/>
              </a:p>
              <a:p>
                <a:pPr lvl="1"/>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𝒛</m:t>
                        </m:r>
                      </m:e>
                      <m:sub>
                        <m:r>
                          <a:rPr lang="en-US" altLang="zh-CN" sz="1600" i="1">
                            <a:latin typeface="Cambria Math" panose="02040503050406030204" pitchFamily="18" charset="0"/>
                          </a:rPr>
                          <m:t>𝒌</m:t>
                        </m:r>
                        <m:r>
                          <a:rPr lang="en-US" altLang="zh-CN" sz="1600" i="1">
                            <a:latin typeface="Cambria Math" panose="02040503050406030204" pitchFamily="18" charset="0"/>
                          </a:rPr>
                          <m:t>+</m:t>
                        </m:r>
                        <m:r>
                          <a:rPr lang="en-US" altLang="zh-CN" sz="1600" i="1">
                            <a:latin typeface="Cambria Math" panose="02040503050406030204" pitchFamily="18" charset="0"/>
                          </a:rPr>
                          <m:t>𝟏</m:t>
                        </m:r>
                      </m:sub>
                    </m:sSub>
                    <m:r>
                      <a:rPr lang="en-US" altLang="zh-CN" sz="1600" i="1">
                        <a:latin typeface="Cambria Math" panose="02040503050406030204" pitchFamily="18" charset="0"/>
                      </a:rPr>
                      <m:t>∈</m:t>
                    </m:r>
                    <m:r>
                      <a:rPr lang="en-US" altLang="zh-CN" sz="1600" i="1">
                        <a:latin typeface="Cambria Math" panose="02040503050406030204" pitchFamily="18" charset="0"/>
                      </a:rPr>
                      <m:t>𝒂𝒓𝒈𝒎𝒊</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𝒏</m:t>
                        </m:r>
                      </m:e>
                      <m:sub>
                        <m:r>
                          <a:rPr lang="en-US" altLang="zh-CN" sz="1600" i="1">
                            <a:latin typeface="Cambria Math" panose="02040503050406030204" pitchFamily="18" charset="0"/>
                          </a:rPr>
                          <m:t>𝒛</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𝑹</m:t>
                            </m:r>
                          </m:e>
                          <m:sup>
                            <m:r>
                              <a:rPr lang="en-US" altLang="zh-CN" sz="1600" i="1">
                                <a:latin typeface="Cambria Math" panose="02040503050406030204" pitchFamily="18" charset="0"/>
                              </a:rPr>
                              <m:t>𝒎</m:t>
                            </m:r>
                          </m:sup>
                        </m:sSup>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ℒ</m:t>
                        </m:r>
                      </m:e>
                      <m:sub>
                        <m:r>
                          <a:rPr lang="en-US" altLang="zh-CN" sz="1600" i="1">
                            <a:latin typeface="Cambria Math" panose="02040503050406030204" pitchFamily="18" charset="0"/>
                          </a:rPr>
                          <m:t>𝒄</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𝒙</m:t>
                        </m:r>
                      </m:e>
                      <m:sub>
                        <m:r>
                          <a:rPr lang="en-US" altLang="zh-CN" sz="1600" i="1">
                            <a:latin typeface="Cambria Math" panose="02040503050406030204" pitchFamily="18" charset="0"/>
                          </a:rPr>
                          <m:t>𝒌</m:t>
                        </m:r>
                        <m:r>
                          <a:rPr lang="en-US" altLang="zh-CN" sz="1600" i="1">
                            <a:latin typeface="Cambria Math" panose="02040503050406030204" pitchFamily="18" charset="0"/>
                          </a:rPr>
                          <m:t>+</m:t>
                        </m:r>
                        <m:r>
                          <a:rPr lang="en-US" altLang="zh-CN" sz="1600" i="1">
                            <a:latin typeface="Cambria Math" panose="02040503050406030204" pitchFamily="18" charset="0"/>
                          </a:rPr>
                          <m:t>𝟏</m:t>
                        </m:r>
                      </m:sub>
                    </m:sSub>
                    <m:r>
                      <a:rPr lang="en-US" altLang="zh-CN" sz="1600" i="1">
                        <a:latin typeface="Cambria Math" panose="02040503050406030204" pitchFamily="18" charset="0"/>
                      </a:rPr>
                      <m:t>,</m:t>
                    </m:r>
                    <m:r>
                      <a:rPr lang="en-US" altLang="zh-CN" sz="1600" i="1">
                        <a:latin typeface="Cambria Math" panose="02040503050406030204" pitchFamily="18" charset="0"/>
                      </a:rPr>
                      <m:t>𝒛</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𝝀</m:t>
                        </m:r>
                      </m:e>
                      <m:sub>
                        <m:r>
                          <a:rPr lang="en-US" altLang="zh-CN" sz="1600" i="1">
                            <a:latin typeface="Cambria Math" panose="02040503050406030204" pitchFamily="18" charset="0"/>
                          </a:rPr>
                          <m:t>𝒌</m:t>
                        </m:r>
                      </m:sub>
                    </m:sSub>
                    <m:r>
                      <a:rPr lang="en-US" altLang="zh-CN" sz="1600" i="1">
                        <a:latin typeface="Cambria Math" panose="02040503050406030204" pitchFamily="18" charset="0"/>
                      </a:rPr>
                      <m:t>)</m:t>
                    </m:r>
                  </m:oMath>
                </a14:m>
                <a:endParaRPr lang="en-US" altLang="zh-CN" sz="1600" dirty="0"/>
              </a:p>
              <a:p>
                <a:pPr lvl="1"/>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𝝀</m:t>
                        </m:r>
                      </m:e>
                      <m:sub>
                        <m:r>
                          <a:rPr lang="en-US" altLang="zh-CN" sz="1600" i="1">
                            <a:latin typeface="Cambria Math" panose="02040503050406030204" pitchFamily="18" charset="0"/>
                          </a:rPr>
                          <m:t>𝒌</m:t>
                        </m:r>
                        <m:r>
                          <a:rPr lang="en-US" altLang="zh-CN" sz="1600" i="1">
                            <a:latin typeface="Cambria Math" panose="02040503050406030204" pitchFamily="18" charset="0"/>
                          </a:rPr>
                          <m:t>+</m:t>
                        </m:r>
                        <m:r>
                          <a:rPr lang="en-US" altLang="zh-CN" sz="1600" i="1">
                            <a:latin typeface="Cambria Math" panose="02040503050406030204" pitchFamily="18" charset="0"/>
                          </a:rPr>
                          <m:t>𝟏</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𝝀</m:t>
                        </m:r>
                      </m:e>
                      <m:sub>
                        <m:r>
                          <a:rPr lang="en-US" altLang="zh-CN" sz="1600" i="1">
                            <a:latin typeface="Cambria Math" panose="02040503050406030204" pitchFamily="18" charset="0"/>
                          </a:rPr>
                          <m:t>𝒌</m:t>
                        </m:r>
                      </m:sub>
                    </m:sSub>
                    <m:r>
                      <a:rPr lang="en-US" altLang="zh-CN" sz="1600" i="1">
                        <a:latin typeface="Cambria Math" panose="02040503050406030204" pitchFamily="18" charset="0"/>
                      </a:rPr>
                      <m:t>+</m:t>
                    </m:r>
                    <m:r>
                      <a:rPr lang="en-US" altLang="zh-CN" sz="1600" i="1">
                        <a:latin typeface="Cambria Math" panose="02040503050406030204" pitchFamily="18" charset="0"/>
                      </a:rPr>
                      <m:t>𝒄</m:t>
                    </m:r>
                    <m:r>
                      <a:rPr lang="en-US" altLang="zh-CN" sz="1600" i="1">
                        <a:latin typeface="Cambria Math" panose="02040503050406030204" pitchFamily="18" charset="0"/>
                      </a:rPr>
                      <m:t>(</m:t>
                    </m:r>
                    <m:r>
                      <a:rPr lang="en-US" altLang="zh-CN" sz="1600" i="1">
                        <a:latin typeface="Cambria Math" panose="02040503050406030204" pitchFamily="18" charset="0"/>
                      </a:rPr>
                      <m:t>𝑨</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𝒙</m:t>
                        </m:r>
                      </m:e>
                      <m:sub>
                        <m:r>
                          <a:rPr lang="en-US" altLang="zh-CN" sz="1600" i="1">
                            <a:latin typeface="Cambria Math" panose="02040503050406030204" pitchFamily="18" charset="0"/>
                          </a:rPr>
                          <m:t>𝒌</m:t>
                        </m:r>
                        <m:r>
                          <a:rPr lang="en-US" altLang="zh-CN" sz="1600" i="1">
                            <a:latin typeface="Cambria Math" panose="02040503050406030204" pitchFamily="18" charset="0"/>
                          </a:rPr>
                          <m:t>+</m:t>
                        </m:r>
                        <m:r>
                          <a:rPr lang="en-US" altLang="zh-CN" sz="1600" i="1">
                            <a:latin typeface="Cambria Math" panose="02040503050406030204" pitchFamily="18" charset="0"/>
                          </a:rPr>
                          <m:t>𝟏</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𝒛</m:t>
                        </m:r>
                      </m:e>
                      <m:sub>
                        <m:r>
                          <a:rPr lang="en-US" altLang="zh-CN" sz="1600" i="1">
                            <a:latin typeface="Cambria Math" panose="02040503050406030204" pitchFamily="18" charset="0"/>
                          </a:rPr>
                          <m:t>𝒌</m:t>
                        </m:r>
                        <m:r>
                          <a:rPr lang="en-US" altLang="zh-CN" sz="1600" i="1">
                            <a:latin typeface="Cambria Math" panose="02040503050406030204" pitchFamily="18" charset="0"/>
                          </a:rPr>
                          <m:t>+</m:t>
                        </m:r>
                        <m:r>
                          <a:rPr lang="en-US" altLang="zh-CN" sz="1600" i="1">
                            <a:latin typeface="Cambria Math" panose="02040503050406030204" pitchFamily="18" charset="0"/>
                          </a:rPr>
                          <m:t>𝟏</m:t>
                        </m:r>
                      </m:sub>
                    </m:sSub>
                    <m:r>
                      <a:rPr lang="en-US" altLang="zh-CN" sz="1600" i="1">
                        <a:latin typeface="Cambria Math" panose="02040503050406030204" pitchFamily="18" charset="0"/>
                      </a:rPr>
                      <m:t>)</m:t>
                    </m:r>
                  </m:oMath>
                </a14:m>
                <a:endParaRPr lang="en-US" altLang="zh-TW" sz="2800" dirty="0" smtClean="0">
                  <a:latin typeface="Helvetica" panose="020B0604020202020204" pitchFamily="34" charset="0"/>
                </a:endParaRPr>
              </a:p>
              <a:p>
                <a:endParaRPr lang="zh-CN" alt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90" t="-1193" r="-4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0750313"/>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最优化方法</a:t>
            </a:r>
            <a:endParaRPr lang="zh-CN" altLang="en-US" dirty="0"/>
          </a:p>
        </p:txBody>
      </p:sp>
      <p:sp>
        <p:nvSpPr>
          <p:cNvPr id="3" name="Content Placeholder 2"/>
          <p:cNvSpPr>
            <a:spLocks noGrp="1"/>
          </p:cNvSpPr>
          <p:nvPr>
            <p:ph idx="1"/>
          </p:nvPr>
        </p:nvSpPr>
        <p:spPr/>
        <p:txBody>
          <a:bodyPr/>
          <a:lstStyle/>
          <a:p>
            <a:r>
              <a:rPr lang="zh-CN" altLang="en-US" dirty="0" smtClean="0"/>
              <a:t>线性规划</a:t>
            </a:r>
            <a:endParaRPr lang="en-US" altLang="zh-CN" dirty="0" smtClean="0"/>
          </a:p>
          <a:p>
            <a:r>
              <a:rPr lang="zh-CN" altLang="en-US" dirty="0"/>
              <a:t>无约</a:t>
            </a:r>
            <a:r>
              <a:rPr lang="zh-CN" altLang="en-US" dirty="0" smtClean="0"/>
              <a:t>束最优化方法</a:t>
            </a:r>
            <a:endParaRPr lang="en-US" altLang="zh-CN" dirty="0" smtClean="0"/>
          </a:p>
          <a:p>
            <a:r>
              <a:rPr lang="zh-CN" altLang="en-US" dirty="0"/>
              <a:t>有约</a:t>
            </a:r>
            <a:r>
              <a:rPr lang="zh-CN" altLang="en-US" dirty="0" smtClean="0"/>
              <a:t>束最优化方法</a:t>
            </a:r>
            <a:endParaRPr lang="en-US" altLang="zh-CN" dirty="0" smtClean="0"/>
          </a:p>
          <a:p>
            <a:r>
              <a:rPr lang="zh-CN" altLang="en-US" dirty="0"/>
              <a:t>最小二</a:t>
            </a:r>
            <a:r>
              <a:rPr lang="zh-CN" altLang="en-US" dirty="0" smtClean="0"/>
              <a:t>乘问题</a:t>
            </a:r>
            <a:endParaRPr lang="en-US" altLang="zh-CN" dirty="0" smtClean="0"/>
          </a:p>
          <a:p>
            <a:r>
              <a:rPr lang="zh-CN" altLang="en-US" dirty="0"/>
              <a:t>二</a:t>
            </a:r>
            <a:r>
              <a:rPr lang="zh-CN" altLang="en-US" dirty="0" smtClean="0"/>
              <a:t>次规划</a:t>
            </a:r>
            <a:endParaRPr lang="en-US" altLang="zh-CN" dirty="0" smtClean="0"/>
          </a:p>
          <a:p>
            <a:r>
              <a:rPr lang="zh-CN" altLang="en-US" dirty="0"/>
              <a:t>凸规</a:t>
            </a:r>
            <a:r>
              <a:rPr lang="zh-CN" altLang="en-US" dirty="0" smtClean="0"/>
              <a:t>划</a:t>
            </a:r>
            <a:endParaRPr lang="en-US" altLang="zh-CN" dirty="0" smtClean="0"/>
          </a:p>
          <a:p>
            <a:r>
              <a:rPr lang="zh-CN" altLang="en-US" dirty="0" smtClean="0"/>
              <a:t>欢迎</a:t>
            </a:r>
            <a:r>
              <a:rPr lang="zh-CN" altLang="en-US" dirty="0" smtClean="0"/>
              <a:t>大家来智能接口与人机交互技术研究中心作毕业设计以及将来继续读研</a:t>
            </a:r>
            <a:r>
              <a:rPr lang="zh-CN" altLang="en-US" dirty="0" smtClean="0"/>
              <a:t>！</a:t>
            </a:r>
            <a:endParaRPr lang="en-US" altLang="zh-CN" dirty="0" smtClean="0"/>
          </a:p>
          <a:p>
            <a:r>
              <a:rPr lang="zh-CN" altLang="en-US" dirty="0" smtClean="0"/>
              <a:t>方向：</a:t>
            </a:r>
            <a:r>
              <a:rPr lang="zh-CN" altLang="en-US" dirty="0" smtClean="0">
                <a:solidFill>
                  <a:srgbClr val="FF0000"/>
                </a:solidFill>
              </a:rPr>
              <a:t>图像和视频处理</a:t>
            </a:r>
            <a:r>
              <a:rPr lang="zh-CN" altLang="en-US" dirty="0" smtClean="0"/>
              <a:t>，</a:t>
            </a:r>
            <a:r>
              <a:rPr lang="zh-CN" altLang="en-US" dirty="0" smtClean="0">
                <a:solidFill>
                  <a:srgbClr val="CC00CC"/>
                </a:solidFill>
              </a:rPr>
              <a:t>计算机视觉</a:t>
            </a:r>
            <a:r>
              <a:rPr lang="zh-CN" altLang="en-US" dirty="0" smtClean="0"/>
              <a:t>，</a:t>
            </a:r>
            <a:r>
              <a:rPr lang="zh-CN" altLang="en-US" dirty="0" smtClean="0">
                <a:solidFill>
                  <a:srgbClr val="FF3399"/>
                </a:solidFill>
              </a:rPr>
              <a:t>多媒体安全</a:t>
            </a:r>
            <a:r>
              <a:rPr lang="en-US" altLang="zh-CN" dirty="0" smtClean="0"/>
              <a:t>!</a:t>
            </a:r>
            <a:endParaRPr lang="en-US" altLang="zh-CN" dirty="0" smtClean="0"/>
          </a:p>
          <a:p>
            <a:r>
              <a:rPr lang="zh-CN" altLang="en-US" dirty="0"/>
              <a:t>综合</a:t>
            </a:r>
            <a:r>
              <a:rPr lang="zh-CN" altLang="en-US" dirty="0" smtClean="0"/>
              <a:t>楼</a:t>
            </a:r>
            <a:r>
              <a:rPr lang="en-US" altLang="zh-CN" dirty="0" smtClean="0"/>
              <a:t>613</a:t>
            </a:r>
            <a:r>
              <a:rPr lang="zh-CN" altLang="en-US" dirty="0" smtClean="0"/>
              <a:t>室，</a:t>
            </a:r>
            <a:r>
              <a:rPr lang="en-US" altLang="zh-CN" dirty="0" smtClean="0"/>
              <a:t>shliu@hit.edu.cn,13503627854</a:t>
            </a:r>
            <a:endParaRPr lang="zh-CN" altLang="en-US" dirty="0"/>
          </a:p>
        </p:txBody>
      </p:sp>
    </p:spTree>
    <p:extLst>
      <p:ext uri="{BB962C8B-B14F-4D97-AF65-F5344CB8AC3E}">
        <p14:creationId xmlns:p14="http://schemas.microsoft.com/office/powerpoint/2010/main" val="296774500"/>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0712" y="3321149"/>
            <a:ext cx="5832648" cy="763588"/>
          </a:xfrm>
        </p:spPr>
        <p:txBody>
          <a:bodyPr/>
          <a:lstStyle/>
          <a:p>
            <a:r>
              <a:rPr lang="zh-CN" altLang="en-US" dirty="0" smtClean="0"/>
              <a:t>课程到此结束！谢谢大家！</a:t>
            </a:r>
            <a:endParaRPr lang="zh-CN" altLang="en-US" dirty="0"/>
          </a:p>
        </p:txBody>
      </p:sp>
    </p:spTree>
    <p:extLst>
      <p:ext uri="{BB962C8B-B14F-4D97-AF65-F5344CB8AC3E}">
        <p14:creationId xmlns:p14="http://schemas.microsoft.com/office/powerpoint/2010/main" val="639889298"/>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800" dirty="0" smtClean="0"/>
              <a:t>第</a:t>
            </a:r>
            <a:r>
              <a:rPr lang="en-US" altLang="zh-CN" sz="2800" dirty="0" smtClean="0"/>
              <a:t>8</a:t>
            </a:r>
            <a:r>
              <a:rPr lang="zh-CN" altLang="en-US" sz="2800" dirty="0" smtClean="0"/>
              <a:t>章</a:t>
            </a:r>
            <a:r>
              <a:rPr lang="zh-CN" altLang="en-US" sz="2800" dirty="0">
                <a:latin typeface="隶书" pitchFamily="1" charset="-122"/>
              </a:rPr>
              <a:t>约束问题的最优化方法</a:t>
            </a:r>
            <a:r>
              <a:rPr lang="en-US" altLang="zh-CN" sz="2800" dirty="0">
                <a:latin typeface="隶书" pitchFamily="1" charset="-122"/>
              </a:rPr>
              <a:t>(</a:t>
            </a:r>
            <a:r>
              <a:rPr lang="en-US" altLang="zh-CN" sz="2800" dirty="0" smtClean="0">
                <a:latin typeface="隶书" pitchFamily="1" charset="-122"/>
              </a:rPr>
              <a:t>Methods of Constrained </a:t>
            </a:r>
            <a:r>
              <a:rPr lang="en-US" altLang="zh-CN" sz="2800" dirty="0">
                <a:latin typeface="隶书" pitchFamily="1" charset="-122"/>
              </a:rPr>
              <a:t>Optimization)</a:t>
            </a:r>
            <a:endParaRPr lang="zh-CN" altLang="en-US" sz="2800" dirty="0"/>
          </a:p>
        </p:txBody>
      </p:sp>
      <p:sp>
        <p:nvSpPr>
          <p:cNvPr id="3" name="Content Placeholder 2"/>
          <p:cNvSpPr>
            <a:spLocks noGrp="1"/>
          </p:cNvSpPr>
          <p:nvPr>
            <p:ph idx="1"/>
          </p:nvPr>
        </p:nvSpPr>
        <p:spPr>
          <a:xfrm>
            <a:off x="488504" y="1160909"/>
            <a:ext cx="9217025" cy="5616575"/>
          </a:xfrm>
        </p:spPr>
        <p:txBody>
          <a:bodyPr/>
          <a:lstStyle/>
          <a:p>
            <a:r>
              <a:rPr lang="zh-CN" altLang="en-US" sz="2400" dirty="0" smtClean="0"/>
              <a:t>无约束问题</a:t>
            </a:r>
            <a:endParaRPr lang="en-US" altLang="zh-CN" sz="2400" dirty="0" smtClean="0"/>
          </a:p>
          <a:p>
            <a:r>
              <a:rPr lang="zh-CN" altLang="en-US" sz="2400" dirty="0" smtClean="0"/>
              <a:t>拟合</a:t>
            </a:r>
            <a:endParaRPr lang="en-US" altLang="zh-CN" sz="2400" dirty="0" smtClean="0"/>
          </a:p>
          <a:p>
            <a:r>
              <a:rPr lang="zh-CN" altLang="en-US" sz="2400" dirty="0" smtClean="0"/>
              <a:t>非线性最小二乘</a:t>
            </a:r>
            <a:endParaRPr lang="en-US" altLang="zh-CN" sz="2400" dirty="0" smtClean="0"/>
          </a:p>
          <a:p>
            <a:r>
              <a:rPr lang="zh-CN" altLang="en-US" sz="2400" dirty="0" smtClean="0"/>
              <a:t>有约束问题</a:t>
            </a:r>
            <a:endParaRPr lang="en-US" altLang="zh-CN" sz="2400" dirty="0" smtClean="0"/>
          </a:p>
          <a:p>
            <a:pPr lvl="1"/>
            <a:r>
              <a:rPr lang="en-US" altLang="zh-CN" sz="2000" dirty="0" smtClean="0"/>
              <a:t>KT(KKT)</a:t>
            </a:r>
            <a:r>
              <a:rPr lang="zh-CN" altLang="en-US" sz="2000" dirty="0" smtClean="0"/>
              <a:t>点</a:t>
            </a:r>
            <a:endParaRPr lang="en-US" altLang="zh-CN" sz="2000" dirty="0" smtClean="0"/>
          </a:p>
          <a:p>
            <a:pPr lvl="1"/>
            <a:r>
              <a:rPr lang="zh-CN" altLang="en-US" sz="2000" dirty="0"/>
              <a:t>可</a:t>
            </a:r>
            <a:r>
              <a:rPr lang="zh-CN" altLang="en-US" sz="2000" dirty="0" smtClean="0"/>
              <a:t>行方向法</a:t>
            </a:r>
            <a:endParaRPr lang="en-US" altLang="zh-CN" sz="2000" dirty="0" smtClean="0"/>
          </a:p>
          <a:p>
            <a:pPr lvl="1"/>
            <a:r>
              <a:rPr lang="zh-CN" altLang="en-US" sz="2000" dirty="0"/>
              <a:t>近</a:t>
            </a:r>
            <a:r>
              <a:rPr lang="zh-CN" altLang="en-US" sz="2000" dirty="0" smtClean="0"/>
              <a:t>似规划法</a:t>
            </a:r>
            <a:endParaRPr lang="en-US" altLang="zh-CN" sz="2000" dirty="0" smtClean="0"/>
          </a:p>
          <a:p>
            <a:pPr lvl="1"/>
            <a:r>
              <a:rPr lang="zh-CN" altLang="en-US" sz="2000" dirty="0"/>
              <a:t>制</a:t>
            </a:r>
            <a:r>
              <a:rPr lang="zh-CN" altLang="en-US" sz="2000" dirty="0" smtClean="0"/>
              <a:t>约函数法</a:t>
            </a:r>
            <a:r>
              <a:rPr lang="en-US" altLang="zh-CN" sz="2000" dirty="0" smtClean="0"/>
              <a:t>:</a:t>
            </a:r>
            <a:r>
              <a:rPr lang="zh-CN" altLang="en-US" sz="2000" dirty="0" smtClean="0"/>
              <a:t>罚函数法</a:t>
            </a:r>
            <a:r>
              <a:rPr lang="en-US" altLang="zh-CN" sz="2000" dirty="0" smtClean="0"/>
              <a:t>(</a:t>
            </a:r>
            <a:r>
              <a:rPr lang="zh-CN" altLang="en-US" sz="2000" dirty="0" smtClean="0"/>
              <a:t>外点法</a:t>
            </a:r>
            <a:r>
              <a:rPr lang="en-US" altLang="zh-CN" sz="2000" dirty="0" smtClean="0"/>
              <a:t>)</a:t>
            </a:r>
            <a:r>
              <a:rPr lang="zh-CN" altLang="en-US" sz="2000" dirty="0" smtClean="0"/>
              <a:t>，闸函数法</a:t>
            </a:r>
            <a:r>
              <a:rPr lang="en-US" altLang="zh-CN" sz="2000" dirty="0" smtClean="0"/>
              <a:t>(</a:t>
            </a:r>
            <a:r>
              <a:rPr lang="zh-CN" altLang="en-US" sz="2000" smtClean="0"/>
              <a:t>内点法</a:t>
            </a:r>
            <a:r>
              <a:rPr lang="en-US" altLang="zh-CN" sz="2000" smtClean="0"/>
              <a:t>)</a:t>
            </a:r>
            <a:endParaRPr lang="en-US" altLang="zh-CN" sz="2000" dirty="0" smtClean="0"/>
          </a:p>
          <a:p>
            <a:pPr lvl="1"/>
            <a:r>
              <a:rPr lang="zh-CN" altLang="en-US" sz="2000" dirty="0"/>
              <a:t>增广</a:t>
            </a:r>
            <a:r>
              <a:rPr lang="zh-CN" altLang="en-US" sz="2000" dirty="0" smtClean="0"/>
              <a:t>拉格朗日乘子法</a:t>
            </a:r>
            <a:endParaRPr lang="en-US" altLang="zh-CN" sz="2000" dirty="0" smtClean="0"/>
          </a:p>
          <a:p>
            <a:r>
              <a:rPr lang="zh-CN" altLang="en-US" sz="2400" dirty="0"/>
              <a:t>优</a:t>
            </a:r>
            <a:r>
              <a:rPr lang="zh-CN" altLang="en-US" sz="2400" dirty="0" smtClean="0"/>
              <a:t>化方法在图像处理中的几个应用简介</a:t>
            </a:r>
            <a:endParaRPr lang="en-US" altLang="zh-CN" sz="2400" dirty="0" smtClean="0"/>
          </a:p>
          <a:p>
            <a:r>
              <a:rPr lang="zh-CN" altLang="en-US" sz="2400" dirty="0" smtClean="0"/>
              <a:t>总</a:t>
            </a:r>
            <a:r>
              <a:rPr lang="zh-CN" altLang="en-US" sz="2400" dirty="0"/>
              <a:t>结</a:t>
            </a:r>
            <a:endParaRPr lang="en-US" altLang="zh-CN" sz="2400" dirty="0" smtClean="0"/>
          </a:p>
          <a:p>
            <a:endParaRPr lang="zh-CN" altLang="en-US" sz="2400" dirty="0"/>
          </a:p>
        </p:txBody>
      </p:sp>
    </p:spTree>
    <p:extLst>
      <p:ext uri="{BB962C8B-B14F-4D97-AF65-F5344CB8AC3E}">
        <p14:creationId xmlns:p14="http://schemas.microsoft.com/office/powerpoint/2010/main" val="138964488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ADMM</a:t>
            </a:r>
            <a:r>
              <a:rPr lang="zh-CN" altLang="en-US" dirty="0" smtClean="0"/>
              <a:t>求解</a:t>
            </a:r>
            <a:r>
              <a:rPr lang="en-US" altLang="zh-CN" dirty="0" smtClean="0"/>
              <a:t>Basis Pursuit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altLang="zh-CN" sz="1600" b="1" i="1" smtClean="0">
                        <a:solidFill>
                          <a:srgbClr val="FF3399"/>
                        </a:solidFill>
                        <a:latin typeface="Cambria Math" panose="02040503050406030204" pitchFamily="18" charset="0"/>
                      </a:rPr>
                      <m:t>𝒎𝒊𝒏</m:t>
                    </m:r>
                    <m:r>
                      <a:rPr lang="en-US" altLang="zh-CN" sz="1600" b="1" i="1" smtClean="0">
                        <a:solidFill>
                          <a:srgbClr val="FF3399"/>
                        </a:solidFill>
                        <a:latin typeface="Cambria Math" panose="02040503050406030204" pitchFamily="18" charset="0"/>
                      </a:rPr>
                      <m:t> </m:t>
                    </m:r>
                    <m:r>
                      <m:rPr>
                        <m:lit/>
                      </m:rPr>
                      <a:rPr lang="en-US" altLang="zh-CN" sz="1600" b="1" i="1" smtClean="0">
                        <a:solidFill>
                          <a:srgbClr val="FF3399"/>
                        </a:solidFill>
                        <a:latin typeface="Cambria Math" panose="02040503050406030204" pitchFamily="18" charset="0"/>
                      </a:rPr>
                      <m:t>||</m:t>
                    </m:r>
                    <m:r>
                      <a:rPr lang="en-US" altLang="zh-CN" sz="1600" b="1" i="1" smtClean="0">
                        <a:solidFill>
                          <a:srgbClr val="FF3399"/>
                        </a:solidFill>
                        <a:latin typeface="Cambria Math" panose="02040503050406030204" pitchFamily="18" charset="0"/>
                      </a:rPr>
                      <m:t>𝒙</m:t>
                    </m:r>
                    <m:r>
                      <m:rPr>
                        <m:lit/>
                      </m:rPr>
                      <a:rPr lang="en-US" altLang="zh-CN" sz="1600" b="1" i="1" smtClean="0">
                        <a:solidFill>
                          <a:srgbClr val="FF3399"/>
                        </a:solidFill>
                        <a:latin typeface="Cambria Math" panose="02040503050406030204" pitchFamily="18" charset="0"/>
                      </a:rPr>
                      <m:t>|</m:t>
                    </m:r>
                    <m:sSub>
                      <m:sSubPr>
                        <m:ctrlPr>
                          <a:rPr lang="en-US" altLang="zh-CN" sz="1600" b="1" i="1" smtClean="0">
                            <a:solidFill>
                              <a:srgbClr val="FF3399"/>
                            </a:solidFill>
                            <a:latin typeface="Cambria Math" panose="02040503050406030204" pitchFamily="18" charset="0"/>
                          </a:rPr>
                        </m:ctrlPr>
                      </m:sSubPr>
                      <m:e>
                        <m:r>
                          <m:rPr>
                            <m:lit/>
                          </m:rPr>
                          <a:rPr lang="en-US" altLang="zh-CN" sz="1600" b="1" i="1" smtClean="0">
                            <a:solidFill>
                              <a:srgbClr val="FF3399"/>
                            </a:solidFill>
                            <a:latin typeface="Cambria Math" panose="02040503050406030204" pitchFamily="18" charset="0"/>
                          </a:rPr>
                          <m:t>|</m:t>
                        </m:r>
                      </m:e>
                      <m:sub>
                        <m:r>
                          <a:rPr lang="en-US" altLang="zh-CN" sz="1600" b="1" i="1" smtClean="0">
                            <a:solidFill>
                              <a:srgbClr val="FF3399"/>
                            </a:solidFill>
                            <a:latin typeface="Cambria Math" panose="02040503050406030204" pitchFamily="18" charset="0"/>
                          </a:rPr>
                          <m:t>𝟏</m:t>
                        </m:r>
                      </m:sub>
                    </m:sSub>
                    <m:r>
                      <a:rPr lang="en-US" altLang="zh-CN" sz="1600" b="1" i="1" smtClean="0">
                        <a:solidFill>
                          <a:srgbClr val="FF3399"/>
                        </a:solidFill>
                        <a:latin typeface="Cambria Math" panose="02040503050406030204" pitchFamily="18" charset="0"/>
                      </a:rPr>
                      <m:t>, </m:t>
                    </m:r>
                    <m:r>
                      <a:rPr lang="en-US" altLang="zh-CN" sz="1600" b="1" i="1" smtClean="0">
                        <a:solidFill>
                          <a:srgbClr val="FF3399"/>
                        </a:solidFill>
                        <a:latin typeface="Cambria Math" panose="02040503050406030204" pitchFamily="18" charset="0"/>
                      </a:rPr>
                      <m:t>𝒔</m:t>
                    </m:r>
                    <m:r>
                      <a:rPr lang="en-US" altLang="zh-CN" sz="1600" b="1" i="1" smtClean="0">
                        <a:solidFill>
                          <a:srgbClr val="FF3399"/>
                        </a:solidFill>
                        <a:latin typeface="Cambria Math" panose="02040503050406030204" pitchFamily="18" charset="0"/>
                      </a:rPr>
                      <m:t>.</m:t>
                    </m:r>
                    <m:r>
                      <a:rPr lang="en-US" altLang="zh-CN" sz="1600" b="1" i="1" smtClean="0">
                        <a:solidFill>
                          <a:srgbClr val="FF3399"/>
                        </a:solidFill>
                        <a:latin typeface="Cambria Math" panose="02040503050406030204" pitchFamily="18" charset="0"/>
                      </a:rPr>
                      <m:t>𝒕</m:t>
                    </m:r>
                    <m:r>
                      <a:rPr lang="en-US" altLang="zh-CN" sz="1600" b="1" i="1" smtClean="0">
                        <a:solidFill>
                          <a:srgbClr val="FF3399"/>
                        </a:solidFill>
                        <a:latin typeface="Cambria Math" panose="02040503050406030204" pitchFamily="18" charset="0"/>
                      </a:rPr>
                      <m:t>. </m:t>
                    </m:r>
                    <m:r>
                      <a:rPr lang="en-US" altLang="zh-CN" sz="1600" b="1" i="1" smtClean="0">
                        <a:solidFill>
                          <a:srgbClr val="FF3399"/>
                        </a:solidFill>
                        <a:latin typeface="Cambria Math" panose="02040503050406030204" pitchFamily="18" charset="0"/>
                      </a:rPr>
                      <m:t>𝑪𝒙</m:t>
                    </m:r>
                    <m:r>
                      <a:rPr lang="en-US" altLang="zh-CN" sz="1600" b="1" i="1" smtClean="0">
                        <a:solidFill>
                          <a:srgbClr val="FF3399"/>
                        </a:solidFill>
                        <a:latin typeface="Cambria Math" panose="02040503050406030204" pitchFamily="18" charset="0"/>
                      </a:rPr>
                      <m:t>=</m:t>
                    </m:r>
                    <m:r>
                      <a:rPr lang="en-US" altLang="zh-CN" sz="1600" b="1" i="1" smtClean="0">
                        <a:solidFill>
                          <a:srgbClr val="FF3399"/>
                        </a:solidFill>
                        <a:latin typeface="Cambria Math" panose="02040503050406030204" pitchFamily="18" charset="0"/>
                      </a:rPr>
                      <m:t>𝒃</m:t>
                    </m:r>
                  </m:oMath>
                </a14:m>
                <a:r>
                  <a:rPr lang="en-US" altLang="zh-CN" sz="1600" dirty="0" smtClean="0">
                    <a:solidFill>
                      <a:srgbClr val="FF3399"/>
                    </a:solidFill>
                  </a:rPr>
                  <a:t>,</a:t>
                </a:r>
                <a14:m>
                  <m:oMath xmlns:m="http://schemas.openxmlformats.org/officeDocument/2006/math">
                    <m:r>
                      <a:rPr lang="en-US" altLang="zh-CN" sz="1600" b="1" i="1" dirty="0" smtClean="0">
                        <a:solidFill>
                          <a:srgbClr val="FF3399"/>
                        </a:solidFill>
                        <a:latin typeface="Cambria Math" panose="02040503050406030204" pitchFamily="18" charset="0"/>
                      </a:rPr>
                      <m:t>𝑪</m:t>
                    </m:r>
                    <m:r>
                      <a:rPr lang="en-US" altLang="zh-CN" sz="1600" b="1" i="1" dirty="0" smtClean="0">
                        <a:solidFill>
                          <a:srgbClr val="FF3399"/>
                        </a:solidFill>
                        <a:latin typeface="Cambria Math" panose="02040503050406030204" pitchFamily="18" charset="0"/>
                      </a:rPr>
                      <m:t>:</m:t>
                    </m:r>
                    <m:r>
                      <a:rPr lang="en-US" altLang="zh-CN" sz="1600" b="1" i="1" dirty="0" smtClean="0">
                        <a:solidFill>
                          <a:srgbClr val="FF3399"/>
                        </a:solidFill>
                        <a:latin typeface="Cambria Math" panose="02040503050406030204" pitchFamily="18" charset="0"/>
                      </a:rPr>
                      <m:t>𝒎</m:t>
                    </m:r>
                    <m:r>
                      <a:rPr lang="en-US" altLang="zh-CN" sz="1600" b="1" i="1" dirty="0" smtClean="0">
                        <a:solidFill>
                          <a:srgbClr val="FF3399"/>
                        </a:solidFill>
                        <a:latin typeface="Cambria Math" panose="02040503050406030204" pitchFamily="18" charset="0"/>
                      </a:rPr>
                      <m:t>×</m:t>
                    </m:r>
                    <m:r>
                      <a:rPr lang="en-US" altLang="zh-CN" sz="1600" b="1" i="1" dirty="0" smtClean="0">
                        <a:solidFill>
                          <a:srgbClr val="FF3399"/>
                        </a:solidFill>
                        <a:latin typeface="Cambria Math" panose="02040503050406030204" pitchFamily="18" charset="0"/>
                      </a:rPr>
                      <m:t>𝒏</m:t>
                    </m:r>
                  </m:oMath>
                </a14:m>
                <a:r>
                  <a:rPr lang="zh-CN" altLang="en-US" sz="1600" dirty="0" smtClean="0">
                    <a:solidFill>
                      <a:srgbClr val="FF3399"/>
                    </a:solidFill>
                  </a:rPr>
                  <a:t>矩阵，</a:t>
                </a:r>
                <a14:m>
                  <m:oMath xmlns:m="http://schemas.openxmlformats.org/officeDocument/2006/math">
                    <m:r>
                      <a:rPr lang="en-US" altLang="zh-CN" sz="1600" b="1" i="1" smtClean="0">
                        <a:solidFill>
                          <a:srgbClr val="FF3399"/>
                        </a:solidFill>
                        <a:latin typeface="Cambria Math" panose="02040503050406030204" pitchFamily="18" charset="0"/>
                      </a:rPr>
                      <m:t>𝒃</m:t>
                    </m:r>
                  </m:oMath>
                </a14:m>
                <a:r>
                  <a:rPr lang="zh-CN" altLang="en-US" sz="1600" dirty="0" smtClean="0">
                    <a:solidFill>
                      <a:srgbClr val="FF3399"/>
                    </a:solidFill>
                  </a:rPr>
                  <a:t>为</a:t>
                </a:r>
                <a14:m>
                  <m:oMath xmlns:m="http://schemas.openxmlformats.org/officeDocument/2006/math">
                    <m:r>
                      <a:rPr lang="en-US" altLang="zh-CN" sz="1600" b="1" i="1" dirty="0" smtClean="0">
                        <a:solidFill>
                          <a:srgbClr val="FF3399"/>
                        </a:solidFill>
                        <a:latin typeface="Cambria Math" panose="02040503050406030204" pitchFamily="18" charset="0"/>
                      </a:rPr>
                      <m:t>𝒎</m:t>
                    </m:r>
                  </m:oMath>
                </a14:m>
                <a:r>
                  <a:rPr lang="zh-CN" altLang="en-US" sz="1600" dirty="0" smtClean="0">
                    <a:solidFill>
                      <a:srgbClr val="FF3399"/>
                    </a:solidFill>
                  </a:rPr>
                  <a:t>维向量</a:t>
                </a:r>
                <a:endParaRPr lang="en-US" altLang="zh-CN" sz="1600" dirty="0" smtClean="0">
                  <a:solidFill>
                    <a:srgbClr val="FF3399"/>
                  </a:solidFill>
                </a:endParaRPr>
              </a:p>
              <a:p>
                <a:r>
                  <a:rPr lang="zh-CN" altLang="en-US" sz="1600" dirty="0" smtClean="0"/>
                  <a:t>解：将其重写为：</a:t>
                </a:r>
                <a14:m>
                  <m:oMath xmlns:m="http://schemas.openxmlformats.org/officeDocument/2006/math">
                    <m:r>
                      <a:rPr lang="en-US" altLang="zh-CN" sz="1600" b="1" i="1" smtClean="0">
                        <a:latin typeface="Cambria Math" panose="02040503050406030204" pitchFamily="18" charset="0"/>
                      </a:rPr>
                      <m:t>𝒎𝒊𝒏</m:t>
                    </m:r>
                    <m:r>
                      <a:rPr lang="en-US" altLang="zh-CN" sz="1600" b="1" i="1" smtClean="0">
                        <a:latin typeface="Cambria Math" panose="02040503050406030204" pitchFamily="18" charset="0"/>
                      </a:rPr>
                      <m:t> </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𝒇</m:t>
                        </m:r>
                      </m:e>
                      <m:sub>
                        <m:r>
                          <a:rPr lang="en-US" altLang="zh-CN" sz="1600" b="1" i="1" smtClean="0">
                            <a:latin typeface="Cambria Math" panose="02040503050406030204" pitchFamily="18" charset="0"/>
                          </a:rPr>
                          <m:t>𝟏</m:t>
                        </m:r>
                      </m:sub>
                    </m:sSub>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𝒙</m:t>
                        </m:r>
                      </m:e>
                    </m:d>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𝒇</m:t>
                        </m:r>
                      </m:e>
                      <m:sub>
                        <m:r>
                          <a:rPr lang="en-US" altLang="zh-CN" sz="1600" b="1" i="1" smtClean="0">
                            <a:latin typeface="Cambria Math" panose="02040503050406030204" pitchFamily="18" charset="0"/>
                          </a:rPr>
                          <m:t>𝟐</m:t>
                        </m:r>
                      </m:sub>
                    </m:sSub>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𝒛</m:t>
                        </m:r>
                      </m:e>
                    </m:d>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𝒔</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𝒕</m:t>
                    </m:r>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oMath>
                </a14:m>
                <a:r>
                  <a:rPr lang="en-US" altLang="zh-CN" sz="1600" dirty="0" smtClean="0"/>
                  <a:t>,</a:t>
                </a:r>
                <a:r>
                  <a:rPr lang="zh-CN" altLang="en-US" sz="1600" dirty="0" smtClean="0"/>
                  <a:t>其中</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𝒇</m:t>
                        </m:r>
                      </m:e>
                      <m:sub>
                        <m:r>
                          <a:rPr lang="en-US" altLang="zh-CN" sz="1600" b="1" i="1" smtClean="0">
                            <a:latin typeface="Cambria Math" panose="02040503050406030204" pitchFamily="18" charset="0"/>
                          </a:rPr>
                          <m:t>𝟏</m:t>
                        </m:r>
                      </m:sub>
                    </m:sSub>
                  </m:oMath>
                </a14:m>
                <a:r>
                  <a:rPr lang="zh-CN" altLang="en-US" sz="1600" dirty="0" smtClean="0"/>
                  <a:t>是集合</a:t>
                </a:r>
                <a14:m>
                  <m:oMath xmlns:m="http://schemas.openxmlformats.org/officeDocument/2006/math">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𝑪𝒙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𝒃</m:t>
                    </m:r>
                    <m:r>
                      <a:rPr lang="en-US" altLang="zh-CN" sz="1600" b="1" i="1" smtClean="0">
                        <a:latin typeface="Cambria Math" panose="02040503050406030204" pitchFamily="18" charset="0"/>
                      </a:rPr>
                      <m:t>}</m:t>
                    </m:r>
                  </m:oMath>
                </a14:m>
                <a:r>
                  <a:rPr lang="zh-CN" altLang="en-US" sz="1600" dirty="0" smtClean="0"/>
                  <a:t>的指示函数。此时问题的增广拉格朗日函数可写为：</a:t>
                </a:r>
                <a:endParaRPr lang="en-US" altLang="zh-CN" sz="16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ℒ</m:t>
                          </m:r>
                        </m:e>
                        <m:sub>
                          <m:r>
                            <a:rPr lang="en-US" altLang="zh-CN" sz="1600" b="1" i="1" smtClean="0">
                              <a:latin typeface="Cambria Math" panose="02040503050406030204" pitchFamily="18" charset="0"/>
                            </a:rPr>
                            <m:t>𝒄</m:t>
                          </m:r>
                        </m:sub>
                      </m:sSub>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𝝀</m:t>
                          </m:r>
                        </m:e>
                      </m:d>
                      <m:r>
                        <a:rPr lang="en-US" altLang="zh-CN" sz="1600" b="1" i="1" smtClean="0">
                          <a:latin typeface="Cambria Math" panose="02040503050406030204" pitchFamily="18" charset="0"/>
                        </a:rPr>
                        <m:t>=</m:t>
                      </m:r>
                      <m:d>
                        <m:dPr>
                          <m:begChr m:val="{"/>
                          <m:endChr m:val=""/>
                          <m:ctrlPr>
                            <a:rPr lang="en-US" altLang="zh-CN" sz="1600" b="1" i="1" smtClean="0">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r>
                                  <m:rPr>
                                    <m:lit/>
                                    <m:brk m:alnAt="7"/>
                                  </m:rPr>
                                  <a:rPr lang="en-US" altLang="zh-CN" sz="1600" b="1" i="1" smtClean="0">
                                    <a:latin typeface="Cambria Math" panose="02040503050406030204" pitchFamily="18" charset="0"/>
                                  </a:rPr>
                                  <m:t>||</m:t>
                                </m:r>
                                <m:r>
                                  <m:rPr>
                                    <m:brk m:alnAt="7"/>
                                  </m:rPr>
                                  <a:rPr lang="en-US" altLang="zh-CN" sz="1600" b="1" i="1" smtClean="0">
                                    <a:latin typeface="Cambria Math" panose="02040503050406030204" pitchFamily="18" charset="0"/>
                                  </a:rPr>
                                  <m:t>𝒛</m:t>
                                </m:r>
                                <m:r>
                                  <m:rPr>
                                    <m:lit/>
                                    <m:brk m:alnAt="7"/>
                                  </m:rP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m:rPr>
                                        <m:lit/>
                                        <m:brk m:alnAt="7"/>
                                      </m:rPr>
                                      <a:rPr lang="en-US" altLang="zh-CN" sz="1600" b="1" i="1" smtClean="0">
                                        <a:latin typeface="Cambria Math" panose="02040503050406030204" pitchFamily="18" charset="0"/>
                                      </a:rPr>
                                      <m:t>|</m:t>
                                    </m:r>
                                  </m:e>
                                  <m:sub>
                                    <m:r>
                                      <m:rPr>
                                        <m:brk m:alnAt="7"/>
                                      </m:rPr>
                                      <a:rPr lang="en-US" altLang="zh-CN" sz="1600" b="1" i="1" smtClean="0">
                                        <a:latin typeface="Cambria Math" panose="02040503050406030204" pitchFamily="18" charset="0"/>
                                      </a:rPr>
                                      <m:t>𝟏</m:t>
                                    </m:r>
                                  </m:sub>
                                </m:sSub>
                                <m:r>
                                  <m:rPr>
                                    <m:brk m:alnAt="7"/>
                                  </m:rP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𝝀</m:t>
                                    </m:r>
                                  </m:e>
                                  <m:sup>
                                    <m:r>
                                      <a:rPr lang="en-US" altLang="zh-CN" sz="1600" b="1" i="1" smtClean="0">
                                        <a:latin typeface="Cambria Math" panose="02040503050406030204" pitchFamily="18" charset="0"/>
                                      </a:rPr>
                                      <m:t>′</m:t>
                                    </m:r>
                                  </m:sup>
                                </m:sSup>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e>
                                </m:d>
                                <m:r>
                                  <a:rPr lang="en-US" altLang="zh-CN" sz="1600" b="1" i="1" smtClean="0">
                                    <a:latin typeface="Cambria Math" panose="02040503050406030204" pitchFamily="18" charset="0"/>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𝒄</m:t>
                                    </m:r>
                                  </m:num>
                                  <m:den>
                                    <m:r>
                                      <a:rPr lang="en-US" altLang="zh-CN" sz="1600" b="1" i="1" smtClean="0">
                                        <a:latin typeface="Cambria Math" panose="02040503050406030204" pitchFamily="18" charset="0"/>
                                      </a:rPr>
                                      <m:t>𝟐</m:t>
                                    </m:r>
                                  </m:den>
                                </m:f>
                                <m:r>
                                  <m:rPr>
                                    <m:lit/>
                                  </m:rP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r>
                                  <m:rPr>
                                    <m:lit/>
                                  </m:rP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m:rPr>
                                        <m:lit/>
                                      </m:rPr>
                                      <a:rPr lang="en-US" altLang="zh-CN" sz="1600" b="1" i="1" smtClean="0">
                                        <a:latin typeface="Cambria Math" panose="02040503050406030204" pitchFamily="18" charset="0"/>
                                      </a:rPr>
                                      <m:t>|</m:t>
                                    </m:r>
                                  </m:e>
                                  <m:sup>
                                    <m:r>
                                      <a:rPr lang="en-US" altLang="zh-CN" sz="1600" b="1" i="1" smtClean="0">
                                        <a:latin typeface="Cambria Math" panose="02040503050406030204" pitchFamily="18" charset="0"/>
                                      </a:rPr>
                                      <m:t>𝟐</m:t>
                                    </m:r>
                                  </m:sup>
                                </m:sSup>
                                <m:r>
                                  <a:rPr lang="en-US" altLang="zh-CN" sz="1600" b="1" i="1" smtClean="0">
                                    <a:latin typeface="Cambria Math" panose="02040503050406030204" pitchFamily="18" charset="0"/>
                                  </a:rPr>
                                  <m:t>,</m:t>
                                </m:r>
                                <m:r>
                                  <a:rPr lang="zh-CN" altLang="en-US" sz="1600" b="1" i="1" smtClean="0">
                                    <a:latin typeface="Cambria Math" panose="02040503050406030204" pitchFamily="18" charset="0"/>
                                  </a:rPr>
                                  <m:t>若</m:t>
                                </m:r>
                                <m:r>
                                  <a:rPr lang="en-US" altLang="zh-CN" sz="1600" b="1" i="1" smtClean="0">
                                    <a:latin typeface="Cambria Math" panose="02040503050406030204" pitchFamily="18" charset="0"/>
                                  </a:rPr>
                                  <m:t>𝑪𝒙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𝒃</m:t>
                                </m:r>
                              </m:e>
                            </m:mr>
                            <m:mr>
                              <m:e>
                                <m:r>
                                  <a:rPr lang="en-US" altLang="zh-CN" sz="1600" b="1" i="1" smtClean="0">
                                    <a:latin typeface="Cambria Math" panose="02040503050406030204" pitchFamily="18" charset="0"/>
                                  </a:rPr>
                                  <m:t>∞,</m:t>
                                </m:r>
                                <m:r>
                                  <a:rPr lang="zh-CN" altLang="en-US" sz="1600" b="1" i="1" smtClean="0">
                                    <a:latin typeface="Cambria Math" panose="02040503050406030204" pitchFamily="18" charset="0"/>
                                  </a:rPr>
                                  <m:t>若</m:t>
                                </m:r>
                                <m:r>
                                  <m:rPr>
                                    <m:sty m:val="p"/>
                                  </m:rPr>
                                  <a:rPr lang="en-US" altLang="zh-CN" sz="1600" i="1">
                                    <a:latin typeface="Cambria Math" panose="02040503050406030204" pitchFamily="18" charset="0"/>
                                  </a:rPr>
                                  <m:t>C</m:t>
                                </m:r>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𝒃</m:t>
                                </m:r>
                              </m:e>
                            </m:mr>
                          </m:m>
                        </m:e>
                      </m:d>
                    </m:oMath>
                  </m:oMathPara>
                </a14:m>
                <a:endParaRPr lang="en-US" altLang="zh-CN" sz="1600" dirty="0" smtClean="0"/>
              </a:p>
              <a:p>
                <a:r>
                  <a:rPr lang="zh-CN" altLang="en-US" sz="1600" dirty="0" smtClean="0"/>
                  <a:t>此时</a:t>
                </a:r>
                <a:r>
                  <a:rPr lang="en-US" altLang="zh-CN" sz="1600" dirty="0" smtClean="0"/>
                  <a:t>ADMM</a:t>
                </a:r>
                <a:r>
                  <a:rPr lang="zh-CN" altLang="en-US" sz="1600" dirty="0" smtClean="0"/>
                  <a:t>迭代公式为：</a:t>
                </a:r>
                <a:endParaRPr lang="en-US" altLang="zh-CN" sz="1600" dirty="0" smtClean="0"/>
              </a:p>
              <a:p>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𝒙</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𝒂𝒓𝒈𝒎𝒊</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𝑪𝒙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𝒃</m:t>
                        </m:r>
                      </m:sub>
                    </m:sSub>
                    <m:d>
                      <m:dPr>
                        <m:begChr m:val="{"/>
                        <m:endChr m:val="}"/>
                        <m:ctrlPr>
                          <a:rPr lang="en-US" altLang="zh-CN" sz="1600" b="1" i="1" smtClean="0">
                            <a:latin typeface="Cambria Math" panose="02040503050406030204" pitchFamily="18" charset="0"/>
                          </a:rPr>
                        </m:ctrlPr>
                      </m:dPr>
                      <m:e>
                        <m:sSubSup>
                          <m:sSubSupPr>
                            <m:ctrlPr>
                              <a:rPr lang="en-US" altLang="zh-CN" sz="1600" b="1" i="1" smtClean="0">
                                <a:latin typeface="Cambria Math" panose="02040503050406030204" pitchFamily="18" charset="0"/>
                              </a:rPr>
                            </m:ctrlPr>
                          </m:sSubSupPr>
                          <m:e>
                            <m:r>
                              <a:rPr lang="en-US" altLang="zh-CN" sz="1600" b="1" i="1" smtClean="0">
                                <a:latin typeface="Cambria Math" panose="02040503050406030204" pitchFamily="18" charset="0"/>
                              </a:rPr>
                              <m:t>𝝀</m:t>
                            </m:r>
                          </m:e>
                          <m:sub>
                            <m:r>
                              <a:rPr lang="en-US" altLang="zh-CN" sz="1600" b="1" i="1" smtClean="0">
                                <a:latin typeface="Cambria Math" panose="02040503050406030204" pitchFamily="18" charset="0"/>
                              </a:rPr>
                              <m:t>𝒌</m:t>
                            </m:r>
                          </m:sub>
                          <m:sup>
                            <m:r>
                              <a:rPr lang="en-US" altLang="zh-CN" sz="1600" b="1" i="1" smtClean="0">
                                <a:latin typeface="Cambria Math" panose="02040503050406030204" pitchFamily="18" charset="0"/>
                              </a:rPr>
                              <m:t>′</m:t>
                            </m:r>
                          </m:sup>
                        </m:sSubSup>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𝒄</m:t>
                            </m:r>
                          </m:num>
                          <m:den>
                            <m:r>
                              <a:rPr lang="en-US" altLang="zh-CN" sz="1600" b="1" i="1" smtClean="0">
                                <a:latin typeface="Cambria Math" panose="02040503050406030204" pitchFamily="18" charset="0"/>
                              </a:rPr>
                              <m:t>𝟐</m:t>
                            </m:r>
                          </m:den>
                        </m:f>
                        <m:r>
                          <m:rPr>
                            <m:lit/>
                          </m:rP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𝒛</m:t>
                            </m:r>
                          </m:e>
                          <m:sub>
                            <m:r>
                              <a:rPr lang="en-US" altLang="zh-CN" sz="1600" b="1" i="1" smtClean="0">
                                <a:latin typeface="Cambria Math" panose="02040503050406030204" pitchFamily="18" charset="0"/>
                              </a:rPr>
                              <m:t>𝒌</m:t>
                            </m:r>
                          </m:sub>
                        </m:sSub>
                        <m:r>
                          <m:rPr>
                            <m:lit/>
                          </m:rP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m:rPr>
                                <m:lit/>
                              </m:rPr>
                              <a:rPr lang="en-US" altLang="zh-CN" sz="1600" b="1" i="1" smtClean="0">
                                <a:latin typeface="Cambria Math" panose="02040503050406030204" pitchFamily="18" charset="0"/>
                              </a:rPr>
                              <m:t>|</m:t>
                            </m:r>
                          </m:e>
                          <m:sup>
                            <m:r>
                              <a:rPr lang="en-US" altLang="zh-CN" sz="1600" b="1" i="1" smtClean="0">
                                <a:latin typeface="Cambria Math" panose="02040503050406030204" pitchFamily="18" charset="0"/>
                              </a:rPr>
                              <m:t>𝟐</m:t>
                            </m:r>
                          </m:sup>
                        </m:sSup>
                      </m:e>
                    </m:d>
                  </m:oMath>
                </a14:m>
                <a:endParaRPr lang="en-US" altLang="zh-CN" sz="1600" b="1" dirty="0" smtClean="0"/>
              </a:p>
              <a:p>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𝒛</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𝒂𝒓𝒈𝒎𝒊</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𝒛</m:t>
                        </m:r>
                        <m: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𝑹</m:t>
                            </m:r>
                          </m:e>
                          <m:sup>
                            <m:r>
                              <a:rPr lang="en-US" altLang="zh-CN" sz="1600" b="1" i="1" smtClean="0">
                                <a:latin typeface="Cambria Math" panose="02040503050406030204" pitchFamily="18" charset="0"/>
                              </a:rPr>
                              <m:t>𝒏</m:t>
                            </m:r>
                          </m:sup>
                        </m:sSup>
                      </m:sub>
                    </m:sSub>
                    <m:d>
                      <m:dPr>
                        <m:begChr m:val="{"/>
                        <m:endChr m:val="}"/>
                        <m:ctrlPr>
                          <a:rPr lang="en-US" altLang="zh-CN" sz="1600" b="1" i="1" smtClean="0">
                            <a:latin typeface="Cambria Math" panose="02040503050406030204" pitchFamily="18" charset="0"/>
                          </a:rPr>
                        </m:ctrlPr>
                      </m:dPr>
                      <m:e>
                        <m:r>
                          <m:rPr>
                            <m:lit/>
                          </m:rP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r>
                          <m:rPr>
                            <m:lit/>
                          </m:rP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m:rPr>
                                <m:lit/>
                              </m:rPr>
                              <a:rPr lang="en-US" altLang="zh-CN" sz="1600" b="1" i="1" smtClean="0">
                                <a:latin typeface="Cambria Math" panose="02040503050406030204" pitchFamily="18" charset="0"/>
                              </a:rPr>
                              <m:t>|</m:t>
                            </m:r>
                          </m:e>
                          <m:sub>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sSubSup>
                          <m:sSubSupPr>
                            <m:ctrlPr>
                              <a:rPr lang="en-US" altLang="zh-CN" sz="1600" b="1" i="1" smtClean="0">
                                <a:latin typeface="Cambria Math" panose="02040503050406030204" pitchFamily="18" charset="0"/>
                              </a:rPr>
                            </m:ctrlPr>
                          </m:sSubSupPr>
                          <m:e>
                            <m:r>
                              <a:rPr lang="en-US" altLang="zh-CN" sz="1600" b="1" i="1" smtClean="0">
                                <a:latin typeface="Cambria Math" panose="02040503050406030204" pitchFamily="18" charset="0"/>
                              </a:rPr>
                              <m:t>𝝀</m:t>
                            </m:r>
                          </m:e>
                          <m:sub>
                            <m:r>
                              <a:rPr lang="en-US" altLang="zh-CN" sz="1600" b="1" i="1" smtClean="0">
                                <a:latin typeface="Cambria Math" panose="02040503050406030204" pitchFamily="18" charset="0"/>
                              </a:rPr>
                              <m:t>𝒌</m:t>
                            </m:r>
                          </m:sub>
                          <m:sup>
                            <m:r>
                              <a:rPr lang="en-US" altLang="zh-CN" sz="1600" b="1" i="1" smtClean="0">
                                <a:latin typeface="Cambria Math" panose="02040503050406030204" pitchFamily="18" charset="0"/>
                              </a:rPr>
                              <m:t>′</m:t>
                            </m:r>
                          </m:sup>
                        </m:sSubSup>
                        <m:r>
                          <a:rPr lang="en-US" altLang="zh-CN" sz="1600" b="1" i="1" smtClean="0">
                            <a:latin typeface="Cambria Math" panose="02040503050406030204" pitchFamily="18" charset="0"/>
                          </a:rPr>
                          <m:t>𝒛</m:t>
                        </m:r>
                        <m:r>
                          <a:rPr lang="en-US" altLang="zh-CN" sz="1600" b="1" i="1" smtClean="0">
                            <a:latin typeface="Cambria Math" panose="02040503050406030204" pitchFamily="18" charset="0"/>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𝒄</m:t>
                            </m:r>
                          </m:num>
                          <m:den>
                            <m:r>
                              <a:rPr lang="en-US" altLang="zh-CN" sz="1600" b="1" i="1" smtClean="0">
                                <a:latin typeface="Cambria Math" panose="02040503050406030204" pitchFamily="18" charset="0"/>
                              </a:rPr>
                              <m:t>𝟐</m:t>
                            </m:r>
                          </m:den>
                        </m:f>
                        <m:r>
                          <m:rPr>
                            <m:lit/>
                          </m:rP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𝒙</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r>
                          <m:rPr>
                            <m:lit/>
                          </m:rP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m:rPr>
                                <m:lit/>
                              </m:rPr>
                              <a:rPr lang="en-US" altLang="zh-CN" sz="1600" b="1" i="1" smtClean="0">
                                <a:latin typeface="Cambria Math" panose="02040503050406030204" pitchFamily="18" charset="0"/>
                              </a:rPr>
                              <m:t>|</m:t>
                            </m:r>
                          </m:e>
                          <m:sup>
                            <m:r>
                              <a:rPr lang="en-US" altLang="zh-CN" sz="1600" b="1" i="1" smtClean="0">
                                <a:latin typeface="Cambria Math" panose="02040503050406030204" pitchFamily="18" charset="0"/>
                              </a:rPr>
                              <m:t>𝟐</m:t>
                            </m:r>
                          </m:sup>
                        </m:sSup>
                      </m:e>
                    </m:d>
                  </m:oMath>
                </a14:m>
                <a:endParaRPr lang="en-US" altLang="zh-CN" sz="1600" b="1" dirty="0" smtClean="0"/>
              </a:p>
              <a:p>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𝝀</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𝝀</m:t>
                        </m:r>
                      </m:e>
                      <m:sub>
                        <m:r>
                          <a:rPr lang="en-US" altLang="zh-CN" sz="1600" b="1" i="1" smtClean="0">
                            <a:latin typeface="Cambria Math" panose="02040503050406030204" pitchFamily="18" charset="0"/>
                          </a:rPr>
                          <m:t>𝒌</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𝒄</m:t>
                    </m:r>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𝒙</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𝒛</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oMath>
                </a14:m>
                <a:endParaRPr lang="en-US" altLang="zh-CN" sz="1600" b="1" dirty="0" smtClean="0"/>
              </a:p>
              <a:p>
                <a:r>
                  <a:rPr lang="zh-CN" altLang="en-US" sz="1600" dirty="0" smtClean="0"/>
                  <a:t>其中对于</a:t>
                </a:r>
                <a14:m>
                  <m:oMath xmlns:m="http://schemas.openxmlformats.org/officeDocument/2006/math">
                    <m:r>
                      <a:rPr lang="en-US" altLang="zh-CN" sz="1600" b="1" i="1" smtClean="0">
                        <a:latin typeface="Cambria Math" panose="02040503050406030204" pitchFamily="18" charset="0"/>
                      </a:rPr>
                      <m:t>𝒛</m:t>
                    </m:r>
                  </m:oMath>
                </a14:m>
                <a:r>
                  <a:rPr lang="zh-CN" altLang="en-US" sz="1600" b="1" dirty="0" smtClean="0"/>
                  <a:t>的求解也可以写为：</a:t>
                </a:r>
                <a14:m>
                  <m:oMath xmlns:m="http://schemas.openxmlformats.org/officeDocument/2006/math">
                    <m:r>
                      <a:rPr lang="en-US" altLang="zh-CN" sz="1600" i="1">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m:t>
                    </m:r>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𝒛</m:t>
                        </m:r>
                      </m:e>
                      <m:sub>
                        <m:r>
                          <a:rPr lang="en-US" altLang="zh-CN" sz="1600" i="1">
                            <a:solidFill>
                              <a:srgbClr val="FF0000"/>
                            </a:solidFill>
                            <a:latin typeface="Cambria Math" panose="02040503050406030204" pitchFamily="18" charset="0"/>
                          </a:rPr>
                          <m:t>𝒌</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𝟏</m:t>
                        </m:r>
                      </m:sub>
                    </m:sSub>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𝒂𝒓𝒈𝒎𝒊</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𝒏</m:t>
                        </m:r>
                      </m:e>
                      <m:sub>
                        <m:r>
                          <a:rPr lang="en-US" altLang="zh-CN" sz="1600" i="1">
                            <a:solidFill>
                              <a:srgbClr val="FF0000"/>
                            </a:solidFill>
                            <a:latin typeface="Cambria Math" panose="02040503050406030204" pitchFamily="18" charset="0"/>
                          </a:rPr>
                          <m:t>𝒛</m:t>
                        </m:r>
                        <m:r>
                          <a:rPr lang="en-US" altLang="zh-CN" sz="1600" i="1">
                            <a:solidFill>
                              <a:srgbClr val="FF0000"/>
                            </a:solidFill>
                            <a:latin typeface="Cambria Math" panose="02040503050406030204" pitchFamily="18" charset="0"/>
                          </a:rPr>
                          <m:t>∈</m:t>
                        </m:r>
                        <m:sSup>
                          <m:sSupPr>
                            <m:ctrlPr>
                              <a:rPr lang="en-US" altLang="zh-CN" sz="1600" i="1">
                                <a:solidFill>
                                  <a:srgbClr val="FF0000"/>
                                </a:solidFill>
                                <a:latin typeface="Cambria Math" panose="02040503050406030204" pitchFamily="18" charset="0"/>
                              </a:rPr>
                            </m:ctrlPr>
                          </m:sSupPr>
                          <m:e>
                            <m:r>
                              <a:rPr lang="en-US" altLang="zh-CN" sz="1600" i="1">
                                <a:solidFill>
                                  <a:srgbClr val="FF0000"/>
                                </a:solidFill>
                                <a:latin typeface="Cambria Math" panose="02040503050406030204" pitchFamily="18" charset="0"/>
                              </a:rPr>
                              <m:t>𝑹</m:t>
                            </m:r>
                          </m:e>
                          <m:sup>
                            <m:r>
                              <a:rPr lang="en-US" altLang="zh-CN" sz="1600" i="1">
                                <a:solidFill>
                                  <a:srgbClr val="FF0000"/>
                                </a:solidFill>
                                <a:latin typeface="Cambria Math" panose="02040503050406030204" pitchFamily="18" charset="0"/>
                              </a:rPr>
                              <m:t>𝒏</m:t>
                            </m:r>
                          </m:sup>
                        </m:sSup>
                      </m:sub>
                    </m:sSub>
                    <m:d>
                      <m:dPr>
                        <m:begChr m:val="{"/>
                        <m:endChr m:val="}"/>
                        <m:ctrlPr>
                          <a:rPr lang="en-US" altLang="zh-CN" sz="1600" i="1">
                            <a:solidFill>
                              <a:srgbClr val="FF0000"/>
                            </a:solidFill>
                            <a:latin typeface="Cambria Math" panose="02040503050406030204" pitchFamily="18" charset="0"/>
                          </a:rPr>
                        </m:ctrlPr>
                      </m:dPr>
                      <m:e>
                        <m:r>
                          <m:rPr>
                            <m:lit/>
                          </m:rP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𝒛</m:t>
                        </m:r>
                        <m:r>
                          <m:rPr>
                            <m:lit/>
                          </m:rPr>
                          <a:rPr lang="en-US" altLang="zh-CN" sz="1600" i="1">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m:rPr>
                                <m:lit/>
                              </m:rPr>
                              <a:rPr lang="en-US" altLang="zh-CN" sz="1600" i="1">
                                <a:solidFill>
                                  <a:srgbClr val="FF0000"/>
                                </a:solidFill>
                                <a:latin typeface="Cambria Math" panose="02040503050406030204" pitchFamily="18" charset="0"/>
                              </a:rPr>
                              <m:t>|</m:t>
                            </m:r>
                          </m:e>
                          <m:sub>
                            <m:r>
                              <a:rPr lang="en-US" altLang="zh-CN" sz="1600" i="1">
                                <a:solidFill>
                                  <a:srgbClr val="FF0000"/>
                                </a:solidFill>
                                <a:latin typeface="Cambria Math" panose="02040503050406030204" pitchFamily="18" charset="0"/>
                              </a:rPr>
                              <m:t>𝟏</m:t>
                            </m:r>
                          </m:sub>
                        </m:sSub>
                        <m:r>
                          <a:rPr lang="en-US" altLang="zh-CN" sz="1600" i="1">
                            <a:solidFill>
                              <a:srgbClr val="FF0000"/>
                            </a:solidFill>
                            <a:latin typeface="Cambria Math" panose="02040503050406030204" pitchFamily="18" charset="0"/>
                          </a:rPr>
                          <m:t>+</m:t>
                        </m:r>
                        <m:f>
                          <m:fPr>
                            <m:ctrlPr>
                              <a:rPr lang="en-US" altLang="zh-CN" sz="1600" i="1">
                                <a:solidFill>
                                  <a:srgbClr val="FF0000"/>
                                </a:solidFill>
                                <a:latin typeface="Cambria Math" panose="02040503050406030204" pitchFamily="18" charset="0"/>
                              </a:rPr>
                            </m:ctrlPr>
                          </m:fPr>
                          <m:num>
                            <m:r>
                              <a:rPr lang="en-US" altLang="zh-CN" sz="1600" i="1">
                                <a:solidFill>
                                  <a:srgbClr val="FF0000"/>
                                </a:solidFill>
                                <a:latin typeface="Cambria Math" panose="02040503050406030204" pitchFamily="18" charset="0"/>
                              </a:rPr>
                              <m:t>𝒄</m:t>
                            </m:r>
                          </m:num>
                          <m:den>
                            <m:r>
                              <a:rPr lang="en-US" altLang="zh-CN" sz="1600" i="1">
                                <a:solidFill>
                                  <a:srgbClr val="FF0000"/>
                                </a:solidFill>
                                <a:latin typeface="Cambria Math" panose="02040503050406030204" pitchFamily="18" charset="0"/>
                              </a:rPr>
                              <m:t>𝟐</m:t>
                            </m:r>
                          </m:den>
                        </m:f>
                        <m:r>
                          <m:rPr>
                            <m:lit/>
                          </m:rPr>
                          <a:rPr lang="en-US" altLang="zh-CN" sz="1600" i="1">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𝒙</m:t>
                            </m:r>
                          </m:e>
                          <m:sub>
                            <m:r>
                              <a:rPr lang="en-US" altLang="zh-CN" sz="1600" i="1">
                                <a:solidFill>
                                  <a:srgbClr val="FF0000"/>
                                </a:solidFill>
                                <a:latin typeface="Cambria Math" panose="02040503050406030204" pitchFamily="18" charset="0"/>
                              </a:rPr>
                              <m:t>𝒌</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𝟏</m:t>
                            </m:r>
                          </m:sub>
                        </m:sSub>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𝒛</m:t>
                        </m:r>
                        <m:r>
                          <a:rPr lang="en-US" altLang="zh-CN" sz="1600" b="1" i="1" smtClean="0">
                            <a:solidFill>
                              <a:srgbClr val="FF0000"/>
                            </a:solidFill>
                            <a:latin typeface="Cambria Math" panose="02040503050406030204" pitchFamily="18" charset="0"/>
                          </a:rPr>
                          <m:t>+</m:t>
                        </m:r>
                        <m:f>
                          <m:fPr>
                            <m:ctrlPr>
                              <a:rPr lang="en-US" altLang="zh-CN" sz="1600" b="1" i="1" smtClean="0">
                                <a:solidFill>
                                  <a:srgbClr val="FF0000"/>
                                </a:solidFill>
                                <a:latin typeface="Cambria Math" panose="02040503050406030204" pitchFamily="18" charset="0"/>
                              </a:rPr>
                            </m:ctrlPr>
                          </m:fPr>
                          <m:num>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panose="02040503050406030204" pitchFamily="18" charset="0"/>
                                  </a:rPr>
                                  <m:t>𝝀</m:t>
                                </m:r>
                              </m:e>
                              <m:sub>
                                <m:r>
                                  <a:rPr lang="en-US" altLang="zh-CN" sz="1600" b="1" i="1" smtClean="0">
                                    <a:solidFill>
                                      <a:srgbClr val="FF0000"/>
                                    </a:solidFill>
                                    <a:latin typeface="Cambria Math" panose="02040503050406030204" pitchFamily="18" charset="0"/>
                                  </a:rPr>
                                  <m:t>𝒌</m:t>
                                </m:r>
                              </m:sub>
                            </m:sSub>
                          </m:num>
                          <m:den>
                            <m:r>
                              <a:rPr lang="en-US" altLang="zh-CN" sz="1600" b="1" i="1" smtClean="0">
                                <a:solidFill>
                                  <a:srgbClr val="FF0000"/>
                                </a:solidFill>
                                <a:latin typeface="Cambria Math" panose="02040503050406030204" pitchFamily="18" charset="0"/>
                              </a:rPr>
                              <m:t>𝒄</m:t>
                            </m:r>
                          </m:den>
                        </m:f>
                        <m:r>
                          <m:rPr>
                            <m:lit/>
                          </m:rPr>
                          <a:rPr lang="en-US" altLang="zh-CN" sz="1600" i="1">
                            <a:solidFill>
                              <a:srgbClr val="FF0000"/>
                            </a:solidFill>
                            <a:latin typeface="Cambria Math" panose="02040503050406030204" pitchFamily="18" charset="0"/>
                          </a:rPr>
                          <m:t>|</m:t>
                        </m:r>
                        <m:sSup>
                          <m:sSupPr>
                            <m:ctrlPr>
                              <a:rPr lang="en-US" altLang="zh-CN" sz="1600" i="1">
                                <a:solidFill>
                                  <a:srgbClr val="FF0000"/>
                                </a:solidFill>
                                <a:latin typeface="Cambria Math" panose="02040503050406030204" pitchFamily="18" charset="0"/>
                              </a:rPr>
                            </m:ctrlPr>
                          </m:sSupPr>
                          <m:e>
                            <m:r>
                              <m:rPr>
                                <m:lit/>
                              </m:rPr>
                              <a:rPr lang="en-US" altLang="zh-CN" sz="1600" i="1">
                                <a:solidFill>
                                  <a:srgbClr val="FF0000"/>
                                </a:solidFill>
                                <a:latin typeface="Cambria Math" panose="02040503050406030204" pitchFamily="18" charset="0"/>
                              </a:rPr>
                              <m:t>|</m:t>
                            </m:r>
                          </m:e>
                          <m:sup>
                            <m:r>
                              <a:rPr lang="en-US" altLang="zh-CN" sz="1600" i="1">
                                <a:solidFill>
                                  <a:srgbClr val="FF0000"/>
                                </a:solidFill>
                                <a:latin typeface="Cambria Math" panose="02040503050406030204" pitchFamily="18" charset="0"/>
                              </a:rPr>
                              <m:t>𝟐</m:t>
                            </m:r>
                          </m:sup>
                        </m:sSup>
                      </m:e>
                    </m:d>
                  </m:oMath>
                </a14:m>
                <a:r>
                  <a:rPr lang="en-US" altLang="zh-CN" sz="1600" b="1" dirty="0" smtClean="0"/>
                  <a:t> ,</a:t>
                </a:r>
                <a:r>
                  <a:rPr lang="zh-CN" altLang="en-US" sz="1600" b="1" dirty="0" smtClean="0"/>
                  <a:t>注意在</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𝒍</m:t>
                        </m:r>
                      </m:e>
                      <m:sub>
                        <m:r>
                          <a:rPr lang="en-US" altLang="zh-CN" sz="1600" b="1" i="1" smtClean="0">
                            <a:latin typeface="Cambria Math" panose="02040503050406030204" pitchFamily="18" charset="0"/>
                          </a:rPr>
                          <m:t>𝟏</m:t>
                        </m:r>
                      </m:sub>
                    </m:sSub>
                  </m:oMath>
                </a14:m>
                <a:r>
                  <a:rPr lang="zh-CN" altLang="en-US" sz="1600" b="1" dirty="0" smtClean="0"/>
                  <a:t>正则化中经常出现这种类型的最小化问题</a:t>
                </a:r>
                <a:r>
                  <a:rPr lang="en-US" altLang="zh-CN" sz="1600" b="1" dirty="0" smtClean="0"/>
                  <a:t>.</a:t>
                </a:r>
                <a:r>
                  <a:rPr lang="zh-CN" altLang="en-US" sz="1600" b="1" dirty="0" smtClean="0"/>
                  <a:t>其解由收缩算子</a:t>
                </a:r>
                <a:r>
                  <a:rPr lang="en-US" altLang="zh-CN" sz="1600" b="1" dirty="0" smtClean="0"/>
                  <a:t>(</a:t>
                </a:r>
                <a14:m>
                  <m:oMath xmlns:m="http://schemas.openxmlformats.org/officeDocument/2006/math">
                    <m:r>
                      <a:rPr lang="en-US" altLang="zh-CN" sz="1600" b="1" i="1" smtClean="0">
                        <a:latin typeface="Cambria Math" panose="02040503050406030204" pitchFamily="18" charset="0"/>
                      </a:rPr>
                      <m:t>𝒔𝒉𝒓𝒊𝒏𝒌𝒂𝒈𝒆</m:t>
                    </m:r>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𝒐𝒑𝒆𝒓𝒂𝒕𝒊𝒐𝒏</m:t>
                    </m:r>
                    <m:r>
                      <a:rPr lang="en-US" altLang="zh-CN" sz="1600" b="1" i="1" smtClean="0">
                        <a:latin typeface="Cambria Math" panose="02040503050406030204" pitchFamily="18" charset="0"/>
                      </a:rPr>
                      <m:t>)</m:t>
                    </m:r>
                  </m:oMath>
                </a14:m>
                <a:r>
                  <a:rPr lang="zh-CN" altLang="en-US" sz="1600" b="1" dirty="0" smtClean="0"/>
                  <a:t>给出：</a:t>
                </a:r>
                <a:endParaRPr lang="en-US" altLang="zh-CN" sz="1600" b="1" dirty="0" smtClean="0"/>
              </a:p>
              <a:p>
                <a:pPr marL="0" indent="0">
                  <a:buNone/>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𝑺</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𝜶</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𝝎</m:t>
                          </m:r>
                        </m:e>
                      </m:d>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𝒂𝒓𝒈𝒎𝒊</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𝒛</m:t>
                          </m:r>
                          <m: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𝑹</m:t>
                              </m:r>
                            </m:e>
                            <m:sup>
                              <m:r>
                                <a:rPr lang="en-US" altLang="zh-CN" sz="1600" b="1" i="1" smtClean="0">
                                  <a:latin typeface="Cambria Math" panose="02040503050406030204" pitchFamily="18" charset="0"/>
                                </a:rPr>
                                <m:t>𝒏</m:t>
                              </m:r>
                            </m:sup>
                          </m:sSup>
                        </m:sub>
                      </m:sSub>
                      <m:d>
                        <m:dPr>
                          <m:begChr m:val="{"/>
                          <m:endChr m:val="}"/>
                          <m:ctrlPr>
                            <a:rPr lang="en-US" altLang="zh-CN" sz="1600" b="1" i="1" smtClean="0">
                              <a:latin typeface="Cambria Math" panose="02040503050406030204" pitchFamily="18" charset="0"/>
                            </a:rPr>
                          </m:ctrlPr>
                        </m:dPr>
                        <m:e>
                          <m:r>
                            <m:rPr>
                              <m:lit/>
                            </m:rP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r>
                            <m:rPr>
                              <m:lit/>
                            </m:rP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m:rPr>
                                  <m:lit/>
                                </m:rPr>
                                <a:rPr lang="en-US" altLang="zh-CN" sz="1600" b="1" i="1" smtClean="0">
                                  <a:latin typeface="Cambria Math" panose="02040503050406030204" pitchFamily="18" charset="0"/>
                                </a:rPr>
                                <m:t>|</m:t>
                              </m:r>
                            </m:e>
                            <m:sub>
                              <m:r>
                                <a:rPr lang="en-US" altLang="zh-CN" sz="1600" b="1" i="1" smtClean="0">
                                  <a:latin typeface="Cambria Math" panose="02040503050406030204" pitchFamily="18" charset="0"/>
                                </a:rPr>
                                <m:t>𝟐</m:t>
                              </m:r>
                            </m:sub>
                          </m:sSub>
                          <m:r>
                            <a:rPr lang="en-US" altLang="zh-CN" sz="1600" b="1" i="1" smtClean="0">
                              <a:latin typeface="Cambria Math" panose="02040503050406030204" pitchFamily="18" charset="0"/>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𝟏</m:t>
                              </m:r>
                            </m:num>
                            <m:den>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𝜶</m:t>
                              </m:r>
                            </m:den>
                          </m:f>
                          <m:r>
                            <m:rPr>
                              <m:lit/>
                            </m:rP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𝒛</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𝝎</m:t>
                          </m:r>
                          <m:r>
                            <m:rPr>
                              <m:lit/>
                            </m:rP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m:rPr>
                                  <m:lit/>
                                </m:rPr>
                                <a:rPr lang="en-US" altLang="zh-CN" sz="1600" b="1" i="1" smtClean="0">
                                  <a:latin typeface="Cambria Math" panose="02040503050406030204" pitchFamily="18" charset="0"/>
                                </a:rPr>
                                <m:t>|</m:t>
                              </m:r>
                            </m:e>
                            <m:sup>
                              <m:r>
                                <a:rPr lang="en-US" altLang="zh-CN" sz="1600" b="1" i="1" smtClean="0">
                                  <a:latin typeface="Cambria Math" panose="02040503050406030204" pitchFamily="18" charset="0"/>
                                </a:rPr>
                                <m:t>𝟐</m:t>
                              </m:r>
                            </m:sup>
                          </m:sSup>
                        </m:e>
                      </m:d>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𝜶</m:t>
                      </m:r>
                      <m:r>
                        <a:rPr lang="en-US" altLang="zh-CN" sz="1600" b="1" i="1" smtClean="0">
                          <a:latin typeface="Cambria Math" panose="02040503050406030204" pitchFamily="18" charset="0"/>
                        </a:rPr>
                        <m:t>&gt;</m:t>
                      </m:r>
                      <m:r>
                        <a:rPr lang="en-US" altLang="zh-CN" sz="1600" b="1" i="1" smtClean="0">
                          <a:latin typeface="Cambria Math" panose="02040503050406030204" pitchFamily="18" charset="0"/>
                        </a:rPr>
                        <m:t>𝟎</m:t>
                      </m:r>
                    </m:oMath>
                  </m:oMathPara>
                </a14:m>
                <a:endParaRPr lang="en-US" altLang="zh-CN" sz="1600" b="1" dirty="0" smtClean="0"/>
              </a:p>
              <a:p>
                <a:r>
                  <a:rPr lang="zh-CN" altLang="en-US" sz="1600" dirty="0" smtClean="0"/>
                  <a:t>且：</a:t>
                </a:r>
                <a14:m>
                  <m:oMath xmlns:m="http://schemas.openxmlformats.org/officeDocument/2006/math">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𝑺</m:t>
                        </m:r>
                      </m:e>
                      <m:sup>
                        <m:r>
                          <a:rPr lang="en-US" altLang="zh-CN" sz="1600" b="1" i="1" smtClean="0">
                            <a:latin typeface="Cambria Math" panose="02040503050406030204" pitchFamily="18" charset="0"/>
                          </a:rPr>
                          <m:t>𝒊</m:t>
                        </m:r>
                      </m:sup>
                    </m:sSup>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𝜶</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𝝎</m:t>
                        </m:r>
                      </m:e>
                    </m:d>
                    <m:r>
                      <a:rPr lang="en-US" altLang="zh-CN" sz="1600" b="1" i="1" smtClean="0">
                        <a:latin typeface="Cambria Math" panose="02040503050406030204" pitchFamily="18" charset="0"/>
                      </a:rPr>
                      <m:t>=</m:t>
                    </m:r>
                    <m:d>
                      <m:dPr>
                        <m:begChr m:val="{"/>
                        <m:endChr m:val=""/>
                        <m:ctrlPr>
                          <a:rPr lang="en-US" altLang="zh-CN" sz="1600" b="1" i="1" smtClean="0">
                            <a:latin typeface="Cambria Math" panose="02040503050406030204" pitchFamily="18" charset="0"/>
                          </a:rPr>
                        </m:ctrlPr>
                      </m:dPr>
                      <m:e>
                        <m:m>
                          <m:mPr>
                            <m:mcs>
                              <m:mc>
                                <m:mcPr>
                                  <m:count m:val="1"/>
                                  <m:mcJc m:val="center"/>
                                </m:mcPr>
                              </m:mc>
                            </m:mcs>
                            <m:ctrlPr>
                              <a:rPr lang="en-US" altLang="zh-CN" sz="1600" b="1" i="1" smtClean="0">
                                <a:latin typeface="Cambria Math" panose="02040503050406030204" pitchFamily="18" charset="0"/>
                              </a:rPr>
                            </m:ctrlPr>
                          </m:mPr>
                          <m:mr>
                            <m:e>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𝝎</m:t>
                                  </m:r>
                                </m:e>
                                <m:sup>
                                  <m:r>
                                    <a:rPr lang="en-US" altLang="zh-CN" sz="1600" b="1" i="1" smtClean="0">
                                      <a:latin typeface="Cambria Math" panose="02040503050406030204" pitchFamily="18" charset="0"/>
                                    </a:rPr>
                                    <m:t>𝒊</m:t>
                                  </m:r>
                                </m:sup>
                              </m:sSup>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𝜶</m:t>
                              </m:r>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𝒊𝒇</m:t>
                              </m:r>
                              <m:r>
                                <a:rPr lang="en-US" altLang="zh-CN" sz="1600" b="1" i="1" smtClean="0">
                                  <a:latin typeface="Cambria Math" panose="02040503050406030204" pitchFamily="18" charset="0"/>
                                </a:rPr>
                                <m:t> </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𝝎</m:t>
                                  </m:r>
                                </m:e>
                                <m:sup>
                                  <m:r>
                                    <a:rPr lang="en-US" altLang="zh-CN" sz="1600" b="1" i="1" smtClean="0">
                                      <a:latin typeface="Cambria Math" panose="02040503050406030204" pitchFamily="18" charset="0"/>
                                    </a:rPr>
                                    <m:t>𝒊</m:t>
                                  </m:r>
                                </m:sup>
                              </m:sSup>
                              <m:r>
                                <a:rPr lang="en-US" altLang="zh-CN" sz="1600" b="1" i="1" smtClean="0">
                                  <a:latin typeface="Cambria Math" panose="02040503050406030204" pitchFamily="18" charset="0"/>
                                </a:rPr>
                                <m:t>&gt;</m:t>
                              </m:r>
                              <m:r>
                                <a:rPr lang="en-US" altLang="zh-CN" sz="1600" b="1" i="1" smtClean="0">
                                  <a:latin typeface="Cambria Math" panose="02040503050406030204" pitchFamily="18" charset="0"/>
                                </a:rPr>
                                <m:t>𝜶</m:t>
                              </m:r>
                            </m:e>
                          </m:mr>
                          <m:mr>
                            <m:e>
                              <m:r>
                                <a:rPr lang="en-US" altLang="zh-CN" sz="1600" b="1" i="1" smtClean="0">
                                  <a:latin typeface="Cambria Math" panose="02040503050406030204" pitchFamily="18" charset="0"/>
                                </a:rPr>
                                <m:t>𝟎</m:t>
                              </m:r>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𝒊𝒇</m:t>
                              </m:r>
                              <m:r>
                                <a:rPr lang="en-US" altLang="zh-CN" sz="1600" b="1" i="1" smtClean="0">
                                  <a:latin typeface="Cambria Math" panose="02040503050406030204" pitchFamily="18" charset="0"/>
                                </a:rPr>
                                <m:t> </m:t>
                              </m:r>
                              <m:r>
                                <m:rPr>
                                  <m:lit/>
                                </m:rP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𝝎</m:t>
                                  </m:r>
                                </m:e>
                                <m:sup>
                                  <m:r>
                                    <a:rPr lang="en-US" altLang="zh-CN" sz="1600" b="1" i="1" smtClean="0">
                                      <a:latin typeface="Cambria Math" panose="02040503050406030204" pitchFamily="18" charset="0"/>
                                    </a:rPr>
                                    <m:t>𝒊</m:t>
                                  </m:r>
                                </m:sup>
                              </m:sSup>
                              <m:r>
                                <m:rPr>
                                  <m:lit/>
                                </m:rPr>
                                <a:rPr lang="en-US" altLang="zh-CN" sz="1600" b="1" i="1" smtClean="0">
                                  <a:latin typeface="Cambria Math" panose="02040503050406030204" pitchFamily="18" charset="0"/>
                                </a:rPr>
                                <m:t>|</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𝜶</m:t>
                              </m:r>
                            </m:e>
                          </m:mr>
                          <m:mr>
                            <m:e>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𝝎</m:t>
                                  </m:r>
                                </m:e>
                                <m:sup>
                                  <m:r>
                                    <a:rPr lang="en-US" altLang="zh-CN" sz="1600" b="1" i="1" smtClean="0">
                                      <a:latin typeface="Cambria Math" panose="02040503050406030204" pitchFamily="18" charset="0"/>
                                    </a:rPr>
                                    <m:t>𝒊</m:t>
                                  </m:r>
                                </m:sup>
                              </m:sSup>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𝜶</m:t>
                              </m:r>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𝒊𝒇</m:t>
                              </m:r>
                              <m:r>
                                <a:rPr lang="en-US" altLang="zh-CN" sz="1600" b="1" i="1" smtClean="0">
                                  <a:latin typeface="Cambria Math" panose="02040503050406030204" pitchFamily="18" charset="0"/>
                                </a:rPr>
                                <m:t> </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𝝎</m:t>
                                  </m:r>
                                </m:e>
                                <m:sup>
                                  <m:r>
                                    <a:rPr lang="en-US" altLang="zh-CN" sz="1600" b="1" i="1" smtClean="0">
                                      <a:latin typeface="Cambria Math" panose="02040503050406030204" pitchFamily="18" charset="0"/>
                                    </a:rPr>
                                    <m:t>𝒊</m:t>
                                  </m:r>
                                </m:sup>
                              </m:sSup>
                              <m:r>
                                <a:rPr lang="en-US" altLang="zh-CN" sz="1600" b="1" i="1" smtClean="0">
                                  <a:latin typeface="Cambria Math" panose="02040503050406030204" pitchFamily="18" charset="0"/>
                                </a:rPr>
                                <m:t>&lt;−</m:t>
                              </m:r>
                              <m:r>
                                <a:rPr lang="en-US" altLang="zh-CN" sz="1600" b="1" i="1" smtClean="0">
                                  <a:latin typeface="Cambria Math" panose="02040503050406030204" pitchFamily="18" charset="0"/>
                                </a:rPr>
                                <m:t>𝜶</m:t>
                              </m:r>
                            </m:e>
                          </m:mr>
                        </m:m>
                      </m:e>
                    </m:d>
                  </m:oMath>
                </a14:m>
                <a:r>
                  <a:rPr lang="en-US" altLang="zh-CN" sz="1600" b="1" dirty="0" smtClean="0"/>
                  <a:t>,</a:t>
                </a:r>
                <a:r>
                  <a:rPr lang="zh-CN" altLang="en-US" sz="1600" b="1" dirty="0" smtClean="0"/>
                  <a:t>因此</a:t>
                </a:r>
                <a14:m>
                  <m:oMath xmlns:m="http://schemas.openxmlformats.org/officeDocument/2006/math">
                    <m:r>
                      <a:rPr lang="en-US" altLang="zh-CN" sz="1600" i="1">
                        <a:solidFill>
                          <a:srgbClr val="FF0000"/>
                        </a:solidFill>
                        <a:latin typeface="Cambria Math" panose="02040503050406030204" pitchFamily="18" charset="0"/>
                      </a:rPr>
                      <m:t>(∗)</m:t>
                    </m:r>
                  </m:oMath>
                </a14:m>
                <a:r>
                  <a:rPr lang="zh-CN" altLang="en-US" sz="1600" b="1" dirty="0" smtClean="0"/>
                  <a:t>根据收缩算子可表示为：</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𝒛</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𝑺</m:t>
                    </m:r>
                    <m:d>
                      <m:dPr>
                        <m:ctrlPr>
                          <a:rPr lang="en-US" altLang="zh-CN" sz="1600" b="1" i="1" smtClean="0">
                            <a:latin typeface="Cambria Math" panose="02040503050406030204" pitchFamily="18" charset="0"/>
                          </a:rPr>
                        </m:ctrlPr>
                      </m:dPr>
                      <m:e>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𝟏</m:t>
                            </m:r>
                          </m:num>
                          <m:den>
                            <m:r>
                              <a:rPr lang="en-US" altLang="zh-CN" sz="1600" b="1" i="1" smtClean="0">
                                <a:latin typeface="Cambria Math" panose="02040503050406030204" pitchFamily="18" charset="0"/>
                              </a:rPr>
                              <m:t>𝒄</m:t>
                            </m:r>
                          </m:den>
                        </m:f>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𝒙</m:t>
                            </m:r>
                          </m:e>
                          <m:sub>
                            <m:r>
                              <a:rPr lang="en-US" altLang="zh-CN" sz="1600" b="1" i="1" smtClean="0">
                                <a:latin typeface="Cambria Math" panose="02040503050406030204" pitchFamily="18" charset="0"/>
                              </a:rPr>
                              <m:t>𝒌</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f>
                          <m:fPr>
                            <m:ctrlPr>
                              <a:rPr lang="en-US" altLang="zh-CN" sz="1600" b="1" i="1" smtClean="0">
                                <a:latin typeface="Cambria Math" panose="02040503050406030204" pitchFamily="18" charset="0"/>
                              </a:rPr>
                            </m:ctrlPr>
                          </m:fPr>
                          <m:num>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𝝀</m:t>
                                </m:r>
                              </m:e>
                              <m:sub>
                                <m:r>
                                  <a:rPr lang="en-US" altLang="zh-CN" sz="1600" b="1" i="1" smtClean="0">
                                    <a:latin typeface="Cambria Math" panose="02040503050406030204" pitchFamily="18" charset="0"/>
                                  </a:rPr>
                                  <m:t>𝒌</m:t>
                                </m:r>
                              </m:sub>
                            </m:sSub>
                          </m:num>
                          <m:den>
                            <m:r>
                              <a:rPr lang="en-US" altLang="zh-CN" sz="1600" b="1" i="1" smtClean="0">
                                <a:latin typeface="Cambria Math" panose="02040503050406030204" pitchFamily="18" charset="0"/>
                              </a:rPr>
                              <m:t>𝒄</m:t>
                            </m:r>
                          </m:den>
                        </m:f>
                      </m:e>
                    </m:d>
                  </m:oMath>
                </a14:m>
                <a:endParaRPr lang="en-US" altLang="zh-CN" sz="1600" b="1"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65" t="-434" r="-3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14002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en-US" altLang="zh-CN" dirty="0" smtClean="0"/>
                  <a:t>ADMM</a:t>
                </a:r>
                <a:r>
                  <a:rPr lang="zh-CN" altLang="en-US" dirty="0" smtClean="0"/>
                  <a:t>求解</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Sub>
                  </m:oMath>
                </a14:m>
                <a:r>
                  <a:rPr lang="zh-CN" altLang="en-US" dirty="0" smtClean="0"/>
                  <a:t>正则化问题</a:t>
                </a:r>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185" t="-8000" b="-224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altLang="zh-CN" sz="2000" b="1" i="1" smtClean="0">
                        <a:solidFill>
                          <a:srgbClr val="CC00CC"/>
                        </a:solidFill>
                        <a:latin typeface="Cambria Math" panose="02040503050406030204" pitchFamily="18" charset="0"/>
                      </a:rPr>
                      <m:t>𝒎𝒊𝒏</m:t>
                    </m:r>
                    <m:r>
                      <a:rPr lang="en-US" altLang="zh-CN" sz="2000" b="1" i="1" smtClean="0">
                        <a:solidFill>
                          <a:srgbClr val="CC00CC"/>
                        </a:solidFill>
                        <a:latin typeface="Cambria Math" panose="02040503050406030204" pitchFamily="18" charset="0"/>
                      </a:rPr>
                      <m:t> </m:t>
                    </m:r>
                    <m:r>
                      <a:rPr lang="en-US" altLang="zh-CN" sz="2000" b="1" i="1" smtClean="0">
                        <a:solidFill>
                          <a:srgbClr val="CC00CC"/>
                        </a:solidFill>
                        <a:latin typeface="Cambria Math" panose="02040503050406030204" pitchFamily="18" charset="0"/>
                      </a:rPr>
                      <m:t>𝒇</m:t>
                    </m:r>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panose="02040503050406030204" pitchFamily="18" charset="0"/>
                          </a:rPr>
                          <m:t>𝒙</m:t>
                        </m:r>
                      </m:e>
                    </m:d>
                    <m:r>
                      <a:rPr lang="en-US" altLang="zh-CN" sz="2000" b="1" i="1" smtClean="0">
                        <a:solidFill>
                          <a:srgbClr val="CC00CC"/>
                        </a:solidFill>
                        <a:latin typeface="Cambria Math" panose="02040503050406030204" pitchFamily="18" charset="0"/>
                      </a:rPr>
                      <m:t>+</m:t>
                    </m:r>
                    <m:r>
                      <a:rPr lang="en-US" altLang="zh-CN" sz="2000" b="1" i="1" smtClean="0">
                        <a:solidFill>
                          <a:srgbClr val="CC00CC"/>
                        </a:solidFill>
                        <a:latin typeface="Cambria Math" panose="02040503050406030204" pitchFamily="18" charset="0"/>
                      </a:rPr>
                      <m:t>𝜸</m:t>
                    </m:r>
                    <m:r>
                      <m:rPr>
                        <m:lit/>
                      </m:rPr>
                      <a:rPr lang="en-US" altLang="zh-CN" sz="2000" b="1" i="1" smtClean="0">
                        <a:solidFill>
                          <a:srgbClr val="CC00CC"/>
                        </a:solidFill>
                        <a:latin typeface="Cambria Math" panose="02040503050406030204" pitchFamily="18" charset="0"/>
                      </a:rPr>
                      <m:t>||</m:t>
                    </m:r>
                    <m:r>
                      <a:rPr lang="en-US" altLang="zh-CN" sz="2000" b="1" i="1" smtClean="0">
                        <a:solidFill>
                          <a:srgbClr val="CC00CC"/>
                        </a:solidFill>
                        <a:latin typeface="Cambria Math" panose="02040503050406030204" pitchFamily="18" charset="0"/>
                      </a:rPr>
                      <m:t>𝒙</m:t>
                    </m:r>
                    <m:r>
                      <m:rPr>
                        <m:lit/>
                      </m:rPr>
                      <a:rPr lang="en-US" altLang="zh-CN" sz="2000" b="1" i="1" smtClean="0">
                        <a:solidFill>
                          <a:srgbClr val="CC00CC"/>
                        </a:solidFill>
                        <a:latin typeface="Cambria Math" panose="02040503050406030204" pitchFamily="18" charset="0"/>
                      </a:rPr>
                      <m:t>|</m:t>
                    </m:r>
                    <m:sSub>
                      <m:sSubPr>
                        <m:ctrlPr>
                          <a:rPr lang="en-US" altLang="zh-CN" sz="2000" b="1" i="1" smtClean="0">
                            <a:solidFill>
                              <a:srgbClr val="CC00CC"/>
                            </a:solidFill>
                            <a:latin typeface="Cambria Math" panose="02040503050406030204" pitchFamily="18" charset="0"/>
                          </a:rPr>
                        </m:ctrlPr>
                      </m:sSubPr>
                      <m:e>
                        <m:r>
                          <m:rPr>
                            <m:lit/>
                          </m:rPr>
                          <a:rPr lang="en-US" altLang="zh-CN" sz="2000" b="1" i="1" smtClean="0">
                            <a:solidFill>
                              <a:srgbClr val="CC00CC"/>
                            </a:solidFill>
                            <a:latin typeface="Cambria Math" panose="02040503050406030204" pitchFamily="18" charset="0"/>
                          </a:rPr>
                          <m:t>|</m:t>
                        </m:r>
                      </m:e>
                      <m:sub>
                        <m:r>
                          <a:rPr lang="en-US" altLang="zh-CN" sz="2000" b="1" i="1" smtClean="0">
                            <a:solidFill>
                              <a:srgbClr val="CC00CC"/>
                            </a:solidFill>
                            <a:latin typeface="Cambria Math" panose="02040503050406030204" pitchFamily="18" charset="0"/>
                          </a:rPr>
                          <m:t>𝟏</m:t>
                        </m:r>
                      </m:sub>
                    </m:sSub>
                    <m:r>
                      <a:rPr lang="en-US" altLang="zh-CN" sz="2000" b="1" i="1" smtClean="0">
                        <a:solidFill>
                          <a:srgbClr val="CC00CC"/>
                        </a:solidFill>
                        <a:latin typeface="Cambria Math" panose="02040503050406030204" pitchFamily="18" charset="0"/>
                      </a:rPr>
                      <m:t>, </m:t>
                    </m:r>
                    <m:r>
                      <a:rPr lang="en-US" altLang="zh-CN" sz="2000" b="1" i="1" smtClean="0">
                        <a:solidFill>
                          <a:srgbClr val="CC00CC"/>
                        </a:solidFill>
                        <a:latin typeface="Cambria Math" panose="02040503050406030204" pitchFamily="18" charset="0"/>
                      </a:rPr>
                      <m:t>𝒔</m:t>
                    </m:r>
                    <m:r>
                      <a:rPr lang="en-US" altLang="zh-CN" sz="2000" b="1" i="1" smtClean="0">
                        <a:solidFill>
                          <a:srgbClr val="CC00CC"/>
                        </a:solidFill>
                        <a:latin typeface="Cambria Math" panose="02040503050406030204" pitchFamily="18" charset="0"/>
                      </a:rPr>
                      <m:t>.</m:t>
                    </m:r>
                    <m:r>
                      <a:rPr lang="en-US" altLang="zh-CN" sz="2000" b="1" i="1" smtClean="0">
                        <a:solidFill>
                          <a:srgbClr val="CC00CC"/>
                        </a:solidFill>
                        <a:latin typeface="Cambria Math" panose="02040503050406030204" pitchFamily="18" charset="0"/>
                      </a:rPr>
                      <m:t>𝒕</m:t>
                    </m:r>
                    <m:r>
                      <a:rPr lang="en-US" altLang="zh-CN" sz="2000" b="1" i="1" smtClean="0">
                        <a:solidFill>
                          <a:srgbClr val="CC00CC"/>
                        </a:solidFill>
                        <a:latin typeface="Cambria Math" panose="02040503050406030204" pitchFamily="18" charset="0"/>
                      </a:rPr>
                      <m:t>. </m:t>
                    </m:r>
                    <m:r>
                      <a:rPr lang="en-US" altLang="zh-CN" sz="2000" b="1" i="1" smtClean="0">
                        <a:solidFill>
                          <a:srgbClr val="CC00CC"/>
                        </a:solidFill>
                        <a:latin typeface="Cambria Math" panose="02040503050406030204" pitchFamily="18" charset="0"/>
                      </a:rPr>
                      <m:t>𝒙</m:t>
                    </m:r>
                    <m:r>
                      <a:rPr lang="en-US" altLang="zh-CN" sz="2000" b="1" i="1" smtClean="0">
                        <a:solidFill>
                          <a:srgbClr val="CC00CC"/>
                        </a:solidFill>
                        <a:latin typeface="Cambria Math" panose="02040503050406030204" pitchFamily="18" charset="0"/>
                      </a:rPr>
                      <m:t>∈</m:t>
                    </m:r>
                    <m:sSup>
                      <m:sSupPr>
                        <m:ctrlPr>
                          <a:rPr lang="en-US" altLang="zh-CN" sz="2000" b="1" i="1" smtClean="0">
                            <a:solidFill>
                              <a:srgbClr val="CC00CC"/>
                            </a:solidFill>
                            <a:latin typeface="Cambria Math" panose="02040503050406030204" pitchFamily="18" charset="0"/>
                          </a:rPr>
                        </m:ctrlPr>
                      </m:sSupPr>
                      <m:e>
                        <m:r>
                          <a:rPr lang="en-US" altLang="zh-CN" sz="2000" b="1" i="1" smtClean="0">
                            <a:solidFill>
                              <a:srgbClr val="CC00CC"/>
                            </a:solidFill>
                            <a:latin typeface="Cambria Math" panose="02040503050406030204" pitchFamily="18" charset="0"/>
                          </a:rPr>
                          <m:t>𝑹</m:t>
                        </m:r>
                      </m:e>
                      <m:sup>
                        <m:r>
                          <a:rPr lang="en-US" altLang="zh-CN" sz="2000" b="1" i="1" smtClean="0">
                            <a:solidFill>
                              <a:srgbClr val="CC00CC"/>
                            </a:solidFill>
                            <a:latin typeface="Cambria Math" panose="02040503050406030204" pitchFamily="18" charset="0"/>
                          </a:rPr>
                          <m:t>𝒏</m:t>
                        </m:r>
                      </m:sup>
                    </m:sSup>
                    <m:r>
                      <a:rPr lang="zh-CN" altLang="en-US" sz="2000" b="1" i="1" smtClean="0">
                        <a:solidFill>
                          <a:srgbClr val="CC00CC"/>
                        </a:solidFill>
                        <a:latin typeface="Cambria Math" panose="02040503050406030204" pitchFamily="18" charset="0"/>
                      </a:rPr>
                      <m:t>，</m:t>
                    </m:r>
                    <m:r>
                      <a:rPr lang="en-US" altLang="zh-CN" sz="2000" b="1" i="1" smtClean="0">
                        <a:solidFill>
                          <a:srgbClr val="CC00CC"/>
                        </a:solidFill>
                        <a:latin typeface="Cambria Math" panose="02040503050406030204" pitchFamily="18" charset="0"/>
                      </a:rPr>
                      <m:t>𝒇</m:t>
                    </m:r>
                    <m:r>
                      <a:rPr lang="zh-CN" altLang="en-US" sz="2000" b="1" i="1" smtClean="0">
                        <a:solidFill>
                          <a:srgbClr val="CC00CC"/>
                        </a:solidFill>
                        <a:latin typeface="Cambria Math" panose="02040503050406030204" pitchFamily="18" charset="0"/>
                      </a:rPr>
                      <m:t>为</m:t>
                    </m:r>
                    <m:r>
                      <a:rPr lang="zh-CN" altLang="en-US" sz="2000" i="1">
                        <a:solidFill>
                          <a:srgbClr val="CC00CC"/>
                        </a:solidFill>
                        <a:latin typeface="Cambria Math" panose="02040503050406030204" pitchFamily="18" charset="0"/>
                      </a:rPr>
                      <m:t>闭凸</m:t>
                    </m:r>
                    <m:r>
                      <a:rPr lang="zh-CN" altLang="en-US" sz="2000" i="1" smtClean="0">
                        <a:solidFill>
                          <a:srgbClr val="CC00CC"/>
                        </a:solidFill>
                        <a:latin typeface="Cambria Math" panose="02040503050406030204" pitchFamily="18" charset="0"/>
                      </a:rPr>
                      <m:t>函数</m:t>
                    </m:r>
                    <m:r>
                      <a:rPr lang="zh-CN" altLang="en-US" sz="2000" b="1" i="1" smtClean="0">
                        <a:solidFill>
                          <a:srgbClr val="CC00CC"/>
                        </a:solidFill>
                        <a:latin typeface="Cambria Math" panose="02040503050406030204" pitchFamily="18" charset="0"/>
                      </a:rPr>
                      <m:t>，</m:t>
                    </m:r>
                    <m:r>
                      <a:rPr lang="en-US" altLang="zh-CN" sz="2000" b="1" i="1" smtClean="0">
                        <a:solidFill>
                          <a:srgbClr val="CC00CC"/>
                        </a:solidFill>
                        <a:latin typeface="Cambria Math" panose="02040503050406030204" pitchFamily="18" charset="0"/>
                      </a:rPr>
                      <m:t>𝜸</m:t>
                    </m:r>
                    <m:r>
                      <a:rPr lang="en-US" altLang="zh-CN" sz="2000" b="1" i="1" smtClean="0">
                        <a:solidFill>
                          <a:srgbClr val="CC00CC"/>
                        </a:solidFill>
                        <a:latin typeface="Cambria Math" panose="02040503050406030204" pitchFamily="18" charset="0"/>
                      </a:rPr>
                      <m:t>&gt;</m:t>
                    </m:r>
                    <m:r>
                      <a:rPr lang="en-US" altLang="zh-CN" sz="2000" b="1" i="1" smtClean="0">
                        <a:solidFill>
                          <a:srgbClr val="CC00CC"/>
                        </a:solidFill>
                        <a:latin typeface="Cambria Math" panose="02040503050406030204" pitchFamily="18" charset="0"/>
                      </a:rPr>
                      <m:t>𝟎</m:t>
                    </m:r>
                  </m:oMath>
                </a14:m>
                <a:endParaRPr lang="en-US" altLang="zh-CN" sz="2000" dirty="0" smtClean="0">
                  <a:solidFill>
                    <a:srgbClr val="CC00CC"/>
                  </a:solidFill>
                </a:endParaRPr>
              </a:p>
              <a:p>
                <a:r>
                  <a:rPr lang="zh-CN" altLang="en-US" sz="2000" dirty="0" smtClean="0"/>
                  <a:t>解：若</a:t>
                </a:r>
                <a14:m>
                  <m:oMath xmlns:m="http://schemas.openxmlformats.org/officeDocument/2006/math">
                    <m:r>
                      <a:rPr lang="en-US" altLang="zh-CN" sz="2000" b="1" i="1" smtClean="0">
                        <a:latin typeface="Cambria Math" panose="02040503050406030204" pitchFamily="18" charset="0"/>
                      </a:rPr>
                      <m:t>𝒇</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oMath>
                </a14:m>
                <a:r>
                  <a:rPr lang="zh-CN" altLang="en-US" sz="2000" dirty="0" smtClean="0"/>
                  <a:t>为二次函数，此问题变为</a:t>
                </a:r>
                <a14:m>
                  <m:oMath xmlns:m="http://schemas.openxmlformats.org/officeDocument/2006/math">
                    <m:r>
                      <a:rPr lang="en-US" altLang="zh-CN" sz="2000" b="1" i="1" smtClean="0">
                        <a:latin typeface="Cambria Math" panose="02040503050406030204" pitchFamily="18" charset="0"/>
                      </a:rPr>
                      <m:t>𝒍𝒂𝒔𝒔𝒐</m:t>
                    </m:r>
                  </m:oMath>
                </a14:m>
                <a:r>
                  <a:rPr lang="zh-CN" altLang="en-US" sz="2000" dirty="0" smtClean="0"/>
                  <a:t>问题。一般情况下，问题可以重新表示为：</a:t>
                </a:r>
                <a:endParaRPr lang="en-US" altLang="zh-CN" sz="2000" dirty="0"/>
              </a:p>
              <a:p>
                <a:pPr marL="0" indent="0" algn="ctr">
                  <a:buNone/>
                </a:pPr>
                <a14:m>
                  <m:oMath xmlns:m="http://schemas.openxmlformats.org/officeDocument/2006/math">
                    <m:r>
                      <a:rPr lang="en-US" altLang="zh-CN" sz="2000" b="1" i="1" smtClean="0">
                        <a:solidFill>
                          <a:srgbClr val="FF0000"/>
                        </a:solidFill>
                        <a:latin typeface="Cambria Math" panose="02040503050406030204" pitchFamily="18" charset="0"/>
                      </a:rPr>
                      <m:t>𝒎𝒊𝒏</m:t>
                    </m:r>
                    <m:r>
                      <a:rPr lang="en-US" altLang="zh-CN" sz="2000" b="1" i="1" smtClean="0">
                        <a:solidFill>
                          <a:srgbClr val="FF0000"/>
                        </a:solidFill>
                        <a:latin typeface="Cambria Math" panose="02040503050406030204" pitchFamily="18" charset="0"/>
                      </a:rPr>
                      <m:t> </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𝒇</m:t>
                        </m:r>
                      </m:e>
                      <m:sub>
                        <m:r>
                          <a:rPr lang="en-US" altLang="zh-CN" sz="2000" b="1" i="1" smtClean="0">
                            <a:solidFill>
                              <a:srgbClr val="FF0000"/>
                            </a:solidFill>
                            <a:latin typeface="Cambria Math" panose="02040503050406030204" pitchFamily="18" charset="0"/>
                          </a:rPr>
                          <m:t>𝟏</m:t>
                        </m:r>
                      </m:sub>
                    </m:sSub>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𝒙</m:t>
                        </m:r>
                      </m:e>
                    </m:d>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𝒇</m:t>
                        </m:r>
                      </m:e>
                      <m:sub>
                        <m:r>
                          <a:rPr lang="en-US" altLang="zh-CN" sz="2000" b="1" i="1" smtClean="0">
                            <a:solidFill>
                              <a:srgbClr val="FF0000"/>
                            </a:solidFill>
                            <a:latin typeface="Cambria Math" panose="02040503050406030204" pitchFamily="18" charset="0"/>
                          </a:rPr>
                          <m:t>𝟐</m:t>
                        </m:r>
                      </m:sub>
                    </m:sSub>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𝒛</m:t>
                        </m:r>
                      </m:e>
                    </m:d>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𝒔</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𝒕</m:t>
                    </m:r>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𝒙</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𝒛</m:t>
                    </m:r>
                  </m:oMath>
                </a14:m>
                <a:r>
                  <a:rPr lang="en-US" altLang="zh-CN" sz="2000" dirty="0" smtClean="0">
                    <a:solidFill>
                      <a:srgbClr val="FF0000"/>
                    </a:solidFill>
                  </a:rPr>
                  <a:t>,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𝒇</m:t>
                        </m:r>
                      </m:e>
                      <m:sub>
                        <m:r>
                          <a:rPr lang="en-US" altLang="zh-CN" sz="2000" b="1" i="1" smtClean="0">
                            <a:solidFill>
                              <a:srgbClr val="FF0000"/>
                            </a:solidFill>
                            <a:latin typeface="Cambria Math" panose="02040503050406030204" pitchFamily="18" charset="0"/>
                          </a:rPr>
                          <m:t>𝟏</m:t>
                        </m:r>
                      </m:sub>
                    </m:sSub>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𝒙</m:t>
                        </m:r>
                      </m:e>
                    </m:d>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𝒇</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𝒙</m:t>
                        </m:r>
                      </m:e>
                    </m:d>
                    <m:r>
                      <a:rPr lang="en-US" altLang="zh-CN" sz="2000" b="1" i="1" smtClean="0">
                        <a:solidFill>
                          <a:srgbClr val="FF0000"/>
                        </a:solidFill>
                        <a:latin typeface="Cambria Math" panose="02040503050406030204" pitchFamily="18" charset="0"/>
                      </a:rPr>
                      <m:t>, </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𝒇</m:t>
                        </m:r>
                      </m:e>
                      <m:sub>
                        <m:r>
                          <a:rPr lang="en-US" altLang="zh-CN" sz="2000" b="1" i="1" smtClean="0">
                            <a:solidFill>
                              <a:srgbClr val="FF0000"/>
                            </a:solidFill>
                            <a:latin typeface="Cambria Math" panose="02040503050406030204" pitchFamily="18" charset="0"/>
                          </a:rPr>
                          <m:t>𝟐</m:t>
                        </m:r>
                      </m:sub>
                    </m:sSub>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𝒛</m:t>
                        </m:r>
                      </m:e>
                    </m:d>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𝜸</m:t>
                    </m:r>
                    <m:r>
                      <m:rPr>
                        <m:lit/>
                      </m:rP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𝒛</m:t>
                    </m:r>
                    <m:r>
                      <m:rPr>
                        <m:lit/>
                      </m:rP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m:rPr>
                            <m:lit/>
                          </m:rPr>
                          <a:rPr lang="en-US" altLang="zh-CN" sz="2000" b="1" i="1" smtClean="0">
                            <a:solidFill>
                              <a:srgbClr val="FF0000"/>
                            </a:solidFill>
                            <a:latin typeface="Cambria Math" panose="02040503050406030204" pitchFamily="18" charset="0"/>
                          </a:rPr>
                          <m:t>|</m:t>
                        </m:r>
                      </m:e>
                      <m:sub>
                        <m:r>
                          <a:rPr lang="en-US" altLang="zh-CN" sz="2000" b="1" i="1" smtClean="0">
                            <a:solidFill>
                              <a:srgbClr val="FF0000"/>
                            </a:solidFill>
                            <a:latin typeface="Cambria Math" panose="02040503050406030204" pitchFamily="18" charset="0"/>
                          </a:rPr>
                          <m:t>𝟏</m:t>
                        </m:r>
                      </m:sub>
                    </m:sSub>
                  </m:oMath>
                </a14:m>
                <a:endParaRPr lang="en-US" altLang="zh-CN" sz="2000" dirty="0" smtClean="0"/>
              </a:p>
              <a:p>
                <a:r>
                  <a:rPr lang="zh-CN" altLang="en-US" sz="2000" dirty="0" smtClean="0"/>
                  <a:t>其增广拉格朗日函数为：</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ℒ</m:t>
                          </m:r>
                        </m:e>
                        <m:sub>
                          <m:r>
                            <a:rPr lang="en-US" altLang="zh-CN" sz="2000" b="1" i="1" smtClean="0">
                              <a:solidFill>
                                <a:srgbClr val="FF0000"/>
                              </a:solidFill>
                              <a:latin typeface="Cambria Math" panose="02040503050406030204" pitchFamily="18" charset="0"/>
                            </a:rPr>
                            <m:t>𝒄</m:t>
                          </m:r>
                        </m:sub>
                      </m:sSub>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𝒙</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𝒛</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𝝀</m:t>
                          </m:r>
                        </m:e>
                      </m:d>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𝒇</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𝒙</m:t>
                          </m:r>
                        </m:e>
                      </m:d>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𝜸</m:t>
                      </m:r>
                      <m:r>
                        <m:rPr>
                          <m:lit/>
                        </m:rP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𝒛</m:t>
                      </m:r>
                      <m:r>
                        <m:rPr>
                          <m:lit/>
                        </m:rP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m:rPr>
                              <m:lit/>
                            </m:rPr>
                            <a:rPr lang="en-US" altLang="zh-CN" sz="2000" b="1" i="1" smtClean="0">
                              <a:solidFill>
                                <a:srgbClr val="FF0000"/>
                              </a:solidFill>
                              <a:latin typeface="Cambria Math" panose="02040503050406030204" pitchFamily="18" charset="0"/>
                            </a:rPr>
                            <m:t>|</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p>
                        <m:sSupPr>
                          <m:ctrlPr>
                            <a:rPr lang="en-US" altLang="zh-CN" sz="2000" b="1" i="1" smtClean="0">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𝝀</m:t>
                          </m:r>
                        </m:e>
                        <m:sup>
                          <m:r>
                            <a:rPr lang="en-US" altLang="zh-CN" sz="2000" b="1" i="1" smtClean="0">
                              <a:solidFill>
                                <a:srgbClr val="FF0000"/>
                              </a:solidFill>
                              <a:latin typeface="Cambria Math" panose="02040503050406030204" pitchFamily="18" charset="0"/>
                            </a:rPr>
                            <m:t>′</m:t>
                          </m:r>
                        </m:sup>
                      </m:sSup>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𝒙</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𝒛</m:t>
                          </m:r>
                        </m:e>
                      </m:d>
                      <m:r>
                        <a:rPr lang="en-US" altLang="zh-CN" sz="2000" b="1" i="1" smtClean="0">
                          <a:solidFill>
                            <a:srgbClr val="FF0000"/>
                          </a:solidFill>
                          <a:latin typeface="Cambria Math" panose="02040503050406030204" pitchFamily="18" charset="0"/>
                        </a:rPr>
                        <m:t>+</m:t>
                      </m:r>
                      <m:f>
                        <m:fPr>
                          <m:ctrlPr>
                            <a:rPr lang="en-US" altLang="zh-CN" sz="2000" b="1" i="1" smtClean="0">
                              <a:solidFill>
                                <a:srgbClr val="FF0000"/>
                              </a:solidFill>
                              <a:latin typeface="Cambria Math" panose="02040503050406030204" pitchFamily="18" charset="0"/>
                            </a:rPr>
                          </m:ctrlPr>
                        </m:fPr>
                        <m:num>
                          <m:r>
                            <a:rPr lang="en-US" altLang="zh-CN" sz="2000" b="1" i="1" smtClean="0">
                              <a:solidFill>
                                <a:srgbClr val="FF0000"/>
                              </a:solidFill>
                              <a:latin typeface="Cambria Math" panose="02040503050406030204" pitchFamily="18" charset="0"/>
                            </a:rPr>
                            <m:t>𝒄</m:t>
                          </m:r>
                        </m:num>
                        <m:den>
                          <m:r>
                            <a:rPr lang="en-US" altLang="zh-CN" sz="2000" b="1" i="1" smtClean="0">
                              <a:solidFill>
                                <a:srgbClr val="FF0000"/>
                              </a:solidFill>
                              <a:latin typeface="Cambria Math" panose="02040503050406030204" pitchFamily="18" charset="0"/>
                            </a:rPr>
                            <m:t>𝟐</m:t>
                          </m:r>
                        </m:den>
                      </m:f>
                      <m:r>
                        <m:rPr>
                          <m:lit/>
                        </m:rP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𝒙</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𝒛</m:t>
                      </m:r>
                      <m:r>
                        <m:rPr>
                          <m:lit/>
                        </m:rPr>
                        <a:rPr lang="en-US" altLang="zh-CN" sz="2000" b="1" i="1" smtClean="0">
                          <a:solidFill>
                            <a:srgbClr val="FF0000"/>
                          </a:solidFill>
                          <a:latin typeface="Cambria Math" panose="02040503050406030204" pitchFamily="18" charset="0"/>
                        </a:rPr>
                        <m:t>|</m:t>
                      </m:r>
                      <m:sSup>
                        <m:sSupPr>
                          <m:ctrlPr>
                            <a:rPr lang="en-US" altLang="zh-CN" sz="2000" b="1" i="1" smtClean="0">
                              <a:solidFill>
                                <a:srgbClr val="FF0000"/>
                              </a:solidFill>
                              <a:latin typeface="Cambria Math" panose="02040503050406030204" pitchFamily="18" charset="0"/>
                            </a:rPr>
                          </m:ctrlPr>
                        </m:sSupPr>
                        <m:e>
                          <m:r>
                            <m:rPr>
                              <m:lit/>
                            </m:rPr>
                            <a:rPr lang="en-US" altLang="zh-CN" sz="2000" b="1" i="1" smtClean="0">
                              <a:solidFill>
                                <a:srgbClr val="FF0000"/>
                              </a:solidFill>
                              <a:latin typeface="Cambria Math" panose="02040503050406030204" pitchFamily="18" charset="0"/>
                            </a:rPr>
                            <m:t>|</m:t>
                          </m:r>
                        </m:e>
                        <m:sup>
                          <m:r>
                            <a:rPr lang="en-US" altLang="zh-CN" sz="2000" b="1" i="1" smtClean="0">
                              <a:solidFill>
                                <a:srgbClr val="FF0000"/>
                              </a:solidFill>
                              <a:latin typeface="Cambria Math" panose="02040503050406030204" pitchFamily="18" charset="0"/>
                            </a:rPr>
                            <m:t>𝟐</m:t>
                          </m:r>
                        </m:sup>
                      </m:sSup>
                    </m:oMath>
                  </m:oMathPara>
                </a14:m>
                <a:endParaRPr lang="en-US" altLang="zh-CN" sz="2000" dirty="0" smtClean="0"/>
              </a:p>
              <a:p>
                <a:r>
                  <a:rPr lang="zh-CN" altLang="en-US" sz="2000" dirty="0" smtClean="0"/>
                  <a:t>其</a:t>
                </a:r>
                <a:r>
                  <a:rPr lang="en-US" altLang="zh-CN" sz="2000" dirty="0" smtClean="0"/>
                  <a:t>ADMM</a:t>
                </a:r>
                <a:r>
                  <a:rPr lang="zh-CN" altLang="en-US" sz="2000" dirty="0" smtClean="0"/>
                  <a:t>迭代公式为：</a:t>
                </a:r>
                <a:endParaRPr lang="en-US" altLang="zh-CN" sz="2000" dirty="0" smtClean="0"/>
              </a:p>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𝒙</m:t>
                        </m:r>
                      </m:e>
                      <m:sub>
                        <m:r>
                          <a:rPr lang="en-US" altLang="zh-CN" sz="2000" i="1">
                            <a:latin typeface="Cambria Math" panose="02040503050406030204" pitchFamily="18" charset="0"/>
                          </a:rPr>
                          <m:t>𝒌</m:t>
                        </m:r>
                        <m:r>
                          <a:rPr lang="en-US" altLang="zh-CN" sz="2000" i="1">
                            <a:latin typeface="Cambria Math" panose="02040503050406030204" pitchFamily="18" charset="0"/>
                          </a:rPr>
                          <m:t>+</m:t>
                        </m:r>
                        <m:r>
                          <a:rPr lang="en-US" altLang="zh-CN" sz="2000" i="1">
                            <a:latin typeface="Cambria Math" panose="02040503050406030204" pitchFamily="18" charset="0"/>
                          </a:rPr>
                          <m:t>𝟏</m:t>
                        </m:r>
                      </m:sub>
                    </m:sSub>
                    <m:r>
                      <a:rPr lang="en-US" altLang="zh-CN" sz="2000" i="1">
                        <a:latin typeface="Cambria Math" panose="02040503050406030204" pitchFamily="18" charset="0"/>
                      </a:rPr>
                      <m:t>∈</m:t>
                    </m:r>
                    <m:r>
                      <a:rPr lang="en-US" altLang="zh-CN" sz="2000" i="1">
                        <a:latin typeface="Cambria Math" panose="02040503050406030204" pitchFamily="18" charset="0"/>
                      </a:rPr>
                      <m:t>𝒂𝒓𝒈𝒎𝒊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𝒏</m:t>
                        </m:r>
                      </m:e>
                      <m:sub>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𝒏</m:t>
                            </m:r>
                          </m:sup>
                        </m:sSup>
                      </m:sub>
                    </m:sSub>
                    <m:d>
                      <m:dPr>
                        <m:begChr m:val="{"/>
                        <m:endChr m:val="}"/>
                        <m:ctrlPr>
                          <a:rPr lang="en-US" altLang="zh-CN" sz="2000" i="1">
                            <a:latin typeface="Cambria Math" panose="02040503050406030204" pitchFamily="18" charset="0"/>
                          </a:rPr>
                        </m:ctrlPr>
                      </m:dPr>
                      <m:e>
                        <m:r>
                          <a:rPr lang="en-US" altLang="zh-CN" sz="2000" b="1" i="1" smtClean="0">
                            <a:latin typeface="Cambria Math" panose="02040503050406030204" pitchFamily="18" charset="0"/>
                          </a:rPr>
                          <m:t>𝒇</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r>
                          <a:rPr lang="en-US" altLang="zh-CN" sz="2000" b="1"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𝝀</m:t>
                            </m:r>
                          </m:e>
                          <m:sub>
                            <m:r>
                              <a:rPr lang="en-US" altLang="zh-CN" sz="2000" i="1">
                                <a:latin typeface="Cambria Math" panose="02040503050406030204" pitchFamily="18" charset="0"/>
                              </a:rPr>
                              <m:t>𝒌</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𝒙</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𝒄</m:t>
                            </m:r>
                          </m:num>
                          <m:den>
                            <m:r>
                              <a:rPr lang="en-US" altLang="zh-CN" sz="2000" i="1">
                                <a:latin typeface="Cambria Math" panose="02040503050406030204" pitchFamily="18" charset="0"/>
                              </a:rPr>
                              <m:t>𝟐</m:t>
                            </m:r>
                          </m:den>
                        </m:f>
                        <m:r>
                          <m:rPr>
                            <m:lit/>
                          </m:rPr>
                          <a:rPr lang="en-US" altLang="zh-CN" sz="2000" i="1">
                            <a:latin typeface="Cambria Math" panose="02040503050406030204" pitchFamily="18" charset="0"/>
                          </a:rPr>
                          <m:t>||</m:t>
                        </m:r>
                        <m:r>
                          <a:rPr lang="en-US" altLang="zh-CN" sz="2000" i="1">
                            <a:latin typeface="Cambria Math" panose="02040503050406030204" pitchFamily="18" charset="0"/>
                          </a:rPr>
                          <m:t>𝒙</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𝒛</m:t>
                            </m:r>
                          </m:e>
                          <m:sub>
                            <m:r>
                              <a:rPr lang="en-US" altLang="zh-CN" sz="2000" i="1">
                                <a:latin typeface="Cambria Math" panose="02040503050406030204" pitchFamily="18" charset="0"/>
                              </a:rPr>
                              <m:t>𝒌</m:t>
                            </m:r>
                          </m:sub>
                        </m:sSub>
                        <m:r>
                          <m:rPr>
                            <m:lit/>
                          </m:rP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m:rPr>
                                <m:lit/>
                              </m:rPr>
                              <a:rPr lang="en-US" altLang="zh-CN" sz="2000" i="1">
                                <a:latin typeface="Cambria Math" panose="02040503050406030204" pitchFamily="18" charset="0"/>
                              </a:rPr>
                              <m:t>|</m:t>
                            </m:r>
                          </m:e>
                          <m:sup>
                            <m:r>
                              <a:rPr lang="en-US" altLang="zh-CN" sz="2000" i="1">
                                <a:latin typeface="Cambria Math" panose="02040503050406030204" pitchFamily="18" charset="0"/>
                              </a:rPr>
                              <m:t>𝟐</m:t>
                            </m:r>
                          </m:sup>
                        </m:sSup>
                      </m:e>
                    </m:d>
                  </m:oMath>
                </a14:m>
                <a:endParaRPr lang="en-US" altLang="zh-CN" sz="2000" dirty="0"/>
              </a:p>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𝒛</m:t>
                        </m:r>
                      </m:e>
                      <m:sub>
                        <m:r>
                          <a:rPr lang="en-US" altLang="zh-CN" sz="2000" i="1">
                            <a:latin typeface="Cambria Math" panose="02040503050406030204" pitchFamily="18" charset="0"/>
                          </a:rPr>
                          <m:t>𝒌</m:t>
                        </m:r>
                        <m:r>
                          <a:rPr lang="en-US" altLang="zh-CN" sz="2000" i="1">
                            <a:latin typeface="Cambria Math" panose="02040503050406030204" pitchFamily="18" charset="0"/>
                          </a:rPr>
                          <m:t>+</m:t>
                        </m:r>
                        <m:r>
                          <a:rPr lang="en-US" altLang="zh-CN" sz="2000" i="1">
                            <a:latin typeface="Cambria Math" panose="02040503050406030204" pitchFamily="18" charset="0"/>
                          </a:rPr>
                          <m:t>𝟏</m:t>
                        </m:r>
                      </m:sub>
                    </m:sSub>
                    <m:r>
                      <a:rPr lang="en-US" altLang="zh-CN" sz="2000" i="1">
                        <a:latin typeface="Cambria Math" panose="02040503050406030204" pitchFamily="18" charset="0"/>
                      </a:rPr>
                      <m:t>∈</m:t>
                    </m:r>
                    <m:r>
                      <a:rPr lang="en-US" altLang="zh-CN" sz="2000" i="1">
                        <a:latin typeface="Cambria Math" panose="02040503050406030204" pitchFamily="18" charset="0"/>
                      </a:rPr>
                      <m:t>𝒂𝒓𝒈𝒎𝒊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𝒏</m:t>
                        </m:r>
                      </m:e>
                      <m:sub>
                        <m:r>
                          <a:rPr lang="en-US" altLang="zh-CN" sz="2000" i="1">
                            <a:latin typeface="Cambria Math" panose="02040503050406030204" pitchFamily="18" charset="0"/>
                          </a:rPr>
                          <m:t>𝒛</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𝑹</m:t>
                            </m:r>
                          </m:e>
                          <m:sup>
                            <m:r>
                              <a:rPr lang="en-US" altLang="zh-CN" sz="2000" i="1">
                                <a:latin typeface="Cambria Math" panose="02040503050406030204" pitchFamily="18" charset="0"/>
                              </a:rPr>
                              <m:t>𝒏</m:t>
                            </m:r>
                          </m:sup>
                        </m:sSup>
                      </m:sub>
                    </m:sSub>
                    <m:d>
                      <m:dPr>
                        <m:begChr m:val="{"/>
                        <m:endChr m:val="}"/>
                        <m:ctrlPr>
                          <a:rPr lang="en-US" altLang="zh-CN" sz="2000" i="1">
                            <a:latin typeface="Cambria Math" panose="02040503050406030204" pitchFamily="18" charset="0"/>
                          </a:rPr>
                        </m:ctrlPr>
                      </m:dPr>
                      <m:e>
                        <m:r>
                          <a:rPr lang="en-US" altLang="zh-CN" sz="2000" b="1" i="1" smtClean="0">
                            <a:latin typeface="Cambria Math" panose="02040503050406030204" pitchFamily="18" charset="0"/>
                          </a:rPr>
                          <m:t>𝜸</m:t>
                        </m:r>
                        <m:r>
                          <m:rPr>
                            <m:lit/>
                          </m:rPr>
                          <a:rPr lang="en-US" altLang="zh-CN" sz="2000" i="1">
                            <a:latin typeface="Cambria Math" panose="02040503050406030204" pitchFamily="18" charset="0"/>
                          </a:rPr>
                          <m:t>||</m:t>
                        </m:r>
                        <m:r>
                          <a:rPr lang="en-US" altLang="zh-CN" sz="2000" i="1">
                            <a:latin typeface="Cambria Math" panose="02040503050406030204" pitchFamily="18" charset="0"/>
                          </a:rPr>
                          <m:t>𝒛</m:t>
                        </m:r>
                        <m:r>
                          <m:rPr>
                            <m:lit/>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lit/>
                              </m:rPr>
                              <a:rPr lang="en-US" altLang="zh-CN" sz="2000" i="1">
                                <a:latin typeface="Cambria Math" panose="02040503050406030204" pitchFamily="18" charset="0"/>
                              </a:rPr>
                              <m:t>|</m:t>
                            </m:r>
                          </m:e>
                          <m:sub>
                            <m:r>
                              <a:rPr lang="en-US" altLang="zh-CN" sz="2000" i="1">
                                <a:latin typeface="Cambria Math" panose="02040503050406030204" pitchFamily="18" charset="0"/>
                              </a:rPr>
                              <m:t>𝟏</m:t>
                            </m:r>
                          </m:sub>
                        </m:sSub>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𝝀</m:t>
                            </m:r>
                          </m:e>
                          <m:sub>
                            <m:r>
                              <a:rPr lang="en-US" altLang="zh-CN" sz="2000" i="1">
                                <a:latin typeface="Cambria Math" panose="02040503050406030204" pitchFamily="18" charset="0"/>
                              </a:rPr>
                              <m:t>𝒌</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𝒛</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𝒄</m:t>
                            </m:r>
                          </m:num>
                          <m:den>
                            <m:r>
                              <a:rPr lang="en-US" altLang="zh-CN" sz="2000" i="1">
                                <a:latin typeface="Cambria Math" panose="02040503050406030204" pitchFamily="18" charset="0"/>
                              </a:rPr>
                              <m:t>𝟐</m:t>
                            </m:r>
                          </m:den>
                        </m:f>
                        <m:r>
                          <m:rPr>
                            <m:lit/>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𝒙</m:t>
                            </m:r>
                          </m:e>
                          <m:sub>
                            <m:r>
                              <a:rPr lang="en-US" altLang="zh-CN" sz="2000" i="1">
                                <a:latin typeface="Cambria Math" panose="02040503050406030204" pitchFamily="18" charset="0"/>
                              </a:rPr>
                              <m:t>𝒌</m:t>
                            </m:r>
                            <m:r>
                              <a:rPr lang="en-US" altLang="zh-CN" sz="2000" i="1">
                                <a:latin typeface="Cambria Math" panose="02040503050406030204" pitchFamily="18" charset="0"/>
                              </a:rPr>
                              <m:t>+</m:t>
                            </m:r>
                            <m:r>
                              <a:rPr lang="en-US" altLang="zh-CN" sz="2000" i="1">
                                <a:latin typeface="Cambria Math" panose="02040503050406030204" pitchFamily="18" charset="0"/>
                              </a:rPr>
                              <m:t>𝟏</m:t>
                            </m:r>
                          </m:sub>
                        </m:sSub>
                        <m:r>
                          <a:rPr lang="en-US" altLang="zh-CN" sz="2000" i="1">
                            <a:latin typeface="Cambria Math" panose="02040503050406030204" pitchFamily="18" charset="0"/>
                          </a:rPr>
                          <m:t>−</m:t>
                        </m:r>
                        <m:r>
                          <a:rPr lang="en-US" altLang="zh-CN" sz="2000" i="1">
                            <a:latin typeface="Cambria Math" panose="02040503050406030204" pitchFamily="18" charset="0"/>
                          </a:rPr>
                          <m:t>𝒛</m:t>
                        </m:r>
                        <m:r>
                          <m:rPr>
                            <m:lit/>
                          </m:rP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m:rPr>
                                <m:lit/>
                              </m:rPr>
                              <a:rPr lang="en-US" altLang="zh-CN" sz="2000" i="1">
                                <a:latin typeface="Cambria Math" panose="02040503050406030204" pitchFamily="18" charset="0"/>
                              </a:rPr>
                              <m:t>|</m:t>
                            </m:r>
                          </m:e>
                          <m:sup>
                            <m:r>
                              <a:rPr lang="en-US" altLang="zh-CN" sz="2000" i="1">
                                <a:latin typeface="Cambria Math" panose="02040503050406030204" pitchFamily="18" charset="0"/>
                              </a:rPr>
                              <m:t>𝟐</m:t>
                            </m:r>
                          </m:sup>
                        </m:sSup>
                      </m:e>
                    </m:d>
                  </m:oMath>
                </a14:m>
                <a:endParaRPr lang="en-US" altLang="zh-CN" sz="2000" dirty="0"/>
              </a:p>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𝝀</m:t>
                        </m:r>
                      </m:e>
                      <m:sub>
                        <m:r>
                          <a:rPr lang="en-US" altLang="zh-CN" sz="2000" i="1">
                            <a:latin typeface="Cambria Math" panose="02040503050406030204" pitchFamily="18" charset="0"/>
                          </a:rPr>
                          <m:t>𝒌</m:t>
                        </m:r>
                        <m:r>
                          <a:rPr lang="en-US" altLang="zh-CN" sz="2000" i="1">
                            <a:latin typeface="Cambria Math" panose="02040503050406030204" pitchFamily="18" charset="0"/>
                          </a:rPr>
                          <m:t>+</m:t>
                        </m:r>
                        <m:r>
                          <a:rPr lang="en-US" altLang="zh-CN" sz="2000" i="1">
                            <a:latin typeface="Cambria Math" panose="02040503050406030204" pitchFamily="18" charset="0"/>
                          </a:rPr>
                          <m:t>𝟏</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𝝀</m:t>
                        </m:r>
                      </m:e>
                      <m:sub>
                        <m:r>
                          <a:rPr lang="en-US" altLang="zh-CN" sz="2000" i="1">
                            <a:latin typeface="Cambria Math" panose="02040503050406030204" pitchFamily="18" charset="0"/>
                          </a:rPr>
                          <m:t>𝒌</m:t>
                        </m:r>
                      </m:sub>
                    </m:sSub>
                    <m:r>
                      <a:rPr lang="en-US" altLang="zh-CN" sz="2000" i="1">
                        <a:latin typeface="Cambria Math" panose="02040503050406030204" pitchFamily="18" charset="0"/>
                      </a:rPr>
                      <m:t>+</m:t>
                    </m:r>
                    <m:r>
                      <a:rPr lang="en-US" altLang="zh-CN" sz="2000" i="1">
                        <a:latin typeface="Cambria Math" panose="02040503050406030204" pitchFamily="18" charset="0"/>
                      </a:rPr>
                      <m:t>𝒄</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𝒙</m:t>
                        </m:r>
                      </m:e>
                      <m:sub>
                        <m:r>
                          <a:rPr lang="en-US" altLang="zh-CN" sz="2000" i="1">
                            <a:latin typeface="Cambria Math" panose="02040503050406030204" pitchFamily="18" charset="0"/>
                          </a:rPr>
                          <m:t>𝒌</m:t>
                        </m:r>
                        <m:r>
                          <a:rPr lang="en-US" altLang="zh-CN" sz="2000" i="1">
                            <a:latin typeface="Cambria Math" panose="02040503050406030204" pitchFamily="18" charset="0"/>
                          </a:rPr>
                          <m:t>+</m:t>
                        </m:r>
                        <m:r>
                          <a:rPr lang="en-US" altLang="zh-CN" sz="2000" i="1">
                            <a:latin typeface="Cambria Math" panose="02040503050406030204" pitchFamily="18" charset="0"/>
                          </a:rPr>
                          <m:t>𝟏</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𝒛</m:t>
                        </m:r>
                      </m:e>
                      <m:sub>
                        <m:r>
                          <a:rPr lang="en-US" altLang="zh-CN" sz="2000" i="1">
                            <a:latin typeface="Cambria Math" panose="02040503050406030204" pitchFamily="18" charset="0"/>
                          </a:rPr>
                          <m:t>𝒌</m:t>
                        </m:r>
                        <m:r>
                          <a:rPr lang="en-US" altLang="zh-CN" sz="2000" i="1">
                            <a:latin typeface="Cambria Math" panose="02040503050406030204" pitchFamily="18" charset="0"/>
                          </a:rPr>
                          <m:t>+</m:t>
                        </m:r>
                        <m:r>
                          <a:rPr lang="en-US" altLang="zh-CN" sz="2000" i="1">
                            <a:latin typeface="Cambria Math" panose="02040503050406030204" pitchFamily="18" charset="0"/>
                          </a:rPr>
                          <m:t>𝟏</m:t>
                        </m:r>
                      </m:sub>
                    </m:sSub>
                    <m:r>
                      <a:rPr lang="en-US" altLang="zh-CN" sz="2000" i="1">
                        <a:latin typeface="Cambria Math" panose="02040503050406030204" pitchFamily="18" charset="0"/>
                      </a:rPr>
                      <m:t>)</m:t>
                    </m:r>
                  </m:oMath>
                </a14:m>
                <a:endParaRPr lang="en-US" altLang="zh-CN" sz="2000" dirty="0" smtClean="0"/>
              </a:p>
              <a:p>
                <a:r>
                  <a:rPr lang="zh-CN" altLang="en-US" sz="2000" dirty="0" smtClean="0"/>
                  <a:t>其中对于</a:t>
                </a:r>
                <a14:m>
                  <m:oMath xmlns:m="http://schemas.openxmlformats.org/officeDocument/2006/math">
                    <m:r>
                      <a:rPr lang="en-US" altLang="zh-CN" sz="2000" b="1" i="1" smtClean="0">
                        <a:latin typeface="Cambria Math" panose="02040503050406030204" pitchFamily="18" charset="0"/>
                      </a:rPr>
                      <m:t>𝒛</m:t>
                    </m:r>
                  </m:oMath>
                </a14:m>
                <a:r>
                  <a:rPr lang="zh-CN" altLang="en-US" sz="2000" dirty="0" smtClean="0"/>
                  <a:t>的迭代公式也可以根据收缩算子写为：</a:t>
                </a:r>
                <a:endParaRPr lang="en-US" altLang="zh-CN" sz="2000" dirty="0" smtClean="0"/>
              </a:p>
              <a:p>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𝒛</m:t>
                        </m:r>
                      </m:e>
                      <m:sub>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𝑺</m:t>
                    </m:r>
                    <m:d>
                      <m:dPr>
                        <m:ctrlPr>
                          <a:rPr lang="en-US" altLang="zh-CN" sz="2000" b="1" i="1" smtClean="0">
                            <a:latin typeface="Cambria Math" panose="02040503050406030204" pitchFamily="18" charset="0"/>
                          </a:rPr>
                        </m:ctrlPr>
                      </m:dPr>
                      <m:e>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𝜸</m:t>
                            </m:r>
                          </m:num>
                          <m:den>
                            <m:r>
                              <a:rPr lang="en-US" altLang="zh-CN" sz="2000" b="1" i="1" smtClean="0">
                                <a:latin typeface="Cambria Math" panose="02040503050406030204" pitchFamily="18" charset="0"/>
                              </a:rPr>
                              <m:t>𝒄</m:t>
                            </m:r>
                          </m:den>
                        </m:f>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𝝀</m:t>
                                </m:r>
                              </m:e>
                              <m:sub>
                                <m:r>
                                  <a:rPr lang="en-US" altLang="zh-CN" sz="2000" b="1" i="1" smtClean="0">
                                    <a:latin typeface="Cambria Math" panose="02040503050406030204" pitchFamily="18" charset="0"/>
                                  </a:rPr>
                                  <m:t>𝒌</m:t>
                                </m:r>
                              </m:sub>
                            </m:sSub>
                          </m:num>
                          <m:den>
                            <m:r>
                              <a:rPr lang="en-US" altLang="zh-CN" sz="2000" b="1" i="1" smtClean="0">
                                <a:latin typeface="Cambria Math" panose="02040503050406030204" pitchFamily="18" charset="0"/>
                              </a:rPr>
                              <m:t>𝒄</m:t>
                            </m:r>
                          </m:den>
                        </m:f>
                      </m:e>
                    </m:d>
                  </m:oMath>
                </a14:m>
                <a:endParaRPr lang="en-US" altLang="zh-CN" sz="2000" dirty="0" smtClean="0"/>
              </a:p>
              <a:p>
                <a:r>
                  <a:rPr lang="zh-CN" altLang="en-US" sz="2000" dirty="0" smtClean="0"/>
                  <a:t>注意，很多这种可写为两项和形式的优化目标函数，都可用</a:t>
                </a:r>
                <a:r>
                  <a:rPr lang="en-US" altLang="zh-CN" sz="2000" dirty="0" smtClean="0"/>
                  <a:t>ADMM</a:t>
                </a:r>
                <a:r>
                  <a:rPr lang="zh-CN" altLang="en-US" sz="2000" dirty="0" smtClean="0"/>
                  <a:t>来求解。称为可分类问题的</a:t>
                </a:r>
                <a:r>
                  <a:rPr lang="en-US" altLang="zh-CN" sz="2000" dirty="0" smtClean="0"/>
                  <a:t>ADMM</a:t>
                </a:r>
                <a:r>
                  <a:rPr lang="zh-CN" altLang="en-US" sz="2000" dirty="0" smtClean="0"/>
                  <a:t>求解方法。</a:t>
                </a:r>
                <a:endParaRPr lang="en-US" altLang="zh-CN" sz="2000" dirty="0"/>
              </a:p>
              <a:p>
                <a:endParaRPr lang="zh-CN" alt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595" t="-325" b="-3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094287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800" dirty="0"/>
              <a:t>第</a:t>
            </a:r>
            <a:r>
              <a:rPr lang="en-US" altLang="zh-CN" sz="2800" dirty="0"/>
              <a:t>8</a:t>
            </a:r>
            <a:r>
              <a:rPr lang="zh-CN" altLang="en-US" sz="2800" dirty="0"/>
              <a:t>章</a:t>
            </a:r>
            <a:r>
              <a:rPr lang="zh-CN" altLang="en-US" sz="2800" dirty="0">
                <a:latin typeface="隶书" pitchFamily="1" charset="-122"/>
              </a:rPr>
              <a:t>约束问题的最优化方法</a:t>
            </a:r>
            <a:r>
              <a:rPr lang="en-US" altLang="zh-CN" sz="2800" dirty="0">
                <a:latin typeface="隶书" pitchFamily="1" charset="-122"/>
              </a:rPr>
              <a:t>(Methods of Constrained Optimization</a:t>
            </a:r>
            <a:r>
              <a:rPr lang="en-US" altLang="zh-CN" sz="2800" dirty="0" smtClean="0">
                <a:latin typeface="隶书" pitchFamily="1" charset="-122"/>
              </a:rPr>
              <a:t>)-</a:t>
            </a:r>
            <a:r>
              <a:rPr lang="zh-CN" altLang="en-US" sz="2800" dirty="0" smtClean="0">
                <a:latin typeface="隶书" pitchFamily="1" charset="-122"/>
              </a:rPr>
              <a:t>近似规划法</a:t>
            </a: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smtClean="0"/>
                  <a:t>考虑非线性规划问题</a:t>
                </a:r>
                <a14:m>
                  <m:oMath xmlns:m="http://schemas.openxmlformats.org/officeDocument/2006/math">
                    <m:r>
                      <a:rPr lang="en-US" altLang="zh-CN" sz="2000" b="1" i="1" smtClean="0">
                        <a:latin typeface="Cambria Math"/>
                      </a:rPr>
                      <m:t>𝒎𝒊𝒏</m:t>
                    </m:r>
                    <m:r>
                      <a:rPr lang="en-US" altLang="zh-CN" sz="2000" b="1" i="1" smtClean="0">
                        <a:latin typeface="Cambria Math"/>
                      </a:rPr>
                      <m:t> </m:t>
                    </m:r>
                    <m:r>
                      <a:rPr lang="en-US" altLang="zh-CN" sz="2000" b="1" i="1" smtClean="0">
                        <a:latin typeface="Cambria Math"/>
                      </a:rPr>
                      <m:t>𝒇</m:t>
                    </m:r>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 </m:t>
                    </m:r>
                    <m:sSub>
                      <m:sSubPr>
                        <m:ctrlPr>
                          <a:rPr lang="en-US" altLang="zh-CN" sz="2000" b="1" i="1" smtClean="0">
                            <a:latin typeface="Cambria Math" panose="02040503050406030204" pitchFamily="18" charset="0"/>
                          </a:rPr>
                        </m:ctrlPr>
                      </m:sSubPr>
                      <m:e>
                        <m:r>
                          <a:rPr lang="en-US" altLang="zh-CN" sz="2000" b="1" i="1" smtClean="0">
                            <a:latin typeface="Cambria Math"/>
                          </a:rPr>
                          <m:t>𝒈</m:t>
                        </m:r>
                      </m:e>
                      <m:sub>
                        <m:r>
                          <a:rPr lang="en-US" altLang="zh-CN" sz="2000" b="1" i="1" smtClean="0">
                            <a:latin typeface="Cambria Math"/>
                          </a:rPr>
                          <m:t>𝒊</m:t>
                        </m:r>
                      </m:sub>
                    </m:sSub>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𝒊</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𝒎</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𝒉</m:t>
                        </m:r>
                      </m:e>
                      <m:sub>
                        <m:r>
                          <a:rPr lang="en-US" altLang="zh-CN" sz="2000" b="1" i="1" smtClean="0">
                            <a:latin typeface="Cambria Math"/>
                          </a:rPr>
                          <m:t>𝒋</m:t>
                        </m:r>
                      </m:sub>
                    </m:sSub>
                    <m:d>
                      <m:dPr>
                        <m:ctrlPr>
                          <a:rPr lang="en-US" altLang="zh-CN" sz="2000" b="1" i="1" smtClean="0">
                            <a:latin typeface="Cambria Math" panose="02040503050406030204" pitchFamily="18" charset="0"/>
                          </a:rPr>
                        </m:ctrlPr>
                      </m:dPr>
                      <m:e>
                        <m:r>
                          <a:rPr lang="en-US" altLang="zh-CN" sz="2000" b="1" i="1" smtClean="0">
                            <a:latin typeface="Cambria Math"/>
                          </a:rPr>
                          <m:t>𝒙</m:t>
                        </m:r>
                      </m:e>
                    </m:d>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𝒋</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𝒍</m:t>
                    </m:r>
                  </m:oMath>
                </a14:m>
                <a:r>
                  <a:rPr lang="en-US" altLang="zh-CN" sz="2000" dirty="0" smtClean="0"/>
                  <a:t>,</a:t>
                </a:r>
                <a:r>
                  <a:rPr lang="zh-CN" altLang="en-US" sz="2000" dirty="0" smtClean="0"/>
                  <a:t>记问题的可行域为</a:t>
                </a:r>
                <a14:m>
                  <m:oMath xmlns:m="http://schemas.openxmlformats.org/officeDocument/2006/math">
                    <m:r>
                      <a:rPr lang="en-US" altLang="zh-CN" sz="2000" b="1" i="1" smtClean="0">
                        <a:latin typeface="Cambria Math"/>
                      </a:rPr>
                      <m:t>𝑿</m:t>
                    </m:r>
                  </m:oMath>
                </a14:m>
                <a:r>
                  <a:rPr lang="zh-CN" altLang="en-US" sz="2000" dirty="0" smtClean="0"/>
                  <a:t>，且</a:t>
                </a:r>
                <a14:m>
                  <m:oMath xmlns:m="http://schemas.openxmlformats.org/officeDocument/2006/math">
                    <m:r>
                      <a:rPr lang="en-US" altLang="zh-CN" sz="2000" b="1" i="1" smtClean="0">
                        <a:latin typeface="Cambria Math"/>
                      </a:rPr>
                      <m:t>𝒇</m:t>
                    </m:r>
                    <m:r>
                      <a:rPr lang="en-US" altLang="zh-CN" sz="2000" b="1" i="1" smtClean="0">
                        <a:latin typeface="Cambria Math"/>
                      </a:rPr>
                      <m:t>,</m:t>
                    </m:r>
                    <m:r>
                      <a:rPr lang="en-US" altLang="zh-CN" sz="2000" b="1" i="1" smtClean="0">
                        <a:latin typeface="Cambria Math"/>
                      </a:rPr>
                      <m:t>𝒈</m:t>
                    </m:r>
                    <m:r>
                      <a:rPr lang="en-US" altLang="zh-CN" sz="2000" b="1" i="1" smtClean="0">
                        <a:latin typeface="Cambria Math"/>
                      </a:rPr>
                      <m:t>,</m:t>
                    </m:r>
                    <m:r>
                      <a:rPr lang="en-US" altLang="zh-CN" sz="2000" b="1" i="1" smtClean="0">
                        <a:latin typeface="Cambria Math"/>
                      </a:rPr>
                      <m:t>𝒉</m:t>
                    </m:r>
                  </m:oMath>
                </a14:m>
                <a:r>
                  <a:rPr lang="zh-CN" altLang="en-US" sz="2000" dirty="0" smtClean="0"/>
                  <a:t>在均存在一阶连续偏导数</a:t>
                </a:r>
                <a:endParaRPr lang="en-US" altLang="zh-CN" sz="2000" dirty="0" smtClean="0"/>
              </a:p>
              <a:p>
                <a:r>
                  <a:rPr lang="zh-CN" altLang="en-US" sz="2000" dirty="0"/>
                  <a:t>近似规划法：是一种线性化的方法</a:t>
                </a:r>
                <a:r>
                  <a:rPr lang="zh-CN" altLang="en-US" sz="2000" dirty="0" smtClean="0"/>
                  <a:t>，将上述问题中的目标函数和约束条件</a:t>
                </a:r>
                <a14:m>
                  <m:oMath xmlns:m="http://schemas.openxmlformats.org/officeDocument/2006/math">
                    <m:r>
                      <a:rPr lang="en-US" altLang="zh-CN" sz="2000" b="1" i="1" smtClean="0">
                        <a:latin typeface="Cambria Math"/>
                      </a:rPr>
                      <m:t>𝒇</m:t>
                    </m:r>
                    <m:r>
                      <a:rPr lang="en-US" altLang="zh-CN" sz="2000" b="1" i="1" smtClean="0">
                        <a:latin typeface="Cambria Math"/>
                      </a:rPr>
                      <m:t>,</m:t>
                    </m:r>
                    <m:r>
                      <a:rPr lang="en-US" altLang="zh-CN" sz="2000" b="1" i="1" smtClean="0">
                        <a:latin typeface="Cambria Math"/>
                      </a:rPr>
                      <m:t>𝒈</m:t>
                    </m:r>
                    <m:r>
                      <a:rPr lang="en-US" altLang="zh-CN" sz="2000" b="1" i="1" smtClean="0">
                        <a:latin typeface="Cambria Math"/>
                      </a:rPr>
                      <m:t>,</m:t>
                    </m:r>
                    <m:r>
                      <a:rPr lang="en-US" altLang="zh-CN" sz="2000" b="1" i="1" smtClean="0">
                        <a:latin typeface="Cambria Math"/>
                      </a:rPr>
                      <m:t>𝒉</m:t>
                    </m:r>
                  </m:oMath>
                </a14:m>
                <a:r>
                  <a:rPr lang="zh-CN" altLang="en-US" sz="2000" dirty="0" smtClean="0"/>
                  <a:t>都在点</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oMath>
                </a14:m>
                <a:r>
                  <a:rPr lang="zh-CN" altLang="en-US" sz="2000" dirty="0" smtClean="0"/>
                  <a:t>处作一阶泰勒展开，并取其线性近似，从而得到线性近似规划，但同时添加变量的取值范围，使得问题仅局限在某个局部区域，从而让这种线性近似能较好的逼近原问题，这种线性规划问题如下：</a:t>
                </a:r>
                <a:endParaRPr lang="en-US" altLang="zh-CN" sz="2000" dirty="0" smtClean="0"/>
              </a:p>
              <a:p>
                <a:r>
                  <a:rPr lang="en-US" altLang="zh-CN" sz="2000" b="1" dirty="0" smtClean="0">
                    <a:solidFill>
                      <a:srgbClr val="CC00CC"/>
                    </a:solidFill>
                  </a:rPr>
                  <a:t>(*)</a:t>
                </a:r>
                <a14:m>
                  <m:oMath xmlns:m="http://schemas.openxmlformats.org/officeDocument/2006/math">
                    <m:r>
                      <a:rPr lang="en-US" altLang="zh-CN" sz="2000" b="1" i="1" smtClean="0">
                        <a:latin typeface="Cambria Math"/>
                      </a:rPr>
                      <m:t>𝒎𝒊𝒏</m:t>
                    </m:r>
                    <m:r>
                      <a:rPr lang="en-US" altLang="zh-CN" sz="2000" b="1" i="1" smtClean="0">
                        <a:latin typeface="Cambria Math"/>
                      </a:rPr>
                      <m:t> </m:t>
                    </m:r>
                    <m:r>
                      <a:rPr lang="en-US" altLang="zh-CN" sz="2000" b="1" i="1" smtClean="0">
                        <a:latin typeface="Cambria Math"/>
                      </a:rPr>
                      <m:t>𝒇</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r>
                      <a:rPr lang="en-US" altLang="zh-CN" sz="2000" b="1" i="1" smtClean="0">
                        <a:latin typeface="Cambria Math"/>
                      </a:rPr>
                      <m:t>+</m:t>
                    </m:r>
                    <m:r>
                      <a:rPr lang="en-US" altLang="zh-CN" sz="2000" b="1" i="0" smtClean="0">
                        <a:latin typeface="Cambria Math"/>
                      </a:rPr>
                      <m:t>𝛁</m:t>
                    </m:r>
                    <m:r>
                      <a:rPr lang="en-US" altLang="zh-CN" sz="2000" b="1" i="1" smtClean="0">
                        <a:latin typeface="Cambria Math"/>
                      </a:rPr>
                      <m:t>𝒇</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e>
                      <m:sup>
                        <m:r>
                          <a:rPr lang="en-US" altLang="zh-CN" sz="2000" b="1" i="1" smtClean="0">
                            <a:latin typeface="Cambria Math"/>
                          </a:rPr>
                          <m:t>𝑻</m:t>
                        </m:r>
                      </m:sup>
                    </m:sSup>
                    <m:r>
                      <a:rPr lang="en-US" altLang="zh-CN" sz="2000" b="1" i="1" smtClean="0">
                        <a:latin typeface="Cambria Math"/>
                      </a:rPr>
                      <m:t>(</m:t>
                    </m:r>
                    <m:r>
                      <a:rPr lang="en-US" altLang="zh-CN" sz="2000" b="1" i="1" smtClean="0">
                        <a:latin typeface="Cambria Math"/>
                      </a:rPr>
                      <m:t>𝒙</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r>
                      <a:rPr lang="en-US" altLang="zh-CN" sz="2000" b="1" i="1" smtClean="0">
                        <a:latin typeface="Cambria Math"/>
                      </a:rPr>
                      <m:t>)</m:t>
                    </m:r>
                  </m:oMath>
                </a14:m>
                <a:endParaRPr lang="en-US" altLang="zh-CN" sz="2000" dirty="0" smtClean="0"/>
              </a:p>
              <a:p>
                <a14:m>
                  <m:oMath xmlns:m="http://schemas.openxmlformats.org/officeDocument/2006/math">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 </m:t>
                    </m:r>
                    <m:d>
                      <m:dPr>
                        <m:begChr m:val="{"/>
                        <m:endChr m:val=""/>
                        <m:ctrlPr>
                          <a:rPr lang="en-US" altLang="zh-CN" sz="2000" b="1" i="1" smtClean="0">
                            <a:latin typeface="Cambria Math" panose="02040503050406030204" pitchFamily="18" charset="0"/>
                          </a:rPr>
                        </m:ctrlPr>
                      </m:dPr>
                      <m:e>
                        <m:eqArr>
                          <m:eqArrPr>
                            <m:ctrlPr>
                              <a:rPr lang="en-US" altLang="zh-CN" sz="2000" b="1" i="1" smtClean="0">
                                <a:latin typeface="Cambria Math" panose="02040503050406030204" pitchFamily="18" charset="0"/>
                              </a:rPr>
                            </m:ctrlPr>
                          </m:eqArrPr>
                          <m:e>
                            <m:sSub>
                              <m:sSubPr>
                                <m:ctrlPr>
                                  <a:rPr lang="en-US" altLang="zh-CN" sz="2000" b="1" i="1" smtClean="0">
                                    <a:latin typeface="Cambria Math" panose="02040503050406030204" pitchFamily="18" charset="0"/>
                                  </a:rPr>
                                </m:ctrlPr>
                              </m:sSubPr>
                              <m:e>
                                <m:r>
                                  <a:rPr lang="en-US" altLang="zh-CN" sz="2000" b="1" i="1" smtClean="0">
                                    <a:latin typeface="Cambria Math"/>
                                  </a:rPr>
                                  <m:t>𝒈</m:t>
                                </m:r>
                              </m:e>
                              <m:sub>
                                <m:r>
                                  <a:rPr lang="en-US" altLang="zh-CN" sz="2000" b="1" i="1" smtClean="0">
                                    <a:latin typeface="Cambria Math"/>
                                  </a:rPr>
                                  <m:t>𝒊</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0" smtClean="0">
                                    <a:latin typeface="Cambria Math"/>
                                  </a:rPr>
                                  <m:t>𝛁</m:t>
                                </m:r>
                                <m:r>
                                  <a:rPr lang="en-US" altLang="zh-CN" sz="2000" b="1" i="1" smtClean="0">
                                    <a:latin typeface="Cambria Math"/>
                                  </a:rPr>
                                  <m:t>𝒈</m:t>
                                </m:r>
                              </m:e>
                              <m:sub>
                                <m:r>
                                  <a:rPr lang="en-US" altLang="zh-CN" sz="2000" b="1" i="1" smtClean="0">
                                    <a:latin typeface="Cambria Math"/>
                                  </a:rPr>
                                  <m:t>𝒊</m:t>
                                </m:r>
                              </m:sub>
                            </m:sSub>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e>
                              <m:sup>
                                <m:r>
                                  <a:rPr lang="en-US" altLang="zh-CN" sz="2000" b="1" i="1" smtClean="0">
                                    <a:latin typeface="Cambria Math"/>
                                  </a:rPr>
                                  <m:t>𝑻</m:t>
                                </m:r>
                              </m:sup>
                            </m:sSup>
                            <m:d>
                              <m:dPr>
                                <m:ctrlPr>
                                  <a:rPr lang="en-US" altLang="zh-CN" sz="2000" b="1" i="1" smtClean="0">
                                    <a:latin typeface="Cambria Math" panose="02040503050406030204" pitchFamily="18" charset="0"/>
                                  </a:rPr>
                                </m:ctrlPr>
                              </m:dPr>
                              <m:e>
                                <m:r>
                                  <a:rPr lang="en-US" altLang="zh-CN" sz="2000" b="1" i="1" smtClean="0">
                                    <a:latin typeface="Cambria Math"/>
                                  </a:rPr>
                                  <m:t>𝒙</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𝒊</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𝒎</m:t>
                            </m:r>
                          </m:e>
                          <m:e>
                            <m:sSub>
                              <m:sSubPr>
                                <m:ctrlPr>
                                  <a:rPr lang="en-US" altLang="zh-CN" sz="2000" i="1">
                                    <a:latin typeface="Cambria Math" panose="02040503050406030204" pitchFamily="18" charset="0"/>
                                  </a:rPr>
                                </m:ctrlPr>
                              </m:sSubPr>
                              <m:e>
                                <m:r>
                                  <a:rPr lang="en-US" altLang="zh-CN" sz="2000" b="1" i="1" smtClean="0">
                                    <a:latin typeface="Cambria Math"/>
                                  </a:rPr>
                                  <m:t>𝒉</m:t>
                                </m:r>
                              </m:e>
                              <m:sub>
                                <m:r>
                                  <a:rPr lang="en-US" altLang="zh-CN" sz="2000" i="1">
                                    <a:latin typeface="Cambria Math"/>
                                  </a:rPr>
                                  <m:t>𝒊</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a:latin typeface="Cambria Math"/>
                                  </a:rPr>
                                  <m:t>𝛁</m:t>
                                </m:r>
                                <m:r>
                                  <a:rPr lang="en-US" altLang="zh-CN" sz="2000" b="1" i="1" smtClean="0">
                                    <a:latin typeface="Cambria Math"/>
                                  </a:rPr>
                                  <m:t>𝒉</m:t>
                                </m:r>
                              </m:e>
                              <m:sub>
                                <m:r>
                                  <a:rPr lang="en-US" altLang="zh-CN" sz="2000" i="1">
                                    <a:latin typeface="Cambria Math"/>
                                  </a:rPr>
                                  <m:t>𝒊</m:t>
                                </m:r>
                              </m:sub>
                            </m:sSub>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e>
                              <m:sup>
                                <m:r>
                                  <a:rPr lang="en-US" altLang="zh-CN" sz="2000" i="1">
                                    <a:latin typeface="Cambria Math"/>
                                  </a:rPr>
                                  <m:t>𝑻</m:t>
                                </m:r>
                              </m:sup>
                            </m:sSup>
                            <m:d>
                              <m:dPr>
                                <m:ctrlPr>
                                  <a:rPr lang="en-US" altLang="zh-CN" sz="2000" i="1">
                                    <a:latin typeface="Cambria Math" panose="02040503050406030204" pitchFamily="18" charset="0"/>
                                  </a:rPr>
                                </m:ctrlPr>
                              </m:dPr>
                              <m:e>
                                <m:r>
                                  <a:rPr lang="en-US" altLang="zh-CN" sz="2000"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b="1" i="1" smtClean="0">
                                <a:latin typeface="Cambria Math"/>
                              </a:rPr>
                              <m:t>=</m:t>
                            </m:r>
                            <m:r>
                              <a:rPr lang="en-US" altLang="zh-CN" sz="2000" i="1">
                                <a:latin typeface="Cambria Math"/>
                              </a:rPr>
                              <m:t>𝟎</m:t>
                            </m:r>
                            <m:r>
                              <a:rPr lang="en-US" altLang="zh-CN" sz="2000" i="1">
                                <a:latin typeface="Cambria Math"/>
                              </a:rPr>
                              <m:t>,</m:t>
                            </m:r>
                            <m:r>
                              <a:rPr lang="en-US" altLang="zh-CN" sz="2000" i="1">
                                <a:latin typeface="Cambria Math"/>
                              </a:rPr>
                              <m:t>𝒊</m:t>
                            </m:r>
                            <m:r>
                              <a:rPr lang="en-US" altLang="zh-CN" sz="2000" i="1">
                                <a:latin typeface="Cambria Math"/>
                              </a:rPr>
                              <m:t>=</m:t>
                            </m:r>
                            <m:r>
                              <a:rPr lang="en-US" altLang="zh-CN" sz="2000" i="1">
                                <a:latin typeface="Cambria Math"/>
                              </a:rPr>
                              <m:t>𝟏</m:t>
                            </m:r>
                            <m:r>
                              <a:rPr lang="en-US" altLang="zh-CN" sz="2000" i="1">
                                <a:latin typeface="Cambria Math"/>
                              </a:rPr>
                              <m:t>,⋯,</m:t>
                            </m:r>
                            <m:r>
                              <a:rPr lang="en-US" altLang="zh-CN" sz="2000" b="1" i="1" smtClean="0">
                                <a:latin typeface="Cambria Math"/>
                              </a:rPr>
                              <m:t>𝒍</m:t>
                            </m:r>
                          </m:e>
                          <m:e>
                            <m:d>
                              <m:dPr>
                                <m:begChr m:val="|"/>
                                <m:endChr m:val="|"/>
                                <m:ctrlPr>
                                  <a:rPr lang="en-US" altLang="zh-CN" sz="2000" b="1" i="1" smtClean="0">
                                    <a:latin typeface="Cambria Math" panose="02040503050406030204" pitchFamily="18" charset="0"/>
                                  </a:rPr>
                                </m:ctrlPr>
                              </m:dPr>
                              <m:e>
                                <m:r>
                                  <a:rPr lang="en-US" altLang="zh-CN" sz="2000" b="1" i="1" smtClean="0">
                                    <a:latin typeface="Cambria Math"/>
                                  </a:rPr>
                                  <m:t>𝒙</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𝜹</m:t>
                                </m:r>
                              </m:e>
                              <m:sub>
                                <m:r>
                                  <a:rPr lang="en-US" altLang="zh-CN" sz="2000" b="1" i="1" smtClean="0">
                                    <a:latin typeface="Cambria Math"/>
                                  </a:rPr>
                                  <m:t>𝒌</m:t>
                                </m:r>
                              </m:sub>
                            </m:sSub>
                            <m:r>
                              <a:rPr lang="en-US" altLang="zh-CN" sz="2000" b="1" i="1" smtClean="0">
                                <a:latin typeface="Cambria Math"/>
                              </a:rPr>
                              <m:t>,</m:t>
                            </m:r>
                            <m:r>
                              <a:rPr lang="zh-CN" altLang="en-US" sz="2000" b="1" i="1" smtClean="0">
                                <a:latin typeface="Cambria Math"/>
                              </a:rPr>
                              <m:t>即</m:t>
                            </m:r>
                            <m:r>
                              <a:rPr lang="en-US" altLang="zh-CN" sz="2000" b="1" i="1" smtClean="0">
                                <a:latin typeface="Cambria Math"/>
                              </a:rPr>
                              <m:t>𝒙</m:t>
                            </m:r>
                            <m:r>
                              <a:rPr lang="zh-CN" altLang="en-US" sz="2000" b="1" i="1" smtClean="0">
                                <a:latin typeface="Cambria Math"/>
                              </a:rPr>
                              <m:t>与</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r>
                              <a:rPr lang="zh-CN" altLang="en-US" sz="2000" b="1" i="1" smtClean="0">
                                <a:latin typeface="Cambria Math"/>
                              </a:rPr>
                              <m:t>的</m:t>
                            </m:r>
                            <m:r>
                              <a:rPr lang="zh-CN" altLang="en-US" sz="2000" i="1">
                                <a:latin typeface="Cambria Math"/>
                              </a:rPr>
                              <m:t>每个</m:t>
                            </m:r>
                            <m:r>
                              <a:rPr lang="zh-CN" altLang="en-US" sz="2000" i="1" smtClean="0">
                                <a:latin typeface="Cambria Math"/>
                              </a:rPr>
                              <m:t>分量</m:t>
                            </m:r>
                            <m:r>
                              <a:rPr lang="zh-CN" altLang="en-US" sz="2000" i="1">
                                <a:latin typeface="Cambria Math"/>
                              </a:rPr>
                              <m:t>之</m:t>
                            </m:r>
                            <m:r>
                              <a:rPr lang="zh-CN" altLang="en-US" sz="2000" b="1" i="1" smtClean="0">
                                <a:latin typeface="Cambria Math"/>
                              </a:rPr>
                              <m:t>差</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𝜹</m:t>
                                </m:r>
                              </m:e>
                              <m:sub>
                                <m:r>
                                  <a:rPr lang="en-US" altLang="zh-CN" sz="2000" b="1" i="1" smtClean="0">
                                    <a:latin typeface="Cambria Math"/>
                                  </a:rPr>
                                  <m:t>𝒌</m:t>
                                </m:r>
                              </m:sub>
                            </m:sSub>
                          </m:e>
                        </m:eqArr>
                      </m:e>
                    </m:d>
                  </m:oMath>
                </a14:m>
                <a:r>
                  <a:rPr lang="en-US" altLang="zh-CN" sz="2000" dirty="0" smtClean="0"/>
                  <a:t>,</a:t>
                </a:r>
                <a:r>
                  <a:rPr lang="zh-CN" altLang="en-US" sz="2000" dirty="0" smtClean="0"/>
                  <a:t>这里</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𝜹</m:t>
                        </m:r>
                      </m:e>
                      <m:sub>
                        <m:r>
                          <a:rPr lang="en-US" altLang="zh-CN" sz="1800" b="1" i="1" smtClean="0">
                            <a:latin typeface="Cambria Math"/>
                          </a:rPr>
                          <m:t>𝒌</m:t>
                        </m:r>
                      </m:sub>
                    </m:sSub>
                    <m:r>
                      <a:rPr lang="en-US" altLang="zh-CN" sz="1800" b="1" i="1" smtClean="0">
                        <a:latin typeface="Cambria Math"/>
                      </a:rPr>
                      <m:t>=</m:t>
                    </m:r>
                    <m:d>
                      <m:dPr>
                        <m:ctrlPr>
                          <a:rPr lang="en-US" altLang="zh-CN" sz="1800" b="1" i="1" smtClean="0">
                            <a:latin typeface="Cambria Math" panose="02040503050406030204" pitchFamily="18" charset="0"/>
                          </a:rPr>
                        </m:ctrlPr>
                      </m:dPr>
                      <m:e>
                        <m:f>
                          <m:fPr>
                            <m:type m:val="noBar"/>
                            <m:ctrlPr>
                              <a:rPr lang="en-US" altLang="zh-CN" sz="1800" b="1" i="1" smtClean="0">
                                <a:latin typeface="Cambria Math" panose="02040503050406030204" pitchFamily="18" charset="0"/>
                              </a:rPr>
                            </m:ctrlPr>
                          </m:fPr>
                          <m:num>
                            <m:sSubSup>
                              <m:sSubSupPr>
                                <m:ctrlPr>
                                  <a:rPr lang="en-US" altLang="zh-CN" sz="1800" b="1" i="1" smtClean="0">
                                    <a:latin typeface="Cambria Math" panose="02040503050406030204" pitchFamily="18" charset="0"/>
                                  </a:rPr>
                                </m:ctrlPr>
                              </m:sSubSupPr>
                              <m:e>
                                <m:r>
                                  <a:rPr lang="en-US" altLang="zh-CN" sz="1800" b="1" i="1" smtClean="0">
                                    <a:latin typeface="Cambria Math"/>
                                  </a:rPr>
                                  <m:t>𝜹</m:t>
                                </m:r>
                              </m:e>
                              <m:sub>
                                <m:r>
                                  <a:rPr lang="en-US" altLang="zh-CN" sz="1800" b="1" i="1" smtClean="0">
                                    <a:latin typeface="Cambria Math"/>
                                  </a:rPr>
                                  <m:t>𝒌</m:t>
                                </m:r>
                              </m:sub>
                              <m:sup>
                                <m:r>
                                  <a:rPr lang="en-US" altLang="zh-CN" sz="1800" b="1" i="1" smtClean="0">
                                    <a:latin typeface="Cambria Math"/>
                                  </a:rPr>
                                  <m:t>𝟏</m:t>
                                </m:r>
                              </m:sup>
                            </m:sSubSup>
                          </m:num>
                          <m:den>
                            <m:eqArr>
                              <m:eqArrPr>
                                <m:ctrlPr>
                                  <a:rPr lang="en-US" altLang="zh-CN" sz="1800" b="1" i="1" smtClean="0">
                                    <a:latin typeface="Cambria Math" panose="02040503050406030204" pitchFamily="18" charset="0"/>
                                  </a:rPr>
                                </m:ctrlPr>
                              </m:eqArrPr>
                              <m:e>
                                <m:r>
                                  <a:rPr lang="en-US" altLang="zh-CN" sz="1800" b="1" i="1" smtClean="0">
                                    <a:latin typeface="Cambria Math"/>
                                  </a:rPr>
                                  <m:t>⋮</m:t>
                                </m:r>
                              </m:e>
                              <m:e>
                                <m:sSubSup>
                                  <m:sSubSupPr>
                                    <m:ctrlPr>
                                      <a:rPr lang="en-US" altLang="zh-CN" sz="2800" b="1" i="1" smtClean="0">
                                        <a:latin typeface="Cambria Math" panose="02040503050406030204" pitchFamily="18" charset="0"/>
                                      </a:rPr>
                                    </m:ctrlPr>
                                  </m:sSubSupPr>
                                  <m:e>
                                    <m:r>
                                      <a:rPr lang="en-US" altLang="zh-CN" sz="2800" b="1" i="1" smtClean="0">
                                        <a:latin typeface="Cambria Math"/>
                                      </a:rPr>
                                      <m:t>𝜹</m:t>
                                    </m:r>
                                  </m:e>
                                  <m:sub>
                                    <m:r>
                                      <a:rPr lang="en-US" altLang="zh-CN" sz="2800" b="1" i="1" smtClean="0">
                                        <a:latin typeface="Cambria Math"/>
                                      </a:rPr>
                                      <m:t>𝒌</m:t>
                                    </m:r>
                                  </m:sub>
                                  <m:sup>
                                    <m:r>
                                      <a:rPr lang="en-US" altLang="zh-CN" sz="2800" b="1" i="1" smtClean="0">
                                        <a:latin typeface="Cambria Math"/>
                                      </a:rPr>
                                      <m:t>𝒏</m:t>
                                    </m:r>
                                  </m:sup>
                                </m:sSubSup>
                              </m:e>
                            </m:eqArr>
                          </m:den>
                        </m:f>
                      </m:e>
                    </m:d>
                  </m:oMath>
                </a14:m>
                <a:r>
                  <a:rPr lang="zh-CN" altLang="en-US" sz="2000" dirty="0" smtClean="0"/>
                  <a:t>称为变量限制范围，步长限制量</a:t>
                </a:r>
                <a:endParaRPr lang="en-US" altLang="zh-CN" sz="2000" dirty="0" smtClean="0"/>
              </a:p>
              <a:p>
                <a:r>
                  <a:rPr lang="zh-CN" altLang="en-US" sz="2000" dirty="0"/>
                  <a:t>求解</a:t>
                </a:r>
                <a:r>
                  <a:rPr lang="en-US" altLang="zh-CN" sz="2000" dirty="0" smtClean="0">
                    <a:solidFill>
                      <a:srgbClr val="CC00CC"/>
                    </a:solidFill>
                  </a:rPr>
                  <a:t>(*)</a:t>
                </a:r>
                <a:r>
                  <a:rPr lang="zh-CN" altLang="en-US" sz="2000" dirty="0" smtClean="0"/>
                  <a:t>得到最优解</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oMath>
                </a14:m>
                <a:r>
                  <a:rPr lang="en-US" altLang="zh-CN" sz="2000" dirty="0" smtClean="0"/>
                  <a:t>,</a:t>
                </a:r>
                <a:r>
                  <a:rPr lang="zh-CN" altLang="en-US" sz="2000" dirty="0" smtClean="0"/>
                  <a:t>如果它是原问题的可行解，则在这一点再将目标函数与约束条件泰勒展开后并线性化，并沿用步长限制</a:t>
                </a:r>
                <a14:m>
                  <m:oMath xmlns:m="http://schemas.openxmlformats.org/officeDocument/2006/math">
                    <m:r>
                      <a:rPr lang="zh-CN" altLang="en-US" sz="2000" b="1" i="1" smtClean="0">
                        <a:latin typeface="Cambria Math"/>
                      </a:rPr>
                      <m:t>：</m:t>
                    </m:r>
                    <m:sSub>
                      <m:sSubPr>
                        <m:ctrlPr>
                          <a:rPr lang="en-US" altLang="zh-CN" sz="2000" i="1">
                            <a:latin typeface="Cambria Math" panose="02040503050406030204" pitchFamily="18" charset="0"/>
                          </a:rPr>
                        </m:ctrlPr>
                      </m:sSubPr>
                      <m:e>
                        <m:sSub>
                          <m:sSubPr>
                            <m:ctrlPr>
                              <a:rPr lang="en-US" altLang="zh-CN" sz="2000" b="1" i="1" smtClean="0">
                                <a:latin typeface="Cambria Math" panose="02040503050406030204" pitchFamily="18" charset="0"/>
                              </a:rPr>
                            </m:ctrlPr>
                          </m:sSubPr>
                          <m:e>
                            <m:r>
                              <a:rPr lang="en-US" altLang="zh-CN" sz="2000" b="1" i="1" smtClean="0">
                                <a:latin typeface="Cambria Math"/>
                              </a:rPr>
                              <m:t>𝜹</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r>
                          <a:rPr lang="en-US" altLang="zh-CN" sz="2000" b="1" i="1" smtClean="0">
                            <a:latin typeface="Cambria Math"/>
                          </a:rPr>
                          <m:t>=</m:t>
                        </m:r>
                        <m:r>
                          <a:rPr lang="en-US" altLang="zh-CN" sz="2000" i="1">
                            <a:latin typeface="Cambria Math"/>
                          </a:rPr>
                          <m:t>𝜹</m:t>
                        </m:r>
                      </m:e>
                      <m:sub>
                        <m:r>
                          <a:rPr lang="en-US" altLang="zh-CN" sz="2000" i="1">
                            <a:latin typeface="Cambria Math"/>
                          </a:rPr>
                          <m:t>𝒌</m:t>
                        </m:r>
                      </m:sub>
                    </m:sSub>
                  </m:oMath>
                </a14:m>
                <a:r>
                  <a:rPr lang="zh-CN" altLang="en-US" sz="2000" dirty="0" smtClean="0"/>
                  <a:t>，并求解；若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r>
                          <a:rPr lang="en-US" altLang="zh-CN" sz="2000" i="1">
                            <a:latin typeface="Cambria Math"/>
                          </a:rPr>
                          <m:t>+</m:t>
                        </m:r>
                        <m:r>
                          <a:rPr lang="en-US" altLang="zh-CN" sz="2000" i="1">
                            <a:latin typeface="Cambria Math"/>
                          </a:rPr>
                          <m:t>𝟏</m:t>
                        </m:r>
                      </m:sub>
                    </m:sSub>
                  </m:oMath>
                </a14:m>
                <a:r>
                  <a:rPr lang="zh-CN" altLang="en-US" sz="2000" dirty="0" smtClean="0"/>
                  <a:t>不属于原</a:t>
                </a:r>
                <a:r>
                  <a:rPr lang="zh-CN" altLang="en-US" sz="2000" dirty="0"/>
                  <a:t>问题</a:t>
                </a:r>
                <a:r>
                  <a:rPr lang="zh-CN" altLang="en-US" sz="2000" dirty="0" smtClean="0"/>
                  <a:t>的可行域，则减小步长限制量，</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a:rPr>
                              <m:t>𝜹</m:t>
                            </m:r>
                          </m:e>
                          <m:sub>
                            <m:r>
                              <a:rPr lang="en-US" altLang="zh-CN" sz="2000" i="1">
                                <a:latin typeface="Cambria Math"/>
                              </a:rPr>
                              <m:t>𝒌</m:t>
                            </m:r>
                            <m:r>
                              <a:rPr lang="en-US" altLang="zh-CN" sz="2000" i="1">
                                <a:latin typeface="Cambria Math"/>
                              </a:rPr>
                              <m:t>+</m:t>
                            </m:r>
                            <m:r>
                              <a:rPr lang="en-US" altLang="zh-CN" sz="2000" i="1">
                                <a:latin typeface="Cambria Math"/>
                              </a:rPr>
                              <m:t>𝟏</m:t>
                            </m:r>
                          </m:sub>
                        </m:sSub>
                        <m:r>
                          <a:rPr lang="en-US" altLang="zh-CN" sz="2000" i="1">
                            <a:latin typeface="Cambria Math"/>
                          </a:rPr>
                          <m:t>=</m:t>
                        </m:r>
                        <m:r>
                          <a:rPr lang="en-US" altLang="zh-CN" sz="2000" b="1" i="1" smtClean="0">
                            <a:latin typeface="Cambria Math"/>
                          </a:rPr>
                          <m:t>𝜷</m:t>
                        </m:r>
                        <m:r>
                          <a:rPr lang="en-US" altLang="zh-CN" sz="2000" i="1">
                            <a:latin typeface="Cambria Math"/>
                          </a:rPr>
                          <m:t>𝜹</m:t>
                        </m:r>
                      </m:e>
                      <m:sub>
                        <m:r>
                          <a:rPr lang="en-US" altLang="zh-CN" sz="2000" i="1">
                            <a:latin typeface="Cambria Math"/>
                          </a:rPr>
                          <m:t>𝒌</m:t>
                        </m:r>
                      </m:sub>
                    </m:sSub>
                  </m:oMath>
                </a14:m>
                <a:r>
                  <a:rPr lang="en-US" altLang="zh-CN" sz="2000" dirty="0" smtClean="0"/>
                  <a:t>,</a:t>
                </a:r>
                <a14:m>
                  <m:oMath xmlns:m="http://schemas.openxmlformats.org/officeDocument/2006/math">
                    <m:r>
                      <a:rPr lang="en-US" altLang="zh-CN" sz="2000" b="1" i="1" dirty="0" smtClean="0">
                        <a:latin typeface="Cambria Math"/>
                      </a:rPr>
                      <m:t>𝜷</m:t>
                    </m:r>
                    <m:r>
                      <a:rPr lang="en-US" altLang="zh-CN" sz="2000" b="1" i="1" dirty="0" smtClean="0">
                        <a:latin typeface="Cambria Math"/>
                      </a:rPr>
                      <m:t>=</m:t>
                    </m:r>
                    <m:f>
                      <m:fPr>
                        <m:ctrlPr>
                          <a:rPr lang="en-US" altLang="zh-CN" sz="2000" b="1" i="1" dirty="0" smtClean="0">
                            <a:latin typeface="Cambria Math" panose="02040503050406030204" pitchFamily="18" charset="0"/>
                          </a:rPr>
                        </m:ctrlPr>
                      </m:fPr>
                      <m:num>
                        <m:r>
                          <a:rPr lang="en-US" altLang="zh-CN" sz="2000" b="1" i="1" dirty="0" smtClean="0">
                            <a:latin typeface="Cambria Math"/>
                          </a:rPr>
                          <m:t>𝟏</m:t>
                        </m:r>
                      </m:num>
                      <m:den>
                        <m:r>
                          <a:rPr lang="en-US" altLang="zh-CN" sz="2000" b="1" i="1" dirty="0" smtClean="0">
                            <a:latin typeface="Cambria Math"/>
                          </a:rPr>
                          <m:t>𝟐</m:t>
                        </m:r>
                      </m:den>
                    </m:f>
                    <m:r>
                      <a:rPr lang="en-US" altLang="zh-CN" sz="2000" b="1" i="1" dirty="0" smtClean="0">
                        <a:latin typeface="Cambria Math"/>
                      </a:rPr>
                      <m:t>,</m:t>
                    </m:r>
                    <m:f>
                      <m:fPr>
                        <m:ctrlPr>
                          <a:rPr lang="en-US" altLang="zh-CN" sz="2000" b="1" i="1" dirty="0" smtClean="0">
                            <a:latin typeface="Cambria Math" panose="02040503050406030204" pitchFamily="18" charset="0"/>
                          </a:rPr>
                        </m:ctrlPr>
                      </m:fPr>
                      <m:num>
                        <m:r>
                          <a:rPr lang="en-US" altLang="zh-CN" sz="2000" b="1" i="1" dirty="0" smtClean="0">
                            <a:latin typeface="Cambria Math"/>
                          </a:rPr>
                          <m:t>𝟏</m:t>
                        </m:r>
                      </m:num>
                      <m:den>
                        <m:r>
                          <a:rPr lang="en-US" altLang="zh-CN" sz="2000" b="1" i="1" dirty="0" smtClean="0">
                            <a:latin typeface="Cambria Math"/>
                          </a:rPr>
                          <m:t>𝟒</m:t>
                        </m:r>
                      </m:den>
                    </m:f>
                  </m:oMath>
                </a14:m>
                <a:r>
                  <a:rPr lang="zh-CN" altLang="en-US" sz="2000" dirty="0" smtClean="0"/>
                  <a:t>等值，重新求解当前的线性规划问题</a:t>
                </a:r>
                <a:endParaRPr lang="en-US" altLang="zh-CN"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t="-868" r="-7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317855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zh-CN" altLang="en-US" sz="2400" dirty="0">
                <a:latin typeface="隶书" pitchFamily="1" charset="-122"/>
              </a:rPr>
              <a:t>近似规划法</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smtClean="0"/>
                  <a:t>近似规划法的算法步骤</a:t>
                </a:r>
                <a:endParaRPr lang="en-US" altLang="zh-CN" sz="2800" dirty="0" smtClean="0"/>
              </a:p>
              <a:p>
                <a:r>
                  <a:rPr lang="en-US" altLang="zh-CN" sz="2000" dirty="0" smtClean="0">
                    <a:solidFill>
                      <a:srgbClr val="CC00CC"/>
                    </a:solidFill>
                  </a:rPr>
                  <a:t>1.</a:t>
                </a:r>
                <a:r>
                  <a:rPr lang="zh-CN" altLang="en-US" sz="2000" dirty="0" smtClean="0"/>
                  <a:t>给定初始可行点</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𝟎</m:t>
                        </m:r>
                      </m:sub>
                    </m:sSub>
                    <m:r>
                      <a:rPr lang="en-US" altLang="zh-CN" sz="2000" b="1" i="1" smtClean="0">
                        <a:latin typeface="Cambria Math"/>
                      </a:rPr>
                      <m:t>,</m:t>
                    </m:r>
                  </m:oMath>
                </a14:m>
                <a:r>
                  <a:rPr lang="zh-CN" altLang="en-US" sz="2000" dirty="0" smtClean="0"/>
                  <a:t>步长限制</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𝜹</m:t>
                        </m:r>
                      </m:e>
                      <m:sub>
                        <m:r>
                          <a:rPr lang="en-US" altLang="zh-CN" sz="2000" b="1" i="1" smtClean="0">
                            <a:latin typeface="Cambria Math"/>
                          </a:rPr>
                          <m:t>𝟎</m:t>
                        </m:r>
                      </m:sub>
                    </m:sSub>
                  </m:oMath>
                </a14:m>
                <a:r>
                  <a:rPr lang="en-US" altLang="zh-CN" sz="2000" dirty="0" smtClean="0"/>
                  <a:t>,</a:t>
                </a:r>
                <a:r>
                  <a:rPr lang="zh-CN" altLang="en-US" sz="2000" dirty="0" smtClean="0"/>
                  <a:t>缩小步长因子</a:t>
                </a:r>
                <a14:m>
                  <m:oMath xmlns:m="http://schemas.openxmlformats.org/officeDocument/2006/math">
                    <m:r>
                      <a:rPr lang="en-US" altLang="zh-CN" sz="2000" b="1" i="1" smtClean="0">
                        <a:latin typeface="Cambria Math"/>
                      </a:rPr>
                      <m:t>𝜷</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oMath>
                </a14:m>
                <a:r>
                  <a:rPr lang="en-US" altLang="zh-CN" sz="2000" dirty="0" smtClean="0"/>
                  <a:t>,</a:t>
                </a:r>
                <a:r>
                  <a:rPr lang="zh-CN" altLang="en-US" sz="2000" dirty="0" smtClean="0"/>
                  <a:t>允许误差</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𝝐</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𝝐</m:t>
                        </m:r>
                      </m:e>
                      <m:sub>
                        <m:r>
                          <a:rPr lang="en-US" altLang="zh-CN" sz="2000" b="1" i="1" smtClean="0">
                            <a:latin typeface="Cambria Math"/>
                          </a:rPr>
                          <m:t>𝟐</m:t>
                        </m:r>
                      </m:sub>
                    </m:sSub>
                  </m:oMath>
                </a14:m>
                <a:r>
                  <a:rPr lang="en-US" altLang="zh-CN" sz="2000" dirty="0" smtClean="0"/>
                  <a:t>,</a:t>
                </a:r>
                <a:r>
                  <a:rPr lang="zh-CN" altLang="en-US" sz="2000" dirty="0" smtClean="0"/>
                  <a:t>置</a:t>
                </a:r>
                <a14:m>
                  <m:oMath xmlns:m="http://schemas.openxmlformats.org/officeDocument/2006/math">
                    <m:r>
                      <a:rPr lang="en-US" altLang="zh-CN" sz="2000" b="1" i="1" dirty="0" smtClean="0">
                        <a:latin typeface="Cambria Math"/>
                      </a:rPr>
                      <m:t>𝒌</m:t>
                    </m:r>
                    <m:r>
                      <a:rPr lang="en-US" altLang="zh-CN" sz="2000" b="1" i="1" dirty="0" smtClean="0">
                        <a:latin typeface="Cambria Math"/>
                      </a:rPr>
                      <m:t>=</m:t>
                    </m:r>
                    <m:r>
                      <a:rPr lang="en-US" altLang="zh-CN" sz="2000" b="1" i="1" dirty="0" smtClean="0">
                        <a:latin typeface="Cambria Math"/>
                      </a:rPr>
                      <m:t>𝟎</m:t>
                    </m:r>
                  </m:oMath>
                </a14:m>
                <a:endParaRPr lang="en-US" altLang="zh-CN" sz="2000" b="1" dirty="0" smtClean="0"/>
              </a:p>
              <a:p>
                <a:r>
                  <a:rPr lang="en-US" altLang="zh-CN" sz="2000" dirty="0" smtClean="0">
                    <a:solidFill>
                      <a:srgbClr val="CC00CC"/>
                    </a:solidFill>
                  </a:rPr>
                  <a:t>2.</a:t>
                </a:r>
                <a:r>
                  <a:rPr lang="zh-CN" altLang="en-US" sz="2000" dirty="0" smtClean="0"/>
                  <a:t>求解线性规划</a:t>
                </a:r>
                <a14:m>
                  <m:oMath xmlns:m="http://schemas.openxmlformats.org/officeDocument/2006/math">
                    <m:r>
                      <a:rPr lang="en-US" altLang="zh-CN" sz="2000" i="1">
                        <a:latin typeface="Cambria Math"/>
                      </a:rPr>
                      <m:t>𝒎𝒊𝒏</m:t>
                    </m:r>
                    <m:r>
                      <a:rPr lang="en-US" altLang="zh-CN" sz="2000" i="1">
                        <a:latin typeface="Cambria Math"/>
                      </a:rPr>
                      <m:t> </m:t>
                    </m:r>
                    <m:r>
                      <a:rPr lang="en-US" altLang="zh-CN" sz="2000" i="1">
                        <a:latin typeface="Cambria Math"/>
                      </a:rPr>
                      <m:t>𝒇</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i="1">
                        <a:latin typeface="Cambria Math"/>
                      </a:rPr>
                      <m:t>+</m:t>
                    </m:r>
                    <m:r>
                      <a:rPr lang="en-US" altLang="zh-CN" sz="2000">
                        <a:latin typeface="Cambria Math"/>
                      </a:rPr>
                      <m:t>𝛁</m:t>
                    </m:r>
                    <m:r>
                      <a:rPr lang="en-US" altLang="zh-CN" sz="2000" i="1">
                        <a:latin typeface="Cambria Math"/>
                      </a:rPr>
                      <m:t>𝒇</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e>
                      <m:sup>
                        <m:r>
                          <a:rPr lang="en-US" altLang="zh-CN" sz="2000" i="1">
                            <a:latin typeface="Cambria Math"/>
                          </a:rPr>
                          <m:t>𝑻</m:t>
                        </m:r>
                      </m:sup>
                    </m:sSup>
                    <m:d>
                      <m:dPr>
                        <m:ctrlPr>
                          <a:rPr lang="en-US" altLang="zh-CN" sz="2000" i="1">
                            <a:latin typeface="Cambria Math" panose="02040503050406030204" pitchFamily="18" charset="0"/>
                          </a:rPr>
                        </m:ctrlPr>
                      </m:dPr>
                      <m:e>
                        <m:r>
                          <a:rPr lang="en-US" altLang="zh-CN" sz="2000"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b="1" i="1" smtClean="0">
                        <a:latin typeface="Cambria Math"/>
                      </a:rPr>
                      <m:t>; </m:t>
                    </m:r>
                    <m:r>
                      <a:rPr lang="en-US" altLang="zh-CN" sz="2000" i="1">
                        <a:latin typeface="Cambria Math"/>
                      </a:rPr>
                      <m:t>𝒔</m:t>
                    </m:r>
                    <m:r>
                      <a:rPr lang="en-US" altLang="zh-CN" sz="2000" i="1">
                        <a:latin typeface="Cambria Math"/>
                      </a:rPr>
                      <m:t>.</m:t>
                    </m:r>
                    <m:r>
                      <a:rPr lang="en-US" altLang="zh-CN" sz="2000" i="1">
                        <a:latin typeface="Cambria Math"/>
                      </a:rPr>
                      <m:t>𝒕</m:t>
                    </m:r>
                    <m:r>
                      <a:rPr lang="en-US" altLang="zh-CN" sz="2000" i="1">
                        <a:latin typeface="Cambria Math"/>
                      </a:rPr>
                      <m:t>. </m:t>
                    </m:r>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a:rPr>
                                  <m:t>𝒈</m:t>
                                </m:r>
                              </m:e>
                              <m:sub>
                                <m:r>
                                  <a:rPr lang="en-US" altLang="zh-CN" sz="2000" i="1">
                                    <a:latin typeface="Cambria Math"/>
                                  </a:rPr>
                                  <m:t>𝒊</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a:latin typeface="Cambria Math"/>
                                  </a:rPr>
                                  <m:t>𝛁</m:t>
                                </m:r>
                                <m:r>
                                  <a:rPr lang="en-US" altLang="zh-CN" sz="2000" i="1">
                                    <a:latin typeface="Cambria Math"/>
                                  </a:rPr>
                                  <m:t>𝒈</m:t>
                                </m:r>
                              </m:e>
                              <m:sub>
                                <m:r>
                                  <a:rPr lang="en-US" altLang="zh-CN" sz="2000" i="1">
                                    <a:latin typeface="Cambria Math"/>
                                  </a:rPr>
                                  <m:t>𝒊</m:t>
                                </m:r>
                              </m:sub>
                            </m:sSub>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e>
                              <m:sup>
                                <m:r>
                                  <a:rPr lang="en-US" altLang="zh-CN" sz="2000" i="1">
                                    <a:latin typeface="Cambria Math"/>
                                  </a:rPr>
                                  <m:t>𝑻</m:t>
                                </m:r>
                              </m:sup>
                            </m:sSup>
                            <m:d>
                              <m:dPr>
                                <m:ctrlPr>
                                  <a:rPr lang="en-US" altLang="zh-CN" sz="2000" i="1">
                                    <a:latin typeface="Cambria Math" panose="02040503050406030204" pitchFamily="18" charset="0"/>
                                  </a:rPr>
                                </m:ctrlPr>
                              </m:dPr>
                              <m:e>
                                <m:r>
                                  <a:rPr lang="en-US" altLang="zh-CN" sz="2000"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i="1">
                                <a:latin typeface="Cambria Math"/>
                              </a:rPr>
                              <m:t>≤</m:t>
                            </m:r>
                            <m:r>
                              <a:rPr lang="en-US" altLang="zh-CN" sz="2000" i="1">
                                <a:latin typeface="Cambria Math"/>
                              </a:rPr>
                              <m:t>𝟎</m:t>
                            </m:r>
                            <m:r>
                              <a:rPr lang="en-US" altLang="zh-CN" sz="2000" i="1">
                                <a:latin typeface="Cambria Math"/>
                              </a:rPr>
                              <m:t>,</m:t>
                            </m:r>
                            <m:r>
                              <a:rPr lang="en-US" altLang="zh-CN" sz="2000" i="1">
                                <a:latin typeface="Cambria Math"/>
                              </a:rPr>
                              <m:t>𝒊</m:t>
                            </m:r>
                            <m:r>
                              <a:rPr lang="en-US" altLang="zh-CN" sz="2000" i="1">
                                <a:latin typeface="Cambria Math"/>
                              </a:rPr>
                              <m:t>=</m:t>
                            </m:r>
                            <m:r>
                              <a:rPr lang="en-US" altLang="zh-CN" sz="2000" i="1">
                                <a:latin typeface="Cambria Math"/>
                              </a:rPr>
                              <m:t>𝟏</m:t>
                            </m:r>
                            <m:r>
                              <a:rPr lang="en-US" altLang="zh-CN" sz="2000" i="1">
                                <a:latin typeface="Cambria Math"/>
                              </a:rPr>
                              <m:t>,⋯,</m:t>
                            </m:r>
                            <m:r>
                              <a:rPr lang="en-US" altLang="zh-CN" sz="2000" i="1">
                                <a:latin typeface="Cambria Math"/>
                              </a:rPr>
                              <m:t>𝒎</m:t>
                            </m:r>
                          </m:e>
                          <m:e>
                            <m:sSub>
                              <m:sSubPr>
                                <m:ctrlPr>
                                  <a:rPr lang="en-US" altLang="zh-CN" sz="2000" i="1">
                                    <a:latin typeface="Cambria Math" panose="02040503050406030204" pitchFamily="18" charset="0"/>
                                  </a:rPr>
                                </m:ctrlPr>
                              </m:sSubPr>
                              <m:e>
                                <m:r>
                                  <a:rPr lang="en-US" altLang="zh-CN" sz="2000" i="1">
                                    <a:latin typeface="Cambria Math"/>
                                  </a:rPr>
                                  <m:t>𝒉</m:t>
                                </m:r>
                              </m:e>
                              <m:sub>
                                <m:r>
                                  <a:rPr lang="en-US" altLang="zh-CN" sz="2000" i="1">
                                    <a:latin typeface="Cambria Math"/>
                                  </a:rPr>
                                  <m:t>𝒊</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a:latin typeface="Cambria Math"/>
                                  </a:rPr>
                                  <m:t>𝛁</m:t>
                                </m:r>
                                <m:r>
                                  <a:rPr lang="en-US" altLang="zh-CN" sz="2000" i="1">
                                    <a:latin typeface="Cambria Math"/>
                                  </a:rPr>
                                  <m:t>𝒉</m:t>
                                </m:r>
                              </m:e>
                              <m:sub>
                                <m:r>
                                  <a:rPr lang="en-US" altLang="zh-CN" sz="2000" i="1">
                                    <a:latin typeface="Cambria Math"/>
                                  </a:rPr>
                                  <m:t>𝒊</m:t>
                                </m:r>
                              </m:sub>
                            </m:sSub>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e>
                              <m:sup>
                                <m:r>
                                  <a:rPr lang="en-US" altLang="zh-CN" sz="2000" i="1">
                                    <a:latin typeface="Cambria Math"/>
                                  </a:rPr>
                                  <m:t>𝑻</m:t>
                                </m:r>
                              </m:sup>
                            </m:sSup>
                            <m:d>
                              <m:dPr>
                                <m:ctrlPr>
                                  <a:rPr lang="en-US" altLang="zh-CN" sz="2000" i="1">
                                    <a:latin typeface="Cambria Math" panose="02040503050406030204" pitchFamily="18" charset="0"/>
                                  </a:rPr>
                                </m:ctrlPr>
                              </m:dPr>
                              <m:e>
                                <m:r>
                                  <a:rPr lang="en-US" altLang="zh-CN" sz="2000"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i="1">
                                <a:latin typeface="Cambria Math"/>
                              </a:rPr>
                              <m:t>=</m:t>
                            </m:r>
                            <m:r>
                              <a:rPr lang="en-US" altLang="zh-CN" sz="2000" i="1">
                                <a:latin typeface="Cambria Math"/>
                              </a:rPr>
                              <m:t>𝟎</m:t>
                            </m:r>
                            <m:r>
                              <a:rPr lang="en-US" altLang="zh-CN" sz="2000" i="1">
                                <a:latin typeface="Cambria Math"/>
                              </a:rPr>
                              <m:t>,</m:t>
                            </m:r>
                            <m:r>
                              <a:rPr lang="en-US" altLang="zh-CN" sz="2000" i="1">
                                <a:latin typeface="Cambria Math"/>
                              </a:rPr>
                              <m:t>𝒊</m:t>
                            </m:r>
                            <m:r>
                              <a:rPr lang="en-US" altLang="zh-CN" sz="2000" i="1">
                                <a:latin typeface="Cambria Math"/>
                              </a:rPr>
                              <m:t>=</m:t>
                            </m:r>
                            <m:r>
                              <a:rPr lang="en-US" altLang="zh-CN" sz="2000" i="1">
                                <a:latin typeface="Cambria Math"/>
                              </a:rPr>
                              <m:t>𝟏</m:t>
                            </m:r>
                            <m:r>
                              <a:rPr lang="en-US" altLang="zh-CN" sz="2000" i="1">
                                <a:latin typeface="Cambria Math"/>
                              </a:rPr>
                              <m:t>,⋯,</m:t>
                            </m:r>
                            <m:r>
                              <a:rPr lang="en-US" altLang="zh-CN" sz="2000" i="1">
                                <a:latin typeface="Cambria Math"/>
                              </a:rPr>
                              <m:t>𝒍</m:t>
                            </m:r>
                          </m:e>
                          <m:e>
                            <m:d>
                              <m:dPr>
                                <m:begChr m:val="|"/>
                                <m:endChr m:val="|"/>
                                <m:ctrlPr>
                                  <a:rPr lang="en-US" altLang="zh-CN" sz="2000" i="1">
                                    <a:latin typeface="Cambria Math" panose="02040503050406030204" pitchFamily="18" charset="0"/>
                                  </a:rPr>
                                </m:ctrlPr>
                              </m:dPr>
                              <m:e>
                                <m:r>
                                  <a:rPr lang="en-US" altLang="zh-CN" sz="2000"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𝜹</m:t>
                                </m:r>
                              </m:e>
                              <m:sub>
                                <m:r>
                                  <a:rPr lang="en-US" altLang="zh-CN" sz="2000" i="1">
                                    <a:latin typeface="Cambria Math"/>
                                  </a:rPr>
                                  <m:t>𝒌</m:t>
                                </m:r>
                              </m:sub>
                            </m:sSub>
                            <m:r>
                              <a:rPr lang="en-US" altLang="zh-CN" sz="2000" i="1">
                                <a:latin typeface="Cambria Math"/>
                              </a:rPr>
                              <m:t>,</m:t>
                            </m:r>
                            <m:r>
                              <a:rPr lang="zh-CN" altLang="en-US" sz="2000" i="1">
                                <a:latin typeface="Cambria Math"/>
                              </a:rPr>
                              <m:t>即</m:t>
                            </m:r>
                            <m:r>
                              <a:rPr lang="en-US" altLang="zh-CN" sz="2000" i="1">
                                <a:latin typeface="Cambria Math"/>
                              </a:rPr>
                              <m:t>𝒙</m:t>
                            </m:r>
                            <m:r>
                              <a:rPr lang="zh-CN" altLang="en-US" sz="2000" i="1">
                                <a:latin typeface="Cambria Math"/>
                              </a:rPr>
                              <m:t>与</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r>
                              <a:rPr lang="zh-CN" altLang="en-US" sz="2000" i="1">
                                <a:latin typeface="Cambria Math"/>
                              </a:rPr>
                              <m:t>的每个分量之差</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𝜹</m:t>
                                </m:r>
                              </m:e>
                              <m:sub>
                                <m:r>
                                  <a:rPr lang="en-US" altLang="zh-CN" sz="2000" i="1">
                                    <a:latin typeface="Cambria Math"/>
                                  </a:rPr>
                                  <m:t>𝒌</m:t>
                                </m:r>
                              </m:sub>
                            </m:sSub>
                          </m:e>
                        </m:eqArr>
                      </m:e>
                    </m:d>
                  </m:oMath>
                </a14:m>
                <a:r>
                  <a:rPr lang="zh-CN" altLang="en-US" sz="2000" dirty="0" smtClean="0"/>
                  <a:t>得到最优解</a:t>
                </a:r>
                <a14:m>
                  <m:oMath xmlns:m="http://schemas.openxmlformats.org/officeDocument/2006/math">
                    <m:acc>
                      <m:accPr>
                        <m:chr m:val="̅"/>
                        <m:ctrlPr>
                          <a:rPr lang="en-US" altLang="zh-CN" sz="2000" b="1" i="1" smtClean="0">
                            <a:latin typeface="Cambria Math" panose="02040503050406030204" pitchFamily="18" charset="0"/>
                          </a:rPr>
                        </m:ctrlPr>
                      </m:accPr>
                      <m:e>
                        <m:r>
                          <a:rPr lang="en-US" altLang="zh-CN" sz="2000" b="1" i="1" smtClean="0">
                            <a:latin typeface="Cambria Math"/>
                          </a:rPr>
                          <m:t>𝒙</m:t>
                        </m:r>
                      </m:e>
                    </m:acc>
                    <m:r>
                      <a:rPr lang="en-US" altLang="zh-CN" sz="2000" b="1" i="1" smtClean="0">
                        <a:latin typeface="Cambria Math"/>
                      </a:rPr>
                      <m:t> </m:t>
                    </m:r>
                  </m:oMath>
                </a14:m>
                <a:r>
                  <a:rPr lang="en-US" altLang="zh-CN" sz="2000" dirty="0" smtClean="0"/>
                  <a:t>;</a:t>
                </a:r>
              </a:p>
              <a:p>
                <a:r>
                  <a:rPr lang="en-US" altLang="zh-CN" sz="2000" dirty="0" smtClean="0">
                    <a:solidFill>
                      <a:srgbClr val="CC00CC"/>
                    </a:solidFill>
                  </a:rPr>
                  <a:t>3.</a:t>
                </a:r>
                <a:r>
                  <a:rPr lang="zh-CN" altLang="en-US" sz="2000" dirty="0"/>
                  <a:t>如果</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a:rPr>
                          <m:t>𝒙</m:t>
                        </m:r>
                      </m:e>
                    </m:acc>
                  </m:oMath>
                </a14:m>
                <a:r>
                  <a:rPr lang="zh-CN" altLang="en-US" sz="2000" dirty="0"/>
                  <a:t>是原问题的可行解，</a:t>
                </a:r>
                <a:r>
                  <a:rPr lang="zh-CN" altLang="en-US" sz="2000" dirty="0" smtClean="0"/>
                  <a:t>则令</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r>
                      <a:rPr lang="en-US" altLang="zh-CN" sz="2000" b="1" i="1" smtClean="0">
                        <a:latin typeface="Cambria Math"/>
                      </a:rPr>
                      <m:t>=</m:t>
                    </m:r>
                    <m:acc>
                      <m:accPr>
                        <m:chr m:val="̅"/>
                        <m:ctrlPr>
                          <a:rPr lang="en-US" altLang="zh-CN" sz="2000" b="1" i="1" smtClean="0">
                            <a:latin typeface="Cambria Math" panose="02040503050406030204" pitchFamily="18" charset="0"/>
                          </a:rPr>
                        </m:ctrlPr>
                      </m:accPr>
                      <m:e>
                        <m:r>
                          <a:rPr lang="en-US" altLang="zh-CN" sz="2000" b="1" i="1" smtClean="0">
                            <a:latin typeface="Cambria Math"/>
                          </a:rPr>
                          <m:t>𝒙</m:t>
                        </m:r>
                      </m:e>
                    </m:acc>
                  </m:oMath>
                </a14:m>
                <a:r>
                  <a:rPr lang="en-US" altLang="zh-CN" sz="2000" dirty="0" smtClean="0"/>
                  <a:t>,</a:t>
                </a:r>
                <a:r>
                  <a:rPr lang="en-US" altLang="zh-CN" sz="2000" dirty="0" smtClean="0">
                    <a:solidFill>
                      <a:srgbClr val="CC00CC"/>
                    </a:solidFill>
                  </a:rPr>
                  <a:t>Goto4</a:t>
                </a:r>
                <a:r>
                  <a:rPr lang="zh-CN" altLang="en-US" sz="2000" dirty="0" smtClean="0"/>
                  <a:t>；</a:t>
                </a:r>
                <a:r>
                  <a:rPr lang="zh-CN" altLang="en-US" sz="2000" dirty="0"/>
                  <a:t>否</a:t>
                </a:r>
                <a:r>
                  <a:rPr lang="zh-CN" altLang="en-US" sz="2000" dirty="0" smtClean="0"/>
                  <a:t>则减</a:t>
                </a:r>
                <a:r>
                  <a:rPr lang="zh-CN" altLang="en-US" sz="2000" dirty="0"/>
                  <a:t>小步长限制量，</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a:rPr>
                              <m:t>𝜹</m:t>
                            </m:r>
                          </m:e>
                          <m:sub>
                            <m:r>
                              <a:rPr lang="en-US" altLang="zh-CN" sz="2000" i="1">
                                <a:latin typeface="Cambria Math"/>
                              </a:rPr>
                              <m:t>𝒌</m:t>
                            </m:r>
                            <m:r>
                              <a:rPr lang="en-US" altLang="zh-CN" sz="2000" i="1">
                                <a:latin typeface="Cambria Math"/>
                              </a:rPr>
                              <m:t>+</m:t>
                            </m:r>
                            <m:r>
                              <a:rPr lang="en-US" altLang="zh-CN" sz="2000" i="1">
                                <a:latin typeface="Cambria Math"/>
                              </a:rPr>
                              <m:t>𝟏</m:t>
                            </m:r>
                          </m:sub>
                        </m:sSub>
                        <m:r>
                          <a:rPr lang="en-US" altLang="zh-CN" sz="2000" i="1">
                            <a:latin typeface="Cambria Math"/>
                          </a:rPr>
                          <m:t>=</m:t>
                        </m:r>
                        <m:r>
                          <a:rPr lang="en-US" altLang="zh-CN" sz="2000" i="1">
                            <a:latin typeface="Cambria Math"/>
                          </a:rPr>
                          <m:t>𝜷𝜹</m:t>
                        </m:r>
                      </m:e>
                      <m:sub>
                        <m:r>
                          <a:rPr lang="en-US" altLang="zh-CN" sz="2000" i="1">
                            <a:latin typeface="Cambria Math"/>
                          </a:rPr>
                          <m:t>𝒌</m:t>
                        </m:r>
                      </m:sub>
                    </m:sSub>
                  </m:oMath>
                </a14:m>
                <a:r>
                  <a:rPr lang="en-US" altLang="zh-CN" sz="2000" dirty="0"/>
                  <a:t>,</a:t>
                </a:r>
                <a14:m>
                  <m:oMath xmlns:m="http://schemas.openxmlformats.org/officeDocument/2006/math">
                    <m:r>
                      <a:rPr lang="en-US" altLang="zh-CN" sz="2000" b="1" i="0" dirty="0" smtClean="0">
                        <a:latin typeface="Cambria Math"/>
                      </a:rPr>
                      <m:t> </m:t>
                    </m:r>
                    <m:r>
                      <a:rPr lang="en-US" altLang="zh-CN" sz="2000" b="1" i="0" dirty="0" smtClean="0">
                        <a:latin typeface="Cambria Math"/>
                      </a:rPr>
                      <m:t>𝐆𝐨𝐭𝐨𝟐</m:t>
                    </m:r>
                  </m:oMath>
                </a14:m>
                <a:r>
                  <a:rPr lang="en-US" altLang="zh-CN" sz="2000" dirty="0" smtClean="0"/>
                  <a:t>;</a:t>
                </a:r>
              </a:p>
              <a:p>
                <a:r>
                  <a:rPr lang="en-US" altLang="zh-CN" sz="2000" dirty="0" smtClean="0">
                    <a:solidFill>
                      <a:srgbClr val="CC00CC"/>
                    </a:solidFill>
                  </a:rPr>
                  <a:t>4.</a:t>
                </a:r>
                <a:r>
                  <a:rPr lang="zh-CN" altLang="en-US" sz="2000" dirty="0" smtClean="0"/>
                  <a:t>若</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1" i="1" smtClean="0">
                            <a:latin typeface="Cambria Math"/>
                          </a:rPr>
                          <m:t>𝒇</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𝒇</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r>
                          <a:rPr lang="en-US" altLang="zh-CN" sz="2000" b="1" i="1" smtClean="0">
                            <a:latin typeface="Cambria Math"/>
                          </a:rPr>
                          <m:t>)</m:t>
                        </m:r>
                      </m:e>
                    </m:d>
                    <m:r>
                      <a:rPr lang="en-US" altLang="zh-CN" sz="2000" b="1" i="1" smtClean="0">
                        <a:latin typeface="Cambria Math"/>
                      </a:rPr>
                      <m:t>&lt;</m:t>
                    </m:r>
                    <m:sSub>
                      <m:sSubPr>
                        <m:ctrlPr>
                          <a:rPr lang="en-US" altLang="zh-CN" sz="2000" b="1" i="1" smtClean="0">
                            <a:latin typeface="Cambria Math" panose="02040503050406030204" pitchFamily="18" charset="0"/>
                          </a:rPr>
                        </m:ctrlPr>
                      </m:sSubPr>
                      <m:e>
                        <m:r>
                          <a:rPr lang="en-US" altLang="zh-CN" sz="2000" b="1" i="1" smtClean="0">
                            <a:latin typeface="Cambria Math"/>
                          </a:rPr>
                          <m:t>𝝐</m:t>
                        </m:r>
                      </m:e>
                      <m:sub>
                        <m:r>
                          <a:rPr lang="en-US" altLang="zh-CN" sz="2000" b="1" i="1" smtClean="0">
                            <a:latin typeface="Cambria Math"/>
                          </a:rPr>
                          <m:t>𝟏</m:t>
                        </m:r>
                      </m:sub>
                    </m:sSub>
                  </m:oMath>
                </a14:m>
                <a:r>
                  <a:rPr lang="en-US" altLang="zh-CN" sz="2000" dirty="0" smtClean="0"/>
                  <a:t>,</a:t>
                </a:r>
                <a:r>
                  <a:rPr lang="zh-CN" altLang="en-US" sz="2000" dirty="0" smtClean="0"/>
                  <a:t>且满足</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e>
                    </m:d>
                    <m:r>
                      <a:rPr lang="en-US" altLang="zh-CN" sz="2000" b="1" i="1" smtClean="0">
                        <a:latin typeface="Cambria Math"/>
                      </a:rPr>
                      <m:t>&lt;</m:t>
                    </m:r>
                    <m:sSub>
                      <m:sSubPr>
                        <m:ctrlPr>
                          <a:rPr lang="en-US" altLang="zh-CN" sz="2000" b="1" i="1" smtClean="0">
                            <a:latin typeface="Cambria Math" panose="02040503050406030204" pitchFamily="18" charset="0"/>
                          </a:rPr>
                        </m:ctrlPr>
                      </m:sSubPr>
                      <m:e>
                        <m:r>
                          <a:rPr lang="en-US" altLang="zh-CN" sz="2000" b="1" i="1" smtClean="0">
                            <a:latin typeface="Cambria Math"/>
                          </a:rPr>
                          <m:t>𝝐</m:t>
                        </m:r>
                      </m:e>
                      <m:sub>
                        <m:r>
                          <a:rPr lang="en-US" altLang="zh-CN" sz="2000" b="1" i="1" smtClean="0">
                            <a:latin typeface="Cambria Math"/>
                          </a:rPr>
                          <m:t>𝟐</m:t>
                        </m:r>
                      </m:sub>
                    </m:sSub>
                  </m:oMath>
                </a14:m>
                <a:r>
                  <a:rPr lang="en-US" altLang="zh-CN" sz="2000" dirty="0" smtClean="0"/>
                  <a:t>,</a:t>
                </a:r>
                <a:r>
                  <a:rPr lang="zh-CN" altLang="en-US" sz="2000" dirty="0" smtClean="0"/>
                  <a:t>或者</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𝜹</m:t>
                            </m:r>
                          </m:e>
                          <m:sub>
                            <m:r>
                              <a:rPr lang="en-US" altLang="zh-CN" sz="2000" b="1" i="1" smtClean="0">
                                <a:latin typeface="Cambria Math"/>
                              </a:rPr>
                              <m:t>𝒌</m:t>
                            </m:r>
                          </m:sub>
                        </m:sSub>
                      </m:e>
                    </m:d>
                    <m:r>
                      <a:rPr lang="en-US" altLang="zh-CN" sz="2000" b="1" i="1" smtClean="0">
                        <a:latin typeface="Cambria Math"/>
                      </a:rPr>
                      <m:t>&lt;</m:t>
                    </m:r>
                    <m:sSub>
                      <m:sSubPr>
                        <m:ctrlPr>
                          <a:rPr lang="en-US" altLang="zh-CN" sz="2000" b="1" i="1" smtClean="0">
                            <a:latin typeface="Cambria Math" panose="02040503050406030204" pitchFamily="18" charset="0"/>
                          </a:rPr>
                        </m:ctrlPr>
                      </m:sSubPr>
                      <m:e>
                        <m:r>
                          <a:rPr lang="en-US" altLang="zh-CN" sz="2000" b="1" i="1" smtClean="0">
                            <a:latin typeface="Cambria Math"/>
                          </a:rPr>
                          <m:t>𝝐</m:t>
                        </m:r>
                      </m:e>
                      <m:sub>
                        <m:r>
                          <a:rPr lang="en-US" altLang="zh-CN" sz="2000" b="1" i="1" smtClean="0">
                            <a:latin typeface="Cambria Math"/>
                          </a:rPr>
                          <m:t>𝟐</m:t>
                        </m:r>
                      </m:sub>
                    </m:sSub>
                  </m:oMath>
                </a14:m>
                <a:r>
                  <a:rPr lang="en-US" altLang="zh-CN" sz="2000" dirty="0" smtClean="0"/>
                  <a:t>,</a:t>
                </a:r>
                <a:r>
                  <a:rPr lang="zh-CN" altLang="en-US" sz="2000" dirty="0" smtClean="0"/>
                  <a:t>则点</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r>
                          <a:rPr lang="en-US" altLang="zh-CN" sz="2000" i="1">
                            <a:latin typeface="Cambria Math"/>
                          </a:rPr>
                          <m:t>+</m:t>
                        </m:r>
                        <m:r>
                          <a:rPr lang="en-US" altLang="zh-CN" sz="2000" i="1">
                            <a:latin typeface="Cambria Math"/>
                          </a:rPr>
                          <m:t>𝟏</m:t>
                        </m:r>
                      </m:sub>
                    </m:sSub>
                  </m:oMath>
                </a14:m>
                <a:r>
                  <a:rPr lang="zh-CN" altLang="en-US" sz="2000" dirty="0" smtClean="0"/>
                  <a:t>为原问题的近似最优解，停止迭代，输出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r>
                          <a:rPr lang="en-US" altLang="zh-CN" sz="2000" i="1">
                            <a:latin typeface="Cambria Math"/>
                          </a:rPr>
                          <m:t>+</m:t>
                        </m:r>
                        <m:r>
                          <a:rPr lang="en-US" altLang="zh-CN" sz="2000" i="1">
                            <a:latin typeface="Cambria Math"/>
                          </a:rPr>
                          <m:t>𝟏</m:t>
                        </m:r>
                      </m:sub>
                    </m:sSub>
                  </m:oMath>
                </a14:m>
                <a:r>
                  <a:rPr lang="zh-CN" altLang="en-US" sz="2000" dirty="0" smtClean="0"/>
                  <a:t>；否则令</a:t>
                </a:r>
                <a14:m>
                  <m:oMath xmlns:m="http://schemas.openxmlformats.org/officeDocument/2006/math">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a:rPr>
                              <m:t>𝜹</m:t>
                            </m:r>
                          </m:e>
                          <m:sub>
                            <m:r>
                              <a:rPr lang="en-US" altLang="zh-CN" sz="2000" i="1">
                                <a:latin typeface="Cambria Math"/>
                              </a:rPr>
                              <m:t>𝒌</m:t>
                            </m:r>
                            <m:r>
                              <a:rPr lang="en-US" altLang="zh-CN" sz="2000" i="1">
                                <a:latin typeface="Cambria Math"/>
                              </a:rPr>
                              <m:t>+</m:t>
                            </m:r>
                            <m:r>
                              <a:rPr lang="en-US" altLang="zh-CN" sz="2000" i="1">
                                <a:latin typeface="Cambria Math"/>
                              </a:rPr>
                              <m:t>𝟏</m:t>
                            </m:r>
                          </m:sub>
                        </m:sSub>
                        <m:r>
                          <a:rPr lang="en-US" altLang="zh-CN" sz="2000" i="1">
                            <a:latin typeface="Cambria Math"/>
                          </a:rPr>
                          <m:t>=</m:t>
                        </m:r>
                        <m:r>
                          <a:rPr lang="en-US" altLang="zh-CN" sz="2000" i="1">
                            <a:latin typeface="Cambria Math"/>
                          </a:rPr>
                          <m:t>𝜹</m:t>
                        </m:r>
                      </m:e>
                      <m:sub>
                        <m:r>
                          <a:rPr lang="en-US" altLang="zh-CN" sz="2000" i="1">
                            <a:latin typeface="Cambria Math"/>
                          </a:rPr>
                          <m:t>𝒌</m:t>
                        </m:r>
                      </m:sub>
                    </m:sSub>
                  </m:oMath>
                </a14:m>
                <a:r>
                  <a:rPr lang="zh-CN" altLang="en-US" sz="2000" dirty="0" smtClean="0"/>
                  <a:t>，置</a:t>
                </a:r>
                <a14:m>
                  <m:oMath xmlns:m="http://schemas.openxmlformats.org/officeDocument/2006/math">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0" smtClean="0">
                        <a:solidFill>
                          <a:srgbClr val="CC00CC"/>
                        </a:solidFill>
                        <a:latin typeface="Cambria Math"/>
                      </a:rPr>
                      <m:t>𝐆𝐨𝐭𝐨</m:t>
                    </m:r>
                    <m:r>
                      <a:rPr lang="en-US" altLang="zh-CN" sz="2000" b="1" i="0" smtClean="0">
                        <a:solidFill>
                          <a:srgbClr val="CC00CC"/>
                        </a:solidFill>
                        <a:latin typeface="Cambria Math"/>
                      </a:rPr>
                      <m:t> </m:t>
                    </m:r>
                    <m:r>
                      <a:rPr lang="en-US" altLang="zh-CN" sz="2000" b="1" i="0" smtClean="0">
                        <a:solidFill>
                          <a:srgbClr val="CC00CC"/>
                        </a:solidFill>
                        <a:latin typeface="Cambria Math"/>
                      </a:rPr>
                      <m:t>𝟐</m:t>
                    </m:r>
                    <m:r>
                      <a:rPr lang="en-US" altLang="zh-CN" sz="2000" b="1" i="0" smtClean="0">
                        <a:latin typeface="Cambria Math"/>
                      </a:rPr>
                      <m:t>.</m:t>
                    </m:r>
                  </m:oMath>
                </a14:m>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410" r="-5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881050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zh-CN" altLang="en-US" sz="2400" dirty="0">
                <a:latin typeface="隶书" pitchFamily="1" charset="-122"/>
              </a:rPr>
              <a:t>近似规划法</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1400" dirty="0" smtClean="0"/>
                  <a:t>例子</a:t>
                </a:r>
                <a14:m>
                  <m:oMath xmlns:m="http://schemas.openxmlformats.org/officeDocument/2006/math">
                    <m:r>
                      <a:rPr lang="en-US" altLang="zh-CN" sz="1200" b="1" i="1" smtClean="0">
                        <a:latin typeface="Cambria Math"/>
                      </a:rPr>
                      <m:t>𝒎𝒊𝒏</m:t>
                    </m:r>
                    <m:r>
                      <a:rPr lang="en-US" altLang="zh-CN" sz="1200" b="1" i="1" smtClean="0">
                        <a:latin typeface="Cambria Math"/>
                      </a:rPr>
                      <m:t> </m:t>
                    </m:r>
                    <m:r>
                      <a:rPr lang="en-US" altLang="zh-CN" sz="1200" b="1" i="1" smtClean="0">
                        <a:latin typeface="Cambria Math"/>
                      </a:rPr>
                      <m:t>𝒇</m:t>
                    </m:r>
                    <m:d>
                      <m:dPr>
                        <m:ctrlPr>
                          <a:rPr lang="en-US" altLang="zh-CN" sz="1200" b="1" i="1" smtClean="0">
                            <a:latin typeface="Cambria Math" panose="02040503050406030204" pitchFamily="18" charset="0"/>
                          </a:rPr>
                        </m:ctrlPr>
                      </m:dPr>
                      <m:e>
                        <m:r>
                          <a:rPr lang="en-US" altLang="zh-CN" sz="1200" b="1" i="1" smtClean="0">
                            <a:latin typeface="Cambria Math"/>
                          </a:rPr>
                          <m:t>𝒙</m:t>
                        </m:r>
                      </m:e>
                    </m:d>
                    <m:r>
                      <a:rPr lang="en-US" altLang="zh-CN" sz="1200" b="1" i="1" smtClean="0">
                        <a:latin typeface="Cambria Math"/>
                      </a:rPr>
                      <m:t>=−</m:t>
                    </m:r>
                    <m:r>
                      <a:rPr lang="en-US" altLang="zh-CN" sz="1200" b="1" i="1" smtClean="0">
                        <a:latin typeface="Cambria Math"/>
                      </a:rPr>
                      <m:t>𝟐</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r>
                      <a:rPr lang="en-US" altLang="zh-CN" sz="1200" b="1" i="1" smtClean="0">
                        <a:latin typeface="Cambria Math"/>
                      </a:rPr>
                      <m:t>;</m:t>
                    </m:r>
                    <m:r>
                      <a:rPr lang="en-US" altLang="zh-CN" sz="1200" b="1" i="1" smtClean="0">
                        <a:latin typeface="Cambria Math"/>
                      </a:rPr>
                      <m:t>𝒔</m:t>
                    </m:r>
                    <m:r>
                      <a:rPr lang="en-US" altLang="zh-CN" sz="1200" b="1" i="1" smtClean="0">
                        <a:latin typeface="Cambria Math"/>
                      </a:rPr>
                      <m:t>.</m:t>
                    </m:r>
                    <m:r>
                      <a:rPr lang="en-US" altLang="zh-CN" sz="1200" b="1" i="1" smtClean="0">
                        <a:latin typeface="Cambria Math"/>
                      </a:rPr>
                      <m:t>𝒕</m:t>
                    </m:r>
                    <m:r>
                      <a:rPr lang="en-US" altLang="zh-CN" sz="1200" b="1" i="1" smtClean="0">
                        <a:latin typeface="Cambria Math"/>
                      </a:rPr>
                      <m:t>.</m:t>
                    </m:r>
                    <m:d>
                      <m:dPr>
                        <m:begChr m:val="{"/>
                        <m:endChr m:val=""/>
                        <m:ctrlPr>
                          <a:rPr lang="en-US" altLang="zh-CN" sz="1200" b="1" i="1" smtClean="0">
                            <a:latin typeface="Cambria Math" panose="02040503050406030204" pitchFamily="18" charset="0"/>
                          </a:rPr>
                        </m:ctrlPr>
                      </m:dPr>
                      <m:e>
                        <m:eqArr>
                          <m:eqArrPr>
                            <m:ctrlPr>
                              <a:rPr lang="en-US" altLang="zh-CN" sz="1200" b="1" i="1" smtClean="0">
                                <a:latin typeface="Cambria Math" panose="02040503050406030204" pitchFamily="18" charset="0"/>
                              </a:rPr>
                            </m:ctrlPr>
                          </m:eqArrPr>
                          <m:e>
                            <m:sSub>
                              <m:sSubPr>
                                <m:ctrlPr>
                                  <a:rPr lang="en-US" altLang="zh-CN" sz="1200" b="1" i="1" smtClean="0">
                                    <a:latin typeface="Cambria Math" panose="02040503050406030204" pitchFamily="18" charset="0"/>
                                  </a:rPr>
                                </m:ctrlPr>
                              </m:sSubPr>
                              <m:e>
                                <m:r>
                                  <a:rPr lang="en-US" altLang="zh-CN" sz="1200" b="1" i="1" smtClean="0">
                                    <a:latin typeface="Cambria Math"/>
                                  </a:rPr>
                                  <m:t>𝒈</m:t>
                                </m:r>
                              </m:e>
                              <m:sub>
                                <m:r>
                                  <a:rPr lang="en-US" altLang="zh-CN" sz="1200" b="1" i="1" smtClean="0">
                                    <a:latin typeface="Cambria Math"/>
                                  </a:rPr>
                                  <m:t>𝟏</m:t>
                                </m:r>
                              </m:sub>
                            </m:sSub>
                            <m:d>
                              <m:dPr>
                                <m:ctrlPr>
                                  <a:rPr lang="en-US" altLang="zh-CN" sz="1200" b="1" i="1" smtClean="0">
                                    <a:latin typeface="Cambria Math" panose="02040503050406030204" pitchFamily="18" charset="0"/>
                                  </a:rPr>
                                </m:ctrlPr>
                              </m:dPr>
                              <m:e>
                                <m:r>
                                  <a:rPr lang="en-US" altLang="zh-CN" sz="1200" b="1" i="1" smtClean="0">
                                    <a:latin typeface="Cambria Math"/>
                                  </a:rPr>
                                  <m:t>𝒙</m:t>
                                </m:r>
                              </m:e>
                            </m:d>
                            <m:r>
                              <a:rPr lang="en-US" altLang="zh-CN" sz="1200" b="1" i="1" smtClean="0">
                                <a:latin typeface="Cambria Math"/>
                              </a:rPr>
                              <m:t>=</m:t>
                            </m:r>
                            <m:sSubSup>
                              <m:sSubSupPr>
                                <m:ctrlPr>
                                  <a:rPr lang="en-US" altLang="zh-CN" sz="1200" b="1" i="1" smtClean="0">
                                    <a:latin typeface="Cambria Math" panose="02040503050406030204" pitchFamily="18" charset="0"/>
                                  </a:rPr>
                                </m:ctrlPr>
                              </m:sSubSupPr>
                              <m:e>
                                <m:r>
                                  <a:rPr lang="en-US" altLang="zh-CN" sz="1200" b="1" i="1" smtClean="0">
                                    <a:latin typeface="Cambria Math"/>
                                  </a:rPr>
                                  <m:t>𝒙</m:t>
                                </m:r>
                              </m:e>
                              <m:sub>
                                <m:r>
                                  <a:rPr lang="en-US" altLang="zh-CN" sz="1200" b="1" i="1" smtClean="0">
                                    <a:latin typeface="Cambria Math"/>
                                  </a:rPr>
                                  <m:t>𝟏</m:t>
                                </m:r>
                              </m:sub>
                              <m:sup>
                                <m:r>
                                  <a:rPr lang="en-US" altLang="zh-CN" sz="1200" b="1" i="1" smtClean="0">
                                    <a:latin typeface="Cambria Math"/>
                                  </a:rPr>
                                  <m:t>𝟐</m:t>
                                </m:r>
                              </m:sup>
                            </m:sSubSup>
                            <m:r>
                              <a:rPr lang="en-US" altLang="zh-CN" sz="1200" b="1" i="1" smtClean="0">
                                <a:latin typeface="Cambria Math"/>
                              </a:rPr>
                              <m:t>+</m:t>
                            </m:r>
                            <m:sSubSup>
                              <m:sSubSupPr>
                                <m:ctrlPr>
                                  <a:rPr lang="en-US" altLang="zh-CN" sz="1200" b="1" i="1" smtClean="0">
                                    <a:latin typeface="Cambria Math" panose="02040503050406030204" pitchFamily="18" charset="0"/>
                                  </a:rPr>
                                </m:ctrlPr>
                              </m:sSubSupPr>
                              <m:e>
                                <m:r>
                                  <a:rPr lang="en-US" altLang="zh-CN" sz="1200" b="1" i="1" smtClean="0">
                                    <a:latin typeface="Cambria Math"/>
                                  </a:rPr>
                                  <m:t>𝒙</m:t>
                                </m:r>
                              </m:e>
                              <m:sub>
                                <m:r>
                                  <a:rPr lang="en-US" altLang="zh-CN" sz="1200" b="1" i="1" smtClean="0">
                                    <a:latin typeface="Cambria Math"/>
                                  </a:rPr>
                                  <m:t>𝟐</m:t>
                                </m:r>
                              </m:sub>
                              <m:sup>
                                <m:r>
                                  <a:rPr lang="en-US" altLang="zh-CN" sz="1200" b="1" i="1" smtClean="0">
                                    <a:latin typeface="Cambria Math"/>
                                  </a:rPr>
                                  <m:t>𝟐</m:t>
                                </m:r>
                              </m:sup>
                            </m:sSubSup>
                            <m:r>
                              <a:rPr lang="en-US" altLang="zh-CN" sz="1200" b="1" i="1" smtClean="0">
                                <a:latin typeface="Cambria Math"/>
                              </a:rPr>
                              <m:t>−</m:t>
                            </m:r>
                            <m:r>
                              <a:rPr lang="en-US" altLang="zh-CN" sz="1200" b="1" i="1" smtClean="0">
                                <a:latin typeface="Cambria Math"/>
                              </a:rPr>
                              <m:t>𝟐𝟓</m:t>
                            </m:r>
                            <m:r>
                              <a:rPr lang="en-US" altLang="zh-CN" sz="1200" b="1" i="1" smtClean="0">
                                <a:latin typeface="Cambria Math"/>
                              </a:rPr>
                              <m:t>≤</m:t>
                            </m:r>
                            <m:r>
                              <a:rPr lang="en-US" altLang="zh-CN" sz="1200" b="1" i="1" smtClean="0">
                                <a:latin typeface="Cambria Math"/>
                              </a:rPr>
                              <m:t>𝟎</m:t>
                            </m:r>
                          </m:e>
                          <m:e>
                            <m:sSub>
                              <m:sSubPr>
                                <m:ctrlPr>
                                  <a:rPr lang="en-US" altLang="zh-CN" sz="1200" b="1" i="1" smtClean="0">
                                    <a:latin typeface="Cambria Math" panose="02040503050406030204" pitchFamily="18" charset="0"/>
                                  </a:rPr>
                                </m:ctrlPr>
                              </m:sSubPr>
                              <m:e>
                                <m:r>
                                  <a:rPr lang="en-US" altLang="zh-CN" sz="1200" b="1" i="1" smtClean="0">
                                    <a:latin typeface="Cambria Math"/>
                                  </a:rPr>
                                  <m:t>𝒈</m:t>
                                </m:r>
                              </m:e>
                              <m:sub>
                                <m:r>
                                  <a:rPr lang="en-US" altLang="zh-CN" sz="1200" b="1" i="1" smtClean="0">
                                    <a:latin typeface="Cambria Math"/>
                                  </a:rPr>
                                  <m:t>𝟐</m:t>
                                </m:r>
                              </m:sub>
                            </m:sSub>
                            <m:d>
                              <m:dPr>
                                <m:ctrlPr>
                                  <a:rPr lang="en-US" altLang="zh-CN" sz="1200" b="1" i="1" smtClean="0">
                                    <a:latin typeface="Cambria Math" panose="02040503050406030204" pitchFamily="18" charset="0"/>
                                  </a:rPr>
                                </m:ctrlPr>
                              </m:dPr>
                              <m:e>
                                <m:r>
                                  <a:rPr lang="en-US" altLang="zh-CN" sz="1200" b="1" i="1" smtClean="0">
                                    <a:latin typeface="Cambria Math"/>
                                  </a:rPr>
                                  <m:t>𝒙</m:t>
                                </m:r>
                              </m:e>
                            </m:d>
                            <m:r>
                              <a:rPr lang="en-US" altLang="zh-CN" sz="1200" b="1" i="1" smtClean="0">
                                <a:latin typeface="Cambria Math"/>
                              </a:rPr>
                              <m:t>=</m:t>
                            </m:r>
                            <m:sSubSup>
                              <m:sSubSupPr>
                                <m:ctrlPr>
                                  <a:rPr lang="en-US" altLang="zh-CN" sz="1200" b="1" i="1" smtClean="0">
                                    <a:latin typeface="Cambria Math" panose="02040503050406030204" pitchFamily="18" charset="0"/>
                                  </a:rPr>
                                </m:ctrlPr>
                              </m:sSubSupPr>
                              <m:e>
                                <m:r>
                                  <a:rPr lang="en-US" altLang="zh-CN" sz="1200" b="1" i="1" smtClean="0">
                                    <a:latin typeface="Cambria Math"/>
                                  </a:rPr>
                                  <m:t>𝒙</m:t>
                                </m:r>
                              </m:e>
                              <m:sub>
                                <m:r>
                                  <a:rPr lang="en-US" altLang="zh-CN" sz="1200" b="1" i="1" smtClean="0">
                                    <a:latin typeface="Cambria Math"/>
                                  </a:rPr>
                                  <m:t>𝟏</m:t>
                                </m:r>
                              </m:sub>
                              <m:sup>
                                <m:r>
                                  <a:rPr lang="en-US" altLang="zh-CN" sz="1200" b="1" i="1" smtClean="0">
                                    <a:latin typeface="Cambria Math"/>
                                  </a:rPr>
                                  <m:t>𝟐</m:t>
                                </m:r>
                              </m:sup>
                            </m:sSubSup>
                            <m:r>
                              <a:rPr lang="en-US" altLang="zh-CN" sz="1200" b="1" i="1" smtClean="0">
                                <a:latin typeface="Cambria Math"/>
                              </a:rPr>
                              <m:t>−</m:t>
                            </m:r>
                            <m:sSubSup>
                              <m:sSubSupPr>
                                <m:ctrlPr>
                                  <a:rPr lang="en-US" altLang="zh-CN" sz="1200" b="1" i="1" smtClean="0">
                                    <a:latin typeface="Cambria Math" panose="02040503050406030204" pitchFamily="18" charset="0"/>
                                  </a:rPr>
                                </m:ctrlPr>
                              </m:sSubSupPr>
                              <m:e>
                                <m:r>
                                  <a:rPr lang="en-US" altLang="zh-CN" sz="1200" b="1" i="1" smtClean="0">
                                    <a:latin typeface="Cambria Math"/>
                                  </a:rPr>
                                  <m:t>𝒙</m:t>
                                </m:r>
                              </m:e>
                              <m:sub>
                                <m:r>
                                  <a:rPr lang="en-US" altLang="zh-CN" sz="1200" b="1" i="1" smtClean="0">
                                    <a:latin typeface="Cambria Math"/>
                                  </a:rPr>
                                  <m:t>𝟐</m:t>
                                </m:r>
                              </m:sub>
                              <m:sup>
                                <m:r>
                                  <a:rPr lang="en-US" altLang="zh-CN" sz="1200" b="1" i="1" smtClean="0">
                                    <a:latin typeface="Cambria Math"/>
                                  </a:rPr>
                                  <m:t>𝟐</m:t>
                                </m:r>
                              </m:sup>
                            </m:sSubSup>
                            <m:r>
                              <a:rPr lang="en-US" altLang="zh-CN" sz="1200" b="1" i="1" smtClean="0">
                                <a:latin typeface="Cambria Math"/>
                              </a:rPr>
                              <m:t>−</m:t>
                            </m:r>
                            <m:r>
                              <a:rPr lang="en-US" altLang="zh-CN" sz="1200" b="1" i="1" smtClean="0">
                                <a:latin typeface="Cambria Math"/>
                              </a:rPr>
                              <m:t>𝟕</m:t>
                            </m:r>
                            <m:r>
                              <a:rPr lang="en-US" altLang="zh-CN" sz="1200" b="1" i="1" smtClean="0">
                                <a:latin typeface="Cambria Math"/>
                              </a:rPr>
                              <m:t>≤</m:t>
                            </m:r>
                            <m:r>
                              <a:rPr lang="en-US" altLang="zh-CN" sz="1200" b="1" i="1" smtClean="0">
                                <a:latin typeface="Cambria Math"/>
                              </a:rPr>
                              <m:t>𝟎</m:t>
                            </m:r>
                          </m:e>
                          <m:e>
                            <m:r>
                              <a:rPr lang="en-US" altLang="zh-CN" sz="1200" b="1" i="1" smtClean="0">
                                <a:latin typeface="Cambria Math"/>
                              </a:rPr>
                              <m:t>𝟎</m:t>
                            </m:r>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r>
                              <a:rPr lang="en-US" altLang="zh-CN" sz="1200" b="1" i="1" smtClean="0">
                                <a:latin typeface="Cambria Math"/>
                              </a:rPr>
                              <m:t>≤</m:t>
                            </m:r>
                            <m:r>
                              <a:rPr lang="en-US" altLang="zh-CN" sz="1200" b="1" i="1" smtClean="0">
                                <a:latin typeface="Cambria Math"/>
                              </a:rPr>
                              <m:t>𝟓</m:t>
                            </m:r>
                          </m:e>
                          <m:e>
                            <m:r>
                              <a:rPr lang="en-US" altLang="zh-CN" sz="1200" b="1" i="1" smtClean="0">
                                <a:latin typeface="Cambria Math"/>
                              </a:rPr>
                              <m:t>𝟎</m:t>
                            </m:r>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r>
                              <a:rPr lang="en-US" altLang="zh-CN" sz="1200" b="1" i="1" smtClean="0">
                                <a:latin typeface="Cambria Math"/>
                              </a:rPr>
                              <m:t>≤</m:t>
                            </m:r>
                            <m:r>
                              <a:rPr lang="en-US" altLang="zh-CN" sz="1200" b="1" i="1" smtClean="0">
                                <a:latin typeface="Cambria Math"/>
                              </a:rPr>
                              <m:t>𝟏𝟎</m:t>
                            </m:r>
                          </m:e>
                        </m:eqArr>
                      </m:e>
                    </m:d>
                  </m:oMath>
                </a14:m>
                <a:r>
                  <a:rPr lang="zh-CN" altLang="en-US" sz="1400" dirty="0" smtClean="0"/>
                  <a:t>，给定初始可行点</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𝟎</m:t>
                        </m:r>
                      </m:sub>
                    </m:sSub>
                    <m:r>
                      <a:rPr lang="en-US" altLang="zh-CN" sz="1400" b="1" i="1" smtClean="0">
                        <a:latin typeface="Cambria Math"/>
                      </a:rPr>
                      <m:t>=</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a:rPr>
                              <m:t>𝟑</m:t>
                            </m:r>
                            <m:r>
                              <a:rPr lang="en-US" altLang="zh-CN" sz="1400" b="1" i="1" smtClean="0">
                                <a:latin typeface="Cambria Math"/>
                              </a:rPr>
                              <m:t>  </m:t>
                            </m:r>
                            <m:r>
                              <a:rPr lang="en-US" altLang="zh-CN" sz="1400" b="1" i="1" smtClean="0">
                                <a:latin typeface="Cambria Math"/>
                              </a:rPr>
                              <m:t>𝟐</m:t>
                            </m:r>
                            <m:r>
                              <a:rPr lang="en-US" altLang="zh-CN" sz="1400" b="1" i="1" smtClean="0">
                                <a:latin typeface="Cambria Math"/>
                              </a:rPr>
                              <m:t>.</m:t>
                            </m:r>
                            <m:r>
                              <a:rPr lang="en-US" altLang="zh-CN" sz="1400" b="1" i="1" smtClean="0">
                                <a:latin typeface="Cambria Math"/>
                              </a:rPr>
                              <m:t>𝟓</m:t>
                            </m:r>
                          </m:e>
                        </m:d>
                      </m:e>
                      <m:sup>
                        <m:r>
                          <a:rPr lang="en-US" altLang="zh-CN" sz="1400" b="1" i="1" smtClean="0">
                            <a:latin typeface="Cambria Math"/>
                          </a:rPr>
                          <m:t>𝑻</m:t>
                        </m:r>
                      </m:sup>
                    </m:sSup>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𝜹</m:t>
                        </m:r>
                      </m:e>
                      <m:sub>
                        <m:r>
                          <a:rPr lang="en-US" altLang="zh-CN" sz="1400" b="1" i="1" smtClean="0">
                            <a:latin typeface="Cambria Math"/>
                          </a:rPr>
                          <m:t>𝟎</m:t>
                        </m:r>
                      </m:sub>
                    </m:sSub>
                    <m:r>
                      <a:rPr lang="en-US" altLang="zh-CN" sz="1400" b="1" i="1" smtClean="0">
                        <a:latin typeface="Cambria Math"/>
                      </a:rPr>
                      <m:t>=</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a:rPr>
                              <m:t>𝟐</m:t>
                            </m:r>
                            <m:r>
                              <a:rPr lang="en-US" altLang="zh-CN" sz="1400" b="1" i="1" smtClean="0">
                                <a:latin typeface="Cambria Math"/>
                              </a:rPr>
                              <m:t> </m:t>
                            </m:r>
                            <m:r>
                              <a:rPr lang="en-US" altLang="zh-CN" sz="1400" b="1" i="1" smtClean="0">
                                <a:latin typeface="Cambria Math"/>
                              </a:rPr>
                              <m:t>𝟏</m:t>
                            </m:r>
                          </m:e>
                        </m:d>
                      </m:e>
                      <m:sup>
                        <m:r>
                          <a:rPr lang="en-US" altLang="zh-CN" sz="1400" b="1" i="1" smtClean="0">
                            <a:latin typeface="Cambria Math"/>
                          </a:rPr>
                          <m:t>𝑻</m:t>
                        </m:r>
                      </m:sup>
                    </m:sSup>
                    <m:r>
                      <a:rPr lang="en-US" altLang="zh-CN" sz="1400" b="1" i="1" smtClean="0">
                        <a:latin typeface="Cambria Math"/>
                      </a:rPr>
                      <m:t>,</m:t>
                    </m:r>
                    <m:r>
                      <a:rPr lang="en-US" altLang="zh-CN" sz="1400" b="1" i="1" smtClean="0">
                        <a:latin typeface="Cambria Math"/>
                      </a:rPr>
                      <m:t>𝜷</m:t>
                    </m:r>
                    <m:r>
                      <a:rPr lang="en-US" altLang="zh-CN" sz="1400" b="1" i="1" smtClean="0">
                        <a:latin typeface="Cambria Math"/>
                      </a:rPr>
                      <m:t>=</m:t>
                    </m:r>
                    <m:f>
                      <m:fPr>
                        <m:ctrlPr>
                          <a:rPr lang="en-US" altLang="zh-CN" sz="1400" b="1" i="1" smtClean="0">
                            <a:latin typeface="Cambria Math" panose="02040503050406030204" pitchFamily="18" charset="0"/>
                          </a:rPr>
                        </m:ctrlPr>
                      </m:fPr>
                      <m:num>
                        <m:r>
                          <a:rPr lang="en-US" altLang="zh-CN" sz="1400" b="1" i="1" smtClean="0">
                            <a:latin typeface="Cambria Math"/>
                          </a:rPr>
                          <m:t>𝟏</m:t>
                        </m:r>
                      </m:num>
                      <m:den>
                        <m:r>
                          <a:rPr lang="en-US" altLang="zh-CN" sz="1400" b="1" i="1" smtClean="0">
                            <a:latin typeface="Cambria Math"/>
                          </a:rPr>
                          <m:t>𝟐</m:t>
                        </m:r>
                      </m:den>
                    </m:f>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𝝐</m:t>
                        </m:r>
                      </m:e>
                      <m:sub>
                        <m:r>
                          <a:rPr lang="en-US" altLang="zh-CN" sz="1400" b="1" i="1" smtClean="0">
                            <a:latin typeface="Cambria Math"/>
                          </a:rPr>
                          <m:t>𝟏</m:t>
                        </m:r>
                      </m:sub>
                    </m:sSub>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𝝐</m:t>
                        </m:r>
                      </m:e>
                      <m:sub>
                        <m:r>
                          <a:rPr lang="en-US" altLang="zh-CN" sz="1400" b="1" i="1" smtClean="0">
                            <a:latin typeface="Cambria Math"/>
                          </a:rPr>
                          <m:t>𝟐</m:t>
                        </m:r>
                      </m:sub>
                    </m:sSub>
                    <m:r>
                      <a:rPr lang="en-US" altLang="zh-CN" sz="1400" b="1" i="1" smtClean="0">
                        <a:latin typeface="Cambria Math"/>
                      </a:rPr>
                      <m:t>=</m:t>
                    </m:r>
                    <m:r>
                      <a:rPr lang="en-US" altLang="zh-CN" sz="1400" b="1" i="1" smtClean="0">
                        <a:latin typeface="Cambria Math"/>
                      </a:rPr>
                      <m:t>𝟏</m:t>
                    </m:r>
                    <m:sSup>
                      <m:sSupPr>
                        <m:ctrlPr>
                          <a:rPr lang="en-US" altLang="zh-CN" sz="1400" b="1" i="1" smtClean="0">
                            <a:latin typeface="Cambria Math" panose="02040503050406030204" pitchFamily="18" charset="0"/>
                          </a:rPr>
                        </m:ctrlPr>
                      </m:sSupPr>
                      <m:e>
                        <m:r>
                          <a:rPr lang="en-US" altLang="zh-CN" sz="1400" b="1" i="1" smtClean="0">
                            <a:latin typeface="Cambria Math"/>
                          </a:rPr>
                          <m:t>𝟎</m:t>
                        </m:r>
                      </m:e>
                      <m:sup>
                        <m:r>
                          <a:rPr lang="en-US" altLang="zh-CN" sz="1400" b="1" i="1" smtClean="0">
                            <a:latin typeface="Cambria Math"/>
                          </a:rPr>
                          <m:t>−</m:t>
                        </m:r>
                        <m:r>
                          <a:rPr lang="en-US" altLang="zh-CN" sz="1400" b="1" i="1" smtClean="0">
                            <a:latin typeface="Cambria Math"/>
                          </a:rPr>
                          <m:t>𝟑</m:t>
                        </m:r>
                      </m:sup>
                    </m:sSup>
                  </m:oMath>
                </a14:m>
                <a:endParaRPr lang="en-US" altLang="zh-CN" sz="1400" dirty="0" smtClean="0"/>
              </a:p>
              <a:p>
                <a:r>
                  <a:rPr lang="zh-CN" altLang="en-US" sz="1400" dirty="0" smtClean="0"/>
                  <a:t>解</a:t>
                </a:r>
                <a:r>
                  <a:rPr lang="en-US" altLang="zh-CN" sz="1400" dirty="0" smtClean="0"/>
                  <a:t>:</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a:rPr>
                          <m:t>𝒈</m:t>
                        </m:r>
                      </m:e>
                      <m:sub>
                        <m:r>
                          <a:rPr lang="en-US" altLang="zh-CN" sz="1400" b="1" i="1" smtClean="0">
                            <a:latin typeface="Cambria Math"/>
                          </a:rPr>
                          <m:t>𝟏</m:t>
                        </m:r>
                      </m:sub>
                    </m:sSub>
                    <m:d>
                      <m:dPr>
                        <m:ctrlPr>
                          <a:rPr lang="en-US" altLang="zh-CN" sz="1400" b="1" i="1" smtClean="0">
                            <a:latin typeface="Cambria Math" panose="02040503050406030204" pitchFamily="18" charset="0"/>
                          </a:rPr>
                        </m:ctrlPr>
                      </m:dPr>
                      <m:e>
                        <m:r>
                          <a:rPr lang="en-US" altLang="zh-CN" sz="1400" b="1" i="1" smtClean="0">
                            <a:latin typeface="Cambria Math"/>
                          </a:rPr>
                          <m:t>𝒙</m:t>
                        </m:r>
                      </m:e>
                    </m:d>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𝒈</m:t>
                        </m:r>
                      </m:e>
                      <m:sub>
                        <m:r>
                          <a:rPr lang="en-US" altLang="zh-CN" sz="1400" b="1" i="1" smtClean="0">
                            <a:latin typeface="Cambria Math"/>
                          </a:rPr>
                          <m:t>𝟏</m:t>
                        </m:r>
                      </m:sub>
                    </m:sSub>
                    <m:d>
                      <m:dPr>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𝒌</m:t>
                            </m:r>
                          </m:sub>
                        </m:sSub>
                      </m:e>
                    </m:d>
                    <m:r>
                      <a:rPr lang="en-US" altLang="zh-CN" sz="1400" b="1" i="1" smtClean="0">
                        <a:latin typeface="Cambria Math"/>
                      </a:rPr>
                      <m:t>+</m:t>
                    </m:r>
                    <m:d>
                      <m:dPr>
                        <m:ctrlPr>
                          <a:rPr lang="en-US" altLang="zh-CN" sz="1400" b="1" i="1" smtClean="0">
                            <a:latin typeface="Cambria Math" panose="02040503050406030204" pitchFamily="18" charset="0"/>
                          </a:rPr>
                        </m:ctrlPr>
                      </m:dPr>
                      <m:e>
                        <m:r>
                          <a:rPr lang="en-US" altLang="zh-CN" sz="1400" b="1" i="1" smtClean="0">
                            <a:latin typeface="Cambria Math"/>
                          </a:rPr>
                          <m:t>𝟐</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  </m:t>
                        </m:r>
                        <m:r>
                          <a:rPr lang="en-US" altLang="zh-CN" sz="1400" b="1" i="1" smtClean="0">
                            <a:latin typeface="Cambria Math"/>
                          </a:rPr>
                          <m:t>𝟐</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𝟐</m:t>
                            </m:r>
                          </m:sub>
                        </m:sSub>
                      </m:e>
                    </m:d>
                    <m:d>
                      <m:dPr>
                        <m:ctrlPr>
                          <a:rPr lang="en-US" altLang="zh-CN" sz="1400" b="1" i="1" smtClean="0">
                            <a:latin typeface="Cambria Math" panose="02040503050406030204" pitchFamily="18" charset="0"/>
                          </a:rPr>
                        </m:ctrlPr>
                      </m:dPr>
                      <m:e>
                        <m:r>
                          <a:rPr lang="en-US" altLang="zh-CN" sz="1400" b="1" i="1" smtClean="0">
                            <a:latin typeface="Cambria Math"/>
                          </a:rPr>
                          <m:t>𝒙</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𝒌</m:t>
                            </m:r>
                          </m:sub>
                        </m:sSub>
                      </m:e>
                    </m:d>
                    <m:r>
                      <a:rPr lang="en-US" altLang="zh-CN" sz="1400" b="1" i="1" smtClean="0">
                        <a:latin typeface="Cambria Math"/>
                      </a:rPr>
                      <m:t>,</m:t>
                    </m:r>
                  </m:oMath>
                </a14:m>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a:rPr>
                          <m:t>𝒈</m:t>
                        </m:r>
                      </m:e>
                      <m:sub>
                        <m:r>
                          <a:rPr lang="en-US" altLang="zh-CN" sz="1400" b="1" i="1" smtClean="0">
                            <a:latin typeface="Cambria Math"/>
                          </a:rPr>
                          <m:t>𝟐</m:t>
                        </m:r>
                      </m:sub>
                    </m:sSub>
                    <m:d>
                      <m:dPr>
                        <m:ctrlPr>
                          <a:rPr lang="en-US" altLang="zh-CN" sz="1400" i="1">
                            <a:latin typeface="Cambria Math" panose="02040503050406030204" pitchFamily="18" charset="0"/>
                          </a:rPr>
                        </m:ctrlPr>
                      </m:dPr>
                      <m:e>
                        <m:r>
                          <a:rPr lang="en-US" altLang="zh-CN" sz="1400" i="1">
                            <a:latin typeface="Cambria Math"/>
                          </a:rPr>
                          <m:t>𝒙</m:t>
                        </m:r>
                      </m:e>
                    </m:d>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𝒈</m:t>
                        </m:r>
                      </m:e>
                      <m:sub>
                        <m:r>
                          <a:rPr lang="en-US" altLang="zh-CN" sz="1400" b="1" i="1" smtClean="0">
                            <a:latin typeface="Cambria Math"/>
                          </a:rPr>
                          <m:t>𝟐</m:t>
                        </m:r>
                      </m:sub>
                    </m:sSub>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𝒌</m:t>
                            </m:r>
                          </m:sub>
                        </m:sSub>
                      </m:e>
                    </m:d>
                    <m:r>
                      <a:rPr lang="en-US" altLang="zh-CN" sz="1400" i="1">
                        <a:latin typeface="Cambria Math"/>
                      </a:rPr>
                      <m:t>+</m:t>
                    </m:r>
                    <m:d>
                      <m:dPr>
                        <m:ctrlPr>
                          <a:rPr lang="en-US" altLang="zh-CN" sz="1400" i="1">
                            <a:latin typeface="Cambria Math" panose="02040503050406030204" pitchFamily="18" charset="0"/>
                          </a:rPr>
                        </m:ctrlPr>
                      </m:dPr>
                      <m:e>
                        <m:r>
                          <a:rPr lang="en-US" altLang="zh-CN" sz="1400" i="1">
                            <a:latin typeface="Cambria Math"/>
                          </a:rPr>
                          <m:t>𝟐</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𝟏</m:t>
                            </m:r>
                          </m:sub>
                        </m:sSub>
                        <m:r>
                          <a:rPr lang="en-US" altLang="zh-CN" sz="1400" i="1">
                            <a:latin typeface="Cambria Math"/>
                          </a:rPr>
                          <m:t>  </m:t>
                        </m:r>
                        <m:r>
                          <a:rPr lang="en-US" altLang="zh-CN" sz="1400" b="1" i="1" smtClean="0">
                            <a:latin typeface="Cambria Math"/>
                          </a:rPr>
                          <m:t>−</m:t>
                        </m:r>
                        <m:r>
                          <a:rPr lang="en-US" altLang="zh-CN" sz="1400" i="1">
                            <a:latin typeface="Cambria Math"/>
                          </a:rPr>
                          <m:t>𝟐</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𝟐</m:t>
                            </m:r>
                          </m:sub>
                        </m:sSub>
                      </m:e>
                    </m:d>
                    <m:d>
                      <m:dPr>
                        <m:ctrlPr>
                          <a:rPr lang="en-US" altLang="zh-CN" sz="1400" i="1">
                            <a:latin typeface="Cambria Math" panose="02040503050406030204" pitchFamily="18" charset="0"/>
                          </a:rPr>
                        </m:ctrlPr>
                      </m:dPr>
                      <m:e>
                        <m:r>
                          <a:rPr lang="en-US" altLang="zh-CN" sz="1400" i="1">
                            <a:latin typeface="Cambria Math"/>
                          </a:rPr>
                          <m:t>𝒙</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𝒌</m:t>
                            </m:r>
                          </m:sub>
                        </m:sSub>
                      </m:e>
                    </m:d>
                    <m:r>
                      <a:rPr lang="en-US" altLang="zh-CN" sz="1400" i="1">
                        <a:latin typeface="Cambria Math"/>
                      </a:rPr>
                      <m:t>,</m:t>
                    </m:r>
                  </m:oMath>
                </a14:m>
                <a:r>
                  <a:rPr lang="zh-CN" altLang="en-US" sz="1400" dirty="0" smtClean="0"/>
                  <a:t>以及</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b="1" i="1" smtClean="0">
                            <a:latin typeface="Cambria Math"/>
                          </a:rPr>
                          <m:t>𝒙</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𝒌</m:t>
                            </m:r>
                          </m:sub>
                        </m:sSub>
                      </m:e>
                    </m:d>
                    <m:r>
                      <a:rPr lang="en-US" altLang="zh-CN" sz="1400" b="1" i="1" smtClean="0">
                        <a:latin typeface="Cambria Math"/>
                      </a:rPr>
                      <m:t>&lt;</m:t>
                    </m:r>
                    <m:sSub>
                      <m:sSubPr>
                        <m:ctrlPr>
                          <a:rPr lang="en-US" altLang="zh-CN" sz="1400" b="1" i="1" smtClean="0">
                            <a:latin typeface="Cambria Math" panose="02040503050406030204" pitchFamily="18" charset="0"/>
                          </a:rPr>
                        </m:ctrlPr>
                      </m:sSubPr>
                      <m:e>
                        <m:r>
                          <a:rPr lang="en-US" altLang="zh-CN" sz="1400" b="1" i="1" smtClean="0">
                            <a:latin typeface="Cambria Math"/>
                          </a:rPr>
                          <m:t>𝜹</m:t>
                        </m:r>
                      </m:e>
                      <m:sub>
                        <m:r>
                          <a:rPr lang="en-US" altLang="zh-CN" sz="1400" b="1" i="1" smtClean="0">
                            <a:latin typeface="Cambria Math"/>
                          </a:rPr>
                          <m:t>𝒌</m:t>
                        </m:r>
                      </m:sub>
                    </m:sSub>
                  </m:oMath>
                </a14:m>
                <a:r>
                  <a:rPr lang="en-US" altLang="zh-CN" sz="1400" dirty="0" smtClean="0"/>
                  <a:t>,</a:t>
                </a:r>
                <a:r>
                  <a:rPr lang="zh-CN" altLang="en-US" sz="1400" dirty="0" smtClean="0"/>
                  <a:t>并结合</a:t>
                </a:r>
                <a14:m>
                  <m:oMath xmlns:m="http://schemas.openxmlformats.org/officeDocument/2006/math">
                    <m:r>
                      <a:rPr lang="en-US" altLang="zh-CN" sz="1400" i="1">
                        <a:latin typeface="Cambria Math"/>
                      </a:rPr>
                      <m:t>𝟎</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𝟏</m:t>
                        </m:r>
                      </m:sub>
                    </m:sSub>
                    <m:r>
                      <a:rPr lang="en-US" altLang="zh-CN" sz="1400" i="1">
                        <a:latin typeface="Cambria Math"/>
                      </a:rPr>
                      <m:t>≤</m:t>
                    </m:r>
                    <m:r>
                      <a:rPr lang="en-US" altLang="zh-CN" sz="1400" i="1">
                        <a:latin typeface="Cambria Math"/>
                      </a:rPr>
                      <m:t>𝟓</m:t>
                    </m:r>
                  </m:oMath>
                </a14:m>
                <a:r>
                  <a:rPr lang="zh-CN" altLang="en-US" sz="1400" dirty="0" smtClean="0"/>
                  <a:t>和</a:t>
                </a:r>
                <a14:m>
                  <m:oMath xmlns:m="http://schemas.openxmlformats.org/officeDocument/2006/math">
                    <m:r>
                      <a:rPr lang="en-US" altLang="zh-CN" sz="1400" i="1">
                        <a:latin typeface="Cambria Math"/>
                      </a:rPr>
                      <m:t>𝟎</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b="1" i="1" smtClean="0">
                            <a:latin typeface="Cambria Math"/>
                          </a:rPr>
                          <m:t>𝟐</m:t>
                        </m:r>
                      </m:sub>
                    </m:sSub>
                    <m:r>
                      <a:rPr lang="en-US" altLang="zh-CN" sz="1400" i="1">
                        <a:latin typeface="Cambria Math"/>
                      </a:rPr>
                      <m:t>≤</m:t>
                    </m:r>
                  </m:oMath>
                </a14:m>
                <a:r>
                  <a:rPr lang="en-US" altLang="zh-CN" sz="1400" dirty="0" smtClean="0"/>
                  <a:t>10</a:t>
                </a:r>
                <a:r>
                  <a:rPr lang="zh-CN" altLang="en-US" sz="1400" dirty="0" smtClean="0"/>
                  <a:t>，</a:t>
                </a:r>
                <a:endParaRPr lang="en-US" altLang="zh-CN" sz="1400" dirty="0" smtClean="0"/>
              </a:p>
              <a:p>
                <a:r>
                  <a:rPr lang="zh-CN" altLang="en-US" sz="1400" dirty="0" smtClean="0"/>
                  <a:t>将</a:t>
                </a:r>
                <a14:m>
                  <m:oMath xmlns:m="http://schemas.openxmlformats.org/officeDocument/2006/math">
                    <m:sSub>
                      <m:sSubPr>
                        <m:ctrlPr>
                          <a:rPr lang="en-US" altLang="zh-CN" sz="1400" b="1" i="1" dirty="0" smtClean="0">
                            <a:latin typeface="Cambria Math" panose="02040503050406030204" pitchFamily="18" charset="0"/>
                          </a:rPr>
                        </m:ctrlPr>
                      </m:sSubPr>
                      <m:e>
                        <m:r>
                          <a:rPr lang="en-US" altLang="zh-CN" sz="1400" b="1" i="1" dirty="0" smtClean="0">
                            <a:latin typeface="Cambria Math"/>
                          </a:rPr>
                          <m:t>𝒙</m:t>
                        </m:r>
                      </m:e>
                      <m:sub>
                        <m:r>
                          <a:rPr lang="en-US" altLang="zh-CN" sz="1400" b="1" i="1" dirty="0" smtClean="0">
                            <a:latin typeface="Cambria Math"/>
                          </a:rPr>
                          <m:t>𝟎</m:t>
                        </m:r>
                      </m:sub>
                    </m:sSub>
                    <m:r>
                      <a:rPr lang="en-US" altLang="zh-CN" sz="1400" b="1" i="1" dirty="0" smtClean="0">
                        <a:latin typeface="Cambria Math"/>
                      </a:rPr>
                      <m:t>,</m:t>
                    </m:r>
                    <m:sSub>
                      <m:sSubPr>
                        <m:ctrlPr>
                          <a:rPr lang="en-US" altLang="zh-CN" sz="1400" b="1" i="1" dirty="0" smtClean="0">
                            <a:latin typeface="Cambria Math" panose="02040503050406030204" pitchFamily="18" charset="0"/>
                          </a:rPr>
                        </m:ctrlPr>
                      </m:sSubPr>
                      <m:e>
                        <m:r>
                          <a:rPr lang="en-US" altLang="zh-CN" sz="1400" b="1" i="1" dirty="0" smtClean="0">
                            <a:latin typeface="Cambria Math"/>
                          </a:rPr>
                          <m:t>𝜹</m:t>
                        </m:r>
                      </m:e>
                      <m:sub>
                        <m:r>
                          <a:rPr lang="en-US" altLang="zh-CN" sz="1400" b="1" i="1" dirty="0" smtClean="0">
                            <a:latin typeface="Cambria Math"/>
                          </a:rPr>
                          <m:t>𝟎</m:t>
                        </m:r>
                      </m:sub>
                    </m:sSub>
                  </m:oMath>
                </a14:m>
                <a:r>
                  <a:rPr lang="zh-CN" altLang="en-US" sz="1400" dirty="0" smtClean="0"/>
                  <a:t>代入可得如下线性规划</a:t>
                </a:r>
                <a14:m>
                  <m:oMath xmlns:m="http://schemas.openxmlformats.org/officeDocument/2006/math">
                    <m:d>
                      <m:dPr>
                        <m:begChr m:val="{"/>
                        <m:endChr m:val=""/>
                        <m:ctrlPr>
                          <a:rPr lang="en-US" altLang="zh-CN" sz="1200" i="1" smtClean="0">
                            <a:latin typeface="Cambria Math" panose="02040503050406030204" pitchFamily="18" charset="0"/>
                          </a:rPr>
                        </m:ctrlPr>
                      </m:dPr>
                      <m:e>
                        <m:eqArr>
                          <m:eqArrPr>
                            <m:ctrlPr>
                              <a:rPr lang="en-US" altLang="zh-CN" sz="1200" b="1" i="1" smtClean="0">
                                <a:latin typeface="Cambria Math" panose="02040503050406030204" pitchFamily="18" charset="0"/>
                              </a:rPr>
                            </m:ctrlPr>
                          </m:eqArrPr>
                          <m:e>
                            <m:r>
                              <a:rPr lang="en-US" altLang="zh-CN" sz="1200" b="1" i="1" smtClean="0">
                                <a:latin typeface="Cambria Math"/>
                              </a:rPr>
                              <m:t>𝒎𝒊𝒏</m:t>
                            </m:r>
                            <m:r>
                              <a:rPr lang="en-US" altLang="zh-CN" sz="1200" b="1" i="1" smtClean="0">
                                <a:latin typeface="Cambria Math"/>
                              </a:rPr>
                              <m:t> </m:t>
                            </m:r>
                            <m:r>
                              <a:rPr lang="en-US" altLang="zh-CN" sz="1200" b="1" i="1" smtClean="0">
                                <a:latin typeface="Cambria Math"/>
                              </a:rPr>
                              <m:t>𝒇</m:t>
                            </m:r>
                            <m:d>
                              <m:dPr>
                                <m:ctrlPr>
                                  <a:rPr lang="en-US" altLang="zh-CN" sz="1200" b="1" i="1" smtClean="0">
                                    <a:latin typeface="Cambria Math" panose="02040503050406030204" pitchFamily="18" charset="0"/>
                                  </a:rPr>
                                </m:ctrlPr>
                              </m:dPr>
                              <m:e>
                                <m:r>
                                  <a:rPr lang="en-US" altLang="zh-CN" sz="1200" b="1" i="1" smtClean="0">
                                    <a:latin typeface="Cambria Math"/>
                                  </a:rPr>
                                  <m:t>𝒙</m:t>
                                </m:r>
                              </m:e>
                            </m:d>
                            <m:r>
                              <a:rPr lang="en-US" altLang="zh-CN" sz="1200" b="1" i="1" smtClean="0">
                                <a:latin typeface="Cambria Math"/>
                              </a:rPr>
                              <m:t>=−</m:t>
                            </m:r>
                            <m:r>
                              <a:rPr lang="en-US" altLang="zh-CN" sz="1200" b="1" i="1" smtClean="0">
                                <a:latin typeface="Cambria Math"/>
                              </a:rPr>
                              <m:t>𝟐</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r>
                              <a:rPr lang="en-US" altLang="zh-CN" sz="1200" b="1" i="1" smtClean="0">
                                <a:latin typeface="Cambria Math"/>
                              </a:rPr>
                              <m:t>;</m:t>
                            </m:r>
                          </m:e>
                          <m:e>
                            <m:r>
                              <a:rPr lang="en-US" altLang="zh-CN" sz="1200" b="1" i="1" smtClean="0">
                                <a:latin typeface="Cambria Math"/>
                              </a:rPr>
                              <m:t>𝟔</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r>
                              <a:rPr lang="en-US" altLang="zh-CN" sz="1200" b="1" i="1" smtClean="0">
                                <a:latin typeface="Cambria Math"/>
                              </a:rPr>
                              <m:t>+</m:t>
                            </m:r>
                            <m:r>
                              <a:rPr lang="en-US" altLang="zh-CN" sz="1200" b="1" i="1" smtClean="0">
                                <a:latin typeface="Cambria Math"/>
                              </a:rPr>
                              <m:t>𝟓</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r>
                              <a:rPr lang="en-US" altLang="zh-CN" sz="1200" b="1" i="1" smtClean="0">
                                <a:latin typeface="Cambria Math"/>
                              </a:rPr>
                              <m:t>−</m:t>
                            </m:r>
                            <m:r>
                              <a:rPr lang="en-US" altLang="zh-CN" sz="1200" b="1" i="1" smtClean="0">
                                <a:latin typeface="Cambria Math"/>
                              </a:rPr>
                              <m:t>𝟒𝟎</m:t>
                            </m:r>
                            <m:r>
                              <a:rPr lang="en-US" altLang="zh-CN" sz="1200" b="1" i="1" smtClean="0">
                                <a:latin typeface="Cambria Math"/>
                              </a:rPr>
                              <m:t>.</m:t>
                            </m:r>
                            <m:r>
                              <a:rPr lang="en-US" altLang="zh-CN" sz="1200" b="1" i="1" smtClean="0">
                                <a:latin typeface="Cambria Math"/>
                              </a:rPr>
                              <m:t>𝟐𝟓</m:t>
                            </m:r>
                            <m:r>
                              <a:rPr lang="en-US" altLang="zh-CN" sz="1200" b="1" i="1" smtClean="0">
                                <a:latin typeface="Cambria Math"/>
                              </a:rPr>
                              <m:t>≤</m:t>
                            </m:r>
                            <m:r>
                              <a:rPr lang="en-US" altLang="zh-CN" sz="1200" b="1" i="1" smtClean="0">
                                <a:latin typeface="Cambria Math"/>
                              </a:rPr>
                              <m:t>𝟎</m:t>
                            </m:r>
                          </m:e>
                          <m:e>
                            <m:r>
                              <a:rPr lang="en-US" altLang="zh-CN" sz="1200" b="1" i="1" smtClean="0">
                                <a:latin typeface="Cambria Math"/>
                              </a:rPr>
                              <m:t>𝟔</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r>
                              <a:rPr lang="en-US" altLang="zh-CN" sz="1200" b="1" i="1" smtClean="0">
                                <a:latin typeface="Cambria Math"/>
                              </a:rPr>
                              <m:t>−</m:t>
                            </m:r>
                            <m:r>
                              <a:rPr lang="en-US" altLang="zh-CN" sz="1200" b="1" i="1" smtClean="0">
                                <a:latin typeface="Cambria Math"/>
                              </a:rPr>
                              <m:t>𝟓</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r>
                              <a:rPr lang="en-US" altLang="zh-CN" sz="1200" b="1" i="1" smtClean="0">
                                <a:latin typeface="Cambria Math"/>
                              </a:rPr>
                              <m:t>−</m:t>
                            </m:r>
                            <m:r>
                              <a:rPr lang="en-US" altLang="zh-CN" sz="1200" b="1" i="1" smtClean="0">
                                <a:latin typeface="Cambria Math"/>
                              </a:rPr>
                              <m:t>𝟗</m:t>
                            </m:r>
                            <m:r>
                              <a:rPr lang="en-US" altLang="zh-CN" sz="1200" b="1" i="1" smtClean="0">
                                <a:latin typeface="Cambria Math"/>
                              </a:rPr>
                              <m:t>.</m:t>
                            </m:r>
                            <m:r>
                              <a:rPr lang="en-US" altLang="zh-CN" sz="1200" b="1" i="1" smtClean="0">
                                <a:latin typeface="Cambria Math"/>
                              </a:rPr>
                              <m:t>𝟕𝟓</m:t>
                            </m:r>
                            <m:r>
                              <a:rPr lang="en-US" altLang="zh-CN" sz="1200" b="1" i="1" smtClean="0">
                                <a:latin typeface="Cambria Math"/>
                              </a:rPr>
                              <m:t>≤</m:t>
                            </m:r>
                            <m:r>
                              <a:rPr lang="en-US" altLang="zh-CN" sz="1200" b="1" i="1" smtClean="0">
                                <a:latin typeface="Cambria Math"/>
                              </a:rPr>
                              <m:t>𝟎</m:t>
                            </m:r>
                          </m:e>
                          <m:e>
                            <m:r>
                              <a:rPr lang="en-US" altLang="zh-CN" sz="1200" b="1" i="1" smtClean="0">
                                <a:latin typeface="Cambria Math"/>
                              </a:rPr>
                              <m:t>𝟏</m:t>
                            </m:r>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r>
                              <a:rPr lang="en-US" altLang="zh-CN" sz="1200" b="1" i="1" smtClean="0">
                                <a:latin typeface="Cambria Math"/>
                              </a:rPr>
                              <m:t>≤</m:t>
                            </m:r>
                            <m:r>
                              <a:rPr lang="en-US" altLang="zh-CN" sz="1200" b="1" i="1" smtClean="0">
                                <a:latin typeface="Cambria Math"/>
                              </a:rPr>
                              <m:t>𝟓</m:t>
                            </m:r>
                          </m:e>
                          <m:e>
                            <m:r>
                              <a:rPr lang="en-US" altLang="zh-CN" sz="1200" b="1" i="1" smtClean="0">
                                <a:latin typeface="Cambria Math"/>
                              </a:rPr>
                              <m:t>𝟏</m:t>
                            </m:r>
                            <m:r>
                              <a:rPr lang="en-US" altLang="zh-CN" sz="1200" b="1" i="1" smtClean="0">
                                <a:latin typeface="Cambria Math"/>
                              </a:rPr>
                              <m:t>.</m:t>
                            </m:r>
                            <m:r>
                              <a:rPr lang="en-US" altLang="zh-CN" sz="1200" b="1" i="1" smtClean="0">
                                <a:latin typeface="Cambria Math"/>
                              </a:rPr>
                              <m:t>𝟓</m:t>
                            </m:r>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r>
                              <a:rPr lang="en-US" altLang="zh-CN" sz="1200" b="1" i="1" smtClean="0">
                                <a:latin typeface="Cambria Math"/>
                              </a:rPr>
                              <m:t>≤</m:t>
                            </m:r>
                            <m:r>
                              <a:rPr lang="en-US" altLang="zh-CN" sz="1200" b="1" i="1" smtClean="0">
                                <a:latin typeface="Cambria Math"/>
                              </a:rPr>
                              <m:t>𝟑</m:t>
                            </m:r>
                            <m:r>
                              <a:rPr lang="en-US" altLang="zh-CN" sz="1200" b="1" i="1" smtClean="0">
                                <a:latin typeface="Cambria Math"/>
                              </a:rPr>
                              <m:t>.</m:t>
                            </m:r>
                            <m:r>
                              <a:rPr lang="en-US" altLang="zh-CN" sz="1200" b="1" i="1" smtClean="0">
                                <a:latin typeface="Cambria Math"/>
                              </a:rPr>
                              <m:t>𝟓</m:t>
                            </m:r>
                          </m:e>
                        </m:eqArr>
                      </m:e>
                    </m:d>
                  </m:oMath>
                </a14:m>
                <a:r>
                  <a:rPr lang="en-US" altLang="zh-CN" sz="1400" dirty="0" smtClean="0"/>
                  <a:t>,</a:t>
                </a:r>
                <a:r>
                  <a:rPr lang="zh-CN" altLang="en-US" sz="1400" dirty="0" smtClean="0"/>
                  <a:t>令</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a:rPr>
                          <m:t>𝒚</m:t>
                        </m:r>
                      </m:e>
                      <m:sub>
                        <m:r>
                          <a:rPr lang="en-US" altLang="zh-CN" sz="1400" b="1" i="1" smtClean="0">
                            <a:latin typeface="Cambria Math"/>
                          </a:rPr>
                          <m:t>𝟏</m:t>
                        </m:r>
                      </m:sub>
                    </m:sSub>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r>
                      <a:rPr lang="en-US" altLang="zh-CN" sz="1400" b="1" i="1" smtClean="0">
                        <a:latin typeface="Cambria Math"/>
                      </a:rPr>
                      <m:t>𝟏</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𝒚</m:t>
                        </m:r>
                      </m:e>
                      <m:sub>
                        <m:r>
                          <a:rPr lang="en-US" altLang="zh-CN" sz="1400" b="1" i="1" smtClean="0">
                            <a:latin typeface="Cambria Math"/>
                          </a:rPr>
                          <m:t>𝟐</m:t>
                        </m:r>
                      </m:sub>
                    </m:sSub>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𝟐</m:t>
                        </m:r>
                      </m:sub>
                    </m:sSub>
                    <m:r>
                      <a:rPr lang="en-US" altLang="zh-CN" sz="1400" b="1" i="1" smtClean="0">
                        <a:latin typeface="Cambria Math"/>
                      </a:rPr>
                      <m:t>−</m:t>
                    </m:r>
                    <m:r>
                      <a:rPr lang="en-US" altLang="zh-CN" sz="1400" b="1" i="1" smtClean="0">
                        <a:latin typeface="Cambria Math"/>
                      </a:rPr>
                      <m:t>𝟏</m:t>
                    </m:r>
                    <m:r>
                      <a:rPr lang="en-US" altLang="zh-CN" sz="1400" b="1" i="1" smtClean="0">
                        <a:latin typeface="Cambria Math"/>
                      </a:rPr>
                      <m:t>.</m:t>
                    </m:r>
                    <m:r>
                      <a:rPr lang="en-US" altLang="zh-CN" sz="1400" b="1" i="1" smtClean="0">
                        <a:latin typeface="Cambria Math"/>
                      </a:rPr>
                      <m:t>𝟓</m:t>
                    </m:r>
                  </m:oMath>
                </a14:m>
                <a:r>
                  <a:rPr lang="en-US" altLang="zh-CN" sz="1400" dirty="0" smtClean="0"/>
                  <a:t>,</a:t>
                </a:r>
                <a:r>
                  <a:rPr lang="zh-CN" altLang="en-US" sz="1400" dirty="0" smtClean="0"/>
                  <a:t>将此化为标准型，然后添加松弛变量，用单纯形法解得</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f>
                              <m:fPr>
                                <m:ctrlPr>
                                  <a:rPr lang="en-US" altLang="zh-CN" sz="1400" b="1" i="1" smtClean="0">
                                    <a:latin typeface="Cambria Math" panose="02040503050406030204" pitchFamily="18" charset="0"/>
                                  </a:rPr>
                                </m:ctrlPr>
                              </m:fPr>
                              <m:num>
                                <m:r>
                                  <a:rPr lang="en-US" altLang="zh-CN" sz="1400" b="1" i="1" smtClean="0">
                                    <a:latin typeface="Cambria Math"/>
                                  </a:rPr>
                                  <m:t>𝟐𝟓</m:t>
                                </m:r>
                              </m:num>
                              <m:den>
                                <m:r>
                                  <a:rPr lang="en-US" altLang="zh-CN" sz="1400" b="1" i="1" smtClean="0">
                                    <a:latin typeface="Cambria Math"/>
                                  </a:rPr>
                                  <m:t>𝟔</m:t>
                                </m:r>
                              </m:den>
                            </m:f>
                            <m:f>
                              <m:fPr>
                                <m:ctrlPr>
                                  <a:rPr lang="en-US" altLang="zh-CN" sz="1400" b="1" i="1" smtClean="0">
                                    <a:latin typeface="Cambria Math" panose="02040503050406030204" pitchFamily="18" charset="0"/>
                                  </a:rPr>
                                </m:ctrlPr>
                              </m:fPr>
                              <m:num>
                                <m:r>
                                  <a:rPr lang="en-US" altLang="zh-CN" sz="1400" b="1" i="1" smtClean="0">
                                    <a:latin typeface="Cambria Math"/>
                                  </a:rPr>
                                  <m:t>𝟔𝟏</m:t>
                                </m:r>
                              </m:num>
                              <m:den>
                                <m:r>
                                  <a:rPr lang="en-US" altLang="zh-CN" sz="1400" b="1" i="1" smtClean="0">
                                    <a:latin typeface="Cambria Math"/>
                                  </a:rPr>
                                  <m:t>𝟐𝟎</m:t>
                                </m:r>
                              </m:den>
                            </m:f>
                          </m:e>
                        </m:d>
                      </m:e>
                      <m:sup>
                        <m:r>
                          <a:rPr lang="en-US" altLang="zh-CN" sz="1400" b="1" i="1" smtClean="0">
                            <a:latin typeface="Cambria Math"/>
                          </a:rPr>
                          <m:t>𝑻</m:t>
                        </m:r>
                      </m:sup>
                    </m:sSup>
                  </m:oMath>
                </a14:m>
                <a:r>
                  <a:rPr lang="en-US" altLang="zh-CN" sz="1400" dirty="0" smtClean="0"/>
                  <a:t>,</a:t>
                </a:r>
                <a:r>
                  <a:rPr lang="zh-CN" altLang="en-US" sz="1400" dirty="0" smtClean="0"/>
                  <a:t>代入原问题，不满足约束条件，因此该点不可行，减少步长重新得</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a:rPr>
                          <m:t>𝜹</m:t>
                        </m:r>
                      </m:e>
                      <m:sub>
                        <m:r>
                          <a:rPr lang="en-US" altLang="zh-CN" sz="1400" b="1" i="1" smtClean="0">
                            <a:latin typeface="Cambria Math"/>
                          </a:rPr>
                          <m:t>𝟎</m:t>
                        </m:r>
                      </m:sub>
                    </m:sSub>
                    <m:r>
                      <a:rPr lang="en-US" altLang="zh-CN" sz="1400" b="1" i="1" smtClean="0">
                        <a:latin typeface="Cambria Math"/>
                      </a:rPr>
                      <m:t>=</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a:rPr>
                              <m:t>𝟏</m:t>
                            </m:r>
                            <m:r>
                              <a:rPr lang="en-US" altLang="zh-CN" sz="1400" b="1" i="1" smtClean="0">
                                <a:latin typeface="Cambria Math"/>
                              </a:rPr>
                              <m:t> </m:t>
                            </m:r>
                            <m:r>
                              <a:rPr lang="en-US" altLang="zh-CN" sz="1400" b="1" i="1" smtClean="0">
                                <a:latin typeface="Cambria Math"/>
                              </a:rPr>
                              <m:t>𝟎</m:t>
                            </m:r>
                            <m:r>
                              <a:rPr lang="en-US" altLang="zh-CN" sz="1400" b="1" i="1" smtClean="0">
                                <a:latin typeface="Cambria Math"/>
                              </a:rPr>
                              <m:t>.</m:t>
                            </m:r>
                            <m:r>
                              <a:rPr lang="en-US" altLang="zh-CN" sz="1400" b="1" i="1" smtClean="0">
                                <a:latin typeface="Cambria Math"/>
                              </a:rPr>
                              <m:t>𝟓</m:t>
                            </m:r>
                          </m:e>
                        </m:d>
                      </m:e>
                      <m:sup>
                        <m:r>
                          <a:rPr lang="en-US" altLang="zh-CN" sz="1400" b="1" i="1" smtClean="0">
                            <a:latin typeface="Cambria Math"/>
                          </a:rPr>
                          <m:t>𝑻</m:t>
                        </m:r>
                      </m:sup>
                    </m:sSup>
                  </m:oMath>
                </a14:m>
                <a:r>
                  <a:rPr lang="en-US" altLang="zh-CN" sz="1400" dirty="0" smtClean="0"/>
                  <a:t>,</a:t>
                </a:r>
                <a:r>
                  <a:rPr lang="zh-CN" altLang="en-US" sz="1400" dirty="0" smtClean="0"/>
                  <a:t>再进一步修改上面的步长限制条件，为</a:t>
                </a:r>
                <a14:m>
                  <m:oMath xmlns:m="http://schemas.openxmlformats.org/officeDocument/2006/math">
                    <m:r>
                      <a:rPr lang="en-US" altLang="zh-CN" sz="1400" b="1" i="1" smtClean="0">
                        <a:latin typeface="Cambria Math"/>
                      </a:rPr>
                      <m:t>𝟐</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𝟏</m:t>
                        </m:r>
                      </m:sub>
                    </m:sSub>
                    <m:r>
                      <a:rPr lang="en-US" altLang="zh-CN" sz="1400" i="1">
                        <a:latin typeface="Cambria Math"/>
                      </a:rPr>
                      <m:t>≤</m:t>
                    </m:r>
                    <m:r>
                      <a:rPr lang="en-US" altLang="zh-CN" sz="1400" b="1" i="1" smtClean="0">
                        <a:latin typeface="Cambria Math"/>
                      </a:rPr>
                      <m:t>𝟒</m:t>
                    </m:r>
                  </m:oMath>
                </a14:m>
                <a:r>
                  <a:rPr lang="zh-CN" altLang="en-US" sz="1400" dirty="0" smtClean="0"/>
                  <a:t>，</a:t>
                </a:r>
                <a:r>
                  <a:rPr lang="en-US" altLang="zh-CN" sz="1400" dirty="0"/>
                  <a:t> </a:t>
                </a:r>
                <a:r>
                  <a:rPr lang="en-US" altLang="zh-CN" sz="1400" dirty="0" smtClean="0"/>
                  <a:t>2</a:t>
                </a:r>
                <a14:m>
                  <m:oMath xmlns:m="http://schemas.openxmlformats.org/officeDocument/2006/math">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𝟐</m:t>
                        </m:r>
                      </m:sub>
                    </m:sSub>
                    <m:r>
                      <a:rPr lang="en-US" altLang="zh-CN" sz="1400" i="1">
                        <a:latin typeface="Cambria Math"/>
                      </a:rPr>
                      <m:t>≤</m:t>
                    </m:r>
                    <m:r>
                      <a:rPr lang="en-US" altLang="zh-CN" sz="1400" i="1">
                        <a:latin typeface="Cambria Math"/>
                      </a:rPr>
                      <m:t>𝟑</m:t>
                    </m:r>
                  </m:oMath>
                </a14:m>
                <a:r>
                  <a:rPr lang="en-US" altLang="zh-CN" sz="1400" dirty="0"/>
                  <a:t> </a:t>
                </a:r>
                <a:r>
                  <a:rPr lang="zh-CN" altLang="en-US" sz="1400" dirty="0" smtClean="0"/>
                  <a:t>， </a:t>
                </a:r>
                <a:r>
                  <a:rPr lang="zh-CN" altLang="en-US" sz="1400" dirty="0"/>
                  <a:t>此时</a:t>
                </a:r>
                <a14:m>
                  <m:oMath xmlns:m="http://schemas.openxmlformats.org/officeDocument/2006/math">
                    <m:r>
                      <a:rPr lang="zh-CN" altLang="en-US" sz="1200" i="1" dirty="0">
                        <a:latin typeface="Cambria Math"/>
                      </a:rPr>
                      <m:t>线性规划</m:t>
                    </m:r>
                    <m:r>
                      <a:rPr lang="zh-CN" altLang="en-US" sz="1200" b="1" i="1" dirty="0" smtClean="0">
                        <a:latin typeface="Cambria Math"/>
                      </a:rPr>
                      <m:t>为</m:t>
                    </m:r>
                    <m:d>
                      <m:dPr>
                        <m:begChr m:val="{"/>
                        <m:endChr m:val=""/>
                        <m:ctrlPr>
                          <a:rPr lang="en-US" altLang="zh-CN" sz="1200" i="1">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i="1">
                                <a:latin typeface="Cambria Math"/>
                              </a:rPr>
                              <m:t>𝒎𝒊𝒏</m:t>
                            </m:r>
                            <m:r>
                              <a:rPr lang="en-US" altLang="zh-CN" sz="1200" i="1">
                                <a:latin typeface="Cambria Math"/>
                              </a:rPr>
                              <m:t> </m:t>
                            </m:r>
                            <m:r>
                              <a:rPr lang="en-US" altLang="zh-CN" sz="1200" i="1">
                                <a:latin typeface="Cambria Math"/>
                              </a:rPr>
                              <m:t>𝒇</m:t>
                            </m:r>
                            <m:d>
                              <m:dPr>
                                <m:ctrlPr>
                                  <a:rPr lang="en-US" altLang="zh-CN" sz="1200" i="1">
                                    <a:latin typeface="Cambria Math" panose="02040503050406030204" pitchFamily="18" charset="0"/>
                                  </a:rPr>
                                </m:ctrlPr>
                              </m:dPr>
                              <m:e>
                                <m:r>
                                  <a:rPr lang="en-US" altLang="zh-CN" sz="1200" i="1">
                                    <a:latin typeface="Cambria Math"/>
                                  </a:rPr>
                                  <m:t>𝒙</m:t>
                                </m:r>
                              </m:e>
                            </m:d>
                            <m:r>
                              <a:rPr lang="en-US" altLang="zh-CN" sz="1200" i="1">
                                <a:latin typeface="Cambria Math"/>
                              </a:rPr>
                              <m:t>=−</m:t>
                            </m:r>
                            <m:r>
                              <a:rPr lang="en-US" altLang="zh-CN" sz="1200" i="1">
                                <a:latin typeface="Cambria Math"/>
                              </a:rPr>
                              <m:t>𝟐</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𝟏</m:t>
                                </m:r>
                              </m:sub>
                            </m:sSub>
                            <m:r>
                              <a:rPr lang="en-US" altLang="zh-CN" sz="1200" i="1">
                                <a:latin typeface="Cambria Math"/>
                              </a:rPr>
                              <m:t>−</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i="1">
                                <a:latin typeface="Cambria Math"/>
                              </a:rPr>
                              <m:t>;</m:t>
                            </m:r>
                          </m:e>
                          <m:e>
                            <m:r>
                              <a:rPr lang="en-US" altLang="zh-CN" sz="1200" i="1">
                                <a:latin typeface="Cambria Math"/>
                              </a:rPr>
                              <m:t>𝟔</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𝟏</m:t>
                                </m:r>
                              </m:sub>
                            </m:sSub>
                            <m:r>
                              <a:rPr lang="en-US" altLang="zh-CN" sz="1200" i="1">
                                <a:latin typeface="Cambria Math"/>
                              </a:rPr>
                              <m:t>+</m:t>
                            </m:r>
                            <m:r>
                              <a:rPr lang="en-US" altLang="zh-CN" sz="1200" i="1">
                                <a:latin typeface="Cambria Math"/>
                              </a:rPr>
                              <m:t>𝟓</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i="1">
                                <a:latin typeface="Cambria Math"/>
                              </a:rPr>
                              <m:t>−</m:t>
                            </m:r>
                            <m:r>
                              <a:rPr lang="en-US" altLang="zh-CN" sz="1200" i="1">
                                <a:latin typeface="Cambria Math"/>
                              </a:rPr>
                              <m:t>𝟒𝟎</m:t>
                            </m:r>
                            <m:r>
                              <a:rPr lang="en-US" altLang="zh-CN" sz="1200" i="1">
                                <a:latin typeface="Cambria Math"/>
                              </a:rPr>
                              <m:t>.</m:t>
                            </m:r>
                            <m:r>
                              <a:rPr lang="en-US" altLang="zh-CN" sz="1200" i="1">
                                <a:latin typeface="Cambria Math"/>
                              </a:rPr>
                              <m:t>𝟐𝟓</m:t>
                            </m:r>
                            <m:r>
                              <a:rPr lang="en-US" altLang="zh-CN" sz="1200" i="1">
                                <a:latin typeface="Cambria Math"/>
                              </a:rPr>
                              <m:t>≤</m:t>
                            </m:r>
                            <m:r>
                              <a:rPr lang="en-US" altLang="zh-CN" sz="1200" i="1">
                                <a:latin typeface="Cambria Math"/>
                              </a:rPr>
                              <m:t>𝟎</m:t>
                            </m:r>
                          </m:e>
                          <m:e>
                            <m:r>
                              <a:rPr lang="en-US" altLang="zh-CN" sz="1200" i="1">
                                <a:latin typeface="Cambria Math"/>
                              </a:rPr>
                              <m:t>𝟔</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𝟏</m:t>
                                </m:r>
                              </m:sub>
                            </m:sSub>
                            <m:r>
                              <a:rPr lang="en-US" altLang="zh-CN" sz="1200" i="1">
                                <a:latin typeface="Cambria Math"/>
                              </a:rPr>
                              <m:t>−</m:t>
                            </m:r>
                            <m:r>
                              <a:rPr lang="en-US" altLang="zh-CN" sz="1200" i="1">
                                <a:latin typeface="Cambria Math"/>
                              </a:rPr>
                              <m:t>𝟓</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i="1">
                                <a:latin typeface="Cambria Math"/>
                              </a:rPr>
                              <m:t>−</m:t>
                            </m:r>
                            <m:r>
                              <a:rPr lang="en-US" altLang="zh-CN" sz="1200" i="1">
                                <a:latin typeface="Cambria Math"/>
                              </a:rPr>
                              <m:t>𝟗</m:t>
                            </m:r>
                            <m:r>
                              <a:rPr lang="en-US" altLang="zh-CN" sz="1200" i="1">
                                <a:latin typeface="Cambria Math"/>
                              </a:rPr>
                              <m:t>.</m:t>
                            </m:r>
                            <m:r>
                              <a:rPr lang="en-US" altLang="zh-CN" sz="1200" i="1">
                                <a:latin typeface="Cambria Math"/>
                              </a:rPr>
                              <m:t>𝟕𝟓</m:t>
                            </m:r>
                            <m:r>
                              <a:rPr lang="en-US" altLang="zh-CN" sz="1200" i="1">
                                <a:latin typeface="Cambria Math"/>
                              </a:rPr>
                              <m:t>≤</m:t>
                            </m:r>
                            <m:r>
                              <a:rPr lang="en-US" altLang="zh-CN" sz="1200" i="1">
                                <a:latin typeface="Cambria Math"/>
                              </a:rPr>
                              <m:t>𝟎</m:t>
                            </m:r>
                          </m:e>
                          <m:e>
                            <m:r>
                              <a:rPr lang="en-US" altLang="zh-CN" sz="1200" b="1" i="1" smtClean="0">
                                <a:latin typeface="Cambria Math"/>
                              </a:rPr>
                              <m:t>𝟐</m:t>
                            </m:r>
                            <m:r>
                              <a:rPr lang="en-US" altLang="zh-CN" sz="1200" i="1">
                                <a:latin typeface="Cambria Math"/>
                              </a:rPr>
                              <m:t>≤</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𝟏</m:t>
                                </m:r>
                              </m:sub>
                            </m:sSub>
                            <m:r>
                              <a:rPr lang="en-US" altLang="zh-CN" sz="1200" i="1">
                                <a:latin typeface="Cambria Math"/>
                              </a:rPr>
                              <m:t>≤</m:t>
                            </m:r>
                            <m:r>
                              <a:rPr lang="en-US" altLang="zh-CN" sz="1200" b="1" i="1" smtClean="0">
                                <a:latin typeface="Cambria Math"/>
                              </a:rPr>
                              <m:t>𝟒</m:t>
                            </m:r>
                          </m:e>
                          <m:e>
                            <m:r>
                              <a:rPr lang="en-US" altLang="zh-CN" sz="1200" b="1" i="1" smtClean="0">
                                <a:latin typeface="Cambria Math"/>
                              </a:rPr>
                              <m:t>𝟐</m:t>
                            </m:r>
                            <m:r>
                              <a:rPr lang="en-US" altLang="zh-CN" sz="1200" i="1">
                                <a:latin typeface="Cambria Math"/>
                              </a:rPr>
                              <m:t>≤</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i="1">
                                <a:latin typeface="Cambria Math"/>
                              </a:rPr>
                              <m:t>≤</m:t>
                            </m:r>
                            <m:r>
                              <a:rPr lang="en-US" altLang="zh-CN" sz="1200" i="1">
                                <a:latin typeface="Cambria Math"/>
                              </a:rPr>
                              <m:t>𝟑</m:t>
                            </m:r>
                          </m:e>
                        </m:eqArr>
                      </m:e>
                    </m:d>
                  </m:oMath>
                </a14:m>
                <a:r>
                  <a:rPr lang="en-US" altLang="zh-CN" sz="1400" dirty="0"/>
                  <a:t>,</a:t>
                </a:r>
                <a:r>
                  <a:rPr lang="zh-CN" altLang="en-US" sz="1400" dirty="0" smtClean="0"/>
                  <a:t>重新求解该线性规划的最优解</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a:rPr>
                              <m:t>𝟒</m:t>
                            </m:r>
                            <m:r>
                              <a:rPr lang="en-US" altLang="zh-CN" sz="1400" b="1" i="1" smtClean="0">
                                <a:latin typeface="Cambria Math"/>
                              </a:rPr>
                              <m:t> </m:t>
                            </m:r>
                            <m:r>
                              <a:rPr lang="en-US" altLang="zh-CN" sz="1400" b="1" i="1" smtClean="0">
                                <a:latin typeface="Cambria Math"/>
                              </a:rPr>
                              <m:t>𝟑</m:t>
                            </m:r>
                          </m:e>
                        </m:d>
                      </m:e>
                      <m:sup>
                        <m:r>
                          <a:rPr lang="en-US" altLang="zh-CN" sz="1400" b="1" i="1" smtClean="0">
                            <a:latin typeface="Cambria Math"/>
                          </a:rPr>
                          <m:t>𝑻</m:t>
                        </m:r>
                      </m:sup>
                    </m:sSup>
                  </m:oMath>
                </a14:m>
                <a:r>
                  <a:rPr lang="en-US" altLang="zh-CN" sz="1400" dirty="0" smtClean="0"/>
                  <a:t>,</a:t>
                </a:r>
                <a:r>
                  <a:rPr lang="zh-CN" altLang="en-US" sz="1400" dirty="0" smtClean="0"/>
                  <a:t>代入原问题发现为可行点，因此将原函数和约束条件</a:t>
                </a:r>
                <a14:m>
                  <m:oMath xmlns:m="http://schemas.openxmlformats.org/officeDocument/2006/math">
                    <m:r>
                      <a:rPr lang="en-US" altLang="zh-CN" sz="1400" b="1" i="1" smtClean="0">
                        <a:latin typeface="Cambria Math"/>
                      </a:rPr>
                      <m:t>𝒇</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𝒈</m:t>
                        </m:r>
                      </m:e>
                      <m:sub>
                        <m:r>
                          <a:rPr lang="en-US" altLang="zh-CN" sz="1400" b="1" i="1" smtClean="0">
                            <a:latin typeface="Cambria Math"/>
                          </a:rPr>
                          <m:t>𝟏</m:t>
                        </m:r>
                      </m:sub>
                    </m:sSub>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𝒈</m:t>
                        </m:r>
                      </m:e>
                      <m:sub>
                        <m:r>
                          <a:rPr lang="en-US" altLang="zh-CN" sz="1400" b="1" i="1" smtClean="0">
                            <a:latin typeface="Cambria Math"/>
                          </a:rPr>
                          <m:t>𝟐</m:t>
                        </m:r>
                      </m:sub>
                    </m:sSub>
                  </m:oMath>
                </a14:m>
                <a:r>
                  <a:rPr lang="zh-CN" altLang="en-US" sz="1400" dirty="0" smtClean="0"/>
                  <a:t>在</a:t>
                </a:r>
                <a14:m>
                  <m:oMath xmlns:m="http://schemas.openxmlformats.org/officeDocument/2006/math">
                    <m:sSub>
                      <m:sSubPr>
                        <m:ctrlPr>
                          <a:rPr lang="en-US" altLang="zh-CN" sz="1400" b="1" i="1" dirty="0" smtClean="0">
                            <a:latin typeface="Cambria Math" panose="02040503050406030204" pitchFamily="18" charset="0"/>
                          </a:rPr>
                        </m:ctrlPr>
                      </m:sSubPr>
                      <m:e>
                        <m:r>
                          <a:rPr lang="en-US" altLang="zh-CN" sz="1400" b="1" i="1" dirty="0" smtClean="0">
                            <a:latin typeface="Cambria Math"/>
                          </a:rPr>
                          <m:t>𝒙</m:t>
                        </m:r>
                      </m:e>
                      <m:sub>
                        <m:r>
                          <a:rPr lang="en-US" altLang="zh-CN" sz="1400" b="1" i="1" dirty="0" smtClean="0">
                            <a:latin typeface="Cambria Math"/>
                          </a:rPr>
                          <m:t>𝟏</m:t>
                        </m:r>
                      </m:sub>
                    </m:sSub>
                  </m:oMath>
                </a14:m>
                <a:r>
                  <a:rPr lang="zh-CN" altLang="en-US" sz="1400" dirty="0" smtClean="0"/>
                  <a:t>点作线性逼近，此时步长保持不变，求得变量约束后得近似规划</a:t>
                </a:r>
                <a14:m>
                  <m:oMath xmlns:m="http://schemas.openxmlformats.org/officeDocument/2006/math">
                    <m:d>
                      <m:dPr>
                        <m:begChr m:val="{"/>
                        <m:endChr m:val=""/>
                        <m:ctrlPr>
                          <a:rPr lang="en-US" altLang="zh-CN" sz="1400" i="1">
                            <a:latin typeface="Cambria Math" panose="02040503050406030204" pitchFamily="18" charset="0"/>
                          </a:rPr>
                        </m:ctrlPr>
                      </m:dPr>
                      <m:e>
                        <m:eqArr>
                          <m:eqArrPr>
                            <m:ctrlPr>
                              <a:rPr lang="en-US" altLang="zh-CN" sz="1400" i="1">
                                <a:latin typeface="Cambria Math" panose="02040503050406030204" pitchFamily="18" charset="0"/>
                              </a:rPr>
                            </m:ctrlPr>
                          </m:eqArrPr>
                          <m:e>
                            <m:r>
                              <a:rPr lang="en-US" altLang="zh-CN" sz="1400" i="1">
                                <a:latin typeface="Cambria Math"/>
                              </a:rPr>
                              <m:t>𝒎𝒊𝒏</m:t>
                            </m:r>
                            <m:r>
                              <a:rPr lang="en-US" altLang="zh-CN" sz="1400" i="1">
                                <a:latin typeface="Cambria Math"/>
                              </a:rPr>
                              <m:t> </m:t>
                            </m:r>
                            <m:r>
                              <a:rPr lang="en-US" altLang="zh-CN" sz="1400" i="1">
                                <a:latin typeface="Cambria Math"/>
                              </a:rPr>
                              <m:t>𝒇</m:t>
                            </m:r>
                            <m:d>
                              <m:dPr>
                                <m:ctrlPr>
                                  <a:rPr lang="en-US" altLang="zh-CN" sz="1400" i="1">
                                    <a:latin typeface="Cambria Math" panose="02040503050406030204" pitchFamily="18" charset="0"/>
                                  </a:rPr>
                                </m:ctrlPr>
                              </m:dPr>
                              <m:e>
                                <m:r>
                                  <a:rPr lang="en-US" altLang="zh-CN" sz="1400" i="1">
                                    <a:latin typeface="Cambria Math"/>
                                  </a:rPr>
                                  <m:t>𝒙</m:t>
                                </m:r>
                              </m:e>
                            </m:d>
                            <m:r>
                              <a:rPr lang="en-US" altLang="zh-CN" sz="1400" i="1">
                                <a:latin typeface="Cambria Math"/>
                              </a:rPr>
                              <m:t>=−</m:t>
                            </m:r>
                            <m:r>
                              <a:rPr lang="en-US" altLang="zh-CN" sz="1400" i="1">
                                <a:latin typeface="Cambria Math"/>
                              </a:rPr>
                              <m:t>𝟐</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𝟏</m:t>
                                </m:r>
                              </m:sub>
                            </m:sSub>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𝟐</m:t>
                                </m:r>
                              </m:sub>
                            </m:sSub>
                            <m:r>
                              <a:rPr lang="en-US" altLang="zh-CN" sz="1400" i="1">
                                <a:latin typeface="Cambria Math"/>
                              </a:rPr>
                              <m:t>;</m:t>
                            </m:r>
                          </m:e>
                          <m:e>
                            <m:r>
                              <a:rPr lang="en-US" altLang="zh-CN" sz="1400" b="1" i="1" smtClean="0">
                                <a:latin typeface="Cambria Math"/>
                              </a:rPr>
                              <m:t>𝟖</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𝟏</m:t>
                                </m:r>
                              </m:sub>
                            </m:sSub>
                            <m:r>
                              <a:rPr lang="en-US" altLang="zh-CN" sz="1400" i="1">
                                <a:latin typeface="Cambria Math"/>
                              </a:rPr>
                              <m:t>+</m:t>
                            </m:r>
                            <m:r>
                              <a:rPr lang="en-US" altLang="zh-CN" sz="1400" b="1" i="1" smtClean="0">
                                <a:latin typeface="Cambria Math"/>
                              </a:rPr>
                              <m:t>𝟔</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𝟐</m:t>
                                </m:r>
                              </m:sub>
                            </m:sSub>
                            <m:r>
                              <a:rPr lang="en-US" altLang="zh-CN" sz="1400" i="1">
                                <a:latin typeface="Cambria Math"/>
                              </a:rPr>
                              <m:t>−</m:t>
                            </m:r>
                            <m:r>
                              <a:rPr lang="en-US" altLang="zh-CN" sz="1400" b="1" i="1" smtClean="0">
                                <a:latin typeface="Cambria Math"/>
                              </a:rPr>
                              <m:t>𝟓𝟎</m:t>
                            </m:r>
                            <m:r>
                              <a:rPr lang="en-US" altLang="zh-CN" sz="1400" i="1">
                                <a:latin typeface="Cambria Math"/>
                              </a:rPr>
                              <m:t>≤</m:t>
                            </m:r>
                            <m:r>
                              <a:rPr lang="en-US" altLang="zh-CN" sz="1400" i="1">
                                <a:latin typeface="Cambria Math"/>
                              </a:rPr>
                              <m:t>𝟎</m:t>
                            </m:r>
                          </m:e>
                          <m:e>
                            <m:r>
                              <a:rPr lang="en-US" altLang="zh-CN" sz="1400" b="1" i="1" smtClean="0">
                                <a:latin typeface="Cambria Math"/>
                              </a:rPr>
                              <m:t>𝟖</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𝟏</m:t>
                                </m:r>
                              </m:sub>
                            </m:sSub>
                            <m:r>
                              <a:rPr lang="en-US" altLang="zh-CN" sz="1400" i="1">
                                <a:latin typeface="Cambria Math"/>
                              </a:rPr>
                              <m:t>−</m:t>
                            </m:r>
                            <m:r>
                              <a:rPr lang="en-US" altLang="zh-CN" sz="1400" b="1" i="1" smtClean="0">
                                <a:latin typeface="Cambria Math"/>
                              </a:rPr>
                              <m:t>𝟔</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𝟐</m:t>
                                </m:r>
                              </m:sub>
                            </m:sSub>
                            <m:r>
                              <a:rPr lang="en-US" altLang="zh-CN" sz="1400" i="1">
                                <a:latin typeface="Cambria Math"/>
                              </a:rPr>
                              <m:t>−</m:t>
                            </m:r>
                            <m:r>
                              <a:rPr lang="en-US" altLang="zh-CN" sz="1400" b="1" i="1" smtClean="0">
                                <a:latin typeface="Cambria Math"/>
                              </a:rPr>
                              <m:t>𝟏𝟒</m:t>
                            </m:r>
                            <m:r>
                              <a:rPr lang="en-US" altLang="zh-CN" sz="1400" i="1">
                                <a:latin typeface="Cambria Math"/>
                              </a:rPr>
                              <m:t>≤</m:t>
                            </m:r>
                            <m:r>
                              <a:rPr lang="en-US" altLang="zh-CN" sz="1400" i="1">
                                <a:latin typeface="Cambria Math"/>
                              </a:rPr>
                              <m:t>𝟎</m:t>
                            </m:r>
                          </m:e>
                          <m:e>
                            <m:r>
                              <a:rPr lang="en-US" altLang="zh-CN" sz="1400" b="1" i="1" smtClean="0">
                                <a:latin typeface="Cambria Math"/>
                              </a:rPr>
                              <m:t>𝟑</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𝟏</m:t>
                                </m:r>
                              </m:sub>
                            </m:sSub>
                            <m:r>
                              <a:rPr lang="en-US" altLang="zh-CN" sz="1400" i="1">
                                <a:latin typeface="Cambria Math"/>
                              </a:rPr>
                              <m:t>≤</m:t>
                            </m:r>
                            <m:r>
                              <a:rPr lang="en-US" altLang="zh-CN" sz="1400" i="1">
                                <a:latin typeface="Cambria Math"/>
                              </a:rPr>
                              <m:t>𝟓</m:t>
                            </m:r>
                          </m:e>
                          <m:e>
                            <m:r>
                              <a:rPr lang="en-US" altLang="zh-CN" sz="1400" b="1" i="1" smtClean="0">
                                <a:latin typeface="Cambria Math"/>
                              </a:rPr>
                              <m:t>𝟐</m:t>
                            </m:r>
                            <m:r>
                              <a:rPr lang="en-US" altLang="zh-CN" sz="1400" i="1">
                                <a:latin typeface="Cambria Math"/>
                              </a:rPr>
                              <m:t>.</m:t>
                            </m:r>
                            <m:r>
                              <a:rPr lang="en-US" altLang="zh-CN" sz="1400" i="1">
                                <a:latin typeface="Cambria Math"/>
                              </a:rPr>
                              <m:t>𝟓</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𝟐</m:t>
                                </m:r>
                              </m:sub>
                            </m:sSub>
                            <m:r>
                              <a:rPr lang="en-US" altLang="zh-CN" sz="1400" i="1">
                                <a:latin typeface="Cambria Math"/>
                              </a:rPr>
                              <m:t>≤</m:t>
                            </m:r>
                            <m:r>
                              <a:rPr lang="en-US" altLang="zh-CN" sz="1400" i="1">
                                <a:latin typeface="Cambria Math"/>
                              </a:rPr>
                              <m:t>𝟑</m:t>
                            </m:r>
                            <m:r>
                              <a:rPr lang="en-US" altLang="zh-CN" sz="1400" i="1">
                                <a:latin typeface="Cambria Math"/>
                              </a:rPr>
                              <m:t>.</m:t>
                            </m:r>
                            <m:r>
                              <a:rPr lang="en-US" altLang="zh-CN" sz="1400" i="1">
                                <a:latin typeface="Cambria Math"/>
                              </a:rPr>
                              <m:t>𝟓</m:t>
                            </m:r>
                          </m:e>
                        </m:eqArr>
                      </m:e>
                    </m:d>
                  </m:oMath>
                </a14:m>
                <a:r>
                  <a:rPr lang="zh-CN" altLang="en-US" sz="1400" dirty="0" smtClean="0"/>
                  <a:t>标准化后用单纯形法求解的最优解</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𝟐</m:t>
                        </m:r>
                      </m:sub>
                    </m:sSub>
                    <m:r>
                      <a:rPr lang="en-US" altLang="zh-CN" sz="1400" b="1" i="1" smtClean="0">
                        <a:latin typeface="Cambria Math"/>
                      </a:rPr>
                      <m:t>=</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a:rPr>
                              <m:t>𝟒</m:t>
                            </m:r>
                            <m:r>
                              <a:rPr lang="en-US" altLang="zh-CN" sz="1400" b="1" i="1" smtClean="0">
                                <a:latin typeface="Cambria Math"/>
                              </a:rPr>
                              <m:t> </m:t>
                            </m:r>
                            <m:r>
                              <a:rPr lang="en-US" altLang="zh-CN" sz="1400" b="1" i="1" smtClean="0">
                                <a:latin typeface="Cambria Math"/>
                              </a:rPr>
                              <m:t>𝟑</m:t>
                            </m:r>
                          </m:e>
                        </m:d>
                      </m:e>
                      <m:sup>
                        <m:r>
                          <a:rPr lang="en-US" altLang="zh-CN" sz="1400" b="1" i="1" smtClean="0">
                            <a:latin typeface="Cambria Math"/>
                          </a:rPr>
                          <m:t>𝑻</m:t>
                        </m:r>
                      </m:sup>
                    </m:sSup>
                  </m:oMath>
                </a14:m>
                <a:r>
                  <a:rPr lang="en-US" altLang="zh-CN" sz="1400" dirty="0" smtClean="0"/>
                  <a:t>,</a:t>
                </a:r>
                <a:r>
                  <a:rPr lang="zh-CN" altLang="en-US" sz="1400" dirty="0" smtClean="0"/>
                  <a:t>此时</a:t>
                </a:r>
                <a14:m>
                  <m:oMath xmlns:m="http://schemas.openxmlformats.org/officeDocument/2006/math">
                    <m:d>
                      <m:dPr>
                        <m:begChr m:val="|"/>
                        <m:endChr m:val="|"/>
                        <m:ctrlPr>
                          <a:rPr lang="en-US" altLang="zh-CN" sz="1400" i="1">
                            <a:latin typeface="Cambria Math" panose="02040503050406030204" pitchFamily="18" charset="0"/>
                          </a:rPr>
                        </m:ctrlPr>
                      </m:dPr>
                      <m:e>
                        <m:r>
                          <a:rPr lang="en-US" altLang="zh-CN" sz="1400" i="1">
                            <a:latin typeface="Cambria Math"/>
                          </a:rPr>
                          <m:t>𝒇</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i="1">
                                <a:latin typeface="Cambria Math"/>
                              </a:rPr>
                              <m:t>𝒌</m:t>
                            </m:r>
                            <m:r>
                              <a:rPr lang="en-US" altLang="zh-CN" sz="1400" b="1" i="1" smtClean="0">
                                <a:latin typeface="Cambria Math"/>
                              </a:rPr>
                              <m:t>𝟐</m:t>
                            </m:r>
                          </m:sub>
                        </m:sSub>
                        <m:r>
                          <a:rPr lang="en-US" altLang="zh-CN" sz="1400" i="1">
                            <a:latin typeface="Cambria Math"/>
                          </a:rPr>
                          <m:t>)−</m:t>
                        </m:r>
                        <m:r>
                          <a:rPr lang="en-US" altLang="zh-CN" sz="1400" i="1">
                            <a:latin typeface="Cambria Math"/>
                          </a:rPr>
                          <m:t>𝒇</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b="1" i="1" smtClean="0">
                                <a:latin typeface="Cambria Math"/>
                              </a:rPr>
                              <m:t>𝟏</m:t>
                            </m:r>
                          </m:sub>
                        </m:sSub>
                        <m:r>
                          <a:rPr lang="en-US" altLang="zh-CN" sz="1400" i="1">
                            <a:latin typeface="Cambria Math"/>
                          </a:rPr>
                          <m:t>)</m:t>
                        </m:r>
                      </m:e>
                    </m:d>
                    <m:r>
                      <a:rPr lang="en-US" altLang="zh-CN" sz="1400" i="1">
                        <a:latin typeface="Cambria Math"/>
                      </a:rPr>
                      <m:t>&lt;</m:t>
                    </m:r>
                    <m:sSub>
                      <m:sSubPr>
                        <m:ctrlPr>
                          <a:rPr lang="en-US" altLang="zh-CN" sz="1400" i="1">
                            <a:latin typeface="Cambria Math" panose="02040503050406030204" pitchFamily="18" charset="0"/>
                          </a:rPr>
                        </m:ctrlPr>
                      </m:sSubPr>
                      <m:e>
                        <m:r>
                          <a:rPr lang="en-US" altLang="zh-CN" sz="1400" i="1">
                            <a:latin typeface="Cambria Math"/>
                          </a:rPr>
                          <m:t>𝝐</m:t>
                        </m:r>
                      </m:e>
                      <m:sub>
                        <m:r>
                          <a:rPr lang="en-US" altLang="zh-CN" sz="1400" i="1">
                            <a:latin typeface="Cambria Math"/>
                          </a:rPr>
                          <m:t>𝟏</m:t>
                        </m:r>
                      </m:sub>
                    </m:sSub>
                  </m:oMath>
                </a14:m>
                <a:r>
                  <a:rPr lang="en-US" altLang="zh-CN" sz="1400" dirty="0"/>
                  <a:t>,</a:t>
                </a:r>
                <a:r>
                  <a:rPr lang="zh-CN" altLang="en-US" sz="1400" dirty="0"/>
                  <a:t>且满足</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b="1" i="1" smtClean="0">
                                <a:latin typeface="Cambria Math"/>
                              </a:rPr>
                              <m:t>𝟐</m:t>
                            </m:r>
                          </m:sub>
                        </m:sSub>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𝒙</m:t>
                            </m:r>
                          </m:e>
                          <m:sub>
                            <m:r>
                              <a:rPr lang="en-US" altLang="zh-CN" sz="1400" b="1" i="1" smtClean="0">
                                <a:latin typeface="Cambria Math"/>
                              </a:rPr>
                              <m:t>𝟏</m:t>
                            </m:r>
                          </m:sub>
                        </m:sSub>
                      </m:e>
                    </m:d>
                    <m:r>
                      <a:rPr lang="en-US" altLang="zh-CN" sz="1400" i="1">
                        <a:latin typeface="Cambria Math"/>
                      </a:rPr>
                      <m:t>&lt;</m:t>
                    </m:r>
                    <m:sSub>
                      <m:sSubPr>
                        <m:ctrlPr>
                          <a:rPr lang="en-US" altLang="zh-CN" sz="1400" i="1">
                            <a:latin typeface="Cambria Math" panose="02040503050406030204" pitchFamily="18" charset="0"/>
                          </a:rPr>
                        </m:ctrlPr>
                      </m:sSubPr>
                      <m:e>
                        <m:r>
                          <a:rPr lang="en-US" altLang="zh-CN" sz="1400" i="1">
                            <a:latin typeface="Cambria Math"/>
                          </a:rPr>
                          <m:t>𝝐</m:t>
                        </m:r>
                      </m:e>
                      <m:sub>
                        <m:r>
                          <a:rPr lang="en-US" altLang="zh-CN" sz="1400" i="1">
                            <a:latin typeface="Cambria Math"/>
                          </a:rPr>
                          <m:t>𝟐</m:t>
                        </m:r>
                      </m:sub>
                    </m:sSub>
                  </m:oMath>
                </a14:m>
                <a:r>
                  <a:rPr lang="zh-CN" altLang="en-US" sz="1400" dirty="0" smtClean="0"/>
                  <a:t>，从而最优解为</a:t>
                </a:r>
                <a14:m>
                  <m:oMath xmlns:m="http://schemas.openxmlformats.org/officeDocument/2006/math">
                    <m:sSup>
                      <m:sSupPr>
                        <m:ctrlPr>
                          <a:rPr lang="en-US" altLang="zh-CN" sz="1400" b="1" i="1" smtClean="0">
                            <a:latin typeface="Cambria Math" panose="02040503050406030204" pitchFamily="18" charset="0"/>
                          </a:rPr>
                        </m:ctrlPr>
                      </m:sSupPr>
                      <m:e>
                        <m:r>
                          <a:rPr lang="en-US" altLang="zh-CN" sz="1400" b="1" i="1" smtClean="0">
                            <a:latin typeface="Cambria Math"/>
                          </a:rPr>
                          <m:t>𝒙</m:t>
                        </m:r>
                      </m:e>
                      <m:sup>
                        <m:r>
                          <a:rPr lang="en-US" altLang="zh-CN" sz="1400" b="1" i="1" smtClean="0">
                            <a:latin typeface="Cambria Math"/>
                          </a:rPr>
                          <m:t>∗</m:t>
                        </m:r>
                      </m:sup>
                    </m:sSup>
                    <m:r>
                      <a:rPr lang="en-US" altLang="zh-CN" sz="1400" b="1" i="1" smtClean="0">
                        <a:latin typeface="Cambria Math"/>
                      </a:rPr>
                      <m:t>=</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a:rPr>
                              <m:t>𝟒</m:t>
                            </m:r>
                            <m:r>
                              <a:rPr lang="en-US" altLang="zh-CN" sz="1400" b="1" i="1" smtClean="0">
                                <a:latin typeface="Cambria Math"/>
                              </a:rPr>
                              <m:t> </m:t>
                            </m:r>
                            <m:r>
                              <a:rPr lang="en-US" altLang="zh-CN" sz="1400" b="1" i="1" smtClean="0">
                                <a:latin typeface="Cambria Math"/>
                              </a:rPr>
                              <m:t>𝟑</m:t>
                            </m:r>
                          </m:e>
                        </m:d>
                      </m:e>
                      <m:sup>
                        <m:r>
                          <a:rPr lang="en-US" altLang="zh-CN" sz="1400" b="1" i="1" smtClean="0">
                            <a:latin typeface="Cambria Math"/>
                          </a:rPr>
                          <m:t>𝑻</m:t>
                        </m:r>
                      </m:sup>
                    </m:sSup>
                    <m:r>
                      <a:rPr lang="en-US" altLang="zh-CN" sz="1400" b="1" i="1" smtClean="0">
                        <a:latin typeface="Cambria Math"/>
                      </a:rPr>
                      <m:t>,</m:t>
                    </m:r>
                    <m:r>
                      <a:rPr lang="en-US" altLang="zh-CN" sz="1400" b="1" i="1" smtClean="0">
                        <a:latin typeface="Cambria Math"/>
                      </a:rPr>
                      <m:t>𝒇</m:t>
                    </m:r>
                    <m:d>
                      <m:dPr>
                        <m:ctrlPr>
                          <a:rPr lang="en-US" altLang="zh-CN" sz="1400" b="1" i="1" smtClean="0">
                            <a:latin typeface="Cambria Math" panose="02040503050406030204" pitchFamily="18" charset="0"/>
                          </a:rPr>
                        </m:ctrlPr>
                      </m:dPr>
                      <m:e>
                        <m:sSup>
                          <m:sSupPr>
                            <m:ctrlPr>
                              <a:rPr lang="en-US" altLang="zh-CN" sz="1400" b="1" i="1" smtClean="0">
                                <a:latin typeface="Cambria Math" panose="02040503050406030204" pitchFamily="18" charset="0"/>
                              </a:rPr>
                            </m:ctrlPr>
                          </m:sSupPr>
                          <m:e>
                            <m:r>
                              <a:rPr lang="en-US" altLang="zh-CN" sz="1400" b="1" i="1" smtClean="0">
                                <a:latin typeface="Cambria Math"/>
                              </a:rPr>
                              <m:t>𝒙</m:t>
                            </m:r>
                          </m:e>
                          <m:sup>
                            <m:r>
                              <a:rPr lang="en-US" altLang="zh-CN" sz="1400" b="1" i="1" smtClean="0">
                                <a:latin typeface="Cambria Math"/>
                              </a:rPr>
                              <m:t>∗</m:t>
                            </m:r>
                          </m:sup>
                        </m:sSup>
                      </m:e>
                    </m:d>
                    <m:r>
                      <a:rPr lang="en-US" altLang="zh-CN" sz="1400" b="1" i="1" smtClean="0">
                        <a:latin typeface="Cambria Math"/>
                      </a:rPr>
                      <m:t>=−</m:t>
                    </m:r>
                    <m:r>
                      <a:rPr lang="en-US" altLang="zh-CN" sz="1400" b="1" i="1" smtClean="0">
                        <a:latin typeface="Cambria Math"/>
                      </a:rPr>
                      <m:t>𝟏𝟏</m:t>
                    </m:r>
                  </m:oMath>
                </a14:m>
                <a:endParaRPr lang="zh-CN" altLang="en-US" sz="1400" dirty="0"/>
              </a:p>
              <a:p>
                <a:endParaRPr lang="zh-CN" alt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2" b="-2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6391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en-US" altLang="zh-CN" sz="2400" dirty="0" smtClean="0">
                <a:latin typeface="隶书" pitchFamily="1" charset="-122"/>
              </a:rPr>
              <a:t>)-</a:t>
            </a:r>
            <a:r>
              <a:rPr lang="zh-CN" altLang="en-US" sz="2400" dirty="0" smtClean="0">
                <a:latin typeface="隶书" pitchFamily="1" charset="-122"/>
              </a:rPr>
              <a:t>制约函数法</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1600" dirty="0" smtClean="0"/>
                  <a:t>制约函数法：基本思想为构造制约函数，将约束问题转化为一系列无约束问题</a:t>
                </a:r>
                <a:r>
                  <a:rPr lang="en-US" altLang="zh-CN" sz="1600" dirty="0" smtClean="0"/>
                  <a:t>.</a:t>
                </a:r>
                <a:r>
                  <a:rPr lang="zh-CN" altLang="en-US" sz="1600" dirty="0" smtClean="0"/>
                  <a:t>也称为序列无约束最小化技术</a:t>
                </a:r>
                <a:r>
                  <a:rPr lang="en-US" altLang="zh-CN" sz="1600" dirty="0" smtClean="0"/>
                  <a:t>(SUMT: Sequential unconstrained minimization techniques)</a:t>
                </a:r>
              </a:p>
              <a:p>
                <a:r>
                  <a:rPr lang="zh-CN" altLang="en-US" sz="1600" dirty="0" smtClean="0">
                    <a:solidFill>
                      <a:srgbClr val="FF0000"/>
                    </a:solidFill>
                  </a:rPr>
                  <a:t>罚函数法</a:t>
                </a:r>
                <a:r>
                  <a:rPr lang="en-US" altLang="zh-CN" sz="1600" dirty="0" smtClean="0">
                    <a:solidFill>
                      <a:srgbClr val="FF0000"/>
                    </a:solidFill>
                  </a:rPr>
                  <a:t>(penalty function),</a:t>
                </a:r>
                <a:r>
                  <a:rPr lang="zh-CN" altLang="en-US" sz="1600" dirty="0">
                    <a:solidFill>
                      <a:srgbClr val="FF0000"/>
                    </a:solidFill>
                  </a:rPr>
                  <a:t>外</a:t>
                </a:r>
                <a:r>
                  <a:rPr lang="zh-CN" altLang="en-US" sz="1600" dirty="0" smtClean="0">
                    <a:solidFill>
                      <a:srgbClr val="FF0000"/>
                    </a:solidFill>
                  </a:rPr>
                  <a:t>点法</a:t>
                </a:r>
                <a:r>
                  <a:rPr lang="en-US" altLang="zh-CN" sz="1600" dirty="0" smtClean="0">
                    <a:solidFill>
                      <a:srgbClr val="FF0000"/>
                    </a:solidFill>
                  </a:rPr>
                  <a:t>(</a:t>
                </a:r>
                <a:r>
                  <a:rPr lang="en-US" altLang="zh-CN" sz="1600" b="0" dirty="0">
                    <a:solidFill>
                      <a:srgbClr val="FF0000"/>
                    </a:solidFill>
                  </a:rPr>
                  <a:t>exterior point</a:t>
                </a:r>
                <a:r>
                  <a:rPr lang="en-US" altLang="zh-CN" sz="1600" dirty="0" smtClean="0">
                    <a:solidFill>
                      <a:srgbClr val="FF0000"/>
                    </a:solidFill>
                  </a:rPr>
                  <a:t>)</a:t>
                </a:r>
              </a:p>
              <a:p>
                <a:r>
                  <a:rPr lang="zh-CN" altLang="en-US" sz="1600" dirty="0"/>
                  <a:t>考虑非线性规划问题</a:t>
                </a:r>
                <a14:m>
                  <m:oMath xmlns:m="http://schemas.openxmlformats.org/officeDocument/2006/math">
                    <m:r>
                      <a:rPr lang="en-US" altLang="zh-CN" sz="1600" b="1" i="0" smtClean="0">
                        <a:solidFill>
                          <a:srgbClr val="CC00CC"/>
                        </a:solidFill>
                        <a:latin typeface="Cambria Math"/>
                      </a:rPr>
                      <m:t>(</m:t>
                    </m:r>
                    <m:r>
                      <a:rPr lang="en-US" altLang="zh-CN" sz="1600" b="1" i="0" smtClean="0">
                        <a:solidFill>
                          <a:srgbClr val="CC00CC"/>
                        </a:solidFill>
                        <a:latin typeface="Cambria Math"/>
                      </a:rPr>
                      <m:t>𝐏</m:t>
                    </m:r>
                    <m:r>
                      <a:rPr lang="en-US" altLang="zh-CN" sz="1600" b="1" i="0" smtClean="0">
                        <a:solidFill>
                          <a:srgbClr val="CC00CC"/>
                        </a:solidFill>
                        <a:latin typeface="Cambria Math"/>
                      </a:rPr>
                      <m:t>)</m:t>
                    </m:r>
                    <m:r>
                      <a:rPr lang="en-US" altLang="zh-CN" sz="1600" i="1">
                        <a:latin typeface="Cambria Math"/>
                      </a:rPr>
                      <m:t>𝒎𝒊𝒏</m:t>
                    </m:r>
                    <m:r>
                      <a:rPr lang="en-US" altLang="zh-CN" sz="1600" i="1">
                        <a:latin typeface="Cambria Math"/>
                      </a:rPr>
                      <m:t> </m:t>
                    </m:r>
                    <m:r>
                      <a:rPr lang="en-US" altLang="zh-CN" sz="1600" i="1">
                        <a:latin typeface="Cambria Math"/>
                      </a:rPr>
                      <m:t>𝒇</m:t>
                    </m:r>
                    <m:d>
                      <m:dPr>
                        <m:ctrlPr>
                          <a:rPr lang="en-US" altLang="zh-CN" sz="1600" i="1">
                            <a:latin typeface="Cambria Math" panose="02040503050406030204" pitchFamily="18" charset="0"/>
                          </a:rPr>
                        </m:ctrlPr>
                      </m:dPr>
                      <m:e>
                        <m:r>
                          <a:rPr lang="en-US" altLang="zh-CN" sz="1600" i="1">
                            <a:latin typeface="Cambria Math"/>
                          </a:rPr>
                          <m:t>𝒙</m:t>
                        </m:r>
                      </m:e>
                    </m:d>
                    <m:r>
                      <a:rPr lang="en-US" altLang="zh-CN" sz="1600" i="1">
                        <a:latin typeface="Cambria Math"/>
                      </a:rPr>
                      <m:t>;</m:t>
                    </m:r>
                    <m:r>
                      <a:rPr lang="en-US" altLang="zh-CN" sz="1600" i="1">
                        <a:latin typeface="Cambria Math"/>
                      </a:rPr>
                      <m:t>𝒔</m:t>
                    </m:r>
                    <m:r>
                      <a:rPr lang="en-US" altLang="zh-CN" sz="1600" i="1">
                        <a:latin typeface="Cambria Math"/>
                      </a:rPr>
                      <m:t>.</m:t>
                    </m:r>
                    <m:r>
                      <a:rPr lang="en-US" altLang="zh-CN" sz="1600" i="1">
                        <a:latin typeface="Cambria Math"/>
                      </a:rPr>
                      <m:t>𝒕</m:t>
                    </m:r>
                    <m:r>
                      <a:rPr lang="en-US" altLang="zh-CN" sz="1600" i="1">
                        <a:latin typeface="Cambria Math"/>
                      </a:rPr>
                      <m:t>. </m:t>
                    </m:r>
                    <m:sSub>
                      <m:sSubPr>
                        <m:ctrlPr>
                          <a:rPr lang="en-US" altLang="zh-CN" sz="1600" i="1">
                            <a:latin typeface="Cambria Math" panose="02040503050406030204" pitchFamily="18" charset="0"/>
                          </a:rPr>
                        </m:ctrlPr>
                      </m:sSubPr>
                      <m:e>
                        <m:r>
                          <a:rPr lang="en-US" altLang="zh-CN" sz="1600" i="1">
                            <a:latin typeface="Cambria Math"/>
                          </a:rPr>
                          <m:t>𝒈</m:t>
                        </m:r>
                      </m:e>
                      <m:sub>
                        <m:r>
                          <a:rPr lang="en-US" altLang="zh-CN" sz="1600" i="1">
                            <a:latin typeface="Cambria Math"/>
                          </a:rPr>
                          <m:t>𝒊</m:t>
                        </m:r>
                      </m:sub>
                    </m:sSub>
                    <m:d>
                      <m:dPr>
                        <m:ctrlPr>
                          <a:rPr lang="en-US" altLang="zh-CN" sz="1600" i="1">
                            <a:latin typeface="Cambria Math" panose="02040503050406030204" pitchFamily="18" charset="0"/>
                          </a:rPr>
                        </m:ctrlPr>
                      </m:dPr>
                      <m:e>
                        <m:r>
                          <a:rPr lang="en-US" altLang="zh-CN" sz="1600" i="1">
                            <a:latin typeface="Cambria Math"/>
                          </a:rPr>
                          <m:t>𝒙</m:t>
                        </m:r>
                      </m:e>
                    </m:d>
                    <m:r>
                      <a:rPr lang="en-US" altLang="zh-CN" sz="1600" i="1">
                        <a:latin typeface="Cambria Math"/>
                      </a:rPr>
                      <m:t>≤</m:t>
                    </m:r>
                    <m:r>
                      <a:rPr lang="en-US" altLang="zh-CN" sz="1600" i="1">
                        <a:latin typeface="Cambria Math"/>
                      </a:rPr>
                      <m:t>𝟎</m:t>
                    </m:r>
                    <m:r>
                      <a:rPr lang="en-US" altLang="zh-CN" sz="1600" i="1">
                        <a:latin typeface="Cambria Math"/>
                      </a:rPr>
                      <m:t>,</m:t>
                    </m:r>
                    <m:r>
                      <a:rPr lang="en-US" altLang="zh-CN" sz="1600" i="1">
                        <a:latin typeface="Cambria Math"/>
                      </a:rPr>
                      <m:t>𝒊</m:t>
                    </m:r>
                    <m:r>
                      <a:rPr lang="en-US" altLang="zh-CN" sz="1600" i="1">
                        <a:latin typeface="Cambria Math"/>
                      </a:rPr>
                      <m:t>=</m:t>
                    </m:r>
                    <m:r>
                      <a:rPr lang="en-US" altLang="zh-CN" sz="1600" i="1">
                        <a:latin typeface="Cambria Math"/>
                      </a:rPr>
                      <m:t>𝟏</m:t>
                    </m:r>
                    <m:r>
                      <a:rPr lang="en-US" altLang="zh-CN" sz="1600" i="1">
                        <a:latin typeface="Cambria Math"/>
                      </a:rPr>
                      <m:t>,⋯,</m:t>
                    </m:r>
                    <m:r>
                      <a:rPr lang="en-US" altLang="zh-CN" sz="1600" i="1">
                        <a:latin typeface="Cambria Math"/>
                      </a:rPr>
                      <m:t>𝒎</m:t>
                    </m:r>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𝒉</m:t>
                        </m:r>
                      </m:e>
                      <m:sub>
                        <m:r>
                          <a:rPr lang="en-US" altLang="zh-CN" sz="1600" i="1">
                            <a:latin typeface="Cambria Math"/>
                          </a:rPr>
                          <m:t>𝒋</m:t>
                        </m:r>
                      </m:sub>
                    </m:sSub>
                    <m:d>
                      <m:dPr>
                        <m:ctrlPr>
                          <a:rPr lang="en-US" altLang="zh-CN" sz="1600" i="1">
                            <a:latin typeface="Cambria Math" panose="02040503050406030204" pitchFamily="18" charset="0"/>
                          </a:rPr>
                        </m:ctrlPr>
                      </m:dPr>
                      <m:e>
                        <m:r>
                          <a:rPr lang="en-US" altLang="zh-CN" sz="1600" i="1">
                            <a:latin typeface="Cambria Math"/>
                          </a:rPr>
                          <m:t>𝒙</m:t>
                        </m:r>
                      </m:e>
                    </m:d>
                    <m:r>
                      <a:rPr lang="en-US" altLang="zh-CN" sz="1600" i="1">
                        <a:latin typeface="Cambria Math"/>
                      </a:rPr>
                      <m:t>=</m:t>
                    </m:r>
                    <m:r>
                      <a:rPr lang="en-US" altLang="zh-CN" sz="1600" i="1">
                        <a:latin typeface="Cambria Math"/>
                      </a:rPr>
                      <m:t>𝟎</m:t>
                    </m:r>
                    <m:r>
                      <a:rPr lang="en-US" altLang="zh-CN" sz="1600" i="1">
                        <a:latin typeface="Cambria Math"/>
                      </a:rPr>
                      <m:t>,</m:t>
                    </m:r>
                    <m:r>
                      <a:rPr lang="en-US" altLang="zh-CN" sz="1600" i="1">
                        <a:latin typeface="Cambria Math"/>
                      </a:rPr>
                      <m:t>𝒋</m:t>
                    </m:r>
                    <m:r>
                      <a:rPr lang="en-US" altLang="zh-CN" sz="1600" i="1">
                        <a:latin typeface="Cambria Math"/>
                      </a:rPr>
                      <m:t>=</m:t>
                    </m:r>
                    <m:r>
                      <a:rPr lang="en-US" altLang="zh-CN" sz="1600" i="1">
                        <a:latin typeface="Cambria Math"/>
                      </a:rPr>
                      <m:t>𝟏</m:t>
                    </m:r>
                    <m:r>
                      <a:rPr lang="en-US" altLang="zh-CN" sz="1600" i="1">
                        <a:latin typeface="Cambria Math"/>
                      </a:rPr>
                      <m:t>,⋯,</m:t>
                    </m:r>
                    <m:r>
                      <a:rPr lang="en-US" altLang="zh-CN" sz="1600" i="1">
                        <a:latin typeface="Cambria Math"/>
                      </a:rPr>
                      <m:t>𝒍</m:t>
                    </m:r>
                  </m:oMath>
                </a14:m>
                <a:r>
                  <a:rPr lang="en-US" altLang="zh-CN" sz="1600" dirty="0"/>
                  <a:t>,</a:t>
                </a:r>
                <a:r>
                  <a:rPr lang="zh-CN" altLang="en-US" sz="1600" dirty="0"/>
                  <a:t>记问题的可行域为</a:t>
                </a:r>
                <a14:m>
                  <m:oMath xmlns:m="http://schemas.openxmlformats.org/officeDocument/2006/math">
                    <m:r>
                      <a:rPr lang="en-US" altLang="zh-CN" sz="1600" i="1">
                        <a:latin typeface="Cambria Math"/>
                      </a:rPr>
                      <m:t>𝑿</m:t>
                    </m:r>
                  </m:oMath>
                </a14:m>
                <a:r>
                  <a:rPr lang="zh-CN" altLang="en-US" sz="1600" dirty="0"/>
                  <a:t>，且</a:t>
                </a:r>
                <a14:m>
                  <m:oMath xmlns:m="http://schemas.openxmlformats.org/officeDocument/2006/math">
                    <m:r>
                      <a:rPr lang="en-US" altLang="zh-CN" sz="1600" i="1">
                        <a:latin typeface="Cambria Math"/>
                      </a:rPr>
                      <m:t>𝒇</m:t>
                    </m:r>
                    <m:r>
                      <a:rPr lang="en-US" altLang="zh-CN" sz="1600" i="1">
                        <a:latin typeface="Cambria Math"/>
                      </a:rPr>
                      <m:t>,</m:t>
                    </m:r>
                    <m:r>
                      <a:rPr lang="en-US" altLang="zh-CN" sz="1600" i="1">
                        <a:latin typeface="Cambria Math"/>
                      </a:rPr>
                      <m:t>𝒈</m:t>
                    </m:r>
                    <m:r>
                      <a:rPr lang="en-US" altLang="zh-CN" sz="1600" i="1">
                        <a:latin typeface="Cambria Math"/>
                      </a:rPr>
                      <m:t>,</m:t>
                    </m:r>
                    <m:r>
                      <a:rPr lang="en-US" altLang="zh-CN" sz="1600" i="1">
                        <a:latin typeface="Cambria Math"/>
                      </a:rPr>
                      <m:t>𝒉</m:t>
                    </m:r>
                  </m:oMath>
                </a14:m>
                <a:r>
                  <a:rPr lang="zh-CN" altLang="en-US" sz="1600" dirty="0"/>
                  <a:t>在均存在一阶连续偏导</a:t>
                </a:r>
                <a:r>
                  <a:rPr lang="zh-CN" altLang="en-US" sz="1600" dirty="0" smtClean="0"/>
                  <a:t>数（</a:t>
                </a:r>
                <a:r>
                  <a:rPr lang="zh-CN" altLang="en-US" sz="1600" dirty="0"/>
                  <a:t>注</a:t>
                </a:r>
                <a:r>
                  <a:rPr lang="zh-CN" altLang="en-US" sz="1600" dirty="0" smtClean="0"/>
                  <a:t>意有时简记为</a:t>
                </a:r>
                <a14:m>
                  <m:oMath xmlns:m="http://schemas.openxmlformats.org/officeDocument/2006/math">
                    <m:r>
                      <a:rPr lang="en-US" altLang="zh-CN" sz="1600" b="1" i="1" smtClean="0">
                        <a:latin typeface="Cambria Math"/>
                      </a:rPr>
                      <m:t>𝒎𝒊𝒏</m:t>
                    </m:r>
                    <m:r>
                      <a:rPr lang="en-US" altLang="zh-CN" sz="1600" b="1" i="1" smtClean="0">
                        <a:latin typeface="Cambria Math"/>
                      </a:rPr>
                      <m:t> </m:t>
                    </m:r>
                    <m:r>
                      <a:rPr lang="en-US" altLang="zh-CN" sz="1600" b="1" i="1" smtClean="0">
                        <a:latin typeface="Cambria Math"/>
                      </a:rPr>
                      <m:t>𝒇</m:t>
                    </m:r>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r>
                      <a:rPr lang="en-US" altLang="zh-CN" sz="1600" b="1" i="1" smtClean="0">
                        <a:latin typeface="Cambria Math"/>
                      </a:rPr>
                      <m:t>𝒔</m:t>
                    </m:r>
                    <m:r>
                      <a:rPr lang="en-US" altLang="zh-CN" sz="1600" b="1" i="1" smtClean="0">
                        <a:latin typeface="Cambria Math"/>
                      </a:rPr>
                      <m:t>.</m:t>
                    </m:r>
                    <m:r>
                      <a:rPr lang="en-US" altLang="zh-CN" sz="1600" b="1" i="1" smtClean="0">
                        <a:latin typeface="Cambria Math"/>
                      </a:rPr>
                      <m:t>𝒕</m:t>
                    </m:r>
                    <m:r>
                      <a:rPr lang="en-US" altLang="zh-CN" sz="1600" b="1" i="1" smtClean="0">
                        <a:latin typeface="Cambria Math"/>
                      </a:rPr>
                      <m:t>. </m:t>
                    </m:r>
                    <m:r>
                      <a:rPr lang="en-US" altLang="zh-CN" sz="1600" b="1" i="1" smtClean="0">
                        <a:latin typeface="Cambria Math"/>
                      </a:rPr>
                      <m:t>𝒈</m:t>
                    </m:r>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𝒉</m:t>
                    </m:r>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r>
                      <a:rPr lang="en-US" altLang="zh-CN" sz="1600" b="1" i="1" smtClean="0">
                        <a:latin typeface="Cambria Math"/>
                      </a:rPr>
                      <m:t>𝟎</m:t>
                    </m:r>
                  </m:oMath>
                </a14:m>
                <a:r>
                  <a:rPr lang="zh-CN" altLang="en-US" sz="1600" dirty="0" smtClean="0"/>
                  <a:t>）</a:t>
                </a:r>
                <a:endParaRPr lang="en-US" altLang="zh-CN" sz="1600" dirty="0" smtClean="0"/>
              </a:p>
              <a:p>
                <a:r>
                  <a:rPr lang="zh-CN" altLang="en-US" sz="1600" dirty="0"/>
                  <a:t>考</a:t>
                </a:r>
                <a:r>
                  <a:rPr lang="zh-CN" altLang="en-US" sz="1600" dirty="0" smtClean="0"/>
                  <a:t>虑由目标函数和约束函数构造一个罚函数，通过解这个罚函数，可以使得解既能满足函数值下降，又能满足约束条件</a:t>
                </a:r>
                <a:endParaRPr lang="en-US" altLang="zh-CN" sz="1600" dirty="0" smtClean="0"/>
              </a:p>
              <a:p>
                <a:r>
                  <a:rPr lang="zh-CN" altLang="en-US" sz="1600" dirty="0"/>
                  <a:t>例</a:t>
                </a:r>
                <a:r>
                  <a:rPr lang="zh-CN" altLang="en-US" sz="1600" dirty="0" smtClean="0"/>
                  <a:t>如，考虑如下问题</a:t>
                </a:r>
                <a14:m>
                  <m:oMath xmlns:m="http://schemas.openxmlformats.org/officeDocument/2006/math">
                    <m:r>
                      <a:rPr lang="en-US" altLang="zh-CN" sz="1600" b="1" i="1" smtClean="0">
                        <a:latin typeface="Cambria Math"/>
                      </a:rPr>
                      <m:t> </m:t>
                    </m:r>
                    <m:r>
                      <a:rPr lang="en-US" altLang="zh-CN" sz="1600" b="1" i="1" smtClean="0">
                        <a:latin typeface="Cambria Math"/>
                      </a:rPr>
                      <m:t>𝒎𝒊𝒏</m:t>
                    </m:r>
                    <m:r>
                      <a:rPr lang="en-US" altLang="zh-CN" sz="1600" b="1" i="1" smtClean="0">
                        <a:latin typeface="Cambria Math"/>
                      </a:rPr>
                      <m:t> </m:t>
                    </m:r>
                    <m:r>
                      <a:rPr lang="en-US" altLang="zh-CN" sz="1600" b="1" i="1" smtClean="0">
                        <a:latin typeface="Cambria Math"/>
                      </a:rPr>
                      <m:t>𝒇</m:t>
                    </m:r>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r>
                      <a:rPr lang="en-US" altLang="zh-CN" sz="1600" b="1" i="1" smtClean="0">
                        <a:latin typeface="Cambria Math"/>
                      </a:rPr>
                      <m:t>𝒔</m:t>
                    </m:r>
                    <m:r>
                      <a:rPr lang="en-US" altLang="zh-CN" sz="1600" b="1" i="1" smtClean="0">
                        <a:latin typeface="Cambria Math"/>
                      </a:rPr>
                      <m:t>.</m:t>
                    </m:r>
                    <m:r>
                      <a:rPr lang="en-US" altLang="zh-CN" sz="1600" b="1" i="1" smtClean="0">
                        <a:latin typeface="Cambria Math"/>
                      </a:rPr>
                      <m:t>𝒕</m:t>
                    </m:r>
                    <m:r>
                      <a:rPr lang="en-US" altLang="zh-CN" sz="1600" b="1" i="1" smtClean="0">
                        <a:latin typeface="Cambria Math"/>
                      </a:rPr>
                      <m:t>. </m:t>
                    </m:r>
                    <m:r>
                      <a:rPr lang="en-US" altLang="zh-CN" sz="1600" b="1" i="1" smtClean="0">
                        <a:latin typeface="Cambria Math"/>
                      </a:rPr>
                      <m:t>𝒈</m:t>
                    </m:r>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r>
                      <a:rPr lang="en-US" altLang="zh-CN" sz="1600" b="1" i="1" smtClean="0">
                        <a:latin typeface="Cambria Math"/>
                      </a:rPr>
                      <m:t>𝟎</m:t>
                    </m:r>
                  </m:oMath>
                </a14:m>
                <a:r>
                  <a:rPr lang="en-US" altLang="zh-CN" sz="1600" dirty="0" smtClean="0"/>
                  <a:t>,</a:t>
                </a:r>
                <a:r>
                  <a:rPr lang="zh-CN" altLang="en-US" sz="1600" dirty="0" smtClean="0"/>
                  <a:t>构造一个函数</a:t>
                </a:r>
                <a14:m>
                  <m:oMath xmlns:m="http://schemas.openxmlformats.org/officeDocument/2006/math">
                    <m:r>
                      <a:rPr lang="en-US" altLang="zh-CN" sz="1600" b="1" i="1" smtClean="0">
                        <a:latin typeface="Cambria Math"/>
                      </a:rPr>
                      <m:t>𝝍</m:t>
                    </m:r>
                    <m:d>
                      <m:dPr>
                        <m:ctrlPr>
                          <a:rPr lang="en-US" altLang="zh-CN" sz="1600" b="1" i="1" smtClean="0">
                            <a:latin typeface="Cambria Math" panose="02040503050406030204" pitchFamily="18" charset="0"/>
                          </a:rPr>
                        </m:ctrlPr>
                      </m:dPr>
                      <m:e>
                        <m:r>
                          <a:rPr lang="en-US" altLang="zh-CN" sz="1600" b="1" i="1" smtClean="0">
                            <a:latin typeface="Cambria Math"/>
                          </a:rPr>
                          <m:t>𝒕</m:t>
                        </m:r>
                      </m:e>
                    </m:d>
                    <m:r>
                      <a:rPr lang="en-US" altLang="zh-CN" sz="1600" b="1" i="1" smtClean="0">
                        <a:latin typeface="Cambria Math"/>
                      </a:rPr>
                      <m:t>=</m:t>
                    </m:r>
                    <m:d>
                      <m:dPr>
                        <m:begChr m:val="{"/>
                        <m:endChr m:val=""/>
                        <m:ctrlPr>
                          <a:rPr lang="en-US" altLang="zh-CN" sz="1600" b="1" i="1" smtClean="0">
                            <a:latin typeface="Cambria Math" panose="02040503050406030204" pitchFamily="18" charset="0"/>
                          </a:rPr>
                        </m:ctrlPr>
                      </m:dPr>
                      <m:e>
                        <m:eqArr>
                          <m:eqArrPr>
                            <m:ctrlPr>
                              <a:rPr lang="en-US" altLang="zh-CN" sz="1600" b="1" i="1" smtClean="0">
                                <a:latin typeface="Cambria Math" panose="02040503050406030204" pitchFamily="18" charset="0"/>
                              </a:rPr>
                            </m:ctrlPr>
                          </m:eqArrPr>
                          <m:e>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𝒕</m:t>
                            </m:r>
                            <m:r>
                              <a:rPr lang="en-US" altLang="zh-CN" sz="1600" b="1" i="1" smtClean="0">
                                <a:latin typeface="Cambria Math"/>
                              </a:rPr>
                              <m:t>≤</m:t>
                            </m:r>
                            <m:r>
                              <a:rPr lang="en-US" altLang="zh-CN" sz="1600" b="1" i="1" smtClean="0">
                                <a:latin typeface="Cambria Math"/>
                              </a:rPr>
                              <m:t>𝟎</m:t>
                            </m:r>
                          </m:e>
                          <m:e>
                            <m:r>
                              <a:rPr lang="en-US" altLang="zh-CN" sz="1600" b="1" i="1" smtClean="0">
                                <a:latin typeface="Cambria Math"/>
                                <a:ea typeface="Cambria Math"/>
                              </a:rPr>
                              <m:t>∞,</m:t>
                            </m:r>
                            <m:r>
                              <a:rPr lang="en-US" altLang="zh-CN" sz="1600" b="1" i="1" smtClean="0">
                                <a:latin typeface="Cambria Math"/>
                                <a:ea typeface="Cambria Math"/>
                              </a:rPr>
                              <m:t>𝒕</m:t>
                            </m:r>
                            <m:r>
                              <a:rPr lang="en-US" altLang="zh-CN" sz="1600" b="1" i="1" smtClean="0">
                                <a:latin typeface="Cambria Math"/>
                                <a:ea typeface="Cambria Math"/>
                              </a:rPr>
                              <m:t>&gt;</m:t>
                            </m:r>
                            <m:r>
                              <a:rPr lang="en-US" altLang="zh-CN" sz="1600" b="1" i="1" smtClean="0">
                                <a:latin typeface="Cambria Math"/>
                                <a:ea typeface="Cambria Math"/>
                              </a:rPr>
                              <m:t>𝟎</m:t>
                            </m:r>
                          </m:e>
                        </m:eqArr>
                      </m:e>
                    </m:d>
                  </m:oMath>
                </a14:m>
                <a:r>
                  <a:rPr lang="en-US" altLang="zh-CN" sz="1600" dirty="0" smtClean="0"/>
                  <a:t>,</a:t>
                </a:r>
                <a:r>
                  <a:rPr lang="zh-CN" altLang="en-US" sz="1600" dirty="0" smtClean="0"/>
                  <a:t>现在把</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a:rPr>
                          <m:t>𝒈</m:t>
                        </m:r>
                      </m:e>
                      <m:sub>
                        <m:r>
                          <a:rPr lang="en-US" altLang="zh-CN" sz="1600" b="1" i="1" smtClean="0">
                            <a:latin typeface="Cambria Math"/>
                          </a:rPr>
                          <m:t>𝒊</m:t>
                        </m:r>
                      </m:sub>
                    </m:sSub>
                    <m:r>
                      <a:rPr lang="en-US" altLang="zh-CN" sz="1600" b="1" i="1" smtClean="0">
                        <a:latin typeface="Cambria Math"/>
                      </a:rPr>
                      <m:t>(</m:t>
                    </m:r>
                    <m:r>
                      <a:rPr lang="en-US" altLang="zh-CN" sz="1600" b="1" i="1" smtClean="0">
                        <a:latin typeface="Cambria Math"/>
                      </a:rPr>
                      <m:t>𝒙</m:t>
                    </m:r>
                    <m:r>
                      <a:rPr lang="en-US" altLang="zh-CN" sz="1600" b="1" i="1" smtClean="0">
                        <a:latin typeface="Cambria Math"/>
                      </a:rPr>
                      <m:t>)</m:t>
                    </m:r>
                  </m:oMath>
                </a14:m>
                <a:r>
                  <a:rPr lang="zh-CN" altLang="en-US" sz="1600" dirty="0" smtClean="0"/>
                  <a:t>看做</a:t>
                </a:r>
                <a14:m>
                  <m:oMath xmlns:m="http://schemas.openxmlformats.org/officeDocument/2006/math">
                    <m:r>
                      <a:rPr lang="en-US" altLang="zh-CN" sz="1600" b="1" i="1" smtClean="0">
                        <a:latin typeface="Cambria Math"/>
                      </a:rPr>
                      <m:t>𝒕</m:t>
                    </m:r>
                  </m:oMath>
                </a14:m>
                <a:r>
                  <a:rPr lang="en-US" altLang="zh-CN" sz="1600" dirty="0" smtClean="0"/>
                  <a:t>,</a:t>
                </a:r>
                <a:r>
                  <a:rPr lang="zh-CN" altLang="en-US" sz="1600" dirty="0" smtClean="0"/>
                  <a:t>显然当</a:t>
                </a:r>
                <a14:m>
                  <m:oMath xmlns:m="http://schemas.openxmlformats.org/officeDocument/2006/math">
                    <m:r>
                      <a:rPr lang="en-US" altLang="zh-CN" sz="1600" b="1" i="1" smtClean="0">
                        <a:latin typeface="Cambria Math"/>
                      </a:rPr>
                      <m:t>𝒙</m:t>
                    </m:r>
                    <m:r>
                      <a:rPr lang="en-US" altLang="zh-CN" sz="1600" b="1" i="1" smtClean="0">
                        <a:latin typeface="Cambria Math"/>
                      </a:rPr>
                      <m:t>∈</m:t>
                    </m:r>
                    <m:r>
                      <a:rPr lang="en-US" altLang="zh-CN" sz="1600" b="1" i="1" smtClean="0">
                        <a:latin typeface="Cambria Math"/>
                      </a:rPr>
                      <m:t>𝑿</m:t>
                    </m:r>
                    <m:r>
                      <a:rPr lang="en-US" altLang="zh-CN" sz="1600" b="1" i="1" smtClean="0">
                        <a:latin typeface="Cambria Math"/>
                      </a:rPr>
                      <m:t>,</m:t>
                    </m:r>
                    <m:r>
                      <a:rPr lang="en-US" altLang="zh-CN" sz="1600" b="1" i="1" smtClean="0">
                        <a:latin typeface="Cambria Math"/>
                      </a:rPr>
                      <m:t>𝝍</m:t>
                    </m:r>
                    <m:d>
                      <m:dPr>
                        <m:ctrlPr>
                          <a:rPr lang="en-US" altLang="zh-CN" sz="1600" b="1" i="1" smtClean="0">
                            <a:latin typeface="Cambria Math" panose="02040503050406030204" pitchFamily="18" charset="0"/>
                          </a:rPr>
                        </m:ctrlPr>
                      </m:dPr>
                      <m:e>
                        <m:sSub>
                          <m:sSubPr>
                            <m:ctrlPr>
                              <a:rPr lang="en-US" altLang="zh-CN" sz="1600" b="1" i="1" smtClean="0">
                                <a:latin typeface="Cambria Math" panose="02040503050406030204" pitchFamily="18" charset="0"/>
                              </a:rPr>
                            </m:ctrlPr>
                          </m:sSubPr>
                          <m:e>
                            <m:r>
                              <a:rPr lang="en-US" altLang="zh-CN" sz="1600" b="1" i="1" smtClean="0">
                                <a:latin typeface="Cambria Math"/>
                              </a:rPr>
                              <m:t>𝒈</m:t>
                            </m:r>
                          </m:e>
                          <m:sub>
                            <m:r>
                              <a:rPr lang="en-US" altLang="zh-CN" sz="1600" b="1" i="1" smtClean="0">
                                <a:latin typeface="Cambria Math"/>
                              </a:rPr>
                              <m:t>𝒊</m:t>
                            </m:r>
                          </m:sub>
                        </m:sSub>
                        <m:d>
                          <m:dPr>
                            <m:ctrlPr>
                              <a:rPr lang="en-US" altLang="zh-CN" sz="1600" b="1" i="1" smtClean="0">
                                <a:latin typeface="Cambria Math" panose="02040503050406030204" pitchFamily="18" charset="0"/>
                              </a:rPr>
                            </m:ctrlPr>
                          </m:dPr>
                          <m:e>
                            <m:r>
                              <a:rPr lang="en-US" altLang="zh-CN" sz="1600" b="1" i="1" smtClean="0">
                                <a:latin typeface="Cambria Math"/>
                              </a:rPr>
                              <m:t>𝒙</m:t>
                            </m:r>
                          </m:e>
                        </m:d>
                      </m:e>
                    </m:d>
                    <m:r>
                      <a:rPr lang="en-US" altLang="zh-CN" sz="1600" b="1" i="1" smtClean="0">
                        <a:latin typeface="Cambria Math"/>
                      </a:rPr>
                      <m:t>=</m:t>
                    </m:r>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𝒊</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𝒎</m:t>
                    </m:r>
                    <m:r>
                      <a:rPr lang="en-US" altLang="zh-CN" sz="1600" b="1" i="1" smtClean="0">
                        <a:latin typeface="Cambria Math"/>
                      </a:rPr>
                      <m:t>;</m:t>
                    </m:r>
                  </m:oMath>
                </a14:m>
                <a:r>
                  <a:rPr lang="zh-CN" altLang="en-US" sz="1600" dirty="0" smtClean="0"/>
                  <a:t>当</a:t>
                </a:r>
                <a14:m>
                  <m:oMath xmlns:m="http://schemas.openxmlformats.org/officeDocument/2006/math">
                    <m:r>
                      <a:rPr lang="en-US" altLang="zh-CN" sz="1600" b="1" i="1" dirty="0" smtClean="0">
                        <a:latin typeface="Cambria Math"/>
                      </a:rPr>
                      <m:t>𝒙</m:t>
                    </m:r>
                    <m:r>
                      <a:rPr lang="en-US" altLang="zh-CN" sz="1600" b="1" i="1" dirty="0" smtClean="0">
                        <a:latin typeface="Cambria Math"/>
                      </a:rPr>
                      <m:t>∉</m:t>
                    </m:r>
                    <m:r>
                      <a:rPr lang="en-US" altLang="zh-CN" sz="1600" b="1" i="1" dirty="0" smtClean="0">
                        <a:latin typeface="Cambria Math"/>
                      </a:rPr>
                      <m:t>𝑿</m:t>
                    </m:r>
                    <m:r>
                      <a:rPr lang="en-US" altLang="zh-CN" sz="1600" b="1" i="1" dirty="0" smtClean="0">
                        <a:latin typeface="Cambria Math"/>
                      </a:rPr>
                      <m:t>,</m:t>
                    </m:r>
                    <m:r>
                      <a:rPr lang="en-US" altLang="zh-CN" sz="1600" b="1" i="1" dirty="0" smtClean="0">
                        <a:latin typeface="Cambria Math"/>
                      </a:rPr>
                      <m:t>𝝍</m:t>
                    </m:r>
                    <m:d>
                      <m:dPr>
                        <m:ctrlPr>
                          <a:rPr lang="en-US" altLang="zh-CN" sz="1600" b="1" i="1" dirty="0" smtClean="0">
                            <a:latin typeface="Cambria Math" panose="02040503050406030204" pitchFamily="18" charset="0"/>
                          </a:rPr>
                        </m:ctrlPr>
                      </m:dPr>
                      <m:e>
                        <m:sSub>
                          <m:sSubPr>
                            <m:ctrlPr>
                              <a:rPr lang="en-US" altLang="zh-CN" sz="1600" b="1" i="1" dirty="0" smtClean="0">
                                <a:latin typeface="Cambria Math" panose="02040503050406030204" pitchFamily="18" charset="0"/>
                              </a:rPr>
                            </m:ctrlPr>
                          </m:sSubPr>
                          <m:e>
                            <m:r>
                              <a:rPr lang="en-US" altLang="zh-CN" sz="1600" b="1" i="1" dirty="0" smtClean="0">
                                <a:latin typeface="Cambria Math"/>
                              </a:rPr>
                              <m:t>𝒈</m:t>
                            </m:r>
                          </m:e>
                          <m:sub>
                            <m:r>
                              <a:rPr lang="en-US" altLang="zh-CN" sz="1600" b="1" i="1" dirty="0" smtClean="0">
                                <a:latin typeface="Cambria Math"/>
                              </a:rPr>
                              <m:t>𝒊</m:t>
                            </m:r>
                          </m:sub>
                        </m:sSub>
                        <m:d>
                          <m:dPr>
                            <m:ctrlPr>
                              <a:rPr lang="en-US" altLang="zh-CN" sz="1600" b="1" i="1" dirty="0" smtClean="0">
                                <a:latin typeface="Cambria Math" panose="02040503050406030204" pitchFamily="18" charset="0"/>
                              </a:rPr>
                            </m:ctrlPr>
                          </m:dPr>
                          <m:e>
                            <m:r>
                              <a:rPr lang="en-US" altLang="zh-CN" sz="1600" b="1" i="1" dirty="0" smtClean="0">
                                <a:latin typeface="Cambria Math"/>
                              </a:rPr>
                              <m:t>𝒙</m:t>
                            </m:r>
                          </m:e>
                        </m:d>
                      </m:e>
                    </m:d>
                    <m:r>
                      <a:rPr lang="en-US" altLang="zh-CN" sz="1600" b="1" i="1" dirty="0" smtClean="0">
                        <a:latin typeface="Cambria Math"/>
                      </a:rPr>
                      <m:t>=</m:t>
                    </m:r>
                    <m:r>
                      <a:rPr lang="en-US" altLang="zh-CN" sz="1600" b="1" i="1" dirty="0" smtClean="0">
                        <a:latin typeface="Cambria Math"/>
                        <a:ea typeface="Cambria Math"/>
                      </a:rPr>
                      <m:t>∞</m:t>
                    </m:r>
                    <m:r>
                      <a:rPr lang="en-US" altLang="zh-CN" sz="1600" b="1" i="0" dirty="0" smtClean="0">
                        <a:latin typeface="Cambria Math"/>
                        <a:ea typeface="Cambria Math"/>
                      </a:rPr>
                      <m:t>.</m:t>
                    </m:r>
                  </m:oMath>
                </a14:m>
                <a:r>
                  <a:rPr lang="zh-CN" altLang="en-US" sz="1600" dirty="0" smtClean="0"/>
                  <a:t>再构造函数</a:t>
                </a:r>
                <a14:m>
                  <m:oMath xmlns:m="http://schemas.openxmlformats.org/officeDocument/2006/math">
                    <m:r>
                      <a:rPr lang="en-US" altLang="zh-CN" sz="1600" b="1" i="1" smtClean="0">
                        <a:latin typeface="Cambria Math"/>
                      </a:rPr>
                      <m:t>𝝓</m:t>
                    </m:r>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r>
                      <a:rPr lang="en-US" altLang="zh-CN" sz="1600" b="1" i="1" smtClean="0">
                        <a:latin typeface="Cambria Math"/>
                      </a:rPr>
                      <m:t>𝒇</m:t>
                    </m:r>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nary>
                      <m:naryPr>
                        <m:chr m:val="∑"/>
                        <m:limLoc m:val="subSup"/>
                        <m:ctrlPr>
                          <a:rPr lang="en-US" altLang="zh-CN" sz="1600" b="1" i="1" smtClean="0">
                            <a:latin typeface="Cambria Math" panose="02040503050406030204" pitchFamily="18" charset="0"/>
                          </a:rPr>
                        </m:ctrlPr>
                      </m:naryPr>
                      <m:sub>
                        <m:r>
                          <m:rPr>
                            <m:brk m:alnAt="25"/>
                          </m:rPr>
                          <a:rPr lang="en-US" altLang="zh-CN" sz="1600" b="1" i="1" smtClean="0">
                            <a:latin typeface="Cambria Math"/>
                          </a:rPr>
                          <m:t>𝒊</m:t>
                        </m:r>
                        <m:r>
                          <a:rPr lang="en-US" altLang="zh-CN" sz="1600" b="1" i="1" smtClean="0">
                            <a:latin typeface="Cambria Math"/>
                          </a:rPr>
                          <m:t>=</m:t>
                        </m:r>
                        <m:r>
                          <a:rPr lang="en-US" altLang="zh-CN" sz="1600" b="1" i="1" smtClean="0">
                            <a:latin typeface="Cambria Math"/>
                          </a:rPr>
                          <m:t>𝟏</m:t>
                        </m:r>
                      </m:sub>
                      <m:sup>
                        <m:r>
                          <a:rPr lang="en-US" altLang="zh-CN" sz="1600" b="1" i="1" smtClean="0">
                            <a:latin typeface="Cambria Math"/>
                          </a:rPr>
                          <m:t>𝒎</m:t>
                        </m:r>
                      </m:sup>
                      <m:e>
                        <m:r>
                          <a:rPr lang="en-US" altLang="zh-CN" sz="1600" b="1" i="1" smtClean="0">
                            <a:latin typeface="Cambria Math"/>
                          </a:rPr>
                          <m:t>𝝍</m:t>
                        </m:r>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𝒈</m:t>
                            </m:r>
                          </m:e>
                          <m:sub>
                            <m:r>
                              <a:rPr lang="en-US" altLang="zh-CN" sz="1600" b="1" i="1" smtClean="0">
                                <a:latin typeface="Cambria Math"/>
                              </a:rPr>
                              <m:t>𝒊</m:t>
                            </m:r>
                          </m:sub>
                        </m:sSub>
                        <m:d>
                          <m:dPr>
                            <m:ctrlPr>
                              <a:rPr lang="en-US" altLang="zh-CN" sz="1600" b="1" i="1" smtClean="0">
                                <a:latin typeface="Cambria Math" panose="02040503050406030204" pitchFamily="18" charset="0"/>
                              </a:rPr>
                            </m:ctrlPr>
                          </m:dPr>
                          <m:e>
                            <m:r>
                              <a:rPr lang="en-US" altLang="zh-CN" sz="1600" b="1" i="1" smtClean="0">
                                <a:latin typeface="Cambria Math"/>
                              </a:rPr>
                              <m:t>𝒙</m:t>
                            </m:r>
                          </m:e>
                        </m:d>
                        <m:r>
                          <a:rPr lang="en-US" altLang="zh-CN" sz="1600" b="1" i="1" smtClean="0">
                            <a:latin typeface="Cambria Math"/>
                          </a:rPr>
                          <m:t>)</m:t>
                        </m:r>
                      </m:e>
                    </m:nary>
                  </m:oMath>
                </a14:m>
                <a:r>
                  <a:rPr lang="en-US" altLang="zh-CN" sz="1600" dirty="0" smtClean="0"/>
                  <a:t>,</a:t>
                </a:r>
                <a:r>
                  <a:rPr lang="zh-CN" altLang="en-US" sz="1600" dirty="0" smtClean="0"/>
                  <a:t>现在来求解</a:t>
                </a:r>
                <a14:m>
                  <m:oMath xmlns:m="http://schemas.openxmlformats.org/officeDocument/2006/math">
                    <m:d>
                      <m:dPr>
                        <m:begChr m:val="（"/>
                        <m:endChr m:val="）"/>
                        <m:ctrlPr>
                          <a:rPr lang="zh-CN" altLang="en-US" sz="1600" b="1" i="1" smtClean="0">
                            <a:solidFill>
                              <a:srgbClr val="CC00CC"/>
                            </a:solidFill>
                            <a:latin typeface="Cambria Math" panose="02040503050406030204" pitchFamily="18" charset="0"/>
                          </a:rPr>
                        </m:ctrlPr>
                      </m:dPr>
                      <m:e>
                        <m:r>
                          <a:rPr lang="zh-CN" altLang="en-US" sz="1600" b="1" i="1" smtClean="0">
                            <a:solidFill>
                              <a:srgbClr val="CC00CC"/>
                            </a:solidFill>
                            <a:latin typeface="Cambria Math"/>
                          </a:rPr>
                          <m:t>∗∗</m:t>
                        </m:r>
                      </m:e>
                    </m:d>
                    <m:r>
                      <a:rPr lang="en-US" altLang="zh-CN" sz="1600" b="1" i="0" smtClean="0">
                        <a:latin typeface="Cambria Math"/>
                      </a:rPr>
                      <m:t>𝐦𝐢𝐧</m:t>
                    </m:r>
                    <m:r>
                      <a:rPr lang="en-US" altLang="zh-CN" sz="1600" b="1" i="0" smtClean="0">
                        <a:latin typeface="Cambria Math"/>
                      </a:rPr>
                      <m:t> </m:t>
                    </m:r>
                    <m:r>
                      <a:rPr lang="en-US" altLang="zh-CN" sz="1600" b="1" i="1" smtClean="0">
                        <a:latin typeface="Cambria Math"/>
                      </a:rPr>
                      <m:t>𝝓</m:t>
                    </m:r>
                    <m:r>
                      <a:rPr lang="en-US" altLang="zh-CN" sz="1600" b="1" i="1" smtClean="0">
                        <a:latin typeface="Cambria Math"/>
                      </a:rPr>
                      <m:t>(</m:t>
                    </m:r>
                    <m:r>
                      <a:rPr lang="en-US" altLang="zh-CN" sz="1600" b="1" i="1" smtClean="0">
                        <a:latin typeface="Cambria Math"/>
                      </a:rPr>
                      <m:t>𝒙</m:t>
                    </m:r>
                    <m:r>
                      <a:rPr lang="en-US" altLang="zh-CN" sz="1600" b="1" i="1" smtClean="0">
                        <a:latin typeface="Cambria Math"/>
                      </a:rPr>
                      <m:t>)</m:t>
                    </m:r>
                  </m:oMath>
                </a14:m>
                <a:r>
                  <a:rPr lang="en-US" altLang="zh-CN" sz="1600" dirty="0" smtClean="0"/>
                  <a:t>,</a:t>
                </a:r>
                <a:r>
                  <a:rPr lang="zh-CN" altLang="en-US" sz="1600" dirty="0" smtClean="0"/>
                  <a:t>若</a:t>
                </a:r>
                <a14:m>
                  <m:oMath xmlns:m="http://schemas.openxmlformats.org/officeDocument/2006/math">
                    <m:d>
                      <m:dPr>
                        <m:begChr m:val="（"/>
                        <m:endChr m:val="）"/>
                        <m:ctrlPr>
                          <a:rPr lang="zh-CN" altLang="en-US" sz="1600" i="1">
                            <a:solidFill>
                              <a:srgbClr val="CC00CC"/>
                            </a:solidFill>
                            <a:latin typeface="Cambria Math" panose="02040503050406030204" pitchFamily="18" charset="0"/>
                          </a:rPr>
                        </m:ctrlPr>
                      </m:dPr>
                      <m:e>
                        <m:r>
                          <a:rPr lang="zh-CN" altLang="en-US" sz="1600" i="1">
                            <a:solidFill>
                              <a:srgbClr val="CC00CC"/>
                            </a:solidFill>
                            <a:latin typeface="Cambria Math"/>
                          </a:rPr>
                          <m:t>∗∗</m:t>
                        </m:r>
                      </m:e>
                    </m:d>
                  </m:oMath>
                </a14:m>
                <a:r>
                  <a:rPr lang="zh-CN" altLang="en-US" sz="1600" dirty="0" smtClean="0"/>
                  <a:t>存在最优解</a:t>
                </a:r>
                <a14:m>
                  <m:oMath xmlns:m="http://schemas.openxmlformats.org/officeDocument/2006/math">
                    <m:sSup>
                      <m:sSupPr>
                        <m:ctrlPr>
                          <a:rPr lang="en-US" altLang="zh-CN" sz="1600" b="1" i="1" smtClean="0">
                            <a:latin typeface="Cambria Math" panose="02040503050406030204" pitchFamily="18" charset="0"/>
                          </a:rPr>
                        </m:ctrlPr>
                      </m:sSupPr>
                      <m:e>
                        <m:r>
                          <a:rPr lang="en-US" altLang="zh-CN" sz="1600" b="1" i="1" smtClean="0">
                            <a:latin typeface="Cambria Math"/>
                          </a:rPr>
                          <m:t>𝒙</m:t>
                        </m:r>
                      </m:e>
                      <m:sup>
                        <m:r>
                          <a:rPr lang="en-US" altLang="zh-CN" sz="1600" b="1" i="1" smtClean="0">
                            <a:latin typeface="Cambria Math"/>
                          </a:rPr>
                          <m:t>∗</m:t>
                        </m:r>
                      </m:sup>
                    </m:sSup>
                  </m:oMath>
                </a14:m>
                <a:r>
                  <a:rPr lang="en-US" altLang="zh-CN" sz="1600" dirty="0" smtClean="0"/>
                  <a:t>,</a:t>
                </a:r>
                <a:r>
                  <a:rPr lang="zh-CN" altLang="en-US" sz="1600" dirty="0" smtClean="0"/>
                  <a:t>则必有</a:t>
                </a:r>
                <a14:m>
                  <m:oMath xmlns:m="http://schemas.openxmlformats.org/officeDocument/2006/math">
                    <m:r>
                      <a:rPr lang="en-US" altLang="zh-CN" sz="1600" b="1" i="1" smtClean="0">
                        <a:latin typeface="Cambria Math"/>
                      </a:rPr>
                      <m:t>𝝍</m:t>
                    </m:r>
                    <m:d>
                      <m:dPr>
                        <m:ctrlPr>
                          <a:rPr lang="en-US" altLang="zh-CN" sz="1600" b="1" i="1" smtClean="0">
                            <a:latin typeface="Cambria Math" panose="02040503050406030204" pitchFamily="18" charset="0"/>
                          </a:rPr>
                        </m:ctrlPr>
                      </m:dPr>
                      <m:e>
                        <m:sSub>
                          <m:sSubPr>
                            <m:ctrlPr>
                              <a:rPr lang="en-US" altLang="zh-CN" sz="1600" b="1" i="1" smtClean="0">
                                <a:latin typeface="Cambria Math" panose="02040503050406030204" pitchFamily="18" charset="0"/>
                              </a:rPr>
                            </m:ctrlPr>
                          </m:sSubPr>
                          <m:e>
                            <m:r>
                              <a:rPr lang="en-US" altLang="zh-CN" sz="1600" b="1" i="1" smtClean="0">
                                <a:latin typeface="Cambria Math"/>
                              </a:rPr>
                              <m:t>𝒈</m:t>
                            </m:r>
                          </m:e>
                          <m:sub>
                            <m:r>
                              <a:rPr lang="en-US" altLang="zh-CN" sz="1600" b="1" i="1" smtClean="0">
                                <a:latin typeface="Cambria Math"/>
                              </a:rPr>
                              <m:t>𝒊</m:t>
                            </m:r>
                          </m:sub>
                        </m:sSub>
                        <m:d>
                          <m:dPr>
                            <m:ctrlPr>
                              <a:rPr lang="en-US" altLang="zh-CN" sz="1600" b="1" i="1" smtClean="0">
                                <a:latin typeface="Cambria Math" panose="02040503050406030204" pitchFamily="18" charset="0"/>
                              </a:rPr>
                            </m:ctrlPr>
                          </m:dPr>
                          <m:e>
                            <m:sSup>
                              <m:sSupPr>
                                <m:ctrlPr>
                                  <a:rPr lang="en-US" altLang="zh-CN" sz="1600" b="1" i="1" smtClean="0">
                                    <a:latin typeface="Cambria Math" panose="02040503050406030204" pitchFamily="18" charset="0"/>
                                  </a:rPr>
                                </m:ctrlPr>
                              </m:sSupPr>
                              <m:e>
                                <m:r>
                                  <a:rPr lang="en-US" altLang="zh-CN" sz="1600" b="1" i="1" smtClean="0">
                                    <a:latin typeface="Cambria Math"/>
                                  </a:rPr>
                                  <m:t>𝒙</m:t>
                                </m:r>
                              </m:e>
                              <m:sup>
                                <m:r>
                                  <a:rPr lang="en-US" altLang="zh-CN" sz="1600" b="1" i="1" smtClean="0">
                                    <a:latin typeface="Cambria Math"/>
                                  </a:rPr>
                                  <m:t>∗</m:t>
                                </m:r>
                              </m:sup>
                            </m:sSup>
                          </m:e>
                        </m:d>
                      </m:e>
                    </m:d>
                    <m:r>
                      <a:rPr lang="en-US" altLang="zh-CN" sz="1600" b="1" i="1" smtClean="0">
                        <a:latin typeface="Cambria Math"/>
                      </a:rPr>
                      <m:t>=</m:t>
                    </m:r>
                    <m:r>
                      <a:rPr lang="en-US" altLang="zh-CN" sz="1600" b="1" i="1" smtClean="0">
                        <a:latin typeface="Cambria Math"/>
                      </a:rPr>
                      <m:t>𝟎</m:t>
                    </m:r>
                  </m:oMath>
                </a14:m>
                <a:r>
                  <a:rPr lang="en-US" altLang="zh-CN" sz="1600" dirty="0" smtClean="0"/>
                  <a:t>,</a:t>
                </a:r>
                <a:r>
                  <a:rPr lang="zh-CN" altLang="en-US" sz="1600" dirty="0" smtClean="0"/>
                  <a:t>这说明</a:t>
                </a:r>
                <a14:m>
                  <m:oMath xmlns:m="http://schemas.openxmlformats.org/officeDocument/2006/math">
                    <m:sSup>
                      <m:sSupPr>
                        <m:ctrlPr>
                          <a:rPr lang="en-US" altLang="zh-CN" sz="1600" i="1">
                            <a:latin typeface="Cambria Math" panose="02040503050406030204" pitchFamily="18" charset="0"/>
                          </a:rPr>
                        </m:ctrlPr>
                      </m:sSupPr>
                      <m:e>
                        <m:r>
                          <a:rPr lang="en-US" altLang="zh-CN" sz="1600" i="1">
                            <a:latin typeface="Cambria Math"/>
                          </a:rPr>
                          <m:t>𝒙</m:t>
                        </m:r>
                      </m:e>
                      <m:sup>
                        <m:r>
                          <a:rPr lang="en-US" altLang="zh-CN" sz="1600" i="1">
                            <a:latin typeface="Cambria Math"/>
                          </a:rPr>
                          <m:t>∗</m:t>
                        </m:r>
                      </m:sup>
                    </m:sSup>
                  </m:oMath>
                </a14:m>
                <a:r>
                  <a:rPr lang="zh-CN" altLang="en-US" sz="1600" dirty="0" smtClean="0"/>
                  <a:t>也是原问题的最优解</a:t>
                </a:r>
                <a:endParaRPr lang="en-US" altLang="zh-CN" sz="1600" dirty="0" smtClean="0"/>
              </a:p>
              <a:p>
                <a:r>
                  <a:rPr lang="zh-CN" altLang="en-US" sz="1600" dirty="0"/>
                  <a:t>但上</a:t>
                </a:r>
                <a:r>
                  <a:rPr lang="zh-CN" altLang="en-US" sz="1600" dirty="0" smtClean="0"/>
                  <a:t>述的</a:t>
                </a:r>
                <a14:m>
                  <m:oMath xmlns:m="http://schemas.openxmlformats.org/officeDocument/2006/math">
                    <m:r>
                      <a:rPr lang="en-US" altLang="zh-CN" sz="1600" b="1" i="1" smtClean="0">
                        <a:latin typeface="Cambria Math"/>
                      </a:rPr>
                      <m:t>𝝍</m:t>
                    </m:r>
                    <m:r>
                      <a:rPr lang="en-US" altLang="zh-CN" sz="1600" b="1" i="1" smtClean="0">
                        <a:latin typeface="Cambria Math"/>
                      </a:rPr>
                      <m:t>(</m:t>
                    </m:r>
                    <m:r>
                      <a:rPr lang="en-US" altLang="zh-CN" sz="1600" b="1" i="1" smtClean="0">
                        <a:latin typeface="Cambria Math"/>
                      </a:rPr>
                      <m:t>𝒕</m:t>
                    </m:r>
                    <m:r>
                      <a:rPr lang="en-US" altLang="zh-CN" sz="1600" b="1" i="1" smtClean="0">
                        <a:latin typeface="Cambria Math"/>
                      </a:rPr>
                      <m:t>)</m:t>
                    </m:r>
                  </m:oMath>
                </a14:m>
                <a:r>
                  <a:rPr lang="zh-CN" altLang="en-US" sz="1600" dirty="0" smtClean="0"/>
                  <a:t>的函数形态不好，在</a:t>
                </a:r>
                <a14:m>
                  <m:oMath xmlns:m="http://schemas.openxmlformats.org/officeDocument/2006/math">
                    <m:r>
                      <a:rPr lang="en-US" altLang="zh-CN" sz="1600" b="1" i="1" smtClean="0">
                        <a:latin typeface="Cambria Math"/>
                      </a:rPr>
                      <m:t>𝒕</m:t>
                    </m:r>
                    <m:r>
                      <a:rPr lang="en-US" altLang="zh-CN" sz="1600" b="1" i="1" smtClean="0">
                        <a:latin typeface="Cambria Math"/>
                      </a:rPr>
                      <m:t>=</m:t>
                    </m:r>
                    <m:r>
                      <a:rPr lang="en-US" altLang="zh-CN" sz="1600" b="1" i="1" smtClean="0">
                        <a:latin typeface="Cambria Math"/>
                      </a:rPr>
                      <m:t>𝟎</m:t>
                    </m:r>
                  </m:oMath>
                </a14:m>
                <a:r>
                  <a:rPr lang="zh-CN" altLang="en-US" sz="1600" dirty="0" smtClean="0"/>
                  <a:t>不连续，因此希望构造具有更好性质的函数，例如</a:t>
                </a:r>
                <a14:m>
                  <m:oMath xmlns:m="http://schemas.openxmlformats.org/officeDocument/2006/math">
                    <m:r>
                      <a:rPr lang="en-US" altLang="zh-CN" sz="1600" i="1">
                        <a:latin typeface="Cambria Math"/>
                      </a:rPr>
                      <m:t>𝝍</m:t>
                    </m:r>
                    <m:d>
                      <m:dPr>
                        <m:ctrlPr>
                          <a:rPr lang="en-US" altLang="zh-CN" sz="1600" i="1">
                            <a:latin typeface="Cambria Math" panose="02040503050406030204" pitchFamily="18" charset="0"/>
                          </a:rPr>
                        </m:ctrlPr>
                      </m:dPr>
                      <m:e>
                        <m:r>
                          <a:rPr lang="en-US" altLang="zh-CN" sz="1600" i="1">
                            <a:latin typeface="Cambria Math"/>
                          </a:rPr>
                          <m:t>𝒕</m:t>
                        </m:r>
                      </m:e>
                    </m:d>
                    <m:r>
                      <a:rPr lang="en-US" altLang="zh-CN" sz="1600" i="1">
                        <a:latin typeface="Cambria Math"/>
                      </a:rPr>
                      <m:t>=</m:t>
                    </m:r>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r>
                              <a:rPr lang="en-US" altLang="zh-CN" sz="1600" i="1">
                                <a:latin typeface="Cambria Math"/>
                              </a:rPr>
                              <m:t>𝟎</m:t>
                            </m:r>
                            <m:r>
                              <a:rPr lang="en-US" altLang="zh-CN" sz="1600" i="1">
                                <a:latin typeface="Cambria Math"/>
                              </a:rPr>
                              <m:t>,</m:t>
                            </m:r>
                            <m:r>
                              <a:rPr lang="en-US" altLang="zh-CN" sz="1600" i="1">
                                <a:latin typeface="Cambria Math"/>
                              </a:rPr>
                              <m:t>𝒕</m:t>
                            </m:r>
                            <m:r>
                              <a:rPr lang="en-US" altLang="zh-CN" sz="1600" i="1">
                                <a:latin typeface="Cambria Math"/>
                              </a:rPr>
                              <m:t>≤</m:t>
                            </m:r>
                            <m:r>
                              <a:rPr lang="en-US" altLang="zh-CN" sz="1600" i="1">
                                <a:latin typeface="Cambria Math"/>
                              </a:rPr>
                              <m:t>𝟎</m:t>
                            </m:r>
                          </m:e>
                          <m:e>
                            <m:sSup>
                              <m:sSupPr>
                                <m:ctrlPr>
                                  <a:rPr lang="en-US" altLang="zh-CN" sz="1600" b="1" i="1" smtClean="0">
                                    <a:latin typeface="Cambria Math" panose="02040503050406030204" pitchFamily="18" charset="0"/>
                                  </a:rPr>
                                </m:ctrlPr>
                              </m:sSupPr>
                              <m:e>
                                <m:r>
                                  <a:rPr lang="en-US" altLang="zh-CN" sz="1600" b="1" i="1" smtClean="0">
                                    <a:latin typeface="Cambria Math"/>
                                  </a:rPr>
                                  <m:t>𝒕</m:t>
                                </m:r>
                              </m:e>
                              <m:sup>
                                <m:r>
                                  <a:rPr lang="en-US" altLang="zh-CN" sz="1600" b="1" i="1" smtClean="0">
                                    <a:latin typeface="Cambria Math"/>
                                  </a:rPr>
                                  <m:t>𝟐</m:t>
                                </m:r>
                              </m:sup>
                            </m:sSup>
                            <m:r>
                              <a:rPr lang="en-US" altLang="zh-CN" sz="1600" i="1">
                                <a:latin typeface="Cambria Math"/>
                                <a:ea typeface="Cambria Math"/>
                              </a:rPr>
                              <m:t>,</m:t>
                            </m:r>
                            <m:r>
                              <a:rPr lang="en-US" altLang="zh-CN" sz="1600" i="1">
                                <a:latin typeface="Cambria Math"/>
                                <a:ea typeface="Cambria Math"/>
                              </a:rPr>
                              <m:t>𝒕</m:t>
                            </m:r>
                            <m:r>
                              <a:rPr lang="en-US" altLang="zh-CN" sz="1600" i="1">
                                <a:latin typeface="Cambria Math"/>
                                <a:ea typeface="Cambria Math"/>
                              </a:rPr>
                              <m:t>&gt;</m:t>
                            </m:r>
                            <m:r>
                              <a:rPr lang="en-US" altLang="zh-CN" sz="1600" i="1">
                                <a:latin typeface="Cambria Math"/>
                                <a:ea typeface="Cambria Math"/>
                              </a:rPr>
                              <m:t>𝟎</m:t>
                            </m:r>
                          </m:e>
                        </m:eqArr>
                      </m:e>
                    </m:d>
                  </m:oMath>
                </a14:m>
                <a:r>
                  <a:rPr lang="en-US" altLang="zh-CN" sz="1600" dirty="0" smtClean="0"/>
                  <a:t>,</a:t>
                </a:r>
                <a:r>
                  <a:rPr lang="zh-CN" altLang="en-US" sz="1600" dirty="0" smtClean="0"/>
                  <a:t>可以看出</a:t>
                </a:r>
                <a14:m>
                  <m:oMath xmlns:m="http://schemas.openxmlformats.org/officeDocument/2006/math">
                    <m:r>
                      <a:rPr lang="en-US" altLang="zh-CN" sz="1600" b="1" i="1" smtClean="0">
                        <a:latin typeface="Cambria Math"/>
                      </a:rPr>
                      <m:t>𝒙</m:t>
                    </m:r>
                    <m:r>
                      <a:rPr lang="en-US" altLang="zh-CN" sz="1600" b="1" i="1" smtClean="0">
                        <a:latin typeface="Cambria Math"/>
                      </a:rPr>
                      <m:t>∈</m:t>
                    </m:r>
                    <m:r>
                      <a:rPr lang="en-US" altLang="zh-CN" sz="1600" b="1" i="1" smtClean="0">
                        <a:latin typeface="Cambria Math"/>
                      </a:rPr>
                      <m:t>𝑿</m:t>
                    </m:r>
                    <m:r>
                      <a:rPr lang="en-US" altLang="zh-CN" sz="1600" b="1" i="1" smtClean="0">
                        <a:latin typeface="Cambria Math"/>
                      </a:rPr>
                      <m:t>,</m:t>
                    </m:r>
                  </m:oMath>
                </a14:m>
                <a:r>
                  <a:rPr lang="en-US" altLang="zh-CN" sz="1600" dirty="0"/>
                  <a:t> </a:t>
                </a:r>
                <a14:m>
                  <m:oMath xmlns:m="http://schemas.openxmlformats.org/officeDocument/2006/math">
                    <m:nary>
                      <m:naryPr>
                        <m:chr m:val="∑"/>
                        <m:limLoc m:val="subSup"/>
                        <m:ctrlPr>
                          <a:rPr lang="en-US" altLang="zh-CN" sz="1600" i="1">
                            <a:latin typeface="Cambria Math" panose="02040503050406030204" pitchFamily="18" charset="0"/>
                          </a:rPr>
                        </m:ctrlPr>
                      </m:naryPr>
                      <m:sub>
                        <m:r>
                          <m:rPr>
                            <m:brk m:alnAt="25"/>
                          </m:rPr>
                          <a:rPr lang="en-US" altLang="zh-CN" sz="1600" i="1">
                            <a:latin typeface="Cambria Math"/>
                          </a:rPr>
                          <m:t>𝒊</m:t>
                        </m:r>
                        <m:r>
                          <a:rPr lang="en-US" altLang="zh-CN" sz="1600" i="1">
                            <a:latin typeface="Cambria Math"/>
                          </a:rPr>
                          <m:t>=</m:t>
                        </m:r>
                        <m:r>
                          <a:rPr lang="en-US" altLang="zh-CN" sz="1600" i="1">
                            <a:latin typeface="Cambria Math"/>
                          </a:rPr>
                          <m:t>𝟏</m:t>
                        </m:r>
                      </m:sub>
                      <m:sup>
                        <m:r>
                          <a:rPr lang="en-US" altLang="zh-CN" sz="1600" i="1">
                            <a:latin typeface="Cambria Math"/>
                          </a:rPr>
                          <m:t>𝒎</m:t>
                        </m:r>
                      </m:sup>
                      <m:e>
                        <m:r>
                          <a:rPr lang="en-US" altLang="zh-CN" sz="1600" i="1">
                            <a:latin typeface="Cambria Math"/>
                          </a:rPr>
                          <m:t>𝝍</m:t>
                        </m:r>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𝒈</m:t>
                            </m:r>
                          </m:e>
                          <m:sub>
                            <m:r>
                              <a:rPr lang="en-US" altLang="zh-CN" sz="1600" i="1">
                                <a:latin typeface="Cambria Math"/>
                              </a:rPr>
                              <m:t>𝒊</m:t>
                            </m:r>
                          </m:sub>
                        </m:sSub>
                        <m:d>
                          <m:dPr>
                            <m:ctrlPr>
                              <a:rPr lang="en-US" altLang="zh-CN" sz="1600" i="1">
                                <a:latin typeface="Cambria Math" panose="02040503050406030204" pitchFamily="18" charset="0"/>
                              </a:rPr>
                            </m:ctrlPr>
                          </m:dPr>
                          <m:e>
                            <m:r>
                              <a:rPr lang="en-US" altLang="zh-CN" sz="1600" i="1">
                                <a:latin typeface="Cambria Math"/>
                              </a:rPr>
                              <m:t>𝒙</m:t>
                            </m:r>
                          </m:e>
                        </m:d>
                        <m:r>
                          <a:rPr lang="en-US" altLang="zh-CN" sz="1600" i="1">
                            <a:latin typeface="Cambria Math"/>
                          </a:rPr>
                          <m:t>)</m:t>
                        </m:r>
                      </m:e>
                    </m:nary>
                    <m:r>
                      <a:rPr lang="en-US" altLang="zh-CN" sz="1600" b="1" i="1" smtClean="0">
                        <a:latin typeface="Cambria Math"/>
                      </a:rPr>
                      <m:t>=</m:t>
                    </m:r>
                    <m:r>
                      <a:rPr lang="en-US" altLang="zh-CN" sz="1600" b="1" i="1" smtClean="0">
                        <a:latin typeface="Cambria Math"/>
                      </a:rPr>
                      <m:t>𝟎</m:t>
                    </m:r>
                  </m:oMath>
                </a14:m>
                <a:r>
                  <a:rPr lang="en-US" altLang="zh-CN" sz="1600" dirty="0" smtClean="0"/>
                  <a:t>;</a:t>
                </a:r>
                <a:r>
                  <a:rPr lang="zh-CN" altLang="en-US" sz="1600" dirty="0" smtClean="0"/>
                  <a:t>当</a:t>
                </a:r>
                <a14:m>
                  <m:oMath xmlns:m="http://schemas.openxmlformats.org/officeDocument/2006/math">
                    <m:r>
                      <a:rPr lang="en-US" altLang="zh-CN" sz="1600" i="1">
                        <a:latin typeface="Cambria Math"/>
                      </a:rPr>
                      <m:t>𝒙</m:t>
                    </m:r>
                    <m:r>
                      <a:rPr lang="en-US" altLang="zh-CN" sz="1600" b="1" i="1" smtClean="0">
                        <a:latin typeface="Cambria Math"/>
                      </a:rPr>
                      <m:t>∉</m:t>
                    </m:r>
                    <m:r>
                      <a:rPr lang="en-US" altLang="zh-CN" sz="1600" i="1">
                        <a:latin typeface="Cambria Math"/>
                      </a:rPr>
                      <m:t>𝑿</m:t>
                    </m:r>
                    <m:r>
                      <a:rPr lang="en-US" altLang="zh-CN" sz="1600" i="1">
                        <a:latin typeface="Cambria Math"/>
                      </a:rPr>
                      <m:t>,</m:t>
                    </m:r>
                  </m:oMath>
                </a14:m>
                <a:r>
                  <a:rPr lang="en-US" altLang="zh-CN" sz="1600" dirty="0"/>
                  <a:t> </a:t>
                </a:r>
                <a14:m>
                  <m:oMath xmlns:m="http://schemas.openxmlformats.org/officeDocument/2006/math">
                    <m:r>
                      <a:rPr lang="en-US" altLang="zh-CN" sz="1600" b="1" i="0" smtClean="0">
                        <a:latin typeface="Cambria Math"/>
                      </a:rPr>
                      <m:t>𝟎</m:t>
                    </m:r>
                    <m:r>
                      <a:rPr lang="en-US" altLang="zh-CN" sz="1600" b="1" i="0" smtClean="0">
                        <a:latin typeface="Cambria Math"/>
                      </a:rPr>
                      <m:t>&lt;</m:t>
                    </m:r>
                    <m:nary>
                      <m:naryPr>
                        <m:chr m:val="∑"/>
                        <m:limLoc m:val="subSup"/>
                        <m:ctrlPr>
                          <a:rPr lang="en-US" altLang="zh-CN" sz="1600" i="1">
                            <a:latin typeface="Cambria Math" panose="02040503050406030204" pitchFamily="18" charset="0"/>
                          </a:rPr>
                        </m:ctrlPr>
                      </m:naryPr>
                      <m:sub>
                        <m:r>
                          <m:rPr>
                            <m:brk m:alnAt="25"/>
                          </m:rPr>
                          <a:rPr lang="en-US" altLang="zh-CN" sz="1600" i="1">
                            <a:latin typeface="Cambria Math"/>
                          </a:rPr>
                          <m:t>𝒊</m:t>
                        </m:r>
                        <m:r>
                          <a:rPr lang="en-US" altLang="zh-CN" sz="1600" i="1">
                            <a:latin typeface="Cambria Math"/>
                          </a:rPr>
                          <m:t>=</m:t>
                        </m:r>
                        <m:r>
                          <a:rPr lang="en-US" altLang="zh-CN" sz="1600" i="1">
                            <a:latin typeface="Cambria Math"/>
                          </a:rPr>
                          <m:t>𝟏</m:t>
                        </m:r>
                      </m:sub>
                      <m:sup>
                        <m:r>
                          <a:rPr lang="en-US" altLang="zh-CN" sz="1600" i="1">
                            <a:latin typeface="Cambria Math"/>
                          </a:rPr>
                          <m:t>𝒎</m:t>
                        </m:r>
                      </m:sup>
                      <m:e>
                        <m:r>
                          <a:rPr lang="en-US" altLang="zh-CN" sz="1600" i="1">
                            <a:latin typeface="Cambria Math"/>
                          </a:rPr>
                          <m:t>𝝍</m:t>
                        </m:r>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𝒈</m:t>
                            </m:r>
                          </m:e>
                          <m:sub>
                            <m:r>
                              <a:rPr lang="en-US" altLang="zh-CN" sz="1600" i="1">
                                <a:latin typeface="Cambria Math"/>
                              </a:rPr>
                              <m:t>𝒊</m:t>
                            </m:r>
                          </m:sub>
                        </m:sSub>
                        <m:d>
                          <m:dPr>
                            <m:ctrlPr>
                              <a:rPr lang="en-US" altLang="zh-CN" sz="1600" i="1">
                                <a:latin typeface="Cambria Math" panose="02040503050406030204" pitchFamily="18" charset="0"/>
                              </a:rPr>
                            </m:ctrlPr>
                          </m:dPr>
                          <m:e>
                            <m:r>
                              <a:rPr lang="en-US" altLang="zh-CN" sz="1600" i="1">
                                <a:latin typeface="Cambria Math"/>
                              </a:rPr>
                              <m:t>𝒙</m:t>
                            </m:r>
                          </m:e>
                        </m:d>
                        <m:r>
                          <a:rPr lang="en-US" altLang="zh-CN" sz="1600" i="1">
                            <a:latin typeface="Cambria Math"/>
                          </a:rPr>
                          <m:t>)</m:t>
                        </m:r>
                      </m:e>
                    </m:nary>
                    <m:r>
                      <a:rPr lang="en-US" altLang="zh-CN" sz="1600" b="1" i="1" smtClean="0">
                        <a:latin typeface="Cambria Math"/>
                      </a:rPr>
                      <m:t>&lt;</m:t>
                    </m:r>
                    <m:r>
                      <a:rPr lang="en-US" altLang="zh-CN" sz="1600" b="1" i="1" smtClean="0">
                        <a:latin typeface="Cambria Math"/>
                        <a:ea typeface="Cambria Math"/>
                      </a:rPr>
                      <m:t>∞</m:t>
                    </m:r>
                  </m:oMath>
                </a14:m>
                <a:r>
                  <a:rPr lang="en-US" altLang="zh-CN" sz="1600" dirty="0" smtClean="0"/>
                  <a:t>,</a:t>
                </a:r>
                <a:r>
                  <a:rPr lang="zh-CN" altLang="en-US" sz="1600" dirty="0" smtClean="0"/>
                  <a:t>为了使辅助函数更满足要求，引入一个充分大的整数</a:t>
                </a:r>
                <a14:m>
                  <m:oMath xmlns:m="http://schemas.openxmlformats.org/officeDocument/2006/math">
                    <m:r>
                      <a:rPr lang="en-US" altLang="zh-CN" sz="1600" b="1" i="1" smtClean="0">
                        <a:latin typeface="Cambria Math"/>
                      </a:rPr>
                      <m:t>𝑴</m:t>
                    </m:r>
                    <m:r>
                      <a:rPr lang="en-US" altLang="zh-CN" sz="1600" b="1" i="1" smtClean="0">
                        <a:latin typeface="Cambria Math"/>
                      </a:rPr>
                      <m:t>(&gt;</m:t>
                    </m:r>
                    <m:r>
                      <a:rPr lang="en-US" altLang="zh-CN" sz="1600" b="1" i="1" smtClean="0">
                        <a:latin typeface="Cambria Math"/>
                      </a:rPr>
                      <m:t>𝟎</m:t>
                    </m:r>
                    <m:r>
                      <a:rPr lang="en-US" altLang="zh-CN" sz="1600" b="1" i="1" smtClean="0">
                        <a:latin typeface="Cambria Math"/>
                      </a:rPr>
                      <m:t>)</m:t>
                    </m:r>
                  </m:oMath>
                </a14:m>
                <a:r>
                  <a:rPr lang="en-US" altLang="zh-CN" sz="1600" dirty="0" smtClean="0"/>
                  <a:t>,</a:t>
                </a:r>
                <a:r>
                  <a:rPr lang="zh-CN" altLang="en-US" sz="1600" dirty="0" smtClean="0"/>
                  <a:t>修改</a:t>
                </a:r>
                <a14:m>
                  <m:oMath xmlns:m="http://schemas.openxmlformats.org/officeDocument/2006/math">
                    <m:r>
                      <a:rPr lang="en-US" altLang="zh-CN" sz="1600" i="1">
                        <a:latin typeface="Cambria Math"/>
                      </a:rPr>
                      <m:t>𝝓</m:t>
                    </m:r>
                    <m:d>
                      <m:dPr>
                        <m:ctrlPr>
                          <a:rPr lang="en-US" altLang="zh-CN" sz="1600" i="1">
                            <a:latin typeface="Cambria Math" panose="02040503050406030204" pitchFamily="18" charset="0"/>
                          </a:rPr>
                        </m:ctrlPr>
                      </m:dPr>
                      <m:e>
                        <m:r>
                          <a:rPr lang="en-US" altLang="zh-CN" sz="1600" i="1">
                            <a:latin typeface="Cambria Math"/>
                          </a:rPr>
                          <m:t>𝒙</m:t>
                        </m:r>
                      </m:e>
                    </m:d>
                  </m:oMath>
                </a14:m>
                <a:r>
                  <a:rPr lang="zh-CN" altLang="en-US" sz="1600" dirty="0" smtClean="0"/>
                  <a:t>为</a:t>
                </a:r>
                <a14:m>
                  <m:oMath xmlns:m="http://schemas.openxmlformats.org/officeDocument/2006/math">
                    <m:r>
                      <a:rPr lang="en-US" altLang="zh-CN" sz="1600" b="1" i="1" smtClean="0">
                        <a:latin typeface="Cambria Math"/>
                      </a:rPr>
                      <m:t>𝒑</m:t>
                    </m:r>
                    <m:r>
                      <a:rPr lang="en-US" altLang="zh-CN" sz="1600" b="1" i="1" smtClean="0">
                        <a:latin typeface="Cambria Math"/>
                      </a:rPr>
                      <m:t>(</m:t>
                    </m:r>
                    <m:r>
                      <a:rPr lang="en-US" altLang="zh-CN" sz="1600" b="1" i="1" smtClean="0">
                        <a:latin typeface="Cambria Math"/>
                      </a:rPr>
                      <m:t>𝒙</m:t>
                    </m:r>
                    <m:r>
                      <a:rPr lang="en-US" altLang="zh-CN" sz="1600" b="1" i="1" smtClean="0">
                        <a:latin typeface="Cambria Math"/>
                      </a:rPr>
                      <m:t>,</m:t>
                    </m:r>
                    <m:r>
                      <a:rPr lang="en-US" altLang="zh-CN" sz="1600" b="1" i="1" smtClean="0">
                        <a:latin typeface="Cambria Math"/>
                      </a:rPr>
                      <m:t>𝑴</m:t>
                    </m:r>
                    <m:r>
                      <a:rPr lang="en-US" altLang="zh-CN" sz="1600" b="1" i="1" smtClean="0">
                        <a:latin typeface="Cambria Math"/>
                      </a:rPr>
                      <m:t>)</m:t>
                    </m:r>
                    <m:r>
                      <a:rPr lang="en-US" altLang="zh-CN" sz="1600" i="1" smtClean="0">
                        <a:latin typeface="Cambria Math"/>
                      </a:rPr>
                      <m:t> </m:t>
                    </m:r>
                    <m:r>
                      <a:rPr lang="en-US" altLang="zh-CN" sz="1600" i="1">
                        <a:latin typeface="Cambria Math"/>
                      </a:rPr>
                      <m:t>=</m:t>
                    </m:r>
                    <m:r>
                      <a:rPr lang="en-US" altLang="zh-CN" sz="1600" i="1">
                        <a:latin typeface="Cambria Math"/>
                      </a:rPr>
                      <m:t>𝒇</m:t>
                    </m:r>
                    <m:d>
                      <m:dPr>
                        <m:ctrlPr>
                          <a:rPr lang="en-US" altLang="zh-CN" sz="1600" i="1">
                            <a:latin typeface="Cambria Math" panose="02040503050406030204" pitchFamily="18" charset="0"/>
                          </a:rPr>
                        </m:ctrlPr>
                      </m:dPr>
                      <m:e>
                        <m:r>
                          <a:rPr lang="en-US" altLang="zh-CN" sz="1600" i="1">
                            <a:latin typeface="Cambria Math"/>
                          </a:rPr>
                          <m:t>𝒙</m:t>
                        </m:r>
                      </m:e>
                    </m:d>
                    <m:r>
                      <a:rPr lang="en-US" altLang="zh-CN" sz="1600" i="1">
                        <a:latin typeface="Cambria Math"/>
                      </a:rPr>
                      <m:t>+</m:t>
                    </m:r>
                    <m:r>
                      <a:rPr lang="en-US" altLang="zh-CN" sz="1600" b="1" i="1" smtClean="0">
                        <a:latin typeface="Cambria Math"/>
                      </a:rPr>
                      <m:t>𝑴</m:t>
                    </m:r>
                    <m:nary>
                      <m:naryPr>
                        <m:chr m:val="∑"/>
                        <m:limLoc m:val="subSup"/>
                        <m:ctrlPr>
                          <a:rPr lang="en-US" altLang="zh-CN" sz="1600" i="1">
                            <a:latin typeface="Cambria Math" panose="02040503050406030204" pitchFamily="18" charset="0"/>
                          </a:rPr>
                        </m:ctrlPr>
                      </m:naryPr>
                      <m:sub>
                        <m:r>
                          <m:rPr>
                            <m:brk m:alnAt="25"/>
                          </m:rPr>
                          <a:rPr lang="en-US" altLang="zh-CN" sz="1600" i="1">
                            <a:latin typeface="Cambria Math"/>
                          </a:rPr>
                          <m:t>𝒊</m:t>
                        </m:r>
                        <m:r>
                          <a:rPr lang="en-US" altLang="zh-CN" sz="1600" i="1">
                            <a:latin typeface="Cambria Math"/>
                          </a:rPr>
                          <m:t>=</m:t>
                        </m:r>
                        <m:r>
                          <a:rPr lang="en-US" altLang="zh-CN" sz="1600" i="1">
                            <a:latin typeface="Cambria Math"/>
                          </a:rPr>
                          <m:t>𝟏</m:t>
                        </m:r>
                      </m:sub>
                      <m:sup>
                        <m:r>
                          <a:rPr lang="en-US" altLang="zh-CN" sz="1600" i="1">
                            <a:latin typeface="Cambria Math"/>
                          </a:rPr>
                          <m:t>𝒎</m:t>
                        </m:r>
                      </m:sup>
                      <m:e>
                        <m:r>
                          <a:rPr lang="en-US" altLang="zh-CN" sz="1600" i="1">
                            <a:latin typeface="Cambria Math"/>
                          </a:rPr>
                          <m:t>𝝍</m:t>
                        </m:r>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𝒈</m:t>
                            </m:r>
                          </m:e>
                          <m:sub>
                            <m:r>
                              <a:rPr lang="en-US" altLang="zh-CN" sz="1600" i="1">
                                <a:latin typeface="Cambria Math"/>
                              </a:rPr>
                              <m:t>𝒊</m:t>
                            </m:r>
                          </m:sub>
                        </m:sSub>
                        <m:d>
                          <m:dPr>
                            <m:ctrlPr>
                              <a:rPr lang="en-US" altLang="zh-CN" sz="1600" i="1">
                                <a:latin typeface="Cambria Math" panose="02040503050406030204" pitchFamily="18" charset="0"/>
                              </a:rPr>
                            </m:ctrlPr>
                          </m:dPr>
                          <m:e>
                            <m:r>
                              <a:rPr lang="en-US" altLang="zh-CN" sz="1600" i="1">
                                <a:latin typeface="Cambria Math"/>
                              </a:rPr>
                              <m:t>𝒙</m:t>
                            </m:r>
                          </m:e>
                        </m:d>
                        <m:r>
                          <a:rPr lang="en-US" altLang="zh-CN" sz="1600" i="1">
                            <a:latin typeface="Cambria Math"/>
                          </a:rPr>
                          <m:t>)</m:t>
                        </m:r>
                      </m:e>
                    </m:nary>
                  </m:oMath>
                </a14:m>
                <a:r>
                  <a:rPr lang="en-US" altLang="zh-CN" sz="1600" dirty="0"/>
                  <a:t>,</a:t>
                </a:r>
                <a:r>
                  <a:rPr lang="zh-CN" altLang="en-US" sz="1600" dirty="0" smtClean="0"/>
                  <a:t>或等价地 </a:t>
                </a:r>
                <a14:m>
                  <m:oMath xmlns:m="http://schemas.openxmlformats.org/officeDocument/2006/math">
                    <m:r>
                      <a:rPr lang="en-US" altLang="zh-CN" sz="1600" b="1" i="0" smtClean="0">
                        <a:solidFill>
                          <a:srgbClr val="CC00CC"/>
                        </a:solidFill>
                        <a:latin typeface="Cambria Math"/>
                      </a:rPr>
                      <m:t>(∗∗∗)</m:t>
                    </m:r>
                    <m:r>
                      <a:rPr lang="en-US" altLang="zh-CN" sz="1600" i="1" smtClean="0">
                        <a:solidFill>
                          <a:srgbClr val="FF0000"/>
                        </a:solidFill>
                        <a:latin typeface="Cambria Math"/>
                      </a:rPr>
                      <m:t>𝒑</m:t>
                    </m:r>
                    <m:r>
                      <a:rPr lang="en-US" altLang="zh-CN" sz="1600" i="1" smtClean="0">
                        <a:solidFill>
                          <a:srgbClr val="FF0000"/>
                        </a:solidFill>
                        <a:latin typeface="Cambria Math"/>
                      </a:rPr>
                      <m:t>(</m:t>
                    </m:r>
                    <m:r>
                      <a:rPr lang="en-US" altLang="zh-CN" sz="1600" i="1" smtClean="0">
                        <a:solidFill>
                          <a:srgbClr val="FF0000"/>
                        </a:solidFill>
                        <a:latin typeface="Cambria Math"/>
                      </a:rPr>
                      <m:t>𝒙</m:t>
                    </m:r>
                    <m:r>
                      <a:rPr lang="en-US" altLang="zh-CN" sz="1600" i="1" smtClean="0">
                        <a:solidFill>
                          <a:srgbClr val="FF0000"/>
                        </a:solidFill>
                        <a:latin typeface="Cambria Math"/>
                      </a:rPr>
                      <m:t>,</m:t>
                    </m:r>
                    <m:r>
                      <a:rPr lang="en-US" altLang="zh-CN" sz="1600" i="1" smtClean="0">
                        <a:solidFill>
                          <a:srgbClr val="FF0000"/>
                        </a:solidFill>
                        <a:latin typeface="Cambria Math"/>
                      </a:rPr>
                      <m:t>𝑴</m:t>
                    </m:r>
                    <m:r>
                      <a:rPr lang="en-US" altLang="zh-CN" sz="1600" i="1" smtClean="0">
                        <a:solidFill>
                          <a:srgbClr val="FF0000"/>
                        </a:solidFill>
                        <a:latin typeface="Cambria Math"/>
                      </a:rPr>
                      <m:t>) =</m:t>
                    </m:r>
                    <m:r>
                      <a:rPr lang="en-US" altLang="zh-CN" sz="1600" i="1">
                        <a:solidFill>
                          <a:srgbClr val="FF0000"/>
                        </a:solidFill>
                        <a:latin typeface="Cambria Math"/>
                      </a:rPr>
                      <m:t>𝒇</m:t>
                    </m:r>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a:rPr>
                          <m:t>𝒙</m:t>
                        </m:r>
                      </m:e>
                    </m:d>
                    <m:r>
                      <a:rPr lang="en-US" altLang="zh-CN" sz="1600" i="1">
                        <a:solidFill>
                          <a:srgbClr val="FF0000"/>
                        </a:solidFill>
                        <a:latin typeface="Cambria Math"/>
                      </a:rPr>
                      <m:t>+</m:t>
                    </m:r>
                    <m:r>
                      <a:rPr lang="en-US" altLang="zh-CN" sz="1600" i="1">
                        <a:solidFill>
                          <a:srgbClr val="FF0000"/>
                        </a:solidFill>
                        <a:latin typeface="Cambria Math"/>
                      </a:rPr>
                      <m:t>𝑴</m:t>
                    </m:r>
                    <m:nary>
                      <m:naryPr>
                        <m:chr m:val="∑"/>
                        <m:limLoc m:val="subSup"/>
                        <m:ctrlPr>
                          <a:rPr lang="en-US" altLang="zh-CN" sz="1600" i="1">
                            <a:solidFill>
                              <a:srgbClr val="FF0000"/>
                            </a:solidFill>
                            <a:latin typeface="Cambria Math" panose="02040503050406030204" pitchFamily="18" charset="0"/>
                          </a:rPr>
                        </m:ctrlPr>
                      </m:naryPr>
                      <m:sub>
                        <m:r>
                          <m:rPr>
                            <m:brk m:alnAt="25"/>
                          </m:rPr>
                          <a:rPr lang="en-US" altLang="zh-CN" sz="1600" i="1">
                            <a:solidFill>
                              <a:srgbClr val="FF0000"/>
                            </a:solidFill>
                            <a:latin typeface="Cambria Math"/>
                          </a:rPr>
                          <m:t>𝒊</m:t>
                        </m:r>
                        <m:r>
                          <a:rPr lang="en-US" altLang="zh-CN" sz="1600" i="1">
                            <a:solidFill>
                              <a:srgbClr val="FF0000"/>
                            </a:solidFill>
                            <a:latin typeface="Cambria Math"/>
                          </a:rPr>
                          <m:t>=</m:t>
                        </m:r>
                        <m:r>
                          <a:rPr lang="en-US" altLang="zh-CN" sz="1600" i="1">
                            <a:solidFill>
                              <a:srgbClr val="FF0000"/>
                            </a:solidFill>
                            <a:latin typeface="Cambria Math"/>
                          </a:rPr>
                          <m:t>𝟏</m:t>
                        </m:r>
                      </m:sub>
                      <m:sup>
                        <m:r>
                          <a:rPr lang="en-US" altLang="zh-CN" sz="1600" i="1">
                            <a:solidFill>
                              <a:srgbClr val="FF0000"/>
                            </a:solidFill>
                            <a:latin typeface="Cambria Math"/>
                          </a:rPr>
                          <m:t>𝒎</m:t>
                        </m:r>
                      </m:sup>
                      <m:e>
                        <m:sSup>
                          <m:sSupPr>
                            <m:ctrlPr>
                              <a:rPr lang="en-US" altLang="zh-CN" sz="1600" b="1" i="1" smtClean="0">
                                <a:solidFill>
                                  <a:srgbClr val="FF0000"/>
                                </a:solidFill>
                                <a:latin typeface="Cambria Math" panose="02040503050406030204" pitchFamily="18" charset="0"/>
                              </a:rPr>
                            </m:ctrlPr>
                          </m:sSupPr>
                          <m:e>
                            <m:d>
                              <m:dPr>
                                <m:begChr m:val="["/>
                                <m:endChr m:val="]"/>
                                <m:ctrlPr>
                                  <a:rPr lang="en-US" altLang="zh-CN" sz="1600" b="1" i="1" smtClean="0">
                                    <a:solidFill>
                                      <a:srgbClr val="FF0000"/>
                                    </a:solidFill>
                                    <a:latin typeface="Cambria Math" panose="02040503050406030204" pitchFamily="18" charset="0"/>
                                  </a:rPr>
                                </m:ctrlPr>
                              </m:dPr>
                              <m:e>
                                <m:r>
                                  <a:rPr lang="en-US" altLang="zh-CN" sz="1600" b="1" i="1" smtClean="0">
                                    <a:solidFill>
                                      <a:srgbClr val="FF0000"/>
                                    </a:solidFill>
                                    <a:latin typeface="Cambria Math"/>
                                  </a:rPr>
                                  <m:t>𝒎𝒂𝒙</m:t>
                                </m:r>
                                <m:d>
                                  <m:dPr>
                                    <m:ctrlPr>
                                      <a:rPr lang="en-US" altLang="zh-CN" sz="1600" b="1" i="1" smtClean="0">
                                        <a:solidFill>
                                          <a:srgbClr val="FF0000"/>
                                        </a:solidFill>
                                        <a:latin typeface="Cambria Math" panose="02040503050406030204" pitchFamily="18" charset="0"/>
                                      </a:rPr>
                                    </m:ctrlPr>
                                  </m:dPr>
                                  <m:e>
                                    <m:r>
                                      <a:rPr lang="en-US" altLang="zh-CN" sz="1600" b="1" i="1" smtClean="0">
                                        <a:solidFill>
                                          <a:srgbClr val="FF0000"/>
                                        </a:solidFill>
                                        <a:latin typeface="Cambria Math"/>
                                      </a:rPr>
                                      <m:t>𝟎</m:t>
                                    </m:r>
                                    <m:r>
                                      <a:rPr lang="en-US" altLang="zh-CN" sz="1600" b="1" i="1" smtClean="0">
                                        <a:solidFill>
                                          <a:srgbClr val="FF0000"/>
                                        </a:solidFill>
                                        <a:latin typeface="Cambria Math"/>
                                      </a:rPr>
                                      <m:t>,</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a:rPr>
                                          <m:t>𝒈</m:t>
                                        </m:r>
                                      </m:e>
                                      <m:sub>
                                        <m:r>
                                          <a:rPr lang="en-US" altLang="zh-CN" sz="1600" i="1">
                                            <a:solidFill>
                                              <a:srgbClr val="FF0000"/>
                                            </a:solidFill>
                                            <a:latin typeface="Cambria Math"/>
                                          </a:rPr>
                                          <m:t>𝒊</m:t>
                                        </m:r>
                                      </m:sub>
                                    </m:sSub>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a:rPr>
                                          <m:t>𝒙</m:t>
                                        </m:r>
                                      </m:e>
                                    </m:d>
                                  </m:e>
                                </m:d>
                              </m:e>
                            </m:d>
                          </m:e>
                          <m:sup>
                            <m:r>
                              <a:rPr lang="en-US" altLang="zh-CN" sz="1600" b="1" i="1" smtClean="0">
                                <a:solidFill>
                                  <a:srgbClr val="FF0000"/>
                                </a:solidFill>
                                <a:latin typeface="Cambria Math"/>
                              </a:rPr>
                              <m:t>𝟐</m:t>
                            </m:r>
                          </m:sup>
                        </m:sSup>
                      </m:e>
                    </m:nary>
                  </m:oMath>
                </a14:m>
                <a:r>
                  <a:rPr lang="en-US" altLang="zh-CN" sz="1600" dirty="0" smtClean="0"/>
                  <a:t>,</a:t>
                </a:r>
                <a:r>
                  <a:rPr lang="zh-CN" altLang="en-US" sz="1600" dirty="0" smtClean="0"/>
                  <a:t>从而将问题</a:t>
                </a:r>
                <a14:m>
                  <m:oMath xmlns:m="http://schemas.openxmlformats.org/officeDocument/2006/math">
                    <m:d>
                      <m:dPr>
                        <m:begChr m:val="（"/>
                        <m:endChr m:val="）"/>
                        <m:ctrlPr>
                          <a:rPr lang="zh-CN" altLang="en-US" sz="1600" i="1">
                            <a:solidFill>
                              <a:srgbClr val="CC00CC"/>
                            </a:solidFill>
                            <a:latin typeface="Cambria Math" panose="02040503050406030204" pitchFamily="18" charset="0"/>
                          </a:rPr>
                        </m:ctrlPr>
                      </m:dPr>
                      <m:e>
                        <m:r>
                          <a:rPr lang="zh-CN" altLang="en-US" sz="1600" i="1">
                            <a:solidFill>
                              <a:srgbClr val="CC00CC"/>
                            </a:solidFill>
                            <a:latin typeface="Cambria Math"/>
                          </a:rPr>
                          <m:t>∗∗</m:t>
                        </m:r>
                      </m:e>
                    </m:d>
                  </m:oMath>
                </a14:m>
                <a:r>
                  <a:rPr lang="zh-CN" altLang="en-US" sz="1600" dirty="0" smtClean="0"/>
                  <a:t>转化为求解无约束问题</a:t>
                </a:r>
                <a14:m>
                  <m:oMath xmlns:m="http://schemas.openxmlformats.org/officeDocument/2006/math">
                    <m:d>
                      <m:dPr>
                        <m:begChr m:val="（"/>
                        <m:endChr m:val="）"/>
                        <m:ctrlPr>
                          <a:rPr lang="zh-CN" altLang="en-US" sz="1600" i="1">
                            <a:solidFill>
                              <a:srgbClr val="CC00CC"/>
                            </a:solidFill>
                            <a:latin typeface="Cambria Math" panose="02040503050406030204" pitchFamily="18" charset="0"/>
                          </a:rPr>
                        </m:ctrlPr>
                      </m:dPr>
                      <m:e>
                        <m:r>
                          <a:rPr lang="zh-CN" altLang="en-US" sz="1600" i="1">
                            <a:solidFill>
                              <a:srgbClr val="CC00CC"/>
                            </a:solidFill>
                            <a:latin typeface="Cambria Math"/>
                          </a:rPr>
                          <m:t>∗</m:t>
                        </m:r>
                        <m:r>
                          <a:rPr lang="zh-CN" altLang="en-US" sz="1600" b="1" i="1" smtClean="0">
                            <a:solidFill>
                              <a:srgbClr val="CC00CC"/>
                            </a:solidFill>
                            <a:latin typeface="Cambria Math"/>
                          </a:rPr>
                          <m:t>∗</m:t>
                        </m:r>
                        <m:r>
                          <a:rPr lang="zh-CN" altLang="en-US" sz="1600" i="1">
                            <a:solidFill>
                              <a:srgbClr val="CC00CC"/>
                            </a:solidFill>
                            <a:latin typeface="Cambria Math"/>
                          </a:rPr>
                          <m:t>∗</m:t>
                        </m:r>
                      </m:e>
                    </m:d>
                  </m:oMath>
                </a14:m>
                <a:r>
                  <a:rPr lang="zh-CN" altLang="en-US" sz="1600" dirty="0" smtClean="0"/>
                  <a:t>，注意：如果</a:t>
                </a:r>
                <a14:m>
                  <m:oMath xmlns:m="http://schemas.openxmlformats.org/officeDocument/2006/math">
                    <m:d>
                      <m:dPr>
                        <m:begChr m:val="（"/>
                        <m:endChr m:val="）"/>
                        <m:ctrlPr>
                          <a:rPr lang="zh-CN" altLang="en-US" sz="1600" i="1">
                            <a:solidFill>
                              <a:srgbClr val="CC00CC"/>
                            </a:solidFill>
                            <a:latin typeface="Cambria Math" panose="02040503050406030204" pitchFamily="18" charset="0"/>
                          </a:rPr>
                        </m:ctrlPr>
                      </m:dPr>
                      <m:e>
                        <m:r>
                          <a:rPr lang="zh-CN" altLang="en-US" sz="1600" i="1">
                            <a:solidFill>
                              <a:srgbClr val="CC00CC"/>
                            </a:solidFill>
                            <a:latin typeface="Cambria Math"/>
                          </a:rPr>
                          <m:t>∗∗</m:t>
                        </m:r>
                        <m:r>
                          <a:rPr lang="zh-CN" altLang="en-US" sz="1600" b="1" i="1" smtClean="0">
                            <a:solidFill>
                              <a:srgbClr val="CC00CC"/>
                            </a:solidFill>
                            <a:latin typeface="Cambria Math"/>
                          </a:rPr>
                          <m:t>∗</m:t>
                        </m:r>
                      </m:e>
                    </m:d>
                  </m:oMath>
                </a14:m>
                <a:r>
                  <a:rPr lang="zh-CN" altLang="en-US" sz="1600" dirty="0" smtClean="0"/>
                  <a:t>有最优解，则也是</a:t>
                </a:r>
                <a14:m>
                  <m:oMath xmlns:m="http://schemas.openxmlformats.org/officeDocument/2006/math">
                    <m:r>
                      <a:rPr lang="en-US" altLang="zh-CN" sz="1600">
                        <a:solidFill>
                          <a:srgbClr val="CC00CC"/>
                        </a:solidFill>
                        <a:latin typeface="Cambria Math"/>
                      </a:rPr>
                      <m:t>(</m:t>
                    </m:r>
                    <m:r>
                      <a:rPr lang="en-US" altLang="zh-CN" sz="1600">
                        <a:solidFill>
                          <a:srgbClr val="CC00CC"/>
                        </a:solidFill>
                        <a:latin typeface="Cambria Math"/>
                      </a:rPr>
                      <m:t>𝐏</m:t>
                    </m:r>
                    <m:r>
                      <a:rPr lang="en-US" altLang="zh-CN" sz="1600">
                        <a:solidFill>
                          <a:srgbClr val="CC00CC"/>
                        </a:solidFill>
                        <a:latin typeface="Cambria Math"/>
                      </a:rPr>
                      <m:t>)</m:t>
                    </m:r>
                    <m:r>
                      <a:rPr lang="zh-CN" altLang="en-US" sz="1600" b="1" i="1" smtClean="0">
                        <a:solidFill>
                          <a:srgbClr val="CC00CC"/>
                        </a:solidFill>
                        <a:latin typeface="Cambria Math"/>
                      </a:rPr>
                      <m:t>的</m:t>
                    </m:r>
                    <m:r>
                      <a:rPr lang="zh-CN" altLang="en-US" sz="1600" i="1">
                        <a:solidFill>
                          <a:srgbClr val="CC00CC"/>
                        </a:solidFill>
                        <a:latin typeface="Cambria Math"/>
                      </a:rPr>
                      <m:t>最优解</m:t>
                    </m:r>
                  </m:oMath>
                </a14:m>
                <a:endParaRPr lang="en-US" altLang="zh-CN" sz="1600" dirty="0" smtClean="0"/>
              </a:p>
              <a:p>
                <a:r>
                  <a:rPr lang="zh-CN" altLang="en-US" sz="1600" dirty="0"/>
                  <a:t>称</a:t>
                </a:r>
                <a14:m>
                  <m:oMath xmlns:m="http://schemas.openxmlformats.org/officeDocument/2006/math">
                    <m:r>
                      <a:rPr lang="en-US" altLang="zh-CN" sz="1600" i="1">
                        <a:latin typeface="Cambria Math"/>
                      </a:rPr>
                      <m:t>𝒑</m:t>
                    </m:r>
                    <m:r>
                      <a:rPr lang="en-US" altLang="zh-CN" sz="1600" i="1">
                        <a:latin typeface="Cambria Math"/>
                      </a:rPr>
                      <m:t>(</m:t>
                    </m:r>
                    <m:r>
                      <a:rPr lang="en-US" altLang="zh-CN" sz="1600" i="1">
                        <a:latin typeface="Cambria Math"/>
                      </a:rPr>
                      <m:t>𝒙</m:t>
                    </m:r>
                    <m:r>
                      <a:rPr lang="en-US" altLang="zh-CN" sz="1600" i="1">
                        <a:latin typeface="Cambria Math"/>
                      </a:rPr>
                      <m:t>,</m:t>
                    </m:r>
                    <m:r>
                      <a:rPr lang="en-US" altLang="zh-CN" sz="1600" i="1">
                        <a:latin typeface="Cambria Math"/>
                      </a:rPr>
                      <m:t>𝑴</m:t>
                    </m:r>
                    <m:r>
                      <a:rPr lang="en-US" altLang="zh-CN" sz="1600" i="1">
                        <a:latin typeface="Cambria Math"/>
                      </a:rPr>
                      <m:t>) </m:t>
                    </m:r>
                  </m:oMath>
                </a14:m>
                <a:r>
                  <a:rPr lang="zh-CN" altLang="en-US" sz="1600" dirty="0" smtClean="0"/>
                  <a:t>为罚函数，第二项</a:t>
                </a:r>
                <a14:m>
                  <m:oMath xmlns:m="http://schemas.openxmlformats.org/officeDocument/2006/math">
                    <m:r>
                      <a:rPr lang="en-US" altLang="zh-CN" sz="1600" i="1">
                        <a:solidFill>
                          <a:srgbClr val="FF0000"/>
                        </a:solidFill>
                        <a:latin typeface="Cambria Math"/>
                      </a:rPr>
                      <m:t>𝑴</m:t>
                    </m:r>
                    <m:nary>
                      <m:naryPr>
                        <m:chr m:val="∑"/>
                        <m:limLoc m:val="subSup"/>
                        <m:ctrlPr>
                          <a:rPr lang="en-US" altLang="zh-CN" sz="1600" i="1">
                            <a:solidFill>
                              <a:srgbClr val="FF0000"/>
                            </a:solidFill>
                            <a:latin typeface="Cambria Math" panose="02040503050406030204" pitchFamily="18" charset="0"/>
                          </a:rPr>
                        </m:ctrlPr>
                      </m:naryPr>
                      <m:sub>
                        <m:r>
                          <m:rPr>
                            <m:brk m:alnAt="25"/>
                          </m:rPr>
                          <a:rPr lang="en-US" altLang="zh-CN" sz="1600" i="1">
                            <a:solidFill>
                              <a:srgbClr val="FF0000"/>
                            </a:solidFill>
                            <a:latin typeface="Cambria Math"/>
                          </a:rPr>
                          <m:t>𝒊</m:t>
                        </m:r>
                        <m:r>
                          <a:rPr lang="en-US" altLang="zh-CN" sz="1600" i="1">
                            <a:solidFill>
                              <a:srgbClr val="FF0000"/>
                            </a:solidFill>
                            <a:latin typeface="Cambria Math"/>
                          </a:rPr>
                          <m:t>=</m:t>
                        </m:r>
                        <m:r>
                          <a:rPr lang="en-US" altLang="zh-CN" sz="1600" i="1">
                            <a:solidFill>
                              <a:srgbClr val="FF0000"/>
                            </a:solidFill>
                            <a:latin typeface="Cambria Math"/>
                          </a:rPr>
                          <m:t>𝟏</m:t>
                        </m:r>
                      </m:sub>
                      <m:sup>
                        <m:r>
                          <a:rPr lang="en-US" altLang="zh-CN" sz="1600" i="1">
                            <a:solidFill>
                              <a:srgbClr val="FF0000"/>
                            </a:solidFill>
                            <a:latin typeface="Cambria Math"/>
                          </a:rPr>
                          <m:t>𝒎</m:t>
                        </m:r>
                      </m:sup>
                      <m:e>
                        <m:sSup>
                          <m:sSupPr>
                            <m:ctrlPr>
                              <a:rPr lang="en-US" altLang="zh-CN" sz="1600" i="1">
                                <a:solidFill>
                                  <a:srgbClr val="FF0000"/>
                                </a:solidFill>
                                <a:latin typeface="Cambria Math" panose="02040503050406030204" pitchFamily="18" charset="0"/>
                              </a:rPr>
                            </m:ctrlPr>
                          </m:sSupPr>
                          <m:e>
                            <m:d>
                              <m:dPr>
                                <m:begChr m:val="["/>
                                <m:endChr m:val="]"/>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a:rPr>
                                  <m:t>𝒎𝒂𝒙</m:t>
                                </m:r>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a:rPr>
                                      <m:t>𝟎</m:t>
                                    </m:r>
                                    <m:r>
                                      <a:rPr lang="en-US" altLang="zh-CN" sz="1600" i="1">
                                        <a:solidFill>
                                          <a:srgbClr val="FF0000"/>
                                        </a:solidFill>
                                        <a:latin typeface="Cambria Math"/>
                                      </a:rPr>
                                      <m:t>,</m:t>
                                    </m:r>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a:rPr>
                                          <m:t>𝒈</m:t>
                                        </m:r>
                                      </m:e>
                                      <m:sub>
                                        <m:r>
                                          <a:rPr lang="en-US" altLang="zh-CN" sz="1600" i="1">
                                            <a:solidFill>
                                              <a:srgbClr val="FF0000"/>
                                            </a:solidFill>
                                            <a:latin typeface="Cambria Math"/>
                                          </a:rPr>
                                          <m:t>𝒊</m:t>
                                        </m:r>
                                      </m:sub>
                                    </m:sSub>
                                    <m:d>
                                      <m:dPr>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a:rPr>
                                          <m:t>𝒙</m:t>
                                        </m:r>
                                      </m:e>
                                    </m:d>
                                  </m:e>
                                </m:d>
                              </m:e>
                            </m:d>
                          </m:e>
                          <m:sup>
                            <m:r>
                              <a:rPr lang="en-US" altLang="zh-CN" sz="1600" i="1">
                                <a:solidFill>
                                  <a:srgbClr val="FF0000"/>
                                </a:solidFill>
                                <a:latin typeface="Cambria Math"/>
                              </a:rPr>
                              <m:t>𝟐</m:t>
                            </m:r>
                          </m:sup>
                        </m:sSup>
                      </m:e>
                    </m:nary>
                  </m:oMath>
                </a14:m>
                <a:r>
                  <a:rPr lang="zh-CN" altLang="en-US" sz="1600" dirty="0" smtClean="0"/>
                  <a:t>为惩罚项，称</a:t>
                </a:r>
                <a14:m>
                  <m:oMath xmlns:m="http://schemas.openxmlformats.org/officeDocument/2006/math">
                    <m:r>
                      <a:rPr lang="en-US" altLang="zh-CN" sz="1600" b="1" i="1" smtClean="0">
                        <a:latin typeface="Cambria Math"/>
                      </a:rPr>
                      <m:t>𝑴</m:t>
                    </m:r>
                  </m:oMath>
                </a14:m>
                <a:r>
                  <a:rPr lang="zh-CN" altLang="en-US" sz="1600" dirty="0" smtClean="0"/>
                  <a:t>为罚因子，注意：罚函数值对不满足约束条件的点才实行惩罚，满足约束条件的点则该项变为</a:t>
                </a:r>
                <a:r>
                  <a:rPr lang="en-US" altLang="zh-CN" sz="1600" dirty="0" smtClean="0"/>
                  <a:t>0</a:t>
                </a:r>
              </a:p>
              <a:p>
                <a:endParaRPr lang="en-US" altLang="zh-CN" sz="1600" dirty="0"/>
              </a:p>
              <a:p>
                <a:endParaRPr lang="en-US" altLang="zh-CN" sz="1600" dirty="0" smtClean="0"/>
              </a:p>
              <a:p>
                <a:endParaRPr lang="zh-CN" alt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5" t="-434" r="-66" b="-7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97569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zh-CN" altLang="en-US" sz="2400" dirty="0">
                <a:latin typeface="隶书" pitchFamily="1" charset="-122"/>
              </a:rPr>
              <a:t>制约函数法</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smtClean="0"/>
                  <a:t>若约束含有等式约束，则</a:t>
                </a:r>
                <a14:m>
                  <m:oMath xmlns:m="http://schemas.openxmlformats.org/officeDocument/2006/math">
                    <m:r>
                      <a:rPr lang="en-US" altLang="zh-CN" sz="2400" i="1">
                        <a:solidFill>
                          <a:srgbClr val="FF0000"/>
                        </a:solidFill>
                        <a:latin typeface="Cambria Math"/>
                      </a:rPr>
                      <m:t>𝒑</m:t>
                    </m:r>
                    <m:r>
                      <a:rPr lang="en-US" altLang="zh-CN" sz="2400" i="1">
                        <a:solidFill>
                          <a:srgbClr val="FF0000"/>
                        </a:solidFill>
                        <a:latin typeface="Cambria Math"/>
                      </a:rPr>
                      <m:t>(</m:t>
                    </m:r>
                    <m:r>
                      <a:rPr lang="en-US" altLang="zh-CN" sz="2400" i="1">
                        <a:solidFill>
                          <a:srgbClr val="FF0000"/>
                        </a:solidFill>
                        <a:latin typeface="Cambria Math"/>
                      </a:rPr>
                      <m:t>𝒙</m:t>
                    </m:r>
                    <m:r>
                      <a:rPr lang="en-US" altLang="zh-CN" sz="2400" i="1">
                        <a:solidFill>
                          <a:srgbClr val="FF0000"/>
                        </a:solidFill>
                        <a:latin typeface="Cambria Math"/>
                      </a:rPr>
                      <m:t>,</m:t>
                    </m:r>
                    <m:r>
                      <a:rPr lang="en-US" altLang="zh-CN" sz="2400" i="1">
                        <a:solidFill>
                          <a:srgbClr val="FF0000"/>
                        </a:solidFill>
                        <a:latin typeface="Cambria Math"/>
                      </a:rPr>
                      <m:t>𝑴</m:t>
                    </m:r>
                    <m:r>
                      <a:rPr lang="en-US" altLang="zh-CN" sz="2400" i="1">
                        <a:solidFill>
                          <a:srgbClr val="FF0000"/>
                        </a:solidFill>
                        <a:latin typeface="Cambria Math"/>
                      </a:rPr>
                      <m:t>) =</m:t>
                    </m:r>
                    <m:r>
                      <a:rPr lang="en-US" altLang="zh-CN" sz="2400" i="1">
                        <a:solidFill>
                          <a:srgbClr val="FF0000"/>
                        </a:solidFill>
                        <a:latin typeface="Cambria Math"/>
                      </a:rPr>
                      <m:t>𝒇</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𝒙</m:t>
                        </m:r>
                      </m:e>
                    </m:d>
                    <m:r>
                      <a:rPr lang="en-US" altLang="zh-CN" sz="2400" i="1">
                        <a:solidFill>
                          <a:srgbClr val="FF0000"/>
                        </a:solidFill>
                        <a:latin typeface="Cambria Math"/>
                      </a:rPr>
                      <m:t>+</m:t>
                    </m:r>
                    <m:r>
                      <a:rPr lang="en-US" altLang="zh-CN" sz="2400" i="1">
                        <a:solidFill>
                          <a:srgbClr val="FF0000"/>
                        </a:solidFill>
                        <a:latin typeface="Cambria Math"/>
                      </a:rPr>
                      <m:t>𝑴</m:t>
                    </m:r>
                    <m:d>
                      <m:dPr>
                        <m:ctrlPr>
                          <a:rPr lang="en-US" altLang="zh-CN" sz="2400" i="1">
                            <a:solidFill>
                              <a:srgbClr val="FF0000"/>
                            </a:solidFill>
                            <a:latin typeface="Cambria Math" panose="02040503050406030204" pitchFamily="18" charset="0"/>
                          </a:rPr>
                        </m:ctrlPr>
                      </m:dPr>
                      <m:e>
                        <m:nary>
                          <m:naryPr>
                            <m:chr m:val="∑"/>
                            <m:limLoc m:val="subSup"/>
                            <m:ctrlPr>
                              <a:rPr lang="en-US" altLang="zh-CN" sz="2400" i="1">
                                <a:solidFill>
                                  <a:srgbClr val="FF0000"/>
                                </a:solidFill>
                                <a:latin typeface="Cambria Math" panose="02040503050406030204" pitchFamily="18" charset="0"/>
                              </a:rPr>
                            </m:ctrlPr>
                          </m:naryPr>
                          <m:sub>
                            <m:r>
                              <m:rPr>
                                <m:brk m:alnAt="25"/>
                              </m:rPr>
                              <a:rPr lang="en-US" altLang="zh-CN" sz="2400" i="1">
                                <a:solidFill>
                                  <a:srgbClr val="FF0000"/>
                                </a:solidFill>
                                <a:latin typeface="Cambria Math"/>
                              </a:rPr>
                              <m:t>𝒊</m:t>
                            </m:r>
                            <m:r>
                              <a:rPr lang="en-US" altLang="zh-CN" sz="2400" i="1">
                                <a:solidFill>
                                  <a:srgbClr val="FF0000"/>
                                </a:solidFill>
                                <a:latin typeface="Cambria Math"/>
                              </a:rPr>
                              <m:t>=</m:t>
                            </m:r>
                            <m:r>
                              <a:rPr lang="en-US" altLang="zh-CN" sz="2400" i="1">
                                <a:solidFill>
                                  <a:srgbClr val="FF0000"/>
                                </a:solidFill>
                                <a:latin typeface="Cambria Math"/>
                              </a:rPr>
                              <m:t>𝟏</m:t>
                            </m:r>
                          </m:sub>
                          <m:sup>
                            <m:r>
                              <a:rPr lang="en-US" altLang="zh-CN" sz="2400" i="1">
                                <a:solidFill>
                                  <a:srgbClr val="FF0000"/>
                                </a:solidFill>
                                <a:latin typeface="Cambria Math"/>
                              </a:rPr>
                              <m:t>𝒎</m:t>
                            </m:r>
                          </m:sup>
                          <m:e>
                            <m:sSup>
                              <m:sSupPr>
                                <m:ctrlPr>
                                  <a:rPr lang="en-US" altLang="zh-CN" sz="2400" i="1">
                                    <a:solidFill>
                                      <a:srgbClr val="FF0000"/>
                                    </a:solidFill>
                                    <a:latin typeface="Cambria Math" panose="02040503050406030204" pitchFamily="18" charset="0"/>
                                  </a:rPr>
                                </m:ctrlPr>
                              </m:sSupPr>
                              <m:e>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𝒎𝒂𝒙</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𝟎</m:t>
                                        </m:r>
                                        <m:r>
                                          <a:rPr lang="en-US" altLang="zh-CN" sz="2400" i="1">
                                            <a:solidFill>
                                              <a:srgbClr val="FF0000"/>
                                            </a:solidFill>
                                            <a:latin typeface="Cambria Math"/>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𝒈</m:t>
                                            </m:r>
                                          </m:e>
                                          <m:sub>
                                            <m:r>
                                              <a:rPr lang="en-US" altLang="zh-CN" sz="2400" i="1">
                                                <a:solidFill>
                                                  <a:srgbClr val="FF0000"/>
                                                </a:solidFill>
                                                <a:latin typeface="Cambria Math"/>
                                              </a:rPr>
                                              <m:t>𝒊</m:t>
                                            </m:r>
                                          </m:sub>
                                        </m:sSub>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𝒙</m:t>
                                            </m:r>
                                          </m:e>
                                        </m:d>
                                      </m:e>
                                    </m:d>
                                  </m:e>
                                </m:d>
                              </m:e>
                              <m:sup>
                                <m:r>
                                  <a:rPr lang="en-US" altLang="zh-CN" sz="2400" i="1">
                                    <a:solidFill>
                                      <a:srgbClr val="FF0000"/>
                                    </a:solidFill>
                                    <a:latin typeface="Cambria Math"/>
                                  </a:rPr>
                                  <m:t>𝟐</m:t>
                                </m:r>
                              </m:sup>
                            </m:sSup>
                          </m:e>
                        </m:nary>
                        <m:r>
                          <a:rPr lang="en-US" altLang="zh-CN" sz="2400" i="1">
                            <a:solidFill>
                              <a:srgbClr val="FF0000"/>
                            </a:solidFill>
                            <a:latin typeface="Cambria Math"/>
                          </a:rPr>
                          <m:t>+</m:t>
                        </m:r>
                        <m:nary>
                          <m:naryPr>
                            <m:chr m:val="∑"/>
                            <m:limLoc m:val="subSup"/>
                            <m:ctrlPr>
                              <a:rPr lang="en-US" altLang="zh-CN" sz="2400" i="1">
                                <a:solidFill>
                                  <a:srgbClr val="FF0000"/>
                                </a:solidFill>
                                <a:latin typeface="Cambria Math" panose="02040503050406030204" pitchFamily="18" charset="0"/>
                              </a:rPr>
                            </m:ctrlPr>
                          </m:naryPr>
                          <m:sub>
                            <m:r>
                              <m:rPr>
                                <m:brk m:alnAt="25"/>
                              </m:rPr>
                              <a:rPr lang="en-US" altLang="zh-CN" sz="2400" i="1">
                                <a:solidFill>
                                  <a:srgbClr val="FF0000"/>
                                </a:solidFill>
                                <a:latin typeface="Cambria Math"/>
                              </a:rPr>
                              <m:t>𝒊</m:t>
                            </m:r>
                            <m:r>
                              <a:rPr lang="en-US" altLang="zh-CN" sz="2400" i="1">
                                <a:solidFill>
                                  <a:srgbClr val="FF0000"/>
                                </a:solidFill>
                                <a:latin typeface="Cambria Math"/>
                              </a:rPr>
                              <m:t>=</m:t>
                            </m:r>
                            <m:r>
                              <a:rPr lang="en-US" altLang="zh-CN" sz="2400" i="1">
                                <a:solidFill>
                                  <a:srgbClr val="FF0000"/>
                                </a:solidFill>
                                <a:latin typeface="Cambria Math"/>
                              </a:rPr>
                              <m:t>𝟏</m:t>
                            </m:r>
                          </m:sub>
                          <m:sup>
                            <m:r>
                              <a:rPr lang="en-US" altLang="zh-CN" sz="2400" i="1">
                                <a:solidFill>
                                  <a:srgbClr val="FF0000"/>
                                </a:solidFill>
                                <a:latin typeface="Cambria Math"/>
                              </a:rPr>
                              <m:t>𝒍</m:t>
                            </m:r>
                          </m:sup>
                          <m:e>
                            <m:sSup>
                              <m:sSupPr>
                                <m:ctrlPr>
                                  <a:rPr lang="en-US" altLang="zh-CN" sz="2400" i="1">
                                    <a:solidFill>
                                      <a:srgbClr val="FF0000"/>
                                    </a:solidFill>
                                    <a:latin typeface="Cambria Math" panose="02040503050406030204" pitchFamily="18" charset="0"/>
                                  </a:rPr>
                                </m:ctrlPr>
                              </m:sSupPr>
                              <m:e>
                                <m:d>
                                  <m:dPr>
                                    <m:begChr m:val="["/>
                                    <m:endChr m:val="]"/>
                                    <m:ctrlPr>
                                      <a:rPr lang="en-US" altLang="zh-CN" sz="2400" i="1">
                                        <a:solidFill>
                                          <a:srgbClr val="FF0000"/>
                                        </a:solidFill>
                                        <a:latin typeface="Cambria Math" panose="02040503050406030204" pitchFamily="18" charset="0"/>
                                      </a:rPr>
                                    </m:ctrlPr>
                                  </m:d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𝒉</m:t>
                                        </m:r>
                                      </m:e>
                                      <m:sub>
                                        <m:r>
                                          <a:rPr lang="en-US" altLang="zh-CN" sz="2400" i="1">
                                            <a:solidFill>
                                              <a:srgbClr val="FF0000"/>
                                            </a:solidFill>
                                            <a:latin typeface="Cambria Math"/>
                                          </a:rPr>
                                          <m:t>𝒋</m:t>
                                        </m:r>
                                      </m:sub>
                                    </m:sSub>
                                    <m:r>
                                      <a:rPr lang="en-US" altLang="zh-CN" sz="2400" i="1">
                                        <a:solidFill>
                                          <a:srgbClr val="FF0000"/>
                                        </a:solidFill>
                                        <a:latin typeface="Cambria Math"/>
                                      </a:rPr>
                                      <m:t>(</m:t>
                                    </m:r>
                                    <m:r>
                                      <a:rPr lang="en-US" altLang="zh-CN" sz="2400" i="1">
                                        <a:solidFill>
                                          <a:srgbClr val="FF0000"/>
                                        </a:solidFill>
                                        <a:latin typeface="Cambria Math"/>
                                      </a:rPr>
                                      <m:t>𝒙</m:t>
                                    </m:r>
                                    <m:r>
                                      <a:rPr lang="en-US" altLang="zh-CN" sz="2400" i="1">
                                        <a:solidFill>
                                          <a:srgbClr val="FF0000"/>
                                        </a:solidFill>
                                        <a:latin typeface="Cambria Math"/>
                                      </a:rPr>
                                      <m:t>)</m:t>
                                    </m:r>
                                  </m:e>
                                </m:d>
                              </m:e>
                              <m:sup>
                                <m:r>
                                  <a:rPr lang="en-US" altLang="zh-CN" sz="2400" i="1">
                                    <a:solidFill>
                                      <a:srgbClr val="FF0000"/>
                                    </a:solidFill>
                                    <a:latin typeface="Cambria Math"/>
                                  </a:rPr>
                                  <m:t>𝟐</m:t>
                                </m:r>
                              </m:sup>
                            </m:sSup>
                          </m:e>
                        </m:nary>
                      </m:e>
                    </m:d>
                  </m:oMath>
                </a14:m>
                <a:endParaRPr lang="en-US" altLang="zh-CN" sz="2400" dirty="0"/>
              </a:p>
              <a:p>
                <a:r>
                  <a:rPr lang="zh-CN" altLang="en-US" sz="2400" dirty="0"/>
                  <a:t>注意，罚函数不唯一。对上述无约束问题求解，即得原问题的极小点或近似极小点。但在实际计算中，罚因子</a:t>
                </a:r>
                <a14:m>
                  <m:oMath xmlns:m="http://schemas.openxmlformats.org/officeDocument/2006/math">
                    <m:r>
                      <a:rPr lang="en-US" altLang="zh-CN" sz="2400" i="1">
                        <a:latin typeface="Cambria Math"/>
                      </a:rPr>
                      <m:t>𝑴</m:t>
                    </m:r>
                  </m:oMath>
                </a14:m>
                <a:r>
                  <a:rPr lang="zh-CN" altLang="en-US" sz="2400" dirty="0"/>
                  <a:t>的选取过大过</a:t>
                </a:r>
                <a:r>
                  <a:rPr lang="zh-CN" altLang="en-US" sz="2400" dirty="0" smtClean="0"/>
                  <a:t>小都不好</a:t>
                </a:r>
                <a:r>
                  <a:rPr lang="zh-CN" altLang="en-US" sz="2400" dirty="0"/>
                  <a:t>。过小，则罚函数的极小点远离约束问题的最优解，计算效率差；过大，则给罚函数的极小化增加计算上</a:t>
                </a:r>
                <a:r>
                  <a:rPr lang="zh-CN" altLang="en-US" sz="2400" dirty="0" smtClean="0"/>
                  <a:t>的困难。</a:t>
                </a:r>
                <a:r>
                  <a:rPr lang="zh-CN" altLang="en-US" sz="2400" dirty="0"/>
                  <a:t>因此一般策略是取一个趋向无穷大的严格递增正数列</a:t>
                </a:r>
                <a14:m>
                  <m:oMath xmlns:m="http://schemas.openxmlformats.org/officeDocument/2006/math">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𝑴</m:t>
                        </m:r>
                      </m:e>
                      <m:sub>
                        <m:r>
                          <a:rPr lang="en-US" altLang="zh-CN" sz="2400" i="1">
                            <a:latin typeface="Cambria Math"/>
                          </a:rPr>
                          <m:t>𝒌</m:t>
                        </m:r>
                      </m:sub>
                    </m:sSub>
                    <m:r>
                      <a:rPr lang="en-US" altLang="zh-CN" sz="2400" i="1">
                        <a:latin typeface="Cambria Math"/>
                      </a:rPr>
                      <m:t>}</m:t>
                    </m:r>
                  </m:oMath>
                </a14:m>
                <a:r>
                  <a:rPr lang="en-US" altLang="zh-CN" sz="2400" dirty="0"/>
                  <a:t>,</a:t>
                </a:r>
                <a:r>
                  <a:rPr lang="zh-CN" altLang="en-US" sz="2400" dirty="0"/>
                  <a:t>从</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𝑴</m:t>
                        </m:r>
                      </m:e>
                      <m:sub>
                        <m:r>
                          <a:rPr lang="en-US" altLang="zh-CN" sz="2400" i="1" dirty="0">
                            <a:latin typeface="Cambria Math"/>
                          </a:rPr>
                          <m:t>𝟏</m:t>
                        </m:r>
                      </m:sub>
                    </m:sSub>
                  </m:oMath>
                </a14:m>
                <a:r>
                  <a:rPr lang="zh-CN" altLang="en-US" sz="2400" dirty="0"/>
                  <a:t>开始，对每个</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𝑴</m:t>
                        </m:r>
                      </m:e>
                      <m:sub>
                        <m:r>
                          <a:rPr lang="en-US" altLang="zh-CN" sz="2400" i="1">
                            <a:latin typeface="Cambria Math"/>
                          </a:rPr>
                          <m:t>𝒌</m:t>
                        </m:r>
                      </m:sub>
                    </m:sSub>
                  </m:oMath>
                </a14:m>
                <a:r>
                  <a:rPr lang="zh-CN" altLang="en-US" sz="2400" dirty="0"/>
                  <a:t>求解</a:t>
                </a:r>
                <a14:m>
                  <m:oMath xmlns:m="http://schemas.openxmlformats.org/officeDocument/2006/math">
                    <m:r>
                      <a:rPr lang="en-US" altLang="zh-CN" sz="2400" i="1">
                        <a:solidFill>
                          <a:srgbClr val="FF0000"/>
                        </a:solidFill>
                        <a:latin typeface="Cambria Math"/>
                      </a:rPr>
                      <m:t>𝒑</m:t>
                    </m:r>
                    <m:r>
                      <a:rPr lang="en-US" altLang="zh-CN" sz="2400" i="1">
                        <a:solidFill>
                          <a:srgbClr val="FF0000"/>
                        </a:solidFill>
                        <a:latin typeface="Cambria Math"/>
                      </a:rPr>
                      <m:t>(</m:t>
                    </m:r>
                    <m:r>
                      <a:rPr lang="en-US" altLang="zh-CN" sz="2400" i="1">
                        <a:solidFill>
                          <a:srgbClr val="FF0000"/>
                        </a:solidFill>
                        <a:latin typeface="Cambria Math"/>
                      </a:rPr>
                      <m:t>𝒙</m:t>
                    </m:r>
                    <m:r>
                      <a:rPr lang="en-US" altLang="zh-CN" sz="2400" i="1">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i="1">
                            <a:solidFill>
                              <a:srgbClr val="FF0000"/>
                            </a:solidFill>
                            <a:latin typeface="Cambria Math"/>
                          </a:rPr>
                          <m:t>𝑴</m:t>
                        </m:r>
                      </m:e>
                      <m:sub>
                        <m:r>
                          <a:rPr lang="en-US" altLang="zh-CN" sz="2400" b="1" i="1" smtClean="0">
                            <a:solidFill>
                              <a:srgbClr val="FF0000"/>
                            </a:solidFill>
                            <a:latin typeface="Cambria Math"/>
                          </a:rPr>
                          <m:t>𝒌</m:t>
                        </m:r>
                      </m:sub>
                    </m:sSub>
                    <m:r>
                      <a:rPr lang="en-US" altLang="zh-CN" sz="2400" i="1">
                        <a:solidFill>
                          <a:srgbClr val="FF0000"/>
                        </a:solidFill>
                        <a:latin typeface="Cambria Math"/>
                      </a:rPr>
                      <m:t>) =</m:t>
                    </m:r>
                    <m:r>
                      <a:rPr lang="en-US" altLang="zh-CN" sz="2400" i="1">
                        <a:solidFill>
                          <a:srgbClr val="FF0000"/>
                        </a:solidFill>
                        <a:latin typeface="Cambria Math"/>
                      </a:rPr>
                      <m:t>𝒇</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𝒙</m:t>
                        </m:r>
                      </m:e>
                    </m:d>
                    <m:r>
                      <a:rPr lang="en-US" altLang="zh-CN" sz="2400" i="1">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i="1">
                            <a:solidFill>
                              <a:srgbClr val="FF0000"/>
                            </a:solidFill>
                            <a:latin typeface="Cambria Math"/>
                          </a:rPr>
                          <m:t>𝑴</m:t>
                        </m:r>
                      </m:e>
                      <m:sub>
                        <m:r>
                          <a:rPr lang="en-US" altLang="zh-CN" sz="2400" b="1" i="1" smtClean="0">
                            <a:solidFill>
                              <a:srgbClr val="FF0000"/>
                            </a:solidFill>
                            <a:latin typeface="Cambria Math"/>
                          </a:rPr>
                          <m:t>𝒌</m:t>
                        </m:r>
                      </m:sub>
                    </m:sSub>
                    <m:d>
                      <m:dPr>
                        <m:ctrlPr>
                          <a:rPr lang="en-US" altLang="zh-CN" sz="2400" i="1">
                            <a:solidFill>
                              <a:srgbClr val="FF0000"/>
                            </a:solidFill>
                            <a:latin typeface="Cambria Math" panose="02040503050406030204" pitchFamily="18" charset="0"/>
                          </a:rPr>
                        </m:ctrlPr>
                      </m:dPr>
                      <m:e>
                        <m:nary>
                          <m:naryPr>
                            <m:chr m:val="∑"/>
                            <m:limLoc m:val="subSup"/>
                            <m:ctrlPr>
                              <a:rPr lang="en-US" altLang="zh-CN" sz="2400" i="1">
                                <a:solidFill>
                                  <a:srgbClr val="FF0000"/>
                                </a:solidFill>
                                <a:latin typeface="Cambria Math" panose="02040503050406030204" pitchFamily="18" charset="0"/>
                              </a:rPr>
                            </m:ctrlPr>
                          </m:naryPr>
                          <m:sub>
                            <m:r>
                              <m:rPr>
                                <m:brk m:alnAt="25"/>
                              </m:rPr>
                              <a:rPr lang="en-US" altLang="zh-CN" sz="2400" i="1">
                                <a:solidFill>
                                  <a:srgbClr val="FF0000"/>
                                </a:solidFill>
                                <a:latin typeface="Cambria Math"/>
                              </a:rPr>
                              <m:t>𝒊</m:t>
                            </m:r>
                            <m:r>
                              <a:rPr lang="en-US" altLang="zh-CN" sz="2400" i="1">
                                <a:solidFill>
                                  <a:srgbClr val="FF0000"/>
                                </a:solidFill>
                                <a:latin typeface="Cambria Math"/>
                              </a:rPr>
                              <m:t>=</m:t>
                            </m:r>
                            <m:r>
                              <a:rPr lang="en-US" altLang="zh-CN" sz="2400" i="1">
                                <a:solidFill>
                                  <a:srgbClr val="FF0000"/>
                                </a:solidFill>
                                <a:latin typeface="Cambria Math"/>
                              </a:rPr>
                              <m:t>𝟏</m:t>
                            </m:r>
                          </m:sub>
                          <m:sup>
                            <m:r>
                              <a:rPr lang="en-US" altLang="zh-CN" sz="2400" i="1">
                                <a:solidFill>
                                  <a:srgbClr val="FF0000"/>
                                </a:solidFill>
                                <a:latin typeface="Cambria Math"/>
                              </a:rPr>
                              <m:t>𝒎</m:t>
                            </m:r>
                          </m:sup>
                          <m:e>
                            <m:sSup>
                              <m:sSupPr>
                                <m:ctrlPr>
                                  <a:rPr lang="en-US" altLang="zh-CN" sz="2400" i="1">
                                    <a:solidFill>
                                      <a:srgbClr val="FF0000"/>
                                    </a:solidFill>
                                    <a:latin typeface="Cambria Math" panose="02040503050406030204" pitchFamily="18" charset="0"/>
                                  </a:rPr>
                                </m:ctrlPr>
                              </m:sSupPr>
                              <m:e>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𝒎𝒂𝒙</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𝟎</m:t>
                                        </m:r>
                                        <m:r>
                                          <a:rPr lang="en-US" altLang="zh-CN" sz="2400" i="1">
                                            <a:solidFill>
                                              <a:srgbClr val="FF0000"/>
                                            </a:solidFill>
                                            <a:latin typeface="Cambria Math"/>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𝒈</m:t>
                                            </m:r>
                                          </m:e>
                                          <m:sub>
                                            <m:r>
                                              <a:rPr lang="en-US" altLang="zh-CN" sz="2400" i="1">
                                                <a:solidFill>
                                                  <a:srgbClr val="FF0000"/>
                                                </a:solidFill>
                                                <a:latin typeface="Cambria Math"/>
                                              </a:rPr>
                                              <m:t>𝒊</m:t>
                                            </m:r>
                                          </m:sub>
                                        </m:sSub>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a:rPr>
                                              <m:t>𝒙</m:t>
                                            </m:r>
                                          </m:e>
                                        </m:d>
                                      </m:e>
                                    </m:d>
                                  </m:e>
                                </m:d>
                              </m:e>
                              <m:sup>
                                <m:r>
                                  <a:rPr lang="en-US" altLang="zh-CN" sz="2400" i="1">
                                    <a:solidFill>
                                      <a:srgbClr val="FF0000"/>
                                    </a:solidFill>
                                    <a:latin typeface="Cambria Math"/>
                                  </a:rPr>
                                  <m:t>𝟐</m:t>
                                </m:r>
                              </m:sup>
                            </m:sSup>
                          </m:e>
                        </m:nary>
                        <m:r>
                          <a:rPr lang="en-US" altLang="zh-CN" sz="2400" i="1">
                            <a:solidFill>
                              <a:srgbClr val="FF0000"/>
                            </a:solidFill>
                            <a:latin typeface="Cambria Math"/>
                          </a:rPr>
                          <m:t>+</m:t>
                        </m:r>
                        <m:nary>
                          <m:naryPr>
                            <m:chr m:val="∑"/>
                            <m:limLoc m:val="subSup"/>
                            <m:ctrlPr>
                              <a:rPr lang="en-US" altLang="zh-CN" sz="2400" i="1">
                                <a:solidFill>
                                  <a:srgbClr val="FF0000"/>
                                </a:solidFill>
                                <a:latin typeface="Cambria Math" panose="02040503050406030204" pitchFamily="18" charset="0"/>
                              </a:rPr>
                            </m:ctrlPr>
                          </m:naryPr>
                          <m:sub>
                            <m:r>
                              <m:rPr>
                                <m:brk m:alnAt="25"/>
                              </m:rPr>
                              <a:rPr lang="en-US" altLang="zh-CN" sz="2400" i="1">
                                <a:solidFill>
                                  <a:srgbClr val="FF0000"/>
                                </a:solidFill>
                                <a:latin typeface="Cambria Math"/>
                              </a:rPr>
                              <m:t>𝒊</m:t>
                            </m:r>
                            <m:r>
                              <a:rPr lang="en-US" altLang="zh-CN" sz="2400" i="1">
                                <a:solidFill>
                                  <a:srgbClr val="FF0000"/>
                                </a:solidFill>
                                <a:latin typeface="Cambria Math"/>
                              </a:rPr>
                              <m:t>=</m:t>
                            </m:r>
                            <m:r>
                              <a:rPr lang="en-US" altLang="zh-CN" sz="2400" i="1">
                                <a:solidFill>
                                  <a:srgbClr val="FF0000"/>
                                </a:solidFill>
                                <a:latin typeface="Cambria Math"/>
                              </a:rPr>
                              <m:t>𝟏</m:t>
                            </m:r>
                          </m:sub>
                          <m:sup>
                            <m:r>
                              <a:rPr lang="en-US" altLang="zh-CN" sz="2400" i="1">
                                <a:solidFill>
                                  <a:srgbClr val="FF0000"/>
                                </a:solidFill>
                                <a:latin typeface="Cambria Math"/>
                              </a:rPr>
                              <m:t>𝒍</m:t>
                            </m:r>
                          </m:sup>
                          <m:e>
                            <m:sSup>
                              <m:sSupPr>
                                <m:ctrlPr>
                                  <a:rPr lang="en-US" altLang="zh-CN" sz="2400" i="1">
                                    <a:solidFill>
                                      <a:srgbClr val="FF0000"/>
                                    </a:solidFill>
                                    <a:latin typeface="Cambria Math" panose="02040503050406030204" pitchFamily="18" charset="0"/>
                                  </a:rPr>
                                </m:ctrlPr>
                              </m:sSupPr>
                              <m:e>
                                <m:d>
                                  <m:dPr>
                                    <m:begChr m:val="["/>
                                    <m:endChr m:val="]"/>
                                    <m:ctrlPr>
                                      <a:rPr lang="en-US" altLang="zh-CN" sz="2400" i="1">
                                        <a:solidFill>
                                          <a:srgbClr val="FF0000"/>
                                        </a:solidFill>
                                        <a:latin typeface="Cambria Math" panose="02040503050406030204" pitchFamily="18" charset="0"/>
                                      </a:rPr>
                                    </m:ctrlPr>
                                  </m:d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𝒉</m:t>
                                        </m:r>
                                      </m:e>
                                      <m:sub>
                                        <m:r>
                                          <a:rPr lang="en-US" altLang="zh-CN" sz="2400" i="1">
                                            <a:solidFill>
                                              <a:srgbClr val="FF0000"/>
                                            </a:solidFill>
                                            <a:latin typeface="Cambria Math"/>
                                          </a:rPr>
                                          <m:t>𝒋</m:t>
                                        </m:r>
                                      </m:sub>
                                    </m:sSub>
                                    <m:r>
                                      <a:rPr lang="en-US" altLang="zh-CN" sz="2400" i="1">
                                        <a:solidFill>
                                          <a:srgbClr val="FF0000"/>
                                        </a:solidFill>
                                        <a:latin typeface="Cambria Math"/>
                                      </a:rPr>
                                      <m:t>(</m:t>
                                    </m:r>
                                    <m:r>
                                      <a:rPr lang="en-US" altLang="zh-CN" sz="2400" i="1">
                                        <a:solidFill>
                                          <a:srgbClr val="FF0000"/>
                                        </a:solidFill>
                                        <a:latin typeface="Cambria Math"/>
                                      </a:rPr>
                                      <m:t>𝒙</m:t>
                                    </m:r>
                                    <m:r>
                                      <a:rPr lang="en-US" altLang="zh-CN" sz="2400" i="1">
                                        <a:solidFill>
                                          <a:srgbClr val="FF0000"/>
                                        </a:solidFill>
                                        <a:latin typeface="Cambria Math"/>
                                      </a:rPr>
                                      <m:t>)</m:t>
                                    </m:r>
                                  </m:e>
                                </m:d>
                              </m:e>
                              <m:sup>
                                <m:r>
                                  <a:rPr lang="en-US" altLang="zh-CN" sz="2400" i="1">
                                    <a:solidFill>
                                      <a:srgbClr val="FF0000"/>
                                    </a:solidFill>
                                    <a:latin typeface="Cambria Math"/>
                                  </a:rPr>
                                  <m:t>𝟐</m:t>
                                </m:r>
                              </m:sup>
                            </m:sSup>
                          </m:e>
                        </m:nary>
                      </m:e>
                    </m:d>
                  </m:oMath>
                </a14:m>
                <a:r>
                  <a:rPr lang="en-US" altLang="zh-CN" sz="2400" dirty="0" smtClean="0"/>
                  <a:t>,</a:t>
                </a:r>
                <a:r>
                  <a:rPr lang="zh-CN" altLang="en-US" sz="2400" dirty="0" smtClean="0"/>
                  <a:t>随着</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𝑴</m:t>
                        </m:r>
                      </m:e>
                      <m:sub>
                        <m:r>
                          <a:rPr lang="en-US" altLang="zh-CN" sz="2400" b="1" i="1" smtClean="0">
                            <a:latin typeface="Cambria Math"/>
                          </a:rPr>
                          <m:t>𝒌</m:t>
                        </m:r>
                      </m:sub>
                    </m:sSub>
                  </m:oMath>
                </a14:m>
                <a:r>
                  <a:rPr lang="zh-CN" altLang="en-US" sz="2400" dirty="0" smtClean="0"/>
                  <a:t>的增加，罚函数中惩罚项作用越来越大，迫使罚函数的极小点与可行域的距离越来越近。当</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𝑴</m:t>
                        </m:r>
                      </m:e>
                      <m:sub>
                        <m:r>
                          <a:rPr lang="en-US" altLang="zh-CN" sz="2400" b="1" i="1" smtClean="0">
                            <a:latin typeface="Cambria Math"/>
                          </a:rPr>
                          <m:t>𝒌</m:t>
                        </m:r>
                      </m:sub>
                    </m:sSub>
                    <m:r>
                      <a:rPr lang="en-US" altLang="zh-CN" sz="2400" b="1" i="1" smtClean="0">
                        <a:latin typeface="Cambria Math"/>
                      </a:rPr>
                      <m:t>→+</m:t>
                    </m:r>
                    <m:r>
                      <a:rPr lang="en-US" altLang="zh-CN" sz="2400" b="1" i="1" smtClean="0">
                        <a:latin typeface="Cambria Math"/>
                        <a:ea typeface="Cambria Math"/>
                      </a:rPr>
                      <m:t>∞</m:t>
                    </m:r>
                  </m:oMath>
                </a14:m>
                <a:r>
                  <a:rPr lang="zh-CN" altLang="en-US" sz="2400" dirty="0" smtClean="0"/>
                  <a:t>时，点列</a:t>
                </a:r>
                <a14:m>
                  <m:oMath xmlns:m="http://schemas.openxmlformats.org/officeDocument/2006/math">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𝒌</m:t>
                        </m:r>
                      </m:sub>
                    </m:sSub>
                    <m:r>
                      <a:rPr lang="en-US" altLang="zh-CN" sz="2400" b="1" i="1" smtClean="0">
                        <a:latin typeface="Cambria Math"/>
                      </a:rPr>
                      <m:t>}</m:t>
                    </m:r>
                  </m:oMath>
                </a14:m>
                <a:r>
                  <a:rPr lang="zh-CN" altLang="en-US" sz="2400" dirty="0" smtClean="0"/>
                  <a:t>就从可行域外部趋于原问题的极小点，</a:t>
                </a:r>
                <a:r>
                  <a:rPr lang="zh-CN" altLang="en-US" sz="2400" dirty="0" smtClean="0">
                    <a:solidFill>
                      <a:srgbClr val="FF0000"/>
                    </a:solidFill>
                  </a:rPr>
                  <a:t>外点法由此得名</a:t>
                </a:r>
                <a:r>
                  <a:rPr lang="en-US" altLang="zh-CN" sz="2400" dirty="0" smtClean="0"/>
                  <a:t>!</a:t>
                </a:r>
              </a:p>
              <a:p>
                <a:r>
                  <a:rPr lang="zh-CN" altLang="en-US" sz="2400" dirty="0"/>
                  <a:t>注</a:t>
                </a:r>
                <a:r>
                  <a:rPr lang="zh-CN" altLang="en-US" sz="2400" dirty="0" smtClean="0"/>
                  <a:t>意，外点法是在罚函数的整个空间中进行优化，因此，初始点可以任意，给计算带来方便，这是外点法的另外一个优点</a:t>
                </a:r>
                <a:endParaRPr lang="en-US" altLang="zh-CN" sz="2400" dirty="0"/>
              </a:p>
              <a:p>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6" t="-1193" r="-794" b="-1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311193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zh-CN" altLang="en-US" sz="2400" dirty="0">
                <a:latin typeface="隶书" pitchFamily="1" charset="-122"/>
              </a:rPr>
              <a:t>制约函数法</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smtClean="0"/>
                  <a:t>外点法的计算步骤</a:t>
                </a:r>
                <a:endParaRPr lang="en-US" altLang="zh-CN" sz="2000" dirty="0" smtClean="0"/>
              </a:p>
              <a:p>
                <a:r>
                  <a:rPr lang="en-US" altLang="zh-CN" sz="2000" dirty="0" smtClean="0">
                    <a:solidFill>
                      <a:srgbClr val="CC00CC"/>
                    </a:solidFill>
                  </a:rPr>
                  <a:t>1.</a:t>
                </a:r>
                <a:r>
                  <a:rPr lang="zh-CN" altLang="en-US" sz="2000" dirty="0" smtClean="0"/>
                  <a:t>给定初始点</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𝟎</m:t>
                        </m:r>
                      </m:sub>
                    </m:sSub>
                  </m:oMath>
                </a14:m>
                <a:r>
                  <a:rPr lang="en-US" altLang="zh-CN" sz="2000" dirty="0" smtClean="0"/>
                  <a:t>,</a:t>
                </a:r>
                <a:r>
                  <a:rPr lang="zh-CN" altLang="en-US" sz="2000" dirty="0" smtClean="0"/>
                  <a:t>初始罚因子</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𝑴</m:t>
                        </m:r>
                      </m:e>
                      <m:sub>
                        <m:r>
                          <a:rPr lang="en-US" altLang="zh-CN" sz="2000" b="1" i="1" smtClean="0">
                            <a:latin typeface="Cambria Math"/>
                          </a:rPr>
                          <m:t>𝟏</m:t>
                        </m:r>
                      </m:sub>
                    </m:sSub>
                    <m:r>
                      <a:rPr lang="en-US" altLang="zh-CN" sz="2000" b="1" i="1" smtClean="0">
                        <a:latin typeface="Cambria Math"/>
                      </a:rPr>
                      <m:t>(</m:t>
                    </m:r>
                    <m:r>
                      <a:rPr lang="zh-CN" altLang="en-US" sz="2000" b="1" i="1" smtClean="0">
                        <a:latin typeface="Cambria Math"/>
                      </a:rPr>
                      <m:t>如为</m:t>
                    </m:r>
                    <m:r>
                      <a:rPr lang="en-US" altLang="zh-CN" sz="2000" b="1" i="1" smtClean="0">
                        <a:latin typeface="Cambria Math"/>
                      </a:rPr>
                      <m:t>𝟏</m:t>
                    </m:r>
                    <m:r>
                      <a:rPr lang="en-US" altLang="zh-CN" sz="2000" b="1" i="1" smtClean="0">
                        <a:latin typeface="Cambria Math"/>
                      </a:rPr>
                      <m:t>)</m:t>
                    </m:r>
                  </m:oMath>
                </a14:m>
                <a:r>
                  <a:rPr lang="en-US" altLang="zh-CN" sz="2000" dirty="0" smtClean="0"/>
                  <a:t>,</a:t>
                </a:r>
                <a:r>
                  <a:rPr lang="zh-CN" altLang="en-US" sz="2000" dirty="0" smtClean="0"/>
                  <a:t>放大因子</a:t>
                </a:r>
                <a14:m>
                  <m:oMath xmlns:m="http://schemas.openxmlformats.org/officeDocument/2006/math">
                    <m:r>
                      <a:rPr lang="en-US" altLang="zh-CN" sz="2000" b="1" i="1" smtClean="0">
                        <a:latin typeface="Cambria Math"/>
                      </a:rPr>
                      <m:t>𝜷</m:t>
                    </m:r>
                    <m:r>
                      <a:rPr lang="en-US" altLang="zh-CN" sz="2000" b="1" i="1" smtClean="0">
                        <a:latin typeface="Cambria Math"/>
                      </a:rPr>
                      <m:t>&gt;</m:t>
                    </m:r>
                    <m:r>
                      <a:rPr lang="en-US" altLang="zh-CN" sz="2000" b="1" i="1" smtClean="0">
                        <a:latin typeface="Cambria Math"/>
                      </a:rPr>
                      <m:t>𝟏</m:t>
                    </m:r>
                    <m:r>
                      <a:rPr lang="en-US" altLang="zh-CN" sz="2000" b="1" i="0" smtClean="0">
                        <a:latin typeface="Cambria Math"/>
                      </a:rPr>
                      <m:t>(</m:t>
                    </m:r>
                    <m:r>
                      <a:rPr lang="en-US" altLang="zh-CN" sz="2000" b="1" i="0" smtClean="0">
                        <a:latin typeface="Cambria Math"/>
                      </a:rPr>
                      <m:t>𝟓</m:t>
                    </m:r>
                    <m:r>
                      <a:rPr lang="zh-CN" altLang="en-US" sz="2000" b="1" i="1" smtClean="0">
                        <a:latin typeface="Cambria Math"/>
                      </a:rPr>
                      <m:t>或</m:t>
                    </m:r>
                    <m:r>
                      <a:rPr lang="en-US" altLang="zh-CN" sz="2000" b="1" i="1" smtClean="0">
                        <a:latin typeface="Cambria Math"/>
                      </a:rPr>
                      <m:t>𝟏𝟎</m:t>
                    </m:r>
                    <m:r>
                      <a:rPr lang="en-US" altLang="zh-CN" sz="2000" b="1" i="1" smtClean="0">
                        <a:latin typeface="Cambria Math"/>
                      </a:rPr>
                      <m:t>)</m:t>
                    </m:r>
                  </m:oMath>
                </a14:m>
                <a:r>
                  <a:rPr lang="en-US" altLang="zh-CN" sz="2000" dirty="0" smtClean="0"/>
                  <a:t>,</a:t>
                </a:r>
                <a:r>
                  <a:rPr lang="zh-CN" altLang="en-US" sz="2000" dirty="0" smtClean="0"/>
                  <a:t>允许误差</a:t>
                </a:r>
                <a14:m>
                  <m:oMath xmlns:m="http://schemas.openxmlformats.org/officeDocument/2006/math">
                    <m:r>
                      <a:rPr lang="en-US" altLang="zh-CN" sz="2000" b="1" i="1" smtClean="0">
                        <a:latin typeface="Cambria Math"/>
                      </a:rPr>
                      <m:t>𝝐</m:t>
                    </m:r>
                    <m:r>
                      <a:rPr lang="en-US" altLang="zh-CN" sz="2000" b="1" i="1" smtClean="0">
                        <a:latin typeface="Cambria Math"/>
                      </a:rPr>
                      <m:t>&gt;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oMath>
                </a14:m>
                <a:endParaRPr lang="en-US" altLang="zh-CN" sz="2000" dirty="0" smtClean="0"/>
              </a:p>
              <a:p>
                <a:r>
                  <a:rPr lang="en-US" altLang="zh-CN" sz="2000" dirty="0" smtClean="0">
                    <a:solidFill>
                      <a:srgbClr val="CC00CC"/>
                    </a:solidFill>
                  </a:rPr>
                  <a:t>2.</a:t>
                </a:r>
                <a:r>
                  <a:rPr lang="zh-CN" altLang="en-US" sz="2000" dirty="0" smtClean="0"/>
                  <a:t>求解罚函数</a:t>
                </a:r>
                <a14:m>
                  <m:oMath xmlns:m="http://schemas.openxmlformats.org/officeDocument/2006/math">
                    <m:r>
                      <a:rPr lang="en-US" altLang="zh-CN" sz="2000" b="1" i="1" smtClean="0">
                        <a:latin typeface="Cambria Math"/>
                      </a:rPr>
                      <m:t>𝒑</m:t>
                    </m:r>
                    <m:r>
                      <a:rPr lang="en-US" altLang="zh-CN" sz="2000" b="1" i="1" smtClean="0">
                        <a:latin typeface="Cambria Math"/>
                      </a:rPr>
                      <m:t>(</m:t>
                    </m:r>
                    <m:r>
                      <a:rPr lang="en-US" altLang="zh-CN" sz="2000" b="1" i="1" smtClean="0">
                        <a:latin typeface="Cambria Math"/>
                      </a:rPr>
                      <m:t>𝒙</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𝑴</m:t>
                        </m:r>
                      </m:e>
                      <m:sub>
                        <m:r>
                          <a:rPr lang="en-US" altLang="zh-CN" sz="2000" b="1" i="1" smtClean="0">
                            <a:latin typeface="Cambria Math"/>
                          </a:rPr>
                          <m:t>𝒌</m:t>
                        </m:r>
                      </m:sub>
                    </m:sSub>
                    <m:r>
                      <a:rPr lang="en-US" altLang="zh-CN" sz="2000" b="1" i="1" smtClean="0">
                        <a:latin typeface="Cambria Math"/>
                      </a:rPr>
                      <m:t>)</m:t>
                    </m:r>
                  </m:oMath>
                </a14:m>
                <a:r>
                  <a:rPr lang="zh-CN" altLang="en-US" sz="2000" dirty="0" smtClean="0"/>
                  <a:t>的无约束极小化问题。以</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oMath>
                </a14:m>
                <a:r>
                  <a:rPr lang="zh-CN" altLang="en-US" sz="2000" dirty="0" smtClean="0"/>
                  <a:t>为初始点，选择适当的方法求解</a:t>
                </a:r>
                <a14:m>
                  <m:oMath xmlns:m="http://schemas.openxmlformats.org/officeDocument/2006/math">
                    <m:r>
                      <a:rPr lang="en-US" altLang="zh-CN" sz="2000" b="1" i="1" smtClean="0">
                        <a:latin typeface="Cambria Math"/>
                      </a:rPr>
                      <m:t>𝒎𝒊𝒏</m:t>
                    </m:r>
                    <m:r>
                      <a:rPr lang="en-US" altLang="zh-CN" sz="2000" b="1" i="1" smtClean="0">
                        <a:latin typeface="Cambria Math"/>
                      </a:rPr>
                      <m:t> </m:t>
                    </m:r>
                    <m:r>
                      <a:rPr lang="en-US" altLang="zh-CN" sz="2000" b="1" i="1" smtClean="0">
                        <a:latin typeface="Cambria Math"/>
                      </a:rPr>
                      <m:t>𝒑</m:t>
                    </m:r>
                    <m:r>
                      <a:rPr lang="en-US" altLang="zh-CN" sz="2000" b="1" i="1" smtClean="0">
                        <a:latin typeface="Cambria Math"/>
                      </a:rPr>
                      <m:t>(</m:t>
                    </m:r>
                    <m:r>
                      <a:rPr lang="en-US" altLang="zh-CN" sz="2000" b="1" i="1" smtClean="0">
                        <a:latin typeface="Cambria Math"/>
                      </a:rPr>
                      <m:t>𝒙</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𝑴</m:t>
                        </m:r>
                      </m:e>
                      <m:sub>
                        <m:r>
                          <a:rPr lang="en-US" altLang="zh-CN" sz="2000" b="1" i="1" smtClean="0">
                            <a:latin typeface="Cambria Math"/>
                          </a:rPr>
                          <m:t>𝒌</m:t>
                        </m:r>
                      </m:sub>
                    </m:sSub>
                    <m:r>
                      <a:rPr lang="en-US" altLang="zh-CN" sz="2000" b="1" i="1" smtClean="0">
                        <a:latin typeface="Cambria Math"/>
                      </a:rPr>
                      <m:t>)</m:t>
                    </m:r>
                  </m:oMath>
                </a14:m>
                <a:r>
                  <a:rPr lang="en-US" altLang="zh-CN" sz="2000" dirty="0" smtClean="0"/>
                  <a:t>,</a:t>
                </a:r>
                <a:r>
                  <a:rPr lang="zh-CN" altLang="en-US" sz="2000" dirty="0" smtClean="0"/>
                  <a:t>得其极小点</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oMath>
                </a14:m>
                <a:r>
                  <a:rPr lang="en-US" altLang="zh-CN" sz="2000" dirty="0" smtClean="0"/>
                  <a:t>;</a:t>
                </a:r>
              </a:p>
              <a:p>
                <a:r>
                  <a:rPr lang="en-US" altLang="zh-CN" sz="2000" dirty="0" smtClean="0">
                    <a:solidFill>
                      <a:srgbClr val="CC00CC"/>
                    </a:solidFill>
                  </a:rPr>
                  <a:t>3. </a:t>
                </a:r>
                <a:r>
                  <a:rPr lang="zh-CN" altLang="en-US" sz="2000" dirty="0" smtClean="0"/>
                  <a:t>判断精度。在</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oMath>
                </a14:m>
                <a:r>
                  <a:rPr lang="zh-CN" altLang="en-US" sz="2000" dirty="0" smtClean="0"/>
                  <a:t>点，若惩罚项</a:t>
                </a:r>
                <a14:m>
                  <m:oMath xmlns:m="http://schemas.openxmlformats.org/officeDocument/2006/math">
                    <m:r>
                      <a:rPr lang="en-US" altLang="zh-CN" sz="2000" b="1" i="1" smtClean="0">
                        <a:latin typeface="Cambria Math"/>
                      </a:rPr>
                      <m:t>&lt;</m:t>
                    </m:r>
                    <m:r>
                      <a:rPr lang="en-US" altLang="zh-CN" sz="2000" b="1" i="1" smtClean="0">
                        <a:latin typeface="Cambria Math"/>
                      </a:rPr>
                      <m:t>𝝐</m:t>
                    </m:r>
                  </m:oMath>
                </a14:m>
                <a:r>
                  <a:rPr lang="en-US" altLang="zh-CN" sz="2000" dirty="0" smtClean="0"/>
                  <a:t>,</a:t>
                </a:r>
                <a:r>
                  <a:rPr lang="zh-CN" altLang="en-US" sz="2000" dirty="0" smtClean="0"/>
                  <a:t>则停止计算，得到原问题的近似极小点</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oMath>
                </a14:m>
                <a:r>
                  <a:rPr lang="en-US" altLang="zh-CN" sz="2000" dirty="0" smtClean="0"/>
                  <a:t>;</a:t>
                </a:r>
                <a:r>
                  <a:rPr lang="zh-CN" altLang="en-US" sz="2000" dirty="0" smtClean="0"/>
                  <a:t>否则，令</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𝑴</m:t>
                        </m:r>
                      </m:e>
                      <m:sub>
                        <m: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𝜷</m:t>
                    </m:r>
                    <m:sSub>
                      <m:sSubPr>
                        <m:ctrlPr>
                          <a:rPr lang="en-US" altLang="zh-CN" sz="2000" b="1" i="1" smtClean="0">
                            <a:latin typeface="Cambria Math" panose="02040503050406030204" pitchFamily="18" charset="0"/>
                          </a:rPr>
                        </m:ctrlPr>
                      </m:sSubPr>
                      <m:e>
                        <m:r>
                          <a:rPr lang="en-US" altLang="zh-CN" sz="2000" b="1" i="1" smtClean="0">
                            <a:latin typeface="Cambria Math"/>
                          </a:rPr>
                          <m:t>𝑴</m:t>
                        </m:r>
                      </m:e>
                      <m:sub>
                        <m:r>
                          <a:rPr lang="en-US" altLang="zh-CN" sz="2000" b="1" i="1" smtClean="0">
                            <a:latin typeface="Cambria Math"/>
                          </a:rPr>
                          <m:t>𝒌</m:t>
                        </m:r>
                      </m:sub>
                    </m:sSub>
                  </m:oMath>
                </a14:m>
                <a:r>
                  <a:rPr lang="en-US" altLang="zh-CN" sz="2000" dirty="0" smtClean="0"/>
                  <a:t>,</a:t>
                </a:r>
                <a:r>
                  <a:rPr lang="zh-CN" altLang="en-US" sz="2000" dirty="0" smtClean="0"/>
                  <a:t>置</a:t>
                </a:r>
                <a14:m>
                  <m:oMath xmlns:m="http://schemas.openxmlformats.org/officeDocument/2006/math">
                    <m:r>
                      <a:rPr lang="en-US" altLang="zh-CN" sz="2000" b="1" i="1" dirty="0" smtClean="0">
                        <a:latin typeface="Cambria Math"/>
                      </a:rPr>
                      <m:t>𝒌</m:t>
                    </m:r>
                    <m:r>
                      <a:rPr lang="en-US" altLang="zh-CN" sz="2000" b="1" i="1" dirty="0" smtClean="0">
                        <a:latin typeface="Cambria Math"/>
                      </a:rPr>
                      <m:t>≔</m:t>
                    </m:r>
                    <m:r>
                      <a:rPr lang="en-US" altLang="zh-CN" sz="2000" b="1" i="1" dirty="0" smtClean="0">
                        <a:latin typeface="Cambria Math"/>
                      </a:rPr>
                      <m:t>𝒌</m:t>
                    </m:r>
                    <m:r>
                      <a:rPr lang="en-US" altLang="zh-CN" sz="2000" b="1" i="1" dirty="0" smtClean="0">
                        <a:latin typeface="Cambria Math"/>
                      </a:rPr>
                      <m:t>+</m:t>
                    </m:r>
                    <m:r>
                      <a:rPr lang="en-US" altLang="zh-CN" sz="2000" b="1" i="1" dirty="0" smtClean="0">
                        <a:latin typeface="Cambria Math"/>
                      </a:rPr>
                      <m:t>𝟏</m:t>
                    </m:r>
                    <m:r>
                      <a:rPr lang="en-US" altLang="zh-CN" sz="2000" b="1" i="1" dirty="0" smtClean="0">
                        <a:latin typeface="Cambria Math"/>
                      </a:rPr>
                      <m:t> </m:t>
                    </m:r>
                  </m:oMath>
                </a14:m>
                <a:r>
                  <a:rPr lang="en-US" altLang="zh-CN" sz="2000" dirty="0" smtClean="0"/>
                  <a:t>,</a:t>
                </a:r>
                <a:r>
                  <a:rPr lang="en-US" altLang="zh-CN" sz="2000" dirty="0" err="1" smtClean="0">
                    <a:solidFill>
                      <a:srgbClr val="CC00CC"/>
                    </a:solidFill>
                  </a:rPr>
                  <a:t>Goto</a:t>
                </a:r>
                <a:r>
                  <a:rPr lang="en-US" altLang="zh-CN" sz="2000" dirty="0" smtClean="0">
                    <a:solidFill>
                      <a:srgbClr val="CC00CC"/>
                    </a:solidFill>
                  </a:rPr>
                  <a:t> 2.</a:t>
                </a:r>
              </a:p>
              <a:p>
                <a:r>
                  <a:rPr lang="zh-CN" altLang="en-US" sz="2000" dirty="0" smtClean="0">
                    <a:solidFill>
                      <a:srgbClr val="CC00CC"/>
                    </a:solidFill>
                  </a:rPr>
                  <a:t>例：用外点法求解 </a:t>
                </a:r>
                <a14:m>
                  <m:oMath xmlns:m="http://schemas.openxmlformats.org/officeDocument/2006/math">
                    <m:r>
                      <a:rPr lang="en-US" altLang="zh-CN" sz="2000" b="1" i="1" smtClean="0">
                        <a:solidFill>
                          <a:srgbClr val="CC00CC"/>
                        </a:solidFill>
                        <a:latin typeface="Cambria Math"/>
                      </a:rPr>
                      <m:t>𝒎𝒊𝒏</m:t>
                    </m:r>
                    <m:r>
                      <a:rPr lang="en-US" altLang="zh-CN" sz="2000" b="1" i="1" smtClean="0">
                        <a:solidFill>
                          <a:srgbClr val="CC00CC"/>
                        </a:solidFill>
                        <a:latin typeface="Cambria Math"/>
                      </a:rPr>
                      <m:t> </m:t>
                    </m:r>
                    <m:r>
                      <a:rPr lang="en-US" altLang="zh-CN" sz="2000" b="1" i="1" smtClean="0">
                        <a:solidFill>
                          <a:srgbClr val="CC00CC"/>
                        </a:solidFill>
                        <a:latin typeface="Cambria Math"/>
                      </a:rPr>
                      <m:t>𝒇</m:t>
                    </m:r>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𝒙</m:t>
                        </m:r>
                      </m:e>
                    </m:d>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Sub>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𝟐</m:t>
                        </m:r>
                      </m:sub>
                    </m:sSub>
                    <m:r>
                      <a:rPr lang="en-US" altLang="zh-CN" sz="2000" b="1" i="1" smtClean="0">
                        <a:solidFill>
                          <a:srgbClr val="CC00CC"/>
                        </a:solidFill>
                        <a:latin typeface="Cambria Math"/>
                      </a:rPr>
                      <m:t>;</m:t>
                    </m:r>
                    <m:r>
                      <a:rPr lang="en-US" altLang="zh-CN" sz="2000" b="1" i="1" smtClean="0">
                        <a:solidFill>
                          <a:srgbClr val="CC00CC"/>
                        </a:solidFill>
                        <a:latin typeface="Cambria Math"/>
                      </a:rPr>
                      <m:t>𝒔</m:t>
                    </m:r>
                    <m:r>
                      <a:rPr lang="en-US" altLang="zh-CN" sz="2000" b="1" i="1" smtClean="0">
                        <a:solidFill>
                          <a:srgbClr val="CC00CC"/>
                        </a:solidFill>
                        <a:latin typeface="Cambria Math"/>
                      </a:rPr>
                      <m:t>.</m:t>
                    </m:r>
                    <m:r>
                      <a:rPr lang="en-US" altLang="zh-CN" sz="2000" b="1" i="1" smtClean="0">
                        <a:solidFill>
                          <a:srgbClr val="CC00CC"/>
                        </a:solidFill>
                        <a:latin typeface="Cambria Math"/>
                      </a:rPr>
                      <m:t>𝒕</m:t>
                    </m:r>
                    <m:r>
                      <a:rPr lang="en-US" altLang="zh-CN" sz="2000" b="1" i="1" smtClean="0">
                        <a:solidFill>
                          <a:srgbClr val="CC00CC"/>
                        </a:solidFill>
                        <a:latin typeface="Cambria Math"/>
                      </a:rPr>
                      <m:t>. </m:t>
                    </m:r>
                    <m:d>
                      <m:dPr>
                        <m:begChr m:val="{"/>
                        <m:endChr m:val=""/>
                        <m:ctrlPr>
                          <a:rPr lang="en-US" altLang="zh-CN" sz="2000" b="1" i="1" smtClean="0">
                            <a:solidFill>
                              <a:srgbClr val="CC00CC"/>
                            </a:solidFill>
                            <a:latin typeface="Cambria Math" panose="02040503050406030204" pitchFamily="18" charset="0"/>
                          </a:rPr>
                        </m:ctrlPr>
                      </m:dPr>
                      <m:e>
                        <m:eqArr>
                          <m:eqArrPr>
                            <m:ctrlPr>
                              <a:rPr lang="en-US" altLang="zh-CN" sz="2000" b="1" i="1" smtClean="0">
                                <a:solidFill>
                                  <a:srgbClr val="CC00CC"/>
                                </a:solidFill>
                                <a:latin typeface="Cambria Math" panose="02040503050406030204" pitchFamily="18" charset="0"/>
                              </a:rPr>
                            </m:ctrlPr>
                          </m:eqArrPr>
                          <m:e>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𝒈</m:t>
                                </m:r>
                              </m:e>
                              <m:sub>
                                <m:r>
                                  <a:rPr lang="en-US" altLang="zh-CN" sz="2000" b="1" i="1" smtClean="0">
                                    <a:solidFill>
                                      <a:srgbClr val="CC00CC"/>
                                    </a:solidFill>
                                    <a:latin typeface="Cambria Math"/>
                                  </a:rPr>
                                  <m:t>𝟏</m:t>
                                </m:r>
                              </m:sub>
                            </m:sSub>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𝒙</m:t>
                                </m:r>
                              </m:e>
                            </m:d>
                            <m:r>
                              <a:rPr lang="en-US" altLang="zh-CN" sz="2000" b="1" i="1" smtClean="0">
                                <a:solidFill>
                                  <a:srgbClr val="CC00CC"/>
                                </a:solidFill>
                                <a:latin typeface="Cambria Math"/>
                              </a:rPr>
                              <m:t>=</m:t>
                            </m:r>
                            <m:sSubSup>
                              <m:sSubSupPr>
                                <m:ctrlPr>
                                  <a:rPr lang="en-US" altLang="zh-CN" sz="2000" b="1" i="1" smtClean="0">
                                    <a:solidFill>
                                      <a:srgbClr val="CC00CC"/>
                                    </a:solidFill>
                                    <a:latin typeface="Cambria Math" panose="02040503050406030204" pitchFamily="18" charset="0"/>
                                  </a:rPr>
                                </m:ctrlPr>
                              </m:sSubSup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up>
                                <m:r>
                                  <a:rPr lang="en-US" altLang="zh-CN" sz="2000" b="1" i="1" smtClean="0">
                                    <a:solidFill>
                                      <a:srgbClr val="CC00CC"/>
                                    </a:solidFill>
                                    <a:latin typeface="Cambria Math"/>
                                  </a:rPr>
                                  <m:t>𝟐</m:t>
                                </m:r>
                              </m:sup>
                            </m:sSubSup>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𝟐</m:t>
                                </m:r>
                              </m:sub>
                            </m:sSub>
                            <m:r>
                              <a:rPr lang="en-US" altLang="zh-CN" sz="2000" b="1" i="1" smtClean="0">
                                <a:solidFill>
                                  <a:srgbClr val="CC00CC"/>
                                </a:solidFill>
                                <a:latin typeface="Cambria Math"/>
                              </a:rPr>
                              <m:t>≤</m:t>
                            </m:r>
                            <m:r>
                              <a:rPr lang="en-US" altLang="zh-CN" sz="2000" b="1" i="1" smtClean="0">
                                <a:solidFill>
                                  <a:srgbClr val="CC00CC"/>
                                </a:solidFill>
                                <a:latin typeface="Cambria Math"/>
                              </a:rPr>
                              <m:t>𝟎</m:t>
                            </m:r>
                          </m:e>
                          <m:e>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𝒈</m:t>
                                </m:r>
                              </m:e>
                              <m:sub>
                                <m:r>
                                  <a:rPr lang="en-US" altLang="zh-CN" sz="2000" b="1" i="1" smtClean="0">
                                    <a:solidFill>
                                      <a:srgbClr val="CC00CC"/>
                                    </a:solidFill>
                                    <a:latin typeface="Cambria Math"/>
                                  </a:rPr>
                                  <m:t>𝟐</m:t>
                                </m:r>
                              </m:sub>
                            </m:sSub>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𝒙</m:t>
                                </m:r>
                              </m:e>
                            </m:d>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m:t>
                                </m:r>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Sub>
                            <m:r>
                              <a:rPr lang="en-US" altLang="zh-CN" sz="2000" b="1" i="1" smtClean="0">
                                <a:solidFill>
                                  <a:srgbClr val="CC00CC"/>
                                </a:solidFill>
                                <a:latin typeface="Cambria Math"/>
                              </a:rPr>
                              <m:t>≤</m:t>
                            </m:r>
                            <m:r>
                              <a:rPr lang="en-US" altLang="zh-CN" sz="2000" b="1" i="1" smtClean="0">
                                <a:solidFill>
                                  <a:srgbClr val="CC00CC"/>
                                </a:solidFill>
                                <a:latin typeface="Cambria Math"/>
                              </a:rPr>
                              <m:t>𝟎</m:t>
                            </m:r>
                          </m:e>
                        </m:eqArr>
                      </m:e>
                    </m:d>
                  </m:oMath>
                </a14:m>
                <a:endParaRPr lang="en-US" altLang="zh-CN" sz="2000" dirty="0" smtClean="0">
                  <a:solidFill>
                    <a:srgbClr val="CC00CC"/>
                  </a:solidFill>
                </a:endParaRPr>
              </a:p>
              <a:p>
                <a:r>
                  <a:rPr lang="zh-CN" altLang="en-US" sz="2000" dirty="0" smtClean="0">
                    <a:solidFill>
                      <a:srgbClr val="CC00CC"/>
                    </a:solidFill>
                  </a:rPr>
                  <a:t>解：构造惩罚函数</a:t>
                </a:r>
                <a14:m>
                  <m:oMath xmlns:m="http://schemas.openxmlformats.org/officeDocument/2006/math">
                    <m:r>
                      <a:rPr lang="en-US" altLang="zh-CN" sz="2000" b="1" i="1" smtClean="0">
                        <a:solidFill>
                          <a:srgbClr val="CC00CC"/>
                        </a:solidFill>
                        <a:latin typeface="Cambria Math"/>
                      </a:rPr>
                      <m:t>𝒑</m:t>
                    </m:r>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𝒙</m:t>
                        </m:r>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𝑴</m:t>
                            </m:r>
                          </m:e>
                          <m:sub>
                            <m:r>
                              <a:rPr lang="en-US" altLang="zh-CN" sz="2000" b="1" i="1" smtClean="0">
                                <a:solidFill>
                                  <a:srgbClr val="CC00CC"/>
                                </a:solidFill>
                                <a:latin typeface="Cambria Math"/>
                              </a:rPr>
                              <m:t>𝒌</m:t>
                            </m:r>
                          </m:sub>
                        </m:sSub>
                      </m:e>
                    </m:d>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Sub>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𝟐</m:t>
                        </m:r>
                      </m:sub>
                    </m:sSub>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𝑴</m:t>
                        </m:r>
                      </m:e>
                      <m:sub>
                        <m:r>
                          <a:rPr lang="en-US" altLang="zh-CN" sz="2000" b="1" i="1" smtClean="0">
                            <a:solidFill>
                              <a:srgbClr val="CC00CC"/>
                            </a:solidFill>
                            <a:latin typeface="Cambria Math"/>
                          </a:rPr>
                          <m:t>𝒌</m:t>
                        </m:r>
                      </m:sub>
                    </m:sSub>
                    <m:r>
                      <a:rPr lang="en-US" altLang="zh-CN" sz="2000" b="1" i="1" smtClean="0">
                        <a:solidFill>
                          <a:srgbClr val="CC00CC"/>
                        </a:solidFill>
                        <a:latin typeface="Cambria Math"/>
                      </a:rPr>
                      <m:t>{</m:t>
                    </m:r>
                    <m:sSup>
                      <m:sSupPr>
                        <m:ctrlPr>
                          <a:rPr lang="en-US" altLang="zh-CN" sz="2000" b="1" i="1" smtClean="0">
                            <a:solidFill>
                              <a:srgbClr val="CC00CC"/>
                            </a:solidFill>
                            <a:latin typeface="Cambria Math" panose="02040503050406030204" pitchFamily="18" charset="0"/>
                          </a:rPr>
                        </m:ctrlPr>
                      </m:sSupPr>
                      <m:e>
                        <m:d>
                          <m:dPr>
                            <m:begChr m:val="["/>
                            <m:endChr m:val="]"/>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𝒎𝒂𝒙</m:t>
                            </m:r>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𝟎</m:t>
                                </m:r>
                                <m:r>
                                  <a:rPr lang="en-US" altLang="zh-CN" sz="2000" b="1" i="1" smtClean="0">
                                    <a:solidFill>
                                      <a:srgbClr val="CC00CC"/>
                                    </a:solidFill>
                                    <a:latin typeface="Cambria Math"/>
                                  </a:rPr>
                                  <m:t>,</m:t>
                                </m:r>
                                <m:d>
                                  <m:dPr>
                                    <m:ctrlPr>
                                      <a:rPr lang="en-US" altLang="zh-CN" sz="2000" b="1" i="1" smtClean="0">
                                        <a:solidFill>
                                          <a:srgbClr val="CC00CC"/>
                                        </a:solidFill>
                                        <a:latin typeface="Cambria Math" panose="02040503050406030204" pitchFamily="18" charset="0"/>
                                      </a:rPr>
                                    </m:ctrlPr>
                                  </m:dPr>
                                  <m:e>
                                    <m:sSubSup>
                                      <m:sSubSupPr>
                                        <m:ctrlPr>
                                          <a:rPr lang="en-US" altLang="zh-CN" sz="2000" b="1" i="1" smtClean="0">
                                            <a:solidFill>
                                              <a:srgbClr val="CC00CC"/>
                                            </a:solidFill>
                                            <a:latin typeface="Cambria Math" panose="02040503050406030204" pitchFamily="18" charset="0"/>
                                          </a:rPr>
                                        </m:ctrlPr>
                                      </m:sSubSup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up>
                                        <m:r>
                                          <a:rPr lang="en-US" altLang="zh-CN" sz="2000" b="1" i="1" smtClean="0">
                                            <a:solidFill>
                                              <a:srgbClr val="CC00CC"/>
                                            </a:solidFill>
                                            <a:latin typeface="Cambria Math"/>
                                          </a:rPr>
                                          <m:t>𝟐</m:t>
                                        </m:r>
                                      </m:sup>
                                    </m:sSubSup>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𝟐</m:t>
                                        </m:r>
                                      </m:sub>
                                    </m:sSub>
                                  </m:e>
                                </m:d>
                              </m:e>
                            </m:d>
                          </m:e>
                        </m:d>
                      </m:e>
                      <m:sup>
                        <m:r>
                          <a:rPr lang="en-US" altLang="zh-CN" sz="2000" b="1" i="1" smtClean="0">
                            <a:solidFill>
                              <a:srgbClr val="CC00CC"/>
                            </a:solidFill>
                            <a:latin typeface="Cambria Math"/>
                          </a:rPr>
                          <m:t>𝟐</m:t>
                        </m:r>
                      </m:sup>
                    </m:sSup>
                    <m:r>
                      <a:rPr lang="en-US" altLang="zh-CN" sz="2000" b="1" i="1" smtClean="0">
                        <a:solidFill>
                          <a:srgbClr val="CC00CC"/>
                        </a:solidFill>
                        <a:latin typeface="Cambria Math"/>
                      </a:rPr>
                      <m:t>+</m:t>
                    </m:r>
                    <m:sSup>
                      <m:sSupPr>
                        <m:ctrlPr>
                          <a:rPr lang="en-US" altLang="zh-CN" sz="2000" b="1" i="1" smtClean="0">
                            <a:solidFill>
                              <a:srgbClr val="CC00CC"/>
                            </a:solidFill>
                            <a:latin typeface="Cambria Math" panose="02040503050406030204" pitchFamily="18" charset="0"/>
                          </a:rPr>
                        </m:ctrlPr>
                      </m:sSupPr>
                      <m:e>
                        <m:r>
                          <a:rPr lang="en-US" altLang="zh-CN" sz="2000" b="1" i="1" smtClean="0">
                            <a:solidFill>
                              <a:srgbClr val="CC00CC"/>
                            </a:solidFill>
                            <a:latin typeface="Cambria Math"/>
                          </a:rPr>
                          <m:t>[</m:t>
                        </m:r>
                        <m:r>
                          <a:rPr lang="en-US" altLang="zh-CN" sz="2000" b="1" i="1" smtClean="0">
                            <a:solidFill>
                              <a:srgbClr val="CC00CC"/>
                            </a:solidFill>
                            <a:latin typeface="Cambria Math"/>
                          </a:rPr>
                          <m:t>𝒎𝒂𝒙</m:t>
                        </m:r>
                        <m:r>
                          <a:rPr lang="en-US" altLang="zh-CN" sz="2000" b="1" i="1" smtClean="0">
                            <a:solidFill>
                              <a:srgbClr val="CC00CC"/>
                            </a:solidFill>
                            <a:latin typeface="Cambria Math"/>
                          </a:rPr>
                          <m:t>(</m:t>
                        </m:r>
                        <m:r>
                          <a:rPr lang="en-US" altLang="zh-CN" sz="2000" b="1" i="1" smtClean="0">
                            <a:solidFill>
                              <a:srgbClr val="CC00CC"/>
                            </a:solidFill>
                            <a:latin typeface="Cambria Math"/>
                          </a:rPr>
                          <m:t>𝟎</m:t>
                        </m:r>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𝟏</m:t>
                            </m:r>
                          </m:sub>
                        </m:sSub>
                        <m:r>
                          <a:rPr lang="en-US" altLang="zh-CN" sz="2000" b="1" i="1" smtClean="0">
                            <a:solidFill>
                              <a:srgbClr val="CC00CC"/>
                            </a:solidFill>
                            <a:latin typeface="Cambria Math"/>
                          </a:rPr>
                          <m:t>)]</m:t>
                        </m:r>
                      </m:e>
                      <m:sup>
                        <m:r>
                          <a:rPr lang="en-US" altLang="zh-CN" sz="2000" b="1" i="1" smtClean="0">
                            <a:solidFill>
                              <a:srgbClr val="CC00CC"/>
                            </a:solidFill>
                            <a:latin typeface="Cambria Math"/>
                          </a:rPr>
                          <m:t>𝟐</m:t>
                        </m:r>
                      </m:sup>
                    </m:sSup>
                  </m:oMath>
                </a14:m>
                <a:r>
                  <a:rPr lang="en-US" altLang="zh-CN" sz="2000" dirty="0" smtClean="0">
                    <a:solidFill>
                      <a:srgbClr val="CC00CC"/>
                    </a:solidFill>
                  </a:rPr>
                  <a:t>},</a:t>
                </a:r>
                <a:r>
                  <a:rPr lang="zh-CN" altLang="en-US" sz="2000" dirty="0" smtClean="0">
                    <a:solidFill>
                      <a:srgbClr val="CC00CC"/>
                    </a:solidFill>
                  </a:rPr>
                  <a:t>用解析法求解罚函数，</a:t>
                </a:r>
                <a14:m>
                  <m:oMath xmlns:m="http://schemas.openxmlformats.org/officeDocument/2006/math">
                    <m:f>
                      <m:fPr>
                        <m:ctrlPr>
                          <a:rPr lang="en-US" altLang="zh-CN" sz="2000" b="1" i="1" smtClean="0">
                            <a:solidFill>
                              <a:srgbClr val="CC00CC"/>
                            </a:solidFill>
                            <a:latin typeface="Cambria Math" panose="02040503050406030204" pitchFamily="18" charset="0"/>
                          </a:rPr>
                        </m:ctrlPr>
                      </m:fPr>
                      <m:num>
                        <m:r>
                          <a:rPr lang="zh-CN" altLang="en-US" sz="2000" i="1" smtClean="0">
                            <a:solidFill>
                              <a:srgbClr val="CC00CC"/>
                            </a:solidFill>
                            <a:latin typeface="Cambria Math"/>
                          </a:rPr>
                          <m:t>𝝏</m:t>
                        </m:r>
                        <m:r>
                          <a:rPr lang="en-US" altLang="zh-CN" sz="2000" b="1" i="1" smtClean="0">
                            <a:solidFill>
                              <a:srgbClr val="CC00CC"/>
                            </a:solidFill>
                            <a:latin typeface="Cambria Math"/>
                          </a:rPr>
                          <m:t>𝒑</m:t>
                        </m:r>
                      </m:num>
                      <m:den>
                        <m:r>
                          <a:rPr lang="en-US" altLang="zh-CN" sz="2000" b="1" i="1" smtClean="0">
                            <a:solidFill>
                              <a:srgbClr val="CC00CC"/>
                            </a:solidFill>
                            <a:latin typeface="Cambria Math"/>
                            <a:ea typeface="Cambria Math"/>
                          </a:rPr>
                          <m:t>𝝏</m:t>
                        </m:r>
                        <m:sSub>
                          <m:sSubPr>
                            <m:ctrlPr>
                              <a:rPr lang="en-US" altLang="zh-CN" sz="2000" b="1" i="1" smtClean="0">
                                <a:solidFill>
                                  <a:srgbClr val="CC00CC"/>
                                </a:solidFill>
                                <a:latin typeface="Cambria Math" panose="02040503050406030204" pitchFamily="18" charset="0"/>
                                <a:ea typeface="Cambria Math"/>
                              </a:rPr>
                            </m:ctrlPr>
                          </m:sSubPr>
                          <m:e>
                            <m:r>
                              <a:rPr lang="en-US" altLang="zh-CN" sz="2000" b="1" i="1" smtClean="0">
                                <a:solidFill>
                                  <a:srgbClr val="CC00CC"/>
                                </a:solidFill>
                                <a:latin typeface="Cambria Math"/>
                                <a:ea typeface="Cambria Math"/>
                              </a:rPr>
                              <m:t>𝒙</m:t>
                            </m:r>
                          </m:e>
                          <m:sub>
                            <m:r>
                              <a:rPr lang="en-US" altLang="zh-CN" sz="2000" b="1" i="1" smtClean="0">
                                <a:solidFill>
                                  <a:srgbClr val="CC00CC"/>
                                </a:solidFill>
                                <a:latin typeface="Cambria Math"/>
                                <a:ea typeface="Cambria Math"/>
                              </a:rPr>
                              <m:t>𝟏</m:t>
                            </m:r>
                          </m:sub>
                        </m:sSub>
                      </m:den>
                    </m:f>
                    <m:r>
                      <a:rPr lang="en-US" altLang="zh-CN" sz="2000" b="1" i="1" smtClean="0">
                        <a:solidFill>
                          <a:srgbClr val="CC00CC"/>
                        </a:solidFill>
                        <a:latin typeface="Cambria Math"/>
                        <a:ea typeface="Cambria Math"/>
                      </a:rPr>
                      <m:t>=</m:t>
                    </m:r>
                    <m:r>
                      <a:rPr lang="en-US" altLang="zh-CN" sz="2000" b="1" i="1" smtClean="0">
                        <a:solidFill>
                          <a:srgbClr val="CC00CC"/>
                        </a:solidFill>
                        <a:latin typeface="Cambria Math"/>
                        <a:ea typeface="Cambria Math"/>
                      </a:rPr>
                      <m:t>𝟎</m:t>
                    </m:r>
                    <m:r>
                      <a:rPr lang="en-US" altLang="zh-CN" sz="2000" b="1" i="1" smtClean="0">
                        <a:solidFill>
                          <a:srgbClr val="CC00CC"/>
                        </a:solidFill>
                        <a:latin typeface="Cambria Math"/>
                        <a:ea typeface="Cambria Math"/>
                      </a:rPr>
                      <m:t>,</m:t>
                    </m:r>
                  </m:oMath>
                </a14:m>
                <a:r>
                  <a:rPr lang="en-US" altLang="zh-CN" sz="2000" dirty="0">
                    <a:solidFill>
                      <a:srgbClr val="CC00CC"/>
                    </a:solidFill>
                  </a:rPr>
                  <a:t> </a:t>
                </a:r>
                <a14:m>
                  <m:oMath xmlns:m="http://schemas.openxmlformats.org/officeDocument/2006/math">
                    <m:f>
                      <m:fPr>
                        <m:ctrlPr>
                          <a:rPr lang="en-US" altLang="zh-CN" sz="2000" i="1">
                            <a:solidFill>
                              <a:srgbClr val="CC00CC"/>
                            </a:solidFill>
                            <a:latin typeface="Cambria Math" panose="02040503050406030204" pitchFamily="18" charset="0"/>
                          </a:rPr>
                        </m:ctrlPr>
                      </m:fPr>
                      <m:num>
                        <m:r>
                          <a:rPr lang="zh-CN" altLang="en-US" sz="2000" i="1">
                            <a:solidFill>
                              <a:srgbClr val="CC00CC"/>
                            </a:solidFill>
                            <a:latin typeface="Cambria Math"/>
                          </a:rPr>
                          <m:t>𝝏</m:t>
                        </m:r>
                        <m:r>
                          <a:rPr lang="en-US" altLang="zh-CN" sz="2000" i="1">
                            <a:solidFill>
                              <a:srgbClr val="CC00CC"/>
                            </a:solidFill>
                            <a:latin typeface="Cambria Math"/>
                          </a:rPr>
                          <m:t>𝒑</m:t>
                        </m:r>
                      </m:num>
                      <m:den>
                        <m:r>
                          <a:rPr lang="en-US" altLang="zh-CN" sz="2000" i="1">
                            <a:solidFill>
                              <a:srgbClr val="CC00CC"/>
                            </a:solidFill>
                            <a:latin typeface="Cambria Math"/>
                            <a:ea typeface="Cambria Math"/>
                          </a:rPr>
                          <m:t>𝝏</m:t>
                        </m:r>
                        <m:sSub>
                          <m:sSubPr>
                            <m:ctrlPr>
                              <a:rPr lang="en-US" altLang="zh-CN" sz="2000" i="1">
                                <a:solidFill>
                                  <a:srgbClr val="CC00CC"/>
                                </a:solidFill>
                                <a:latin typeface="Cambria Math" panose="02040503050406030204" pitchFamily="18" charset="0"/>
                                <a:ea typeface="Cambria Math"/>
                              </a:rPr>
                            </m:ctrlPr>
                          </m:sSubPr>
                          <m:e>
                            <m:r>
                              <a:rPr lang="en-US" altLang="zh-CN" sz="2000" i="1">
                                <a:solidFill>
                                  <a:srgbClr val="CC00CC"/>
                                </a:solidFill>
                                <a:latin typeface="Cambria Math"/>
                                <a:ea typeface="Cambria Math"/>
                              </a:rPr>
                              <m:t>𝒙</m:t>
                            </m:r>
                          </m:e>
                          <m:sub>
                            <m:r>
                              <a:rPr lang="en-US" altLang="zh-CN" sz="2000" b="1" i="1" smtClean="0">
                                <a:solidFill>
                                  <a:srgbClr val="CC00CC"/>
                                </a:solidFill>
                                <a:latin typeface="Cambria Math"/>
                                <a:ea typeface="Cambria Math"/>
                              </a:rPr>
                              <m:t>𝟐</m:t>
                            </m:r>
                          </m:sub>
                        </m:sSub>
                      </m:den>
                    </m:f>
                    <m:r>
                      <a:rPr lang="en-US" altLang="zh-CN" sz="2000" i="1">
                        <a:solidFill>
                          <a:srgbClr val="CC00CC"/>
                        </a:solidFill>
                        <a:latin typeface="Cambria Math"/>
                        <a:ea typeface="Cambria Math"/>
                      </a:rPr>
                      <m:t>=</m:t>
                    </m:r>
                    <m:r>
                      <a:rPr lang="en-US" altLang="zh-CN" sz="2000" i="1">
                        <a:solidFill>
                          <a:srgbClr val="CC00CC"/>
                        </a:solidFill>
                        <a:latin typeface="Cambria Math"/>
                        <a:ea typeface="Cambria Math"/>
                      </a:rPr>
                      <m:t>𝟎</m:t>
                    </m:r>
                  </m:oMath>
                </a14:m>
                <a:r>
                  <a:rPr lang="en-US" altLang="zh-CN" sz="2000" dirty="0" smtClean="0">
                    <a:solidFill>
                      <a:srgbClr val="CC00CC"/>
                    </a:solidFill>
                  </a:rPr>
                  <a:t>,</a:t>
                </a:r>
                <a:r>
                  <a:rPr lang="zh-CN" altLang="en-US" sz="2000" dirty="0" smtClean="0">
                    <a:solidFill>
                      <a:srgbClr val="CC00CC"/>
                    </a:solidFill>
                  </a:rPr>
                  <a:t>得</a:t>
                </a:r>
                <a14:m>
                  <m:oMath xmlns:m="http://schemas.openxmlformats.org/officeDocument/2006/math">
                    <m:r>
                      <a:rPr lang="en-US" altLang="zh-CN" sz="2000" b="1" i="1" smtClean="0">
                        <a:solidFill>
                          <a:srgbClr val="CC00CC"/>
                        </a:solidFill>
                        <a:latin typeface="Cambria Math"/>
                      </a:rPr>
                      <m:t>𝒎𝒊𝒏</m:t>
                    </m:r>
                    <m:r>
                      <a:rPr lang="en-US" altLang="zh-CN" sz="2000" b="1" i="1" smtClean="0">
                        <a:solidFill>
                          <a:srgbClr val="CC00CC"/>
                        </a:solidFill>
                        <a:latin typeface="Cambria Math"/>
                      </a:rPr>
                      <m:t>(</m:t>
                    </m:r>
                    <m:r>
                      <a:rPr lang="en-US" altLang="zh-CN" sz="2000" b="1" i="1" smtClean="0">
                        <a:solidFill>
                          <a:srgbClr val="CC00CC"/>
                        </a:solidFill>
                        <a:latin typeface="Cambria Math"/>
                      </a:rPr>
                      <m:t>𝒑</m:t>
                    </m:r>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𝑴</m:t>
                        </m:r>
                      </m:e>
                      <m:sub>
                        <m:r>
                          <a:rPr lang="en-US" altLang="zh-CN" sz="2000" b="1" i="1" smtClean="0">
                            <a:solidFill>
                              <a:srgbClr val="CC00CC"/>
                            </a:solidFill>
                            <a:latin typeface="Cambria Math"/>
                          </a:rPr>
                          <m:t>𝒌</m:t>
                        </m:r>
                      </m:sub>
                    </m:sSub>
                    <m:r>
                      <a:rPr lang="en-US" altLang="zh-CN" sz="2000" b="1" i="1" smtClean="0">
                        <a:solidFill>
                          <a:srgbClr val="CC00CC"/>
                        </a:solidFill>
                        <a:latin typeface="Cambria Math"/>
                      </a:rPr>
                      <m:t>)</m:t>
                    </m:r>
                  </m:oMath>
                </a14:m>
                <a:r>
                  <a:rPr lang="zh-CN" altLang="en-US" sz="2000" dirty="0" smtClean="0">
                    <a:solidFill>
                      <a:srgbClr val="CC00CC"/>
                    </a:solidFill>
                  </a:rPr>
                  <a:t>的解为</a:t>
                </a:r>
                <a14:m>
                  <m:oMath xmlns:m="http://schemas.openxmlformats.org/officeDocument/2006/math">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𝒌</m:t>
                        </m:r>
                      </m:sub>
                    </m:sSub>
                    <m:r>
                      <a:rPr lang="en-US" altLang="zh-CN" sz="2000" b="1" i="1" smtClean="0">
                        <a:solidFill>
                          <a:srgbClr val="CC00CC"/>
                        </a:solidFill>
                        <a:latin typeface="Cambria Math"/>
                      </a:rPr>
                      <m:t>=</m:t>
                    </m:r>
                    <m:sSup>
                      <m:sSupPr>
                        <m:ctrlPr>
                          <a:rPr lang="en-US" altLang="zh-CN" sz="2000" b="1" i="1" smtClean="0">
                            <a:solidFill>
                              <a:srgbClr val="CC00CC"/>
                            </a:solidFill>
                            <a:latin typeface="Cambria Math" panose="02040503050406030204" pitchFamily="18" charset="0"/>
                          </a:rPr>
                        </m:ctrlPr>
                      </m:sSupPr>
                      <m:e>
                        <m:d>
                          <m:dPr>
                            <m:begChr m:val="["/>
                            <m:endChr m:val="]"/>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m:t>
                            </m:r>
                            <m:f>
                              <m:fPr>
                                <m:ctrlPr>
                                  <a:rPr lang="en-US" altLang="zh-CN" sz="2000" b="1" i="1" smtClean="0">
                                    <a:solidFill>
                                      <a:srgbClr val="CC00CC"/>
                                    </a:solidFill>
                                    <a:latin typeface="Cambria Math" panose="02040503050406030204" pitchFamily="18" charset="0"/>
                                  </a:rPr>
                                </m:ctrlPr>
                              </m:fPr>
                              <m:num>
                                <m:r>
                                  <a:rPr lang="en-US" altLang="zh-CN" sz="2000" b="1" i="1" smtClean="0">
                                    <a:solidFill>
                                      <a:srgbClr val="CC00CC"/>
                                    </a:solidFill>
                                    <a:latin typeface="Cambria Math"/>
                                  </a:rPr>
                                  <m:t>𝟏</m:t>
                                </m:r>
                              </m:num>
                              <m:den>
                                <m:r>
                                  <a:rPr lang="en-US" altLang="zh-CN" sz="2000" b="1" i="1" smtClean="0">
                                    <a:solidFill>
                                      <a:srgbClr val="CC00CC"/>
                                    </a:solidFill>
                                    <a:latin typeface="Cambria Math"/>
                                  </a:rPr>
                                  <m:t>𝟐</m:t>
                                </m:r>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𝟏</m:t>
                                    </m:r>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𝑴</m:t>
                                        </m:r>
                                      </m:e>
                                      <m:sub>
                                        <m:r>
                                          <a:rPr lang="en-US" altLang="zh-CN" sz="2000" b="1" i="1" smtClean="0">
                                            <a:solidFill>
                                              <a:srgbClr val="CC00CC"/>
                                            </a:solidFill>
                                            <a:latin typeface="Cambria Math"/>
                                          </a:rPr>
                                          <m:t>𝒌</m:t>
                                        </m:r>
                                      </m:sub>
                                    </m:sSub>
                                  </m:e>
                                </m:d>
                              </m:den>
                            </m:f>
                            <m:r>
                              <a:rPr lang="en-US" altLang="zh-CN" sz="2000" b="1" i="1" smtClean="0">
                                <a:solidFill>
                                  <a:srgbClr val="CC00CC"/>
                                </a:solidFill>
                                <a:latin typeface="Cambria Math"/>
                              </a:rPr>
                              <m:t>,</m:t>
                            </m:r>
                            <m:d>
                              <m:dPr>
                                <m:ctrlPr>
                                  <a:rPr lang="en-US" altLang="zh-CN" sz="2000" b="1" i="1" smtClean="0">
                                    <a:solidFill>
                                      <a:srgbClr val="CC00CC"/>
                                    </a:solidFill>
                                    <a:latin typeface="Cambria Math" panose="02040503050406030204" pitchFamily="18" charset="0"/>
                                  </a:rPr>
                                </m:ctrlPr>
                              </m:dPr>
                              <m:e>
                                <m:f>
                                  <m:fPr>
                                    <m:ctrlPr>
                                      <a:rPr lang="en-US" altLang="zh-CN" sz="2000" b="1" i="1" smtClean="0">
                                        <a:solidFill>
                                          <a:srgbClr val="CC00CC"/>
                                        </a:solidFill>
                                        <a:latin typeface="Cambria Math" panose="02040503050406030204" pitchFamily="18" charset="0"/>
                                      </a:rPr>
                                    </m:ctrlPr>
                                  </m:fPr>
                                  <m:num>
                                    <m:r>
                                      <a:rPr lang="en-US" altLang="zh-CN" sz="2000" b="1" i="1" smtClean="0">
                                        <a:solidFill>
                                          <a:srgbClr val="CC00CC"/>
                                        </a:solidFill>
                                        <a:latin typeface="Cambria Math"/>
                                      </a:rPr>
                                      <m:t>𝟏</m:t>
                                    </m:r>
                                  </m:num>
                                  <m:den>
                                    <m:r>
                                      <a:rPr lang="en-US" altLang="zh-CN" sz="2000" b="1" i="1" smtClean="0">
                                        <a:solidFill>
                                          <a:srgbClr val="CC00CC"/>
                                        </a:solidFill>
                                        <a:latin typeface="Cambria Math"/>
                                      </a:rPr>
                                      <m:t>𝟒</m:t>
                                    </m:r>
                                    <m:sSup>
                                      <m:sSupPr>
                                        <m:ctrlPr>
                                          <a:rPr lang="en-US" altLang="zh-CN" sz="2000" b="1" i="1" smtClean="0">
                                            <a:solidFill>
                                              <a:srgbClr val="CC00CC"/>
                                            </a:solidFill>
                                            <a:latin typeface="Cambria Math" panose="02040503050406030204" pitchFamily="18" charset="0"/>
                                          </a:rPr>
                                        </m:ctrlPr>
                                      </m:sSupPr>
                                      <m:e>
                                        <m:d>
                                          <m:dPr>
                                            <m:ctrlPr>
                                              <a:rPr lang="en-US" altLang="zh-CN" sz="2000" b="1" i="1" smtClean="0">
                                                <a:solidFill>
                                                  <a:srgbClr val="CC00CC"/>
                                                </a:solidFill>
                                                <a:latin typeface="Cambria Math" panose="02040503050406030204" pitchFamily="18" charset="0"/>
                                              </a:rPr>
                                            </m:ctrlPr>
                                          </m:dPr>
                                          <m:e>
                                            <m:r>
                                              <a:rPr lang="en-US" altLang="zh-CN" sz="2000" b="1" i="1" smtClean="0">
                                                <a:solidFill>
                                                  <a:srgbClr val="CC00CC"/>
                                                </a:solidFill>
                                                <a:latin typeface="Cambria Math"/>
                                              </a:rPr>
                                              <m:t>𝟏</m:t>
                                            </m:r>
                                            <m:r>
                                              <a:rPr lang="en-US" altLang="zh-CN" sz="2000" b="1" i="1" smtClean="0">
                                                <a:solidFill>
                                                  <a:srgbClr val="CC00CC"/>
                                                </a:solidFill>
                                                <a:latin typeface="Cambria Math"/>
                                              </a:rPr>
                                              <m:t>+</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𝑴</m:t>
                                                </m:r>
                                              </m:e>
                                              <m:sub>
                                                <m:r>
                                                  <a:rPr lang="en-US" altLang="zh-CN" sz="2000" b="1" i="1" smtClean="0">
                                                    <a:solidFill>
                                                      <a:srgbClr val="CC00CC"/>
                                                    </a:solidFill>
                                                    <a:latin typeface="Cambria Math"/>
                                                  </a:rPr>
                                                  <m:t>𝒌</m:t>
                                                </m:r>
                                              </m:sub>
                                            </m:sSub>
                                          </m:e>
                                        </m:d>
                                      </m:e>
                                      <m:sup>
                                        <m:r>
                                          <a:rPr lang="en-US" altLang="zh-CN" sz="2000" b="1" i="1" smtClean="0">
                                            <a:solidFill>
                                              <a:srgbClr val="CC00CC"/>
                                            </a:solidFill>
                                            <a:latin typeface="Cambria Math"/>
                                          </a:rPr>
                                          <m:t>𝟐</m:t>
                                        </m:r>
                                      </m:sup>
                                    </m:sSup>
                                  </m:den>
                                </m:f>
                                <m:r>
                                  <a:rPr lang="en-US" altLang="zh-CN" sz="2000" b="1" i="1" smtClean="0">
                                    <a:solidFill>
                                      <a:srgbClr val="CC00CC"/>
                                    </a:solidFill>
                                    <a:latin typeface="Cambria Math"/>
                                  </a:rPr>
                                  <m:t>−</m:t>
                                </m:r>
                                <m:f>
                                  <m:fPr>
                                    <m:ctrlPr>
                                      <a:rPr lang="en-US" altLang="zh-CN" sz="2000" b="1" i="1" smtClean="0">
                                        <a:solidFill>
                                          <a:srgbClr val="CC00CC"/>
                                        </a:solidFill>
                                        <a:latin typeface="Cambria Math" panose="02040503050406030204" pitchFamily="18" charset="0"/>
                                      </a:rPr>
                                    </m:ctrlPr>
                                  </m:fPr>
                                  <m:num>
                                    <m:r>
                                      <a:rPr lang="en-US" altLang="zh-CN" sz="2000" b="1" i="1" smtClean="0">
                                        <a:solidFill>
                                          <a:srgbClr val="CC00CC"/>
                                        </a:solidFill>
                                        <a:latin typeface="Cambria Math"/>
                                      </a:rPr>
                                      <m:t>𝟏</m:t>
                                    </m:r>
                                  </m:num>
                                  <m:den>
                                    <m:r>
                                      <a:rPr lang="en-US" altLang="zh-CN" sz="2000" b="1" i="1" smtClean="0">
                                        <a:solidFill>
                                          <a:srgbClr val="CC00CC"/>
                                        </a:solidFill>
                                        <a:latin typeface="Cambria Math"/>
                                      </a:rPr>
                                      <m:t>𝟐</m:t>
                                    </m:r>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𝑴</m:t>
                                        </m:r>
                                      </m:e>
                                      <m:sub>
                                        <m:r>
                                          <a:rPr lang="en-US" altLang="zh-CN" sz="2000" b="1" i="1" smtClean="0">
                                            <a:solidFill>
                                              <a:srgbClr val="CC00CC"/>
                                            </a:solidFill>
                                            <a:latin typeface="Cambria Math"/>
                                          </a:rPr>
                                          <m:t>𝒌</m:t>
                                        </m:r>
                                      </m:sub>
                                    </m:sSub>
                                  </m:den>
                                </m:f>
                              </m:e>
                            </m:d>
                          </m:e>
                        </m:d>
                      </m:e>
                      <m:sup>
                        <m:r>
                          <a:rPr lang="en-US" altLang="zh-CN" sz="2000" b="1" i="1" smtClean="0">
                            <a:solidFill>
                              <a:srgbClr val="CC00CC"/>
                            </a:solidFill>
                            <a:latin typeface="Cambria Math"/>
                          </a:rPr>
                          <m:t>𝑻</m:t>
                        </m:r>
                      </m:sup>
                    </m:sSup>
                  </m:oMath>
                </a14:m>
                <a:r>
                  <a:rPr lang="en-US" altLang="zh-CN" sz="2000" dirty="0" smtClean="0">
                    <a:solidFill>
                      <a:srgbClr val="CC00CC"/>
                    </a:solidFill>
                  </a:rPr>
                  <a:t>,</a:t>
                </a:r>
                <a:r>
                  <a:rPr lang="zh-CN" altLang="en-US" sz="2000" dirty="0" smtClean="0">
                    <a:solidFill>
                      <a:srgbClr val="CC00CC"/>
                    </a:solidFill>
                  </a:rPr>
                  <a:t>当</a:t>
                </a:r>
                <a14:m>
                  <m:oMath xmlns:m="http://schemas.openxmlformats.org/officeDocument/2006/math">
                    <m:sSub>
                      <m:sSubPr>
                        <m:ctrlPr>
                          <a:rPr lang="en-US" altLang="zh-CN" sz="2000" i="1" dirty="0">
                            <a:solidFill>
                              <a:srgbClr val="CC00CC"/>
                            </a:solidFill>
                            <a:latin typeface="Cambria Math" panose="02040503050406030204" pitchFamily="18" charset="0"/>
                          </a:rPr>
                        </m:ctrlPr>
                      </m:sSubPr>
                      <m:e>
                        <m:r>
                          <m:rPr>
                            <m:sty m:val="p"/>
                          </m:rPr>
                          <a:rPr lang="en-US" altLang="zh-CN" sz="2000" dirty="0">
                            <a:solidFill>
                              <a:srgbClr val="CC00CC"/>
                            </a:solidFill>
                            <a:latin typeface="Cambria Math"/>
                          </a:rPr>
                          <m:t>M</m:t>
                        </m:r>
                      </m:e>
                      <m:sub>
                        <m:r>
                          <m:rPr>
                            <m:sty m:val="p"/>
                          </m:rPr>
                          <a:rPr lang="en-US" altLang="zh-CN" sz="2000" dirty="0">
                            <a:solidFill>
                              <a:srgbClr val="CC00CC"/>
                            </a:solidFill>
                            <a:latin typeface="Cambria Math"/>
                          </a:rPr>
                          <m:t>k</m:t>
                        </m:r>
                      </m:sub>
                    </m:sSub>
                  </m:oMath>
                </a14:m>
                <a:r>
                  <a:rPr lang="zh-CN" altLang="en-US" sz="2000" dirty="0" smtClean="0">
                    <a:solidFill>
                      <a:srgbClr val="CC00CC"/>
                    </a:solidFill>
                  </a:rPr>
                  <a:t>取不同值时，得到一系列</a:t>
                </a:r>
                <a14:m>
                  <m:oMath xmlns:m="http://schemas.openxmlformats.org/officeDocument/2006/math">
                    <m:sSub>
                      <m:sSubPr>
                        <m:ctrlPr>
                          <a:rPr lang="en-US" altLang="zh-CN" sz="2000" b="1" i="1" smtClean="0">
                            <a:solidFill>
                              <a:srgbClr val="CC00CC"/>
                            </a:solidFill>
                            <a:latin typeface="Cambria Math" panose="02040503050406030204" pitchFamily="18" charset="0"/>
                          </a:rPr>
                        </m:ctrlPr>
                      </m:sSubPr>
                      <m:e>
                        <m:r>
                          <a:rPr lang="en-US" altLang="zh-CN" sz="2000" b="1" i="1" smtClean="0">
                            <a:solidFill>
                              <a:srgbClr val="CC00CC"/>
                            </a:solidFill>
                            <a:latin typeface="Cambria Math"/>
                          </a:rPr>
                          <m:t>𝒙</m:t>
                        </m:r>
                      </m:e>
                      <m:sub>
                        <m:r>
                          <a:rPr lang="en-US" altLang="zh-CN" sz="2000" b="1" i="1" smtClean="0">
                            <a:solidFill>
                              <a:srgbClr val="CC00CC"/>
                            </a:solidFill>
                            <a:latin typeface="Cambria Math"/>
                          </a:rPr>
                          <m:t>𝒌</m:t>
                        </m:r>
                      </m:sub>
                    </m:sSub>
                  </m:oMath>
                </a14:m>
                <a:endParaRPr lang="en-US" altLang="zh-CN" sz="2000" dirty="0" smtClean="0">
                  <a:solidFill>
                    <a:srgbClr val="CC00CC"/>
                  </a:solidFill>
                </a:endParaRPr>
              </a:p>
              <a:p>
                <a:pPr marL="0" indent="0">
                  <a:buNone/>
                </a:pPr>
                <a:endParaRPr lang="zh-CN" altLang="en-US" sz="2000" dirty="0">
                  <a:solidFill>
                    <a:srgbClr val="CC00CC"/>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t="-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4563988"/>
                  </p:ext>
                </p:extLst>
              </p:nvPr>
            </p:nvGraphicFramePr>
            <p:xfrm>
              <a:off x="2072680" y="6121194"/>
              <a:ext cx="6387978" cy="1118426"/>
            </p:xfrm>
            <a:graphic>
              <a:graphicData uri="http://schemas.openxmlformats.org/drawingml/2006/table">
                <a:tbl>
                  <a:tblPr firstRow="1" bandRow="1">
                    <a:tableStyleId>{5C22544A-7EE6-4342-B048-85BDC9FD1C3A}</a:tableStyleId>
                  </a:tblPr>
                  <a:tblGrid>
                    <a:gridCol w="1064663">
                      <a:extLst>
                        <a:ext uri="{9D8B030D-6E8A-4147-A177-3AD203B41FA5}">
                          <a16:colId xmlns:a16="http://schemas.microsoft.com/office/drawing/2014/main" val="20000"/>
                        </a:ext>
                      </a:extLst>
                    </a:gridCol>
                    <a:gridCol w="1064663">
                      <a:extLst>
                        <a:ext uri="{9D8B030D-6E8A-4147-A177-3AD203B41FA5}">
                          <a16:colId xmlns:a16="http://schemas.microsoft.com/office/drawing/2014/main" val="20001"/>
                        </a:ext>
                      </a:extLst>
                    </a:gridCol>
                    <a:gridCol w="1064663">
                      <a:extLst>
                        <a:ext uri="{9D8B030D-6E8A-4147-A177-3AD203B41FA5}">
                          <a16:colId xmlns:a16="http://schemas.microsoft.com/office/drawing/2014/main" val="20002"/>
                        </a:ext>
                      </a:extLst>
                    </a:gridCol>
                    <a:gridCol w="1064663">
                      <a:extLst>
                        <a:ext uri="{9D8B030D-6E8A-4147-A177-3AD203B41FA5}">
                          <a16:colId xmlns:a16="http://schemas.microsoft.com/office/drawing/2014/main" val="20003"/>
                        </a:ext>
                      </a:extLst>
                    </a:gridCol>
                    <a:gridCol w="1064663">
                      <a:extLst>
                        <a:ext uri="{9D8B030D-6E8A-4147-A177-3AD203B41FA5}">
                          <a16:colId xmlns:a16="http://schemas.microsoft.com/office/drawing/2014/main" val="20004"/>
                        </a:ext>
                      </a:extLst>
                    </a:gridCol>
                    <a:gridCol w="1064663">
                      <a:extLst>
                        <a:ext uri="{9D8B030D-6E8A-4147-A177-3AD203B41FA5}">
                          <a16:colId xmlns:a16="http://schemas.microsoft.com/office/drawing/2014/main" val="20005"/>
                        </a:ext>
                      </a:extLst>
                    </a:gridCol>
                  </a:tblGrid>
                  <a:tr h="275768">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𝑴</m:t>
                                    </m:r>
                                  </m:e>
                                  <m:sub>
                                    <m:r>
                                      <a:rPr lang="en-US" altLang="zh-CN" b="1" i="1" smtClean="0">
                                        <a:solidFill>
                                          <a:srgbClr val="0000FF"/>
                                        </a:solidFill>
                                        <a:latin typeface="Cambria Math"/>
                                      </a:rPr>
                                      <m:t>𝒌</m:t>
                                    </m:r>
                                  </m:sub>
                                </m:sSub>
                              </m:oMath>
                            </m:oMathPara>
                          </a14:m>
                          <a:endParaRPr lang="zh-CN" altLang="en-US"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i="1" dirty="0" smtClean="0">
                                    <a:solidFill>
                                      <a:srgbClr val="0000FF"/>
                                    </a:solidFill>
                                    <a:latin typeface="Cambria Math"/>
                                  </a:rPr>
                                  <m:t>1</m:t>
                                </m:r>
                              </m:oMath>
                            </m:oMathPara>
                          </a14:m>
                          <a:endParaRPr lang="zh-CN" altLang="en-US" dirty="0">
                            <a:solidFill>
                              <a:srgbClr val="0000FF"/>
                            </a:solidFill>
                          </a:endParaRPr>
                        </a:p>
                      </a:txBody>
                      <a:tcPr/>
                    </a:tc>
                    <a:tc>
                      <a:txBody>
                        <a:bodyPr/>
                        <a:lstStyle/>
                        <a:p>
                          <a:r>
                            <a:rPr lang="en-US" altLang="zh-CN" dirty="0" smtClean="0">
                              <a:solidFill>
                                <a:srgbClr val="0000FF"/>
                              </a:solidFill>
                            </a:rPr>
                            <a:t>10</a:t>
                          </a:r>
                          <a:endParaRPr lang="zh-CN" altLang="en-US" dirty="0">
                            <a:solidFill>
                              <a:srgbClr val="0000FF"/>
                            </a:solidFill>
                          </a:endParaRPr>
                        </a:p>
                      </a:txBody>
                      <a:tcPr/>
                    </a:tc>
                    <a:tc>
                      <a:txBody>
                        <a:bodyPr/>
                        <a:lstStyle/>
                        <a:p>
                          <a:r>
                            <a:rPr lang="en-US" altLang="zh-CN" dirty="0" smtClean="0">
                              <a:solidFill>
                                <a:srgbClr val="0000FF"/>
                              </a:solidFill>
                            </a:rPr>
                            <a:t>100</a:t>
                          </a:r>
                          <a:endParaRPr lang="zh-CN" altLang="en-US" dirty="0">
                            <a:solidFill>
                              <a:srgbClr val="0000FF"/>
                            </a:solidFill>
                          </a:endParaRPr>
                        </a:p>
                      </a:txBody>
                      <a:tcPr/>
                    </a:tc>
                    <a:tc>
                      <a:txBody>
                        <a:bodyPr/>
                        <a:lstStyle/>
                        <a:p>
                          <a:r>
                            <a:rPr lang="en-US" altLang="zh-CN" dirty="0" smtClean="0">
                              <a:solidFill>
                                <a:srgbClr val="0000FF"/>
                              </a:solidFill>
                            </a:rPr>
                            <a:t>1000</a:t>
                          </a:r>
                          <a:endParaRPr lang="zh-CN" altLang="en-US"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𝑴</m:t>
                                    </m:r>
                                  </m:e>
                                  <m:sub>
                                    <m:r>
                                      <a:rPr lang="en-US" altLang="zh-CN" b="1" i="1" smtClean="0">
                                        <a:solidFill>
                                          <a:srgbClr val="0000FF"/>
                                        </a:solidFill>
                                        <a:latin typeface="Cambria Math"/>
                                      </a:rPr>
                                      <m:t>𝒌</m:t>
                                    </m:r>
                                  </m:sub>
                                </m:sSub>
                                <m:r>
                                  <a:rPr lang="en-US" altLang="zh-CN" b="1" i="1" smtClean="0">
                                    <a:solidFill>
                                      <a:srgbClr val="0000FF"/>
                                    </a:solidFill>
                                    <a:latin typeface="Cambria Math"/>
                                  </a:rPr>
                                  <m:t>→</m:t>
                                </m:r>
                                <m:r>
                                  <a:rPr lang="en-US" altLang="zh-CN" b="1" i="1" smtClean="0">
                                    <a:solidFill>
                                      <a:srgbClr val="0000FF"/>
                                    </a:solidFill>
                                    <a:latin typeface="Cambria Math"/>
                                    <a:ea typeface="Cambria Math"/>
                                  </a:rPr>
                                  <m:t>∞</m:t>
                                </m:r>
                              </m:oMath>
                            </m:oMathPara>
                          </a14:m>
                          <a:endParaRPr lang="zh-CN" altLang="en-US" dirty="0">
                            <a:solidFill>
                              <a:srgbClr val="0000FF"/>
                            </a:solidFill>
                          </a:endParaRPr>
                        </a:p>
                      </a:txBody>
                      <a:tcPr/>
                    </a:tc>
                    <a:extLst>
                      <a:ext uri="{0D108BD9-81ED-4DB2-BD59-A6C34878D82A}">
                        <a16:rowId xmlns:a16="http://schemas.microsoft.com/office/drawing/2014/main" val="10000"/>
                      </a:ext>
                    </a:extLst>
                  </a:tr>
                  <a:tr h="279640">
                    <a:tc>
                      <a:txBody>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solidFill>
                                          <a:srgbClr val="0000FF"/>
                                        </a:solidFill>
                                        <a:latin typeface="Cambria Math" panose="02040503050406030204" pitchFamily="18" charset="0"/>
                                      </a:rPr>
                                    </m:ctrlPr>
                                  </m:sSubSupPr>
                                  <m:e>
                                    <m:r>
                                      <a:rPr lang="en-US" altLang="zh-CN" b="0" i="1" smtClean="0">
                                        <a:solidFill>
                                          <a:srgbClr val="0000FF"/>
                                        </a:solidFill>
                                        <a:latin typeface="Cambria Math"/>
                                      </a:rPr>
                                      <m:t>𝑥</m:t>
                                    </m:r>
                                  </m:e>
                                  <m:sub>
                                    <m:r>
                                      <a:rPr lang="en-US" altLang="zh-CN" b="0" i="1" smtClean="0">
                                        <a:solidFill>
                                          <a:srgbClr val="0000FF"/>
                                        </a:solidFill>
                                        <a:latin typeface="Cambria Math"/>
                                      </a:rPr>
                                      <m:t>𝑘</m:t>
                                    </m:r>
                                  </m:sub>
                                  <m:sup>
                                    <m:r>
                                      <a:rPr lang="en-US" altLang="zh-CN" b="0" i="1" smtClean="0">
                                        <a:solidFill>
                                          <a:srgbClr val="0000FF"/>
                                        </a:solidFill>
                                        <a:latin typeface="Cambria Math"/>
                                      </a:rPr>
                                      <m:t>1</m:t>
                                    </m:r>
                                  </m:sup>
                                </m:sSubSup>
                              </m:oMath>
                            </m:oMathPara>
                          </a14:m>
                          <a:endParaRPr lang="zh-CN" altLang="en-US"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−0.25</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−0.04545</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−0.004950</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−0.0004995</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FF"/>
                                    </a:solidFill>
                                    <a:latin typeface="Cambria Math"/>
                                  </a:rPr>
                                  <m:t>0</m:t>
                                </m:r>
                              </m:oMath>
                            </m:oMathPara>
                          </a14:m>
                          <a:endParaRPr lang="zh-CN" altLang="en-US" sz="1400" dirty="0">
                            <a:solidFill>
                              <a:srgbClr val="0000FF"/>
                            </a:solidFill>
                          </a:endParaRPr>
                        </a:p>
                      </a:txBody>
                      <a:tcPr/>
                    </a:tc>
                    <a:extLst>
                      <a:ext uri="{0D108BD9-81ED-4DB2-BD59-A6C34878D82A}">
                        <a16:rowId xmlns:a16="http://schemas.microsoft.com/office/drawing/2014/main" val="10001"/>
                      </a:ext>
                    </a:extLst>
                  </a:tr>
                  <a:tr h="280066">
                    <a:tc>
                      <a:txBody>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solidFill>
                                          <a:srgbClr val="0000FF"/>
                                        </a:solidFill>
                                        <a:latin typeface="Cambria Math" panose="02040503050406030204" pitchFamily="18" charset="0"/>
                                      </a:rPr>
                                    </m:ctrlPr>
                                  </m:sSubSupPr>
                                  <m:e>
                                    <m:r>
                                      <a:rPr lang="en-US" altLang="zh-CN" b="0" i="1" smtClean="0">
                                        <a:solidFill>
                                          <a:srgbClr val="0000FF"/>
                                        </a:solidFill>
                                        <a:latin typeface="Cambria Math"/>
                                      </a:rPr>
                                      <m:t>𝑥</m:t>
                                    </m:r>
                                  </m:e>
                                  <m:sub>
                                    <m:r>
                                      <a:rPr lang="en-US" altLang="zh-CN" b="0" i="1" smtClean="0">
                                        <a:solidFill>
                                          <a:srgbClr val="0000FF"/>
                                        </a:solidFill>
                                        <a:latin typeface="Cambria Math"/>
                                      </a:rPr>
                                      <m:t>𝑘</m:t>
                                    </m:r>
                                  </m:sub>
                                  <m:sup>
                                    <m:r>
                                      <a:rPr lang="en-US" altLang="zh-CN" b="0" i="1" smtClean="0">
                                        <a:solidFill>
                                          <a:srgbClr val="0000FF"/>
                                        </a:solidFill>
                                        <a:latin typeface="Cambria Math"/>
                                      </a:rPr>
                                      <m:t>2</m:t>
                                    </m:r>
                                  </m:sup>
                                </m:sSubSup>
                              </m:oMath>
                            </m:oMathPara>
                          </a14:m>
                          <a:endParaRPr lang="zh-CN" altLang="en-US"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−0.4375</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−0.1415</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−0.004975</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−0.0004998</m:t>
                                </m:r>
                              </m:oMath>
                            </m:oMathPara>
                          </a14:m>
                          <a:endParaRPr lang="zh-CN" altLang="en-US" sz="1400" dirty="0">
                            <a:solidFill>
                              <a:srgbClr val="0000FF"/>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400" i="1" dirty="0" smtClean="0">
                                    <a:solidFill>
                                      <a:srgbClr val="0000FF"/>
                                    </a:solidFill>
                                    <a:latin typeface="Cambria Math"/>
                                  </a:rPr>
                                  <m:t>0</m:t>
                                </m:r>
                              </m:oMath>
                            </m:oMathPara>
                          </a14:m>
                          <a:endParaRPr lang="zh-CN" altLang="en-US" sz="1400" dirty="0">
                            <a:solidFill>
                              <a:srgbClr val="0000FF"/>
                            </a:solidFill>
                          </a:endParaRPr>
                        </a:p>
                      </a:txBody>
                      <a:tcPr/>
                    </a:tc>
                    <a:extLst>
                      <a:ext uri="{0D108BD9-81ED-4DB2-BD59-A6C34878D82A}">
                        <a16:rowId xmlns:a16="http://schemas.microsoft.com/office/drawing/2014/main"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4563988"/>
                  </p:ext>
                </p:extLst>
              </p:nvPr>
            </p:nvGraphicFramePr>
            <p:xfrm>
              <a:off x="2072680" y="6121194"/>
              <a:ext cx="6387978" cy="1118426"/>
            </p:xfrm>
            <a:graphic>
              <a:graphicData uri="http://schemas.openxmlformats.org/drawingml/2006/table">
                <a:tbl>
                  <a:tblPr firstRow="1" bandRow="1">
                    <a:tableStyleId>{5C22544A-7EE6-4342-B048-85BDC9FD1C3A}</a:tableStyleId>
                  </a:tblPr>
                  <a:tblGrid>
                    <a:gridCol w="1064663">
                      <a:extLst>
                        <a:ext uri="{9D8B030D-6E8A-4147-A177-3AD203B41FA5}">
                          <a16:colId xmlns:a16="http://schemas.microsoft.com/office/drawing/2014/main" val="20000"/>
                        </a:ext>
                      </a:extLst>
                    </a:gridCol>
                    <a:gridCol w="1064663">
                      <a:extLst>
                        <a:ext uri="{9D8B030D-6E8A-4147-A177-3AD203B41FA5}">
                          <a16:colId xmlns:a16="http://schemas.microsoft.com/office/drawing/2014/main" val="20001"/>
                        </a:ext>
                      </a:extLst>
                    </a:gridCol>
                    <a:gridCol w="1064663">
                      <a:extLst>
                        <a:ext uri="{9D8B030D-6E8A-4147-A177-3AD203B41FA5}">
                          <a16:colId xmlns:a16="http://schemas.microsoft.com/office/drawing/2014/main" val="20002"/>
                        </a:ext>
                      </a:extLst>
                    </a:gridCol>
                    <a:gridCol w="1064663">
                      <a:extLst>
                        <a:ext uri="{9D8B030D-6E8A-4147-A177-3AD203B41FA5}">
                          <a16:colId xmlns:a16="http://schemas.microsoft.com/office/drawing/2014/main" val="20003"/>
                        </a:ext>
                      </a:extLst>
                    </a:gridCol>
                    <a:gridCol w="1064663">
                      <a:extLst>
                        <a:ext uri="{9D8B030D-6E8A-4147-A177-3AD203B41FA5}">
                          <a16:colId xmlns:a16="http://schemas.microsoft.com/office/drawing/2014/main" val="20004"/>
                        </a:ext>
                      </a:extLst>
                    </a:gridCol>
                    <a:gridCol w="1064663">
                      <a:extLst>
                        <a:ext uri="{9D8B030D-6E8A-4147-A177-3AD203B41FA5}">
                          <a16:colId xmlns:a16="http://schemas.microsoft.com/office/drawing/2014/main" val="20005"/>
                        </a:ext>
                      </a:extLst>
                    </a:gridCol>
                  </a:tblGrid>
                  <a:tr h="365760">
                    <a:tc>
                      <a:txBody>
                        <a:bodyPr/>
                        <a:lstStyle/>
                        <a:p>
                          <a:endParaRPr lang="zh-CN"/>
                        </a:p>
                      </a:txBody>
                      <a:tcPr>
                        <a:blipFill>
                          <a:blip r:embed="rId3"/>
                          <a:stretch>
                            <a:fillRect l="-1143" t="-8333" r="-501714" b="-210000"/>
                          </a:stretch>
                        </a:blipFill>
                      </a:tcPr>
                    </a:tc>
                    <a:tc>
                      <a:txBody>
                        <a:bodyPr/>
                        <a:lstStyle/>
                        <a:p>
                          <a:endParaRPr lang="zh-CN"/>
                        </a:p>
                      </a:txBody>
                      <a:tcPr>
                        <a:blipFill>
                          <a:blip r:embed="rId3"/>
                          <a:stretch>
                            <a:fillRect l="-101724" t="-8333" r="-404598" b="-210000"/>
                          </a:stretch>
                        </a:blipFill>
                      </a:tcPr>
                    </a:tc>
                    <a:tc>
                      <a:txBody>
                        <a:bodyPr/>
                        <a:lstStyle/>
                        <a:p>
                          <a:r>
                            <a:rPr lang="en-US" altLang="zh-CN" dirty="0" smtClean="0">
                              <a:solidFill>
                                <a:srgbClr val="0000FF"/>
                              </a:solidFill>
                            </a:rPr>
                            <a:t>10</a:t>
                          </a:r>
                          <a:endParaRPr lang="zh-CN" altLang="en-US" dirty="0">
                            <a:solidFill>
                              <a:srgbClr val="0000FF"/>
                            </a:solidFill>
                          </a:endParaRPr>
                        </a:p>
                      </a:txBody>
                      <a:tcPr/>
                    </a:tc>
                    <a:tc>
                      <a:txBody>
                        <a:bodyPr/>
                        <a:lstStyle/>
                        <a:p>
                          <a:r>
                            <a:rPr lang="en-US" altLang="zh-CN" dirty="0" smtClean="0">
                              <a:solidFill>
                                <a:srgbClr val="0000FF"/>
                              </a:solidFill>
                            </a:rPr>
                            <a:t>100</a:t>
                          </a:r>
                          <a:endParaRPr lang="zh-CN" altLang="en-US" dirty="0">
                            <a:solidFill>
                              <a:srgbClr val="0000FF"/>
                            </a:solidFill>
                          </a:endParaRPr>
                        </a:p>
                      </a:txBody>
                      <a:tcPr/>
                    </a:tc>
                    <a:tc>
                      <a:txBody>
                        <a:bodyPr/>
                        <a:lstStyle/>
                        <a:p>
                          <a:r>
                            <a:rPr lang="en-US" altLang="zh-CN" dirty="0" smtClean="0">
                              <a:solidFill>
                                <a:srgbClr val="0000FF"/>
                              </a:solidFill>
                            </a:rPr>
                            <a:t>1000</a:t>
                          </a:r>
                          <a:endParaRPr lang="zh-CN" altLang="en-US" dirty="0">
                            <a:solidFill>
                              <a:srgbClr val="0000FF"/>
                            </a:solidFill>
                          </a:endParaRPr>
                        </a:p>
                      </a:txBody>
                      <a:tcPr/>
                    </a:tc>
                    <a:tc>
                      <a:txBody>
                        <a:bodyPr/>
                        <a:lstStyle/>
                        <a:p>
                          <a:endParaRPr lang="zh-CN"/>
                        </a:p>
                      </a:txBody>
                      <a:tcPr>
                        <a:blipFill>
                          <a:blip r:embed="rId3"/>
                          <a:stretch>
                            <a:fillRect l="-500000" t="-8333" r="-2857" b="-210000"/>
                          </a:stretch>
                        </a:blipFill>
                      </a:tcPr>
                    </a:tc>
                    <a:extLst>
                      <a:ext uri="{0D108BD9-81ED-4DB2-BD59-A6C34878D82A}">
                        <a16:rowId xmlns:a16="http://schemas.microsoft.com/office/drawing/2014/main" val="10000"/>
                      </a:ext>
                    </a:extLst>
                  </a:tr>
                  <a:tr h="376047">
                    <a:tc>
                      <a:txBody>
                        <a:bodyPr/>
                        <a:lstStyle/>
                        <a:p>
                          <a:endParaRPr lang="zh-CN"/>
                        </a:p>
                      </a:txBody>
                      <a:tcPr>
                        <a:blipFill>
                          <a:blip r:embed="rId3"/>
                          <a:stretch>
                            <a:fillRect l="-1143" t="-104839" r="-501714" b="-103226"/>
                          </a:stretch>
                        </a:blipFill>
                      </a:tcPr>
                    </a:tc>
                    <a:tc>
                      <a:txBody>
                        <a:bodyPr/>
                        <a:lstStyle/>
                        <a:p>
                          <a:endParaRPr lang="zh-CN"/>
                        </a:p>
                      </a:txBody>
                      <a:tcPr>
                        <a:blipFill>
                          <a:blip r:embed="rId3"/>
                          <a:stretch>
                            <a:fillRect l="-101724" t="-104839" r="-404598" b="-103226"/>
                          </a:stretch>
                        </a:blipFill>
                      </a:tcPr>
                    </a:tc>
                    <a:tc>
                      <a:txBody>
                        <a:bodyPr/>
                        <a:lstStyle/>
                        <a:p>
                          <a:endParaRPr lang="zh-CN"/>
                        </a:p>
                      </a:txBody>
                      <a:tcPr>
                        <a:blipFill>
                          <a:blip r:embed="rId3"/>
                          <a:stretch>
                            <a:fillRect l="-200571" t="-104839" r="-302286" b="-103226"/>
                          </a:stretch>
                        </a:blipFill>
                      </a:tcPr>
                    </a:tc>
                    <a:tc>
                      <a:txBody>
                        <a:bodyPr/>
                        <a:lstStyle/>
                        <a:p>
                          <a:endParaRPr lang="zh-CN"/>
                        </a:p>
                      </a:txBody>
                      <a:tcPr>
                        <a:blipFill>
                          <a:blip r:embed="rId3"/>
                          <a:stretch>
                            <a:fillRect l="-300571" t="-104839" r="-202286" b="-103226"/>
                          </a:stretch>
                        </a:blipFill>
                      </a:tcPr>
                    </a:tc>
                    <a:tc>
                      <a:txBody>
                        <a:bodyPr/>
                        <a:lstStyle/>
                        <a:p>
                          <a:endParaRPr lang="zh-CN"/>
                        </a:p>
                      </a:txBody>
                      <a:tcPr>
                        <a:blipFill>
                          <a:blip r:embed="rId3"/>
                          <a:stretch>
                            <a:fillRect l="-402874" t="-104839" r="-103448" b="-103226"/>
                          </a:stretch>
                        </a:blipFill>
                      </a:tcPr>
                    </a:tc>
                    <a:tc>
                      <a:txBody>
                        <a:bodyPr/>
                        <a:lstStyle/>
                        <a:p>
                          <a:endParaRPr lang="zh-CN"/>
                        </a:p>
                      </a:txBody>
                      <a:tcPr>
                        <a:blipFill>
                          <a:blip r:embed="rId3"/>
                          <a:stretch>
                            <a:fillRect l="-500000" t="-104839" r="-2857" b="-103226"/>
                          </a:stretch>
                        </a:blipFill>
                      </a:tcPr>
                    </a:tc>
                    <a:extLst>
                      <a:ext uri="{0D108BD9-81ED-4DB2-BD59-A6C34878D82A}">
                        <a16:rowId xmlns:a16="http://schemas.microsoft.com/office/drawing/2014/main" val="10001"/>
                      </a:ext>
                    </a:extLst>
                  </a:tr>
                  <a:tr h="376619">
                    <a:tc>
                      <a:txBody>
                        <a:bodyPr/>
                        <a:lstStyle/>
                        <a:p>
                          <a:endParaRPr lang="zh-CN"/>
                        </a:p>
                      </a:txBody>
                      <a:tcPr>
                        <a:blipFill>
                          <a:blip r:embed="rId3"/>
                          <a:stretch>
                            <a:fillRect l="-1143" t="-204839" r="-501714" b="-3226"/>
                          </a:stretch>
                        </a:blipFill>
                      </a:tcPr>
                    </a:tc>
                    <a:tc>
                      <a:txBody>
                        <a:bodyPr/>
                        <a:lstStyle/>
                        <a:p>
                          <a:endParaRPr lang="zh-CN"/>
                        </a:p>
                      </a:txBody>
                      <a:tcPr>
                        <a:blipFill>
                          <a:blip r:embed="rId3"/>
                          <a:stretch>
                            <a:fillRect l="-101724" t="-204839" r="-404598" b="-3226"/>
                          </a:stretch>
                        </a:blipFill>
                      </a:tcPr>
                    </a:tc>
                    <a:tc>
                      <a:txBody>
                        <a:bodyPr/>
                        <a:lstStyle/>
                        <a:p>
                          <a:endParaRPr lang="zh-CN"/>
                        </a:p>
                      </a:txBody>
                      <a:tcPr>
                        <a:blipFill>
                          <a:blip r:embed="rId3"/>
                          <a:stretch>
                            <a:fillRect l="-200571" t="-204839" r="-302286" b="-3226"/>
                          </a:stretch>
                        </a:blipFill>
                      </a:tcPr>
                    </a:tc>
                    <a:tc>
                      <a:txBody>
                        <a:bodyPr/>
                        <a:lstStyle/>
                        <a:p>
                          <a:endParaRPr lang="zh-CN"/>
                        </a:p>
                      </a:txBody>
                      <a:tcPr>
                        <a:blipFill>
                          <a:blip r:embed="rId3"/>
                          <a:stretch>
                            <a:fillRect l="-300571" t="-204839" r="-202286" b="-3226"/>
                          </a:stretch>
                        </a:blipFill>
                      </a:tcPr>
                    </a:tc>
                    <a:tc>
                      <a:txBody>
                        <a:bodyPr/>
                        <a:lstStyle/>
                        <a:p>
                          <a:endParaRPr lang="zh-CN"/>
                        </a:p>
                      </a:txBody>
                      <a:tcPr>
                        <a:blipFill>
                          <a:blip r:embed="rId3"/>
                          <a:stretch>
                            <a:fillRect l="-402874" t="-204839" r="-103448" b="-3226"/>
                          </a:stretch>
                        </a:blipFill>
                      </a:tcPr>
                    </a:tc>
                    <a:tc>
                      <a:txBody>
                        <a:bodyPr/>
                        <a:lstStyle/>
                        <a:p>
                          <a:endParaRPr lang="zh-CN"/>
                        </a:p>
                      </a:txBody>
                      <a:tcPr>
                        <a:blipFill>
                          <a:blip r:embed="rId3"/>
                          <a:stretch>
                            <a:fillRect l="-500000" t="-204839" r="-2857" b="-3226"/>
                          </a:stretch>
                        </a:blip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37369624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400" dirty="0"/>
              <a:t>第</a:t>
            </a:r>
            <a:r>
              <a:rPr lang="en-US" altLang="zh-CN" sz="2400" dirty="0"/>
              <a:t>8</a:t>
            </a:r>
            <a:r>
              <a:rPr lang="zh-CN" altLang="en-US" sz="2400" dirty="0"/>
              <a:t>章</a:t>
            </a:r>
            <a:r>
              <a:rPr lang="zh-CN" altLang="en-US" sz="2400" dirty="0">
                <a:latin typeface="隶书" pitchFamily="1" charset="-122"/>
              </a:rPr>
              <a:t>约束问题的最优化方法</a:t>
            </a:r>
            <a:r>
              <a:rPr lang="en-US" altLang="zh-CN" sz="2400" dirty="0">
                <a:latin typeface="隶书" pitchFamily="1" charset="-122"/>
              </a:rPr>
              <a:t>(Methods of Constrained Optimization)-</a:t>
            </a:r>
            <a:r>
              <a:rPr lang="zh-CN" altLang="en-US" sz="2400" dirty="0">
                <a:latin typeface="隶书" pitchFamily="1" charset="-122"/>
              </a:rPr>
              <a:t>制约函数法</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smtClean="0"/>
                  <a:t>注意</a:t>
                </a:r>
                <a:r>
                  <a:rPr lang="en-US" altLang="zh-CN" sz="2000" dirty="0" smtClean="0"/>
                  <a:t>:</a:t>
                </a:r>
                <a:r>
                  <a:rPr lang="zh-CN" altLang="en-US" sz="2000" dirty="0" smtClean="0"/>
                  <a:t>解从外部逐渐趋向于最优解</a:t>
                </a:r>
                <a14:m>
                  <m:oMath xmlns:m="http://schemas.openxmlformats.org/officeDocument/2006/math">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e>
                        </m:d>
                      </m:e>
                      <m:sup>
                        <m:r>
                          <a:rPr lang="en-US" altLang="zh-CN" sz="2000" b="1" i="1" smtClean="0">
                            <a:latin typeface="Cambria Math"/>
                          </a:rPr>
                          <m:t>𝑻</m:t>
                        </m:r>
                      </m:sup>
                    </m:sSup>
                  </m:oMath>
                </a14:m>
                <a:r>
                  <a:rPr lang="en-US" altLang="zh-CN" sz="2000" dirty="0" smtClean="0"/>
                  <a:t>,</a:t>
                </a:r>
                <a:r>
                  <a:rPr lang="zh-CN" altLang="en-US" sz="2000" dirty="0" smtClean="0"/>
                  <a:t>且</a:t>
                </a:r>
                <a14:m>
                  <m:oMath xmlns:m="http://schemas.openxmlformats.org/officeDocument/2006/math">
                    <m:r>
                      <a:rPr lang="en-US" altLang="zh-CN" sz="2000" b="1" i="1" dirty="0" smtClean="0">
                        <a:latin typeface="Cambria Math"/>
                      </a:rPr>
                      <m:t>𝒇</m:t>
                    </m:r>
                    <m:d>
                      <m:dPr>
                        <m:ctrlPr>
                          <a:rPr lang="en-US" altLang="zh-CN" sz="2000" b="1" i="1" dirty="0" smtClean="0">
                            <a:latin typeface="Cambria Math" panose="02040503050406030204" pitchFamily="18" charset="0"/>
                          </a:rPr>
                        </m:ctrlPr>
                      </m:dPr>
                      <m:e>
                        <m:sSup>
                          <m:sSupPr>
                            <m:ctrlPr>
                              <a:rPr lang="en-US" altLang="zh-CN" sz="2000" b="1" i="1" dirty="0" smtClean="0">
                                <a:latin typeface="Cambria Math" panose="02040503050406030204" pitchFamily="18" charset="0"/>
                              </a:rPr>
                            </m:ctrlPr>
                          </m:sSupPr>
                          <m:e>
                            <m:r>
                              <a:rPr lang="en-US" altLang="zh-CN" sz="2000" b="1" i="1" dirty="0" smtClean="0">
                                <a:latin typeface="Cambria Math"/>
                              </a:rPr>
                              <m:t>𝒙</m:t>
                            </m:r>
                          </m:e>
                          <m:sup>
                            <m:r>
                              <a:rPr lang="en-US" altLang="zh-CN" sz="2000" b="1" i="1" dirty="0" smtClean="0">
                                <a:latin typeface="Cambria Math"/>
                              </a:rPr>
                              <m:t>∗</m:t>
                            </m:r>
                          </m:sup>
                        </m:sSup>
                      </m:e>
                    </m:d>
                    <m:r>
                      <a:rPr lang="en-US" altLang="zh-CN" sz="2000" b="1" i="1" dirty="0" smtClean="0">
                        <a:latin typeface="Cambria Math"/>
                      </a:rPr>
                      <m:t>=</m:t>
                    </m:r>
                    <m:r>
                      <a:rPr lang="en-US" altLang="zh-CN" sz="2000" b="1" i="1" dirty="0" smtClean="0">
                        <a:latin typeface="Cambria Math"/>
                      </a:rPr>
                      <m:t>𝟎</m:t>
                    </m:r>
                  </m:oMath>
                </a14:m>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zh-CN" altLang="en-US" sz="2000" dirty="0"/>
                  <a:t>初</a:t>
                </a:r>
                <a:r>
                  <a:rPr lang="zh-CN" altLang="en-US" sz="2000" dirty="0" smtClean="0"/>
                  <a:t>始罚因子</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𝑴</m:t>
                        </m:r>
                      </m:e>
                      <m:sub>
                        <m:r>
                          <a:rPr lang="en-US" altLang="zh-CN" sz="2000" b="1" i="1" smtClean="0">
                            <a:latin typeface="Cambria Math"/>
                          </a:rPr>
                          <m:t>𝟏</m:t>
                        </m:r>
                      </m:sub>
                    </m:sSub>
                  </m:oMath>
                </a14:m>
                <a:r>
                  <a:rPr lang="zh-CN" altLang="en-US" sz="2000" dirty="0" smtClean="0"/>
                  <a:t>不宜太大，越大，说明初始解接近最优解，这会增加计算的困难，当罚因子很大时，在罚函数的极小点附近，其等值线会变得十分狭长，因而其极小点位于一个十分狭长的深谷之中，因此搜索方向稍微偏离，则导致很大的误差</a:t>
                </a:r>
                <a:endParaRPr lang="en-US" altLang="zh-CN" sz="2000" dirty="0" smtClean="0"/>
              </a:p>
              <a:p>
                <a:r>
                  <a:rPr lang="zh-CN" altLang="en-US" sz="2000" dirty="0"/>
                  <a:t>惩罚</a:t>
                </a:r>
                <a:r>
                  <a:rPr lang="zh-CN" altLang="en-US" sz="2000" dirty="0" smtClean="0"/>
                  <a:t>项的二阶偏导数在可行域的边界上不存在，因此选择无约束最优化方法会受到限制</a:t>
                </a:r>
                <a:endParaRPr lang="en-US" altLang="zh-CN" sz="2000" dirty="0" smtClean="0"/>
              </a:p>
              <a:p>
                <a:r>
                  <a:rPr lang="zh-CN" altLang="en-US" sz="2000" dirty="0"/>
                  <a:t>外点</a:t>
                </a:r>
                <a:r>
                  <a:rPr lang="zh-CN" altLang="en-US" sz="2000" dirty="0" smtClean="0"/>
                  <a:t>法的中间结果不是可行解，不能作为近似最优解，只有迭代到最后才能得到符合要求的解</a:t>
                </a:r>
                <a:endParaRPr lang="en-US" altLang="zh-CN" sz="2000" dirty="0" smtClean="0"/>
              </a:p>
              <a:p>
                <a:r>
                  <a:rPr lang="zh-CN" altLang="en-US" sz="2000" dirty="0"/>
                  <a:t>迭</a:t>
                </a:r>
                <a:r>
                  <a:rPr lang="zh-CN" altLang="en-US" sz="2000" dirty="0" smtClean="0"/>
                  <a:t>代到最后，罚因子很大，可能使罚函数的性质变坏，其</a:t>
                </a:r>
                <a:r>
                  <a:rPr lang="en-US" altLang="zh-CN" sz="2000" dirty="0" smtClean="0"/>
                  <a:t>Hessian</a:t>
                </a:r>
                <a:r>
                  <a:rPr lang="zh-CN" altLang="en-US" sz="2000" dirty="0" smtClean="0"/>
                  <a:t>矩阵可能陷入病态，从而使搜索产生较大的困难</a:t>
                </a:r>
                <a:endParaRPr lang="en-US" altLang="zh-CN" sz="2000" dirty="0" smtClean="0"/>
              </a:p>
              <a:p>
                <a:r>
                  <a:rPr lang="zh-CN" altLang="en-US" sz="2000" dirty="0" smtClean="0">
                    <a:solidFill>
                      <a:srgbClr val="CC00CC"/>
                    </a:solidFill>
                  </a:rPr>
                  <a:t>其优点</a:t>
                </a:r>
                <a:r>
                  <a:rPr lang="zh-CN" altLang="en-US" sz="2000" dirty="0" smtClean="0"/>
                  <a:t>就是对初始解没有什么要求，应用范围广泛</a:t>
                </a:r>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t="-759" r="-728"/>
                </a:stretch>
              </a:blipFill>
            </p:spPr>
            <p:txBody>
              <a:bodyPr/>
              <a:lstStyle/>
              <a:p>
                <a:r>
                  <a:rPr lang="zh-CN" altLang="en-US">
                    <a:noFill/>
                  </a:rPr>
                  <a:t> </a:t>
                </a:r>
              </a:p>
            </p:txBody>
          </p:sp>
        </mc:Fallback>
      </mc:AlternateContent>
      <p:grpSp>
        <p:nvGrpSpPr>
          <p:cNvPr id="29" name="Group 28"/>
          <p:cNvGrpSpPr/>
          <p:nvPr/>
        </p:nvGrpSpPr>
        <p:grpSpPr>
          <a:xfrm>
            <a:off x="6943756" y="1048286"/>
            <a:ext cx="2418384" cy="1893403"/>
            <a:chOff x="4592960" y="1088901"/>
            <a:chExt cx="3528392" cy="2592288"/>
          </a:xfrm>
        </p:grpSpPr>
        <p:cxnSp>
          <p:nvCxnSpPr>
            <p:cNvPr id="5" name="Straight Arrow Connector 4"/>
            <p:cNvCxnSpPr/>
            <p:nvPr/>
          </p:nvCxnSpPr>
          <p:spPr bwMode="auto">
            <a:xfrm>
              <a:off x="4592960" y="2601069"/>
              <a:ext cx="352839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6357156" y="1088901"/>
              <a:ext cx="0" cy="25922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Freeform 9"/>
            <p:cNvSpPr/>
            <p:nvPr/>
          </p:nvSpPr>
          <p:spPr bwMode="auto">
            <a:xfrm>
              <a:off x="5702968" y="1600200"/>
              <a:ext cx="664651" cy="988904"/>
            </a:xfrm>
            <a:custGeom>
              <a:avLst/>
              <a:gdLst>
                <a:gd name="connsiteX0" fmla="*/ 0 w 664651"/>
                <a:gd name="connsiteY0" fmla="*/ 0 h 988904"/>
                <a:gd name="connsiteX1" fmla="*/ 48127 w 664651"/>
                <a:gd name="connsiteY1" fmla="*/ 216568 h 988904"/>
                <a:gd name="connsiteX2" fmla="*/ 120316 w 664651"/>
                <a:gd name="connsiteY2" fmla="*/ 397042 h 988904"/>
                <a:gd name="connsiteX3" fmla="*/ 264695 w 664651"/>
                <a:gd name="connsiteY3" fmla="*/ 625642 h 988904"/>
                <a:gd name="connsiteX4" fmla="*/ 385011 w 664651"/>
                <a:gd name="connsiteY4" fmla="*/ 770021 h 988904"/>
                <a:gd name="connsiteX5" fmla="*/ 481264 w 664651"/>
                <a:gd name="connsiteY5" fmla="*/ 890337 h 988904"/>
                <a:gd name="connsiteX6" fmla="*/ 601579 w 664651"/>
                <a:gd name="connsiteY6" fmla="*/ 962526 h 988904"/>
                <a:gd name="connsiteX7" fmla="*/ 661737 w 664651"/>
                <a:gd name="connsiteY7" fmla="*/ 986589 h 988904"/>
                <a:gd name="connsiteX8" fmla="*/ 649706 w 664651"/>
                <a:gd name="connsiteY8" fmla="*/ 986589 h 98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651" h="988904">
                  <a:moveTo>
                    <a:pt x="0" y="0"/>
                  </a:moveTo>
                  <a:cubicBezTo>
                    <a:pt x="14037" y="75197"/>
                    <a:pt x="28074" y="150394"/>
                    <a:pt x="48127" y="216568"/>
                  </a:cubicBezTo>
                  <a:cubicBezTo>
                    <a:pt x="68180" y="282742"/>
                    <a:pt x="84221" y="328863"/>
                    <a:pt x="120316" y="397042"/>
                  </a:cubicBezTo>
                  <a:cubicBezTo>
                    <a:pt x="156411" y="465221"/>
                    <a:pt x="220579" y="563479"/>
                    <a:pt x="264695" y="625642"/>
                  </a:cubicBezTo>
                  <a:cubicBezTo>
                    <a:pt x="308811" y="687805"/>
                    <a:pt x="348916" y="725905"/>
                    <a:pt x="385011" y="770021"/>
                  </a:cubicBezTo>
                  <a:cubicBezTo>
                    <a:pt x="421106" y="814137"/>
                    <a:pt x="445169" y="858253"/>
                    <a:pt x="481264" y="890337"/>
                  </a:cubicBezTo>
                  <a:cubicBezTo>
                    <a:pt x="517359" y="922421"/>
                    <a:pt x="571500" y="946484"/>
                    <a:pt x="601579" y="962526"/>
                  </a:cubicBezTo>
                  <a:cubicBezTo>
                    <a:pt x="631658" y="978568"/>
                    <a:pt x="653716" y="982579"/>
                    <a:pt x="661737" y="986589"/>
                  </a:cubicBezTo>
                  <a:cubicBezTo>
                    <a:pt x="669758" y="990599"/>
                    <a:pt x="659732" y="988594"/>
                    <a:pt x="649706" y="986589"/>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p:sp>
          <p:nvSpPr>
            <p:cNvPr id="11" name="Freeform 10"/>
            <p:cNvSpPr/>
            <p:nvPr/>
          </p:nvSpPr>
          <p:spPr bwMode="auto">
            <a:xfrm flipH="1">
              <a:off x="6369280" y="1600200"/>
              <a:ext cx="737238" cy="988904"/>
            </a:xfrm>
            <a:custGeom>
              <a:avLst/>
              <a:gdLst>
                <a:gd name="connsiteX0" fmla="*/ 0 w 664651"/>
                <a:gd name="connsiteY0" fmla="*/ 0 h 988904"/>
                <a:gd name="connsiteX1" fmla="*/ 48127 w 664651"/>
                <a:gd name="connsiteY1" fmla="*/ 216568 h 988904"/>
                <a:gd name="connsiteX2" fmla="*/ 120316 w 664651"/>
                <a:gd name="connsiteY2" fmla="*/ 397042 h 988904"/>
                <a:gd name="connsiteX3" fmla="*/ 264695 w 664651"/>
                <a:gd name="connsiteY3" fmla="*/ 625642 h 988904"/>
                <a:gd name="connsiteX4" fmla="*/ 385011 w 664651"/>
                <a:gd name="connsiteY4" fmla="*/ 770021 h 988904"/>
                <a:gd name="connsiteX5" fmla="*/ 481264 w 664651"/>
                <a:gd name="connsiteY5" fmla="*/ 890337 h 988904"/>
                <a:gd name="connsiteX6" fmla="*/ 601579 w 664651"/>
                <a:gd name="connsiteY6" fmla="*/ 962526 h 988904"/>
                <a:gd name="connsiteX7" fmla="*/ 661737 w 664651"/>
                <a:gd name="connsiteY7" fmla="*/ 986589 h 988904"/>
                <a:gd name="connsiteX8" fmla="*/ 649706 w 664651"/>
                <a:gd name="connsiteY8" fmla="*/ 986589 h 98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651" h="988904">
                  <a:moveTo>
                    <a:pt x="0" y="0"/>
                  </a:moveTo>
                  <a:cubicBezTo>
                    <a:pt x="14037" y="75197"/>
                    <a:pt x="28074" y="150394"/>
                    <a:pt x="48127" y="216568"/>
                  </a:cubicBezTo>
                  <a:cubicBezTo>
                    <a:pt x="68180" y="282742"/>
                    <a:pt x="84221" y="328863"/>
                    <a:pt x="120316" y="397042"/>
                  </a:cubicBezTo>
                  <a:cubicBezTo>
                    <a:pt x="156411" y="465221"/>
                    <a:pt x="220579" y="563479"/>
                    <a:pt x="264695" y="625642"/>
                  </a:cubicBezTo>
                  <a:cubicBezTo>
                    <a:pt x="308811" y="687805"/>
                    <a:pt x="348916" y="725905"/>
                    <a:pt x="385011" y="770021"/>
                  </a:cubicBezTo>
                  <a:cubicBezTo>
                    <a:pt x="421106" y="814137"/>
                    <a:pt x="445169" y="858253"/>
                    <a:pt x="481264" y="890337"/>
                  </a:cubicBezTo>
                  <a:cubicBezTo>
                    <a:pt x="517359" y="922421"/>
                    <a:pt x="571500" y="946484"/>
                    <a:pt x="601579" y="962526"/>
                  </a:cubicBezTo>
                  <a:cubicBezTo>
                    <a:pt x="631658" y="978568"/>
                    <a:pt x="653716" y="982579"/>
                    <a:pt x="661737" y="986589"/>
                  </a:cubicBezTo>
                  <a:cubicBezTo>
                    <a:pt x="669758" y="990599"/>
                    <a:pt x="659732" y="988594"/>
                    <a:pt x="649706" y="986589"/>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p:cxnSp>
          <p:nvCxnSpPr>
            <p:cNvPr id="13" name="Straight Connector 12"/>
            <p:cNvCxnSpPr/>
            <p:nvPr/>
          </p:nvCxnSpPr>
          <p:spPr bwMode="auto">
            <a:xfrm flipV="1">
              <a:off x="6369280" y="1448941"/>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6369571" y="1601341"/>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6353784" y="1757181"/>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V="1">
              <a:off x="6367619" y="1935942"/>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V="1">
              <a:off x="6379942" y="2099233"/>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V="1">
              <a:off x="6379942" y="2309415"/>
              <a:ext cx="167896" cy="1512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endCxn id="11" idx="1"/>
            </p:cNvCxnSpPr>
            <p:nvPr/>
          </p:nvCxnSpPr>
          <p:spPr bwMode="auto">
            <a:xfrm>
              <a:off x="6969224" y="160020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6885313" y="175260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6794160" y="190844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653988" y="2033924"/>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550803" y="2161690"/>
              <a:ext cx="83911" cy="216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flipV="1">
              <a:off x="5313040" y="3105125"/>
              <a:ext cx="389928"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Freeform 26"/>
            <p:cNvSpPr/>
            <p:nvPr/>
          </p:nvSpPr>
          <p:spPr bwMode="auto">
            <a:xfrm>
              <a:off x="5715000" y="2610853"/>
              <a:ext cx="625642" cy="493294"/>
            </a:xfrm>
            <a:custGeom>
              <a:avLst/>
              <a:gdLst>
                <a:gd name="connsiteX0" fmla="*/ 0 w 625642"/>
                <a:gd name="connsiteY0" fmla="*/ 493294 h 493294"/>
                <a:gd name="connsiteX1" fmla="*/ 348916 w 625642"/>
                <a:gd name="connsiteY1" fmla="*/ 276726 h 493294"/>
                <a:gd name="connsiteX2" fmla="*/ 625642 w 625642"/>
                <a:gd name="connsiteY2" fmla="*/ 0 h 493294"/>
                <a:gd name="connsiteX3" fmla="*/ 625642 w 625642"/>
                <a:gd name="connsiteY3" fmla="*/ 0 h 493294"/>
              </a:gdLst>
              <a:ahLst/>
              <a:cxnLst>
                <a:cxn ang="0">
                  <a:pos x="connsiteX0" y="connsiteY0"/>
                </a:cxn>
                <a:cxn ang="0">
                  <a:pos x="connsiteX1" y="connsiteY1"/>
                </a:cxn>
                <a:cxn ang="0">
                  <a:pos x="connsiteX2" y="connsiteY2"/>
                </a:cxn>
                <a:cxn ang="0">
                  <a:pos x="connsiteX3" y="connsiteY3"/>
                </a:cxn>
              </a:cxnLst>
              <a:rect l="l" t="t" r="r" b="b"/>
              <a:pathLst>
                <a:path w="625642" h="493294">
                  <a:moveTo>
                    <a:pt x="0" y="493294"/>
                  </a:moveTo>
                  <a:cubicBezTo>
                    <a:pt x="122321" y="426118"/>
                    <a:pt x="244642" y="358942"/>
                    <a:pt x="348916" y="276726"/>
                  </a:cubicBezTo>
                  <a:cubicBezTo>
                    <a:pt x="453190" y="194510"/>
                    <a:pt x="625642" y="0"/>
                    <a:pt x="625642" y="0"/>
                  </a:cubicBezTo>
                  <a:lnTo>
                    <a:pt x="625642" y="0"/>
                  </a:ln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1" i="0" u="none" strike="noStrike" cap="none" normalizeH="0" baseline="0" smtClean="0">
                <a:ln>
                  <a:noFill/>
                </a:ln>
                <a:solidFill>
                  <a:schemeClr val="tx1"/>
                </a:solidFill>
                <a:effectLst/>
                <a:latin typeface="宋体" pitchFamily="2" charset="-122"/>
                <a:ea typeface="宋体" pitchFamily="2" charset="-122"/>
              </a:endParaRPr>
            </a:p>
          </p:txBody>
        </p:sp>
        <mc:AlternateContent xmlns:mc="http://schemas.openxmlformats.org/markup-compatibility/2006" xmlns:a14="http://schemas.microsoft.com/office/drawing/2010/main">
          <mc:Choice Requires="a14">
            <p:sp>
              <p:nvSpPr>
                <p:cNvPr id="28" name="TextBox 27"/>
                <p:cNvSpPr txBox="1"/>
                <p:nvPr/>
              </p:nvSpPr>
              <p:spPr>
                <a:xfrm>
                  <a:off x="5533169" y="2982304"/>
                  <a:ext cx="51981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𝒌</m:t>
                            </m:r>
                          </m:sub>
                        </m:sSub>
                      </m:oMath>
                    </m:oMathPara>
                  </a14:m>
                  <a:endParaRPr lang="zh-CN" alt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5533169" y="2982304"/>
                  <a:ext cx="519817" cy="461665"/>
                </a:xfrm>
                <a:prstGeom prst="rect">
                  <a:avLst/>
                </a:prstGeom>
                <a:blipFill rotWithShape="1">
                  <a:blip r:embed="rId3"/>
                  <a:stretch>
                    <a:fillRect l="-39655" b="-4545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7385432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otorola">
  <a:themeElements>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otorola">
  <a:themeElements>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1_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_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1_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21223</TotalTime>
  <Pages>0</Pages>
  <Words>779</Words>
  <Characters>0</Characters>
  <Application>Microsoft Office PowerPoint</Application>
  <DocSecurity>0</DocSecurity>
  <PresentationFormat>自定义</PresentationFormat>
  <Lines>0</Lines>
  <Paragraphs>259</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21</vt:i4>
      </vt:variant>
    </vt:vector>
  </HeadingPairs>
  <TitlesOfParts>
    <vt:vector size="36" baseType="lpstr">
      <vt:lpstr>黑体</vt:lpstr>
      <vt:lpstr>楷体_GB2312</vt:lpstr>
      <vt:lpstr>隶书</vt:lpstr>
      <vt:lpstr>宋体</vt:lpstr>
      <vt:lpstr>Arial</vt:lpstr>
      <vt:lpstr>Bookman Old Style</vt:lpstr>
      <vt:lpstr>Cambria Math</vt:lpstr>
      <vt:lpstr>Helvetica</vt:lpstr>
      <vt:lpstr>Tahoma</vt:lpstr>
      <vt:lpstr>Times New Roman</vt:lpstr>
      <vt:lpstr>Wingdings</vt:lpstr>
      <vt:lpstr>Motorola</vt:lpstr>
      <vt:lpstr>自定义设计方案</vt:lpstr>
      <vt:lpstr>1_Motorola</vt:lpstr>
      <vt:lpstr>1_自定义设计方案</vt:lpstr>
      <vt:lpstr>运筹学与最优化方法 第8章 约束问题的最优化方法(Methods of constrained Optimization)及几个与优化有关的应用</vt:lpstr>
      <vt:lpstr>第8章约束问题的最优化方法(Methods of Constrained Optimization)</vt:lpstr>
      <vt:lpstr>第8章约束问题的最优化方法(Methods of Constrained Optimization)-近似规划法</vt:lpstr>
      <vt:lpstr>第8章约束问题的最优化方法(Methods of Constrained Optimization)-近似规划法</vt:lpstr>
      <vt:lpstr>第8章约束问题的最优化方法(Methods of Constrained Optimization)-近似规划法</vt:lpstr>
      <vt:lpstr>第8章约束问题的最优化方法(Methods of Constrained Optimization)-制约函数法</vt:lpstr>
      <vt:lpstr>第8章约束问题的最优化方法(Methods of Constrained Optimization)-制约函数法</vt:lpstr>
      <vt:lpstr>第8章约束问题的最优化方法(Methods of Constrained Optimization)-制约函数法</vt:lpstr>
      <vt:lpstr>第8章约束问题的最优化方法(Methods of Constrained Optimization)-制约函数法</vt:lpstr>
      <vt:lpstr>第8章约束问题的最优化方法(Methods of Constrained Optimization)-制约函数法-内点法</vt:lpstr>
      <vt:lpstr>第8章约束问题的最优化方法(Methods of Constrained Optimization)-制约函数法-内点法</vt:lpstr>
      <vt:lpstr>第8章约束问题的最优化方法(Methods of Constrained Optimization)-制约函数法-内点法</vt:lpstr>
      <vt:lpstr>第8章约束问题的最优化方法(Methods of Constrained Optimization)-制约函数法-内点法</vt:lpstr>
      <vt:lpstr>第8章约束问题的最优化方法(Methods of Constrained Optimization)-乘子法</vt:lpstr>
      <vt:lpstr>第8章约束问题的最优化方法(Methods of Constrained Optimization)-乘子法</vt:lpstr>
      <vt:lpstr>第8章约束问题的最优化方法(Methods of Constrained Optimization)-乘子法</vt:lpstr>
      <vt:lpstr>优化算法在图像处理中的一些应用简介</vt:lpstr>
      <vt:lpstr>最优化方法</vt:lpstr>
      <vt:lpstr>课程到此结束！谢谢大家！</vt:lpstr>
      <vt:lpstr>ADMM求解Basis Pursuit</vt:lpstr>
      <vt:lpstr>ADMM求解l_1正则化问题</vt:lpstr>
    </vt:vector>
  </TitlesOfParts>
  <Manager/>
  <Company>Simon Fraser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多媒体技术-概述</dc:title>
  <dc:subject>Introduction</dc:subject>
  <dc:creator>刘绍辉</dc:creator>
  <cp:keywords/>
  <dc:description/>
  <cp:lastModifiedBy>admin</cp:lastModifiedBy>
  <cp:revision>2331</cp:revision>
  <cp:lastPrinted>2015-06-17T00:59:28Z</cp:lastPrinted>
  <dcterms:created xsi:type="dcterms:W3CDTF">2001-03-12T06:47:33Z</dcterms:created>
  <dcterms:modified xsi:type="dcterms:W3CDTF">2017-04-23T05:16:08Z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