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96" r:id="rId3"/>
    <p:sldMasterId id="2147483697" r:id="rId4"/>
  </p:sldMasterIdLst>
  <p:notesMasterIdLst>
    <p:notesMasterId r:id="rId33"/>
  </p:notesMasterIdLst>
  <p:sldIdLst>
    <p:sldId id="460" r:id="rId5"/>
    <p:sldId id="784" r:id="rId6"/>
    <p:sldId id="977" r:id="rId7"/>
    <p:sldId id="979" r:id="rId8"/>
    <p:sldId id="980" r:id="rId9"/>
    <p:sldId id="981" r:id="rId10"/>
    <p:sldId id="982" r:id="rId11"/>
    <p:sldId id="983" r:id="rId12"/>
    <p:sldId id="984" r:id="rId13"/>
    <p:sldId id="985" r:id="rId14"/>
    <p:sldId id="986" r:id="rId15"/>
    <p:sldId id="987" r:id="rId16"/>
    <p:sldId id="988" r:id="rId17"/>
    <p:sldId id="989" r:id="rId18"/>
    <p:sldId id="990" r:id="rId19"/>
    <p:sldId id="991" r:id="rId20"/>
    <p:sldId id="1002" r:id="rId21"/>
    <p:sldId id="992" r:id="rId22"/>
    <p:sldId id="993" r:id="rId23"/>
    <p:sldId id="997" r:id="rId24"/>
    <p:sldId id="998" r:id="rId25"/>
    <p:sldId id="994" r:id="rId26"/>
    <p:sldId id="995" r:id="rId27"/>
    <p:sldId id="996" r:id="rId28"/>
    <p:sldId id="999" r:id="rId29"/>
    <p:sldId id="1000" r:id="rId30"/>
    <p:sldId id="1004" r:id="rId31"/>
    <p:sldId id="1003" r:id="rId32"/>
  </p:sldIdLst>
  <p:sldSz cx="9906000" cy="721836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FF"/>
    <a:srgbClr val="CC00CC"/>
    <a:srgbClr val="0000FF"/>
    <a:srgbClr val="FFCC00"/>
    <a:srgbClr val="00FF00"/>
    <a:srgbClr val="663300"/>
    <a:srgbClr val="FF3399"/>
    <a:srgbClr val="003300"/>
    <a:srgbClr val="003399"/>
    <a:srgbClr val="005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5" autoAdjust="0"/>
    <p:restoredTop sz="94676" autoAdjust="0"/>
  </p:normalViewPr>
  <p:slideViewPr>
    <p:cSldViewPr showGuides="1">
      <p:cViewPr varScale="1">
        <p:scale>
          <a:sx n="100" d="100"/>
          <a:sy n="100" d="100"/>
        </p:scale>
        <p:origin x="408" y="90"/>
      </p:cViewPr>
      <p:guideLst>
        <p:guide orient="horz" pos="2273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algn="l" defTabSz="946150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4475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8525" y="773113"/>
            <a:ext cx="530225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4263"/>
            <a:ext cx="5221287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algn="l" defTabSz="946150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4475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4964AFB-F732-4DD9-9199-CD178992C23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58221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43322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9651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6BD0B-F08D-4893-9E1A-26C1A9E0852E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DEB97-C56C-4CC4-9200-CB6D4B2DFD0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1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7B061-5AAE-4F68-9544-4886A9F74F8D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4ED55-952C-4745-B090-6F7B7FBF0F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41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01BBC-E841-42B8-9188-835DFC0698C1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5AA0-2B1A-4FED-9911-CDC888D45A1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73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6EBBA-7CC0-470D-9D70-7DE50CA2A931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DB477-91BB-4B23-AF38-B9885CBB72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3C301-4076-4A12-9AD6-81291D5300C2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0037D-138B-43E7-A632-E42F1B054D3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79287-42AB-43CD-9DEA-9730218E525C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C48C2-2764-47A8-8B9B-85896BF43C4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6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EE25-4D68-46B2-8C10-71CF70C021F2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42B60-13F2-420E-A7C3-20B87DBC3B5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8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4E09B-7001-4B5A-86C7-6D7E8EA3E468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1BCE7-3A4B-41CF-AFB4-C514D0095E9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44897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AFBF5-1234-4658-A5DE-F9F35433EA0C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78F6B-65DB-48DE-B6CA-F63E46D5891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37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B3E5B-F9AB-4DBB-861A-60333707C9BD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BB804-D562-48BF-B0B3-743D7DEC878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9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0839D-2FFB-460B-A8F3-754EC9A255BA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10E9A-5F37-476C-93AD-B1AEE08E938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0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1743600958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3462872397"/>
      </p:ext>
    </p:extLst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1084896521"/>
      </p:ext>
    </p:extLst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1862931246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1340269780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1176163326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19107393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590935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3320557183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1580609533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1102442257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  <p:extLst>
      <p:ext uri="{BB962C8B-B14F-4D97-AF65-F5344CB8AC3E}">
        <p14:creationId xmlns:p14="http://schemas.microsoft.com/office/powerpoint/2010/main" val="2624272917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69659-F56F-459B-8050-BE2E762F4638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D8807-A6DA-4CC0-B473-1635F5CFBDF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65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69BCA-A675-40FF-96AA-054BBF835FEA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FF41C-8510-4B2C-B57A-7F0D421A88B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1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D2F9-C5F0-4980-855C-1B97F4B67963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A8CE7-00A1-4494-AC82-F569F105220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15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CCA07-3D10-41E9-BF8C-C8D5381DA504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A5F6A-93D3-449C-8447-7A7D5726A5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1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0021-DA4F-4841-B0E2-62FE19D67AB6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40675-C1C0-49D0-B414-EDD5A0204A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49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51D81-AC7A-4559-8019-805C98B1BBC3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A1F65-5B71-4A68-ACB4-1C4E474FB4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05816"/>
      </p:ext>
    </p:extLst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5EB85-CA55-4D24-B2B6-BE381BC7C7D5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79FF4-C238-43D1-A7DB-F805D35C1A9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50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0EC53-BAB9-49A8-A136-83DA1E57F501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9F4B-F5A9-48FE-8FF7-DCDF4077C5B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6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AEF74-B976-4E2F-8C3C-A1C82A710811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ACF83-5178-4C10-9106-AF2916AE986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6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59E22-81E4-4CEE-A70E-51070A0B4FF8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0007B-410E-4399-8729-EA17B0E12AE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7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FA7B3-7460-4E94-9128-6519F58E2801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3539-048E-44FE-956D-626B1D19B6A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93728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9119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12973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418817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913156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Click to edit Master text styles</a:t>
            </a:r>
          </a:p>
          <a:p>
            <a:pPr lvl="1"/>
            <a:r>
              <a:rPr lang="en-US" altLang="zh-CN" smtClean="0"/>
              <a:t> Second level</a:t>
            </a:r>
          </a:p>
          <a:p>
            <a:pPr lvl="2"/>
            <a:r>
              <a:rPr lang="en-US" altLang="zh-CN" smtClean="0"/>
              <a:t> Third level</a:t>
            </a:r>
          </a:p>
          <a:p>
            <a:pPr lvl="3"/>
            <a:r>
              <a:rPr lang="en-US" altLang="zh-CN" smtClean="0"/>
              <a:t> Fourth level</a:t>
            </a:r>
          </a:p>
          <a:p>
            <a:pPr lvl="4"/>
            <a:r>
              <a:rPr lang="en-US" altLang="zh-CN" smtClean="0"/>
              <a:t> 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-22225"/>
            <a:ext cx="9906000" cy="623888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003366"/>
              </a:buClr>
            </a:pPr>
            <a:endParaRPr lang="zh-CN" altLang="en-US" sz="1200">
              <a:latin typeface="Arial" pitchFamily="34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881063" eaLnBrk="0" hangingPunct="0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15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0" name="Line 22"/>
          <p:cNvSpPr>
            <a:spLocks noChangeShapeType="1"/>
          </p:cNvSpPr>
          <p:nvPr/>
        </p:nvSpPr>
        <p:spPr bwMode="auto">
          <a:xfrm>
            <a:off x="330200" y="180975"/>
            <a:ext cx="0" cy="162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23"/>
          <p:cNvSpPr>
            <a:spLocks noChangeShapeType="1"/>
          </p:cNvSpPr>
          <p:nvPr/>
        </p:nvSpPr>
        <p:spPr bwMode="auto">
          <a:xfrm>
            <a:off x="333375" y="1017588"/>
            <a:ext cx="9553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2746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3366"/>
              </a:buClr>
              <a:defRPr/>
            </a:pPr>
            <a:fld id="{100306CA-81BE-4E2E-9FCD-3171B6F92DE3}" type="slidenum">
              <a:rPr 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pPr algn="l" eaLnBrk="1" hangingPunct="1">
                <a:spcBef>
                  <a:spcPct val="20000"/>
                </a:spcBef>
                <a:buClr>
                  <a:srgbClr val="003366"/>
                </a:buClr>
                <a:defRPr/>
              </a:pPr>
              <a:t>‹#›</a:t>
            </a:fld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41"/>
          <p:cNvSpPr txBox="1">
            <a:spLocks noChangeArrowheads="1"/>
          </p:cNvSpPr>
          <p:nvPr/>
        </p:nvSpPr>
        <p:spPr bwMode="auto">
          <a:xfrm>
            <a:off x="-196850" y="6650038"/>
            <a:ext cx="18970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fld id="{43136712-8E76-44C5-802C-27DFBF06D3BB}" type="datetime1">
              <a:rPr 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楷体_GB2312" pitchFamily="49" charset="-122"/>
              </a:rPr>
              <a:pPr>
                <a:lnSpc>
                  <a:spcPct val="180000"/>
                </a:lnSpc>
                <a:spcBef>
                  <a:spcPct val="50000"/>
                </a:spcBef>
                <a:buSzPct val="125000"/>
                <a:buFont typeface="Wingdings" pitchFamily="2" charset="2"/>
                <a:buNone/>
                <a:defRPr/>
              </a:pPr>
              <a:t>3/23/2017</a:t>
            </a:fld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楷体_GB2312" pitchFamily="49" charset="-122"/>
            </a:endParaRPr>
          </a:p>
        </p:txBody>
      </p:sp>
      <p:pic>
        <p:nvPicPr>
          <p:cNvPr id="1034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6050"/>
            <a:ext cx="215741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50" y="9525"/>
            <a:ext cx="1152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spd="med">
    <p:random/>
  </p:transition>
  <p:txStyles>
    <p:titleStyle>
      <a:lvl1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2pPr>
      <a:lvl3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3pPr>
      <a:lvl4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4pPr>
      <a:lvl5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5pPr>
      <a:lvl6pPr marL="4572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6pPr>
      <a:lvl7pPr marL="9144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7pPr>
      <a:lvl8pPr marL="13716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8pPr>
      <a:lvl9pPr marL="18288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9pPr>
    </p:titleStyle>
    <p:bodyStyle>
      <a:lvl1pPr marL="330200" indent="-330200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5963" indent="-2746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463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l" defTabSz="977900">
              <a:defRPr sz="1500">
                <a:latin typeface="+mn-lt"/>
              </a:defRPr>
            </a:lvl1pPr>
          </a:lstStyle>
          <a:p>
            <a:pPr>
              <a:defRPr/>
            </a:pPr>
            <a:fld id="{FFBD61B3-9F4C-4E80-859D-FB05C7BC1831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>
              <a:defRPr sz="15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>
              <a:defRPr sz="1500">
                <a:latin typeface="+mn-lt"/>
              </a:defRPr>
            </a:lvl1pPr>
          </a:lstStyle>
          <a:p>
            <a:pPr>
              <a:defRPr/>
            </a:pPr>
            <a:fld id="{A31B5144-5A8C-409D-ACC0-F125B91FFF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306388" y="193675"/>
            <a:ext cx="474662" cy="5000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 userDrawn="1"/>
        </p:nvSpPr>
        <p:spPr bwMode="auto">
          <a:xfrm>
            <a:off x="439738" y="638175"/>
            <a:ext cx="458787" cy="5000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 userDrawn="1"/>
        </p:nvSpPr>
        <p:spPr bwMode="auto">
          <a:xfrm>
            <a:off x="-3175" y="561975"/>
            <a:ext cx="601663" cy="444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679450" y="160338"/>
            <a:ext cx="34925" cy="11080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 userDrawn="1"/>
        </p:nvSpPr>
        <p:spPr bwMode="auto">
          <a:xfrm>
            <a:off x="333375" y="992188"/>
            <a:ext cx="8912225" cy="333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868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0" y="-22225"/>
            <a:ext cx="9906000" cy="623888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003366"/>
              </a:buClr>
            </a:pPr>
            <a:endParaRPr lang="zh-CN" altLang="en-US" sz="1200">
              <a:latin typeface="Arial" pitchFamily="34" charset="0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881063" eaLnBrk="0" hangingPunct="0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15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2746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3366"/>
              </a:buClr>
              <a:defRPr/>
            </a:pPr>
            <a:fld id="{D4E99214-74F9-44D6-AE2F-D9614A28E12E}" type="slidenum">
              <a:rPr 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pPr algn="l" eaLnBrk="1" hangingPunct="1">
                <a:spcBef>
                  <a:spcPct val="20000"/>
                </a:spcBef>
                <a:buClr>
                  <a:srgbClr val="003366"/>
                </a:buClr>
                <a:defRPr/>
              </a:pPr>
              <a:t>‹#›</a:t>
            </a:fld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Text Box 41"/>
          <p:cNvSpPr txBox="1">
            <a:spLocks noChangeArrowheads="1"/>
          </p:cNvSpPr>
          <p:nvPr/>
        </p:nvSpPr>
        <p:spPr bwMode="auto">
          <a:xfrm>
            <a:off x="-196850" y="6650038"/>
            <a:ext cx="18970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881063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fld id="{E5CDD699-53F8-4783-A8B6-69A8720A65AF}" type="datetime1">
              <a:rPr 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楷体_GB2312" pitchFamily="49" charset="-122"/>
              </a:rPr>
              <a:pPr>
                <a:lnSpc>
                  <a:spcPct val="180000"/>
                </a:lnSpc>
                <a:spcBef>
                  <a:spcPct val="50000"/>
                </a:spcBef>
                <a:buSzPct val="125000"/>
                <a:buFont typeface="Wingdings" pitchFamily="2" charset="2"/>
                <a:buNone/>
                <a:defRPr/>
              </a:pPr>
              <a:t>3/23/2017</a:t>
            </a:fld>
            <a:endParaRPr lang="en-US" sz="1400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楷体_GB2312" pitchFamily="49" charset="-122"/>
            </a:endParaRPr>
          </a:p>
        </p:txBody>
      </p:sp>
      <p:pic>
        <p:nvPicPr>
          <p:cNvPr id="307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6050"/>
            <a:ext cx="215741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3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Click to edit Master text styles</a:t>
            </a:r>
          </a:p>
          <a:p>
            <a:pPr lvl="1"/>
            <a:r>
              <a:rPr lang="en-US" altLang="zh-CN" smtClean="0"/>
              <a:t> Second level</a:t>
            </a:r>
          </a:p>
          <a:p>
            <a:pPr lvl="2"/>
            <a:r>
              <a:rPr lang="en-US" altLang="zh-CN" smtClean="0"/>
              <a:t> Third level</a:t>
            </a:r>
          </a:p>
          <a:p>
            <a:pPr lvl="3"/>
            <a:r>
              <a:rPr lang="en-US" altLang="zh-CN" smtClean="0"/>
              <a:t> Fourth level</a:t>
            </a:r>
          </a:p>
          <a:p>
            <a:pPr lvl="4"/>
            <a:r>
              <a:rPr lang="en-US" altLang="zh-CN" smtClean="0"/>
              <a:t> Fifth level</a:t>
            </a:r>
          </a:p>
        </p:txBody>
      </p:sp>
      <p:sp>
        <p:nvSpPr>
          <p:cNvPr id="308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>
              <a:defRPr sz="15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>
    <p:random/>
  </p:transition>
  <p:txStyles>
    <p:titleStyle>
      <a:lvl1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2pPr>
      <a:lvl3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3pPr>
      <a:lvl4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4pPr>
      <a:lvl5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5pPr>
      <a:lvl6pPr marL="4572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6pPr>
      <a:lvl7pPr marL="9144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7pPr>
      <a:lvl8pPr marL="13716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8pPr>
      <a:lvl9pPr marL="18288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9pPr>
    </p:titleStyle>
    <p:bodyStyle>
      <a:lvl1pPr marL="330200" indent="-330200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5963" indent="-2746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463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l" defTabSz="977900">
              <a:defRPr sz="1500">
                <a:latin typeface="+mn-lt"/>
              </a:defRPr>
            </a:lvl1pPr>
          </a:lstStyle>
          <a:p>
            <a:pPr>
              <a:defRPr/>
            </a:pPr>
            <a:fld id="{AE092DA8-208D-417C-8C19-76FC4AA36860}" type="datetime2">
              <a:rPr lang="zh-CN" altLang="en-US"/>
              <a:pPr>
                <a:defRPr/>
              </a:pPr>
              <a:t>2017年3月23日</a:t>
            </a:fld>
            <a:endParaRPr lang="en-US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>
              <a:defRPr sz="150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410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>
              <a:defRPr sz="1500">
                <a:latin typeface="+mn-lt"/>
              </a:defRPr>
            </a:lvl1pPr>
          </a:lstStyle>
          <a:p>
            <a:pPr>
              <a:defRPr/>
            </a:pPr>
            <a:fld id="{7582EEDD-250D-449F-8305-BE8AFD45BB3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4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1.wmf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1.png"/><Relationship Id="rId5" Type="http://schemas.openxmlformats.org/officeDocument/2006/relationships/image" Target="../media/image11.wmf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3150" y="2141538"/>
            <a:ext cx="8420100" cy="15398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zh-CN" altLang="en-US" sz="2400" dirty="0" smtClean="0">
                <a:solidFill>
                  <a:srgbClr val="CC00CC"/>
                </a:solidFill>
              </a:rPr>
              <a:t>运筹学与最优化方法</a:t>
            </a:r>
            <a:r>
              <a:rPr lang="zh-CN" altLang="en-US" sz="2400" dirty="0" smtClean="0">
                <a:solidFill>
                  <a:srgbClr val="CC00CC"/>
                </a:solidFill>
                <a:latin typeface="隶书" pitchFamily="1" charset="-122"/>
              </a:rPr>
              <a:t/>
            </a:r>
            <a:br>
              <a:rPr lang="zh-CN" altLang="en-US" sz="2400" dirty="0" smtClean="0">
                <a:solidFill>
                  <a:srgbClr val="CC00CC"/>
                </a:solidFill>
                <a:latin typeface="隶书" pitchFamily="1" charset="-122"/>
              </a:rPr>
            </a:br>
            <a:r>
              <a:rPr lang="zh-CN" altLang="en-US" sz="2400" dirty="0" smtClean="0">
                <a:latin typeface="隶书" pitchFamily="1" charset="-122"/>
              </a:rPr>
              <a:t>第</a:t>
            </a:r>
            <a:r>
              <a:rPr lang="en-US" altLang="zh-CN" sz="2400" dirty="0">
                <a:latin typeface="隶书" pitchFamily="1" charset="-122"/>
              </a:rPr>
              <a:t>4</a:t>
            </a:r>
            <a:r>
              <a:rPr lang="zh-CN" altLang="en-US" sz="2400" dirty="0" smtClean="0">
                <a:latin typeface="隶书" pitchFamily="1" charset="-122"/>
              </a:rPr>
              <a:t>章 </a:t>
            </a:r>
            <a:r>
              <a:rPr lang="zh-CN" altLang="en-US" sz="2400" dirty="0">
                <a:latin typeface="隶书" pitchFamily="1" charset="-122"/>
              </a:rPr>
              <a:t>一</a:t>
            </a:r>
            <a:r>
              <a:rPr lang="zh-CN" altLang="en-US" sz="2400" dirty="0" smtClean="0">
                <a:latin typeface="隶书" pitchFamily="1" charset="-122"/>
              </a:rPr>
              <a:t>维搜索</a:t>
            </a:r>
            <a:r>
              <a:rPr lang="en-US" altLang="zh-CN" sz="2400" dirty="0" smtClean="0">
                <a:latin typeface="隶书" pitchFamily="1" charset="-122"/>
              </a:rPr>
              <a:t>(One-dimensional Search)</a:t>
            </a:r>
            <a:endParaRPr lang="zh-CN" altLang="en-US" dirty="0" smtClean="0">
              <a:latin typeface="隶书" pitchFamily="1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4090988"/>
            <a:ext cx="6934200" cy="1844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刘绍辉</a:t>
            </a: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计算机科学与技术学院 哈尔滨工业大学</a:t>
            </a: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shliu@hit.edu.cn</a:t>
            </a: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201</a:t>
            </a:r>
            <a:r>
              <a:rPr lang="en-US" altLang="zh-CN" sz="2600" dirty="0" smtClean="0"/>
              <a:t>7</a:t>
            </a:r>
            <a:r>
              <a:rPr lang="zh-CN" altLang="en-US" sz="2600" dirty="0" smtClean="0"/>
              <a:t>年春季</a:t>
            </a:r>
          </a:p>
        </p:txBody>
      </p:sp>
    </p:spTree>
  </p:cSld>
  <p:clrMapOvr>
    <a:masterClrMapping/>
  </p:clrMapOvr>
  <p:transition spd="med" advTm="1187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65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6496" y="1160909"/>
                <a:ext cx="9241854" cy="5736638"/>
              </a:xfrm>
              <a:ln/>
              <a:extLst>
                <a:ext uri="{91240B29-F687-4F45-9708-019B960494DF}">
                  <a14:hiddenLine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sz="1800" dirty="0" smtClean="0"/>
                  <a:t>与黄金分割法类似的方法还有</a:t>
                </a:r>
                <a:r>
                  <a:rPr lang="en-US" altLang="zh-CN" sz="1800" dirty="0"/>
                  <a:t>F</a:t>
                </a:r>
                <a:r>
                  <a:rPr lang="en-US" altLang="zh-CN" sz="1800" dirty="0" smtClean="0"/>
                  <a:t>ibonacci</a:t>
                </a:r>
                <a:r>
                  <a:rPr lang="zh-CN" altLang="en-US" sz="1800" dirty="0" smtClean="0"/>
                  <a:t>法，区别在于搜索区间长度的缩短率不是黄金分割数，而是</a:t>
                </a:r>
                <a:r>
                  <a:rPr lang="en-US" altLang="zh-CN" sz="1800" dirty="0" smtClean="0"/>
                  <a:t>Fibonacci</a:t>
                </a:r>
                <a:r>
                  <a:rPr lang="zh-CN" altLang="en-US" sz="1800" dirty="0" smtClean="0"/>
                  <a:t>数</a:t>
                </a:r>
                <a:r>
                  <a:rPr lang="zh-CN" altLang="en-US" sz="1800" dirty="0" smtClean="0"/>
                  <a:t>，</a:t>
                </a:r>
                <a:endParaRPr lang="en-US" altLang="zh-CN" sz="1800" dirty="0" smtClean="0"/>
              </a:p>
              <a:p>
                <a:r>
                  <a:rPr lang="zh-CN" altLang="en-US" sz="1800" dirty="0" smtClean="0"/>
                  <a:t>缩短</a:t>
                </a:r>
                <a:r>
                  <a:rPr lang="zh-CN" altLang="en-US" sz="1800" dirty="0" smtClean="0"/>
                  <a:t>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18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18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1800" dirty="0" smtClean="0"/>
                  <a:t>要求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1800" dirty="0" smtClean="0"/>
                  <a:t>次后，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实际上，当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/>
                      </a:rPr>
                      <m:t>𝒏</m:t>
                    </m:r>
                    <m:r>
                      <a:rPr lang="en-US" altLang="zh-CN" sz="1800" b="1" i="1" smtClean="0">
                        <a:latin typeface="Cambria Math"/>
                      </a:rPr>
                      <m:t>→∞,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latin typeface="Cambria Math"/>
                      </a:rPr>
                      <m:t>𝐥𝐢𝐦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1800" b="1" i="1" smtClean="0">
                        <a:latin typeface="Cambria Math"/>
                      </a:rPr>
                      <m:t>=(</m:t>
                    </m:r>
                    <m:rad>
                      <m:radPr>
                        <m:degHide m:val="on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altLang="zh-CN" sz="1800" dirty="0" smtClean="0"/>
                  <a:t>-1)/2</a:t>
                </a:r>
                <a:r>
                  <a:rPr lang="zh-CN" altLang="en-US" sz="1800" dirty="0" smtClean="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den>
                    </m:f>
                    <m:r>
                      <a:rPr lang="en-US" altLang="zh-CN" sz="18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选择合适的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使得精度</a:t>
                </a:r>
                <a:r>
                  <a:rPr lang="zh-CN" altLang="en-US" sz="1800" dirty="0"/>
                  <a:t>符</a:t>
                </a:r>
                <a:r>
                  <a:rPr lang="zh-CN" altLang="en-US" sz="1800" dirty="0" smtClean="0"/>
                  <a:t>合要求。</a:t>
                </a:r>
                <a:endParaRPr lang="en-US" altLang="zh-CN" sz="1800" dirty="0" smtClean="0"/>
              </a:p>
              <a:p>
                <a:r>
                  <a:rPr lang="en-US" altLang="zh-CN" sz="2600" dirty="0" smtClean="0"/>
                  <a:t>3</a:t>
                </a:r>
                <a:r>
                  <a:rPr lang="zh-CN" altLang="en-US" sz="2600" dirty="0"/>
                  <a:t>、中点</a:t>
                </a:r>
                <a:r>
                  <a:rPr lang="zh-CN" altLang="en-US" sz="2600" dirty="0" smtClean="0"/>
                  <a:t>法</a:t>
                </a:r>
                <a:r>
                  <a:rPr lang="en-US" altLang="zh-CN" sz="2600" dirty="0" smtClean="0"/>
                  <a:t>(</a:t>
                </a:r>
                <a:r>
                  <a:rPr lang="zh-CN" altLang="en-US" sz="2600" dirty="0" smtClean="0"/>
                  <a:t>二分法</a:t>
                </a:r>
                <a:r>
                  <a:rPr lang="en-US" altLang="zh-CN" sz="2600" dirty="0" smtClean="0"/>
                  <a:t>)</a:t>
                </a:r>
                <a:endParaRPr lang="zh-CN" altLang="en-US" sz="2600" dirty="0"/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/>
                  <a:t>	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设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ф (</a:t>
                </a:r>
                <a:r>
                  <a:rPr lang="en-US" altLang="zh-CN" sz="2600" i="1" dirty="0">
                    <a:solidFill>
                      <a:schemeClr val="tx1"/>
                    </a:solidFill>
                    <a:sym typeface="Wingdings" pitchFamily="2" charset="2"/>
                  </a:rPr>
                  <a:t>λ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600" i="1" dirty="0">
                    <a:solidFill>
                      <a:schemeClr val="tx1"/>
                    </a:solidFill>
                  </a:rPr>
                  <a:t>在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α  ,β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]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上可微，且当导数为零时是解。取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λ=(α+β)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／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，那么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folHlink"/>
                    </a:solidFill>
                  </a:rPr>
                  <a:t>       </a:t>
                </a:r>
                <a:r>
                  <a:rPr lang="en-US" altLang="zh-CN" sz="2600" i="1" dirty="0"/>
                  <a:t>ф′ (</a:t>
                </a:r>
                <a:r>
                  <a:rPr lang="en-US" altLang="zh-CN" sz="2600" i="1" dirty="0">
                    <a:sym typeface="Wingdings" pitchFamily="2" charset="2"/>
                  </a:rPr>
                  <a:t>λ</a:t>
                </a:r>
                <a:r>
                  <a:rPr lang="en-US" altLang="zh-CN" sz="2600" i="1" dirty="0"/>
                  <a:t>)=0 </a:t>
                </a:r>
                <a:r>
                  <a:rPr lang="zh-CN" altLang="en-US" sz="2600" i="1" dirty="0"/>
                  <a:t>时， </a:t>
                </a:r>
                <a:r>
                  <a:rPr lang="en-US" altLang="zh-CN" sz="2600" i="1" dirty="0"/>
                  <a:t>λ</a:t>
                </a:r>
                <a:r>
                  <a:rPr lang="zh-CN" altLang="en-US" sz="2600" dirty="0"/>
                  <a:t>为最小点， </a:t>
                </a:r>
                <a:r>
                  <a:rPr lang="en-US" altLang="zh-CN" sz="2600" i="1" dirty="0"/>
                  <a:t>λ= λ</a:t>
                </a:r>
                <a:r>
                  <a:rPr lang="en-US" altLang="zh-CN" sz="2600" baseline="30000" dirty="0"/>
                  <a:t>*</a:t>
                </a:r>
                <a:r>
                  <a:rPr lang="en-US" altLang="zh-CN" sz="2600" dirty="0"/>
                  <a:t>    </a:t>
                </a:r>
                <a:r>
                  <a:rPr lang="zh-CN" altLang="en-US" sz="2600" dirty="0"/>
                  <a:t>；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/>
                  <a:t>       </a:t>
                </a:r>
                <a:r>
                  <a:rPr lang="en-US" altLang="zh-CN" sz="2600" i="1" dirty="0"/>
                  <a:t>ф′ (</a:t>
                </a:r>
                <a:r>
                  <a:rPr lang="en-US" altLang="zh-CN" sz="2600" i="1" dirty="0">
                    <a:sym typeface="Wingdings" pitchFamily="2" charset="2"/>
                  </a:rPr>
                  <a:t>λ</a:t>
                </a:r>
                <a:r>
                  <a:rPr lang="en-US" altLang="zh-CN" sz="2600" i="1" dirty="0"/>
                  <a:t>)&gt;0 </a:t>
                </a:r>
                <a:r>
                  <a:rPr lang="zh-CN" altLang="en-US" sz="2600" i="1" dirty="0"/>
                  <a:t>时， </a:t>
                </a:r>
                <a:r>
                  <a:rPr lang="en-US" altLang="zh-CN" sz="2600" i="1" dirty="0"/>
                  <a:t>λ</a:t>
                </a:r>
                <a:r>
                  <a:rPr lang="zh-CN" altLang="en-US" sz="2600" dirty="0"/>
                  <a:t>在上升段， </a:t>
                </a:r>
                <a:r>
                  <a:rPr lang="en-US" altLang="zh-CN" sz="2600" i="1" dirty="0"/>
                  <a:t>λ</a:t>
                </a:r>
                <a:r>
                  <a:rPr lang="en-US" altLang="zh-CN" sz="2600" i="1" baseline="30000" dirty="0"/>
                  <a:t>*</a:t>
                </a:r>
                <a:r>
                  <a:rPr lang="en-US" altLang="zh-CN" sz="2600" i="1" dirty="0"/>
                  <a:t> &lt; λ</a:t>
                </a:r>
                <a:r>
                  <a:rPr lang="zh-CN" altLang="en-US" sz="2600" dirty="0"/>
                  <a:t>，去掉</a:t>
                </a:r>
                <a:r>
                  <a:rPr lang="en-US" altLang="zh-CN" sz="2600" dirty="0"/>
                  <a:t>[</a:t>
                </a:r>
                <a:r>
                  <a:rPr lang="en-US" altLang="zh-CN" sz="2600" i="1" dirty="0"/>
                  <a:t>λ,β</a:t>
                </a:r>
                <a:r>
                  <a:rPr lang="en-US" altLang="zh-CN" sz="2600" dirty="0"/>
                  <a:t>] </a:t>
                </a:r>
                <a:r>
                  <a:rPr lang="zh-CN" altLang="en-US" sz="2600" dirty="0"/>
                  <a:t>；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/>
                  <a:t>       </a:t>
                </a:r>
                <a:r>
                  <a:rPr lang="en-US" altLang="zh-CN" sz="2600" i="1" dirty="0"/>
                  <a:t>ф′ (</a:t>
                </a:r>
                <a:r>
                  <a:rPr lang="en-US" altLang="zh-CN" sz="2600" i="1" dirty="0">
                    <a:sym typeface="Wingdings" pitchFamily="2" charset="2"/>
                  </a:rPr>
                  <a:t>λ</a:t>
                </a:r>
                <a:r>
                  <a:rPr lang="en-US" altLang="zh-CN" sz="2600" i="1" dirty="0"/>
                  <a:t>)&lt;0 </a:t>
                </a:r>
                <a:r>
                  <a:rPr lang="zh-CN" altLang="en-US" sz="2600" i="1" dirty="0"/>
                  <a:t>时， </a:t>
                </a:r>
                <a:r>
                  <a:rPr lang="en-US" altLang="zh-CN" sz="2600" i="1" dirty="0"/>
                  <a:t>λ</a:t>
                </a:r>
                <a:r>
                  <a:rPr lang="zh-CN" altLang="en-US" sz="2600" dirty="0"/>
                  <a:t>在下降段， </a:t>
                </a:r>
                <a:r>
                  <a:rPr lang="en-US" altLang="zh-CN" sz="2600" i="1" dirty="0"/>
                  <a:t>λ</a:t>
                </a:r>
                <a:r>
                  <a:rPr lang="en-US" altLang="zh-CN" sz="2600" i="1" baseline="30000" dirty="0"/>
                  <a:t>*</a:t>
                </a:r>
                <a:r>
                  <a:rPr lang="en-US" altLang="zh-CN" sz="2600" i="1" dirty="0"/>
                  <a:t> &gt; λ</a:t>
                </a:r>
                <a:r>
                  <a:rPr lang="zh-CN" altLang="en-US" sz="2600" dirty="0"/>
                  <a:t>，去掉</a:t>
                </a:r>
                <a:r>
                  <a:rPr lang="en-US" altLang="zh-CN" sz="2600" dirty="0"/>
                  <a:t>[</a:t>
                </a:r>
                <a:r>
                  <a:rPr lang="en-US" altLang="zh-CN" sz="2600" i="1" dirty="0"/>
                  <a:t>α ,λ</a:t>
                </a:r>
                <a:r>
                  <a:rPr lang="en-US" altLang="zh-CN" sz="2600" dirty="0"/>
                  <a:t>] </a:t>
                </a:r>
                <a:r>
                  <a:rPr lang="zh-CN" altLang="en-US" sz="2600" dirty="0"/>
                  <a:t>；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dirty="0" smtClean="0">
                    <a:solidFill>
                      <a:srgbClr val="CC00CC"/>
                    </a:solidFill>
                  </a:rPr>
                  <a:t>(</a:t>
                </a:r>
                <a:r>
                  <a:rPr lang="zh-CN" altLang="en-US" sz="2600" dirty="0" smtClean="0">
                    <a:solidFill>
                      <a:srgbClr val="CC00CC"/>
                    </a:solidFill>
                  </a:rPr>
                  <a:t>算</a:t>
                </a:r>
                <a:r>
                  <a:rPr lang="zh-CN" altLang="en-US" sz="2600" dirty="0">
                    <a:solidFill>
                      <a:srgbClr val="CC00CC"/>
                    </a:solidFill>
                  </a:rPr>
                  <a:t>法框</a:t>
                </a:r>
                <a:r>
                  <a:rPr lang="zh-CN" altLang="en-US" sz="2600" dirty="0" smtClean="0">
                    <a:solidFill>
                      <a:srgbClr val="CC00CC"/>
                    </a:solidFill>
                  </a:rPr>
                  <a:t>图</a:t>
                </a:r>
                <a:r>
                  <a:rPr lang="zh-CN" altLang="en-US" sz="2600" dirty="0">
                    <a:solidFill>
                      <a:srgbClr val="CC00CC"/>
                    </a:solidFill>
                  </a:rPr>
                  <a:t>略</a:t>
                </a:r>
                <a:r>
                  <a:rPr lang="en-US" altLang="zh-CN" sz="2600" dirty="0" smtClean="0">
                    <a:solidFill>
                      <a:srgbClr val="CC00CC"/>
                    </a:solidFill>
                  </a:rPr>
                  <a:t>)</a:t>
                </a:r>
                <a:endParaRPr lang="en-US" altLang="zh-CN" sz="2600" dirty="0">
                  <a:solidFill>
                    <a:srgbClr val="CC00CC"/>
                  </a:solidFill>
                </a:endParaRPr>
              </a:p>
            </p:txBody>
          </p:sp>
        </mc:Choice>
        <mc:Fallback>
          <p:sp>
            <p:nvSpPr>
              <p:cNvPr id="665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496" y="1160909"/>
                <a:ext cx="9241854" cy="5736638"/>
              </a:xfrm>
              <a:blipFill>
                <a:blip r:embed="rId2"/>
                <a:stretch>
                  <a:fillRect l="-1187" t="-744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593" name="Group 33"/>
          <p:cNvGrpSpPr>
            <a:grpSpLocks/>
          </p:cNvGrpSpPr>
          <p:nvPr/>
        </p:nvGrpSpPr>
        <p:grpSpPr bwMode="auto">
          <a:xfrm>
            <a:off x="2155056" y="5276488"/>
            <a:ext cx="3302000" cy="2005101"/>
            <a:chOff x="384" y="2784"/>
            <a:chExt cx="1920" cy="1200"/>
          </a:xfrm>
        </p:grpSpPr>
        <p:sp>
          <p:nvSpPr>
            <p:cNvPr id="66564" name="Line 4"/>
            <p:cNvSpPr>
              <a:spLocks noChangeShapeType="1"/>
            </p:cNvSpPr>
            <p:nvPr/>
          </p:nvSpPr>
          <p:spPr bwMode="auto">
            <a:xfrm>
              <a:off x="528" y="3696"/>
              <a:ext cx="14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7" name="Freeform 7"/>
            <p:cNvSpPr>
              <a:spLocks/>
            </p:cNvSpPr>
            <p:nvPr/>
          </p:nvSpPr>
          <p:spPr bwMode="auto">
            <a:xfrm>
              <a:off x="528" y="2784"/>
              <a:ext cx="1248" cy="776"/>
            </a:xfrm>
            <a:custGeom>
              <a:avLst/>
              <a:gdLst>
                <a:gd name="T0" fmla="*/ 0 w 1248"/>
                <a:gd name="T1" fmla="*/ 240 h 776"/>
                <a:gd name="T2" fmla="*/ 144 w 1248"/>
                <a:gd name="T3" fmla="*/ 576 h 776"/>
                <a:gd name="T4" fmla="*/ 288 w 1248"/>
                <a:gd name="T5" fmla="*/ 720 h 776"/>
                <a:gd name="T6" fmla="*/ 384 w 1248"/>
                <a:gd name="T7" fmla="*/ 768 h 776"/>
                <a:gd name="T8" fmla="*/ 480 w 1248"/>
                <a:gd name="T9" fmla="*/ 768 h 776"/>
                <a:gd name="T10" fmla="*/ 576 w 1248"/>
                <a:gd name="T11" fmla="*/ 720 h 776"/>
                <a:gd name="T12" fmla="*/ 720 w 1248"/>
                <a:gd name="T13" fmla="*/ 624 h 776"/>
                <a:gd name="T14" fmla="*/ 768 w 1248"/>
                <a:gd name="T15" fmla="*/ 576 h 776"/>
                <a:gd name="T16" fmla="*/ 864 w 1248"/>
                <a:gd name="T17" fmla="*/ 480 h 776"/>
                <a:gd name="T18" fmla="*/ 1008 w 1248"/>
                <a:gd name="T19" fmla="*/ 336 h 776"/>
                <a:gd name="T20" fmla="*/ 1152 w 1248"/>
                <a:gd name="T21" fmla="*/ 144 h 776"/>
                <a:gd name="T22" fmla="*/ 1248 w 1248"/>
                <a:gd name="T23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8" h="776">
                  <a:moveTo>
                    <a:pt x="0" y="240"/>
                  </a:moveTo>
                  <a:cubicBezTo>
                    <a:pt x="48" y="368"/>
                    <a:pt x="96" y="496"/>
                    <a:pt x="144" y="576"/>
                  </a:cubicBezTo>
                  <a:cubicBezTo>
                    <a:pt x="192" y="656"/>
                    <a:pt x="248" y="688"/>
                    <a:pt x="288" y="720"/>
                  </a:cubicBezTo>
                  <a:cubicBezTo>
                    <a:pt x="328" y="752"/>
                    <a:pt x="352" y="760"/>
                    <a:pt x="384" y="768"/>
                  </a:cubicBezTo>
                  <a:cubicBezTo>
                    <a:pt x="416" y="776"/>
                    <a:pt x="448" y="776"/>
                    <a:pt x="480" y="768"/>
                  </a:cubicBezTo>
                  <a:cubicBezTo>
                    <a:pt x="512" y="760"/>
                    <a:pt x="536" y="744"/>
                    <a:pt x="576" y="720"/>
                  </a:cubicBezTo>
                  <a:cubicBezTo>
                    <a:pt x="616" y="696"/>
                    <a:pt x="688" y="648"/>
                    <a:pt x="720" y="624"/>
                  </a:cubicBezTo>
                  <a:cubicBezTo>
                    <a:pt x="752" y="600"/>
                    <a:pt x="744" y="600"/>
                    <a:pt x="768" y="576"/>
                  </a:cubicBezTo>
                  <a:cubicBezTo>
                    <a:pt x="792" y="552"/>
                    <a:pt x="824" y="520"/>
                    <a:pt x="864" y="480"/>
                  </a:cubicBezTo>
                  <a:cubicBezTo>
                    <a:pt x="904" y="440"/>
                    <a:pt x="960" y="392"/>
                    <a:pt x="1008" y="336"/>
                  </a:cubicBezTo>
                  <a:cubicBezTo>
                    <a:pt x="1056" y="280"/>
                    <a:pt x="1112" y="200"/>
                    <a:pt x="1152" y="144"/>
                  </a:cubicBezTo>
                  <a:cubicBezTo>
                    <a:pt x="1192" y="88"/>
                    <a:pt x="1232" y="24"/>
                    <a:pt x="1248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 flipV="1">
              <a:off x="768" y="2928"/>
              <a:ext cx="1152" cy="816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>
              <a:off x="1248" y="3408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384" y="3744"/>
              <a:ext cx="19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0000FF"/>
                  </a:solidFill>
                </a:rPr>
                <a:t>α</a:t>
              </a:r>
              <a:r>
                <a:rPr lang="en-US" altLang="zh-CN" i="1" dirty="0">
                  <a:solidFill>
                    <a:schemeClr val="folHlink"/>
                  </a:solidFill>
                </a:rPr>
                <a:t>  </a:t>
              </a:r>
              <a:r>
                <a:rPr lang="en-US" altLang="zh-CN" i="1" dirty="0" smtClean="0">
                  <a:solidFill>
                    <a:schemeClr val="folHlink"/>
                  </a:solidFill>
                </a:rPr>
                <a:t>    </a:t>
              </a:r>
              <a:r>
                <a:rPr lang="en-US" altLang="zh-CN" i="1" dirty="0">
                  <a:solidFill>
                    <a:srgbClr val="0000FF"/>
                  </a:solidFill>
                </a:rPr>
                <a:t>λ</a:t>
              </a:r>
              <a:r>
                <a:rPr lang="en-US" altLang="zh-CN" i="1" dirty="0">
                  <a:solidFill>
                    <a:schemeClr val="folHlink"/>
                  </a:solidFill>
                </a:rPr>
                <a:t>  </a:t>
              </a:r>
              <a:r>
                <a:rPr lang="en-US" altLang="zh-CN" i="1" dirty="0" smtClean="0">
                  <a:solidFill>
                    <a:schemeClr val="folHlink"/>
                  </a:solidFill>
                </a:rPr>
                <a:t>    </a:t>
              </a:r>
              <a:r>
                <a:rPr lang="en-US" altLang="zh-CN" i="1" dirty="0">
                  <a:solidFill>
                    <a:srgbClr val="0000FF"/>
                  </a:solidFill>
                </a:rPr>
                <a:t>β</a:t>
              </a:r>
            </a:p>
          </p:txBody>
        </p:sp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912" y="35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 dirty="0">
                  <a:solidFill>
                    <a:srgbClr val="0000FF"/>
                  </a:solidFill>
                </a:rPr>
                <a:t>α</a:t>
              </a:r>
            </a:p>
          </p:txBody>
        </p:sp>
        <p:sp>
          <p:nvSpPr>
            <p:cNvPr id="66584" name="Freeform 24"/>
            <p:cNvSpPr>
              <a:spLocks/>
            </p:cNvSpPr>
            <p:nvPr/>
          </p:nvSpPr>
          <p:spPr bwMode="auto">
            <a:xfrm>
              <a:off x="929" y="3626"/>
              <a:ext cx="56" cy="77"/>
            </a:xfrm>
            <a:custGeom>
              <a:avLst/>
              <a:gdLst>
                <a:gd name="T0" fmla="*/ 0 w 56"/>
                <a:gd name="T1" fmla="*/ 18 h 77"/>
                <a:gd name="T2" fmla="*/ 35 w 56"/>
                <a:gd name="T3" fmla="*/ 6 h 77"/>
                <a:gd name="T4" fmla="*/ 35 w 56"/>
                <a:gd name="T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77">
                  <a:moveTo>
                    <a:pt x="0" y="18"/>
                  </a:moveTo>
                  <a:cubicBezTo>
                    <a:pt x="12" y="14"/>
                    <a:pt x="24" y="0"/>
                    <a:pt x="35" y="6"/>
                  </a:cubicBezTo>
                  <a:cubicBezTo>
                    <a:pt x="56" y="17"/>
                    <a:pt x="35" y="77"/>
                    <a:pt x="35" y="77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536" y="316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100" b="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𝑡𝑔</m:t>
                        </m:r>
                        <m:r>
                          <a:rPr lang="en-US" altLang="zh-CN" sz="2100" b="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sz="210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altLang="zh-CN" sz="210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altLang="zh-CN" sz="2100" dirty="0">
                    <a:solidFill>
                      <a:srgbClr val="CC00CC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10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ф′ (</m:t>
                        </m:r>
                        <m:r>
                          <a:rPr lang="en-US" altLang="zh-CN" sz="210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altLang="zh-CN" sz="210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zh-CN" sz="2100" i="1" dirty="0">
                    <a:solidFill>
                      <a:srgbClr val="CC00CC"/>
                    </a:solidFill>
                  </a:endParaRPr>
                </a:p>
              </p:txBody>
            </p:sp>
          </mc:Choice>
          <mc:Fallback xmlns="">
            <p:sp>
              <p:nvSpPr>
                <p:cNvPr id="66591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3168"/>
                  <a:ext cx="720" cy="3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941" b="-1981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594" name="Group 34"/>
          <p:cNvGrpSpPr>
            <a:grpSpLocks/>
          </p:cNvGrpSpPr>
          <p:nvPr/>
        </p:nvGrpSpPr>
        <p:grpSpPr bwMode="auto">
          <a:xfrm>
            <a:off x="5713288" y="4394244"/>
            <a:ext cx="3632200" cy="2887345"/>
            <a:chOff x="2688" y="2304"/>
            <a:chExt cx="2112" cy="1728"/>
          </a:xfrm>
        </p:grpSpPr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2832" y="3696"/>
              <a:ext cx="16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Freeform 19"/>
            <p:cNvSpPr>
              <a:spLocks/>
            </p:cNvSpPr>
            <p:nvPr/>
          </p:nvSpPr>
          <p:spPr bwMode="auto">
            <a:xfrm>
              <a:off x="3120" y="2304"/>
              <a:ext cx="1392" cy="1136"/>
            </a:xfrm>
            <a:custGeom>
              <a:avLst/>
              <a:gdLst>
                <a:gd name="T0" fmla="*/ 0 w 1536"/>
                <a:gd name="T1" fmla="*/ 576 h 1280"/>
                <a:gd name="T2" fmla="*/ 48 w 1536"/>
                <a:gd name="T3" fmla="*/ 720 h 1280"/>
                <a:gd name="T4" fmla="*/ 144 w 1536"/>
                <a:gd name="T5" fmla="*/ 864 h 1280"/>
                <a:gd name="T6" fmla="*/ 336 w 1536"/>
                <a:gd name="T7" fmla="*/ 1056 h 1280"/>
                <a:gd name="T8" fmla="*/ 576 w 1536"/>
                <a:gd name="T9" fmla="*/ 1248 h 1280"/>
                <a:gd name="T10" fmla="*/ 768 w 1536"/>
                <a:gd name="T11" fmla="*/ 1248 h 1280"/>
                <a:gd name="T12" fmla="*/ 960 w 1536"/>
                <a:gd name="T13" fmla="*/ 1056 h 1280"/>
                <a:gd name="T14" fmla="*/ 1152 w 1536"/>
                <a:gd name="T15" fmla="*/ 768 h 1280"/>
                <a:gd name="T16" fmla="*/ 1392 w 1536"/>
                <a:gd name="T17" fmla="*/ 288 h 1280"/>
                <a:gd name="T18" fmla="*/ 1536 w 1536"/>
                <a:gd name="T19" fmla="*/ 0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" h="1280">
                  <a:moveTo>
                    <a:pt x="0" y="576"/>
                  </a:moveTo>
                  <a:cubicBezTo>
                    <a:pt x="12" y="624"/>
                    <a:pt x="24" y="672"/>
                    <a:pt x="48" y="720"/>
                  </a:cubicBezTo>
                  <a:cubicBezTo>
                    <a:pt x="72" y="768"/>
                    <a:pt x="96" y="808"/>
                    <a:pt x="144" y="864"/>
                  </a:cubicBezTo>
                  <a:cubicBezTo>
                    <a:pt x="192" y="920"/>
                    <a:pt x="264" y="992"/>
                    <a:pt x="336" y="1056"/>
                  </a:cubicBezTo>
                  <a:cubicBezTo>
                    <a:pt x="408" y="1120"/>
                    <a:pt x="504" y="1216"/>
                    <a:pt x="576" y="1248"/>
                  </a:cubicBezTo>
                  <a:cubicBezTo>
                    <a:pt x="648" y="1280"/>
                    <a:pt x="704" y="1280"/>
                    <a:pt x="768" y="1248"/>
                  </a:cubicBezTo>
                  <a:cubicBezTo>
                    <a:pt x="832" y="1216"/>
                    <a:pt x="896" y="1136"/>
                    <a:pt x="960" y="1056"/>
                  </a:cubicBezTo>
                  <a:cubicBezTo>
                    <a:pt x="1024" y="976"/>
                    <a:pt x="1080" y="896"/>
                    <a:pt x="1152" y="768"/>
                  </a:cubicBezTo>
                  <a:cubicBezTo>
                    <a:pt x="1224" y="640"/>
                    <a:pt x="1328" y="416"/>
                    <a:pt x="1392" y="288"/>
                  </a:cubicBezTo>
                  <a:cubicBezTo>
                    <a:pt x="1456" y="160"/>
                    <a:pt x="1512" y="40"/>
                    <a:pt x="1536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>
              <a:off x="2880" y="2784"/>
              <a:ext cx="1296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Rectangle 21"/>
            <p:cNvSpPr>
              <a:spLocks noChangeArrowheads="1"/>
            </p:cNvSpPr>
            <p:nvPr/>
          </p:nvSpPr>
          <p:spPr bwMode="auto">
            <a:xfrm>
              <a:off x="3744" y="3408"/>
              <a:ext cx="5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 dirty="0">
                  <a:solidFill>
                    <a:srgbClr val="0000FF"/>
                  </a:solidFill>
                </a:rPr>
                <a:t>α</a:t>
              </a:r>
            </a:p>
          </p:txBody>
        </p:sp>
        <p:sp>
          <p:nvSpPr>
            <p:cNvPr id="66583" name="Freeform 23"/>
            <p:cNvSpPr>
              <a:spLocks/>
            </p:cNvSpPr>
            <p:nvPr/>
          </p:nvSpPr>
          <p:spPr bwMode="auto">
            <a:xfrm>
              <a:off x="3887" y="3644"/>
              <a:ext cx="165" cy="47"/>
            </a:xfrm>
            <a:custGeom>
              <a:avLst/>
              <a:gdLst>
                <a:gd name="T0" fmla="*/ 0 w 165"/>
                <a:gd name="T1" fmla="*/ 12 h 47"/>
                <a:gd name="T2" fmla="*/ 106 w 165"/>
                <a:gd name="T3" fmla="*/ 0 h 47"/>
                <a:gd name="T4" fmla="*/ 141 w 165"/>
                <a:gd name="T5" fmla="*/ 12 h 47"/>
                <a:gd name="T6" fmla="*/ 165 w 165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47">
                  <a:moveTo>
                    <a:pt x="0" y="12"/>
                  </a:moveTo>
                  <a:cubicBezTo>
                    <a:pt x="35" y="8"/>
                    <a:pt x="70" y="0"/>
                    <a:pt x="106" y="0"/>
                  </a:cubicBezTo>
                  <a:cubicBezTo>
                    <a:pt x="118" y="0"/>
                    <a:pt x="131" y="4"/>
                    <a:pt x="141" y="12"/>
                  </a:cubicBezTo>
                  <a:cubicBezTo>
                    <a:pt x="152" y="21"/>
                    <a:pt x="165" y="47"/>
                    <a:pt x="165" y="47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Line 28"/>
            <p:cNvSpPr>
              <a:spLocks noChangeShapeType="1"/>
            </p:cNvSpPr>
            <p:nvPr/>
          </p:nvSpPr>
          <p:spPr bwMode="auto">
            <a:xfrm>
              <a:off x="3600" y="3408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Rectangle 29"/>
            <p:cNvSpPr>
              <a:spLocks noChangeArrowheads="1"/>
            </p:cNvSpPr>
            <p:nvPr/>
          </p:nvSpPr>
          <p:spPr bwMode="auto">
            <a:xfrm>
              <a:off x="2688" y="3744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0000FF"/>
                  </a:solidFill>
                </a:rPr>
                <a:t>α   </a:t>
              </a:r>
              <a:r>
                <a:rPr lang="en-US" altLang="zh-CN" i="1" dirty="0" smtClean="0">
                  <a:solidFill>
                    <a:srgbClr val="0000FF"/>
                  </a:solidFill>
                </a:rPr>
                <a:t>      </a:t>
              </a:r>
              <a:r>
                <a:rPr lang="en-US" altLang="zh-CN" i="1" dirty="0">
                  <a:solidFill>
                    <a:srgbClr val="0000FF"/>
                  </a:solidFill>
                </a:rPr>
                <a:t>λ      </a:t>
              </a:r>
              <a:r>
                <a:rPr lang="en-US" altLang="zh-CN" i="1" dirty="0" smtClean="0">
                  <a:solidFill>
                    <a:srgbClr val="0000FF"/>
                  </a:solidFill>
                </a:rPr>
                <a:t>   </a:t>
              </a:r>
              <a:r>
                <a:rPr lang="en-US" altLang="zh-CN" i="1" dirty="0">
                  <a:solidFill>
                    <a:srgbClr val="0000FF"/>
                  </a:solidFill>
                </a:rPr>
                <a:t>β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92" name="Rectangle 32"/>
                <p:cNvSpPr>
                  <a:spLocks noChangeArrowheads="1"/>
                </p:cNvSpPr>
                <p:nvPr/>
              </p:nvSpPr>
              <p:spPr bwMode="auto">
                <a:xfrm>
                  <a:off x="4080" y="3072"/>
                  <a:ext cx="720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100" b="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𝑡𝑔</m:t>
                        </m:r>
                        <m:r>
                          <a:rPr lang="en-US" altLang="zh-CN" sz="2100" b="0" i="1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sz="2100" i="1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altLang="zh-CN" sz="2100" i="1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altLang="zh-CN" sz="2100" dirty="0">
                    <a:solidFill>
                      <a:srgbClr val="CC00CC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10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ф′ (</m:t>
                        </m:r>
                        <m:r>
                          <a:rPr lang="en-US" altLang="zh-CN" sz="210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altLang="zh-CN" sz="2100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zh-CN" sz="2100" i="1" dirty="0">
                    <a:solidFill>
                      <a:srgbClr val="CC00CC"/>
                    </a:solidFill>
                  </a:endParaRPr>
                </a:p>
              </p:txBody>
            </p:sp>
          </mc:Choice>
          <mc:Fallback xmlns="">
            <p:sp>
              <p:nvSpPr>
                <p:cNvPr id="66592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80" y="3072"/>
                  <a:ext cx="720" cy="4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941" b="-1271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(One-dimensional Search)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690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6496" y="1088901"/>
                <a:ext cx="9345488" cy="5816842"/>
              </a:xfrm>
            </p:spPr>
            <p:txBody>
              <a:bodyPr/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2600" dirty="0" smtClean="0"/>
                  <a:t>4</a:t>
                </a:r>
                <a:r>
                  <a:rPr lang="zh-CN" altLang="en-US" sz="2600" dirty="0"/>
                  <a:t>、进退法求初始不确定区间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/>
                  <a:t>   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找三点使两端点的函数值大于中间点的函数值。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folHlink"/>
                    </a:solidFill>
                  </a:rPr>
                  <a:t>  </a:t>
                </a:r>
                <a:r>
                  <a:rPr lang="zh-CN" altLang="en-US" sz="2600" dirty="0"/>
                  <a:t>思路：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任取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，步长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δ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&gt;0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，取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+ 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δ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600" dirty="0">
                    <a:solidFill>
                      <a:schemeClr val="folHlink"/>
                    </a:solidFill>
                  </a:rPr>
                  <a:t>，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folHlink"/>
                    </a:solidFill>
                  </a:rPr>
                  <a:t>  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1°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600" b="1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600" b="1" i="1" dirty="0">
                        <a:solidFill>
                          <a:schemeClr val="tx1"/>
                        </a:solidFill>
                        <a:latin typeface="Cambria Math"/>
                      </a:rPr>
                      <m:t>)&lt;</m:t>
                    </m:r>
                    <m:r>
                      <a:rPr lang="en-US" altLang="zh-CN" sz="2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6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600" b="1" i="1" dirty="0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600" b="1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6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600" i="1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令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δ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=2 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δ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（步长加倍），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- 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δ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，</a:t>
                </a:r>
              </a:p>
              <a:p>
                <a:pPr>
                  <a:buNone/>
                </a:pPr>
                <a:r>
                  <a:rPr lang="zh-CN" altLang="en-US" sz="2600" dirty="0">
                    <a:solidFill>
                      <a:schemeClr val="tx1"/>
                    </a:solidFill>
                  </a:rPr>
                  <a:t>                </a:t>
                </a:r>
                <a:r>
                  <a:rPr lang="zh-CN" altLang="en-US" sz="2600" dirty="0" smtClean="0">
                    <a:solidFill>
                      <a:srgbClr val="CC00CC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sz="2600" b="1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 dirty="0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dirty="0" smtClean="0">
                                <a:solidFill>
                                  <a:srgbClr val="CC00CC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600" b="1" i="1" dirty="0" smtClean="0">
                                <a:solidFill>
                                  <a:srgbClr val="CC00CC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600" b="1" i="1" dirty="0" smtClean="0">
                        <a:solidFill>
                          <a:srgbClr val="CC00CC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600" b="1" i="1" dirty="0" smtClean="0">
                        <a:solidFill>
                          <a:srgbClr val="CC00CC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600" b="1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600" b="1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600" b="1" i="1" dirty="0" smtClean="0">
                        <a:solidFill>
                          <a:srgbClr val="CC00CC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600" dirty="0">
                    <a:solidFill>
                      <a:srgbClr val="CC00CC"/>
                    </a:solidFill>
                  </a:rPr>
                  <a:t>则令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CC00CC"/>
                        </a:solidFill>
                        <a:latin typeface="Cambria Math"/>
                      </a:rPr>
                      <m:t>1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CC00CC"/>
                        </a:solidFill>
                        <a:latin typeface="Cambria Math"/>
                      </a:rPr>
                      <m:t>0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 </m:t>
                    </m:r>
                    <m:r>
                      <a:rPr lang="zh-CN" altLang="en-US" sz="2600" i="1" dirty="0">
                        <a:solidFill>
                          <a:srgbClr val="CC00CC"/>
                        </a:solidFill>
                        <a:latin typeface="Cambria Math"/>
                      </a:rPr>
                      <m:t>，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CC00CC"/>
                        </a:solidFill>
                        <a:latin typeface="Cambria Math"/>
                      </a:rPr>
                      <m:t>0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CC00CC"/>
                        </a:solidFill>
                        <a:latin typeface="Cambria Math"/>
                      </a:rPr>
                      <m:t>2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600" dirty="0">
                    <a:solidFill>
                      <a:srgbClr val="CC00CC"/>
                    </a:solidFill>
                  </a:rPr>
                  <a:t>,</a:t>
                </a:r>
                <a:r>
                  <a:rPr lang="zh-CN" altLang="en-US" sz="2600" dirty="0">
                    <a:solidFill>
                      <a:srgbClr val="CC00CC"/>
                    </a:solidFill>
                  </a:rPr>
                  <a:t>重复 </a:t>
                </a:r>
                <a:r>
                  <a:rPr lang="en-US" altLang="zh-CN" sz="2600" dirty="0">
                    <a:solidFill>
                      <a:srgbClr val="CC00CC"/>
                    </a:solidFill>
                  </a:rPr>
                  <a:t>1°</a:t>
                </a:r>
              </a:p>
              <a:p>
                <a:pPr>
                  <a:buNone/>
                </a:pPr>
                <a:r>
                  <a:rPr lang="en-US" altLang="zh-CN" sz="2600" dirty="0">
                    <a:solidFill>
                      <a:srgbClr val="CC00CC"/>
                    </a:solidFill>
                  </a:rPr>
                  <a:t>                </a:t>
                </a:r>
                <a:r>
                  <a:rPr lang="zh-CN" altLang="en-US" sz="2600" dirty="0">
                    <a:solidFill>
                      <a:srgbClr val="CC00CC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sz="2600" i="1" dirty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dirty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solidFill>
                                  <a:srgbClr val="CC00CC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600" i="1" dirty="0">
                                <a:solidFill>
                                  <a:srgbClr val="CC00CC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600" b="1" i="1" dirty="0" smtClean="0">
                        <a:solidFill>
                          <a:srgbClr val="CC00CC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),</m:t>
                    </m:r>
                  </m:oMath>
                </a14:m>
                <a:r>
                  <a:rPr lang="zh-CN" altLang="en-US" sz="2600" dirty="0">
                    <a:solidFill>
                      <a:srgbClr val="CC00CC"/>
                    </a:solidFill>
                  </a:rPr>
                  <a:t>则停，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= 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CC00CC"/>
                        </a:solidFill>
                        <a:latin typeface="Cambria Math"/>
                      </a:rPr>
                      <m:t>2</m:t>
                    </m:r>
                    <m:r>
                      <a:rPr lang="zh-CN" altLang="en-US" sz="2600" i="1" dirty="0">
                        <a:solidFill>
                          <a:srgbClr val="CC00CC"/>
                        </a:solidFill>
                        <a:latin typeface="Cambria Math"/>
                      </a:rPr>
                      <m:t>，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𝛽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= 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CC00CC"/>
                        </a:solidFill>
                        <a:latin typeface="Cambria Math"/>
                      </a:rPr>
                      <m:t>1</m:t>
                    </m:r>
                    <m:r>
                      <a:rPr lang="en-US" altLang="zh-CN" sz="2600" i="1" dirty="0">
                        <a:solidFill>
                          <a:srgbClr val="CC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600" dirty="0" smtClean="0">
                    <a:solidFill>
                      <a:srgbClr val="CC00CC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CC00CC"/>
                    </a:solidFill>
                  </a:rPr>
                  <a:t>图</a:t>
                </a:r>
                <a:r>
                  <a:rPr lang="en-US" altLang="zh-CN" sz="2600" dirty="0">
                    <a:solidFill>
                      <a:srgbClr val="CC00CC"/>
                    </a:solidFill>
                  </a:rPr>
                  <a:t>1)</a:t>
                </a:r>
              </a:p>
              <a:p>
                <a:pPr>
                  <a:buNone/>
                </a:pPr>
                <a:r>
                  <a:rPr lang="en-US" altLang="zh-CN" sz="2600" i="1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2°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600" i="1" baseline="-25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𝛿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=2 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𝛿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 +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𝛿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</a:rPr>
                  <a:t>，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i="1" dirty="0">
                    <a:solidFill>
                      <a:schemeClr val="tx1"/>
                    </a:solidFill>
                  </a:rPr>
                  <a:t>                </a:t>
                </a:r>
                <a:r>
                  <a:rPr lang="zh-CN" altLang="en-US" sz="2600" dirty="0" smtClean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600" b="1" i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则令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  <m:r>
                      <a:rPr lang="zh-CN" altLang="en-US" sz="2600" i="1" dirty="0">
                        <a:solidFill>
                          <a:srgbClr val="FF0000"/>
                        </a:solidFill>
                        <a:latin typeface="Cambria Math"/>
                      </a:rPr>
                      <m:t>，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重复 </a:t>
                </a:r>
                <a:r>
                  <a:rPr lang="en-US" altLang="zh-CN" sz="2600" dirty="0">
                    <a:solidFill>
                      <a:srgbClr val="FF0000"/>
                    </a:solidFill>
                  </a:rPr>
                  <a:t>2°</a:t>
                </a:r>
              </a:p>
              <a:p>
                <a:pPr>
                  <a:buNone/>
                </a:pPr>
                <a:r>
                  <a:rPr lang="en-US" altLang="zh-CN" sz="2600" dirty="0">
                    <a:solidFill>
                      <a:srgbClr val="FF0000"/>
                    </a:solidFill>
                  </a:rPr>
                  <a:t>                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60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则停，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zh-CN" altLang="en-US" sz="2600" i="1" dirty="0">
                        <a:solidFill>
                          <a:srgbClr val="FF0000"/>
                        </a:solidFill>
                        <a:latin typeface="Cambria Math"/>
                      </a:rPr>
                      <m:t>，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𝛽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/>
                      </a:rPr>
                      <m:t>2 </m:t>
                    </m:r>
                  </m:oMath>
                </a14:m>
                <a:r>
                  <a:rPr lang="en-US" altLang="zh-CN" sz="2600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图</a:t>
                </a:r>
                <a:r>
                  <a:rPr lang="en-US" altLang="zh-CN" sz="26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600" i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496" y="1088901"/>
                <a:ext cx="9345488" cy="5816842"/>
              </a:xfrm>
              <a:blipFill rotWithShape="1">
                <a:blip r:embed="rId2"/>
                <a:stretch>
                  <a:fillRect l="-1174" t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8" name="AutoShape 4"/>
          <p:cNvSpPr>
            <a:spLocks/>
          </p:cNvSpPr>
          <p:nvPr/>
        </p:nvSpPr>
        <p:spPr bwMode="auto">
          <a:xfrm>
            <a:off x="1508770" y="3111565"/>
            <a:ext cx="330200" cy="641632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/>
          </p:cNvSpPr>
          <p:nvPr/>
        </p:nvSpPr>
        <p:spPr bwMode="auto">
          <a:xfrm>
            <a:off x="1508770" y="4617293"/>
            <a:ext cx="330200" cy="641632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endParaRPr lang="zh-CN" altLang="en-US"/>
          </a:p>
        </p:txBody>
      </p:sp>
      <p:grpSp>
        <p:nvGrpSpPr>
          <p:cNvPr id="67610" name="Group 26"/>
          <p:cNvGrpSpPr>
            <a:grpSpLocks/>
          </p:cNvGrpSpPr>
          <p:nvPr/>
        </p:nvGrpSpPr>
        <p:grpSpPr bwMode="auto">
          <a:xfrm>
            <a:off x="930920" y="5337373"/>
            <a:ext cx="3302000" cy="1628083"/>
            <a:chOff x="480" y="2928"/>
            <a:chExt cx="1920" cy="1248"/>
          </a:xfrm>
        </p:grpSpPr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1776" y="2928"/>
              <a:ext cx="1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597" name="Group 13"/>
            <p:cNvGrpSpPr>
              <a:grpSpLocks/>
            </p:cNvGrpSpPr>
            <p:nvPr/>
          </p:nvGrpSpPr>
          <p:grpSpPr bwMode="auto">
            <a:xfrm>
              <a:off x="480" y="3120"/>
              <a:ext cx="1920" cy="1056"/>
              <a:chOff x="480" y="3120"/>
              <a:chExt cx="1920" cy="1056"/>
            </a:xfrm>
          </p:grpSpPr>
          <p:sp>
            <p:nvSpPr>
              <p:cNvPr id="67590" name="Line 6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872" cy="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1" name="Line 7"/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2" name="Line 8"/>
              <p:cNvSpPr>
                <a:spLocks noChangeShapeType="1"/>
              </p:cNvSpPr>
              <p:nvPr/>
            </p:nvSpPr>
            <p:spPr bwMode="auto">
              <a:xfrm>
                <a:off x="1344" y="3120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5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3504"/>
                    <a:ext cx="1872" cy="6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100" b="1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100" b="1" i="1" baseline="-25000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sz="2100" b="1" i="1" baseline="-25000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altLang="zh-CN" sz="2100" b="0" i="1" baseline="-25000" dirty="0">
                        <a:solidFill>
                          <a:srgbClr val="CC00CC"/>
                        </a:solidFill>
                      </a:rPr>
                      <a:t> </a:t>
                    </a:r>
                    <a:r>
                      <a:rPr lang="en-US" altLang="zh-CN" sz="2100" b="0" i="1" baseline="-25000" dirty="0">
                        <a:solidFill>
                          <a:schemeClr val="folHlink"/>
                        </a:solidFill>
                      </a:rPr>
                      <a:t>    </a:t>
                    </a:r>
                    <a:r>
                      <a:rPr lang="en-US" altLang="zh-CN" sz="2100" b="0" i="1" baseline="-25000" dirty="0" smtClean="0">
                        <a:solidFill>
                          <a:schemeClr val="folHlink"/>
                        </a:solidFill>
                      </a:rPr>
                      <a:t>        </a:t>
                    </a:r>
                    <a14:m>
                      <m:oMath xmlns:m="http://schemas.openxmlformats.org/officeDocument/2006/math">
                        <m:r>
                          <a:rPr lang="en-US" altLang="zh-CN" sz="2100" b="1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100" b="1" i="1" baseline="-25000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𝟎</m:t>
                        </m:r>
                      </m:oMath>
                    </a14:m>
                    <a:r>
                      <a:rPr lang="en-US" altLang="zh-CN" sz="2100" b="0" i="1" dirty="0">
                        <a:solidFill>
                          <a:srgbClr val="CC00CC"/>
                        </a:solidFill>
                      </a:rPr>
                      <a:t>      </a:t>
                    </a:r>
                    <a14:m>
                      <m:oMath xmlns:m="http://schemas.openxmlformats.org/officeDocument/2006/math">
                        <m:r>
                          <a:rPr lang="en-US" altLang="zh-CN" sz="2100" b="1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100" b="1" i="1" baseline="-25000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endParaRPr lang="en-US" altLang="zh-CN" sz="2100" i="1" baseline="-25000" dirty="0">
                      <a:solidFill>
                        <a:srgbClr val="CC00CC"/>
                      </a:solidFill>
                    </a:endParaRPr>
                  </a:p>
                  <a:p>
                    <a:r>
                      <a:rPr lang="en-US" altLang="zh-CN" sz="2100" b="0" baseline="-25000" dirty="0">
                        <a:solidFill>
                          <a:srgbClr val="CC00CC"/>
                        </a:solidFill>
                      </a:rPr>
                      <a:t>                      </a:t>
                    </a:r>
                    <a:r>
                      <a:rPr lang="zh-CN" altLang="en-US" sz="2100" b="0" baseline="-25000" dirty="0" smtClean="0">
                        <a:solidFill>
                          <a:srgbClr val="CC00CC"/>
                        </a:solidFill>
                      </a:rPr>
                      <a:t>向</a:t>
                    </a:r>
                    <a:r>
                      <a:rPr lang="zh-CN" altLang="en-US" sz="2100" b="0" baseline="-25000" dirty="0">
                        <a:solidFill>
                          <a:srgbClr val="CC00CC"/>
                        </a:solidFill>
                      </a:rPr>
                      <a:t>左找</a:t>
                    </a:r>
                    <a14:m>
                      <m:oMath xmlns:m="http://schemas.openxmlformats.org/officeDocument/2006/math">
                        <m:r>
                          <a:rPr lang="en-US" altLang="zh-CN" sz="2100" b="1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100" b="1" i="1" baseline="-25000" dirty="0">
                            <a:solidFill>
                              <a:srgbClr val="CC00CC"/>
                            </a:solidFill>
                            <a:latin typeface="Cambria Math"/>
                          </a:rPr>
                          <m:t>𝟐</m:t>
                        </m:r>
                      </m:oMath>
                    </a14:m>
                    <a:endParaRPr lang="en-US" altLang="zh-CN" sz="2100" i="1" baseline="-25000" dirty="0">
                      <a:solidFill>
                        <a:srgbClr val="CC00CC"/>
                      </a:solidFill>
                    </a:endParaRPr>
                  </a:p>
                  <a:p>
                    <a:r>
                      <a:rPr lang="en-US" altLang="zh-CN" sz="2100" baseline="-25000" dirty="0">
                        <a:solidFill>
                          <a:srgbClr val="CC00CC"/>
                        </a:solidFill>
                      </a:rPr>
                      <a:t>                         </a:t>
                    </a:r>
                    <a:r>
                      <a:rPr lang="zh-CN" altLang="en-US" baseline="-25000" dirty="0">
                        <a:solidFill>
                          <a:srgbClr val="CC00CC"/>
                        </a:solidFill>
                      </a:rPr>
                      <a:t>图</a:t>
                    </a:r>
                    <a:r>
                      <a:rPr lang="en-US" altLang="zh-CN" baseline="-25000" dirty="0">
                        <a:solidFill>
                          <a:srgbClr val="CC00CC"/>
                        </a:solidFill>
                      </a:rPr>
                      <a:t>1</a:t>
                    </a:r>
                    <a:r>
                      <a:rPr lang="en-US" altLang="zh-CN" sz="2100" b="0" baseline="-25000" dirty="0">
                        <a:solidFill>
                          <a:srgbClr val="CC00CC"/>
                        </a:solidFill>
                      </a:rPr>
                      <a:t> </a:t>
                    </a:r>
                  </a:p>
                  <a:p>
                    <a:r>
                      <a:rPr lang="en-US" altLang="zh-CN" sz="2100" b="0" baseline="-25000" dirty="0">
                        <a:solidFill>
                          <a:schemeClr val="folHlink"/>
                        </a:solidFill>
                      </a:rPr>
                      <a:t>                                 </a:t>
                    </a:r>
                  </a:p>
                </p:txBody>
              </p:sp>
            </mc:Choice>
            <mc:Fallback xmlns="">
              <p:sp>
                <p:nvSpPr>
                  <p:cNvPr id="67594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0" y="3504"/>
                    <a:ext cx="1872" cy="67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9028" b="-1041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596" name="Line 12"/>
              <p:cNvSpPr>
                <a:spLocks noChangeShapeType="1"/>
              </p:cNvSpPr>
              <p:nvPr/>
            </p:nvSpPr>
            <p:spPr bwMode="auto">
              <a:xfrm flipH="1">
                <a:off x="1008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5613400" y="5337373"/>
            <a:ext cx="3136900" cy="1584176"/>
            <a:chOff x="3264" y="2976"/>
            <a:chExt cx="1824" cy="1200"/>
          </a:xfrm>
        </p:grpSpPr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3264" y="3408"/>
              <a:ext cx="18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3504" y="2976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3888" y="316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4560" y="3360"/>
              <a:ext cx="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07" name="Rectangle 23"/>
                <p:cNvSpPr>
                  <a:spLocks noChangeArrowheads="1"/>
                </p:cNvSpPr>
                <p:nvPr/>
              </p:nvSpPr>
              <p:spPr bwMode="auto">
                <a:xfrm>
                  <a:off x="3264" y="3545"/>
                  <a:ext cx="1824" cy="6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sz="2100" b="0" dirty="0" smtClean="0">
                      <a:solidFill>
                        <a:schemeClr val="folHlink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altLang="zh-CN" sz="21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𝝀</m:t>
                      </m:r>
                      <m:r>
                        <a:rPr lang="en-US" altLang="zh-CN" sz="2100" b="1" i="1" baseline="-25000" dirty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1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altLang="zh-CN" sz="21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altLang="zh-CN" sz="21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21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𝝀</m:t>
                      </m:r>
                      <m:r>
                        <a:rPr lang="en-US" altLang="zh-CN" sz="2100" b="1" i="1" baseline="-25000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2100" b="1" i="1" baseline="-25000" dirty="0">
                          <a:solidFill>
                            <a:srgbClr val="FF0000"/>
                          </a:solidFill>
                          <a:latin typeface="Cambria Math"/>
                        </a:rPr>
                        <m:t>                    </m:t>
                      </m:r>
                      <m:r>
                        <a:rPr lang="en-US" altLang="zh-CN" sz="21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𝝀</m:t>
                      </m:r>
                      <m:r>
                        <a:rPr lang="en-US" altLang="zh-CN" sz="2100" b="1" i="1" baseline="-25000" dirty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2100" b="1" i="1" baseline="-25000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altLang="zh-CN" sz="2100" baseline="-25000" dirty="0">
                    <a:solidFill>
                      <a:srgbClr val="FF0000"/>
                    </a:solidFill>
                  </a:endParaRPr>
                </a:p>
                <a:p>
                  <a:r>
                    <a:rPr lang="en-US" altLang="zh-CN" sz="2100" b="0" baseline="-25000" dirty="0">
                      <a:solidFill>
                        <a:srgbClr val="FF0000"/>
                      </a:solidFill>
                    </a:rPr>
                    <a:t>                      </a:t>
                  </a:r>
                  <a:r>
                    <a:rPr lang="zh-CN" altLang="en-US" sz="2100" b="0" baseline="-25000" dirty="0" smtClean="0">
                      <a:solidFill>
                        <a:srgbClr val="FF0000"/>
                      </a:solidFill>
                    </a:rPr>
                    <a:t>向</a:t>
                  </a:r>
                  <a:r>
                    <a:rPr lang="zh-CN" altLang="en-US" sz="2100" b="0" baseline="-25000" dirty="0">
                      <a:solidFill>
                        <a:srgbClr val="FF0000"/>
                      </a:solidFill>
                    </a:rPr>
                    <a:t>右找</a:t>
                  </a:r>
                  <a14:m>
                    <m:oMath xmlns:m="http://schemas.openxmlformats.org/officeDocument/2006/math">
                      <m:r>
                        <a:rPr lang="en-US" altLang="zh-CN" sz="21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altLang="zh-CN" sz="2100" b="0" i="1" baseline="-25000" dirty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a14:m>
                  <a:endParaRPr lang="en-US" altLang="zh-CN" sz="2100" b="0" i="1" baseline="-25000" dirty="0">
                    <a:solidFill>
                      <a:srgbClr val="FF0000"/>
                    </a:solidFill>
                  </a:endParaRPr>
                </a:p>
                <a:p>
                  <a:r>
                    <a:rPr lang="en-US" altLang="zh-CN" sz="2100" b="0" dirty="0">
                      <a:solidFill>
                        <a:srgbClr val="FF0000"/>
                      </a:solidFill>
                    </a:rPr>
                    <a:t>                </a:t>
                  </a:r>
                  <a:r>
                    <a:rPr lang="zh-CN" altLang="en-US" sz="1600" dirty="0">
                      <a:solidFill>
                        <a:srgbClr val="FF0000"/>
                      </a:solidFill>
                    </a:rPr>
                    <a:t>图</a:t>
                  </a:r>
                  <a:r>
                    <a:rPr lang="en-US" altLang="zh-CN" sz="1600" dirty="0">
                      <a:solidFill>
                        <a:srgbClr val="FF0000"/>
                      </a:solidFill>
                    </a:rPr>
                    <a:t>2</a:t>
                  </a:r>
                  <a:endParaRPr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607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4" y="3545"/>
                  <a:ext cx="1824" cy="6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4412" b="-2132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(One-dimensional Search)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7525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  <p:bldP spid="67588" grpId="0" uiExpand="1" animBg="1"/>
      <p:bldP spid="67589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6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88504" y="1232918"/>
                <a:ext cx="9169846" cy="5029682"/>
              </a:xfrm>
            </p:spPr>
            <p:txBody>
              <a:bodyPr/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dirty="0" smtClean="0"/>
                  <a:t>4</a:t>
                </a:r>
                <a:r>
                  <a:rPr lang="zh-CN" altLang="en-US" dirty="0"/>
                  <a:t>、进退法求初始不确定区间（续）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（自己画算法框图）</a:t>
                </a:r>
              </a:p>
              <a:p>
                <a:r>
                  <a:rPr lang="zh-CN" altLang="en-US" b="0" dirty="0">
                    <a:solidFill>
                      <a:srgbClr val="FF0000"/>
                    </a:solidFill>
                  </a:rPr>
                  <a:t>注</a:t>
                </a:r>
                <a:r>
                  <a:rPr lang="zh-CN" altLang="en-US" b="0" dirty="0" smtClean="0">
                    <a:solidFill>
                      <a:srgbClr val="FF0000"/>
                    </a:solidFill>
                  </a:rPr>
                  <a:t>意</a:t>
                </a:r>
                <a:endParaRPr lang="en-US" altLang="zh-CN" b="0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CC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CC00CC"/>
                    </a:solidFill>
                  </a:rPr>
                  <a:t>选择要适当。（太大含多个单峰区间，太小迭代次数增加</a:t>
                </a:r>
                <a:r>
                  <a:rPr lang="zh-CN" altLang="en-US" b="1" dirty="0" smtClean="0">
                    <a:solidFill>
                      <a:srgbClr val="CC00CC"/>
                    </a:solidFill>
                  </a:rPr>
                  <a:t>）；</a:t>
                </a:r>
                <a:endParaRPr lang="en-US" altLang="zh-CN" b="1" dirty="0" smtClean="0">
                  <a:solidFill>
                    <a:srgbClr val="CC00CC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C00CC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b="1" dirty="0" smtClean="0">
                    <a:solidFill>
                      <a:srgbClr val="CC00CC"/>
                    </a:solidFill>
                  </a:rPr>
                  <a:t>单调</a:t>
                </a:r>
                <a:r>
                  <a:rPr lang="zh-CN" altLang="en-US" b="1" dirty="0">
                    <a:solidFill>
                      <a:srgbClr val="CC00CC"/>
                    </a:solidFill>
                  </a:rPr>
                  <a:t>时无结果</a:t>
                </a:r>
                <a:r>
                  <a:rPr lang="zh-CN" altLang="en-US" b="1" dirty="0" smtClean="0">
                    <a:solidFill>
                      <a:srgbClr val="CC00CC"/>
                    </a:solidFill>
                  </a:rPr>
                  <a:t>，</a:t>
                </a:r>
                <a:r>
                  <a:rPr lang="en-US" altLang="zh-CN" b="1" dirty="0" smtClean="0">
                    <a:solidFill>
                      <a:srgbClr val="CC00CC"/>
                    </a:solidFill>
                  </a:rPr>
                  <a:t>(</a:t>
                </a:r>
                <a:r>
                  <a:rPr lang="zh-CN" altLang="en-US" b="1" dirty="0" smtClean="0">
                    <a:solidFill>
                      <a:srgbClr val="CC00CC"/>
                    </a:solidFill>
                  </a:rPr>
                  <a:t>加</a:t>
                </a:r>
                <a:r>
                  <a:rPr lang="zh-CN" altLang="en-US" b="1" dirty="0">
                    <a:solidFill>
                      <a:srgbClr val="CC00CC"/>
                    </a:solidFill>
                  </a:rPr>
                  <a:t>迭代次数限</a:t>
                </a:r>
                <a:r>
                  <a:rPr lang="zh-CN" altLang="en-US" b="1" dirty="0" smtClean="0">
                    <a:solidFill>
                      <a:srgbClr val="CC00CC"/>
                    </a:solidFill>
                  </a:rPr>
                  <a:t>制</a:t>
                </a:r>
                <a:r>
                  <a:rPr lang="en-US" altLang="zh-CN" b="1" dirty="0" smtClean="0">
                    <a:solidFill>
                      <a:srgbClr val="CC00CC"/>
                    </a:solidFill>
                  </a:rPr>
                  <a:t>)</a:t>
                </a:r>
                <a:r>
                  <a:rPr lang="zh-CN" altLang="en-US" b="1" dirty="0" smtClean="0">
                    <a:solidFill>
                      <a:srgbClr val="CC00CC"/>
                    </a:solidFill>
                  </a:rPr>
                  <a:t>；</a:t>
                </a:r>
                <a:endParaRPr lang="en-US" altLang="zh-CN" b="1" dirty="0" smtClean="0">
                  <a:solidFill>
                    <a:srgbClr val="CC00CC"/>
                  </a:solidFill>
                </a:endParaRPr>
              </a:p>
              <a:p>
                <a:pPr lvl="1"/>
                <a:r>
                  <a:rPr lang="zh-CN" altLang="en-US" b="1" dirty="0" smtClean="0">
                    <a:solidFill>
                      <a:srgbClr val="CC00CC"/>
                    </a:solidFill>
                  </a:rPr>
                  <a:t>可与中点法结合寻找单调区间（思考）</a:t>
                </a:r>
              </a:p>
              <a:p>
                <a:pPr>
                  <a:buFont typeface="Wingdings" pitchFamily="2" charset="2"/>
                  <a:buNone/>
                </a:pPr>
                <a:endParaRPr lang="en-US" altLang="zh-CN" b="1" i="1" dirty="0">
                  <a:solidFill>
                    <a:schemeClr val="hlink"/>
                  </a:solidFill>
                </a:endParaRPr>
              </a:p>
            </p:txBody>
          </p:sp>
        </mc:Choice>
        <mc:Fallback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504" y="1232918"/>
                <a:ext cx="9169846" cy="5029682"/>
              </a:xfrm>
              <a:blipFill>
                <a:blip r:embed="rId2"/>
                <a:stretch>
                  <a:fillRect l="-1596" t="-1939" r="-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(One-dimensional Search)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1979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8229" y="1160909"/>
                <a:ext cx="9206044" cy="5479317"/>
              </a:xfrm>
            </p:spPr>
            <p:txBody>
              <a:bodyPr/>
              <a:lstStyle/>
              <a:p>
                <a:r>
                  <a:rPr lang="zh-CN" altLang="en-US" b="1" dirty="0" smtClean="0"/>
                  <a:t>牛</a:t>
                </a:r>
                <a:r>
                  <a:rPr lang="zh-CN" altLang="en-US" b="1" dirty="0"/>
                  <a:t>顿法（</a:t>
                </a:r>
                <a:r>
                  <a:rPr lang="en-US" altLang="zh-CN" b="1" dirty="0"/>
                  <a:t>Newton</a:t>
                </a:r>
                <a:r>
                  <a:rPr lang="zh-CN" altLang="en-US" b="1" dirty="0"/>
                  <a:t>）和插值</a:t>
                </a:r>
                <a:r>
                  <a:rPr lang="zh-CN" altLang="en-US" b="1" dirty="0" smtClean="0"/>
                  <a:t>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插值</a:t>
                </a:r>
                <a:r>
                  <a:rPr lang="zh-CN" altLang="en-US" dirty="0" smtClean="0"/>
                  <a:t>法利用插值函数逼近所需求解的目标函数，把插值函数的极小点作为迭代点。常见的有三点二次插值，两点二次插值和三次插值多项式</a:t>
                </a:r>
                <a:endParaRPr lang="zh-CN" altLang="en-US" b="1" dirty="0"/>
              </a:p>
              <a:p>
                <a:pPr>
                  <a:buFont typeface="Wingdings" pitchFamily="2" charset="2"/>
                  <a:buNone/>
                </a:pPr>
                <a:r>
                  <a:rPr lang="en-US" altLang="zh-CN" b="1" dirty="0"/>
                  <a:t>1</a:t>
                </a:r>
                <a:r>
                  <a:rPr lang="zh-CN" altLang="en-US" b="1" dirty="0"/>
                  <a:t>、</a:t>
                </a:r>
                <a:r>
                  <a:rPr lang="en-US" altLang="zh-CN" b="1" dirty="0"/>
                  <a:t>Newton</a:t>
                </a:r>
                <a:r>
                  <a:rPr lang="zh-CN" altLang="en-US" b="1" dirty="0"/>
                  <a:t>法：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b="1" dirty="0"/>
                  <a:t>    </a:t>
                </a:r>
                <a:r>
                  <a:rPr lang="zh-CN" altLang="en-US" b="1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𝜱</m:t>
                    </m:r>
                  </m:oMath>
                </a14:m>
                <a:r>
                  <a:rPr lang="zh-CN" altLang="en-US" b="1" dirty="0" smtClean="0"/>
                  <a:t>在</a:t>
                </a:r>
                <a:r>
                  <a:rPr lang="en-US" altLang="zh-CN" b="1" i="1" dirty="0"/>
                  <a:t>λ</a:t>
                </a:r>
                <a:r>
                  <a:rPr lang="en-US" altLang="zh-CN" b="1" i="1" baseline="-25000" dirty="0"/>
                  <a:t> k</a:t>
                </a:r>
                <a:r>
                  <a:rPr lang="en-US" altLang="zh-CN" b="1" dirty="0"/>
                  <a:t>  </a:t>
                </a:r>
                <a:r>
                  <a:rPr lang="zh-CN" altLang="en-US" b="1" dirty="0"/>
                  <a:t>点展开：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𝜱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𝝀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 )=</m:t>
                      </m:r>
                      <m:r>
                        <a:rPr lang="en-US" altLang="zh-CN" i="1">
                          <a:latin typeface="Cambria Math"/>
                        </a:rPr>
                        <m:t>𝜱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)+</m:t>
                      </m:r>
                      <m:r>
                        <a:rPr lang="en-US" altLang="zh-CN" i="1">
                          <a:latin typeface="Cambria Math"/>
                        </a:rPr>
                        <m:t>𝜱</m:t>
                      </m:r>
                      <m:r>
                        <a:rPr lang="en-US" altLang="zh-CN" b="1" i="1" smtClean="0">
                          <a:latin typeface="Cambria Math"/>
                        </a:rPr>
                        <m:t>′</m:t>
                      </m:r>
                      <m:r>
                        <a:rPr lang="en-US" altLang="zh-CN" b="1" i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)(</m:t>
                      </m:r>
                      <m:r>
                        <a:rPr lang="en-US" altLang="zh-CN" b="1" i="1" dirty="0">
                          <a:latin typeface="Cambria Math"/>
                        </a:rPr>
                        <m:t>𝝀</m:t>
                      </m:r>
                      <m:r>
                        <a:rPr lang="en-US" altLang="zh-CN" b="1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) +</m:t>
                      </m:r>
                    </m:oMath>
                  </m:oMathPara>
                </a14:m>
                <a:endParaRPr lang="en-US" altLang="zh-CN" b="1" i="1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/>
                        </a:rPr>
                        <m:t>               (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/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𝟐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𝜱</m:t>
                      </m:r>
                      <m:r>
                        <a:rPr lang="en-US" altLang="zh-CN" b="1" i="1" smtClean="0">
                          <a:latin typeface="Cambria Math"/>
                        </a:rPr>
                        <m:t>′′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)(</m:t>
                      </m:r>
                      <m:r>
                        <a:rPr lang="en-US" altLang="zh-CN" b="1" i="1" dirty="0">
                          <a:latin typeface="Cambria Math"/>
                        </a:rPr>
                        <m:t>𝝀</m:t>
                      </m:r>
                      <m:r>
                        <a:rPr lang="en-US" altLang="zh-CN" b="1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)</m:t>
                      </m:r>
                      <m:r>
                        <a:rPr lang="en-US" altLang="zh-CN" b="1" i="1" baseline="50000" dirty="0">
                          <a:latin typeface="Cambria Math"/>
                        </a:rPr>
                        <m:t>𝟐</m:t>
                      </m:r>
                      <m:r>
                        <a:rPr lang="en-US" altLang="zh-CN" b="1" i="1" dirty="0">
                          <a:latin typeface="Cambria Math"/>
                        </a:rPr>
                        <m:t>  +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𝑶</m:t>
                      </m:r>
                      <m:r>
                        <a:rPr lang="en-US" altLang="zh-CN" b="1" i="1" dirty="0">
                          <a:latin typeface="Cambria Math"/>
                        </a:rPr>
                        <m:t> (</m:t>
                      </m:r>
                      <m:r>
                        <a:rPr lang="en-US" altLang="zh-CN" b="1" i="1" dirty="0">
                          <a:latin typeface="Cambria Math"/>
                        </a:rPr>
                        <m:t>𝝀</m:t>
                      </m:r>
                      <m:r>
                        <a:rPr lang="en-US" altLang="zh-CN" b="1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)</m:t>
                      </m:r>
                      <m:r>
                        <a:rPr lang="en-US" altLang="zh-CN" b="1" i="1" baseline="50000" dirty="0">
                          <a:latin typeface="Cambria Math"/>
                        </a:rPr>
                        <m:t>𝟐</m:t>
                      </m:r>
                      <m:r>
                        <a:rPr lang="en-US" altLang="zh-CN" b="1" i="1" baseline="50000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b="1" i="1" baseline="50000" dirty="0"/>
              </a:p>
              <a:p>
                <a:pPr>
                  <a:buFont typeface="Wingdings" pitchFamily="2" charset="2"/>
                  <a:buNone/>
                </a:pPr>
                <a:r>
                  <a:rPr lang="en-US" altLang="zh-CN" b="1" dirty="0"/>
                  <a:t>   </a:t>
                </a:r>
                <a:r>
                  <a:rPr lang="zh-CN" altLang="en-US" b="1" dirty="0"/>
                  <a:t>取二次</a:t>
                </a:r>
                <a:r>
                  <a:rPr lang="zh-CN" altLang="en-US" b="1" dirty="0" smtClean="0"/>
                  <a:t>式</a:t>
                </a:r>
                <a:r>
                  <a:rPr lang="en-US" altLang="zh-CN" b="1" dirty="0" smtClean="0"/>
                  <a:t>(</a:t>
                </a:r>
                <a:r>
                  <a:rPr lang="zh-CN" altLang="en-US" b="1" dirty="0" smtClean="0"/>
                  <a:t>略</a:t>
                </a:r>
                <a:r>
                  <a:rPr lang="zh-CN" altLang="en-US" b="1" dirty="0"/>
                  <a:t>去高阶</a:t>
                </a:r>
                <a:r>
                  <a:rPr lang="zh-CN" altLang="en-US" b="1" dirty="0" smtClean="0"/>
                  <a:t>项</a:t>
                </a:r>
                <a:r>
                  <a:rPr lang="en-US" altLang="zh-CN" b="1" dirty="0" smtClean="0"/>
                  <a:t>):</a:t>
                </a:r>
                <a:r>
                  <a:rPr lang="zh-CN" altLang="en-US" b="1" i="1" dirty="0" smtClean="0"/>
                  <a:t>    </a:t>
                </a:r>
                <a:endParaRPr lang="en-US" altLang="zh-CN" b="1" i="1" dirty="0" smtClean="0">
                  <a:latin typeface="Cambria Math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baseline="-250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latin typeface="Cambria Math"/>
                            </a:rPr>
                            <m:t>𝝀</m:t>
                          </m:r>
                        </m:e>
                      </m:d>
                      <m:r>
                        <a:rPr lang="en-US" altLang="zh-CN" b="1" i="1" dirty="0">
                          <a:latin typeface="Cambria Math"/>
                        </a:rPr>
                        <m:t>=</m:t>
                      </m:r>
                      <m:r>
                        <a:rPr lang="en-US" altLang="zh-CN" i="1" smtClean="0">
                          <a:latin typeface="Cambria Math"/>
                        </a:rPr>
                        <m:t>𝜱</m:t>
                      </m:r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baseline="-2500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𝜱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)(</m:t>
                      </m:r>
                      <m:r>
                        <a:rPr lang="en-US" altLang="zh-CN" b="1" i="1" smtClean="0">
                          <a:latin typeface="Cambria Math"/>
                        </a:rPr>
                        <m:t>𝝀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1" i="1" baseline="-2500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dirty="0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𝜱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9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229" y="1160909"/>
                <a:ext cx="9206044" cy="5479317"/>
              </a:xfrm>
              <a:blipFill rotWithShape="1">
                <a:blip r:embed="rId2"/>
                <a:stretch>
                  <a:fillRect l="-1589" t="-1780" r="-1258" b="-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</a:t>
            </a:r>
            <a:r>
              <a:rPr lang="zh-CN" altLang="en-US" dirty="0" smtClean="0"/>
              <a:t>索</a:t>
            </a:r>
            <a:r>
              <a:rPr lang="en-US" altLang="zh-CN" dirty="0" smtClean="0"/>
              <a:t>-Newton</a:t>
            </a:r>
            <a:r>
              <a:rPr lang="zh-CN" altLang="en-US" dirty="0" smtClean="0"/>
              <a:t>和插值法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7717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6496" y="1088901"/>
                <a:ext cx="9241854" cy="5888850"/>
              </a:xfrm>
            </p:spPr>
            <p:txBody>
              <a:bodyPr/>
              <a:lstStyle/>
              <a:p>
                <a:r>
                  <a:rPr lang="zh-CN" altLang="en-US" sz="2600" dirty="0" smtClean="0"/>
                  <a:t>牛</a:t>
                </a:r>
                <a:r>
                  <a:rPr lang="zh-CN" altLang="en-US" sz="2600" dirty="0"/>
                  <a:t>顿法（</a:t>
                </a:r>
                <a:r>
                  <a:rPr lang="en-US" altLang="zh-CN" sz="2600" dirty="0"/>
                  <a:t>Newton</a:t>
                </a:r>
                <a:r>
                  <a:rPr lang="zh-CN" altLang="en-US" sz="2600" dirty="0"/>
                  <a:t>）和插值法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dirty="0"/>
                  <a:t>1</a:t>
                </a:r>
                <a:r>
                  <a:rPr lang="zh-CN" altLang="en-US" sz="2600" dirty="0"/>
                  <a:t>、</a:t>
                </a:r>
                <a:r>
                  <a:rPr lang="en-US" altLang="zh-CN" sz="2600" dirty="0"/>
                  <a:t>Newton</a:t>
                </a:r>
                <a:r>
                  <a:rPr lang="zh-CN" altLang="en-US" sz="2600" dirty="0"/>
                  <a:t>法：</a:t>
                </a:r>
                <a:r>
                  <a:rPr lang="zh-CN" altLang="en-US" sz="2600" dirty="0">
                    <a:sym typeface="Wingdings" pitchFamily="2" charset="2"/>
                  </a:rPr>
                  <a:t>（续）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ym typeface="Wingdings" pitchFamily="2" charset="2"/>
                  </a:rPr>
                  <a:t>    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的近似，当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″(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) &gt; 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时，其驻点为极小点：</a:t>
                </a:r>
              </a:p>
              <a:p>
                <a:pPr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      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′(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)+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″(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 )=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3900" dirty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28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800" i="1" dirty="0">
                        <a:latin typeface="Cambria Math"/>
                      </a:rPr>
                      <m:t> 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−</m:t>
                    </m:r>
                    <m:r>
                      <a:rPr lang="en-US" altLang="zh-CN" sz="2800" b="1" i="0" dirty="0" smtClean="0">
                        <a:latin typeface="Cambria Math"/>
                      </a:rPr>
                      <m:t>𝚽</m:t>
                    </m:r>
                    <m:r>
                      <a:rPr lang="en-US" altLang="zh-CN" sz="2800" b="1" i="0" dirty="0" smtClean="0">
                        <a:latin typeface="Cambria Math"/>
                      </a:rPr>
                      <m:t>′(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800" b="1" i="1" dirty="0" smtClean="0">
                        <a:latin typeface="Cambria Math"/>
                      </a:rPr>
                      <m:t>)/</m:t>
                    </m:r>
                    <m:r>
                      <a:rPr lang="en-US" altLang="zh-CN" sz="2800" b="1" i="0" dirty="0" smtClean="0">
                        <a:latin typeface="Cambria Math"/>
                      </a:rPr>
                      <m:t>𝚽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′′(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8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为新的迭代点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。以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上过程即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Newton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法。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特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点：</a:t>
                </a:r>
                <a:r>
                  <a:rPr lang="zh-CN" altLang="en-US" sz="2800" i="1" dirty="0">
                    <a:solidFill>
                      <a:srgbClr val="FF0000"/>
                    </a:solidFill>
                  </a:rPr>
                  <a:t>二阶、局部收敛</a:t>
                </a:r>
                <a:r>
                  <a:rPr lang="zh-CN" altLang="en-US" sz="2800" i="1" dirty="0">
                    <a:solidFill>
                      <a:schemeClr val="tx1"/>
                    </a:solidFill>
                  </a:rPr>
                  <a:t>。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800" i="1" dirty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算法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框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图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如下</a:t>
                </a:r>
                <a:endParaRPr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496" y="1088901"/>
                <a:ext cx="9241854" cy="5888850"/>
              </a:xfrm>
              <a:blipFill rotWithShape="1">
                <a:blip r:embed="rId2"/>
                <a:stretch>
                  <a:fillRect l="-1187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-Newton</a:t>
            </a:r>
            <a:r>
              <a:rPr lang="zh-CN" altLang="en-US" dirty="0"/>
              <a:t>和插值法</a:t>
            </a:r>
          </a:p>
        </p:txBody>
      </p:sp>
    </p:spTree>
    <p:extLst>
      <p:ext uri="{BB962C8B-B14F-4D97-AF65-F5344CB8AC3E}">
        <p14:creationId xmlns:p14="http://schemas.microsoft.com/office/powerpoint/2010/main" val="7706914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16893"/>
            <a:ext cx="9410700" cy="5800450"/>
          </a:xfrm>
        </p:spPr>
        <p:txBody>
          <a:bodyPr/>
          <a:lstStyle/>
          <a:p>
            <a:r>
              <a:rPr lang="en-US" altLang="zh-CN" sz="2600" dirty="0"/>
              <a:t>Newton</a:t>
            </a:r>
            <a:r>
              <a:rPr lang="zh-CN" altLang="en-US" sz="2600" dirty="0"/>
              <a:t>法算法框图</a:t>
            </a:r>
            <a:r>
              <a:rPr lang="zh-CN" altLang="en-US" sz="2600" dirty="0" smtClean="0"/>
              <a:t>：</a:t>
            </a:r>
            <a:endParaRPr lang="zh-CN" altLang="en-US" sz="2600" dirty="0"/>
          </a:p>
        </p:txBody>
      </p:sp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330200" y="1604081"/>
            <a:ext cx="9410700" cy="5213262"/>
            <a:chOff x="288" y="576"/>
            <a:chExt cx="5472" cy="3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660" name="AutoShape 4"/>
                <p:cNvSpPr>
                  <a:spLocks noChangeArrowheads="1"/>
                </p:cNvSpPr>
                <p:nvPr/>
              </p:nvSpPr>
              <p:spPr bwMode="auto">
                <a:xfrm>
                  <a:off x="1968" y="576"/>
                  <a:ext cx="1680" cy="384"/>
                </a:xfrm>
                <a:prstGeom prst="flowChartAlternateProcess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100" b="0" dirty="0" smtClean="0">
                      <a:solidFill>
                        <a:srgbClr val="0000FF"/>
                      </a:solidFill>
                    </a:rPr>
                    <a:t>初始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1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1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1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1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&gt;0,</m:t>
                      </m:r>
                      <m:r>
                        <a:rPr lang="en-US" altLang="zh-CN" sz="21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sz="21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altLang="zh-CN" sz="2100" dirty="0" smtClean="0">
                      <a:solidFill>
                        <a:srgbClr val="0000FF"/>
                      </a:solidFill>
                    </a:rPr>
                    <a:t>1</a:t>
                  </a:r>
                  <a:endParaRPr lang="en-US" altLang="zh-CN" sz="21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660" name="AutoShap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576"/>
                  <a:ext cx="1680" cy="384"/>
                </a:xfrm>
                <a:prstGeom prst="flowChartAlternateProcess">
                  <a:avLst/>
                </a:prstGeom>
                <a:blipFill rotWithShape="1">
                  <a:blip r:embed="rId2"/>
                  <a:stretch>
                    <a:fillRect l="-1050" r="-1261"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661" name="AutoShape 5"/>
                <p:cNvSpPr>
                  <a:spLocks noChangeArrowheads="1"/>
                </p:cNvSpPr>
                <p:nvPr/>
              </p:nvSpPr>
              <p:spPr bwMode="auto">
                <a:xfrm>
                  <a:off x="1632" y="1248"/>
                  <a:ext cx="2160" cy="528"/>
                </a:xfrm>
                <a:prstGeom prst="flowChartDecision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altLang="zh-CN" sz="21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1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𝛷</m:t>
                            </m:r>
                          </m:e>
                          <m:sup>
                            <m:r>
                              <a:rPr lang="en-US" altLang="zh-CN" sz="21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1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1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1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zh-CN" sz="21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CN" sz="21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1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1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en-US" altLang="zh-CN" sz="2100" b="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661" name="AutoShap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" y="1248"/>
                  <a:ext cx="2160" cy="528"/>
                </a:xfrm>
                <a:prstGeom prst="flowChartDecision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662" name="AutoShape 6"/>
                <p:cNvSpPr>
                  <a:spLocks noChangeArrowheads="1"/>
                </p:cNvSpPr>
                <p:nvPr/>
              </p:nvSpPr>
              <p:spPr bwMode="auto">
                <a:xfrm>
                  <a:off x="4224" y="1392"/>
                  <a:ext cx="1008" cy="288"/>
                </a:xfrm>
                <a:prstGeom prst="flowChartAlternateProcess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zh-CN" altLang="en-US" sz="2100" b="0" dirty="0">
                      <a:solidFill>
                        <a:srgbClr val="0000FF"/>
                      </a:solidFill>
                    </a:rPr>
                    <a:t>停；解</a:t>
                  </a:r>
                  <a14:m>
                    <m:oMath xmlns:m="http://schemas.openxmlformats.org/officeDocument/2006/math">
                      <m:r>
                        <a:rPr lang="en-US" altLang="zh-CN" sz="210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altLang="zh-CN" sz="2100" i="1" baseline="-25000" dirty="0" err="1">
                          <a:solidFill>
                            <a:srgbClr val="0000FF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sz="2100" i="1" dirty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altLang="zh-CN" sz="21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662" name="AutoShap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4" y="1392"/>
                  <a:ext cx="1008" cy="288"/>
                </a:xfrm>
                <a:prstGeom prst="flowChartAlternateProcess">
                  <a:avLst/>
                </a:prstGeom>
                <a:blipFill rotWithShape="1">
                  <a:blip r:embed="rId4"/>
                  <a:stretch>
                    <a:fillRect t="-2469" b="-12346"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>
              <a:off x="3792" y="1536"/>
              <a:ext cx="43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4" name="Rectangle 8"/>
            <p:cNvSpPr>
              <a:spLocks noChangeArrowheads="1"/>
            </p:cNvSpPr>
            <p:nvPr/>
          </p:nvSpPr>
          <p:spPr bwMode="auto">
            <a:xfrm>
              <a:off x="3600" y="129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0" i="1" dirty="0" smtClean="0"/>
                <a:t>Y</a:t>
              </a:r>
              <a:endParaRPr lang="en-US" altLang="zh-CN" sz="2100" b="0" i="1" dirty="0"/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>
              <a:off x="2736" y="1776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Rectangle 10"/>
            <p:cNvSpPr>
              <a:spLocks noChangeArrowheads="1"/>
            </p:cNvSpPr>
            <p:nvPr/>
          </p:nvSpPr>
          <p:spPr bwMode="auto">
            <a:xfrm>
              <a:off x="2784" y="1728"/>
              <a:ext cx="4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0" dirty="0"/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667" name="AutoShape 11"/>
                <p:cNvSpPr>
                  <a:spLocks noChangeArrowheads="1"/>
                </p:cNvSpPr>
                <p:nvPr/>
              </p:nvSpPr>
              <p:spPr bwMode="auto">
                <a:xfrm>
                  <a:off x="1632" y="2064"/>
                  <a:ext cx="2160" cy="528"/>
                </a:xfrm>
                <a:prstGeom prst="flowChartDecision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1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𝛷</m:t>
                        </m:r>
                        <m:r>
                          <a:rPr lang="en-US" altLang="zh-CN" sz="21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″(</m:t>
                        </m:r>
                        <m:r>
                          <a:rPr lang="en-US" altLang="zh-CN" sz="2100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altLang="zh-CN" sz="2100" i="1" baseline="-25000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21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)</m:t>
                        </m:r>
                        <m:r>
                          <a:rPr lang="en-US" altLang="zh-CN" sz="2100" b="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&gt;0?</m:t>
                        </m:r>
                      </m:oMath>
                    </m:oMathPara>
                  </a14:m>
                  <a:endParaRPr lang="en-US" altLang="zh-CN" sz="2100" b="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667" name="AutoShap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" y="2064"/>
                  <a:ext cx="2160" cy="528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 flipH="1"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200" y="2016"/>
              <a:ext cx="4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0670" name="AutoShape 14"/>
            <p:cNvSpPr>
              <a:spLocks noChangeArrowheads="1"/>
            </p:cNvSpPr>
            <p:nvPr/>
          </p:nvSpPr>
          <p:spPr bwMode="auto">
            <a:xfrm>
              <a:off x="288" y="2160"/>
              <a:ext cx="912" cy="288"/>
            </a:xfrm>
            <a:prstGeom prst="flowChartAlternateProcess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100" b="0" dirty="0">
                  <a:solidFill>
                    <a:srgbClr val="FF0000"/>
                  </a:solidFill>
                </a:rPr>
                <a:t>停，失败</a:t>
              </a:r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>
              <a:off x="2736" y="2592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2784" y="2592"/>
              <a:ext cx="4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673" name="Rectangle 17"/>
                <p:cNvSpPr>
                  <a:spLocks noChangeArrowheads="1"/>
                </p:cNvSpPr>
                <p:nvPr/>
              </p:nvSpPr>
              <p:spPr bwMode="auto">
                <a:xfrm>
                  <a:off x="1200" y="2880"/>
                  <a:ext cx="2784" cy="672"/>
                </a:xfrm>
                <a:prstGeom prst="rect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1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100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100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100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1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= </m:t>
                        </m:r>
                        <m:r>
                          <a:rPr lang="en-US" altLang="zh-CN" sz="2100" b="1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100" b="1" i="1" baseline="-25000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21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altLang="zh-CN" sz="21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𝛷</m:t>
                        </m:r>
                        <m:r>
                          <a:rPr lang="en-US" altLang="zh-CN" sz="21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′(</m:t>
                        </m:r>
                        <m:r>
                          <a:rPr lang="en-US" altLang="zh-CN" sz="2100" i="1" dirty="0" err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altLang="zh-CN" sz="2100" i="1" baseline="-25000" dirty="0" err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21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sz="21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) </m:t>
                        </m:r>
                        <m:r>
                          <a:rPr lang="zh-CN" altLang="en-US" sz="21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／</m:t>
                        </m:r>
                        <m:r>
                          <a:rPr lang="zh-CN" altLang="en-US" sz="21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sz="21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𝛷</m:t>
                        </m:r>
                        <m:r>
                          <a:rPr lang="en-US" altLang="zh-CN" sz="21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″(</m:t>
                        </m:r>
                        <m:r>
                          <a:rPr lang="en-US" altLang="zh-CN" sz="2100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altLang="zh-CN" sz="2100" i="1" baseline="-25000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21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)</m:t>
                        </m:r>
                      </m:oMath>
                    </m:oMathPara>
                  </a14:m>
                  <a:endParaRPr lang="en-US" altLang="zh-CN" sz="2100" i="1" dirty="0">
                    <a:solidFill>
                      <a:srgbClr val="0000FF"/>
                    </a:solidFill>
                  </a:endParaRPr>
                </a:p>
                <a:p>
                  <a:pPr algn="ctr"/>
                  <a:endParaRPr lang="en-US" altLang="zh-CN" sz="2100" b="0" dirty="0"/>
                </a:p>
              </p:txBody>
            </p:sp>
          </mc:Choice>
          <mc:Fallback xmlns="">
            <p:sp>
              <p:nvSpPr>
                <p:cNvPr id="70673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880"/>
                  <a:ext cx="2784" cy="67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984" y="3264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676" name="AutoShape 20"/>
                <p:cNvSpPr>
                  <a:spLocks noChangeArrowheads="1"/>
                </p:cNvSpPr>
                <p:nvPr/>
              </p:nvSpPr>
              <p:spPr bwMode="auto">
                <a:xfrm>
                  <a:off x="4128" y="3024"/>
                  <a:ext cx="1248" cy="480"/>
                </a:xfrm>
                <a:prstGeom prst="flowChartDecision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7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| </m:t>
                        </m:r>
                        <m:r>
                          <a:rPr lang="en-US" altLang="zh-CN" sz="1700" b="1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1700" b="1" i="1" baseline="-25000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sz="1700" b="1" i="1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17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17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1700" b="1" i="1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|&lt; </m:t>
                        </m:r>
                        <m:r>
                          <a:rPr lang="en-US" altLang="zh-CN" sz="17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𝜺</m:t>
                        </m:r>
                        <m:r>
                          <a:rPr lang="en-US" altLang="zh-CN" sz="1700" b="1" i="1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sz="21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altLang="zh-CN" sz="21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676" name="AutoShap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28" y="3024"/>
                  <a:ext cx="1248" cy="480"/>
                </a:xfrm>
                <a:prstGeom prst="flowChartDecision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 flipV="1">
              <a:off x="4752" y="1680"/>
              <a:ext cx="0" cy="13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4752" y="2736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0"/>
                <a:t>Y</a:t>
              </a:r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>
              <a:off x="5376" y="3264"/>
              <a:ext cx="9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5232" y="3360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0">
                  <a:solidFill>
                    <a:schemeClr val="folHlink"/>
                  </a:solidFill>
                </a:rPr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681" name="Rectangle 25"/>
                <p:cNvSpPr>
                  <a:spLocks noChangeArrowheads="1"/>
                </p:cNvSpPr>
                <p:nvPr/>
              </p:nvSpPr>
              <p:spPr bwMode="auto">
                <a:xfrm>
                  <a:off x="5040" y="2208"/>
                  <a:ext cx="720" cy="336"/>
                </a:xfrm>
                <a:prstGeom prst="rect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1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21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1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21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+1</m:t>
                        </m:r>
                      </m:oMath>
                    </m:oMathPara>
                  </a14:m>
                  <a:endParaRPr lang="en-US" altLang="zh-CN" sz="2100" b="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681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40" y="2208"/>
                  <a:ext cx="720" cy="33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05"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682" name="Line 26"/>
            <p:cNvSpPr>
              <a:spLocks noChangeShapeType="1"/>
            </p:cNvSpPr>
            <p:nvPr/>
          </p:nvSpPr>
          <p:spPr bwMode="auto">
            <a:xfrm flipV="1">
              <a:off x="5472" y="2544"/>
              <a:ext cx="0" cy="72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3" name="Line 27"/>
            <p:cNvSpPr>
              <a:spLocks noChangeShapeType="1"/>
            </p:cNvSpPr>
            <p:nvPr/>
          </p:nvSpPr>
          <p:spPr bwMode="auto">
            <a:xfrm flipV="1">
              <a:off x="5472" y="1152"/>
              <a:ext cx="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2736" y="960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Line 29"/>
            <p:cNvSpPr>
              <a:spLocks noChangeShapeType="1"/>
            </p:cNvSpPr>
            <p:nvPr/>
          </p:nvSpPr>
          <p:spPr bwMode="auto">
            <a:xfrm flipH="1">
              <a:off x="2736" y="1152"/>
              <a:ext cx="273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-Newton</a:t>
            </a:r>
            <a:r>
              <a:rPr lang="zh-CN" altLang="en-US" dirty="0"/>
              <a:t>和插值法</a:t>
            </a:r>
          </a:p>
        </p:txBody>
      </p:sp>
    </p:spTree>
    <p:extLst>
      <p:ext uri="{BB962C8B-B14F-4D97-AF65-F5344CB8AC3E}">
        <p14:creationId xmlns:p14="http://schemas.microsoft.com/office/powerpoint/2010/main" val="7939003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88504" y="1160909"/>
                <a:ext cx="9169846" cy="5816842"/>
              </a:xfrm>
            </p:spPr>
            <p:txBody>
              <a:bodyPr/>
              <a:lstStyle/>
              <a:p>
                <a:pPr>
                  <a:buFont typeface="Wingdings" pitchFamily="2" charset="2"/>
                  <a:buNone/>
                </a:pPr>
                <a:r>
                  <a:rPr lang="zh-CN" altLang="en-US" sz="2600" dirty="0" smtClean="0"/>
                  <a:t>二、牛顿法（</a:t>
                </a:r>
                <a:r>
                  <a:rPr lang="en-US" altLang="zh-CN" sz="2600" dirty="0"/>
                  <a:t>Newton</a:t>
                </a:r>
                <a:r>
                  <a:rPr lang="zh-CN" altLang="en-US" sz="2600" dirty="0"/>
                  <a:t>）和插值法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dirty="0"/>
                  <a:t>1</a:t>
                </a:r>
                <a:r>
                  <a:rPr lang="zh-CN" altLang="en-US" sz="2600" dirty="0"/>
                  <a:t>、</a:t>
                </a:r>
                <a:r>
                  <a:rPr lang="en-US" altLang="zh-CN" sz="2600" dirty="0"/>
                  <a:t>Newton</a:t>
                </a:r>
                <a:r>
                  <a:rPr lang="zh-CN" altLang="en-US" sz="2600" dirty="0"/>
                  <a:t>法：</a:t>
                </a:r>
                <a:r>
                  <a:rPr lang="zh-CN" altLang="en-US" sz="2600" dirty="0">
                    <a:sym typeface="Wingdings" pitchFamily="2" charset="2"/>
                  </a:rPr>
                  <a:t>（续）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 smtClean="0">
                    <a:solidFill>
                      <a:schemeClr val="tx1"/>
                    </a:solidFill>
                    <a:sym typeface="Wingdings" pitchFamily="2" charset="2"/>
                  </a:rPr>
                  <a:t>例</a:t>
                </a:r>
                <a:r>
                  <a:rPr lang="en-US" altLang="zh-CN" sz="2600" dirty="0" smtClean="0">
                    <a:solidFill>
                      <a:schemeClr val="tx1"/>
                    </a:solidFill>
                    <a:sym typeface="Wingdings" pitchFamily="2" charset="2"/>
                  </a:rPr>
                  <a:t>.   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Wingdings" pitchFamily="2" charset="2"/>
                  </a:rPr>
                  <a:t>求   </a:t>
                </a:r>
                <a:r>
                  <a:rPr lang="en-US" altLang="zh-CN" sz="2600" dirty="0">
                    <a:solidFill>
                      <a:schemeClr val="tx1"/>
                    </a:solidFill>
                    <a:sym typeface="Wingdings" pitchFamily="2" charset="2"/>
                  </a:rPr>
                  <a:t>min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1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1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1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2100" i="1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endParaRPr lang="en-US" altLang="zh-CN" sz="2100" i="1" dirty="0">
                  <a:solidFill>
                    <a:schemeClr val="folHlink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100" i="1" dirty="0">
                    <a:solidFill>
                      <a:schemeClr val="folHlink"/>
                    </a:solidFill>
                  </a:rPr>
                  <a:t>   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解：</a:t>
                </a:r>
                <a:r>
                  <a:rPr lang="zh-CN" altLang="en-US" sz="2100" i="1" dirty="0">
                    <a:solidFill>
                      <a:schemeClr val="folHlin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𝜱</m:t>
                        </m:r>
                      </m:e>
                      <m:sup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sz="21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1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𝒂𝒓𝒄𝒕𝒂𝒏</m:t>
                    </m:r>
                    <m:r>
                      <a:rPr lang="en-US" altLang="zh-CN" sz="21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1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100" dirty="0" smtClean="0">
                    <a:solidFill>
                      <a:schemeClr val="tx1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1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″(</m:t>
                    </m:r>
                    <m:r>
                      <a:rPr lang="en-US" altLang="zh-CN" sz="21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1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)=1</m:t>
                    </m:r>
                    <m:r>
                      <a:rPr lang="zh-CN" altLang="en-US" sz="2100" i="1" dirty="0">
                        <a:solidFill>
                          <a:schemeClr val="tx1"/>
                        </a:solidFill>
                        <a:latin typeface="Cambria Math"/>
                      </a:rPr>
                      <m:t>／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/>
                      </a:rPr>
                      <m:t>(1+ 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100" i="1" baseline="30000" dirty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2100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chemeClr val="tx1"/>
                    </a:solidFill>
                  </a:rPr>
                  <a:t>            </a:t>
                </a:r>
                <a:r>
                  <a:rPr lang="zh-CN" altLang="en-US" sz="2100" dirty="0">
                    <a:solidFill>
                      <a:schemeClr val="tx1"/>
                    </a:solidFill>
                  </a:rPr>
                  <a:t>迭代公式：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1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sz="21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21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𝒂𝒓𝒄𝒕𝒂𝒏</m:t>
                    </m:r>
                    <m:sSub>
                      <m:sSubPr>
                        <m:ctrlP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1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sz="2100" baseline="-250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100" baseline="-25000" dirty="0">
                    <a:solidFill>
                      <a:schemeClr val="tx1"/>
                    </a:solidFill>
                  </a:rPr>
                  <a:t>                  </a:t>
                </a:r>
                <a:r>
                  <a:rPr lang="zh-CN" altLang="en-US" sz="2100" dirty="0">
                    <a:solidFill>
                      <a:schemeClr val="tx1"/>
                    </a:solidFill>
                  </a:rPr>
                  <a:t>取</a:t>
                </a:r>
                <a:r>
                  <a:rPr lang="en-US" altLang="zh-CN" sz="2100" i="1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sz="2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100" dirty="0">
                    <a:solidFill>
                      <a:schemeClr val="tx1"/>
                    </a:solidFill>
                  </a:rPr>
                  <a:t>= 1</a:t>
                </a:r>
                <a:r>
                  <a:rPr lang="zh-CN" altLang="en-US" sz="2100" dirty="0">
                    <a:solidFill>
                      <a:schemeClr val="tx1"/>
                    </a:solidFill>
                  </a:rPr>
                  <a:t>，计算结果：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100" dirty="0">
                    <a:solidFill>
                      <a:schemeClr val="folHlink"/>
                    </a:solidFill>
                  </a:rPr>
                  <a:t>                   </a:t>
                </a:r>
                <a:r>
                  <a:rPr lang="en-US" altLang="zh-CN" sz="2100" i="1" dirty="0" smtClean="0">
                    <a:solidFill>
                      <a:srgbClr val="CC00CC"/>
                    </a:solidFill>
                  </a:rPr>
                  <a:t>k </a:t>
                </a:r>
                <a:r>
                  <a:rPr lang="en-US" altLang="zh-CN" sz="2100" dirty="0" smtClean="0">
                    <a:solidFill>
                      <a:srgbClr val="CC00CC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100" b="1" i="1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100" dirty="0" smtClean="0">
                    <a:solidFill>
                      <a:srgbClr val="CC00CC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100" b="1" i="0" dirty="0" smtClean="0">
                        <a:solidFill>
                          <a:srgbClr val="CC00CC"/>
                        </a:solidFill>
                        <a:latin typeface="Cambria Math"/>
                      </a:rPr>
                      <m:t>′(</m:t>
                    </m:r>
                    <m:sSub>
                      <m:sSubPr>
                        <m:ctrlPr>
                          <a:rPr lang="en-US" altLang="zh-CN" sz="2100" b="1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100" b="1" i="1" dirty="0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100" b="1" i="1" dirty="0" smtClean="0">
                        <a:solidFill>
                          <a:srgbClr val="CC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100" i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sz="2100" dirty="0">
                    <a:solidFill>
                      <a:srgbClr val="CC00CC"/>
                    </a:solidFill>
                  </a:rPr>
                  <a:t>                    1</a:t>
                </a:r>
                <a:r>
                  <a:rPr lang="zh-CN" altLang="en-US" sz="2100" dirty="0" smtClean="0">
                    <a:solidFill>
                      <a:srgbClr val="CC00CC"/>
                    </a:solidFill>
                  </a:rPr>
                  <a:t>／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solidFill>
                          <a:srgbClr val="CC00CC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100" b="1" i="1" smtClean="0">
                        <a:solidFill>
                          <a:srgbClr val="CC00CC"/>
                        </a:solidFill>
                        <a:latin typeface="Cambria Math"/>
                      </a:rPr>
                      <m:t>′′(</m:t>
                    </m:r>
                    <m:sSub>
                      <m:sSubPr>
                        <m:ctrlPr>
                          <a:rPr lang="en-US" altLang="zh-CN" sz="21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100" b="1" i="1" smtClean="0">
                            <a:solidFill>
                              <a:srgbClr val="CC00CC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100" b="1" i="1" smtClean="0">
                        <a:solidFill>
                          <a:srgbClr val="CC00C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2100" i="1" dirty="0">
                  <a:solidFill>
                    <a:srgbClr val="CC00CC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rgbClr val="CC00CC"/>
                    </a:solidFill>
                  </a:rPr>
                  <a:t>                   1              1                      0.7854                                 2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rgbClr val="CC00CC"/>
                    </a:solidFill>
                  </a:rPr>
                  <a:t>                   2           -0.5708              -0.5187                            1.3258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rgbClr val="CC00CC"/>
                    </a:solidFill>
                  </a:rPr>
                  <a:t>                   3            0.1169               -0.1164                           1.0137 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rgbClr val="CC00CC"/>
                    </a:solidFill>
                  </a:rPr>
                  <a:t>                   4           -0.001095          -0.001095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100" i="1" dirty="0">
                    <a:solidFill>
                      <a:schemeClr val="folHlink"/>
                    </a:solidFill>
                  </a:rPr>
                  <a:t>                                  </a:t>
                </a:r>
                <a:r>
                  <a:rPr lang="en-US" altLang="zh-CN" sz="2100" i="1" dirty="0">
                    <a:solidFill>
                      <a:srgbClr val="CC00CC"/>
                    </a:solidFill>
                  </a:rPr>
                  <a:t>λ</a:t>
                </a:r>
                <a:r>
                  <a:rPr lang="en-US" altLang="zh-CN" sz="2100" baseline="-25000" dirty="0">
                    <a:solidFill>
                      <a:srgbClr val="CC00CC"/>
                    </a:solidFill>
                  </a:rPr>
                  <a:t>4</a:t>
                </a:r>
                <a:r>
                  <a:rPr lang="en-US" altLang="zh-CN" sz="2100" dirty="0">
                    <a:solidFill>
                      <a:srgbClr val="CC00CC"/>
                    </a:solidFill>
                  </a:rPr>
                  <a:t>≈ </a:t>
                </a:r>
                <a:r>
                  <a:rPr lang="en-US" altLang="zh-CN" sz="2100" i="1" dirty="0">
                    <a:solidFill>
                      <a:srgbClr val="CC00CC"/>
                    </a:solidFill>
                  </a:rPr>
                  <a:t>λ</a:t>
                </a:r>
                <a:r>
                  <a:rPr lang="en-US" altLang="zh-CN" sz="2100" baseline="30000" dirty="0">
                    <a:solidFill>
                      <a:srgbClr val="CC00CC"/>
                    </a:solidFill>
                  </a:rPr>
                  <a:t>*</a:t>
                </a:r>
                <a:r>
                  <a:rPr lang="en-US" altLang="zh-CN" sz="2100" dirty="0">
                    <a:solidFill>
                      <a:srgbClr val="CC00CC"/>
                    </a:solidFill>
                  </a:rPr>
                  <a:t> =0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chemeClr val="folHlink"/>
                    </a:solidFill>
                  </a:rPr>
                  <a:t>            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取</a:t>
                </a:r>
                <a:r>
                  <a:rPr lang="en-US" altLang="zh-CN" sz="2100" i="1" dirty="0">
                    <a:solidFill>
                      <a:srgbClr val="FF0000"/>
                    </a:solidFill>
                  </a:rPr>
                  <a:t>λ</a:t>
                </a:r>
                <a:r>
                  <a:rPr lang="en-US" altLang="zh-CN" sz="21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=2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，计算结果如下</a:t>
                </a:r>
                <a:r>
                  <a:rPr lang="zh-CN" altLang="en-US" sz="2100" dirty="0" smtClean="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100" baseline="-25000" dirty="0" smtClean="0">
                    <a:solidFill>
                      <a:schemeClr val="folHlink"/>
                    </a:solidFill>
                  </a:rPr>
                  <a:t>                 </a:t>
                </a:r>
                <a:endParaRPr lang="zh-CN" altLang="en-US" sz="2100" baseline="-25000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504" y="1160909"/>
                <a:ext cx="9169846" cy="5816842"/>
              </a:xfrm>
              <a:blipFill rotWithShape="1">
                <a:blip r:embed="rId3"/>
                <a:stretch>
                  <a:fillRect l="-1197" t="-1152" b="-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844654" y="3353532"/>
            <a:ext cx="9906000" cy="4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>
            <a:spAutoFit/>
          </a:bodyPr>
          <a:lstStyle/>
          <a:p>
            <a:endParaRPr lang="zh-CN" altLang="en-U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09482"/>
              </p:ext>
            </p:extLst>
          </p:nvPr>
        </p:nvGraphicFramePr>
        <p:xfrm>
          <a:off x="3080792" y="1952997"/>
          <a:ext cx="16557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4" imgW="812520" imgH="482400" progId="Equation.3">
                  <p:embed/>
                </p:oleObj>
              </mc:Choice>
              <mc:Fallback>
                <p:oleObj name="Equation" r:id="rId4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792" y="1952997"/>
                        <a:ext cx="165576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-Newton</a:t>
            </a:r>
            <a:r>
              <a:rPr lang="zh-CN" altLang="en-US" dirty="0"/>
              <a:t>和插值法</a:t>
            </a:r>
          </a:p>
        </p:txBody>
      </p:sp>
    </p:spTree>
    <p:extLst>
      <p:ext uri="{BB962C8B-B14F-4D97-AF65-F5344CB8AC3E}">
        <p14:creationId xmlns:p14="http://schemas.microsoft.com/office/powerpoint/2010/main" val="24969441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6496" y="1088901"/>
                <a:ext cx="9169846" cy="5744834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600" dirty="0" smtClean="0"/>
                  <a:t>二、牛顿法（</a:t>
                </a:r>
                <a:r>
                  <a:rPr lang="en-US" altLang="zh-CN" sz="2600" dirty="0"/>
                  <a:t>Newton</a:t>
                </a:r>
                <a:r>
                  <a:rPr lang="zh-CN" altLang="en-US" sz="2600" dirty="0"/>
                  <a:t>）和插值法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600" dirty="0"/>
                  <a:t>1</a:t>
                </a:r>
                <a:r>
                  <a:rPr lang="zh-CN" altLang="en-US" sz="2600" dirty="0"/>
                  <a:t>、</a:t>
                </a:r>
                <a:r>
                  <a:rPr lang="en-US" altLang="zh-CN" sz="2600" dirty="0"/>
                  <a:t>Newton</a:t>
                </a:r>
                <a:r>
                  <a:rPr lang="zh-CN" altLang="en-US" sz="2600" dirty="0"/>
                  <a:t>法：</a:t>
                </a:r>
                <a:r>
                  <a:rPr lang="zh-CN" altLang="en-US" sz="2600" dirty="0">
                    <a:sym typeface="Wingdings" pitchFamily="2" charset="2"/>
                  </a:rPr>
                  <a:t>（续）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zh-CN" altLang="en-US" sz="2100" dirty="0">
                    <a:solidFill>
                      <a:srgbClr val="FF0000"/>
                    </a:solidFill>
                  </a:rPr>
                  <a:t>             </a:t>
                </a:r>
                <a:r>
                  <a:rPr lang="en-US" altLang="zh-CN" sz="2100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100" i="1" baseline="-25000" dirty="0" err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1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            </m:t>
                    </m:r>
                    <m:r>
                      <a:rPr lang="en-US" altLang="zh-CN" sz="21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1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 (</m:t>
                    </m:r>
                  </m:oMath>
                </a14:m>
                <a:r>
                  <a:rPr lang="en-US" altLang="zh-CN" sz="2100" i="1" dirty="0" smtClean="0">
                    <a:solidFill>
                      <a:srgbClr val="FF0000"/>
                    </a:solidFill>
                    <a:latin typeface="+mj-lt"/>
                  </a:rPr>
                  <a:t>λ</a:t>
                </a:r>
                <a:r>
                  <a:rPr lang="en-US" altLang="zh-CN" sz="2100" i="1" baseline="-25000" dirty="0" smtClean="0">
                    <a:solidFill>
                      <a:srgbClr val="FF0000"/>
                    </a:solidFill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solidFill>
                          <a:srgbClr val="FF0000"/>
                        </a:solidFill>
                        <a:latin typeface="Cambria Math"/>
                      </a:rPr>
                      <m:t>)                     </m:t>
                    </m:r>
                  </m:oMath>
                </a14:m>
                <a:r>
                  <a:rPr lang="en-US" altLang="zh-CN" sz="21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／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100" i="1" dirty="0">
                    <a:solidFill>
                      <a:srgbClr val="FF0000"/>
                    </a:solidFill>
                  </a:rPr>
                  <a:t>″(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100" i="1" baseline="-25000" dirty="0" err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100" i="1" dirty="0">
                    <a:solidFill>
                      <a:srgbClr val="FF0000"/>
                    </a:solidFill>
                  </a:rPr>
                  <a:t> )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rgbClr val="FF0000"/>
                    </a:solidFill>
                  </a:rPr>
                  <a:t>             1              2                       1.1071                           5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rgbClr val="FF0000"/>
                    </a:solidFill>
                  </a:rPr>
                  <a:t>             2            -3.5357              -1.2952                          13.50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rgbClr val="FF0000"/>
                    </a:solidFill>
                  </a:rPr>
                  <a:t>             3              13.95               </a:t>
                </a:r>
                <a:r>
                  <a:rPr lang="en-US" altLang="zh-CN" sz="21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不收敛。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zh-CN" altLang="en-US" sz="2100" dirty="0">
                  <a:solidFill>
                    <a:schemeClr val="folHlink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100" dirty="0" smtClean="0"/>
                  <a:t>牛顿法的基本思想是在迭代点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100" dirty="0" smtClean="0"/>
                  <a:t>附近用二次函数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altLang="zh-CN" sz="2100" b="1" i="1" smtClean="0">
                        <a:latin typeface="Cambria Math"/>
                      </a:rPr>
                      <m:t>=</m:t>
                    </m:r>
                    <m:r>
                      <a:rPr lang="en-US" altLang="zh-CN" sz="21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100" b="1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altLang="zh-CN" sz="2100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altLang="zh-CN" sz="2100" b="1" i="1" smtClean="0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altLang="zh-CN" sz="2100" b="1" i="1" smtClean="0">
                        <a:latin typeface="Cambria Math"/>
                      </a:rPr>
                      <m:t>𝒔</m:t>
                    </m:r>
                    <m:r>
                      <a:rPr lang="en-US" altLang="zh-CN" sz="21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1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1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zh-CN" sz="21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100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zh-CN" altLang="en-US" sz="2100" dirty="0" smtClean="0"/>
                  <a:t>来逼近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latin typeface="Cambria Math"/>
                      </a:rPr>
                      <m:t>𝒇</m:t>
                    </m:r>
                    <m:r>
                      <a:rPr lang="en-US" altLang="zh-CN" sz="2100" b="1" i="1" smtClean="0">
                        <a:latin typeface="Cambria Math"/>
                      </a:rPr>
                      <m:t>(</m:t>
                    </m:r>
                    <m:r>
                      <a:rPr lang="en-US" altLang="zh-CN" sz="2100" b="1" i="1" smtClean="0">
                        <a:latin typeface="Cambria Math"/>
                      </a:rPr>
                      <m:t>𝒙</m:t>
                    </m:r>
                    <m:r>
                      <a:rPr lang="en-US" altLang="zh-CN" sz="21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100" dirty="0" smtClean="0"/>
                  <a:t>,</a:t>
                </a:r>
                <a:r>
                  <a:rPr lang="zh-CN" altLang="en-US" sz="2100" dirty="0" smtClean="0"/>
                  <a:t>并以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zh-CN" altLang="en-US" sz="2100" dirty="0" smtClean="0"/>
                  <a:t>的极小点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100" dirty="0" smtClean="0"/>
                  <a:t>来修正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100" dirty="0" smtClean="0"/>
                  <a:t>,</a:t>
                </a:r>
                <a:r>
                  <a:rPr lang="zh-CN" altLang="en-US" sz="2100" dirty="0" smtClean="0"/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1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1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1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1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2100" dirty="0"/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2600" dirty="0">
                  <a:solidFill>
                    <a:schemeClr val="folHlink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496" y="1088901"/>
                <a:ext cx="9169846" cy="5744834"/>
              </a:xfrm>
              <a:blipFill rotWithShape="1">
                <a:blip r:embed="rId2"/>
                <a:stretch>
                  <a:fillRect l="-1196" t="-2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-Newton</a:t>
            </a:r>
            <a:r>
              <a:rPr lang="zh-CN" altLang="en-US" dirty="0"/>
              <a:t>和插值法</a:t>
            </a:r>
          </a:p>
        </p:txBody>
      </p:sp>
    </p:spTree>
    <p:extLst>
      <p:ext uri="{BB962C8B-B14F-4D97-AF65-F5344CB8AC3E}">
        <p14:creationId xmlns:p14="http://schemas.microsoft.com/office/powerpoint/2010/main" val="1593240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6496" y="1088901"/>
                <a:ext cx="9169846" cy="5744834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600" dirty="0"/>
                  <a:t>二、牛顿法（</a:t>
                </a:r>
                <a:r>
                  <a:rPr lang="en-US" altLang="zh-CN" sz="2600" dirty="0"/>
                  <a:t>Newton</a:t>
                </a:r>
                <a:r>
                  <a:rPr lang="zh-CN" altLang="en-US" sz="2600" dirty="0"/>
                  <a:t>）和插值法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600" dirty="0"/>
                  <a:t>1</a:t>
                </a:r>
                <a:r>
                  <a:rPr lang="zh-CN" altLang="en-US" sz="2600" dirty="0"/>
                  <a:t>、</a:t>
                </a:r>
                <a:r>
                  <a:rPr lang="en-US" altLang="zh-CN" sz="2600" dirty="0"/>
                  <a:t>Newton</a:t>
                </a:r>
                <a:r>
                  <a:rPr lang="zh-CN" altLang="en-US" sz="2600" dirty="0"/>
                  <a:t>法：</a:t>
                </a:r>
                <a:r>
                  <a:rPr lang="zh-CN" altLang="en-US" sz="2600" dirty="0">
                    <a:sym typeface="Wingdings" pitchFamily="2" charset="2"/>
                  </a:rPr>
                  <a:t>（续）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zh-CN" altLang="en-US" sz="21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100" dirty="0" smtClean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CN" sz="21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100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100" i="1" baseline="-25000" dirty="0" err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            </m:t>
                    </m:r>
                    <m:r>
                      <a:rPr lang="en-US" altLang="zh-CN" sz="2100" i="1" dirty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100" i="1" dirty="0">
                        <a:solidFill>
                          <a:srgbClr val="FF0000"/>
                        </a:solidFill>
                        <a:latin typeface="Cambria Math"/>
                      </a:rPr>
                      <m:t>′ (</m:t>
                    </m:r>
                  </m:oMath>
                </a14:m>
                <a:r>
                  <a:rPr lang="en-US" altLang="zh-CN" sz="2100" i="1" dirty="0">
                    <a:solidFill>
                      <a:srgbClr val="FF0000"/>
                    </a:solidFill>
                  </a:rPr>
                  <a:t>λ</a:t>
                </a:r>
                <a:r>
                  <a:rPr lang="en-US" altLang="zh-CN" sz="2100" i="1" baseline="-25000" dirty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solidFill>
                          <a:srgbClr val="FF0000"/>
                        </a:solidFill>
                        <a:latin typeface="Cambria Math"/>
                      </a:rPr>
                      <m:t>)                     </m:t>
                    </m:r>
                  </m:oMath>
                </a14:m>
                <a:r>
                  <a:rPr lang="en-US" altLang="zh-CN" sz="21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／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1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100" i="1" dirty="0">
                    <a:solidFill>
                      <a:srgbClr val="FF0000"/>
                    </a:solidFill>
                  </a:rPr>
                  <a:t>″(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100" i="1" baseline="-25000" dirty="0" err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1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100" i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zh-CN" sz="2100" dirty="0" smtClean="0">
                    <a:solidFill>
                      <a:srgbClr val="FF0000"/>
                    </a:solidFill>
                  </a:rPr>
                  <a:t>             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1              2                       1.1071                           5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rgbClr val="FF0000"/>
                    </a:solidFill>
                  </a:rPr>
                  <a:t>             2            -3.5357              -1.2952                          13.50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100" dirty="0">
                    <a:solidFill>
                      <a:srgbClr val="FF0000"/>
                    </a:solidFill>
                  </a:rPr>
                  <a:t>             3              13.95                </a:t>
                </a:r>
                <a:r>
                  <a:rPr lang="zh-CN" altLang="en-US" sz="2100" dirty="0" smtClean="0">
                    <a:solidFill>
                      <a:srgbClr val="FF0000"/>
                    </a:solidFill>
                  </a:rPr>
                  <a:t>不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收</a:t>
                </a:r>
                <a:r>
                  <a:rPr lang="zh-CN" altLang="en-US" sz="2100" dirty="0" smtClean="0">
                    <a:solidFill>
                      <a:srgbClr val="FF0000"/>
                    </a:solidFill>
                  </a:rPr>
                  <a:t>敛</a:t>
                </a:r>
                <a:endParaRPr lang="zh-CN" altLang="en-US" sz="21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zh-CN" altLang="en-US" sz="2100" dirty="0">
                  <a:solidFill>
                    <a:schemeClr val="folHlink"/>
                  </a:solidFill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zh-CN" altLang="en-US" sz="2100" dirty="0">
                  <a:solidFill>
                    <a:schemeClr val="folHlink"/>
                  </a:solidFill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600" dirty="0"/>
                  <a:t>2</a:t>
                </a:r>
                <a:r>
                  <a:rPr lang="zh-CN" altLang="en-US" sz="2600" dirty="0"/>
                  <a:t>、插值法：</a:t>
                </a:r>
                <a:endParaRPr lang="zh-CN" altLang="en-US" sz="2100" dirty="0"/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100" dirty="0">
                    <a:solidFill>
                      <a:schemeClr val="folHlink"/>
                    </a:solidFill>
                  </a:rPr>
                  <a:t>       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用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ф(λ)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在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2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或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3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个点的函数值或导数值，构造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2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次或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次多项式作为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ф(λ)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的近似值，以这多项式的极小点为新的迭代点</a:t>
                </a:r>
                <a:r>
                  <a:rPr lang="zh-CN" altLang="en-US" sz="2600" dirty="0" smtClean="0">
                    <a:solidFill>
                      <a:schemeClr val="folHlink"/>
                    </a:solidFill>
                  </a:rPr>
                  <a:t>。  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3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点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2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次，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2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点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2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次，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4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点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3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次，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3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点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3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次，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2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点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3</a:t>
                </a:r>
                <a:r>
                  <a:rPr lang="zh-CN" altLang="en-US" sz="2600" dirty="0">
                    <a:solidFill>
                      <a:schemeClr val="hlink"/>
                    </a:solidFill>
                  </a:rPr>
                  <a:t>次等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hlink"/>
                    </a:solidFill>
                  </a:rPr>
                  <a:t>   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以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点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次为例：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tx1"/>
                    </a:solidFill>
                  </a:rPr>
                  <a:t>      取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 1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，求出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ф(λ</a:t>
                </a:r>
                <a:r>
                  <a:rPr lang="en-US" altLang="zh-CN" sz="26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ф(λ</a:t>
                </a:r>
                <a:r>
                  <a:rPr lang="en-US" altLang="zh-CN" sz="26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ф(λ</a:t>
                </a:r>
                <a:r>
                  <a:rPr lang="en-US" altLang="zh-CN" sz="2600" i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2600" dirty="0">
                  <a:solidFill>
                    <a:schemeClr val="folHlink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496" y="1088901"/>
                <a:ext cx="9169846" cy="5744834"/>
              </a:xfrm>
              <a:blipFill rotWithShape="1">
                <a:blip r:embed="rId2"/>
                <a:stretch>
                  <a:fillRect l="-1196" t="-2017" r="-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-Newton</a:t>
            </a:r>
            <a:r>
              <a:rPr lang="zh-CN" altLang="en-US" dirty="0"/>
              <a:t>和插值法</a:t>
            </a:r>
          </a:p>
        </p:txBody>
      </p:sp>
    </p:spTree>
    <p:extLst>
      <p:ext uri="{BB962C8B-B14F-4D97-AF65-F5344CB8AC3E}">
        <p14:creationId xmlns:p14="http://schemas.microsoft.com/office/powerpoint/2010/main" val="7303676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496" y="1160909"/>
            <a:ext cx="9241854" cy="5816842"/>
          </a:xfrm>
        </p:spPr>
        <p:txBody>
          <a:bodyPr/>
          <a:lstStyle/>
          <a:p>
            <a:r>
              <a:rPr lang="zh-CN" altLang="en-US" sz="2600" dirty="0" smtClean="0"/>
              <a:t>牛</a:t>
            </a:r>
            <a:r>
              <a:rPr lang="zh-CN" altLang="en-US" sz="2600" dirty="0"/>
              <a:t>顿法（</a:t>
            </a:r>
            <a:r>
              <a:rPr lang="en-US" altLang="zh-CN" sz="2600" dirty="0"/>
              <a:t>Newton</a:t>
            </a:r>
            <a:r>
              <a:rPr lang="zh-CN" altLang="en-US" sz="2600" dirty="0"/>
              <a:t>）和插值法</a:t>
            </a:r>
          </a:p>
          <a:p>
            <a:pPr>
              <a:buFont typeface="Wingdings" pitchFamily="2" charset="2"/>
              <a:buNone/>
            </a:pPr>
            <a:r>
              <a:rPr lang="en-US" altLang="zh-CN" sz="2600" dirty="0"/>
              <a:t>2</a:t>
            </a:r>
            <a:r>
              <a:rPr lang="zh-CN" altLang="en-US" sz="2600" dirty="0"/>
              <a:t>、插值法</a:t>
            </a:r>
            <a:r>
              <a:rPr lang="zh-CN" altLang="en-US" sz="2600" dirty="0">
                <a:sym typeface="Wingdings" pitchFamily="2" charset="2"/>
              </a:rPr>
              <a:t>：（续）</a:t>
            </a:r>
          </a:p>
          <a:p>
            <a:pPr>
              <a:buFont typeface="Wingdings" pitchFamily="2" charset="2"/>
              <a:buNone/>
            </a:pPr>
            <a:r>
              <a:rPr lang="zh-CN" altLang="en-US" sz="2600" dirty="0">
                <a:sym typeface="Wingdings" pitchFamily="2" charset="2"/>
              </a:rPr>
              <a:t>    </a:t>
            </a:r>
            <a:r>
              <a:rPr lang="zh-CN" altLang="en-US" sz="2600" dirty="0">
                <a:solidFill>
                  <a:srgbClr val="CC00CC"/>
                </a:solidFill>
                <a:sym typeface="Wingdings" pitchFamily="2" charset="2"/>
              </a:rPr>
              <a:t>设二次插值多项式：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aλ</a:t>
            </a:r>
            <a:r>
              <a:rPr lang="en-US" altLang="zh-CN" sz="2600" i="1" baseline="30000" dirty="0">
                <a:solidFill>
                  <a:srgbClr val="CC00CC"/>
                </a:solidFill>
                <a:sym typeface="Wingdings" pitchFamily="2" charset="2"/>
              </a:rPr>
              <a:t>2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+</a:t>
            </a:r>
            <a:r>
              <a:rPr lang="en-US" altLang="zh-CN" sz="2600" i="1" dirty="0" err="1">
                <a:solidFill>
                  <a:srgbClr val="CC00CC"/>
                </a:solidFill>
                <a:sym typeface="Wingdings" pitchFamily="2" charset="2"/>
              </a:rPr>
              <a:t>bλ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+c= </a:t>
            </a:r>
            <a:r>
              <a:rPr lang="en-US" altLang="zh-CN" sz="2600" i="1" dirty="0">
                <a:solidFill>
                  <a:srgbClr val="CC00CC"/>
                </a:solidFill>
              </a:rPr>
              <a:t>ф(λ)</a:t>
            </a:r>
          </a:p>
          <a:p>
            <a:pPr>
              <a:buFont typeface="Wingdings" pitchFamily="2" charset="2"/>
              <a:buNone/>
            </a:pPr>
            <a:r>
              <a:rPr lang="en-US" altLang="zh-CN" sz="2600" i="1" dirty="0">
                <a:solidFill>
                  <a:srgbClr val="CC00CC"/>
                </a:solidFill>
              </a:rPr>
              <a:t>                     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aλ</a:t>
            </a:r>
            <a:r>
              <a:rPr lang="en-US" altLang="zh-CN" sz="2600" i="1" baseline="-25000" dirty="0">
                <a:solidFill>
                  <a:srgbClr val="CC00CC"/>
                </a:solidFill>
                <a:sym typeface="Wingdings" pitchFamily="2" charset="2"/>
              </a:rPr>
              <a:t>1</a:t>
            </a:r>
            <a:r>
              <a:rPr lang="en-US" altLang="zh-CN" sz="2600" i="1" baseline="30000" dirty="0">
                <a:solidFill>
                  <a:srgbClr val="CC00CC"/>
                </a:solidFill>
                <a:sym typeface="Wingdings" pitchFamily="2" charset="2"/>
              </a:rPr>
              <a:t>2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+bλ</a:t>
            </a:r>
            <a:r>
              <a:rPr lang="en-US" altLang="zh-CN" sz="2600" i="1" baseline="-25000" dirty="0">
                <a:solidFill>
                  <a:srgbClr val="CC00CC"/>
                </a:solidFill>
                <a:sym typeface="Wingdings" pitchFamily="2" charset="2"/>
              </a:rPr>
              <a:t>1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+c= </a:t>
            </a:r>
            <a:r>
              <a:rPr lang="en-US" altLang="zh-CN" sz="2600" i="1" dirty="0">
                <a:solidFill>
                  <a:srgbClr val="CC00CC"/>
                </a:solidFill>
              </a:rPr>
              <a:t>ф(λ</a:t>
            </a:r>
            <a:r>
              <a:rPr lang="en-US" altLang="zh-CN" sz="2600" i="1" baseline="-25000" dirty="0">
                <a:solidFill>
                  <a:srgbClr val="CC00CC"/>
                </a:solidFill>
              </a:rPr>
              <a:t>1</a:t>
            </a:r>
            <a:r>
              <a:rPr lang="en-US" altLang="zh-CN" sz="2600" i="1" dirty="0">
                <a:solidFill>
                  <a:srgbClr val="CC00CC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                    aλ</a:t>
            </a:r>
            <a:r>
              <a:rPr lang="en-US" altLang="zh-CN" sz="2600" i="1" baseline="-25000" dirty="0">
                <a:solidFill>
                  <a:srgbClr val="CC00CC"/>
                </a:solidFill>
                <a:sym typeface="Wingdings" pitchFamily="2" charset="2"/>
              </a:rPr>
              <a:t>2</a:t>
            </a:r>
            <a:r>
              <a:rPr lang="en-US" altLang="zh-CN" sz="2600" i="1" baseline="30000" dirty="0">
                <a:solidFill>
                  <a:srgbClr val="CC00CC"/>
                </a:solidFill>
                <a:sym typeface="Wingdings" pitchFamily="2" charset="2"/>
              </a:rPr>
              <a:t>2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+bλ</a:t>
            </a:r>
            <a:r>
              <a:rPr lang="en-US" altLang="zh-CN" sz="2600" i="1" baseline="-25000" dirty="0">
                <a:solidFill>
                  <a:srgbClr val="CC00CC"/>
                </a:solidFill>
                <a:sym typeface="Wingdings" pitchFamily="2" charset="2"/>
              </a:rPr>
              <a:t>2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+c= </a:t>
            </a:r>
            <a:r>
              <a:rPr lang="en-US" altLang="zh-CN" sz="2600" i="1" dirty="0">
                <a:solidFill>
                  <a:srgbClr val="CC00CC"/>
                </a:solidFill>
              </a:rPr>
              <a:t>ф(λ</a:t>
            </a:r>
            <a:r>
              <a:rPr lang="en-US" altLang="zh-CN" sz="2600" i="1" baseline="-25000" dirty="0">
                <a:solidFill>
                  <a:srgbClr val="CC00CC"/>
                </a:solidFill>
              </a:rPr>
              <a:t>2</a:t>
            </a:r>
            <a:r>
              <a:rPr lang="en-US" altLang="zh-CN" sz="2600" i="1" dirty="0">
                <a:solidFill>
                  <a:srgbClr val="CC00CC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                    aλ</a:t>
            </a:r>
            <a:r>
              <a:rPr lang="en-US" altLang="zh-CN" sz="2600" i="1" baseline="-25000" dirty="0">
                <a:solidFill>
                  <a:srgbClr val="CC00CC"/>
                </a:solidFill>
                <a:sym typeface="Wingdings" pitchFamily="2" charset="2"/>
              </a:rPr>
              <a:t>3</a:t>
            </a:r>
            <a:r>
              <a:rPr lang="en-US" altLang="zh-CN" sz="2600" i="1" baseline="30000" dirty="0">
                <a:solidFill>
                  <a:srgbClr val="CC00CC"/>
                </a:solidFill>
                <a:sym typeface="Wingdings" pitchFamily="2" charset="2"/>
              </a:rPr>
              <a:t>2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+bλ</a:t>
            </a:r>
            <a:r>
              <a:rPr lang="en-US" altLang="zh-CN" sz="2600" i="1" baseline="-25000" dirty="0">
                <a:solidFill>
                  <a:srgbClr val="CC00CC"/>
                </a:solidFill>
                <a:sym typeface="Wingdings" pitchFamily="2" charset="2"/>
              </a:rPr>
              <a:t>3</a:t>
            </a:r>
            <a:r>
              <a:rPr lang="en-US" altLang="zh-CN" sz="2600" i="1" dirty="0">
                <a:solidFill>
                  <a:srgbClr val="CC00CC"/>
                </a:solidFill>
                <a:sym typeface="Wingdings" pitchFamily="2" charset="2"/>
              </a:rPr>
              <a:t> +c= </a:t>
            </a:r>
            <a:r>
              <a:rPr lang="en-US" altLang="zh-CN" sz="2600" i="1" dirty="0">
                <a:solidFill>
                  <a:srgbClr val="CC00CC"/>
                </a:solidFill>
              </a:rPr>
              <a:t>ф(λ</a:t>
            </a:r>
            <a:r>
              <a:rPr lang="en-US" altLang="zh-CN" sz="2600" i="1" baseline="-25000" dirty="0">
                <a:solidFill>
                  <a:srgbClr val="CC00CC"/>
                </a:solidFill>
              </a:rPr>
              <a:t>3</a:t>
            </a:r>
            <a:r>
              <a:rPr lang="en-US" altLang="zh-CN" sz="2600" i="1" dirty="0">
                <a:solidFill>
                  <a:srgbClr val="CC00CC"/>
                </a:solidFill>
              </a:rPr>
              <a:t>)</a:t>
            </a:r>
            <a:r>
              <a:rPr lang="en-US" altLang="zh-CN" sz="2600" dirty="0">
                <a:solidFill>
                  <a:srgbClr val="CC00CC"/>
                </a:solidFill>
              </a:rPr>
              <a:t>            </a:t>
            </a:r>
            <a:r>
              <a:rPr lang="zh-CN" altLang="en-US" sz="2600" dirty="0">
                <a:solidFill>
                  <a:srgbClr val="CC00CC"/>
                </a:solidFill>
              </a:rPr>
              <a:t>解得</a:t>
            </a:r>
            <a:r>
              <a:rPr lang="en-US" altLang="zh-CN" sz="2600" i="1" dirty="0" err="1">
                <a:solidFill>
                  <a:srgbClr val="CC00CC"/>
                </a:solidFill>
              </a:rPr>
              <a:t>a,b</a:t>
            </a:r>
            <a:endParaRPr lang="en-US" altLang="zh-CN" sz="2600" i="1" dirty="0">
              <a:solidFill>
                <a:srgbClr val="CC00CC"/>
              </a:solidFill>
            </a:endParaRPr>
          </a:p>
        </p:txBody>
      </p:sp>
      <p:sp>
        <p:nvSpPr>
          <p:cNvPr id="73732" name="AutoShape 4"/>
          <p:cNvSpPr>
            <a:spLocks/>
          </p:cNvSpPr>
          <p:nvPr/>
        </p:nvSpPr>
        <p:spPr bwMode="auto">
          <a:xfrm>
            <a:off x="1928664" y="2782553"/>
            <a:ext cx="165100" cy="1042652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endParaRPr lang="zh-CN" altLang="en-US">
              <a:solidFill>
                <a:srgbClr val="CC00CC"/>
              </a:solidFill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080147" y="3373583"/>
            <a:ext cx="9906000" cy="4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>
            <a:spAutoFit/>
          </a:bodyPr>
          <a:lstStyle/>
          <a:p>
            <a:endParaRPr lang="zh-CN" alt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342269"/>
              </p:ext>
            </p:extLst>
          </p:nvPr>
        </p:nvGraphicFramePr>
        <p:xfrm>
          <a:off x="935038" y="4035813"/>
          <a:ext cx="7762378" cy="94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7" name="Equation" r:id="rId3" imgW="3301920" imgH="431640" progId="Equation.3">
                  <p:embed/>
                </p:oleObj>
              </mc:Choice>
              <mc:Fallback>
                <p:oleObj name="Equation" r:id="rId3" imgW="3301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035813"/>
                        <a:ext cx="7762378" cy="941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951163" y="3363557"/>
            <a:ext cx="9906000" cy="4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>
            <a:spAutoFit/>
          </a:bodyPr>
          <a:lstStyle/>
          <a:p>
            <a:endParaRPr lang="zh-CN" altLang="en-US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01813"/>
              </p:ext>
            </p:extLst>
          </p:nvPr>
        </p:nvGraphicFramePr>
        <p:xfrm>
          <a:off x="968375" y="5121349"/>
          <a:ext cx="8017073" cy="108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8" name="Equation" r:id="rId5" imgW="3504960" imgH="469800" progId="Equation.3">
                  <p:embed/>
                </p:oleObj>
              </mc:Choice>
              <mc:Fallback>
                <p:oleObj name="Equation" r:id="rId5" imgW="3504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121349"/>
                        <a:ext cx="8017073" cy="1086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4627960" y="3403659"/>
            <a:ext cx="9906000" cy="4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>
            <a:spAutoFit/>
          </a:bodyPr>
          <a:lstStyle/>
          <a:p>
            <a:endParaRPr lang="zh-CN" altLang="en-US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39598"/>
              </p:ext>
            </p:extLst>
          </p:nvPr>
        </p:nvGraphicFramePr>
        <p:xfrm>
          <a:off x="3800872" y="6201469"/>
          <a:ext cx="2295128" cy="88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9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872" y="6201469"/>
                        <a:ext cx="2295128" cy="886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-Newton</a:t>
            </a:r>
            <a:r>
              <a:rPr lang="zh-CN" altLang="en-US" dirty="0"/>
              <a:t>和插值法</a:t>
            </a:r>
          </a:p>
        </p:txBody>
      </p:sp>
    </p:spTree>
    <p:extLst>
      <p:ext uri="{BB962C8B-B14F-4D97-AF65-F5344CB8AC3E}">
        <p14:creationId xmlns:p14="http://schemas.microsoft.com/office/powerpoint/2010/main" val="16605685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uiExpand="1" build="p"/>
      <p:bldP spid="737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章 一维搜索</a:t>
            </a:r>
            <a:r>
              <a:rPr lang="en-US" altLang="zh-CN" sz="3200" dirty="0" smtClean="0"/>
              <a:t>(One-dimensional Search)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160909"/>
            <a:ext cx="9217025" cy="5616575"/>
          </a:xfrm>
        </p:spPr>
        <p:txBody>
          <a:bodyPr/>
          <a:lstStyle/>
          <a:p>
            <a:r>
              <a:rPr lang="zh-CN" altLang="en-US" dirty="0"/>
              <a:t>精</a:t>
            </a:r>
            <a:r>
              <a:rPr lang="zh-CN" altLang="en-US" dirty="0" smtClean="0"/>
              <a:t>确求解</a:t>
            </a:r>
            <a:endParaRPr lang="en-US" altLang="zh-CN" dirty="0" smtClean="0"/>
          </a:p>
          <a:p>
            <a:pPr lvl="1"/>
            <a:r>
              <a:rPr lang="zh-CN" altLang="en-US" dirty="0"/>
              <a:t>缩小区</a:t>
            </a:r>
            <a:r>
              <a:rPr lang="zh-CN" altLang="en-US" dirty="0" smtClean="0"/>
              <a:t>间</a:t>
            </a:r>
            <a:r>
              <a:rPr lang="en-US" altLang="zh-CN" dirty="0" smtClean="0"/>
              <a:t>(Narrowing interval)</a:t>
            </a:r>
            <a:r>
              <a:rPr lang="zh-CN" altLang="en-US" dirty="0" smtClean="0"/>
              <a:t>的精确一维搜索</a:t>
            </a:r>
            <a:endParaRPr lang="en-US" altLang="zh-CN" dirty="0" smtClean="0"/>
          </a:p>
          <a:p>
            <a:r>
              <a:rPr lang="zh-CN" altLang="en-US" dirty="0"/>
              <a:t>近</a:t>
            </a:r>
            <a:r>
              <a:rPr lang="zh-CN" altLang="en-US" dirty="0" smtClean="0"/>
              <a:t>似求解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6448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-Newton</a:t>
            </a:r>
            <a:r>
              <a:rPr lang="zh-CN" altLang="en-US" dirty="0"/>
              <a:t>和插值法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/>
                  <a:t>2</a:t>
                </a:r>
                <a:r>
                  <a:rPr lang="zh-CN" altLang="en-US" sz="2400" dirty="0"/>
                  <a:t>、插值法</a:t>
                </a:r>
                <a:r>
                  <a:rPr lang="zh-CN" altLang="en-US" sz="2400" dirty="0">
                    <a:sym typeface="Wingdings" pitchFamily="2" charset="2"/>
                  </a:rPr>
                  <a:t>：（续）</a:t>
                </a:r>
              </a:p>
              <a:p>
                <a:pPr lvl="1"/>
                <a:r>
                  <a:rPr lang="zh-CN" altLang="en-US" sz="2000" dirty="0" smtClean="0"/>
                  <a:t>上述及得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个已知点，设为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</m:acc>
                    <m:r>
                      <a:rPr lang="en-US" altLang="zh-CN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，然后从中舍去一个，保证最小点在区间内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>
                    <a:solidFill>
                      <a:srgbClr val="CC00CC"/>
                    </a:solidFill>
                  </a:rPr>
                  <a:t>怎</a:t>
                </a:r>
                <a:r>
                  <a:rPr lang="zh-CN" altLang="en-US" sz="2000" dirty="0" smtClean="0">
                    <a:solidFill>
                      <a:srgbClr val="CC00CC"/>
                    </a:solidFill>
                  </a:rPr>
                  <a:t>么保证？初始三点如何选取？</a:t>
                </a:r>
                <a:endParaRPr lang="en-US" altLang="zh-CN" sz="2000" dirty="0" smtClean="0">
                  <a:solidFill>
                    <a:srgbClr val="CC00CC"/>
                  </a:solidFill>
                </a:endParaRPr>
              </a:p>
              <a:p>
                <a:r>
                  <a:rPr lang="zh-CN" altLang="en-US" sz="2400" dirty="0"/>
                  <a:t>两</a:t>
                </a:r>
                <a:r>
                  <a:rPr lang="zh-CN" altLang="en-US" sz="2400" dirty="0" smtClean="0"/>
                  <a:t>点两次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/>
                  <a:t>两</a:t>
                </a:r>
                <a:r>
                  <a:rPr lang="zh-CN" altLang="en-US" sz="2000" dirty="0" smtClean="0"/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函数值及一点的导数值，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𝝍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𝒂</m:t>
                    </m:r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/>
                      <m:sup>
                        <m:r>
                          <a:rPr lang="en-US" altLang="zh-CN" sz="20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sz="2000" b="1" i="1" smtClean="0">
                        <a:latin typeface="Cambria Math"/>
                      </a:rPr>
                      <m:t>+</m:t>
                    </m:r>
                    <m:r>
                      <a:rPr lang="en-US" altLang="zh-CN" sz="2000" b="1" i="1" smtClean="0">
                        <a:latin typeface="Cambria Math"/>
                      </a:rPr>
                      <m:t>𝒃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+</m:t>
                    </m:r>
                    <m:r>
                      <a:rPr lang="en-US" altLang="zh-CN" sz="2000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从而可得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𝒂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𝒂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𝒃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从而可得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latin typeface="Cambria Math"/>
                                              </a:rPr>
                                              <m:t>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latin typeface="Cambria Math"/>
                                              </a:rPr>
                                              <m:t>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𝒃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𝝓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𝝓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latin typeface="Cambria Math"/>
                                              </a:rPr>
                                              <m:t>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latin typeface="Cambria Math"/>
                                              </a:rPr>
                                              <m:t>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𝝍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𝝀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凸，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𝒂</m:t>
                    </m:r>
                    <m:r>
                      <a:rPr lang="en-US" altLang="zh-CN" sz="2000" b="1" i="1" smtClean="0">
                        <a:latin typeface="Cambria Math"/>
                      </a:rPr>
                      <m:t>&gt;</m:t>
                    </m:r>
                    <m:r>
                      <a:rPr lang="en-US" altLang="zh-CN" sz="20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𝝍</m:t>
                    </m:r>
                    <m:r>
                      <a:rPr lang="en-US" altLang="zh-CN" sz="2000" b="1" i="1" smtClean="0">
                        <a:latin typeface="Cambria Math"/>
                      </a:rPr>
                      <m:t>(</m:t>
                    </m:r>
                    <m:r>
                      <a:rPr lang="en-US" altLang="zh-CN" sz="2000" b="1" i="1" smtClean="0">
                        <a:latin typeface="Cambria Math"/>
                      </a:rPr>
                      <m:t>𝝀</m:t>
                    </m:r>
                    <m:r>
                      <a:rPr lang="en-US" altLang="zh-CN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的极小点为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</m:acc>
                    <m:r>
                      <a:rPr lang="en-US" altLang="zh-CN" sz="2000" b="1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𝒂</m:t>
                        </m:r>
                      </m:den>
                    </m:f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/>
                          </a:rPr>
                          <m:t>)/(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1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lvl="1"/>
                <a:r>
                  <a:rPr lang="zh-CN" altLang="en-US" sz="2400" dirty="0"/>
                  <a:t>算</a:t>
                </a:r>
                <a:r>
                  <a:rPr lang="zh-CN" altLang="en-US" sz="2400" dirty="0" smtClean="0"/>
                  <a:t>法基本思想：对原数据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求得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𝝀</m:t>
                        </m:r>
                      </m:e>
                    </m:acc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并计算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𝝓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𝝀</m:t>
                        </m:r>
                      </m:e>
                    </m:acc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并保留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/>
                  <a:t>函数</a:t>
                </a:r>
                <a:r>
                  <a:rPr lang="zh-CN" altLang="en-US" sz="2400" dirty="0" smtClean="0"/>
                  <a:t>值较小的点，并计算剩余点的导数值，再重复这个过程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/>
                  <a:t>特</a:t>
                </a:r>
                <a:r>
                  <a:rPr lang="zh-CN" altLang="en-US" sz="2400" dirty="0" smtClean="0"/>
                  <a:t>点：简单，不必预先确定上下界，但函数单调时得不到结果，因此需要规定迭代次数限制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6" t="-1193" r="-728" b="-7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053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-Newton</a:t>
            </a:r>
            <a:r>
              <a:rPr lang="zh-CN" altLang="en-US" dirty="0"/>
              <a:t>和插值法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三次插值</a:t>
            </a:r>
            <a:r>
              <a:rPr lang="zh-CN" altLang="en-US" dirty="0" smtClean="0"/>
              <a:t>：四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1"/>
            <a:r>
              <a:rPr lang="zh-CN" altLang="en-US" dirty="0"/>
              <a:t>因</a:t>
            </a:r>
            <a:r>
              <a:rPr lang="zh-CN" altLang="en-US" dirty="0" smtClean="0"/>
              <a:t>此需要四个条件：可以是四个点，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点加一点的导数值，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点加两点导数值</a:t>
            </a:r>
            <a:endParaRPr lang="en-US" altLang="zh-CN" dirty="0" smtClean="0"/>
          </a:p>
          <a:p>
            <a:r>
              <a:rPr lang="zh-CN" altLang="en-US" dirty="0"/>
              <a:t>实用</a:t>
            </a:r>
            <a:r>
              <a:rPr lang="zh-CN" altLang="en-US" dirty="0" smtClean="0"/>
              <a:t>中，特别对单变量问题求最小点时，利用上面的方法相互配合，会收到较好的结果</a:t>
            </a:r>
            <a:endParaRPr lang="en-US" altLang="zh-CN" dirty="0" smtClean="0"/>
          </a:p>
          <a:p>
            <a:r>
              <a:rPr lang="zh-CN" altLang="en-US" dirty="0"/>
              <a:t>总</a:t>
            </a:r>
            <a:r>
              <a:rPr lang="zh-CN" altLang="en-US" dirty="0" smtClean="0"/>
              <a:t>体来说，精确一维搜索需要花费很大的工作量，特别是当迭代点远离问题的解的时候，精确求解一个一维子问题通常不是十分有效</a:t>
            </a:r>
            <a:endParaRPr lang="en-US" altLang="zh-CN" dirty="0" smtClean="0"/>
          </a:p>
          <a:p>
            <a:r>
              <a:rPr lang="zh-CN" altLang="en-US" dirty="0"/>
              <a:t>实际</a:t>
            </a:r>
            <a:r>
              <a:rPr lang="zh-CN" altLang="en-US" dirty="0" smtClean="0"/>
              <a:t>上，牛顿法和拟牛顿法的收敛速度并不依赖于精确一维搜索，因此只要保证目标函数值每一步都有满意的下降，这样可以大大节省工作量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04677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47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6496" y="1160909"/>
                <a:ext cx="9241854" cy="5816842"/>
              </a:xfrm>
            </p:spPr>
            <p:txBody>
              <a:bodyPr/>
              <a:lstStyle/>
              <a:p>
                <a:r>
                  <a:rPr lang="zh-CN" altLang="en-US" sz="2600" dirty="0" smtClean="0"/>
                  <a:t>不</a:t>
                </a:r>
                <a:r>
                  <a:rPr lang="zh-CN" altLang="en-US" sz="2600" dirty="0"/>
                  <a:t>精确一维搜索：    </a:t>
                </a:r>
                <a:r>
                  <a:rPr lang="en-US" altLang="zh-CN" sz="2600" i="1" dirty="0"/>
                  <a:t>min f(x)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dirty="0">
                    <a:solidFill>
                      <a:schemeClr val="folHlink"/>
                    </a:solidFill>
                  </a:rPr>
                  <a:t>   </a:t>
                </a:r>
                <a:r>
                  <a:rPr lang="zh-CN" altLang="en-US" sz="2600" dirty="0">
                    <a:solidFill>
                      <a:srgbClr val="CC00CC"/>
                    </a:solidFill>
                  </a:rPr>
                  <a:t>考虑从</a:t>
                </a:r>
                <a:r>
                  <a:rPr lang="en-US" altLang="zh-CN" sz="2600" i="1" dirty="0">
                    <a:solidFill>
                      <a:srgbClr val="CC00CC"/>
                    </a:solidFill>
                  </a:rPr>
                  <a:t>x</a:t>
                </a:r>
                <a:r>
                  <a:rPr lang="en-US" altLang="zh-CN" sz="2600" i="1" baseline="30000" dirty="0">
                    <a:solidFill>
                      <a:srgbClr val="CC00CC"/>
                    </a:solidFill>
                  </a:rPr>
                  <a:t>(k)</a:t>
                </a:r>
                <a:r>
                  <a:rPr lang="zh-CN" altLang="en-US" sz="2600" dirty="0">
                    <a:solidFill>
                      <a:srgbClr val="CC00CC"/>
                    </a:solidFill>
                  </a:rPr>
                  <a:t>点出发，沿方向</a:t>
                </a:r>
                <a:r>
                  <a:rPr lang="en-US" altLang="zh-CN" sz="2600" i="1" dirty="0">
                    <a:solidFill>
                      <a:srgbClr val="CC00CC"/>
                    </a:solidFill>
                  </a:rPr>
                  <a:t>d</a:t>
                </a:r>
                <a:r>
                  <a:rPr lang="en-US" altLang="zh-CN" sz="2600" i="1" baseline="30000" dirty="0">
                    <a:solidFill>
                      <a:srgbClr val="CC00CC"/>
                    </a:solidFill>
                  </a:rPr>
                  <a:t>(k)</a:t>
                </a:r>
                <a:r>
                  <a:rPr lang="zh-CN" altLang="en-US" sz="2600" dirty="0">
                    <a:solidFill>
                      <a:srgbClr val="CC00CC"/>
                    </a:solidFill>
                  </a:rPr>
                  <a:t>寻找新迭代点： </a:t>
                </a:r>
                <a:r>
                  <a:rPr lang="en-US" altLang="zh-CN" sz="2600" i="1" dirty="0">
                    <a:solidFill>
                      <a:srgbClr val="CC00CC"/>
                    </a:solidFill>
                  </a:rPr>
                  <a:t>x</a:t>
                </a:r>
                <a:r>
                  <a:rPr lang="en-US" altLang="zh-CN" sz="2600" i="1" baseline="30000" dirty="0">
                    <a:solidFill>
                      <a:srgbClr val="CC00CC"/>
                    </a:solidFill>
                  </a:rPr>
                  <a:t>(k)</a:t>
                </a:r>
                <a:r>
                  <a:rPr lang="en-US" altLang="zh-CN" sz="2600" i="1" dirty="0">
                    <a:solidFill>
                      <a:srgbClr val="CC00CC"/>
                    </a:solidFill>
                  </a:rPr>
                  <a:t> +</a:t>
                </a:r>
                <a:r>
                  <a:rPr lang="en-US" altLang="zh-CN" sz="2600" i="1" dirty="0" err="1">
                    <a:solidFill>
                      <a:srgbClr val="CC00CC"/>
                    </a:solidFill>
                  </a:rPr>
                  <a:t>λ</a:t>
                </a:r>
                <a:r>
                  <a:rPr lang="en-US" altLang="zh-CN" sz="2600" i="1" baseline="-25000" dirty="0" err="1">
                    <a:solidFill>
                      <a:srgbClr val="CC00CC"/>
                    </a:solidFill>
                  </a:rPr>
                  <a:t>k</a:t>
                </a:r>
                <a:r>
                  <a:rPr lang="en-US" altLang="zh-CN" sz="2600" i="1" dirty="0" err="1">
                    <a:solidFill>
                      <a:srgbClr val="CC00CC"/>
                    </a:solidFill>
                  </a:rPr>
                  <a:t>d</a:t>
                </a:r>
                <a:r>
                  <a:rPr lang="en-US" altLang="zh-CN" sz="2600" i="1" baseline="30000" dirty="0">
                    <a:solidFill>
                      <a:srgbClr val="CC00CC"/>
                    </a:solidFill>
                  </a:rPr>
                  <a:t>(k)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rgbClr val="FF0000"/>
                    </a:solidFill>
                  </a:rPr>
                  <a:t>要求</a:t>
                </a:r>
                <a:r>
                  <a:rPr lang="en-US" altLang="zh-CN" sz="2600" dirty="0">
                    <a:solidFill>
                      <a:schemeClr val="hlink"/>
                    </a:solidFill>
                  </a:rPr>
                  <a:t>:</a:t>
                </a:r>
                <a:r>
                  <a:rPr lang="en-US" altLang="zh-CN" sz="2600" dirty="0">
                    <a:solidFill>
                      <a:schemeClr val="folHlink"/>
                    </a:solidFill>
                  </a:rPr>
                  <a:t> </a:t>
                </a:r>
                <a:r>
                  <a:rPr lang="en-US" altLang="zh-CN" sz="2600" dirty="0" smtClean="0">
                    <a:solidFill>
                      <a:schemeClr val="folHlink"/>
                    </a:solidFill>
                  </a:rPr>
                  <a:t> </a:t>
                </a:r>
                <a:r>
                  <a:rPr lang="en-US" altLang="zh-CN" sz="2600" dirty="0" smtClean="0"/>
                  <a:t>1°</a:t>
                </a:r>
                <a:r>
                  <a:rPr lang="en-US" altLang="zh-CN" sz="2600" i="1" dirty="0" smtClean="0"/>
                  <a:t>f(x</a:t>
                </a:r>
                <a:r>
                  <a:rPr lang="en-US" altLang="zh-CN" sz="2600" i="1" baseline="30000" dirty="0" smtClean="0"/>
                  <a:t>(k</a:t>
                </a:r>
                <a:r>
                  <a:rPr lang="en-US" altLang="zh-CN" sz="2600" i="1" baseline="30000" dirty="0"/>
                  <a:t>)</a:t>
                </a:r>
                <a:r>
                  <a:rPr lang="en-US" altLang="zh-CN" sz="2600" i="1" dirty="0"/>
                  <a:t> +</a:t>
                </a:r>
                <a:r>
                  <a:rPr lang="en-US" altLang="zh-CN" sz="2600" i="1" dirty="0" err="1"/>
                  <a:t>λ</a:t>
                </a:r>
                <a:r>
                  <a:rPr lang="en-US" altLang="zh-CN" sz="2600" i="1" baseline="-25000" dirty="0" err="1"/>
                  <a:t>k</a:t>
                </a:r>
                <a:r>
                  <a:rPr lang="en-US" altLang="zh-CN" sz="2600" i="1" dirty="0" err="1"/>
                  <a:t>d</a:t>
                </a:r>
                <a:r>
                  <a:rPr lang="en-US" altLang="zh-CN" sz="2600" i="1" baseline="30000" dirty="0"/>
                  <a:t>(k)</a:t>
                </a:r>
                <a:r>
                  <a:rPr lang="en-US" altLang="zh-CN" sz="2600" i="1" dirty="0"/>
                  <a:t>)&lt;f(x</a:t>
                </a:r>
                <a:r>
                  <a:rPr lang="en-US" altLang="zh-CN" sz="2600" i="1" baseline="30000" dirty="0"/>
                  <a:t>(k)</a:t>
                </a:r>
                <a:r>
                  <a:rPr lang="en-US" altLang="zh-CN" sz="2600" i="1" dirty="0"/>
                  <a:t> );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i="1" dirty="0"/>
                  <a:t>           </a:t>
                </a:r>
                <a:r>
                  <a:rPr lang="en-US" altLang="zh-CN" sz="2600" dirty="0"/>
                  <a:t>2° </a:t>
                </a:r>
                <a:r>
                  <a:rPr lang="en-US" altLang="zh-CN" sz="2600" i="1" dirty="0" err="1"/>
                  <a:t>λ</a:t>
                </a:r>
                <a:r>
                  <a:rPr lang="en-US" altLang="zh-CN" sz="2600" i="1" baseline="-25000" dirty="0" err="1"/>
                  <a:t>k</a:t>
                </a:r>
                <a:r>
                  <a:rPr lang="en-US" altLang="zh-CN" sz="2600" dirty="0"/>
                  <a:t>&gt;0</a:t>
                </a:r>
                <a:r>
                  <a:rPr lang="zh-CN" altLang="en-US" sz="2600" dirty="0"/>
                  <a:t>不能太小。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rgbClr val="CC00CC"/>
                    </a:solidFill>
                  </a:rPr>
                  <a:t>总体希望收敛快，每一步不要求达到精确最小，速度快</a:t>
                </a:r>
                <a:r>
                  <a:rPr lang="zh-CN" altLang="en-US" sz="2600" dirty="0" smtClean="0">
                    <a:solidFill>
                      <a:srgbClr val="CC00CC"/>
                    </a:solidFill>
                  </a:rPr>
                  <a:t>，随着步</a:t>
                </a:r>
                <a:r>
                  <a:rPr lang="zh-CN" altLang="en-US" sz="2600" dirty="0">
                    <a:solidFill>
                      <a:srgbClr val="CC00CC"/>
                    </a:solidFill>
                  </a:rPr>
                  <a:t>数增加，则整</a:t>
                </a:r>
                <a:r>
                  <a:rPr lang="zh-CN" altLang="en-US" sz="2600" dirty="0" smtClean="0">
                    <a:solidFill>
                      <a:srgbClr val="CC00CC"/>
                    </a:solidFill>
                  </a:rPr>
                  <a:t>个过程达到收敛。</a:t>
                </a:r>
                <a:endParaRPr lang="zh-CN" altLang="en-US" sz="26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600" dirty="0" smtClean="0"/>
                  <a:t>Goldstein</a:t>
                </a:r>
                <a:r>
                  <a:rPr lang="zh-CN" altLang="en-US" sz="2600" dirty="0" smtClean="0"/>
                  <a:t>法：是</a:t>
                </a:r>
                <a:r>
                  <a:rPr lang="zh-CN" altLang="en-US" sz="2600" dirty="0"/>
                  <a:t>一个实用方</a:t>
                </a:r>
                <a:r>
                  <a:rPr lang="zh-CN" altLang="en-US" sz="2600" dirty="0" smtClean="0"/>
                  <a:t>法</a:t>
                </a:r>
                <a:endParaRPr lang="en-US" altLang="zh-CN" sz="2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200" dirty="0" smtClean="0">
                    <a:solidFill>
                      <a:schemeClr val="tx1"/>
                    </a:solidFill>
                  </a:rPr>
                  <a:t>设</a:t>
                </a:r>
                <a:r>
                  <a:rPr lang="zh-CN" altLang="en-US" sz="2200" i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200" i="1" dirty="0">
                    <a:solidFill>
                      <a:schemeClr val="tx1"/>
                    </a:solidFill>
                  </a:rPr>
                  <a:t>f:R</a:t>
                </a:r>
                <a:r>
                  <a:rPr lang="en-US" altLang="zh-CN" sz="2200" i="1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200" i="1" dirty="0">
                    <a:solidFill>
                      <a:schemeClr val="tx1"/>
                    </a:solidFill>
                  </a:rPr>
                  <a:t>→R</a:t>
                </a:r>
                <a:r>
                  <a:rPr lang="zh-CN" altLang="en-US" sz="2200" i="1" dirty="0">
                    <a:solidFill>
                      <a:schemeClr val="tx1"/>
                    </a:solidFill>
                  </a:rPr>
                  <a:t>。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在</a:t>
                </a:r>
                <a:r>
                  <a:rPr lang="en-US" altLang="zh-CN" sz="2200" i="1" dirty="0">
                    <a:solidFill>
                      <a:schemeClr val="tx1"/>
                    </a:solidFill>
                  </a:rPr>
                  <a:t>x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取方向</a:t>
                </a:r>
                <a:r>
                  <a:rPr lang="zh-CN" altLang="en-US" sz="2200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200" i="1" dirty="0">
                    <a:solidFill>
                      <a:schemeClr val="tx1"/>
                    </a:solidFill>
                  </a:rPr>
                  <a:t>d  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200" i="1" dirty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有</a:t>
                </a:r>
                <a:r>
                  <a:rPr lang="zh-CN" altLang="en-US" sz="2200" i="1" dirty="0">
                    <a:solidFill>
                      <a:schemeClr val="tx1"/>
                    </a:solidFill>
                  </a:rPr>
                  <a:t>▽</a:t>
                </a:r>
                <a:r>
                  <a:rPr lang="en-US" altLang="zh-CN" sz="2200" i="1" dirty="0">
                    <a:solidFill>
                      <a:schemeClr val="tx1"/>
                    </a:solidFill>
                  </a:rPr>
                  <a:t>f </a:t>
                </a:r>
                <a:r>
                  <a:rPr lang="en-US" altLang="zh-CN" sz="2200" i="1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2200" i="1" dirty="0">
                    <a:solidFill>
                      <a:schemeClr val="tx1"/>
                    </a:solidFill>
                  </a:rPr>
                  <a:t>(x)d&lt;0  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即</a:t>
                </a:r>
                <a:r>
                  <a:rPr lang="en-US" altLang="zh-CN" sz="2200" i="1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为下降方向</a:t>
                </a:r>
                <a:r>
                  <a:rPr lang="en-US" altLang="zh-CN" sz="2200" dirty="0" smtClean="0">
                    <a:solidFill>
                      <a:schemeClr val="tx1"/>
                    </a:solidFill>
                  </a:rPr>
                  <a:t>),</a:t>
                </a:r>
                <a:r>
                  <a:rPr lang="en-US" altLang="zh-CN" sz="2200" i="1" dirty="0" smtClean="0">
                    <a:solidFill>
                      <a:schemeClr val="folHlink"/>
                    </a:solidFill>
                  </a:rPr>
                  <a:t> </a:t>
                </a:r>
                <a:r>
                  <a:rPr lang="zh-CN" altLang="en-US" sz="2200" dirty="0" smtClean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2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λ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使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folHlink"/>
                    </a:solidFill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600" b="1" i="1" smtClean="0">
                        <a:solidFill>
                          <a:srgbClr val="0000FF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26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6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600" b="1" i="1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600" b="1" i="1" smtClean="0">
                        <a:solidFill>
                          <a:srgbClr val="0000FF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600" b="1" i="1" smtClean="0">
                        <a:solidFill>
                          <a:srgbClr val="0000FF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2600" b="1" i="1" smtClean="0">
                        <a:solidFill>
                          <a:srgbClr val="0000FF"/>
                        </a:solidFill>
                        <a:latin typeface="Cambria Math"/>
                      </a:rPr>
                      <m:t>𝝆</m:t>
                    </m:r>
                    <m:r>
                      <a:rPr lang="en-US" altLang="zh-CN" sz="2600" b="1" i="0" smtClean="0">
                        <a:solidFill>
                          <a:srgbClr val="0000FF"/>
                        </a:solidFill>
                        <a:latin typeface="Cambria Math"/>
                      </a:rPr>
                      <m:t>𝛁</m:t>
                    </m:r>
                    <m:sSup>
                      <m:sSupPr>
                        <m:ctrlP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600" i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i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sz="2600" i="1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26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6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</m:e>
                    </m:d>
                    <m:sSup>
                      <m:sSup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𝛁</m:t>
                        </m:r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600" i="1" dirty="0">
                  <a:solidFill>
                    <a:srgbClr val="FF0000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 smtClean="0">
                    <a:solidFill>
                      <a:srgbClr val="FF0000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∈(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600" dirty="0" smtClean="0">
                    <a:solidFill>
                      <a:srgbClr val="FF0000"/>
                    </a:solidFill>
                  </a:rPr>
                  <a:t>实际中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常取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=0.1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600" dirty="0" smtClean="0">
                    <a:solidFill>
                      <a:srgbClr val="FF0000"/>
                    </a:solidFill>
                  </a:rPr>
                  <a:t>或更小</a:t>
                </a:r>
                <a:endParaRPr lang="zh-CN" alt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7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496" y="1160909"/>
                <a:ext cx="9241854" cy="5816842"/>
              </a:xfrm>
              <a:blipFill>
                <a:blip r:embed="rId2"/>
                <a:stretch>
                  <a:fillRect l="-1187" t="-1152" r="-132" b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</a:t>
            </a:r>
            <a:r>
              <a:rPr lang="zh-CN" altLang="en-US" dirty="0"/>
              <a:t>不精确搜索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72313" y="641309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思考</a:t>
            </a:r>
            <a:r>
              <a:rPr lang="zh-CN" altLang="en-US" sz="1600" dirty="0" smtClean="0">
                <a:solidFill>
                  <a:srgbClr val="6600FF"/>
                </a:solidFill>
              </a:rPr>
              <a:t>这两个条件的意义？</a:t>
            </a:r>
            <a:endParaRPr lang="zh-CN" altLang="en-US" sz="1600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439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22857"/>
            <a:ext cx="8626475" cy="5293466"/>
          </a:xfrm>
        </p:spPr>
        <p:txBody>
          <a:bodyPr/>
          <a:lstStyle/>
          <a:p>
            <a:r>
              <a:rPr lang="zh-CN" altLang="en-US" dirty="0" smtClean="0"/>
              <a:t>不</a:t>
            </a:r>
            <a:r>
              <a:rPr lang="zh-CN" altLang="en-US" dirty="0"/>
              <a:t>精确一维搜</a:t>
            </a:r>
            <a:r>
              <a:rPr lang="zh-CN" altLang="en-US" dirty="0" smtClean="0"/>
              <a:t>索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</a:t>
            </a:r>
            <a:r>
              <a:rPr lang="zh-CN" altLang="en-US" dirty="0"/>
              <a:t>不精确搜索</a:t>
            </a:r>
          </a:p>
        </p:txBody>
      </p:sp>
      <p:grpSp>
        <p:nvGrpSpPr>
          <p:cNvPr id="77831" name="Group 77830"/>
          <p:cNvGrpSpPr/>
          <p:nvPr/>
        </p:nvGrpSpPr>
        <p:grpSpPr>
          <a:xfrm>
            <a:off x="655059" y="1880989"/>
            <a:ext cx="8618421" cy="4369232"/>
            <a:chOff x="655059" y="1880989"/>
            <a:chExt cx="8618421" cy="4369232"/>
          </a:xfrm>
        </p:grpSpPr>
        <p:grpSp>
          <p:nvGrpSpPr>
            <p:cNvPr id="8" name="Group 7"/>
            <p:cNvGrpSpPr/>
            <p:nvPr/>
          </p:nvGrpSpPr>
          <p:grpSpPr>
            <a:xfrm>
              <a:off x="655059" y="1880989"/>
              <a:ext cx="8618421" cy="4369232"/>
              <a:chOff x="1136576" y="1808981"/>
              <a:chExt cx="8618421" cy="4369232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1928664" y="5337373"/>
                <a:ext cx="777686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2072680" y="1808981"/>
                <a:ext cx="0" cy="403244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98113" y="2385045"/>
                <a:ext cx="7488832" cy="24482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Freeform 11"/>
              <p:cNvSpPr/>
              <p:nvPr/>
            </p:nvSpPr>
            <p:spPr bwMode="auto">
              <a:xfrm>
                <a:off x="2069432" y="2466474"/>
                <a:ext cx="7050505" cy="2368047"/>
              </a:xfrm>
              <a:custGeom>
                <a:avLst/>
                <a:gdLst>
                  <a:gd name="connsiteX0" fmla="*/ 0 w 7050505"/>
                  <a:gd name="connsiteY0" fmla="*/ 0 h 2368047"/>
                  <a:gd name="connsiteX1" fmla="*/ 505326 w 7050505"/>
                  <a:gd name="connsiteY1" fmla="*/ 1106905 h 2368047"/>
                  <a:gd name="connsiteX2" fmla="*/ 1118936 w 7050505"/>
                  <a:gd name="connsiteY2" fmla="*/ 1997242 h 2368047"/>
                  <a:gd name="connsiteX3" fmla="*/ 1684421 w 7050505"/>
                  <a:gd name="connsiteY3" fmla="*/ 2225842 h 2368047"/>
                  <a:gd name="connsiteX4" fmla="*/ 2947736 w 7050505"/>
                  <a:gd name="connsiteY4" fmla="*/ 1961147 h 2368047"/>
                  <a:gd name="connsiteX5" fmla="*/ 3874168 w 7050505"/>
                  <a:gd name="connsiteY5" fmla="*/ 1431758 h 2368047"/>
                  <a:gd name="connsiteX6" fmla="*/ 4523873 w 7050505"/>
                  <a:gd name="connsiteY6" fmla="*/ 1251284 h 2368047"/>
                  <a:gd name="connsiteX7" fmla="*/ 4969042 w 7050505"/>
                  <a:gd name="connsiteY7" fmla="*/ 1347537 h 2368047"/>
                  <a:gd name="connsiteX8" fmla="*/ 5185610 w 7050505"/>
                  <a:gd name="connsiteY8" fmla="*/ 1564105 h 2368047"/>
                  <a:gd name="connsiteX9" fmla="*/ 5486400 w 7050505"/>
                  <a:gd name="connsiteY9" fmla="*/ 2081463 h 2368047"/>
                  <a:gd name="connsiteX10" fmla="*/ 5739063 w 7050505"/>
                  <a:gd name="connsiteY10" fmla="*/ 2298031 h 2368047"/>
                  <a:gd name="connsiteX11" fmla="*/ 6448926 w 7050505"/>
                  <a:gd name="connsiteY11" fmla="*/ 2358189 h 2368047"/>
                  <a:gd name="connsiteX12" fmla="*/ 7050505 w 7050505"/>
                  <a:gd name="connsiteY12" fmla="*/ 2117558 h 2368047"/>
                  <a:gd name="connsiteX13" fmla="*/ 7050505 w 7050505"/>
                  <a:gd name="connsiteY13" fmla="*/ 2117558 h 2368047"/>
                  <a:gd name="connsiteX14" fmla="*/ 7050505 w 7050505"/>
                  <a:gd name="connsiteY14" fmla="*/ 2117558 h 2368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050505" h="2368047">
                    <a:moveTo>
                      <a:pt x="0" y="0"/>
                    </a:moveTo>
                    <a:cubicBezTo>
                      <a:pt x="159418" y="387015"/>
                      <a:pt x="318837" y="774031"/>
                      <a:pt x="505326" y="1106905"/>
                    </a:cubicBezTo>
                    <a:cubicBezTo>
                      <a:pt x="691815" y="1439779"/>
                      <a:pt x="922420" y="1810752"/>
                      <a:pt x="1118936" y="1997242"/>
                    </a:cubicBezTo>
                    <a:cubicBezTo>
                      <a:pt x="1315452" y="2183732"/>
                      <a:pt x="1379621" y="2231858"/>
                      <a:pt x="1684421" y="2225842"/>
                    </a:cubicBezTo>
                    <a:cubicBezTo>
                      <a:pt x="1989221" y="2219826"/>
                      <a:pt x="2582778" y="2093494"/>
                      <a:pt x="2947736" y="1961147"/>
                    </a:cubicBezTo>
                    <a:cubicBezTo>
                      <a:pt x="3312694" y="1828800"/>
                      <a:pt x="3611478" y="1550069"/>
                      <a:pt x="3874168" y="1431758"/>
                    </a:cubicBezTo>
                    <a:cubicBezTo>
                      <a:pt x="4136858" y="1313447"/>
                      <a:pt x="4341394" y="1265321"/>
                      <a:pt x="4523873" y="1251284"/>
                    </a:cubicBezTo>
                    <a:cubicBezTo>
                      <a:pt x="4706352" y="1237247"/>
                      <a:pt x="4858753" y="1295400"/>
                      <a:pt x="4969042" y="1347537"/>
                    </a:cubicBezTo>
                    <a:cubicBezTo>
                      <a:pt x="5079331" y="1399674"/>
                      <a:pt x="5099384" y="1441784"/>
                      <a:pt x="5185610" y="1564105"/>
                    </a:cubicBezTo>
                    <a:cubicBezTo>
                      <a:pt x="5271836" y="1686426"/>
                      <a:pt x="5394158" y="1959142"/>
                      <a:pt x="5486400" y="2081463"/>
                    </a:cubicBezTo>
                    <a:cubicBezTo>
                      <a:pt x="5578642" y="2203784"/>
                      <a:pt x="5578642" y="2251910"/>
                      <a:pt x="5739063" y="2298031"/>
                    </a:cubicBezTo>
                    <a:cubicBezTo>
                      <a:pt x="5899484" y="2344152"/>
                      <a:pt x="6230352" y="2388268"/>
                      <a:pt x="6448926" y="2358189"/>
                    </a:cubicBezTo>
                    <a:cubicBezTo>
                      <a:pt x="6667500" y="2328110"/>
                      <a:pt x="7050505" y="2117558"/>
                      <a:pt x="7050505" y="2117558"/>
                    </a:cubicBezTo>
                    <a:lnTo>
                      <a:pt x="7050505" y="2117558"/>
                    </a:lnTo>
                    <a:lnTo>
                      <a:pt x="7050505" y="2117558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4880992" y="4473277"/>
                <a:ext cx="0" cy="8301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6177136" y="3825205"/>
                <a:ext cx="0" cy="15121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7353328" y="4185245"/>
                <a:ext cx="0" cy="115007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889560" y="4689301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720752" y="2663500"/>
                    <a:ext cx="4896544" cy="5162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𝝆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𝛁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0752" y="2663500"/>
                    <a:ext cx="4896544" cy="516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818893" y="5379764"/>
                    <a:ext cx="93610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/>
                            </a:rPr>
                            <m:t>𝝀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8893" y="5379764"/>
                    <a:ext cx="936104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36576" y="1868750"/>
                    <a:ext cx="93610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76" y="1868750"/>
                    <a:ext cx="936104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058088" y="5661918"/>
                    <a:ext cx="5232704" cy="5162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𝛁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𝝀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88" y="5661918"/>
                    <a:ext cx="5232704" cy="5162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ectangle 24"/>
              <p:cNvSpPr/>
              <p:nvPr/>
            </p:nvSpPr>
            <p:spPr bwMode="auto">
              <a:xfrm>
                <a:off x="4880992" y="5269557"/>
                <a:ext cx="1296144" cy="67816"/>
              </a:xfrm>
              <a:prstGeom prst="rect">
                <a:avLst/>
              </a:prstGeom>
              <a:blipFill>
                <a:blip r:embed="rId6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7353328" y="5201741"/>
                <a:ext cx="1536232" cy="152400"/>
              </a:xfrm>
              <a:prstGeom prst="rect">
                <a:avLst/>
              </a:prstGeom>
              <a:blipFill>
                <a:blip r:embed="rId6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56856" y="5354141"/>
                <a:ext cx="18856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FF"/>
                    </a:solidFill>
                  </a:rPr>
                  <a:t>可接</a:t>
                </a:r>
                <a:r>
                  <a:rPr lang="zh-CN" altLang="en-US" sz="1400" dirty="0" smtClean="0">
                    <a:solidFill>
                      <a:srgbClr val="0000FF"/>
                    </a:solidFill>
                  </a:rPr>
                  <a:t>受范围</a:t>
                </a:r>
                <a:endParaRPr lang="zh-CN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401272" y="5361217"/>
                <a:ext cx="18856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FF"/>
                    </a:solidFill>
                  </a:rPr>
                  <a:t>可接</a:t>
                </a:r>
                <a:r>
                  <a:rPr lang="zh-CN" altLang="en-US" sz="1400" dirty="0" smtClean="0">
                    <a:solidFill>
                      <a:srgbClr val="0000FF"/>
                    </a:solidFill>
                  </a:rPr>
                  <a:t>受范围</a:t>
                </a:r>
                <a:endParaRPr lang="zh-CN" altLang="en-US" sz="1400" dirty="0">
                  <a:solidFill>
                    <a:srgbClr val="0000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873152" y="3465165"/>
                    <a:ext cx="2413793" cy="5162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3152" y="3465165"/>
                    <a:ext cx="2413793" cy="51629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Connector 29"/>
            <p:cNvCxnSpPr>
              <a:stCxn id="12" idx="0"/>
            </p:cNvCxnSpPr>
            <p:nvPr/>
          </p:nvCxnSpPr>
          <p:spPr bwMode="auto">
            <a:xfrm>
              <a:off x="1587915" y="2538482"/>
              <a:ext cx="4803720" cy="33749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248235" y="1749981"/>
                <a:ext cx="5249202" cy="728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𝝆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/>
                        </a:rPr>
                        <m:t>𝛁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180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algn="l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/>
                        </a:rPr>
                        <m:t>≥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𝝆</m:t>
                          </m:r>
                        </m:e>
                      </m:d>
                      <m:sSup>
                        <m:sSup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𝛁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35" y="1749981"/>
                <a:ext cx="5249202" cy="728020"/>
              </a:xfrm>
              <a:prstGeom prst="rect">
                <a:avLst/>
              </a:prstGeom>
              <a:blipFill>
                <a:blip r:embed="rId8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4746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6496" y="1088901"/>
                <a:ext cx="9241854" cy="588885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不</a:t>
                </a:r>
                <a:r>
                  <a:rPr lang="zh-CN" altLang="en-US" sz="2400" dirty="0"/>
                  <a:t>精确一维搜</a:t>
                </a:r>
                <a:r>
                  <a:rPr lang="zh-CN" altLang="en-US" sz="2400" dirty="0" smtClean="0"/>
                  <a:t>索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续</a:t>
                </a:r>
                <a:r>
                  <a:rPr lang="en-US" altLang="zh-CN" sz="2400" dirty="0" smtClean="0"/>
                  <a:t>)</a:t>
                </a:r>
              </a:p>
              <a:p>
                <a:endParaRPr lang="en-US" altLang="zh-CN" sz="2400" i="1" dirty="0"/>
              </a:p>
              <a:p>
                <a:endParaRPr lang="en-US" altLang="zh-CN" sz="2400" i="1" dirty="0" smtClean="0"/>
              </a:p>
              <a:p>
                <a:endParaRPr lang="en-US" altLang="zh-CN" sz="2400" i="1" dirty="0"/>
              </a:p>
              <a:p>
                <a:endParaRPr lang="en-US" altLang="zh-CN" sz="2400" i="1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一般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  <m:r>
                      <a:rPr lang="zh-CN" altLang="en-US" sz="2400" b="1" i="1" smtClean="0">
                        <a:latin typeface="Cambria Math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选择要适当，一般选取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.</m:t>
                    </m:r>
                    <m:r>
                      <a:rPr lang="en-US" altLang="zh-CN" sz="2400" b="1" i="1" smtClean="0">
                        <a:latin typeface="Cambria Math"/>
                      </a:rPr>
                      <m:t>𝟓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𝜷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  <m:r>
                      <a:rPr lang="en-US" altLang="zh-CN" sz="2400" b="1" i="1" smtClean="0">
                        <a:latin typeface="Cambria Math"/>
                      </a:rPr>
                      <m:t>.</m:t>
                    </m:r>
                    <m:r>
                      <a:rPr lang="en-US" altLang="zh-CN" sz="2400" b="1" i="1" smtClean="0">
                        <a:latin typeface="Cambria Math"/>
                      </a:rPr>
                      <m:t>𝟓</m:t>
                    </m:r>
                  </m:oMath>
                </a14:m>
                <a:r>
                  <a:rPr lang="zh-CN" altLang="en-US" sz="2400" dirty="0" smtClean="0"/>
                  <a:t>，一般情况下迭代几步就可得到解，利用这种不精确一维搜索，不少算法可以得到全局收敛性结果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1966</a:t>
                </a:r>
                <a:r>
                  <a:rPr lang="zh-CN" altLang="en-US" sz="2400" dirty="0" smtClean="0"/>
                  <a:t>年，</a:t>
                </a:r>
                <a:r>
                  <a:rPr lang="en-US" altLang="zh-CN" sz="2400" dirty="0" smtClean="0"/>
                  <a:t>Armijo</a:t>
                </a:r>
                <a:r>
                  <a:rPr lang="zh-CN" altLang="en-US" sz="2400" dirty="0" smtClean="0"/>
                  <a:t>给出与</a:t>
                </a:r>
                <a:r>
                  <a:rPr lang="en-US" altLang="zh-CN" sz="2400" dirty="0" smtClean="0"/>
                  <a:t>Goldstein</a:t>
                </a:r>
                <a:r>
                  <a:rPr lang="zh-CN" altLang="en-US" sz="2400" dirty="0" smtClean="0"/>
                  <a:t>法类似的不精确一维搜索规则，相当于替换</a:t>
                </a:r>
                <a:r>
                  <a:rPr lang="en-US" altLang="zh-CN" sz="2400" dirty="0" smtClean="0"/>
                  <a:t>(2)</a:t>
                </a:r>
                <a:r>
                  <a:rPr lang="zh-CN" altLang="en-US" sz="2400" dirty="0" smtClean="0"/>
                  <a:t>中的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𝝆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→</m:t>
                    </m:r>
                    <m:r>
                      <a:rPr lang="en-US" altLang="zh-CN" sz="2400" b="1" i="1" smtClean="0">
                        <a:latin typeface="Cambria Math"/>
                      </a:rPr>
                      <m:t>𝝁𝝆</m:t>
                    </m:r>
                  </m:oMath>
                </a14:m>
                <a:r>
                  <a:rPr lang="en-US" altLang="zh-CN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/>
                      </a:rPr>
                      <m:t> 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𝝁</m:t>
                    </m:r>
                  </m:oMath>
                </a14:m>
                <a:r>
                  <a:rPr lang="zh-CN" altLang="en-US" sz="2400" dirty="0" smtClean="0"/>
                  <a:t>取</a:t>
                </a:r>
                <a:r>
                  <a:rPr lang="en-US" altLang="zh-CN" sz="2400" dirty="0" smtClean="0"/>
                  <a:t>5-10</a:t>
                </a:r>
              </a:p>
              <a:p>
                <a:r>
                  <a:rPr lang="en-US" altLang="zh-CN" sz="2400" dirty="0" smtClean="0"/>
                  <a:t>1967</a:t>
                </a:r>
                <a:r>
                  <a:rPr lang="zh-CN" altLang="en-US" sz="2400" dirty="0" smtClean="0"/>
                  <a:t>年，</a:t>
                </a:r>
                <a:r>
                  <a:rPr lang="en-US" altLang="zh-CN" sz="2400" dirty="0" smtClean="0"/>
                  <a:t>Goldstein</a:t>
                </a:r>
                <a:r>
                  <a:rPr lang="zh-CN" altLang="en-US" sz="2400" dirty="0" smtClean="0"/>
                  <a:t>提出更一般的方法，把</a:t>
                </a:r>
                <a:r>
                  <a:rPr lang="en-US" altLang="zh-CN" sz="2400" dirty="0" smtClean="0"/>
                  <a:t>(2)</a:t>
                </a:r>
                <a:r>
                  <a:rPr lang="zh-CN" altLang="en-US" sz="2400" dirty="0" smtClean="0"/>
                  <a:t>式改为：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latin typeface="Cambria Math"/>
                      </a:rPr>
                      <m:t>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/>
                          </a:rPr>
                          <m:t>𝛁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𝝈</m:t>
                    </m:r>
                    <m:r>
                      <a:rPr lang="en-US" altLang="zh-CN" sz="2400" b="1" i="1" smtClean="0">
                        <a:latin typeface="Cambria Math"/>
                      </a:rPr>
                      <m:t>∈(</m:t>
                    </m:r>
                    <m:r>
                      <a:rPr lang="en-US" altLang="zh-CN" sz="2400" b="1" i="1" smtClean="0">
                        <a:latin typeface="Cambria Math"/>
                      </a:rPr>
                      <m:t>𝝆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496" y="1088901"/>
                <a:ext cx="9241854" cy="5888850"/>
              </a:xfrm>
              <a:blipFill rotWithShape="1">
                <a:blip r:embed="rId2"/>
                <a:stretch>
                  <a:fillRect l="-923" t="-1242" r="-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801" name="Group 25"/>
          <p:cNvGrpSpPr>
            <a:grpSpLocks/>
          </p:cNvGrpSpPr>
          <p:nvPr/>
        </p:nvGrpSpPr>
        <p:grpSpPr bwMode="auto">
          <a:xfrm>
            <a:off x="992560" y="1664624"/>
            <a:ext cx="7676976" cy="1867224"/>
            <a:chOff x="432" y="628"/>
            <a:chExt cx="4944" cy="1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80" name="AutoShape 4"/>
                <p:cNvSpPr>
                  <a:spLocks noChangeArrowheads="1"/>
                </p:cNvSpPr>
                <p:nvPr/>
              </p:nvSpPr>
              <p:spPr bwMode="auto">
                <a:xfrm>
                  <a:off x="432" y="628"/>
                  <a:ext cx="4944" cy="332"/>
                </a:xfrm>
                <a:prstGeom prst="flowChartAlternateProcess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d>
                        <m:dPr>
                          <m:ctrlPr>
                            <a:rPr lang="en-US" altLang="zh-CN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∈(0,</m:t>
                      </m:r>
                      <m:sSub>
                        <m:sSubPr>
                          <m:ctrlPr>
                            <a:rPr lang="en-US" altLang="zh-CN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  <m:sub>
                          <m:func>
                            <m:funcPr>
                              <m:ctrlP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sub>
                      </m:sSub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zh-CN" altLang="en-US" sz="2100" b="0" i="1" dirty="0" smtClean="0">
                      <a:solidFill>
                        <a:srgbClr val="FF0000"/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&gt;1</m:t>
                      </m:r>
                    </m:oMath>
                  </a14:m>
                  <a:r>
                    <a:rPr lang="en-US" altLang="zh-CN" sz="2100" b="0" dirty="0" smtClean="0">
                      <a:solidFill>
                        <a:srgbClr val="FF0000"/>
                      </a:solidFill>
                    </a:rPr>
                    <a:t>(</a:t>
                  </a:r>
                  <a:r>
                    <a:rPr lang="zh-CN" altLang="en-US" sz="2100" b="0" dirty="0" smtClean="0">
                      <a:solidFill>
                        <a:srgbClr val="FF0000"/>
                      </a:solidFill>
                    </a:rPr>
                    <a:t>步长增大系数</a:t>
                  </a:r>
                  <a:r>
                    <a:rPr lang="en-US" altLang="zh-CN" sz="2100" b="0" dirty="0" smtClean="0">
                      <a:solidFill>
                        <a:srgbClr val="FF0000"/>
                      </a:solidFill>
                    </a:rPr>
                    <a:t>)</a:t>
                  </a:r>
                  <a:r>
                    <a:rPr lang="zh-CN" altLang="en-US" sz="2100" b="0" i="1" dirty="0" smtClean="0">
                      <a:solidFill>
                        <a:srgbClr val="FF0000"/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1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altLang="zh-CN" sz="21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&lt;1(</m:t>
                      </m:r>
                      <m:r>
                        <a:rPr lang="en-US" altLang="zh-CN" sz="21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步长缩短系数</m:t>
                      </m:r>
                      <m:r>
                        <a:rPr lang="en-US" altLang="zh-CN" sz="21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altLang="zh-CN" sz="2100" b="0" dirty="0" smtClean="0"/>
                    <a:t> </a:t>
                  </a:r>
                  <a:endParaRPr lang="en-US" altLang="zh-CN" sz="2100" b="0" dirty="0"/>
                </a:p>
              </p:txBody>
            </p:sp>
          </mc:Choice>
          <mc:Fallback xmlns="">
            <p:sp>
              <p:nvSpPr>
                <p:cNvPr id="75780" name="AutoShap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628"/>
                  <a:ext cx="4944" cy="332"/>
                </a:xfrm>
                <a:prstGeom prst="flowChartAlternateProcess">
                  <a:avLst/>
                </a:prstGeom>
                <a:blipFill rotWithShape="1">
                  <a:blip r:embed="rId3"/>
                  <a:stretch>
                    <a:fillRect l="-5155" t="-21311" r="-3410" b="-31148"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781" name="AutoShape 5"/>
            <p:cNvSpPr>
              <a:spLocks noChangeArrowheads="1"/>
            </p:cNvSpPr>
            <p:nvPr/>
          </p:nvSpPr>
          <p:spPr bwMode="auto">
            <a:xfrm>
              <a:off x="1728" y="1296"/>
              <a:ext cx="2064" cy="432"/>
            </a:xfrm>
            <a:prstGeom prst="flowChartDecision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dirty="0" smtClean="0">
                  <a:solidFill>
                    <a:srgbClr val="FF0000"/>
                  </a:solidFill>
                </a:rPr>
                <a:t>(1)</a:t>
              </a:r>
              <a:r>
                <a:rPr lang="zh-CN" altLang="en-US" sz="2100" dirty="0" smtClean="0">
                  <a:solidFill>
                    <a:srgbClr val="FF0000"/>
                  </a:solidFill>
                </a:rPr>
                <a:t>是</a:t>
              </a:r>
              <a:r>
                <a:rPr lang="zh-CN" altLang="en-US" sz="2100" dirty="0">
                  <a:solidFill>
                    <a:srgbClr val="FF0000"/>
                  </a:solidFill>
                </a:rPr>
                <a:t>否成立？</a:t>
              </a:r>
            </a:p>
          </p:txBody>
        </p:sp>
        <p:sp>
          <p:nvSpPr>
            <p:cNvPr id="75782" name="Line 6"/>
            <p:cNvSpPr>
              <a:spLocks noChangeShapeType="1"/>
            </p:cNvSpPr>
            <p:nvPr/>
          </p:nvSpPr>
          <p:spPr bwMode="auto">
            <a:xfrm>
              <a:off x="3840" y="1536"/>
              <a:ext cx="43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3744" y="129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>
              <a:off x="2784" y="1728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2832" y="172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2784" y="960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AutoShape 11"/>
            <p:cNvSpPr>
              <a:spLocks noChangeArrowheads="1"/>
            </p:cNvSpPr>
            <p:nvPr/>
          </p:nvSpPr>
          <p:spPr bwMode="auto">
            <a:xfrm>
              <a:off x="1728" y="1920"/>
              <a:ext cx="2112" cy="432"/>
            </a:xfrm>
            <a:prstGeom prst="flowChartDecision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dirty="0" smtClean="0">
                  <a:solidFill>
                    <a:srgbClr val="FF0000"/>
                  </a:solidFill>
                </a:rPr>
                <a:t>(2)</a:t>
              </a:r>
              <a:r>
                <a:rPr lang="zh-CN" altLang="en-US" sz="2100" dirty="0" smtClean="0">
                  <a:solidFill>
                    <a:srgbClr val="FF0000"/>
                  </a:solidFill>
                </a:rPr>
                <a:t>是</a:t>
              </a:r>
              <a:r>
                <a:rPr lang="zh-CN" altLang="en-US" sz="2100" dirty="0">
                  <a:solidFill>
                    <a:srgbClr val="FF0000"/>
                  </a:solidFill>
                </a:rPr>
                <a:t>否成立？</a:t>
              </a:r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3888" y="2160"/>
              <a:ext cx="38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3744" y="192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Yes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90" name="AutoShape 14"/>
                <p:cNvSpPr>
                  <a:spLocks noChangeArrowheads="1"/>
                </p:cNvSpPr>
                <p:nvPr/>
              </p:nvSpPr>
              <p:spPr bwMode="auto">
                <a:xfrm>
                  <a:off x="4272" y="2016"/>
                  <a:ext cx="1104" cy="288"/>
                </a:xfrm>
                <a:prstGeom prst="flowChartAlternateProcess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100" dirty="0" smtClean="0">
                      <a:solidFill>
                        <a:schemeClr val="tx1"/>
                      </a:solidFill>
                    </a:rPr>
                    <a:t>停</a:t>
                  </a:r>
                  <a:r>
                    <a:rPr lang="en-US" altLang="zh-CN" sz="2100" dirty="0" smtClean="0">
                      <a:solidFill>
                        <a:schemeClr val="tx1"/>
                      </a:solidFill>
                    </a:rPr>
                    <a:t>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1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1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𝝀</m:t>
                      </m:r>
                    </m:oMath>
                  </a14:m>
                  <a:endParaRPr lang="en-US" altLang="zh-CN" sz="2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790" name="AutoShap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72" y="2016"/>
                  <a:ext cx="1104" cy="288"/>
                </a:xfrm>
                <a:prstGeom prst="flowChartAlternateProcess">
                  <a:avLst/>
                </a:prstGeom>
                <a:blipFill rotWithShape="1">
                  <a:blip r:embed="rId4"/>
                  <a:stretch>
                    <a:fillRect t="-30189" b="-45283"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 flipH="1">
              <a:off x="1440" y="2160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1488" y="192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</a:rPr>
                <a:t>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93" name="Rectangle 17"/>
                <p:cNvSpPr>
                  <a:spLocks noChangeArrowheads="1"/>
                </p:cNvSpPr>
                <p:nvPr/>
              </p:nvSpPr>
              <p:spPr bwMode="auto">
                <a:xfrm>
                  <a:off x="432" y="2016"/>
                  <a:ext cx="1008" cy="288"/>
                </a:xfrm>
                <a:prstGeom prst="rect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𝜶𝝀</m:t>
                        </m:r>
                      </m:oMath>
                    </m:oMathPara>
                  </a14:m>
                  <a:endParaRPr lang="en-US" altLang="zh-CN" sz="2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793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016"/>
                  <a:ext cx="1008" cy="2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321"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94" name="Rectangle 18"/>
                <p:cNvSpPr>
                  <a:spLocks noChangeArrowheads="1"/>
                </p:cNvSpPr>
                <p:nvPr/>
              </p:nvSpPr>
              <p:spPr bwMode="auto">
                <a:xfrm>
                  <a:off x="4320" y="1344"/>
                  <a:ext cx="960" cy="336"/>
                </a:xfrm>
                <a:prstGeom prst="rect">
                  <a:avLst/>
                </a:prstGeom>
                <a:noFill/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𝜷𝝀</m:t>
                        </m:r>
                      </m:oMath>
                    </m:oMathPara>
                  </a14:m>
                  <a:endParaRPr lang="en-US" altLang="zh-CN" sz="21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794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0" y="1344"/>
                  <a:ext cx="960" cy="33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4194"/>
                  </a:stretch>
                </a:blip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 flipH="1">
              <a:off x="2784" y="1104"/>
              <a:ext cx="201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Line 20"/>
            <p:cNvSpPr>
              <a:spLocks noChangeShapeType="1"/>
            </p:cNvSpPr>
            <p:nvPr/>
          </p:nvSpPr>
          <p:spPr bwMode="auto">
            <a:xfrm>
              <a:off x="4800" y="1104"/>
              <a:ext cx="0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 flipV="1">
              <a:off x="960" y="1200"/>
              <a:ext cx="0" cy="81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Line 22"/>
            <p:cNvSpPr>
              <a:spLocks noChangeShapeType="1"/>
            </p:cNvSpPr>
            <p:nvPr/>
          </p:nvSpPr>
          <p:spPr bwMode="auto">
            <a:xfrm>
              <a:off x="960" y="1200"/>
              <a:ext cx="18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</a:t>
            </a:r>
            <a:r>
              <a:rPr lang="zh-CN" altLang="en-US" dirty="0"/>
              <a:t>不精确搜索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4405193" y="672430"/>
                <a:ext cx="5249202" cy="728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/>
                        </a:rPr>
                        <m:t>𝝆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/>
                        </a:rPr>
                        <m:t>𝛁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180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algn="l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/>
                        </a:rPr>
                        <m:t>≥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𝝆</m:t>
                          </m:r>
                        </m:e>
                      </m:d>
                      <m:sSup>
                        <m:sSup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𝛁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93" y="672430"/>
                <a:ext cx="5249202" cy="728020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6583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</a:t>
            </a:r>
            <a:r>
              <a:rPr lang="zh-CN" altLang="en-US" dirty="0"/>
              <a:t>不精确搜索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600" dirty="0" smtClean="0"/>
                  <a:t>Wolfe-Powell</a:t>
                </a:r>
                <a:r>
                  <a:rPr lang="zh-CN" altLang="en-US" sz="3600" dirty="0" smtClean="0"/>
                  <a:t>方法</a:t>
                </a:r>
                <a:r>
                  <a:rPr lang="en-US" altLang="zh-CN" sz="3600" dirty="0" smtClean="0"/>
                  <a:t>(1969,1976)</a:t>
                </a:r>
              </a:p>
              <a:p>
                <a:pPr lvl="1"/>
                <a:r>
                  <a:rPr lang="zh-CN" altLang="en-US" sz="3200" dirty="0"/>
                  <a:t>前</a:t>
                </a:r>
                <a:r>
                  <a:rPr lang="zh-CN" altLang="en-US" sz="3200" dirty="0" smtClean="0"/>
                  <a:t>面</a:t>
                </a:r>
                <a:r>
                  <a:rPr lang="en-US" altLang="zh-CN" sz="3200" dirty="0" smtClean="0"/>
                  <a:t>Goldstein</a:t>
                </a:r>
                <a:r>
                  <a:rPr lang="zh-CN" altLang="en-US" sz="3200" dirty="0" smtClean="0"/>
                  <a:t>方法中规则</a:t>
                </a:r>
                <a:r>
                  <a:rPr lang="en-US" altLang="zh-CN" sz="3200" dirty="0" smtClean="0"/>
                  <a:t>(2)</a:t>
                </a:r>
                <a:r>
                  <a:rPr lang="zh-CN" altLang="en-US" sz="3200" dirty="0" smtClean="0"/>
                  <a:t>改为对导数的要求</a:t>
                </a:r>
                <a:endParaRPr lang="en-US" altLang="zh-CN" sz="3200" dirty="0" smtClean="0"/>
              </a:p>
              <a:p>
                <a:pPr lvl="2"/>
                <a:r>
                  <a:rPr lang="en-US" altLang="zh-CN" sz="2800" dirty="0" smtClean="0"/>
                  <a:t>(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WP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规则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CN" altLang="en-US" sz="2800" b="1" i="1" smtClean="0">
                        <a:latin typeface="Cambria Math"/>
                      </a:rPr>
                      <m:t>≤</m:t>
                    </m:r>
                    <m:r>
                      <a:rPr lang="zh-CN" altLang="en-US" sz="28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</a:rPr>
                      <m:t>𝝆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/>
                          </a:rPr>
                          <m:t>𝛁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800" dirty="0" smtClean="0"/>
              </a:p>
              <a:p>
                <a:pPr lvl="2"/>
                <a:r>
                  <a:rPr lang="en-US" altLang="zh-CN" sz="2800" dirty="0" smtClean="0"/>
                  <a:t>(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WP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规则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800" dirty="0" smtClean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/>
                          </a:rPr>
                          <m:t>𝛁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800" b="1" i="1" smtClean="0">
                        <a:latin typeface="Cambria Math"/>
                      </a:rPr>
                      <m:t>≥</m:t>
                    </m:r>
                    <m:r>
                      <a:rPr lang="en-US" altLang="zh-CN" sz="2800" b="1" i="1" smtClean="0">
                        <a:latin typeface="Cambria Math"/>
                      </a:rPr>
                      <m:t>𝝈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/>
                          </a:rPr>
                          <m:t>𝛁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800" dirty="0" smtClean="0"/>
              </a:p>
              <a:p>
                <a:pPr lvl="1"/>
                <a:r>
                  <a:rPr lang="zh-CN" altLang="en-US" sz="32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𝝆</m:t>
                    </m:r>
                    <m:r>
                      <a:rPr lang="en-US" altLang="zh-CN" sz="3200" b="1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3200" b="1" i="1" smtClean="0">
                        <a:latin typeface="Cambria Math"/>
                      </a:rPr>
                      <m:t>,</m:t>
                    </m:r>
                    <m:r>
                      <a:rPr lang="en-US" altLang="zh-CN" sz="3200" b="1" i="1" smtClean="0">
                        <a:latin typeface="Cambria Math"/>
                      </a:rPr>
                      <m:t>𝝈</m:t>
                    </m:r>
                    <m:r>
                      <a:rPr lang="en-US" altLang="zh-CN" sz="3200" b="1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𝝆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3200" b="1" dirty="0" smtClean="0"/>
              </a:p>
              <a:p>
                <a:r>
                  <a:rPr lang="en-US" altLang="zh-CN" sz="3200" dirty="0" smtClean="0">
                    <a:solidFill>
                      <a:srgbClr val="FF0000"/>
                    </a:solidFill>
                  </a:rPr>
                  <a:t>WP</a:t>
                </a:r>
                <a:r>
                  <a:rPr lang="zh-CN" altLang="en-US" sz="3200" dirty="0" smtClean="0">
                    <a:solidFill>
                      <a:srgbClr val="FF0000"/>
                    </a:solidFill>
                  </a:rPr>
                  <a:t>规则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(1)</a:t>
                </a:r>
                <a:r>
                  <a:rPr lang="zh-CN" altLang="en-US" sz="3200" dirty="0" smtClean="0"/>
                  <a:t>的意义如</a:t>
                </a:r>
                <a:r>
                  <a:rPr lang="zh-CN" altLang="en-US" sz="3200" dirty="0" smtClean="0"/>
                  <a:t>前</a:t>
                </a:r>
                <a:endParaRPr lang="en-US" altLang="zh-CN" sz="3200" dirty="0" smtClean="0"/>
              </a:p>
              <a:p>
                <a:r>
                  <a:rPr lang="en-US" altLang="zh-CN" sz="3200" dirty="0" smtClean="0">
                    <a:solidFill>
                      <a:srgbClr val="FF0000"/>
                    </a:solidFill>
                  </a:rPr>
                  <a:t>WP</a:t>
                </a:r>
                <a:r>
                  <a:rPr lang="zh-CN" altLang="en-US" sz="3200" dirty="0" smtClean="0">
                    <a:solidFill>
                      <a:srgbClr val="FF0000"/>
                    </a:solidFill>
                  </a:rPr>
                  <a:t>规则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(2)</a:t>
                </a:r>
                <a:r>
                  <a:rPr lang="zh-CN" altLang="en-US" sz="3200" dirty="0" smtClean="0"/>
                  <a:t>的</a:t>
                </a:r>
                <a:r>
                  <a:rPr lang="zh-CN" altLang="en-US" sz="3200" dirty="0" smtClean="0"/>
                  <a:t>意义？</a:t>
                </a:r>
                <a:endParaRPr lang="en-US" altLang="zh-CN" sz="3200" dirty="0" smtClean="0"/>
              </a:p>
              <a:p>
                <a:pPr lvl="1"/>
                <a:r>
                  <a:rPr lang="zh-CN" altLang="en-US" sz="2800" dirty="0" smtClean="0"/>
                  <a:t>表示</a:t>
                </a:r>
                <a:r>
                  <a:rPr lang="zh-CN" altLang="en-US" sz="2800" dirty="0" smtClean="0"/>
                  <a:t>要求在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800" dirty="0" smtClean="0"/>
                  <a:t>点对应的斜率不小于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/>
                          </a:rPr>
                          <m:t>𝛁</m:t>
                        </m:r>
                        <m:r>
                          <a:rPr lang="en-US" altLang="zh-CN" sz="2800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800" dirty="0" smtClean="0"/>
              </a:p>
              <a:p>
                <a:endParaRPr lang="zh-CN" alt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6" t="-2061" r="-1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92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不精确搜索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776536" y="2169021"/>
            <a:ext cx="8618421" cy="4032448"/>
            <a:chOff x="1136576" y="1808981"/>
            <a:chExt cx="8618421" cy="4032448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1928664" y="5337373"/>
              <a:ext cx="77768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/>
            <p:cNvCxnSpPr/>
            <p:nvPr/>
          </p:nvCxnSpPr>
          <p:spPr bwMode="auto">
            <a:xfrm flipV="1">
              <a:off x="2072680" y="1808981"/>
              <a:ext cx="0" cy="4032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798113" y="2385045"/>
              <a:ext cx="7488832" cy="24482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Freeform 13"/>
            <p:cNvSpPr/>
            <p:nvPr/>
          </p:nvSpPr>
          <p:spPr bwMode="auto">
            <a:xfrm>
              <a:off x="2069432" y="2466474"/>
              <a:ext cx="7050505" cy="2368047"/>
            </a:xfrm>
            <a:custGeom>
              <a:avLst/>
              <a:gdLst>
                <a:gd name="connsiteX0" fmla="*/ 0 w 7050505"/>
                <a:gd name="connsiteY0" fmla="*/ 0 h 2368047"/>
                <a:gd name="connsiteX1" fmla="*/ 505326 w 7050505"/>
                <a:gd name="connsiteY1" fmla="*/ 1106905 h 2368047"/>
                <a:gd name="connsiteX2" fmla="*/ 1118936 w 7050505"/>
                <a:gd name="connsiteY2" fmla="*/ 1997242 h 2368047"/>
                <a:gd name="connsiteX3" fmla="*/ 1684421 w 7050505"/>
                <a:gd name="connsiteY3" fmla="*/ 2225842 h 2368047"/>
                <a:gd name="connsiteX4" fmla="*/ 2947736 w 7050505"/>
                <a:gd name="connsiteY4" fmla="*/ 1961147 h 2368047"/>
                <a:gd name="connsiteX5" fmla="*/ 3874168 w 7050505"/>
                <a:gd name="connsiteY5" fmla="*/ 1431758 h 2368047"/>
                <a:gd name="connsiteX6" fmla="*/ 4523873 w 7050505"/>
                <a:gd name="connsiteY6" fmla="*/ 1251284 h 2368047"/>
                <a:gd name="connsiteX7" fmla="*/ 4969042 w 7050505"/>
                <a:gd name="connsiteY7" fmla="*/ 1347537 h 2368047"/>
                <a:gd name="connsiteX8" fmla="*/ 5185610 w 7050505"/>
                <a:gd name="connsiteY8" fmla="*/ 1564105 h 2368047"/>
                <a:gd name="connsiteX9" fmla="*/ 5486400 w 7050505"/>
                <a:gd name="connsiteY9" fmla="*/ 2081463 h 2368047"/>
                <a:gd name="connsiteX10" fmla="*/ 5739063 w 7050505"/>
                <a:gd name="connsiteY10" fmla="*/ 2298031 h 2368047"/>
                <a:gd name="connsiteX11" fmla="*/ 6448926 w 7050505"/>
                <a:gd name="connsiteY11" fmla="*/ 2358189 h 2368047"/>
                <a:gd name="connsiteX12" fmla="*/ 7050505 w 7050505"/>
                <a:gd name="connsiteY12" fmla="*/ 2117558 h 2368047"/>
                <a:gd name="connsiteX13" fmla="*/ 7050505 w 7050505"/>
                <a:gd name="connsiteY13" fmla="*/ 2117558 h 2368047"/>
                <a:gd name="connsiteX14" fmla="*/ 7050505 w 7050505"/>
                <a:gd name="connsiteY14" fmla="*/ 2117558 h 236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50505" h="2368047">
                  <a:moveTo>
                    <a:pt x="0" y="0"/>
                  </a:moveTo>
                  <a:cubicBezTo>
                    <a:pt x="159418" y="387015"/>
                    <a:pt x="318837" y="774031"/>
                    <a:pt x="505326" y="1106905"/>
                  </a:cubicBezTo>
                  <a:cubicBezTo>
                    <a:pt x="691815" y="1439779"/>
                    <a:pt x="922420" y="1810752"/>
                    <a:pt x="1118936" y="1997242"/>
                  </a:cubicBezTo>
                  <a:cubicBezTo>
                    <a:pt x="1315452" y="2183732"/>
                    <a:pt x="1379621" y="2231858"/>
                    <a:pt x="1684421" y="2225842"/>
                  </a:cubicBezTo>
                  <a:cubicBezTo>
                    <a:pt x="1989221" y="2219826"/>
                    <a:pt x="2582778" y="2093494"/>
                    <a:pt x="2947736" y="1961147"/>
                  </a:cubicBezTo>
                  <a:cubicBezTo>
                    <a:pt x="3312694" y="1828800"/>
                    <a:pt x="3611478" y="1550069"/>
                    <a:pt x="3874168" y="1431758"/>
                  </a:cubicBezTo>
                  <a:cubicBezTo>
                    <a:pt x="4136858" y="1313447"/>
                    <a:pt x="4341394" y="1265321"/>
                    <a:pt x="4523873" y="1251284"/>
                  </a:cubicBezTo>
                  <a:cubicBezTo>
                    <a:pt x="4706352" y="1237247"/>
                    <a:pt x="4858753" y="1295400"/>
                    <a:pt x="4969042" y="1347537"/>
                  </a:cubicBezTo>
                  <a:cubicBezTo>
                    <a:pt x="5079331" y="1399674"/>
                    <a:pt x="5099384" y="1441784"/>
                    <a:pt x="5185610" y="1564105"/>
                  </a:cubicBezTo>
                  <a:cubicBezTo>
                    <a:pt x="5271836" y="1686426"/>
                    <a:pt x="5394158" y="1959142"/>
                    <a:pt x="5486400" y="2081463"/>
                  </a:cubicBezTo>
                  <a:cubicBezTo>
                    <a:pt x="5578642" y="2203784"/>
                    <a:pt x="5578642" y="2251910"/>
                    <a:pt x="5739063" y="2298031"/>
                  </a:cubicBezTo>
                  <a:cubicBezTo>
                    <a:pt x="5899484" y="2344152"/>
                    <a:pt x="6230352" y="2388268"/>
                    <a:pt x="6448926" y="2358189"/>
                  </a:cubicBezTo>
                  <a:cubicBezTo>
                    <a:pt x="6667500" y="2328110"/>
                    <a:pt x="7050505" y="2117558"/>
                    <a:pt x="7050505" y="2117558"/>
                  </a:cubicBezTo>
                  <a:lnTo>
                    <a:pt x="7050505" y="2117558"/>
                  </a:lnTo>
                  <a:lnTo>
                    <a:pt x="7050505" y="211755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2456600" y="3825205"/>
              <a:ext cx="1368152" cy="12241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14" idx="2"/>
            </p:cNvCxnSpPr>
            <p:nvPr/>
          </p:nvCxnSpPr>
          <p:spPr bwMode="auto">
            <a:xfrm>
              <a:off x="3188368" y="4463716"/>
              <a:ext cx="0" cy="873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177136" y="3825205"/>
              <a:ext cx="0" cy="15121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7689304" y="4689301"/>
              <a:ext cx="0" cy="648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8889560" y="4689301"/>
              <a:ext cx="0" cy="6480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993016" y="2001487"/>
                  <a:ext cx="4896544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斜率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𝜷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𝝈</m:t>
                      </m:r>
                      <m:r>
                        <a:rPr lang="en-US" altLang="zh-CN" b="1" i="0" smtClean="0">
                          <a:latin typeface="Cambria Math"/>
                        </a:rPr>
                        <m:t>𝛁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𝒅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3016" y="2001487"/>
                  <a:ext cx="4896544" cy="4932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642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20752" y="2663500"/>
                  <a:ext cx="4896544" cy="516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𝝆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𝛁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752" y="2663500"/>
                  <a:ext cx="4896544" cy="51629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818893" y="5379764"/>
                  <a:ext cx="9361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8893" y="5379764"/>
                  <a:ext cx="93610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36576" y="1868750"/>
                  <a:ext cx="936104" cy="516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576" y="1868750"/>
                  <a:ext cx="936104" cy="51629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713184" y="4833317"/>
                  <a:ext cx="8402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3184" y="4833317"/>
                  <a:ext cx="840216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511282" y="4603688"/>
                  <a:ext cx="8402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282" y="4603688"/>
                  <a:ext cx="840216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 bwMode="auto">
            <a:xfrm>
              <a:off x="6873152" y="3977605"/>
              <a:ext cx="1368152" cy="12241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Rectangle 35"/>
            <p:cNvSpPr/>
            <p:nvPr/>
          </p:nvSpPr>
          <p:spPr bwMode="auto">
            <a:xfrm>
              <a:off x="3188368" y="5201741"/>
              <a:ext cx="2988768" cy="135632"/>
            </a:xfrm>
            <a:prstGeom prst="rect">
              <a:avLst/>
            </a:prstGeom>
            <a:blipFill>
              <a:blip r:embed="rId8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689304" y="5201741"/>
              <a:ext cx="1200256" cy="152400"/>
            </a:xfrm>
            <a:prstGeom prst="rect">
              <a:avLst/>
            </a:prstGeom>
            <a:blipFill>
              <a:blip r:embed="rId8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6856" y="5354141"/>
              <a:ext cx="1885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00FF"/>
                  </a:solidFill>
                </a:rPr>
                <a:t>可接</a:t>
              </a:r>
              <a:r>
                <a:rPr lang="zh-CN" altLang="en-US" sz="1400" dirty="0" smtClean="0">
                  <a:solidFill>
                    <a:srgbClr val="0000FF"/>
                  </a:solidFill>
                </a:rPr>
                <a:t>受范围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1272" y="5361217"/>
              <a:ext cx="1885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00FF"/>
                  </a:solidFill>
                </a:rPr>
                <a:t>可接</a:t>
              </a:r>
              <a:r>
                <a:rPr lang="zh-CN" altLang="en-US" sz="1400" dirty="0" smtClean="0">
                  <a:solidFill>
                    <a:srgbClr val="0000FF"/>
                  </a:solidFill>
                </a:rPr>
                <a:t>受范围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73152" y="3465165"/>
                  <a:ext cx="2413793" cy="516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𝝀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𝒅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52" y="3465165"/>
                  <a:ext cx="2413793" cy="51629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50128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-</a:t>
            </a:r>
            <a:r>
              <a:rPr lang="zh-CN" altLang="en-US" dirty="0"/>
              <a:t>不精确搜索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/>
                  <a:t>Wolfe-Powell</a:t>
                </a:r>
                <a:r>
                  <a:rPr lang="zh-CN" altLang="en-US" sz="2400" dirty="0" smtClean="0"/>
                  <a:t>方法</a:t>
                </a:r>
                <a:r>
                  <a:rPr lang="en-US" altLang="zh-CN" sz="2400" dirty="0" smtClean="0"/>
                  <a:t>(1969,1976)</a:t>
                </a:r>
              </a:p>
              <a:p>
                <a:pPr lvl="1"/>
                <a:r>
                  <a:rPr lang="en-US" altLang="zh-CN" sz="2200" dirty="0" smtClean="0"/>
                  <a:t>(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WP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规则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200" dirty="0" smtClean="0"/>
                  <a:t>)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22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CN" altLang="en-US" sz="2200" b="1" i="1" smtClean="0">
                        <a:latin typeface="Cambria Math"/>
                      </a:rPr>
                      <m:t>≤</m:t>
                    </m:r>
                    <m:r>
                      <a:rPr lang="zh-CN" altLang="en-US" sz="2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r>
                      <a:rPr lang="en-US" altLang="zh-CN" sz="2200" b="1" i="1" smtClean="0">
                        <a:latin typeface="Cambria Math"/>
                      </a:rPr>
                      <m:t>𝝆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0" smtClean="0">
                            <a:latin typeface="Cambria Math"/>
                          </a:rPr>
                          <m:t>𝛁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200" dirty="0" smtClean="0"/>
              </a:p>
              <a:p>
                <a:pPr lvl="1"/>
                <a:r>
                  <a:rPr lang="en-US" altLang="zh-CN" sz="2200" dirty="0" smtClean="0"/>
                  <a:t>(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WP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规则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200" dirty="0" smtClean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0" smtClean="0">
                            <a:latin typeface="Cambria Math"/>
                          </a:rPr>
                          <m:t>𝛁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22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/>
                      </a:rPr>
                      <m:t>≥</m:t>
                    </m:r>
                    <m:r>
                      <a:rPr lang="en-US" altLang="zh-CN" sz="2200" b="1" i="1" smtClean="0">
                        <a:latin typeface="Cambria Math"/>
                      </a:rPr>
                      <m:t>𝝈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0" smtClean="0">
                            <a:latin typeface="Cambria Math"/>
                          </a:rPr>
                          <m:t>𝛁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200" dirty="0" smtClean="0"/>
              </a:p>
              <a:p>
                <a:pPr lvl="1"/>
                <a:r>
                  <a:rPr lang="zh-CN" altLang="en-US" sz="20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𝝆</m:t>
                    </m:r>
                    <m:r>
                      <a:rPr lang="en-US" altLang="zh-CN" sz="2000" b="1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000" b="1" i="1" smtClean="0">
                        <a:latin typeface="Cambria Math"/>
                      </a:rPr>
                      <m:t>,</m:t>
                    </m:r>
                    <m:r>
                      <a:rPr lang="en-US" altLang="zh-CN" sz="2000" b="1" i="1" smtClean="0">
                        <a:latin typeface="Cambria Math"/>
                      </a:rPr>
                      <m:t>𝝈</m:t>
                    </m:r>
                    <m:r>
                      <a:rPr lang="en-US" altLang="zh-CN" sz="2000" b="1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𝝆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000" b="1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/>
                  <a:t>算</a:t>
                </a:r>
                <a:r>
                  <a:rPr lang="zh-CN" altLang="en-US" sz="2000" dirty="0" smtClean="0"/>
                  <a:t>法步骤如</a:t>
                </a:r>
                <a:r>
                  <a:rPr lang="en-US" altLang="zh-CN" sz="2000" dirty="0" smtClean="0"/>
                  <a:t>Goldstein</a:t>
                </a:r>
                <a:r>
                  <a:rPr lang="zh-CN" altLang="en-US" sz="2000" dirty="0" smtClean="0"/>
                  <a:t>类似，一般以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𝝀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000" dirty="0" smtClean="0"/>
                  <a:t>优先</a:t>
                </a:r>
                <a:endParaRPr lang="en-US" altLang="zh-CN" sz="2000" dirty="0" smtClean="0"/>
              </a:p>
              <a:p>
                <a:r>
                  <a:rPr lang="zh-CN" altLang="en-US" sz="2000" dirty="0"/>
                  <a:t>此方</a:t>
                </a:r>
                <a:r>
                  <a:rPr lang="zh-CN" altLang="en-US" sz="2000" dirty="0" smtClean="0"/>
                  <a:t>法实算时，平均只需要</a:t>
                </a:r>
                <a:r>
                  <a:rPr lang="en-US" altLang="zh-CN" sz="2000" dirty="0" smtClean="0"/>
                  <a:t>2-3</a:t>
                </a:r>
                <a:r>
                  <a:rPr lang="zh-CN" altLang="en-US" sz="2000" dirty="0" smtClean="0"/>
                  <a:t>次函数值计算即可求得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对提高整体速度很有效。这个方法用于某些多变量算法中的线性搜索可得全局收敛性结果</a:t>
                </a:r>
                <a:endParaRPr lang="en-US" altLang="zh-CN" sz="2000" dirty="0" smtClean="0"/>
              </a:p>
              <a:p>
                <a:r>
                  <a:rPr lang="zh-CN" altLang="en-US" sz="2000" dirty="0"/>
                  <a:t>如</a:t>
                </a:r>
                <a:r>
                  <a:rPr lang="zh-CN" altLang="en-US" sz="2000" dirty="0" smtClean="0"/>
                  <a:t>果需要较高的精度时，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WP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规则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(2)</a:t>
                </a:r>
                <a:r>
                  <a:rPr lang="zh-CN" altLang="en-US" sz="2000" dirty="0" smtClean="0"/>
                  <a:t>可进一步改为</a:t>
                </a:r>
                <a:r>
                  <a:rPr lang="en-US" altLang="zh-CN" sz="2000" dirty="0" smtClean="0"/>
                  <a:t>:</a:t>
                </a:r>
                <a:r>
                  <a:rPr lang="en-US" altLang="zh-CN" sz="2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(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WP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改进规则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/>
                  <a:t>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/>
                              </a:rPr>
                              <m:t>𝛁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1" i="1" smtClean="0">
                        <a:latin typeface="Cambria Math"/>
                      </a:rPr>
                      <m:t>≤−</m:t>
                    </m:r>
                    <m:r>
                      <a:rPr lang="en-US" altLang="zh-CN" sz="2000" b="1" i="1" smtClean="0">
                        <a:latin typeface="Cambria Math"/>
                      </a:rPr>
                      <m:t>𝜼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/>
                          </a:rPr>
                          <m:t>𝛁</m:t>
                        </m:r>
                        <m:r>
                          <a:rPr lang="en-US" altLang="zh-CN" sz="2000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000" b="1" i="1" smtClean="0">
                        <a:latin typeface="Cambria Math"/>
                      </a:rPr>
                      <m:t>, </m:t>
                    </m:r>
                    <m:r>
                      <a:rPr lang="en-US" altLang="zh-CN" sz="2000" b="1" i="1" smtClean="0">
                        <a:latin typeface="Cambria Math"/>
                      </a:rPr>
                      <m:t>𝜼</m:t>
                    </m:r>
                    <m:r>
                      <a:rPr lang="en-US" altLang="zh-CN" sz="2000" b="1" i="1" smtClean="0">
                        <a:latin typeface="Cambria Math"/>
                      </a:rPr>
                      <m:t>∈(</m:t>
                    </m:r>
                    <m:r>
                      <a:rPr lang="en-US" altLang="zh-CN" sz="2000" b="1" i="1" smtClean="0">
                        <a:latin typeface="Cambria Math"/>
                      </a:rPr>
                      <m:t>𝟎</m:t>
                    </m:r>
                    <m:r>
                      <a:rPr lang="en-US" altLang="zh-CN" sz="2000" b="1" i="1" smtClean="0">
                        <a:latin typeface="Cambria Math"/>
                      </a:rPr>
                      <m:t>,</m:t>
                    </m:r>
                    <m:r>
                      <a:rPr lang="en-US" altLang="zh-CN" sz="2000" b="1" i="1" smtClean="0">
                        <a:latin typeface="Cambria Math"/>
                      </a:rPr>
                      <m:t>𝟏</m:t>
                    </m:r>
                    <m:r>
                      <a:rPr lang="en-US" altLang="zh-CN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/>
                  <a:t>显</a:t>
                </a:r>
                <a:r>
                  <a:rPr lang="zh-CN" altLang="en-US" sz="2000" dirty="0" smtClean="0"/>
                  <a:t>然当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𝜼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此即为精确一维搜索，但该方法不需要预先求出不确定区间，使用较为方便，又便于通过调整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𝜼</m:t>
                    </m:r>
                  </m:oMath>
                </a14:m>
                <a:r>
                  <a:rPr lang="zh-CN" altLang="en-US" sz="2000" dirty="0" smtClean="0"/>
                  <a:t>来调整精确度要求，因而也常当做近似的精确一维搜索使用。当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𝜼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𝟎</m:t>
                    </m:r>
                    <m:r>
                      <a:rPr lang="en-US" altLang="zh-CN" sz="2000" b="1" i="1" smtClean="0">
                        <a:latin typeface="Cambria Math"/>
                      </a:rPr>
                      <m:t>.</m:t>
                    </m:r>
                    <m:r>
                      <a:rPr lang="en-US" altLang="zh-CN" sz="20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000" dirty="0" smtClean="0"/>
                  <a:t>时，就可以看做近似的精确一维搜索</a:t>
                </a:r>
                <a:endParaRPr lang="en-US" altLang="zh-CN" sz="2000" dirty="0" smtClean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3859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一维搜索</a:t>
            </a:r>
            <a:endParaRPr lang="en-US" altLang="zh-CN" dirty="0" smtClean="0"/>
          </a:p>
          <a:p>
            <a:r>
              <a:rPr lang="zh-CN" altLang="en-US" dirty="0"/>
              <a:t>精</a:t>
            </a:r>
            <a:r>
              <a:rPr lang="zh-CN" altLang="en-US" dirty="0" smtClean="0"/>
              <a:t>确一维搜索</a:t>
            </a:r>
            <a:endParaRPr lang="en-US" altLang="zh-CN" dirty="0" smtClean="0"/>
          </a:p>
          <a:p>
            <a:pPr lvl="1"/>
            <a:r>
              <a:rPr lang="zh-CN" altLang="en-US" dirty="0"/>
              <a:t>没</a:t>
            </a:r>
            <a:r>
              <a:rPr lang="zh-CN" altLang="en-US" dirty="0" smtClean="0"/>
              <a:t>有利用导数信息</a:t>
            </a:r>
            <a:endParaRPr lang="en-US" altLang="zh-CN" dirty="0" smtClean="0"/>
          </a:p>
          <a:p>
            <a:pPr lvl="2"/>
            <a:r>
              <a:rPr lang="zh-CN" altLang="en-US" dirty="0"/>
              <a:t>黄金分</a:t>
            </a:r>
            <a:r>
              <a:rPr lang="zh-CN" altLang="en-US" dirty="0" smtClean="0"/>
              <a:t>割方法</a:t>
            </a:r>
            <a:endParaRPr lang="en-US" altLang="zh-CN" dirty="0" smtClean="0"/>
          </a:p>
          <a:p>
            <a:pPr lvl="2"/>
            <a:r>
              <a:rPr lang="zh-CN" altLang="en-US" dirty="0"/>
              <a:t>斐波那</a:t>
            </a:r>
            <a:r>
              <a:rPr lang="zh-CN" altLang="en-US" dirty="0" smtClean="0"/>
              <a:t>契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利</a:t>
            </a:r>
            <a:r>
              <a:rPr lang="zh-CN" altLang="en-US" dirty="0" smtClean="0"/>
              <a:t>用导数信息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Newton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/>
            <a:r>
              <a:rPr lang="zh-CN" altLang="en-US" dirty="0"/>
              <a:t>插值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/>
              <a:t>近</a:t>
            </a:r>
            <a:r>
              <a:rPr lang="zh-CN" altLang="en-US" dirty="0" smtClean="0"/>
              <a:t>似一维搜索</a:t>
            </a:r>
            <a:endParaRPr lang="en-US" altLang="zh-CN" dirty="0" smtClean="0"/>
          </a:p>
          <a:p>
            <a:pPr lvl="1"/>
            <a:r>
              <a:rPr lang="en-US" altLang="zh-CN" sz="2800" dirty="0"/>
              <a:t>Goldstein</a:t>
            </a:r>
            <a:r>
              <a:rPr lang="zh-CN" altLang="en-US" sz="2800" dirty="0" smtClean="0"/>
              <a:t>法、</a:t>
            </a:r>
            <a:r>
              <a:rPr lang="en-US" altLang="zh-CN" sz="2800" dirty="0" smtClean="0"/>
              <a:t>Armijo</a:t>
            </a:r>
          </a:p>
          <a:p>
            <a:pPr lvl="1"/>
            <a:r>
              <a:rPr lang="en-US" altLang="zh-CN" sz="2800" dirty="0"/>
              <a:t>Wolfe-Powell</a:t>
            </a:r>
            <a:r>
              <a:rPr lang="zh-CN" altLang="en-US" sz="2800" dirty="0"/>
              <a:t>方</a:t>
            </a:r>
            <a:r>
              <a:rPr lang="zh-CN" altLang="en-US" sz="2800" dirty="0" smtClean="0"/>
              <a:t>法</a:t>
            </a:r>
            <a:endParaRPr lang="en-US" altLang="zh-CN" sz="2800" dirty="0"/>
          </a:p>
          <a:p>
            <a:pPr lvl="2"/>
            <a:r>
              <a:rPr lang="zh-CN" altLang="en-US" dirty="0" smtClean="0"/>
              <a:t>一般</a:t>
            </a:r>
            <a:r>
              <a:rPr lang="en-US" altLang="zh-CN" dirty="0" smtClean="0"/>
              <a:t>2-3</a:t>
            </a:r>
            <a:r>
              <a:rPr lang="zh-CN" altLang="en-US" dirty="0" smtClean="0"/>
              <a:t>步找到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1327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0200" y="944885"/>
                <a:ext cx="9245600" cy="5792254"/>
              </a:xfrm>
            </p:spPr>
            <p:txBody>
              <a:bodyPr/>
              <a:lstStyle/>
              <a:p>
                <a:r>
                  <a:rPr lang="zh-CN" altLang="en-US" dirty="0" smtClean="0"/>
                  <a:t>一元函数求极小及线性搜索均为一维搜索。常用于求：</a:t>
                </a:r>
              </a:p>
              <a:p>
                <a:pPr marL="652333" indent="-652333">
                  <a:lnSpc>
                    <a:spcPct val="95000"/>
                  </a:lnSpc>
                  <a:spcBef>
                    <a:spcPct val="10000"/>
                  </a:spcBef>
                  <a:buNone/>
                </a:pPr>
                <a:r>
                  <a:rPr lang="zh-CN" altLang="en-US" sz="3900" dirty="0">
                    <a:solidFill>
                      <a:srgbClr val="FF0000"/>
                    </a:solidFill>
                  </a:rPr>
                  <a:t>             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min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楷体_GB2312" pitchFamily="49" charset="-122"/>
                            <a:sym typeface="Symbol" pitchFamily="18" charset="2"/>
                          </a:rPr>
                          <m:t>𝝀</m:t>
                        </m:r>
                        <m:sSup>
                          <m:sSup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itchFamily="49" charset="-122"/>
                                <a:sym typeface="Symbol" pitchFamily="18" charset="2"/>
                              </a:rPr>
                              <m:t>𝒅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楷体_GB2312" pitchFamily="49" charset="-122"/>
                                    <a:sym typeface="Symbol" pitchFamily="18" charset="2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  <a:sym typeface="Symbol" pitchFamily="18" charset="2"/>
                      </a:rPr>
                      <m:t>=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/>
                      </a:rPr>
                      <m:t>)  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652333" indent="-652333">
                  <a:lnSpc>
                    <a:spcPct val="95000"/>
                  </a:lnSpc>
                  <a:spcBef>
                    <a:spcPct val="10000"/>
                  </a:spcBef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s.t.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652333" indent="-652333">
                  <a:lnSpc>
                    <a:spcPct val="95000"/>
                  </a:lnSpc>
                  <a:spcBef>
                    <a:spcPct val="10000"/>
                  </a:spcBef>
                  <a:buNone/>
                </a:pPr>
                <a:r>
                  <a:rPr lang="en-US" altLang="zh-CN" sz="3900" dirty="0">
                    <a:solidFill>
                      <a:schemeClr val="folHlink"/>
                    </a:solidFill>
                  </a:rPr>
                  <a:t>   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种情况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（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−∞</m:t>
                    </m:r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，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+∞</m:t>
                    </m:r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）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sym typeface="Wingdings" pitchFamily="2" charset="2"/>
                  </a:rPr>
                  <a:t>或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（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，</m:t>
                    </m:r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 +∞ </m:t>
                    </m:r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）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sym typeface="Wingdings" pitchFamily="2" charset="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[</m:t>
                    </m:r>
                    <m:r>
                      <a:rPr lang="en-US" altLang="zh-CN" i="1" dirty="0" err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altLang="zh-CN" i="1" dirty="0" err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i="1" dirty="0" err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𝑏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]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zh-CN" altLang="en-US" dirty="0" smtClean="0">
                    <a:sym typeface="Wingdings" pitchFamily="2" charset="2"/>
                  </a:rPr>
                  <a:t>缩</a:t>
                </a:r>
                <a:r>
                  <a:rPr lang="zh-CN" altLang="en-US" dirty="0">
                    <a:sym typeface="Wingdings" pitchFamily="2" charset="2"/>
                  </a:rPr>
                  <a:t>小区间的精确一维搜索：</a:t>
                </a:r>
                <a:r>
                  <a:rPr lang="zh-CN" altLang="en-US" dirty="0">
                    <a:solidFill>
                      <a:schemeClr val="tx1"/>
                    </a:solidFill>
                    <a:sym typeface="Wingdings" pitchFamily="2" charset="2"/>
                  </a:rPr>
                  <a:t>考虑问题</a:t>
                </a:r>
                <a:r>
                  <a:rPr lang="en-US" altLang="zh-CN" dirty="0">
                    <a:solidFill>
                      <a:schemeClr val="tx1"/>
                    </a:solidFill>
                    <a:sym typeface="Wingdings" pitchFamily="2" charset="2"/>
                  </a:rPr>
                  <a:t>(P) </a:t>
                </a:r>
              </a:p>
              <a:p>
                <a:pPr marL="652333" indent="-652333">
                  <a:lnSpc>
                    <a:spcPct val="95000"/>
                  </a:lnSpc>
                  <a:spcBef>
                    <a:spcPct val="1000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sym typeface="Wingdings" pitchFamily="2" charset="2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min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⁡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𝜑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652333" indent="-652333">
                  <a:lnSpc>
                    <a:spcPct val="95000"/>
                  </a:lnSpc>
                  <a:spcBef>
                    <a:spcPct val="1000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sym typeface="Wingdings" pitchFamily="2" charset="2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𝑡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.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∈[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652333" indent="-652333">
                  <a:lnSpc>
                    <a:spcPct val="95000"/>
                  </a:lnSpc>
                  <a:spcBef>
                    <a:spcPct val="1000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   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 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pPr marL="652333" indent="-652333">
                  <a:lnSpc>
                    <a:spcPct val="95000"/>
                  </a:lnSpc>
                  <a:spcBef>
                    <a:spcPct val="1000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sym typeface="Wingdings" pitchFamily="2" charset="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sym typeface="Wingdings" pitchFamily="2" charset="2"/>
                  </a:rPr>
                  <a:t>、不确定区间及单峰函数</a:t>
                </a:r>
              </a:p>
              <a:p>
                <a:pPr marL="652333" indent="-652333">
                  <a:lnSpc>
                    <a:spcPct val="95000"/>
                  </a:lnSpc>
                  <a:spcBef>
                    <a:spcPct val="10000"/>
                  </a:spcBef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不</a:t>
                </a:r>
                <a:r>
                  <a:rPr lang="zh-CN" altLang="en-US" dirty="0">
                    <a:solidFill>
                      <a:schemeClr val="tx1"/>
                    </a:solidFill>
                    <a:sym typeface="Wingdings" pitchFamily="2" charset="2"/>
                  </a:rPr>
                  <a:t>确定区</a:t>
                </a:r>
                <a:r>
                  <a:rPr lang="zh-CN" alt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间</a:t>
                </a:r>
                <a:r>
                  <a:rPr lang="en-US" altLang="zh-CN" dirty="0" smtClean="0">
                    <a:solidFill>
                      <a:schemeClr val="tx1"/>
                    </a:solidFill>
                    <a:sym typeface="Wingdings" pitchFamily="2" charset="2"/>
                  </a:rPr>
                  <a:t>:</a:t>
                </a:r>
                <a:r>
                  <a:rPr lang="zh-CN" altLang="en-US" sz="3900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的最小点，但不知其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位置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0200" y="944885"/>
                <a:ext cx="9245600" cy="5792254"/>
              </a:xfrm>
              <a:blipFill>
                <a:blip r:embed="rId2"/>
                <a:stretch>
                  <a:fillRect l="-1582" t="-1368" b="-2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20" name="AutoShape 4"/>
          <p:cNvSpPr>
            <a:spLocks/>
          </p:cNvSpPr>
          <p:nvPr/>
        </p:nvSpPr>
        <p:spPr bwMode="auto">
          <a:xfrm>
            <a:off x="1928664" y="2161543"/>
            <a:ext cx="82550" cy="882244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endParaRPr lang="zh-CN" altLang="en-US"/>
          </a:p>
        </p:txBody>
      </p:sp>
      <p:sp>
        <p:nvSpPr>
          <p:cNvPr id="60421" name="AutoShape 5"/>
          <p:cNvSpPr>
            <a:spLocks/>
          </p:cNvSpPr>
          <p:nvPr/>
        </p:nvSpPr>
        <p:spPr bwMode="auto">
          <a:xfrm>
            <a:off x="2930525" y="4304027"/>
            <a:ext cx="247650" cy="721836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4488" y="22480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>
            <a:prstTxWarp prst="textNoShape">
              <a:avLst/>
            </a:prstTxWarp>
          </a:bodyPr>
          <a:lstStyle>
            <a:lvl1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defTabSz="88106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章 一维搜索</a:t>
            </a:r>
            <a:r>
              <a:rPr lang="en-US" altLang="zh-CN" sz="3200" dirty="0" smtClean="0"/>
              <a:t>(One-dimensional Search)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43440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60420" grpId="0" animBg="1"/>
      <p:bldP spid="604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24805"/>
            <a:ext cx="8420100" cy="721836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(One-dimensional Search)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0200" y="1088901"/>
                <a:ext cx="9328150" cy="5808646"/>
              </a:xfrm>
            </p:spPr>
            <p:txBody>
              <a:bodyPr/>
              <a:lstStyle/>
              <a:p>
                <a:r>
                  <a:rPr lang="zh-CN" altLang="en-US" sz="2600" dirty="0" smtClean="0">
                    <a:sym typeface="Wingdings" pitchFamily="2" charset="2"/>
                  </a:rPr>
                  <a:t>缩</a:t>
                </a:r>
                <a:r>
                  <a:rPr lang="zh-CN" altLang="en-US" sz="2600" dirty="0">
                    <a:sym typeface="Wingdings" pitchFamily="2" charset="2"/>
                  </a:rPr>
                  <a:t>小区间的精确一维搜索（续）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sym typeface="Symbol" pitchFamily="18" charset="2"/>
                  </a:rPr>
                  <a:t>若对任意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 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≤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 &lt;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满足：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   </a:t>
                </a:r>
                <a:r>
                  <a:rPr lang="en-US" altLang="zh-CN" sz="2600" dirty="0">
                    <a:solidFill>
                      <a:schemeClr val="tx1"/>
                    </a:solidFill>
                    <a:sym typeface="Wingdings" pitchFamily="2" charset="2"/>
                  </a:rPr>
                  <a:t>1º 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Wingdings" pitchFamily="2" charset="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≤ 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30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∗ 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sym typeface="Symbol" pitchFamily="18" charset="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𝜑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) &gt; 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𝜑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);</m:t>
                    </m:r>
                  </m:oMath>
                </a14:m>
                <a:endParaRPr lang="en-US" altLang="zh-CN" sz="26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sym typeface="Symbol" pitchFamily="18" charset="2"/>
                  </a:rPr>
                  <a:t>    </a:t>
                </a:r>
                <a:r>
                  <a:rPr lang="en-US" altLang="zh-CN" sz="2600" dirty="0">
                    <a:solidFill>
                      <a:schemeClr val="tx1"/>
                    </a:solidFill>
                    <a:sym typeface="Wingdings" pitchFamily="2" charset="2"/>
                  </a:rPr>
                  <a:t>2º 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Wingdings" pitchFamily="2" charset="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30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∗</m:t>
                    </m:r>
                  </m:oMath>
                </a14:m>
                <a:r>
                  <a:rPr lang="en-US" altLang="zh-CN" sz="2600" baseline="300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Symbol" pitchFamily="18" charset="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𝜑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) &lt;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𝜑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).</m:t>
                    </m:r>
                  </m:oMath>
                </a14:m>
                <a:endParaRPr lang="en-US" altLang="zh-CN" sz="26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tx1"/>
                    </a:solidFill>
                    <a:sym typeface="Symbol" pitchFamily="18" charset="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𝜑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sym typeface="Symbol" pitchFamily="18" charset="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sym typeface="Symbol" pitchFamily="18" charset="2"/>
                  </a:rPr>
                  <a:t>上强</a:t>
                </a:r>
                <a:r>
                  <a:rPr lang="zh-CN" altLang="en-US" sz="2600" dirty="0" smtClean="0">
                    <a:solidFill>
                      <a:schemeClr val="tx1"/>
                    </a:solidFill>
                    <a:sym typeface="Symbol" pitchFamily="18" charset="2"/>
                  </a:rPr>
                  <a:t>单谷。</a:t>
                </a:r>
                <a:endParaRPr lang="zh-CN" altLang="en-US" sz="26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tx1"/>
                    </a:solidFill>
                    <a:sym typeface="Symbol" pitchFamily="18" charset="2"/>
                  </a:rPr>
                  <a:t>   </a:t>
                </a:r>
                <a:r>
                  <a:rPr lang="zh-CN" altLang="en-US" sz="2600" dirty="0">
                    <a:solidFill>
                      <a:srgbClr val="FF0000"/>
                    </a:solidFill>
                    <a:sym typeface="Symbol" pitchFamily="18" charset="2"/>
                  </a:rPr>
                  <a:t>若只有当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𝜑</m:t>
                    </m:r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) ≠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𝜑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30000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∗ 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sym typeface="Symbol" pitchFamily="18" charset="2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𝜑</m:t>
                    </m:r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-25000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) ≠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𝜑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𝜆</m:t>
                    </m:r>
                    <m:r>
                      <a:rPr lang="en-US" altLang="zh-CN" sz="2600" i="1" baseline="30000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∗ </m:t>
                    </m:r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sym typeface="Symbol" pitchFamily="18" charset="2"/>
                  </a:rPr>
                  <a:t>时，上述</a:t>
                </a:r>
                <a:r>
                  <a:rPr lang="en-US" altLang="zh-CN" sz="2600" dirty="0">
                    <a:solidFill>
                      <a:srgbClr val="FF0000"/>
                    </a:solidFill>
                    <a:sym typeface="Wingdings" pitchFamily="2" charset="2"/>
                  </a:rPr>
                  <a:t>1º, 2º </a:t>
                </a:r>
                <a:r>
                  <a:rPr lang="zh-CN" altLang="en-US" sz="2600" dirty="0">
                    <a:solidFill>
                      <a:srgbClr val="FF0000"/>
                    </a:solidFill>
                    <a:sym typeface="Wingdings" pitchFamily="2" charset="2"/>
                  </a:rPr>
                  <a:t>式才成立</a:t>
                </a:r>
                <a:r>
                  <a:rPr lang="zh-CN" altLang="en-US" sz="2600" i="1" dirty="0">
                    <a:solidFill>
                      <a:schemeClr val="tx1"/>
                    </a:solidFill>
                    <a:sym typeface="Wingdings" pitchFamily="2" charset="2"/>
                  </a:rPr>
                  <a:t>，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Symbol" pitchFamily="18" charset="2"/>
                  </a:rPr>
                  <a:t>则称</a:t>
                </a:r>
                <a:r>
                  <a:rPr lang="en-US" altLang="zh-CN" sz="2600" i="1" dirty="0">
                    <a:solidFill>
                      <a:schemeClr val="tx1"/>
                    </a:solidFill>
                    <a:sym typeface="Symbol" pitchFamily="18" charset="2"/>
                  </a:rPr>
                  <a:t>φ</a:t>
                </a:r>
                <a:r>
                  <a:rPr lang="en-US" altLang="zh-CN" sz="26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600" i="1" dirty="0">
                    <a:solidFill>
                      <a:schemeClr val="tx1"/>
                    </a:solidFill>
                    <a:sym typeface="Symbol" pitchFamily="18" charset="2"/>
                  </a:rPr>
                  <a:t>λ</a:t>
                </a:r>
                <a:r>
                  <a:rPr lang="en-US" altLang="zh-CN" sz="26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Symbol" pitchFamily="18" charset="2"/>
                  </a:rPr>
                  <a:t>在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α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2600" i="1" dirty="0">
                    <a:solidFill>
                      <a:schemeClr val="tx1"/>
                    </a:solidFill>
                  </a:rPr>
                  <a:t>β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]</a:t>
                </a:r>
                <a:r>
                  <a:rPr lang="en-US" altLang="zh-CN" sz="26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Symbol" pitchFamily="18" charset="2"/>
                  </a:rPr>
                  <a:t>上</a:t>
                </a:r>
                <a:r>
                  <a:rPr lang="zh-CN" altLang="en-US" sz="2600" dirty="0" smtClean="0">
                    <a:solidFill>
                      <a:schemeClr val="tx1"/>
                    </a:solidFill>
                    <a:sym typeface="Symbol" pitchFamily="18" charset="2"/>
                  </a:rPr>
                  <a:t>单谷。</a:t>
                </a:r>
                <a:endParaRPr lang="zh-CN" altLang="en-US" sz="2600" dirty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0200" y="1088901"/>
                <a:ext cx="9328150" cy="5808646"/>
              </a:xfrm>
              <a:blipFill>
                <a:blip r:embed="rId2"/>
                <a:stretch>
                  <a:fillRect l="-1569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495300" y="4537943"/>
            <a:ext cx="3879850" cy="2583238"/>
            <a:chOff x="288" y="2534"/>
            <a:chExt cx="2256" cy="1546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>
              <a:off x="432" y="35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6" name="Freeform 6"/>
            <p:cNvSpPr>
              <a:spLocks/>
            </p:cNvSpPr>
            <p:nvPr/>
          </p:nvSpPr>
          <p:spPr bwMode="auto">
            <a:xfrm>
              <a:off x="474" y="2534"/>
              <a:ext cx="1646" cy="487"/>
            </a:xfrm>
            <a:custGeom>
              <a:avLst/>
              <a:gdLst>
                <a:gd name="T0" fmla="*/ 0 w 1646"/>
                <a:gd name="T1" fmla="*/ 192 h 487"/>
                <a:gd name="T2" fmla="*/ 89 w 1646"/>
                <a:gd name="T3" fmla="*/ 308 h 487"/>
                <a:gd name="T4" fmla="*/ 294 w 1646"/>
                <a:gd name="T5" fmla="*/ 461 h 487"/>
                <a:gd name="T6" fmla="*/ 435 w 1646"/>
                <a:gd name="T7" fmla="*/ 487 h 487"/>
                <a:gd name="T8" fmla="*/ 768 w 1646"/>
                <a:gd name="T9" fmla="*/ 423 h 487"/>
                <a:gd name="T10" fmla="*/ 896 w 1646"/>
                <a:gd name="T11" fmla="*/ 346 h 487"/>
                <a:gd name="T12" fmla="*/ 1100 w 1646"/>
                <a:gd name="T13" fmla="*/ 180 h 487"/>
                <a:gd name="T14" fmla="*/ 1190 w 1646"/>
                <a:gd name="T15" fmla="*/ 128 h 487"/>
                <a:gd name="T16" fmla="*/ 1267 w 1646"/>
                <a:gd name="T17" fmla="*/ 103 h 487"/>
                <a:gd name="T18" fmla="*/ 1305 w 1646"/>
                <a:gd name="T19" fmla="*/ 77 h 487"/>
                <a:gd name="T20" fmla="*/ 1344 w 1646"/>
                <a:gd name="T21" fmla="*/ 64 h 487"/>
                <a:gd name="T22" fmla="*/ 1369 w 1646"/>
                <a:gd name="T23" fmla="*/ 26 h 487"/>
                <a:gd name="T24" fmla="*/ 1420 w 1646"/>
                <a:gd name="T25" fmla="*/ 0 h 487"/>
                <a:gd name="T26" fmla="*/ 1408 w 1646"/>
                <a:gd name="T27" fmla="*/ 1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6" h="487">
                  <a:moveTo>
                    <a:pt x="0" y="192"/>
                  </a:moveTo>
                  <a:cubicBezTo>
                    <a:pt x="23" y="265"/>
                    <a:pt x="3" y="222"/>
                    <a:pt x="89" y="308"/>
                  </a:cubicBezTo>
                  <a:cubicBezTo>
                    <a:pt x="151" y="370"/>
                    <a:pt x="212" y="426"/>
                    <a:pt x="294" y="461"/>
                  </a:cubicBezTo>
                  <a:cubicBezTo>
                    <a:pt x="325" y="474"/>
                    <a:pt x="412" y="484"/>
                    <a:pt x="435" y="487"/>
                  </a:cubicBezTo>
                  <a:cubicBezTo>
                    <a:pt x="555" y="477"/>
                    <a:pt x="655" y="461"/>
                    <a:pt x="768" y="423"/>
                  </a:cubicBezTo>
                  <a:cubicBezTo>
                    <a:pt x="809" y="395"/>
                    <a:pt x="855" y="375"/>
                    <a:pt x="896" y="346"/>
                  </a:cubicBezTo>
                  <a:cubicBezTo>
                    <a:pt x="965" y="297"/>
                    <a:pt x="1030" y="226"/>
                    <a:pt x="1100" y="180"/>
                  </a:cubicBezTo>
                  <a:cubicBezTo>
                    <a:pt x="1141" y="118"/>
                    <a:pt x="1106" y="151"/>
                    <a:pt x="1190" y="128"/>
                  </a:cubicBezTo>
                  <a:cubicBezTo>
                    <a:pt x="1216" y="121"/>
                    <a:pt x="1267" y="103"/>
                    <a:pt x="1267" y="103"/>
                  </a:cubicBezTo>
                  <a:cubicBezTo>
                    <a:pt x="1280" y="94"/>
                    <a:pt x="1291" y="84"/>
                    <a:pt x="1305" y="77"/>
                  </a:cubicBezTo>
                  <a:cubicBezTo>
                    <a:pt x="1317" y="71"/>
                    <a:pt x="1333" y="73"/>
                    <a:pt x="1344" y="64"/>
                  </a:cubicBezTo>
                  <a:cubicBezTo>
                    <a:pt x="1356" y="55"/>
                    <a:pt x="1357" y="36"/>
                    <a:pt x="1369" y="26"/>
                  </a:cubicBezTo>
                  <a:cubicBezTo>
                    <a:pt x="1384" y="14"/>
                    <a:pt x="1403" y="9"/>
                    <a:pt x="1420" y="0"/>
                  </a:cubicBezTo>
                  <a:cubicBezTo>
                    <a:pt x="1646" y="18"/>
                    <a:pt x="1643" y="13"/>
                    <a:pt x="1408" y="1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528" y="28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>
              <a:off x="912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624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768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>
              <a:off x="1296" y="29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1584" y="26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1872" y="254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454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3552"/>
                  <a:ext cx="1968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0066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2100" dirty="0">
                      <a:ea typeface="楷体_GB2312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</m:oMath>
                  </a14:m>
                  <a:r>
                    <a:rPr lang="en-US" altLang="zh-CN" dirty="0">
                      <a:solidFill>
                        <a:schemeClr val="folHlink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𝜆</m:t>
                      </m:r>
                      <m:r>
                        <a:rPr lang="en-US" altLang="zh-CN" i="1" baseline="30000" dirty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∗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</m:oMath>
                  </a14:m>
                  <a:r>
                    <a:rPr lang="en-US" altLang="zh-CN" i="1" dirty="0"/>
                    <a:t>λ</a:t>
                  </a:r>
                  <a:r>
                    <a:rPr lang="en-US" altLang="zh-CN" baseline="-25000" dirty="0"/>
                    <a:t>1</a:t>
                  </a:r>
                  <a:r>
                    <a:rPr lang="en-US" altLang="zh-CN" i="1" dirty="0"/>
                    <a:t>λ</a:t>
                  </a:r>
                  <a:r>
                    <a:rPr lang="en-US" altLang="zh-CN" baseline="-25000" dirty="0"/>
                    <a:t>2</a:t>
                  </a:r>
                  <a:r>
                    <a:rPr lang="en-US" altLang="zh-CN" dirty="0">
                      <a:solidFill>
                        <a:schemeClr val="folHlink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𝛽</m:t>
                      </m:r>
                    </m:oMath>
                  </a14:m>
                  <a:endParaRPr lang="en-US" altLang="zh-CN" i="1" dirty="0">
                    <a:solidFill>
                      <a:schemeClr val="folHlink"/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dirty="0">
                      <a:solidFill>
                        <a:schemeClr val="folHlink"/>
                      </a:solidFill>
                    </a:rPr>
                    <a:t>          </a:t>
                  </a:r>
                  <a:r>
                    <a:rPr lang="zh-CN" altLang="en-US" dirty="0"/>
                    <a:t>强</a:t>
                  </a:r>
                  <a:r>
                    <a:rPr lang="zh-CN" altLang="en-US" dirty="0" smtClean="0"/>
                    <a:t>单谷</a:t>
                  </a:r>
                  <a:r>
                    <a:rPr lang="zh-CN" altLang="en-US" sz="2100" dirty="0" smtClean="0">
                      <a:ea typeface="楷体_GB2312" pitchFamily="49" charset="-122"/>
                    </a:rPr>
                    <a:t> </a:t>
                  </a:r>
                  <a:endParaRPr lang="zh-CN" altLang="en-US" sz="2100" dirty="0">
                    <a:ea typeface="楷体_GB2312" pitchFamily="49" charset="-122"/>
                  </a:endParaRPr>
                </a:p>
              </p:txBody>
            </p:sp>
          </mc:Choice>
          <mc:Fallback>
            <p:sp>
              <p:nvSpPr>
                <p:cNvPr id="61454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" y="3552"/>
                  <a:ext cx="1968" cy="528"/>
                </a:xfrm>
                <a:prstGeom prst="rect">
                  <a:avLst/>
                </a:prstGeom>
                <a:blipFill>
                  <a:blip r:embed="rId3"/>
                  <a:stretch>
                    <a:fillRect t="-4138" b="-82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4870450" y="4730099"/>
            <a:ext cx="4210050" cy="2488264"/>
            <a:chOff x="4870450" y="4730099"/>
            <a:chExt cx="4210050" cy="2488264"/>
          </a:xfrm>
        </p:grpSpPr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5241032" y="4944811"/>
              <a:ext cx="0" cy="1283265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56" name="Group 16"/>
            <p:cNvGrpSpPr>
              <a:grpSpLocks/>
            </p:cNvGrpSpPr>
            <p:nvPr/>
          </p:nvGrpSpPr>
          <p:grpSpPr bwMode="auto">
            <a:xfrm>
              <a:off x="4870450" y="4730099"/>
              <a:ext cx="4210050" cy="2488264"/>
              <a:chOff x="2832" y="2649"/>
              <a:chExt cx="2448" cy="1431"/>
            </a:xfrm>
          </p:grpSpPr>
          <p:sp>
            <p:nvSpPr>
              <p:cNvPr id="61457" name="Line 17"/>
              <p:cNvSpPr>
                <a:spLocks noChangeShapeType="1"/>
              </p:cNvSpPr>
              <p:nvPr/>
            </p:nvSpPr>
            <p:spPr bwMode="auto">
              <a:xfrm>
                <a:off x="2832" y="3504"/>
                <a:ext cx="2448" cy="0"/>
              </a:xfrm>
              <a:prstGeom prst="lin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58" name="Freeform 18"/>
              <p:cNvSpPr>
                <a:spLocks/>
              </p:cNvSpPr>
              <p:nvPr/>
            </p:nvSpPr>
            <p:spPr bwMode="auto">
              <a:xfrm>
                <a:off x="3021" y="2649"/>
                <a:ext cx="1830" cy="449"/>
              </a:xfrm>
              <a:custGeom>
                <a:avLst/>
                <a:gdLst>
                  <a:gd name="T0" fmla="*/ 0 w 1830"/>
                  <a:gd name="T1" fmla="*/ 26 h 449"/>
                  <a:gd name="T2" fmla="*/ 51 w 1830"/>
                  <a:gd name="T3" fmla="*/ 141 h 449"/>
                  <a:gd name="T4" fmla="*/ 64 w 1830"/>
                  <a:gd name="T5" fmla="*/ 180 h 449"/>
                  <a:gd name="T6" fmla="*/ 217 w 1830"/>
                  <a:gd name="T7" fmla="*/ 372 h 449"/>
                  <a:gd name="T8" fmla="*/ 563 w 1830"/>
                  <a:gd name="T9" fmla="*/ 449 h 449"/>
                  <a:gd name="T10" fmla="*/ 1075 w 1830"/>
                  <a:gd name="T11" fmla="*/ 436 h 449"/>
                  <a:gd name="T12" fmla="*/ 1382 w 1830"/>
                  <a:gd name="T13" fmla="*/ 231 h 449"/>
                  <a:gd name="T14" fmla="*/ 1523 w 1830"/>
                  <a:gd name="T15" fmla="*/ 65 h 449"/>
                  <a:gd name="T16" fmla="*/ 1830 w 1830"/>
                  <a:gd name="T17" fmla="*/ 13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0" h="449">
                    <a:moveTo>
                      <a:pt x="0" y="26"/>
                    </a:moveTo>
                    <a:cubicBezTo>
                      <a:pt x="30" y="118"/>
                      <a:pt x="10" y="81"/>
                      <a:pt x="51" y="141"/>
                    </a:cubicBezTo>
                    <a:cubicBezTo>
                      <a:pt x="55" y="154"/>
                      <a:pt x="57" y="168"/>
                      <a:pt x="64" y="180"/>
                    </a:cubicBezTo>
                    <a:cubicBezTo>
                      <a:pt x="79" y="207"/>
                      <a:pt x="181" y="365"/>
                      <a:pt x="217" y="372"/>
                    </a:cubicBezTo>
                    <a:cubicBezTo>
                      <a:pt x="337" y="396"/>
                      <a:pt x="439" y="435"/>
                      <a:pt x="563" y="449"/>
                    </a:cubicBezTo>
                    <a:cubicBezTo>
                      <a:pt x="734" y="445"/>
                      <a:pt x="904" y="444"/>
                      <a:pt x="1075" y="436"/>
                    </a:cubicBezTo>
                    <a:cubicBezTo>
                      <a:pt x="1209" y="430"/>
                      <a:pt x="1306" y="329"/>
                      <a:pt x="1382" y="231"/>
                    </a:cubicBezTo>
                    <a:cubicBezTo>
                      <a:pt x="1428" y="172"/>
                      <a:pt x="1449" y="88"/>
                      <a:pt x="1523" y="65"/>
                    </a:cubicBezTo>
                    <a:cubicBezTo>
                      <a:pt x="1619" y="0"/>
                      <a:pt x="1714" y="13"/>
                      <a:pt x="1830" y="13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59" name="Line 19"/>
              <p:cNvSpPr>
                <a:spLocks noChangeShapeType="1"/>
              </p:cNvSpPr>
              <p:nvPr/>
            </p:nvSpPr>
            <p:spPr bwMode="auto">
              <a:xfrm>
                <a:off x="3600" y="3120"/>
                <a:ext cx="0" cy="384"/>
              </a:xfrm>
              <a:prstGeom prst="lin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0" name="Line 20"/>
              <p:cNvSpPr>
                <a:spLocks noChangeShapeType="1"/>
              </p:cNvSpPr>
              <p:nvPr/>
            </p:nvSpPr>
            <p:spPr bwMode="auto">
              <a:xfrm>
                <a:off x="3888" y="3120"/>
                <a:ext cx="0" cy="384"/>
              </a:xfrm>
              <a:prstGeom prst="lin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1" name="Line 21"/>
              <p:cNvSpPr>
                <a:spLocks noChangeShapeType="1"/>
              </p:cNvSpPr>
              <p:nvPr/>
            </p:nvSpPr>
            <p:spPr bwMode="auto">
              <a:xfrm>
                <a:off x="4608" y="2688"/>
                <a:ext cx="0" cy="816"/>
              </a:xfrm>
              <a:prstGeom prst="lin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46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552"/>
                    <a:ext cx="2400" cy="528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FF0066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/>
                    <a14:m>
                      <m:oMath xmlns:m="http://schemas.openxmlformats.org/officeDocument/2006/math">
                        <m:r>
                          <a:rPr lang="en-US" altLang="zh-CN" dirty="0" smtClean="0">
                            <a:latin typeface="Cambria Math"/>
                          </a:rPr>
                          <m:t>𝛼</m:t>
                        </m:r>
                      </m:oMath>
                    </a14:m>
                    <a:r>
                      <a:rPr lang="en-US" altLang="zh-CN" dirty="0" smtClean="0"/>
                      <a:t>         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dirty="0" smtClean="0">
                            <a:latin typeface="Cambria Math"/>
                          </a:rPr>
                          <m:t>                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𝜷</m:t>
                        </m:r>
                      </m:oMath>
                    </a14:m>
                    <a:endParaRPr lang="en-US" altLang="zh-CN" dirty="0" smtClean="0"/>
                  </a:p>
                  <a:p>
                    <a:r>
                      <a:rPr lang="zh-CN" altLang="en-US" dirty="0" smtClean="0"/>
                      <a:t>     </a:t>
                    </a:r>
                    <a:r>
                      <a:rPr lang="zh-CN" altLang="en-US" dirty="0" smtClean="0"/>
                      <a:t>单谷</a:t>
                    </a:r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61462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32" y="3552"/>
                    <a:ext cx="2400" cy="5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333"/>
                    </a:stretch>
                  </a:blip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006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78590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2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8844" y="1088901"/>
                <a:ext cx="9410700" cy="5706561"/>
              </a:xfrm>
            </p:spPr>
            <p:txBody>
              <a:bodyPr/>
              <a:lstStyle/>
              <a:p>
                <a:r>
                  <a:rPr lang="zh-CN" altLang="en-US" sz="2600" dirty="0" smtClean="0">
                    <a:sym typeface="Wingdings" pitchFamily="2" charset="2"/>
                  </a:rPr>
                  <a:t>缩</a:t>
                </a:r>
                <a:r>
                  <a:rPr lang="zh-CN" altLang="en-US" sz="2600" dirty="0">
                    <a:sym typeface="Wingdings" pitchFamily="2" charset="2"/>
                  </a:rPr>
                  <a:t>小区间的精确一维搜索（续）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sym typeface="Wingdings" pitchFamily="2" charset="2"/>
                  </a:rPr>
                  <a:t>定理：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𝜱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: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𝑹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→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𝑹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在</a:t>
                </a:r>
                <a:r>
                  <a:rPr lang="en-US" altLang="zh-CN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:r>
                  <a:rPr lang="en-US" altLang="zh-CN" b="1" i="1" dirty="0">
                    <a:solidFill>
                      <a:schemeClr val="tx1"/>
                    </a:solidFill>
                    <a:sym typeface="Wingdings" pitchFamily="2" charset="2"/>
                  </a:rPr>
                  <a:t>α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，</a:t>
                </a:r>
                <a:r>
                  <a:rPr lang="en-US" altLang="zh-CN" b="1" i="1" dirty="0">
                    <a:solidFill>
                      <a:schemeClr val="tx1"/>
                    </a:solidFill>
                    <a:sym typeface="Wingdings" pitchFamily="2" charset="2"/>
                  </a:rPr>
                  <a:t>β</a:t>
                </a:r>
                <a:r>
                  <a:rPr lang="en-US" altLang="zh-CN" b="1" dirty="0">
                    <a:solidFill>
                      <a:schemeClr val="tx1"/>
                    </a:solidFill>
                    <a:sym typeface="Wingdings" pitchFamily="2" charset="2"/>
                  </a:rPr>
                  <a:t> ]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上</a:t>
                </a:r>
                <a:r>
                  <a:rPr lang="zh-CN" alt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单谷，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𝝀</m:t>
                    </m:r>
                    <m:r>
                      <a:rPr lang="zh-CN" altLang="en-US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＜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𝝁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≤ 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𝜷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则有</a:t>
                </a:r>
                <a:r>
                  <a:rPr lang="en-US" altLang="zh-CN" b="1" dirty="0" smtClean="0">
                    <a:solidFill>
                      <a:schemeClr val="tx1"/>
                    </a:solidFill>
                    <a:sym typeface="Wingdings" pitchFamily="2" charset="2"/>
                  </a:rPr>
                  <a:t>:</a:t>
                </a:r>
                <a:r>
                  <a:rPr lang="zh-CN" alt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zh-CN" altLang="en-US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         </a:t>
                </a:r>
                <a:r>
                  <a:rPr lang="en-US" altLang="zh-CN" b="1" dirty="0">
                    <a:solidFill>
                      <a:schemeClr val="tx1"/>
                    </a:solidFill>
                    <a:sym typeface="Wingdings" pitchFamily="2" charset="2"/>
                  </a:rPr>
                  <a:t>1°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𝜱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𝝀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𝜱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𝝁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𝜱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sym typeface="Wingdings" pitchFamily="2" charset="2"/>
                          </a:rPr>
                          <m:t>𝝆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𝜱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sym typeface="Wingdings" pitchFamily="2" charset="2"/>
                          </a:rPr>
                          <m:t>𝝁</m:t>
                        </m:r>
                      </m:e>
                    </m:d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楷体_GB2312" pitchFamily="49" charset="-122"/>
                        <a:sym typeface="Symbol" pitchFamily="18" charset="2"/>
                      </a:rPr>
                      <m:t>∀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𝝆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𝝀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；如左下图</a:t>
                </a:r>
              </a:p>
              <a:p>
                <a:pPr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2°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𝜱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sym typeface="Wingdings" pitchFamily="2" charset="2"/>
                          </a:rPr>
                          <m:t>𝝀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&lt;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𝜱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𝝁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𝜱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𝝆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𝜱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𝝀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:r>
                  <a:rPr lang="zh-CN" alt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∀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𝝆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𝝁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𝜷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；如右下图</a:t>
                </a:r>
              </a:p>
            </p:txBody>
          </p:sp>
        </mc:Choice>
        <mc:Fallback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8844" y="1088901"/>
                <a:ext cx="9410700" cy="5706561"/>
              </a:xfrm>
              <a:blipFill>
                <a:blip r:embed="rId2"/>
                <a:stretch>
                  <a:fillRect l="-1554" t="-1282" r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31416" y="5049512"/>
            <a:ext cx="3797300" cy="1604081"/>
            <a:chOff x="531416" y="5049512"/>
            <a:chExt cx="3797300" cy="1604081"/>
          </a:xfrm>
        </p:grpSpPr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2806700" y="5428811"/>
              <a:ext cx="0" cy="6416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7850" tIns="48925" rIns="97850" bIns="48925"/>
            <a:lstStyle/>
            <a:p>
              <a:endParaRPr lang="zh-CN" alt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1416" y="5049512"/>
              <a:ext cx="3797300" cy="1604081"/>
              <a:chOff x="531416" y="5049512"/>
              <a:chExt cx="3797300" cy="1604081"/>
            </a:xfrm>
          </p:grpSpPr>
          <p:grpSp>
            <p:nvGrpSpPr>
              <p:cNvPr id="62469" name="Group 5"/>
              <p:cNvGrpSpPr>
                <a:grpSpLocks/>
              </p:cNvGrpSpPr>
              <p:nvPr/>
            </p:nvGrpSpPr>
            <p:grpSpPr bwMode="auto">
              <a:xfrm>
                <a:off x="531416" y="5049512"/>
                <a:ext cx="3797300" cy="1604081"/>
                <a:chOff x="240" y="2640"/>
                <a:chExt cx="2208" cy="960"/>
              </a:xfrm>
            </p:grpSpPr>
            <p:sp>
              <p:nvSpPr>
                <p:cNvPr id="62470" name="Line 6"/>
                <p:cNvSpPr>
                  <a:spLocks noChangeShapeType="1"/>
                </p:cNvSpPr>
                <p:nvPr/>
              </p:nvSpPr>
              <p:spPr bwMode="auto">
                <a:xfrm>
                  <a:off x="288" y="3264"/>
                  <a:ext cx="21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471" name="Line 7"/>
                <p:cNvSpPr>
                  <a:spLocks noChangeShapeType="1"/>
                </p:cNvSpPr>
                <p:nvPr/>
              </p:nvSpPr>
              <p:spPr bwMode="auto">
                <a:xfrm>
                  <a:off x="432" y="32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472" name="Line 8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473" name="Line 9"/>
                <p:cNvSpPr>
                  <a:spLocks noChangeShapeType="1"/>
                </p:cNvSpPr>
                <p:nvPr/>
              </p:nvSpPr>
              <p:spPr bwMode="auto">
                <a:xfrm>
                  <a:off x="1008" y="2640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474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3312"/>
                      <a:ext cx="2112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FF0066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100" dirty="0">
                          <a:solidFill>
                            <a:srgbClr val="0000FF"/>
                          </a:solidFill>
                          <a:ea typeface="楷体_GB2312" pitchFamily="49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𝛼</m:t>
                          </m:r>
                        </m:oMath>
                      </a14:m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  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14:m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𝜆</m:t>
                          </m:r>
                        </m:oMath>
                      </a14:m>
                      <a:r>
                        <a:rPr lang="en-US" altLang="zh-CN" i="1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   </a:t>
                      </a:r>
                      <a14:m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𝜇</m:t>
                          </m:r>
                        </m:oMath>
                      </a14:m>
                      <a:r>
                        <a:rPr lang="en-US" altLang="zh-CN" i="1" dirty="0" smtClean="0">
                          <a:solidFill>
                            <a:srgbClr val="0000FF"/>
                          </a:solidFill>
                        </a:rPr>
                        <a:t>     </a:t>
                      </a:r>
                      <a14:m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a14:m>
                      <a:endParaRPr lang="en-US" altLang="zh-CN" i="1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474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0" y="3312"/>
                      <a:ext cx="2112" cy="288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4103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006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2475" name="Line 11"/>
              <p:cNvSpPr>
                <a:spLocks noChangeShapeType="1"/>
              </p:cNvSpPr>
              <p:nvPr/>
            </p:nvSpPr>
            <p:spPr bwMode="auto">
              <a:xfrm>
                <a:off x="842698" y="6035354"/>
                <a:ext cx="990600" cy="0"/>
              </a:xfrm>
              <a:prstGeom prst="line">
                <a:avLst/>
              </a:prstGeom>
              <a:noFill/>
              <a:ln w="76200" cmpd="tri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7850" tIns="48925" rIns="97850" bIns="48925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787900" y="5036145"/>
            <a:ext cx="4210050" cy="1604081"/>
            <a:chOff x="4787900" y="5036145"/>
            <a:chExt cx="4210050" cy="1604081"/>
          </a:xfrm>
        </p:grpSpPr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7346950" y="6035354"/>
              <a:ext cx="123825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7850" tIns="48925" rIns="97850" bIns="48925"/>
            <a:lstStyle/>
            <a:p>
              <a:endParaRPr lang="zh-CN" altLang="en-US"/>
            </a:p>
          </p:txBody>
        </p:sp>
        <p:grpSp>
          <p:nvGrpSpPr>
            <p:cNvPr id="62477" name="Group 13"/>
            <p:cNvGrpSpPr>
              <a:grpSpLocks/>
            </p:cNvGrpSpPr>
            <p:nvPr/>
          </p:nvGrpSpPr>
          <p:grpSpPr bwMode="auto">
            <a:xfrm>
              <a:off x="4787900" y="5036145"/>
              <a:ext cx="4210050" cy="1604081"/>
              <a:chOff x="2784" y="2640"/>
              <a:chExt cx="2448" cy="960"/>
            </a:xfrm>
          </p:grpSpPr>
          <p:sp>
            <p:nvSpPr>
              <p:cNvPr id="62478" name="Line 14"/>
              <p:cNvSpPr>
                <a:spLocks noChangeShapeType="1"/>
              </p:cNvSpPr>
              <p:nvPr/>
            </p:nvSpPr>
            <p:spPr bwMode="auto">
              <a:xfrm>
                <a:off x="2784" y="3264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79" name="Line 15"/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80" name="Line 16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81" name="Line 17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82" name="Line 18"/>
              <p:cNvSpPr>
                <a:spLocks noChangeShapeType="1"/>
              </p:cNvSpPr>
              <p:nvPr/>
            </p:nvSpPr>
            <p:spPr bwMode="auto">
              <a:xfrm>
                <a:off x="4272" y="264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4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3312"/>
                    <a:ext cx="230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FF0066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>
                      <a:lnSpc>
                        <a:spcPct val="90000"/>
                      </a:lnSpc>
                    </a:pPr>
                    <a:r>
                      <a:rPr lang="en-US" altLang="zh-CN" dirty="0" smtClean="0">
                        <a:solidFill>
                          <a:srgbClr val="0000FF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𝛼</m:t>
                        </m:r>
                      </m:oMath>
                    </a14:m>
                    <a:r>
                      <a:rPr lang="en-US" altLang="zh-CN" i="1" dirty="0" smtClean="0">
                        <a:solidFill>
                          <a:srgbClr val="0000FF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𝜆</m:t>
                        </m:r>
                      </m:oMath>
                    </a14:m>
                    <a:r>
                      <a:rPr lang="en-US" altLang="zh-CN" i="1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en-US" altLang="zh-CN" i="1" dirty="0" smtClean="0">
                        <a:solidFill>
                          <a:srgbClr val="0000FF"/>
                        </a:solidFill>
                      </a:rPr>
                      <a:t>     </a:t>
                    </a: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𝜇</m:t>
                        </m:r>
                      </m:oMath>
                    </a14:m>
                    <a:r>
                      <a:rPr lang="en-US" altLang="zh-CN" i="1" dirty="0" smtClean="0">
                        <a:solidFill>
                          <a:srgbClr val="0000FF"/>
                        </a:solidFill>
                      </a:rPr>
                      <a:t>      </a:t>
                    </a: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𝛽</m:t>
                        </m:r>
                      </m:oMath>
                    </a14:m>
                    <a:endParaRPr lang="en-US" altLang="zh-CN" i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483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80" y="3312"/>
                    <a:ext cx="2304" cy="28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92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006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(One-dimensional Search)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0696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4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7921" y="1088901"/>
                <a:ext cx="9711663" cy="5703378"/>
              </a:xfrm>
            </p:spPr>
            <p:txBody>
              <a:bodyPr/>
              <a:lstStyle/>
              <a:p>
                <a:r>
                  <a:rPr lang="zh-CN" altLang="en-US" sz="2600" dirty="0" smtClean="0">
                    <a:sym typeface="Wingdings" pitchFamily="2" charset="2"/>
                  </a:rPr>
                  <a:t>缩</a:t>
                </a:r>
                <a:r>
                  <a:rPr lang="zh-CN" altLang="en-US" sz="2600" dirty="0">
                    <a:sym typeface="Wingdings" pitchFamily="2" charset="2"/>
                  </a:rPr>
                  <a:t>小区间的精确一维搜索（续）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sym typeface="Wingdings" pitchFamily="2" charset="2"/>
                  </a:rPr>
                  <a:t>证明：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sym typeface="Wingdings" pitchFamily="2" charset="2"/>
                  </a:rPr>
                  <a:t>1</a:t>
                </a:r>
                <a:r>
                  <a:rPr lang="en-US" altLang="zh-CN" sz="2800" b="1" dirty="0">
                    <a:solidFill>
                      <a:srgbClr val="FF0000"/>
                    </a:solidFill>
                    <a:sym typeface="Wingdings" pitchFamily="2" charset="2"/>
                  </a:rPr>
                  <a:t>°</a:t>
                </a:r>
                <a:r>
                  <a:rPr lang="zh-CN" altLang="en-US" sz="2800" b="1" dirty="0">
                    <a:solidFill>
                      <a:srgbClr val="FF0000"/>
                    </a:solidFill>
                    <a:sym typeface="Wingdings" pitchFamily="2" charset="2"/>
                  </a:rPr>
                  <a:t>反证：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sym typeface="Wingdings" pitchFamily="2" charset="2"/>
                  </a:rPr>
                  <a:t>设</a:t>
                </a:r>
                <a:r>
                  <a:rPr lang="zh-CN" altLang="en-US" sz="2800" b="1" i="1" dirty="0" smtClean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j-lt"/>
                    <a:sym typeface="Wingdings" pitchFamily="2" charset="2"/>
                  </a:rPr>
                  <a:t>λ</a:t>
                </a:r>
                <a:r>
                  <a:rPr lang="en-US" altLang="zh-CN" sz="2800" baseline="30000" dirty="0" smtClean="0">
                    <a:solidFill>
                      <a:srgbClr val="FF0000"/>
                    </a:solidFill>
                    <a:latin typeface="+mj-lt"/>
                    <a:sym typeface="Wingdings" pitchFamily="2" charset="2"/>
                  </a:rPr>
                  <a:t>∗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j-lt"/>
                    <a:sym typeface="Wingdings" pitchFamily="2" charset="2"/>
                  </a:rPr>
                  <a:t>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j-lt"/>
                  </a:rPr>
                  <a:t>∈[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j-lt"/>
                    <a:sym typeface="Wingdings" pitchFamily="2" charset="2"/>
                  </a:rPr>
                  <a:t>α,β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j-lt"/>
                  </a:rPr>
                  <a:t>]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为最小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点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800" i="0" dirty="0" smtClean="0">
                    <a:solidFill>
                      <a:srgbClr val="FF0000"/>
                    </a:solidFill>
                    <a:latin typeface="+mj-lt"/>
                  </a:rPr>
                  <a:t>γ∈[</a:t>
                </a:r>
                <a:r>
                  <a:rPr lang="en-US" altLang="zh-CN" sz="2800" i="0" dirty="0" smtClean="0">
                    <a:solidFill>
                      <a:srgbClr val="FF0000"/>
                    </a:solidFill>
                    <a:latin typeface="+mj-lt"/>
                    <a:sym typeface="Wingdings" pitchFamily="2" charset="2"/>
                  </a:rPr>
                  <a:t>α,λ</a:t>
                </a:r>
                <a:r>
                  <a:rPr lang="en-US" altLang="zh-CN" sz="2800" i="0" dirty="0" smtClean="0">
                    <a:solidFill>
                      <a:srgbClr val="FF0000"/>
                    </a:solidFill>
                    <a:latin typeface="+mj-lt"/>
                  </a:rPr>
                  <a:t>]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及</a:t>
                </a:r>
                <a:r>
                  <a:rPr lang="en-US" altLang="zh-CN" sz="2800" i="0" dirty="0" err="1" smtClean="0">
                    <a:solidFill>
                      <a:srgbClr val="FF0000"/>
                    </a:solidFill>
                    <a:latin typeface="+mj-lt"/>
                  </a:rPr>
                  <a:t>γ﹤</a:t>
                </a:r>
                <a:r>
                  <a:rPr lang="en-US" altLang="zh-CN" sz="2800" i="0" dirty="0" err="1" smtClean="0">
                    <a:solidFill>
                      <a:srgbClr val="FF0000"/>
                    </a:solidFill>
                    <a:latin typeface="+mj-lt"/>
                    <a:sym typeface="Wingdings" pitchFamily="2" charset="2"/>
                  </a:rPr>
                  <a:t>λ</a:t>
                </a:r>
                <a:r>
                  <a:rPr lang="en-US" altLang="zh-CN" sz="2800" i="0" dirty="0" err="1" smtClean="0">
                    <a:solidFill>
                      <a:srgbClr val="FF0000"/>
                    </a:solidFill>
                    <a:latin typeface="+mj-lt"/>
                  </a:rPr>
                  <a:t>﹤</a:t>
                </a:r>
                <a:r>
                  <a:rPr lang="en-US" altLang="zh-CN" sz="2800" i="0" dirty="0" err="1" smtClean="0">
                    <a:solidFill>
                      <a:srgbClr val="FF0000"/>
                    </a:solidFill>
                    <a:latin typeface="+mj-lt"/>
                    <a:sym typeface="Wingdings" pitchFamily="2" charset="2"/>
                  </a:rPr>
                  <a:t>λ</a:t>
                </a:r>
                <a:r>
                  <a:rPr lang="en-US" altLang="zh-CN" sz="2800" i="0" baseline="30000" dirty="0" smtClean="0">
                    <a:solidFill>
                      <a:srgbClr val="FF0000"/>
                    </a:solidFill>
                    <a:latin typeface="+mj-lt"/>
                    <a:sym typeface="Wingdings" pitchFamily="2" charset="2"/>
                  </a:rPr>
                  <a:t>∗</a:t>
                </a:r>
                <a:r>
                  <a:rPr lang="zh-CN" altLang="en-US" sz="2800" i="1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800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i="1" dirty="0">
                    <a:solidFill>
                      <a:srgbClr val="FF0000"/>
                    </a:solidFill>
                  </a:rPr>
                  <a:t>，</a:t>
                </a:r>
              </a:p>
              <a:p>
                <a:pPr lvl="1"/>
                <a:r>
                  <a:rPr lang="zh-CN" altLang="en-US" sz="2400" dirty="0" smtClean="0">
                    <a:solidFill>
                      <a:srgbClr val="FF0000"/>
                    </a:solidFill>
                  </a:rPr>
                  <a:t>若</a:t>
                </a:r>
                <a:r>
                  <a:rPr lang="en-US" altLang="zh-CN" sz="2400" i="1" dirty="0">
                    <a:solidFill>
                      <a:srgbClr val="FF0000"/>
                    </a:solidFill>
                    <a:sym typeface="Wingdings" pitchFamily="2" charset="2"/>
                  </a:rPr>
                  <a:t>λ</a:t>
                </a:r>
                <a:r>
                  <a:rPr lang="en-US" altLang="zh-CN" sz="2400" i="1" baseline="30000" dirty="0">
                    <a:solidFill>
                      <a:srgbClr val="FF0000"/>
                    </a:solidFill>
                    <a:sym typeface="Wingdings" pitchFamily="2" charset="2"/>
                  </a:rPr>
                  <a:t>*</a:t>
                </a:r>
                <a:r>
                  <a:rPr lang="en-US" altLang="zh-CN" sz="2400" i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∈[</a:t>
                </a:r>
                <a:r>
                  <a:rPr lang="en-US" altLang="zh-CN" sz="2400" i="1" dirty="0">
                    <a:solidFill>
                      <a:srgbClr val="FF0000"/>
                    </a:solidFill>
                    <a:sym typeface="Wingdings" pitchFamily="2" charset="2"/>
                  </a:rPr>
                  <a:t>λ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Wingdings" pitchFamily="2" charset="2"/>
                  </a:rPr>
                  <a:t> ,β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]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，由定义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i="1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矛盾（假设）</a:t>
                </a:r>
                <a:r>
                  <a:rPr lang="zh-CN" altLang="en-US" sz="2400" i="1" dirty="0">
                    <a:solidFill>
                      <a:srgbClr val="FF0000"/>
                    </a:solidFill>
                  </a:rPr>
                  <a:t>；</a:t>
                </a:r>
              </a:p>
              <a:p>
                <a:pPr lvl="1"/>
                <a:r>
                  <a:rPr lang="zh-CN" altLang="en-US" sz="2400" dirty="0" smtClean="0">
                    <a:solidFill>
                      <a:srgbClr val="FF0000"/>
                    </a:solidFill>
                  </a:rPr>
                  <a:t>若</a:t>
                </a:r>
                <a:r>
                  <a:rPr lang="en-US" altLang="zh-CN" sz="2400" i="1" dirty="0">
                    <a:solidFill>
                      <a:srgbClr val="FF0000"/>
                    </a:solidFill>
                    <a:sym typeface="Wingdings" pitchFamily="2" charset="2"/>
                  </a:rPr>
                  <a:t>λ</a:t>
                </a:r>
                <a:r>
                  <a:rPr lang="en-US" altLang="zh-CN" sz="2400" i="1" baseline="30000" dirty="0">
                    <a:solidFill>
                      <a:srgbClr val="FF0000"/>
                    </a:solidFill>
                    <a:sym typeface="Wingdings" pitchFamily="2" charset="2"/>
                  </a:rPr>
                  <a:t>*</a:t>
                </a:r>
                <a:r>
                  <a:rPr lang="en-US" altLang="zh-CN" sz="2400" i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∈[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Wingdings" pitchFamily="2" charset="2"/>
                  </a:rPr>
                  <a:t>α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,</a:t>
                </a:r>
                <a:r>
                  <a:rPr lang="en-US" altLang="zh-CN" sz="2400" i="1" dirty="0">
                    <a:solidFill>
                      <a:srgbClr val="FF0000"/>
                    </a:solidFill>
                    <a:sym typeface="Wingdings" pitchFamily="2" charset="2"/>
                  </a:rPr>
                  <a:t>λ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），由定义及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&gt;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 ≥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sz="2400" i="1" baseline="30000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∗</m:t>
                    </m:r>
                  </m:oMath>
                </a14:m>
                <a:r>
                  <a:rPr lang="zh-CN" altLang="en-US" sz="2400" i="1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矛盾（条件）</a:t>
                </a:r>
                <a:r>
                  <a:rPr lang="zh-CN" altLang="en-US" sz="2400" i="1" dirty="0">
                    <a:solidFill>
                      <a:srgbClr val="FF0000"/>
                    </a:solidFill>
                  </a:rPr>
                  <a:t>；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800" i="1" dirty="0">
                    <a:solidFill>
                      <a:srgbClr val="FF0000"/>
                    </a:solidFill>
                  </a:rPr>
                  <a:t>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 于是结论成立。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800" i="1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800" dirty="0">
                    <a:solidFill>
                      <a:srgbClr val="FF0000"/>
                    </a:solidFill>
                    <a:sym typeface="Wingdings" pitchFamily="2" charset="2"/>
                  </a:rPr>
                  <a:t>°</a:t>
                </a:r>
                <a:r>
                  <a:rPr lang="zh-CN" altLang="en-US" sz="2800" dirty="0">
                    <a:solidFill>
                      <a:srgbClr val="FF0000"/>
                    </a:solidFill>
                    <a:sym typeface="Wingdings" pitchFamily="2" charset="2"/>
                  </a:rPr>
                  <a:t>的证明类似（略）。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ym typeface="Wingdings" pitchFamily="2" charset="2"/>
                  </a:rPr>
                  <a:t>注：上述定理为缩短区间的算法提供了理论根</a:t>
                </a:r>
                <a:r>
                  <a:rPr lang="zh-CN" altLang="en-US" sz="2600" dirty="0" smtClean="0">
                    <a:sym typeface="Wingdings" pitchFamily="2" charset="2"/>
                  </a:rPr>
                  <a:t>据</a:t>
                </a:r>
                <a:endParaRPr lang="zh-CN" altLang="en-US" sz="2600" i="1" dirty="0">
                  <a:solidFill>
                    <a:schemeClr val="folHlink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3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7921" y="1088901"/>
                <a:ext cx="9711663" cy="5703378"/>
              </a:xfrm>
              <a:blipFill rotWithShape="1">
                <a:blip r:embed="rId2"/>
                <a:stretch>
                  <a:fillRect l="-1318" t="-1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(One-dimensional Search)</a:t>
            </a:r>
            <a:endParaRPr lang="zh-CN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87900" y="5245460"/>
            <a:ext cx="4210050" cy="1604081"/>
            <a:chOff x="4787900" y="5036145"/>
            <a:chExt cx="4210050" cy="1604081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346950" y="6035354"/>
              <a:ext cx="123825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7850" tIns="48925" rIns="97850" bIns="48925"/>
            <a:lstStyle/>
            <a:p>
              <a:endParaRPr lang="zh-CN" altLang="en-US"/>
            </a:p>
          </p:txBody>
        </p: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4787900" y="5036145"/>
              <a:ext cx="4210050" cy="1604081"/>
              <a:chOff x="2784" y="2640"/>
              <a:chExt cx="2448" cy="960"/>
            </a:xfrm>
          </p:grpSpPr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784" y="3264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>
                <a:off x="4272" y="264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3312"/>
                    <a:ext cx="230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FF0066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>
                      <a:lnSpc>
                        <a:spcPct val="90000"/>
                      </a:lnSpc>
                    </a:pPr>
                    <a:r>
                      <a:rPr lang="en-US" altLang="zh-CN" dirty="0" smtClean="0">
                        <a:solidFill>
                          <a:srgbClr val="0000FF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𝛼</m:t>
                        </m:r>
                      </m:oMath>
                    </a14:m>
                    <a:r>
                      <a:rPr lang="en-US" altLang="zh-CN" i="1" dirty="0" smtClean="0">
                        <a:solidFill>
                          <a:srgbClr val="0000FF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𝜆</m:t>
                        </m:r>
                      </m:oMath>
                    </a14:m>
                    <a:r>
                      <a:rPr lang="en-US" altLang="zh-CN" i="1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en-US" altLang="zh-CN" i="1" dirty="0" smtClean="0">
                        <a:solidFill>
                          <a:srgbClr val="0000FF"/>
                        </a:solidFill>
                      </a:rPr>
                      <a:t>     </a:t>
                    </a: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𝜇</m:t>
                        </m:r>
                      </m:oMath>
                    </a14:m>
                    <a:r>
                      <a:rPr lang="en-US" altLang="zh-CN" i="1" dirty="0" smtClean="0">
                        <a:solidFill>
                          <a:srgbClr val="0000FF"/>
                        </a:solidFill>
                      </a:rPr>
                      <a:t>      </a:t>
                    </a: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𝛽</m:t>
                        </m:r>
                      </m:oMath>
                    </a14:m>
                    <a:endParaRPr lang="en-US" altLang="zh-CN" i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80" y="3312"/>
                    <a:ext cx="2304" cy="28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92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006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795660" y="5245460"/>
            <a:ext cx="3797300" cy="1604081"/>
            <a:chOff x="531416" y="5049512"/>
            <a:chExt cx="3797300" cy="1604081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2806700" y="5428811"/>
              <a:ext cx="0" cy="6416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7850" tIns="48925" rIns="97850" bIns="48925"/>
            <a:lstStyle/>
            <a:p>
              <a:endParaRPr lang="zh-CN" alt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31416" y="5049512"/>
              <a:ext cx="3797300" cy="1604081"/>
              <a:chOff x="531416" y="5049512"/>
              <a:chExt cx="3797300" cy="1604081"/>
            </a:xfrm>
          </p:grpSpPr>
          <p:grpSp>
            <p:nvGrpSpPr>
              <p:cNvPr id="31" name="Group 5"/>
              <p:cNvGrpSpPr>
                <a:grpSpLocks/>
              </p:cNvGrpSpPr>
              <p:nvPr/>
            </p:nvGrpSpPr>
            <p:grpSpPr bwMode="auto">
              <a:xfrm>
                <a:off x="531416" y="5049512"/>
                <a:ext cx="3797300" cy="1604081"/>
                <a:chOff x="240" y="2640"/>
                <a:chExt cx="2208" cy="960"/>
              </a:xfrm>
            </p:grpSpPr>
            <p:sp>
              <p:nvSpPr>
                <p:cNvPr id="33" name="Line 6"/>
                <p:cNvSpPr>
                  <a:spLocks noChangeShapeType="1"/>
                </p:cNvSpPr>
                <p:nvPr/>
              </p:nvSpPr>
              <p:spPr bwMode="auto">
                <a:xfrm>
                  <a:off x="288" y="3264"/>
                  <a:ext cx="21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4" name="Line 7"/>
                <p:cNvSpPr>
                  <a:spLocks noChangeShapeType="1"/>
                </p:cNvSpPr>
                <p:nvPr/>
              </p:nvSpPr>
              <p:spPr bwMode="auto">
                <a:xfrm>
                  <a:off x="432" y="32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5" name="Line 8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6" name="Line 9"/>
                <p:cNvSpPr>
                  <a:spLocks noChangeShapeType="1"/>
                </p:cNvSpPr>
                <p:nvPr/>
              </p:nvSpPr>
              <p:spPr bwMode="auto">
                <a:xfrm>
                  <a:off x="1008" y="2640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3312"/>
                      <a:ext cx="2112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FF0066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100" dirty="0">
                          <a:solidFill>
                            <a:srgbClr val="0000FF"/>
                          </a:solidFill>
                          <a:ea typeface="楷体_GB2312" pitchFamily="49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𝛼</m:t>
                          </m:r>
                        </m:oMath>
                      </a14:m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  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14:m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𝜆</m:t>
                          </m:r>
                        </m:oMath>
                      </a14:m>
                      <a:r>
                        <a:rPr lang="en-US" altLang="zh-CN" i="1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   </a:t>
                      </a:r>
                      <a14:m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𝜇</m:t>
                          </m:r>
                        </m:oMath>
                      </a14:m>
                      <a:r>
                        <a:rPr lang="en-US" altLang="zh-CN" i="1" dirty="0" smtClean="0">
                          <a:solidFill>
                            <a:srgbClr val="0000FF"/>
                          </a:solidFill>
                        </a:rPr>
                        <a:t>     </a:t>
                      </a:r>
                      <a14:m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a14:m>
                      <a:endParaRPr lang="en-US" altLang="zh-CN" i="1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0" y="3312"/>
                      <a:ext cx="2112" cy="28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13924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006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842698" y="6035354"/>
                <a:ext cx="990600" cy="0"/>
              </a:xfrm>
              <a:prstGeom prst="line">
                <a:avLst/>
              </a:prstGeom>
              <a:noFill/>
              <a:ln w="76200" cmpd="tri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7850" tIns="48925" rIns="97850" bIns="48925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01999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9386" y="1088901"/>
                <a:ext cx="9328150" cy="5816842"/>
              </a:xfrm>
            </p:spPr>
            <p:txBody>
              <a:bodyPr/>
              <a:lstStyle/>
              <a:p>
                <a:r>
                  <a:rPr lang="zh-CN" altLang="en-US" sz="2600" dirty="0" smtClean="0">
                    <a:sym typeface="Wingdings" pitchFamily="2" charset="2"/>
                  </a:rPr>
                  <a:t>缩</a:t>
                </a:r>
                <a:r>
                  <a:rPr lang="zh-CN" altLang="en-US" sz="2600" dirty="0">
                    <a:sym typeface="Wingdings" pitchFamily="2" charset="2"/>
                  </a:rPr>
                  <a:t>小区间的精确一维搜索（续）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dirty="0">
                    <a:sym typeface="Wingdings" pitchFamily="2" charset="2"/>
                  </a:rPr>
                  <a:t>2</a:t>
                </a:r>
                <a:r>
                  <a:rPr lang="zh-CN" altLang="en-US" sz="2600" dirty="0">
                    <a:sym typeface="Wingdings" pitchFamily="2" charset="2"/>
                  </a:rPr>
                  <a:t>、黄金分割法（</a:t>
                </a:r>
                <a:r>
                  <a:rPr lang="en-US" altLang="zh-CN" sz="2600" dirty="0">
                    <a:sym typeface="Wingdings" pitchFamily="2" charset="2"/>
                  </a:rPr>
                  <a:t>0.618 </a:t>
                </a:r>
                <a:r>
                  <a:rPr lang="zh-CN" altLang="en-US" sz="2600" dirty="0">
                    <a:sym typeface="Wingdings" pitchFamily="2" charset="2"/>
                  </a:rPr>
                  <a:t>法）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ym typeface="Wingdings" pitchFamily="2" charset="2"/>
                  </a:rPr>
                  <a:t>	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Wingdings" pitchFamily="2" charset="2"/>
                  </a:rPr>
                  <a:t>通过上述定理，选二点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𝜆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&lt;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𝜇</m:t>
                    </m:r>
                  </m:oMath>
                </a14:m>
                <a:r>
                  <a:rPr lang="en-US" altLang="zh-CN" sz="2600" dirty="0">
                    <a:solidFill>
                      <a:schemeClr val="tx1"/>
                    </a:solidFill>
                    <a:sym typeface="Wingdings" pitchFamily="2" charset="2"/>
                  </a:rPr>
                  <a:t> ,</a:t>
                </a:r>
                <a:r>
                  <a:rPr lang="zh-CN" altLang="en-US" sz="2600" dirty="0">
                    <a:solidFill>
                      <a:schemeClr val="tx1"/>
                    </a:solidFill>
                    <a:sym typeface="Wingdings" pitchFamily="2" charset="2"/>
                  </a:rPr>
                  <a:t>比较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600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𝝀</m:t>
                    </m:r>
                    <m:r>
                      <a:rPr lang="en-US" altLang="zh-CN" sz="26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600" i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lang="zh-CN" altLang="en-US" sz="2600" dirty="0" smtClean="0">
                    <a:solidFill>
                      <a:schemeClr val="tx1"/>
                    </a:solidFill>
                    <a:sym typeface="Wingdings" pitchFamily="2" charset="2"/>
                  </a:rPr>
                  <a:t>与</a:t>
                </a:r>
                <a:r>
                  <a:rPr lang="en-US" altLang="zh-CN" sz="2600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chemeClr val="tx1"/>
                        </a:solidFill>
                        <a:latin typeface="Cambria Math"/>
                      </a:rPr>
                      <m:t>𝜱</m:t>
                    </m:r>
                    <m:r>
                      <a:rPr lang="en-US" altLang="zh-CN" sz="2600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600" b="1" i="1" smtClean="0">
                        <a:solidFill>
                          <a:schemeClr val="tx1"/>
                        </a:solidFill>
                        <a:latin typeface="Cambria Math"/>
                      </a:rPr>
                      <m:t>𝝁</m:t>
                    </m:r>
                    <m:r>
                      <a:rPr lang="en-US" altLang="zh-CN" sz="2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600" i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600" i="1" dirty="0">
                    <a:solidFill>
                      <a:schemeClr val="tx1"/>
                    </a:solidFill>
                  </a:rPr>
                  <a:t>可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去掉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,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zh-CN" sz="2600" dirty="0">
                    <a:solidFill>
                      <a:schemeClr val="tx1"/>
                    </a:solidFill>
                  </a:rPr>
                  <a:t>]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或者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,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sz="2600" dirty="0">
                    <a:solidFill>
                      <a:schemeClr val="tx1"/>
                    </a:solidFill>
                  </a:rPr>
                  <a:t>].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考虑条件：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folHlink"/>
                    </a:solidFill>
                  </a:rPr>
                  <a:t>  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1°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对称：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          </m:t>
                    </m:r>
                  </m:oMath>
                </a14:m>
                <a:r>
                  <a:rPr lang="en-US" altLang="zh-CN" sz="2600" dirty="0" smtClean="0">
                    <a:solidFill>
                      <a:srgbClr val="CC00CC"/>
                    </a:solidFill>
                  </a:rPr>
                  <a:t>……(1)</a:t>
                </a:r>
                <a:endParaRPr lang="en-US" altLang="zh-CN" sz="2600" dirty="0">
                  <a:solidFill>
                    <a:srgbClr val="CC00CC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dirty="0">
                    <a:solidFill>
                      <a:schemeClr val="folHlink"/>
                    </a:solidFill>
                  </a:rPr>
                  <a:t>        </a:t>
                </a:r>
                <a:r>
                  <a:rPr lang="zh-CN" altLang="en-US" sz="2600" dirty="0" smtClean="0">
                    <a:solidFill>
                      <a:schemeClr val="tx1"/>
                    </a:solidFill>
                  </a:rPr>
                  <a:t>使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“坏”的情况去掉，区间长度不小于“好”的情</a:t>
                </a:r>
                <a:r>
                  <a:rPr lang="zh-CN" altLang="en-US" sz="2600" dirty="0" smtClean="0">
                    <a:solidFill>
                      <a:schemeClr val="tx1"/>
                    </a:solidFill>
                  </a:rPr>
                  <a:t>况</a:t>
                </a:r>
                <a:endParaRPr lang="zh-CN" altLang="en-US" sz="2600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folHlink"/>
                    </a:solidFill>
                  </a:rPr>
                  <a:t>  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2°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保持缩减</a:t>
                </a:r>
                <a:r>
                  <a:rPr lang="zh-CN" altLang="en-US" sz="2600" dirty="0" smtClean="0">
                    <a:solidFill>
                      <a:schemeClr val="tx1"/>
                    </a:solidFill>
                  </a:rPr>
                  <a:t>比</a:t>
                </a:r>
                <a:r>
                  <a:rPr lang="en-US" altLang="zh-CN" sz="2600" dirty="0" smtClean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2600" dirty="0" smtClean="0">
                    <a:solidFill>
                      <a:schemeClr val="folHlink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6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保留的区间长度／原区间长度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) 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不变。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sz="2600" dirty="0">
                    <a:solidFill>
                      <a:schemeClr val="folHlink"/>
                    </a:solidFill>
                  </a:rPr>
                  <a:t>     </a:t>
                </a:r>
                <a:r>
                  <a:rPr lang="zh-CN" altLang="en-US" sz="2600" dirty="0" smtClean="0">
                    <a:solidFill>
                      <a:schemeClr val="folHlink"/>
                    </a:solidFill>
                  </a:rPr>
                  <a:t> </a:t>
                </a:r>
                <a:r>
                  <a:rPr lang="zh-CN" altLang="en-US" sz="2600" dirty="0" smtClean="0">
                    <a:solidFill>
                      <a:schemeClr val="tx1"/>
                    </a:solidFill>
                  </a:rPr>
                  <a:t>使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每次保留下来的节</a:t>
                </a:r>
                <a:r>
                  <a:rPr lang="zh-CN" altLang="en-US" sz="2600" dirty="0" smtClean="0">
                    <a:solidFill>
                      <a:schemeClr val="tx1"/>
                    </a:solidFill>
                  </a:rPr>
                  <a:t>点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</a:rPr>
                  <a:t>，在下一次的比较中成为一个相应比例位置的节点 </a:t>
                </a:r>
                <a:endParaRPr lang="en-US" altLang="zh-CN" sz="26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6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sz="2600" dirty="0" smtClean="0">
                    <a:solidFill>
                      <a:srgbClr val="FF0000"/>
                    </a:solidFill>
                  </a:rPr>
                  <a:t>推导缩减比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altLang="zh-CN" sz="2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600" dirty="0" smtClean="0">
                    <a:solidFill>
                      <a:schemeClr val="folHlink"/>
                    </a:solidFill>
                  </a:rPr>
                  <a:t>:  </a:t>
                </a:r>
                <a:r>
                  <a:rPr lang="zh-CN" altLang="en-US" sz="2600" dirty="0" smtClean="0">
                    <a:solidFill>
                      <a:srgbClr val="CC00CC"/>
                    </a:solidFill>
                  </a:rPr>
                  <a:t>如图设第一次保留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𝜇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altLang="zh-CN" sz="2600" dirty="0" smtClean="0">
                    <a:solidFill>
                      <a:srgbClr val="CC00CC"/>
                    </a:solidFill>
                  </a:rPr>
                  <a:t>(</a:t>
                </a:r>
                <a:r>
                  <a:rPr lang="zh-CN" altLang="en-US" sz="2600" dirty="0" smtClean="0">
                    <a:solidFill>
                      <a:srgbClr val="CC00CC"/>
                    </a:solidFill>
                  </a:rPr>
                  <a:t>去掉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𝜇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𝛽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]),</m:t>
                    </m:r>
                  </m:oMath>
                </a14:m>
                <a:r>
                  <a:rPr lang="zh-CN" altLang="en-US" sz="2600" dirty="0" smtClean="0">
                    <a:solidFill>
                      <a:srgbClr val="CC00CC"/>
                    </a:solidFill>
                  </a:rPr>
                  <a:t>那么第二次保留的长度为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600" i="1" dirty="0" smtClean="0">
                        <a:solidFill>
                          <a:srgbClr val="CC00CC"/>
                        </a:solidFill>
                        <a:latin typeface="Cambria Math"/>
                      </a:rPr>
                      <m:t>],</m:t>
                    </m:r>
                  </m:oMath>
                </a14:m>
                <a:r>
                  <a:rPr lang="zh-CN" altLang="en-US" sz="2600" dirty="0" smtClean="0">
                    <a:solidFill>
                      <a:srgbClr val="CC00CC"/>
                    </a:solidFill>
                  </a:rPr>
                  <a:t>则</a:t>
                </a:r>
                <a:endParaRPr lang="zh-CN" altLang="en-US" sz="26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9386" y="1088901"/>
                <a:ext cx="9328150" cy="5816842"/>
              </a:xfrm>
              <a:blipFill rotWithShape="1">
                <a:blip r:embed="rId3"/>
                <a:stretch>
                  <a:fillRect l="-1176" t="-1258" r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Line 8"/>
          <p:cNvSpPr>
            <a:spLocks noChangeShapeType="1"/>
          </p:cNvSpPr>
          <p:nvPr/>
        </p:nvSpPr>
        <p:spPr bwMode="auto">
          <a:xfrm flipV="1">
            <a:off x="2971800" y="5854894"/>
            <a:ext cx="0" cy="16040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/>
          <a:lstStyle/>
          <a:p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148138" y="3328467"/>
            <a:ext cx="9906000" cy="4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>
            <a:spAutoFit/>
          </a:bodyPr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400029" y="3318442"/>
            <a:ext cx="9906000" cy="4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>
            <a:spAutoFit/>
          </a:bodyPr>
          <a:lstStyle/>
          <a:p>
            <a:endParaRPr lang="zh-CN" alt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519869"/>
              </p:ext>
            </p:extLst>
          </p:nvPr>
        </p:nvGraphicFramePr>
        <p:xfrm>
          <a:off x="5097016" y="5749980"/>
          <a:ext cx="44418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Equation" r:id="rId4" imgW="1625400" imgH="419040" progId="Equation.3">
                  <p:embed/>
                </p:oleObj>
              </mc:Choice>
              <mc:Fallback>
                <p:oleObj name="Equation" r:id="rId4" imgW="1625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016" y="5749980"/>
                        <a:ext cx="4441825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(One-dimensional Search)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2750" y="5955828"/>
            <a:ext cx="4210050" cy="967484"/>
            <a:chOff x="412750" y="5955828"/>
            <a:chExt cx="4210050" cy="967484"/>
          </a:xfrm>
        </p:grpSpPr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412750" y="6328465"/>
              <a:ext cx="4210050" cy="594847"/>
              <a:chOff x="240" y="3580"/>
              <a:chExt cx="2448" cy="356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240" y="3648"/>
                <a:ext cx="24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i="1" dirty="0" smtClean="0">
                    <a:solidFill>
                      <a:srgbClr val="FF0000"/>
                    </a:solidFill>
                  </a:rPr>
                  <a:t>α     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λ   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   μ    β</a:t>
                </a:r>
                <a:endParaRPr lang="en-US" altLang="zh-CN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8" name="Line 4"/>
              <p:cNvSpPr>
                <a:spLocks noChangeShapeType="1"/>
              </p:cNvSpPr>
              <p:nvPr/>
            </p:nvSpPr>
            <p:spPr bwMode="auto">
              <a:xfrm>
                <a:off x="410" y="3666"/>
                <a:ext cx="211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0" name="Line 6"/>
              <p:cNvSpPr>
                <a:spLocks noChangeShapeType="1"/>
              </p:cNvSpPr>
              <p:nvPr/>
            </p:nvSpPr>
            <p:spPr bwMode="auto">
              <a:xfrm>
                <a:off x="410" y="3628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1" name="Line 7"/>
              <p:cNvSpPr>
                <a:spLocks noChangeShapeType="1"/>
              </p:cNvSpPr>
              <p:nvPr/>
            </p:nvSpPr>
            <p:spPr bwMode="auto">
              <a:xfrm flipV="1">
                <a:off x="1226" y="358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 flipV="1">
                <a:off x="2522" y="3628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 flipV="1">
                <a:off x="1977" y="358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954" y="359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496616" y="5955828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16" y="5955828"/>
                  <a:ext cx="432048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0000"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12704" y="5961565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704" y="5961565"/>
                  <a:ext cx="43204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0986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12171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88504" y="1088901"/>
                <a:ext cx="8420100" cy="5706562"/>
              </a:xfrm>
            </p:spPr>
            <p:txBody>
              <a:bodyPr/>
              <a:lstStyle/>
              <a:p>
                <a:r>
                  <a:rPr lang="zh-CN" altLang="en-US" sz="2600" dirty="0" smtClean="0">
                    <a:sym typeface="Wingdings" pitchFamily="2" charset="2"/>
                  </a:rPr>
                  <a:t>缩</a:t>
                </a:r>
                <a:r>
                  <a:rPr lang="zh-CN" altLang="en-US" sz="2600" dirty="0">
                    <a:sym typeface="Wingdings" pitchFamily="2" charset="2"/>
                  </a:rPr>
                  <a:t>小区间的精确一维搜索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b="1" dirty="0">
                    <a:sym typeface="Wingdings" pitchFamily="2" charset="2"/>
                  </a:rPr>
                  <a:t>2</a:t>
                </a:r>
                <a:r>
                  <a:rPr lang="zh-CN" altLang="en-US" b="1" dirty="0">
                    <a:sym typeface="Wingdings" pitchFamily="2" charset="2"/>
                  </a:rPr>
                  <a:t>、黄金分割法（</a:t>
                </a:r>
                <a:r>
                  <a:rPr lang="en-US" altLang="zh-CN" b="1" dirty="0">
                    <a:sym typeface="Wingdings" pitchFamily="2" charset="2"/>
                  </a:rPr>
                  <a:t>0.618 </a:t>
                </a:r>
                <a:r>
                  <a:rPr lang="zh-CN" altLang="en-US" b="1" dirty="0">
                    <a:sym typeface="Wingdings" pitchFamily="2" charset="2"/>
                  </a:rPr>
                  <a:t>法）（续）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b="1" dirty="0">
                    <a:sym typeface="Wingdings" pitchFamily="2" charset="2"/>
                  </a:rPr>
                  <a:t>   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整理②</a:t>
                </a:r>
                <a:r>
                  <a:rPr lang="zh-CN" altLang="en-US" b="1" i="1" dirty="0">
                    <a:solidFill>
                      <a:schemeClr val="folHlink"/>
                    </a:solidFill>
                    <a:sym typeface="Wingdings" pitchFamily="2" charset="2"/>
                  </a:rPr>
                  <a:t> </a:t>
                </a:r>
                <a:r>
                  <a:rPr lang="zh-CN" alt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：</a:t>
                </a:r>
                <a:r>
                  <a:rPr lang="zh-CN" altLang="en-US" b="1" i="1" dirty="0" smtClean="0">
                    <a:solidFill>
                      <a:schemeClr val="folHlink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𝝁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+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𝜷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−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)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b="1" i="1" dirty="0">
                    <a:solidFill>
                      <a:schemeClr val="tx1"/>
                    </a:solidFill>
                    <a:sym typeface="Wingdings" pitchFamily="2" charset="2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𝝀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=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+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𝝁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−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)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结合①式：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𝒕</m:t>
                    </m:r>
                    <m:r>
                      <a:rPr lang="en-US" altLang="zh-CN" b="1" i="1" baseline="30000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𝒕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sym typeface="Wingdings" pitchFamily="2" charset="2"/>
                  </a:rPr>
                  <a:t>        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zh-CN" b="1" i="1" dirty="0">
                    <a:solidFill>
                      <a:schemeClr val="hlink"/>
                    </a:solidFill>
                    <a:sym typeface="Wingdings" pitchFamily="2" charset="2"/>
                  </a:rPr>
                  <a:t>   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故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≈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𝟔𝟏𝟖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注意   上式有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𝒕</m:t>
                    </m:r>
                    <m:r>
                      <a:rPr lang="en-US" altLang="zh-CN" b="1" i="1" baseline="30000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𝒕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  <a:sym typeface="Wingdings" pitchFamily="2" charset="2"/>
                  </a:rPr>
                  <a:t>,   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故有    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zh-CN" altLang="en-US" b="1" i="1" dirty="0">
                    <a:solidFill>
                      <a:schemeClr val="tx1"/>
                    </a:solidFill>
                    <a:sym typeface="Wingdings" pitchFamily="2" charset="2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𝝁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+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𝜷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−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)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zh-CN" b="1" i="1" dirty="0">
                    <a:solidFill>
                      <a:schemeClr val="tx1"/>
                    </a:solidFill>
                    <a:sym typeface="Wingdings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𝝀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=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+(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𝜷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−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𝜶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 )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zh-CN" alt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算</a:t>
                </a:r>
                <a:r>
                  <a:rPr lang="zh-CN" altLang="en-US" b="1" dirty="0">
                    <a:solidFill>
                      <a:schemeClr val="tx1"/>
                    </a:solidFill>
                    <a:sym typeface="Wingdings" pitchFamily="2" charset="2"/>
                  </a:rPr>
                  <a:t>法框</a:t>
                </a:r>
                <a:r>
                  <a:rPr lang="zh-CN" alt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图如下</a:t>
                </a:r>
                <a:endParaRPr lang="zh-CN" altLang="en-US" b="1" i="1" dirty="0">
                  <a:solidFill>
                    <a:schemeClr val="tx1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504" y="1088901"/>
                <a:ext cx="8420100" cy="5706562"/>
              </a:xfrm>
              <a:blipFill rotWithShape="1">
                <a:blip r:embed="rId3"/>
                <a:stretch>
                  <a:fillRect l="-1738" t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6" name="AutoShape 4"/>
          <p:cNvSpPr>
            <a:spLocks/>
          </p:cNvSpPr>
          <p:nvPr/>
        </p:nvSpPr>
        <p:spPr bwMode="auto">
          <a:xfrm>
            <a:off x="2648744" y="2169021"/>
            <a:ext cx="283765" cy="1086096"/>
          </a:xfrm>
          <a:prstGeom prst="leftBrace">
            <a:avLst>
              <a:gd name="adj1" fmla="val 3282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endParaRPr lang="zh-CN" alt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142979" y="3383608"/>
            <a:ext cx="9906000" cy="4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>
            <a:spAutoFit/>
          </a:bodyPr>
          <a:lstStyle/>
          <a:p>
            <a:endParaRPr lang="zh-CN" altLang="en-US"/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444898"/>
              </p:ext>
            </p:extLst>
          </p:nvPr>
        </p:nvGraphicFramePr>
        <p:xfrm>
          <a:off x="6249144" y="3387750"/>
          <a:ext cx="3146252" cy="9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4" imgW="1473120" imgH="431640" progId="Equation.3">
                  <p:embed/>
                </p:oleObj>
              </mc:Choice>
              <mc:Fallback>
                <p:oleObj name="Equation" r:id="rId4" imgW="147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144" y="3387750"/>
                        <a:ext cx="3146252" cy="92799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AutoShape 8"/>
          <p:cNvSpPr>
            <a:spLocks/>
          </p:cNvSpPr>
          <p:nvPr/>
        </p:nvSpPr>
        <p:spPr bwMode="auto">
          <a:xfrm>
            <a:off x="2672646" y="5121349"/>
            <a:ext cx="165100" cy="561428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4929718" y="3633332"/>
            <a:ext cx="1297325" cy="302436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(One-dimensional Search)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8029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  <p:bldP spid="64516" grpId="0" animBg="1"/>
      <p:bldP spid="64520" grpId="0" animBg="1"/>
      <p:bldP spid="645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504" y="1016893"/>
            <a:ext cx="9417496" cy="6201470"/>
          </a:xfrm>
        </p:spPr>
        <p:txBody>
          <a:bodyPr/>
          <a:lstStyle/>
          <a:p>
            <a:r>
              <a:rPr lang="zh-CN" altLang="en-US" sz="2600" dirty="0" smtClean="0">
                <a:sym typeface="Wingdings" pitchFamily="2" charset="2"/>
              </a:rPr>
              <a:t>缩</a:t>
            </a:r>
            <a:r>
              <a:rPr lang="zh-CN" altLang="en-US" sz="2600" dirty="0">
                <a:sym typeface="Wingdings" pitchFamily="2" charset="2"/>
              </a:rPr>
              <a:t>小区间的精确一维搜索 </a:t>
            </a:r>
            <a:r>
              <a:rPr lang="zh-CN" altLang="en-US" sz="2600" dirty="0" smtClean="0">
                <a:sym typeface="Wingdings" pitchFamily="2" charset="2"/>
              </a:rPr>
              <a:t>之黄</a:t>
            </a:r>
            <a:r>
              <a:rPr lang="zh-CN" altLang="en-US" sz="2600" dirty="0">
                <a:sym typeface="Wingdings" pitchFamily="2" charset="2"/>
              </a:rPr>
              <a:t>金分割法（</a:t>
            </a:r>
            <a:r>
              <a:rPr lang="en-US" altLang="zh-CN" sz="2600" dirty="0">
                <a:sym typeface="Wingdings" pitchFamily="2" charset="2"/>
              </a:rPr>
              <a:t>0.618 </a:t>
            </a:r>
            <a:r>
              <a:rPr lang="zh-CN" altLang="en-US" sz="2600" dirty="0" smtClean="0">
                <a:sym typeface="Wingdings" pitchFamily="2" charset="2"/>
              </a:rPr>
              <a:t>法）</a:t>
            </a:r>
            <a:endParaRPr lang="zh-CN" altLang="en-US" sz="2600" dirty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一维搜索</a:t>
            </a:r>
            <a:r>
              <a:rPr lang="en-US" altLang="zh-CN" dirty="0"/>
              <a:t>(One-dimensional Search)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32520" y="1569539"/>
            <a:ext cx="9288808" cy="5352010"/>
            <a:chOff x="632520" y="1569539"/>
            <a:chExt cx="9288808" cy="5352010"/>
          </a:xfrm>
        </p:grpSpPr>
        <p:grpSp>
          <p:nvGrpSpPr>
            <p:cNvPr id="65589" name="Group 53"/>
            <p:cNvGrpSpPr>
              <a:grpSpLocks/>
            </p:cNvGrpSpPr>
            <p:nvPr/>
          </p:nvGrpSpPr>
          <p:grpSpPr bwMode="auto">
            <a:xfrm>
              <a:off x="632520" y="1569539"/>
              <a:ext cx="9288808" cy="5352010"/>
              <a:chOff x="192" y="768"/>
              <a:chExt cx="5837" cy="3216"/>
            </a:xfrm>
            <a:effectLst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40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768"/>
                    <a:ext cx="1632" cy="432"/>
                  </a:xfrm>
                  <a:prstGeom prst="flowChartAlternateProcess">
                    <a:avLst/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100" b="0" dirty="0"/>
                      <a:t>初始</a:t>
                    </a:r>
                    <a14:m>
                      <m:oMath xmlns:m="http://schemas.openxmlformats.org/officeDocument/2006/math">
                        <m:r>
                          <a:rPr lang="en-US" altLang="zh-CN" sz="2100" i="1" dirty="0" smtClean="0">
                            <a:latin typeface="Cambria Math"/>
                          </a:rPr>
                          <m:t>[</m:t>
                        </m:r>
                        <m:r>
                          <a:rPr lang="en-US" altLang="zh-CN" sz="2100" i="1" dirty="0" smtClean="0">
                            <a:latin typeface="Cambria Math"/>
                          </a:rPr>
                          <m:t>𝛼</m:t>
                        </m:r>
                        <m:r>
                          <a:rPr lang="en-US" altLang="zh-CN" sz="210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100" i="1" dirty="0" smtClean="0">
                            <a:latin typeface="Cambria Math"/>
                          </a:rPr>
                          <m:t>𝛽</m:t>
                        </m:r>
                        <m:r>
                          <a:rPr lang="en-US" altLang="zh-CN" sz="2100" i="1" dirty="0" smtClean="0">
                            <a:latin typeface="Cambria Math"/>
                          </a:rPr>
                          <m:t>], </m:t>
                        </m:r>
                        <m:r>
                          <a:rPr lang="en-US" altLang="zh-CN" sz="2100" i="1" dirty="0" smtClean="0">
                            <a:latin typeface="Cambria Math"/>
                          </a:rPr>
                          <m:t>𝜀</m:t>
                        </m:r>
                        <m:r>
                          <a:rPr lang="en-US" altLang="zh-CN" sz="2100" i="1" dirty="0" smtClean="0">
                            <a:latin typeface="Cambria Math"/>
                          </a:rPr>
                          <m:t>&gt;0</m:t>
                        </m:r>
                      </m:oMath>
                    </a14:m>
                    <a:endParaRPr lang="en-US" altLang="zh-CN" sz="2100" dirty="0"/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100" i="1" dirty="0" smtClean="0">
                              <a:solidFill>
                                <a:schemeClr val="folHlink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sz="2100" dirty="0">
                      <a:solidFill>
                        <a:schemeClr val="folHlin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540" name="AutoShap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92" y="768"/>
                    <a:ext cx="1632" cy="432"/>
                  </a:xfrm>
                  <a:prstGeom prst="flowChartAlternateProcess">
                    <a:avLst/>
                  </a:prstGeom>
                  <a:blipFill rotWithShape="1">
                    <a:blip r:embed="rId3"/>
                    <a:stretch>
                      <a:fillRect t="-7500"/>
                    </a:stretch>
                  </a:blip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5541" name="Object 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19172870"/>
                      </p:ext>
                    </p:extLst>
                  </p:nvPr>
                </p:nvGraphicFramePr>
                <p:xfrm>
                  <a:off x="3174" y="960"/>
                  <a:ext cx="852" cy="22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1024" name="Equation" r:id="rId4" imgW="888840" imgH="241200" progId="Equation.3">
                          <p:embed/>
                        </p:oleObj>
                      </mc:Choice>
                      <mc:Fallback>
                        <p:oleObj name="Equation" r:id="rId4" imgW="8888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74" y="960"/>
                                <a:ext cx="852" cy="22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folHlink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5541" name="Object 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19172870"/>
                      </p:ext>
                    </p:extLst>
                  </p:nvPr>
                </p:nvGraphicFramePr>
                <p:xfrm>
                  <a:off x="3174" y="960"/>
                  <a:ext cx="852" cy="22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1013" name="Equation" r:id="rId6" imgW="888840" imgH="241200" progId="Equation.3">
                          <p:embed/>
                        </p:oleObj>
                      </mc:Choice>
                      <mc:Fallback>
                        <p:oleObj name="Equation" r:id="rId6" imgW="8888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74" y="960"/>
                                <a:ext cx="852" cy="22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folHlink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43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1296"/>
                    <a:ext cx="2568" cy="384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100" i="1" dirty="0" smtClean="0">
                              <a:latin typeface="Cambria Math"/>
                            </a:rPr>
                            <m:t>𝜆</m:t>
                          </m:r>
                          <m:r>
                            <a:rPr lang="en-US" altLang="zh-CN" sz="2100" i="1" dirty="0" smtClean="0">
                              <a:latin typeface="Cambria Math"/>
                            </a:rPr>
                            <m:t> = </m:t>
                          </m:r>
                          <m:r>
                            <a:rPr lang="en-US" altLang="zh-CN" sz="2100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sz="2100" i="1" dirty="0" smtClean="0">
                              <a:latin typeface="Cambria Math"/>
                            </a:rPr>
                            <m:t> +</m:t>
                          </m:r>
                          <m:r>
                            <a:rPr lang="en-US" altLang="zh-CN" sz="2100" b="1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100" b="1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𝛽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 −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 )</m:t>
                          </m:r>
                        </m:oMath>
                      </m:oMathPara>
                    </a14:m>
                    <a:endParaRPr lang="en-US" altLang="zh-CN" sz="2100" i="1" dirty="0"/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 =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 +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 −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 )</m:t>
                          </m:r>
                        </m:oMath>
                      </m:oMathPara>
                    </a14:m>
                    <a:endParaRPr lang="en-US" altLang="zh-CN" i="1" dirty="0"/>
                  </a:p>
                </p:txBody>
              </p:sp>
            </mc:Choice>
            <mc:Fallback xmlns="">
              <p:sp>
                <p:nvSpPr>
                  <p:cNvPr id="65543" name="AutoShap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8" y="1296"/>
                    <a:ext cx="2568" cy="384"/>
                  </a:xfrm>
                  <a:prstGeom prst="flowChartProcess">
                    <a:avLst/>
                  </a:prstGeom>
                  <a:blipFill rotWithShape="1">
                    <a:blip r:embed="rId8"/>
                    <a:stretch>
                      <a:fillRect t="-1887" b="-25472"/>
                    </a:stretch>
                  </a:blip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544" name="Line 8"/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4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920"/>
                    <a:ext cx="1344" cy="336"/>
                  </a:xfrm>
                  <a:prstGeom prst="flowChartDecision">
                    <a:avLst/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folHlink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100" b="0" i="1" dirty="0" smtClean="0">
                              <a:latin typeface="Cambria Math"/>
                            </a:rPr>
                            <m:t>𝛽</m:t>
                          </m:r>
                          <m:r>
                            <a:rPr lang="en-US" altLang="zh-CN" sz="2100" b="0" i="1" dirty="0" smtClean="0">
                              <a:latin typeface="Cambria Math"/>
                            </a:rPr>
                            <m:t> −</m:t>
                          </m:r>
                          <m:r>
                            <a:rPr lang="en-US" altLang="zh-CN" sz="2100" b="0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sz="2100" b="0" i="1" dirty="0" smtClean="0">
                              <a:latin typeface="Cambria Math"/>
                            </a:rPr>
                            <m:t> &lt;</m:t>
                          </m:r>
                          <m:r>
                            <a:rPr lang="en-US" altLang="zh-CN" sz="2100" b="0" i="1" dirty="0" smtClean="0">
                              <a:latin typeface="Cambria Math"/>
                            </a:rPr>
                            <m:t>𝜀</m:t>
                          </m:r>
                          <m:r>
                            <a:rPr lang="en-US" altLang="zh-CN" sz="2100" b="0" i="1" dirty="0" smtClean="0">
                              <a:latin typeface="Cambria Math"/>
                            </a:rPr>
                            <m:t>?</m:t>
                          </m:r>
                          <m:r>
                            <a:rPr lang="en-US" altLang="zh-CN" b="0" i="1" dirty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b="0" dirty="0"/>
                  </a:p>
                </p:txBody>
              </p:sp>
            </mc:Choice>
            <mc:Fallback xmlns="">
              <p:sp>
                <p:nvSpPr>
                  <p:cNvPr id="65546" name="AutoShap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28" y="1920"/>
                    <a:ext cx="1344" cy="336"/>
                  </a:xfrm>
                  <a:prstGeom prst="flowChartDecision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folHlink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547" name="Line 11"/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4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1872"/>
                    <a:ext cx="1267" cy="576"/>
                  </a:xfrm>
                  <a:prstGeom prst="flowChartAlternateProcess">
                    <a:avLst/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100" b="0" dirty="0"/>
                      <a:t>STOP</a:t>
                    </a:r>
                    <a14:m>
                      <m:oMath xmlns:m="http://schemas.openxmlformats.org/officeDocument/2006/math">
                        <m:r>
                          <a:rPr lang="en-US" altLang="zh-CN" sz="2100" b="0" i="1" dirty="0" smtClean="0">
                            <a:latin typeface="Cambria Math"/>
                          </a:rPr>
                          <m:t>; </m:t>
                        </m:r>
                      </m:oMath>
                    </a14:m>
                    <a:endParaRPr lang="en-US" altLang="zh-CN" sz="2100" b="0" dirty="0"/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100" b="0" i="1" dirty="0" smtClean="0">
                              <a:latin typeface="Cambria Math"/>
                            </a:rPr>
                            <m:t>𝜆</m:t>
                          </m:r>
                          <m:r>
                            <a:rPr lang="en-US" altLang="zh-CN" sz="2100" b="0" i="1" baseline="30000" dirty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b="0" i="1" dirty="0">
                              <a:latin typeface="Cambria Math"/>
                            </a:rPr>
                            <m:t>=(</m:t>
                          </m:r>
                          <m:r>
                            <a:rPr lang="en-US" altLang="zh-CN" sz="2100" b="0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sz="2100" b="0" i="1" dirty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100" b="0" i="1" dirty="0">
                              <a:latin typeface="Cambria Math"/>
                            </a:rPr>
                            <m:t>𝛽</m:t>
                          </m:r>
                          <m:r>
                            <a:rPr lang="en-US" altLang="zh-CN" sz="2100" b="0" i="1" dirty="0">
                              <a:latin typeface="Cambria Math"/>
                            </a:rPr>
                            <m:t>)/2</m:t>
                          </m:r>
                        </m:oMath>
                      </m:oMathPara>
                    </a14:m>
                    <a:endParaRPr lang="en-US" altLang="zh-CN" sz="2100" b="0" dirty="0"/>
                  </a:p>
                </p:txBody>
              </p:sp>
            </mc:Choice>
            <mc:Fallback xmlns="">
              <p:sp>
                <p:nvSpPr>
                  <p:cNvPr id="6554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52" y="1872"/>
                    <a:ext cx="1267" cy="576"/>
                  </a:xfrm>
                  <a:prstGeom prst="flowChartAlternateProcess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549" name="Line 13"/>
              <p:cNvSpPr>
                <a:spLocks noChangeShapeType="1"/>
              </p:cNvSpPr>
              <p:nvPr/>
            </p:nvSpPr>
            <p:spPr bwMode="auto">
              <a:xfrm>
                <a:off x="4272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0" name="Rectangle 14"/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100" b="0" dirty="0"/>
                  <a:t>yes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51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1920" cy="528"/>
                  </a:xfrm>
                  <a:prstGeom prst="flowChartDecision">
                    <a:avLst/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900" b="1" i="1" dirty="0" smtClean="0">
                              <a:latin typeface="Cambria Math"/>
                            </a:rPr>
                            <m:t>𝜱</m:t>
                          </m:r>
                          <m:d>
                            <m:dPr>
                              <m:ctrlPr>
                                <a:rPr lang="en-US" altLang="zh-CN" sz="19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b="1" i="1" dirty="0" smtClean="0">
                                  <a:latin typeface="Cambria Math"/>
                                </a:rPr>
                                <m:t>𝝀</m:t>
                              </m:r>
                            </m:e>
                          </m:d>
                          <m:r>
                            <a:rPr lang="en-US" altLang="zh-CN" sz="19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900" b="1" i="1" dirty="0" smtClean="0">
                              <a:latin typeface="Cambria Math"/>
                            </a:rPr>
                            <m:t>𝜱</m:t>
                          </m:r>
                          <m:d>
                            <m:dPr>
                              <m:ctrlPr>
                                <a:rPr lang="en-US" altLang="zh-CN" sz="19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b="1" i="1" dirty="0" smtClean="0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sz="1900" b="1" i="1" dirty="0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1900" b="1" i="1" dirty="0" smtClean="0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1900" b="1" i="1" dirty="0" smtClean="0">
                              <a:latin typeface="Cambria Math"/>
                            </a:rPr>
                            <m:t>?</m:t>
                          </m:r>
                        </m:oMath>
                      </m:oMathPara>
                    </a14:m>
                    <a:endParaRPr lang="en-US" altLang="zh-CN" sz="1900" i="1" dirty="0"/>
                  </a:p>
                </p:txBody>
              </p:sp>
            </mc:Choice>
            <mc:Fallback xmlns="">
              <p:sp>
                <p:nvSpPr>
                  <p:cNvPr id="65551" name="AutoShap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40" y="2592"/>
                    <a:ext cx="1920" cy="528"/>
                  </a:xfrm>
                  <a:prstGeom prst="flowChartDecision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552" name="Line 16"/>
              <p:cNvSpPr>
                <a:spLocks noChangeShapeType="1"/>
              </p:cNvSpPr>
              <p:nvPr/>
            </p:nvSpPr>
            <p:spPr bwMode="auto">
              <a:xfrm>
                <a:off x="3600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3" name="Rectangle 17"/>
              <p:cNvSpPr>
                <a:spLocks noChangeArrowheads="1"/>
              </p:cNvSpPr>
              <p:nvPr/>
            </p:nvSpPr>
            <p:spPr bwMode="auto">
              <a:xfrm>
                <a:off x="3696" y="225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100" b="0" dirty="0"/>
                  <a:t>No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504"/>
                    <a:ext cx="1584" cy="480"/>
                  </a:xfrm>
                  <a:prstGeom prst="rect">
                    <a:avLst/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i="1" dirty="0" smtClean="0">
                              <a:latin typeface="Cambria Math"/>
                            </a:rPr>
                            <m:t>= 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𝜆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𝜆</m:t>
                          </m:r>
                          <m:r>
                            <a:rPr lang="en-US" altLang="zh-CN" sz="2100" i="1" dirty="0">
                              <a:latin typeface="Cambria Math"/>
                            </a:rPr>
                            <m:t> = 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US" altLang="zh-CN" i="1" dirty="0"/>
                  </a:p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 xmlns:m="http://schemas.openxmlformats.org/officeDocument/2006/math">
                        <m:r>
                          <a:rPr lang="en-US" altLang="zh-CN" sz="2100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 dirty="0">
                            <a:latin typeface="Cambria Math"/>
                          </a:rPr>
                          <m:t>𝜇</m:t>
                        </m:r>
                        <m:r>
                          <a:rPr lang="en-US" altLang="zh-CN" i="1" dirty="0">
                            <a:latin typeface="Cambria Math"/>
                          </a:rPr>
                          <m:t> =</m:t>
                        </m:r>
                        <m:r>
                          <a:rPr lang="en-US" altLang="zh-CN" i="1" dirty="0">
                            <a:latin typeface="Cambria Math"/>
                          </a:rPr>
                          <m:t>𝛼</m:t>
                        </m:r>
                        <m:r>
                          <a:rPr lang="en-US" altLang="zh-CN" i="1" dirty="0">
                            <a:latin typeface="Cambria Math"/>
                          </a:rPr>
                          <m:t> +</m:t>
                        </m:r>
                        <m:r>
                          <a:rPr lang="en-US" altLang="zh-CN" i="1" dirty="0">
                            <a:latin typeface="Cambria Math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𝛽</m:t>
                        </m:r>
                        <m:r>
                          <a:rPr lang="en-US" altLang="zh-CN" i="1" dirty="0">
                            <a:latin typeface="Cambria Math"/>
                          </a:rPr>
                          <m:t> −</m:t>
                        </m:r>
                        <m:r>
                          <a:rPr lang="en-US" altLang="zh-CN" i="1" dirty="0">
                            <a:latin typeface="Cambria Math"/>
                          </a:rPr>
                          <m:t>𝛼</m:t>
                        </m:r>
                        <m:r>
                          <a:rPr lang="en-US" altLang="zh-CN" i="1" dirty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altLang="zh-CN" i="1" dirty="0">
                        <a:solidFill>
                          <a:schemeClr val="folHlink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65554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36" y="3504"/>
                    <a:ext cx="1584" cy="48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3373" r="-8916" b="-15789"/>
                    </a:stretch>
                  </a:blip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555" name="Line 19"/>
              <p:cNvSpPr>
                <a:spLocks noChangeShapeType="1"/>
              </p:cNvSpPr>
              <p:nvPr/>
            </p:nvSpPr>
            <p:spPr bwMode="auto">
              <a:xfrm>
                <a:off x="3600" y="31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6" name="Rectangle 20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100" b="0" dirty="0"/>
                  <a:t>yes</a:t>
                </a:r>
              </a:p>
            </p:txBody>
          </p:sp>
          <p:sp>
            <p:nvSpPr>
              <p:cNvPr id="65557" name="Line 21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5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640"/>
                    <a:ext cx="1824" cy="528"/>
                  </a:xfrm>
                  <a:prstGeom prst="rect">
                    <a:avLst/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100" b="1" i="1" dirty="0" smtClean="0">
                              <a:latin typeface="Cambria Math"/>
                            </a:rPr>
                            <m:t>𝜷</m:t>
                          </m:r>
                          <m:r>
                            <a:rPr lang="en-US" altLang="zh-CN" sz="2100" b="1" i="1" dirty="0">
                              <a:latin typeface="Cambria Math"/>
                            </a:rPr>
                            <m:t>= </m:t>
                          </m:r>
                          <m:r>
                            <a:rPr lang="en-US" altLang="zh-CN" b="1" i="1" dirty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dirty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1" i="1" dirty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b="1" i="1" dirty="0">
                              <a:latin typeface="Cambria Math"/>
                            </a:rPr>
                            <m:t>= </m:t>
                          </m:r>
                          <m:r>
                            <a:rPr lang="en-US" altLang="zh-CN" sz="2100" b="1" i="1" dirty="0">
                              <a:latin typeface="Cambria Math"/>
                            </a:rPr>
                            <m:t>𝝀</m:t>
                          </m:r>
                        </m:oMath>
                      </m:oMathPara>
                    </a14:m>
                    <a:endParaRPr lang="en-US" altLang="zh-CN" sz="2100" i="1" dirty="0"/>
                  </a:p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100" b="1" i="1" dirty="0" smtClean="0">
                              <a:latin typeface="Cambria Math"/>
                            </a:rPr>
                            <m:t>𝝀</m:t>
                          </m:r>
                          <m:r>
                            <a:rPr lang="en-US" altLang="zh-CN" sz="2100" b="1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100" b="1" i="1" dirty="0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100" b="1" i="1" dirty="0" smtClean="0">
                              <a:latin typeface="Cambria Math"/>
                            </a:rPr>
                            <m:t>+(</m:t>
                          </m:r>
                          <m:r>
                            <a:rPr lang="en-US" altLang="zh-CN" sz="2100" b="1" i="1" dirty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100" b="1" i="1" dirty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1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altLang="zh-CN" sz="2100" b="1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1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b="1" i="1" dirty="0">
                              <a:latin typeface="Cambria Math"/>
                            </a:rPr>
                            <m:t>𝜷</m:t>
                          </m:r>
                          <m:r>
                            <a:rPr lang="en-US" altLang="zh-CN" sz="2100" b="1" i="1" dirty="0">
                              <a:latin typeface="Cambria Math"/>
                            </a:rPr>
                            <m:t> –</m:t>
                          </m:r>
                          <m:r>
                            <a:rPr lang="en-US" altLang="zh-CN" sz="2100" b="1" i="1" dirty="0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100" b="1" i="1" dirty="0" smtClean="0">
                              <a:latin typeface="Cambria Math"/>
                            </a:rPr>
                            <m:t>) </m:t>
                          </m:r>
                        </m:oMath>
                      </m:oMathPara>
                    </a14:m>
                    <a:endParaRPr lang="en-US" altLang="zh-CN" sz="2100" i="1" dirty="0"/>
                  </a:p>
                </p:txBody>
              </p:sp>
            </mc:Choice>
            <mc:Fallback xmlns="">
              <p:sp>
                <p:nvSpPr>
                  <p:cNvPr id="65558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8" y="2640"/>
                    <a:ext cx="1824" cy="52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674" b="-685"/>
                    </a:stretch>
                  </a:blip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559" name="Rectangle 23"/>
              <p:cNvSpPr>
                <a:spLocks noChangeArrowheads="1"/>
              </p:cNvSpPr>
              <p:nvPr/>
            </p:nvSpPr>
            <p:spPr bwMode="auto">
              <a:xfrm>
                <a:off x="2064" y="2880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100" b="0" dirty="0"/>
                  <a:t>No</a:t>
                </a:r>
              </a:p>
            </p:txBody>
          </p:sp>
          <p:sp>
            <p:nvSpPr>
              <p:cNvPr id="65560" name="Line 24"/>
              <p:cNvSpPr>
                <a:spLocks noChangeShapeType="1"/>
              </p:cNvSpPr>
              <p:nvPr/>
            </p:nvSpPr>
            <p:spPr bwMode="auto">
              <a:xfrm flipH="1">
                <a:off x="192" y="3744"/>
                <a:ext cx="2544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1" name="Line 25"/>
              <p:cNvSpPr>
                <a:spLocks noChangeShapeType="1"/>
              </p:cNvSpPr>
              <p:nvPr/>
            </p:nvSpPr>
            <p:spPr bwMode="auto">
              <a:xfrm flipV="1">
                <a:off x="192" y="187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3" name="Line 27"/>
              <p:cNvSpPr>
                <a:spLocks noChangeShapeType="1"/>
              </p:cNvSpPr>
              <p:nvPr/>
            </p:nvSpPr>
            <p:spPr bwMode="auto">
              <a:xfrm>
                <a:off x="192" y="1872"/>
                <a:ext cx="336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4" name="Line 28"/>
              <p:cNvSpPr>
                <a:spLocks noChangeShapeType="1"/>
              </p:cNvSpPr>
              <p:nvPr/>
            </p:nvSpPr>
            <p:spPr bwMode="auto">
              <a:xfrm flipV="1">
                <a:off x="1104" y="187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5" name="Line 29"/>
              <p:cNvSpPr>
                <a:spLocks noChangeShapeType="1"/>
              </p:cNvSpPr>
              <p:nvPr/>
            </p:nvSpPr>
            <p:spPr bwMode="auto">
              <a:xfrm>
                <a:off x="1200" y="2304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6" name="Line 30"/>
              <p:cNvSpPr>
                <a:spLocks noChangeShapeType="1"/>
              </p:cNvSpPr>
              <p:nvPr/>
            </p:nvSpPr>
            <p:spPr bwMode="auto">
              <a:xfrm>
                <a:off x="1233" y="225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7" name="Line 31"/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8" name="Line 32"/>
              <p:cNvSpPr>
                <a:spLocks noChangeShapeType="1"/>
              </p:cNvSpPr>
              <p:nvPr/>
            </p:nvSpPr>
            <p:spPr bwMode="auto">
              <a:xfrm flipV="1">
                <a:off x="1821" y="225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0" name="Line 34"/>
              <p:cNvSpPr>
                <a:spLocks noChangeShapeType="1"/>
              </p:cNvSpPr>
              <p:nvPr/>
            </p:nvSpPr>
            <p:spPr bwMode="auto">
              <a:xfrm flipV="1">
                <a:off x="2228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1" name="Line 35"/>
              <p:cNvSpPr>
                <a:spLocks noChangeShapeType="1"/>
              </p:cNvSpPr>
              <p:nvPr/>
            </p:nvSpPr>
            <p:spPr bwMode="auto">
              <a:xfrm>
                <a:off x="2256" y="2256"/>
                <a:ext cx="672" cy="0"/>
              </a:xfrm>
              <a:prstGeom prst="line">
                <a:avLst/>
              </a:prstGeom>
              <a:noFill/>
              <a:ln w="76200" cmpd="tri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7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280"/>
                    <a:ext cx="170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altLang="zh-CN" sz="2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   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𝜆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   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a:rPr lang="en-US" altLang="zh-CN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  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lang="en-US" altLang="zh-CN" sz="2100" i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572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2280"/>
                    <a:ext cx="1701" cy="19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901" b="-41509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7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821" y="2580"/>
                    <a:ext cx="724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 xmlns:m="http://schemas.openxmlformats.org/officeDocument/2006/math">
                        <m:r>
                          <a:rPr lang="en-US" altLang="zh-CN" sz="21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  <m:r>
                          <a:rPr lang="en-US" altLang="zh-CN" sz="21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altLang="zh-CN" sz="21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altLang="zh-CN" sz="21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𝛽</m:t>
                        </m:r>
                      </m:oMath>
                    </a14:m>
                    <a:r>
                      <a:rPr lang="en-US" altLang="zh-CN" i="1" dirty="0" smtClean="0">
                        <a:solidFill>
                          <a:srgbClr val="FF0000"/>
                        </a:solidFill>
                      </a:rPr>
                      <a:t> </a:t>
                    </a:r>
                    <a:endParaRPr lang="en-US" altLang="zh-CN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573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21" y="2580"/>
                    <a:ext cx="724" cy="19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566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577" name="Line 41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1294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8" name="Line 42"/>
              <p:cNvSpPr>
                <a:spLocks noChangeShapeType="1"/>
              </p:cNvSpPr>
              <p:nvPr/>
            </p:nvSpPr>
            <p:spPr bwMode="auto">
              <a:xfrm>
                <a:off x="446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9" name="Line 43"/>
              <p:cNvSpPr>
                <a:spLocks noChangeShapeType="1"/>
              </p:cNvSpPr>
              <p:nvPr/>
            </p:nvSpPr>
            <p:spPr bwMode="auto">
              <a:xfrm>
                <a:off x="5758" y="336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80" name="Line 44"/>
              <p:cNvSpPr>
                <a:spLocks noChangeShapeType="1"/>
              </p:cNvSpPr>
              <p:nvPr/>
            </p:nvSpPr>
            <p:spPr bwMode="auto">
              <a:xfrm flipV="1">
                <a:off x="4943" y="31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81" name="Line 45"/>
              <p:cNvSpPr>
                <a:spLocks noChangeShapeType="1"/>
              </p:cNvSpPr>
              <p:nvPr/>
            </p:nvSpPr>
            <p:spPr bwMode="auto">
              <a:xfrm flipV="1">
                <a:off x="535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8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3456"/>
                    <a:ext cx="1765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altLang="zh-CN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   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10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𝜆</m:t>
                          </m:r>
                          <m:r>
                            <a:rPr lang="en-US" altLang="zh-CN" sz="2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   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   </m:t>
                          </m:r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1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lang="en-US" altLang="zh-CN" sz="2100" i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582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64" y="3456"/>
                    <a:ext cx="1765" cy="19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41509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58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899" y="3749"/>
                    <a:ext cx="68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altLang="zh-CN" sz="21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1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a:rPr lang="en-US" altLang="zh-CN" sz="21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1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𝜆</m:t>
                          </m:r>
                        </m:oMath>
                      </m:oMathPara>
                    </a14:m>
                    <a:endParaRPr lang="en-US" altLang="zh-CN" sz="2100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583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99" y="3749"/>
                    <a:ext cx="686" cy="19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559" b="-1509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588" name="Line 52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479" cy="0"/>
              </a:xfrm>
              <a:prstGeom prst="line">
                <a:avLst/>
              </a:prstGeom>
              <a:noFill/>
              <a:ln w="76200" cap="rnd" cmpd="tri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cxnSp>
          <p:nvCxnSpPr>
            <p:cNvPr id="4" name="Straight Arrow Connector 3"/>
            <p:cNvCxnSpPr/>
            <p:nvPr/>
          </p:nvCxnSpPr>
          <p:spPr bwMode="auto">
            <a:xfrm>
              <a:off x="3224856" y="4365365"/>
              <a:ext cx="81160" cy="3195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Arrow Connector 5"/>
            <p:cNvCxnSpPr/>
            <p:nvPr/>
          </p:nvCxnSpPr>
          <p:spPr bwMode="auto">
            <a:xfrm>
              <a:off x="3872543" y="4365365"/>
              <a:ext cx="44558" cy="239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8118309" y="6362384"/>
              <a:ext cx="147059" cy="3278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8840790" y="6362384"/>
              <a:ext cx="144658" cy="3278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163243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orola">
  <a:themeElements>
    <a:clrScheme name="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otorola">
  <a:themeElements>
    <a:clrScheme name="1_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1_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9911</TotalTime>
  <Pages>0</Pages>
  <Words>1907</Words>
  <Characters>0</Characters>
  <Application>Microsoft Office PowerPoint</Application>
  <DocSecurity>0</DocSecurity>
  <PresentationFormat>自定义</PresentationFormat>
  <Lines>0</Lines>
  <Paragraphs>317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黑体</vt:lpstr>
      <vt:lpstr>楷体_GB2312</vt:lpstr>
      <vt:lpstr>隶书</vt:lpstr>
      <vt:lpstr>宋体</vt:lpstr>
      <vt:lpstr>Arial</vt:lpstr>
      <vt:lpstr>Bookman Old Style</vt:lpstr>
      <vt:lpstr>Cambria Math</vt:lpstr>
      <vt:lpstr>Symbol</vt:lpstr>
      <vt:lpstr>Tahoma</vt:lpstr>
      <vt:lpstr>Times New Roman</vt:lpstr>
      <vt:lpstr>Wingdings</vt:lpstr>
      <vt:lpstr>Motorola</vt:lpstr>
      <vt:lpstr>自定义设计方案</vt:lpstr>
      <vt:lpstr>1_Motorola</vt:lpstr>
      <vt:lpstr>1_自定义设计方案</vt:lpstr>
      <vt:lpstr>Equation</vt:lpstr>
      <vt:lpstr>运筹学与最优化方法 第4章 一维搜索(One-dimensional Search)</vt:lpstr>
      <vt:lpstr>第4章 一维搜索(One-dimensional Search)</vt:lpstr>
      <vt:lpstr>PowerPoint 演示文稿</vt:lpstr>
      <vt:lpstr>第4章 一维搜索(One-dimensional Search)</vt:lpstr>
      <vt:lpstr>第4章 一维搜索(One-dimensional Search)</vt:lpstr>
      <vt:lpstr>第4章 一维搜索(One-dimensional Search)</vt:lpstr>
      <vt:lpstr>第4章 一维搜索(One-dimensional Search)</vt:lpstr>
      <vt:lpstr>第4章 一维搜索(One-dimensional Search)</vt:lpstr>
      <vt:lpstr>第4章 一维搜索(One-dimensional Search)</vt:lpstr>
      <vt:lpstr>第4章 一维搜索(One-dimensional Search)</vt:lpstr>
      <vt:lpstr>第4章 一维搜索(One-dimensional Search)</vt:lpstr>
      <vt:lpstr>第4章 一维搜索(One-dimensional Search)</vt:lpstr>
      <vt:lpstr>第4章 一维搜索-Newton和插值法</vt:lpstr>
      <vt:lpstr>第4章 一维搜索-Newton和插值法</vt:lpstr>
      <vt:lpstr>第4章 一维搜索-Newton和插值法</vt:lpstr>
      <vt:lpstr>第4章 一维搜索-Newton和插值法</vt:lpstr>
      <vt:lpstr>第4章 一维搜索-Newton和插值法</vt:lpstr>
      <vt:lpstr>第4章 一维搜索-Newton和插值法</vt:lpstr>
      <vt:lpstr>第4章 一维搜索-Newton和插值法</vt:lpstr>
      <vt:lpstr>第4章 一维搜索-Newton和插值法</vt:lpstr>
      <vt:lpstr>第4章 一维搜索-Newton和插值法</vt:lpstr>
      <vt:lpstr>第4章 一维搜索-不精确搜索</vt:lpstr>
      <vt:lpstr>第4章 一维搜索-不精确搜索</vt:lpstr>
      <vt:lpstr>第4章 一维搜索-不精确搜索</vt:lpstr>
      <vt:lpstr>第4章 一维搜索-不精确搜索</vt:lpstr>
      <vt:lpstr>第4章 一维搜索-不精确搜索</vt:lpstr>
      <vt:lpstr>第4章 一维搜索-不精确搜索</vt:lpstr>
      <vt:lpstr>第4章 一维搜索-结束</vt:lpstr>
    </vt:vector>
  </TitlesOfParts>
  <Manager/>
  <Company>Simon Fraser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多媒体技术-概述</dc:title>
  <dc:subject>Introduction</dc:subject>
  <dc:creator>刘绍辉</dc:creator>
  <cp:keywords/>
  <dc:description/>
  <cp:lastModifiedBy>admin</cp:lastModifiedBy>
  <cp:revision>2077</cp:revision>
  <cp:lastPrinted>2015-05-13T01:51:02Z</cp:lastPrinted>
  <dcterms:created xsi:type="dcterms:W3CDTF">2001-03-12T06:47:33Z</dcterms:created>
  <dcterms:modified xsi:type="dcterms:W3CDTF">2017-03-23T12:26:53Z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