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FB0B4-16E0-48AA-94F8-7F1F5CD23FED}" type="datetimeFigureOut">
              <a:rPr lang="zh-CN" altLang="en-US" smtClean="0"/>
              <a:t>2017/11/22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C1AE3-58E8-413E-89A0-81443A8C26DC}" type="slidenum">
              <a:rPr lang="zh-CN" altLang="en-US" smtClean="0"/>
              <a:t>‹#›</a:t>
            </a:fld>
            <a:endParaRPr lang="zh-CN" altLang="en-US"/>
          </a:p>
        </p:txBody>
      </p:sp>
    </p:spTree>
    <p:extLst>
      <p:ext uri="{BB962C8B-B14F-4D97-AF65-F5344CB8AC3E}">
        <p14:creationId xmlns:p14="http://schemas.microsoft.com/office/powerpoint/2010/main" val="329105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41AAF2-265F-4DFF-A376-3F04B380766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4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9068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1181C-363C-4A27-985F-1C8EF91A1C7C}"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r>
              <a:rPr lang="zh-CN" altLang="en-US"/>
              <a:t>问题的解是“北京市”。</a:t>
            </a:r>
          </a:p>
        </p:txBody>
      </p:sp>
    </p:spTree>
    <p:extLst>
      <p:ext uri="{BB962C8B-B14F-4D97-AF65-F5344CB8AC3E}">
        <p14:creationId xmlns:p14="http://schemas.microsoft.com/office/powerpoint/2010/main" val="2522349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EA32FF-8DB4-49BF-AE82-F82FF7B353F9}"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1119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384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554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5B7143-31C4-4DDD-B09A-A4A229BC0027}" type="slidenum">
              <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zh-CN" altLang="en-US" dirty="0"/>
              <a:t>张三是职员；李四是老板；（</a:t>
            </a:r>
            <a:r>
              <a:rPr lang="en-US" altLang="zh-CN" dirty="0" err="1"/>
              <a:t>isa</a:t>
            </a:r>
            <a:r>
              <a:rPr lang="zh-CN" altLang="en-US" dirty="0"/>
              <a:t>）实例关系</a:t>
            </a:r>
          </a:p>
          <a:p>
            <a:r>
              <a:rPr lang="zh-CN" altLang="en-US" dirty="0"/>
              <a:t>职员、老板属于人类；人类属于动物；桌子属于办公用品；手属于四肢；（</a:t>
            </a:r>
            <a:r>
              <a:rPr lang="en-US" altLang="zh-CN" dirty="0"/>
              <a:t>ako</a:t>
            </a:r>
            <a:r>
              <a:rPr lang="zh-CN" altLang="en-US" dirty="0"/>
              <a:t>）分类关系</a:t>
            </a:r>
          </a:p>
          <a:p>
            <a:r>
              <a:rPr lang="zh-CN" altLang="en-US" dirty="0"/>
              <a:t>手是人类身体的一个部分；（</a:t>
            </a:r>
            <a:r>
              <a:rPr lang="en-US" altLang="zh-CN" dirty="0"/>
              <a:t>has-part</a:t>
            </a:r>
            <a:r>
              <a:rPr lang="zh-CN" altLang="en-US" dirty="0"/>
              <a:t>）组装关系</a:t>
            </a:r>
          </a:p>
          <a:p>
            <a:r>
              <a:rPr lang="zh-CN" altLang="en-US" dirty="0"/>
              <a:t>李四拥有桌子。（</a:t>
            </a:r>
            <a:r>
              <a:rPr lang="en-US" altLang="zh-CN" dirty="0"/>
              <a:t>owns</a:t>
            </a:r>
            <a:r>
              <a:rPr lang="zh-CN" altLang="en-US" dirty="0"/>
              <a:t>）占有关系</a:t>
            </a:r>
          </a:p>
          <a:p>
            <a:r>
              <a:rPr lang="zh-CN" altLang="en-US" dirty="0"/>
              <a:t>李四是张三的上司之一。（</a:t>
            </a:r>
            <a:r>
              <a:rPr lang="en-US" altLang="zh-CN" dirty="0"/>
              <a:t>manage of</a:t>
            </a:r>
            <a:r>
              <a:rPr lang="zh-CN" altLang="en-US" dirty="0"/>
              <a:t>）聚类关系</a:t>
            </a:r>
          </a:p>
          <a:p>
            <a:endParaRPr lang="en-US" altLang="zh-CN" dirty="0"/>
          </a:p>
        </p:txBody>
      </p:sp>
    </p:spTree>
    <p:extLst>
      <p:ext uri="{BB962C8B-B14F-4D97-AF65-F5344CB8AC3E}">
        <p14:creationId xmlns:p14="http://schemas.microsoft.com/office/powerpoint/2010/main" val="179424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60487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6023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8576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0549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2817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509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23758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250278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323428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6186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370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72146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2747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7760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340663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51160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1701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3709357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34368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238436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09874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2017/11/22</a:t>
            </a:fld>
            <a:endParaRPr lang="en-US" altLang="zh-CN"/>
          </a:p>
        </p:txBody>
      </p:sp>
    </p:spTree>
    <p:extLst>
      <p:ext uri="{BB962C8B-B14F-4D97-AF65-F5344CB8AC3E}">
        <p14:creationId xmlns:p14="http://schemas.microsoft.com/office/powerpoint/2010/main" val="1687741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379347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187128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67508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23118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271457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380583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385971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8F5F273-E047-47E3-9B4F-5C8462035BD9}" type="datetimeFigureOut">
              <a:rPr lang="zh-CN" altLang="en-US" smtClean="0"/>
              <a:t>2017/11/22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108072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5F273-E047-47E3-9B4F-5C8462035BD9}" type="datetimeFigureOut">
              <a:rPr lang="zh-CN" altLang="en-US" smtClean="0"/>
              <a:t>2017/11/22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092CD-18D8-466B-B1DB-B5D48763DBFD}" type="slidenum">
              <a:rPr lang="zh-CN" altLang="en-US" smtClean="0"/>
              <a:t>‹#›</a:t>
            </a:fld>
            <a:endParaRPr lang="zh-CN" altLang="en-US"/>
          </a:p>
        </p:txBody>
      </p:sp>
    </p:spTree>
    <p:extLst>
      <p:ext uri="{BB962C8B-B14F-4D97-AF65-F5344CB8AC3E}">
        <p14:creationId xmlns:p14="http://schemas.microsoft.com/office/powerpoint/2010/main" val="1998091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2017/11/22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910467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059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9" name="Text Box 17"/>
          <p:cNvSpPr txBox="1">
            <a:spLocks noChangeArrowheads="1"/>
          </p:cNvSpPr>
          <p:nvPr/>
        </p:nvSpPr>
        <p:spPr bwMode="auto">
          <a:xfrm>
            <a:off x="961273" y="2920333"/>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a:t>
            </a:r>
            <a:r>
              <a:rPr kumimoji="0" lang="zh-CN" altLang="en-US"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聚类关系与实例、分类、成员关系的主要区别聚类关系一般不具备属性的继承性。如上例， 手不一定具有人的各种属性</a:t>
            </a:r>
            <a:endPar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269458" y="778891"/>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(4)</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聚类关系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61273" y="1427659"/>
            <a:ext cx="622150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亦称包含关系。指具有组织或结构特征的</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部分与整体</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之间的关系。常用的包含关系是</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269458" y="3890065"/>
            <a:ext cx="9738793" cy="2619646"/>
            <a:chOff x="4777863" y="2907689"/>
            <a:chExt cx="9738793" cy="2619646"/>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(5)</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属性关系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274333" y="3430203"/>
              <a:ext cx="92423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指事物和其属性之间的关系。常用的有</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矩形 1"/>
            <p:cNvSpPr/>
            <p:nvPr/>
          </p:nvSpPr>
          <p:spPr>
            <a:xfrm>
              <a:off x="5328725" y="3922615"/>
              <a:ext cx="670135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Have:</a:t>
              </a:r>
              <a:r>
                <a:rPr kumimoji="0" lang="en-US" altLang="zh-CN" sz="2400" b="0" i="0" u="none" strike="noStrike" kern="1200" cap="none" spc="0" normalizeH="0" baseline="0" noProof="0" dirty="0">
                  <a:ln>
                    <a:noFill/>
                  </a:ln>
                  <a:solidFill>
                    <a:srgbClr val="4D1E39"/>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有</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2A276A"/>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表示一个结点具有另一个结点所描述的属性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 name="矩形 3"/>
            <p:cNvSpPr/>
            <p:nvPr/>
          </p:nvSpPr>
          <p:spPr>
            <a:xfrm>
              <a:off x="5328725" y="4696338"/>
              <a:ext cx="659320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Can: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能</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会</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，表示一个结点能做另一个结点的事情</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5" name="图片 4"/>
          <p:cNvPicPr>
            <a:picLocks noChangeAspect="1"/>
          </p:cNvPicPr>
          <p:nvPr/>
        </p:nvPicPr>
        <p:blipFill>
          <a:blip r:embed="rId2"/>
          <a:stretch>
            <a:fillRect/>
          </a:stretch>
        </p:blipFill>
        <p:spPr>
          <a:xfrm>
            <a:off x="7802671" y="5043668"/>
            <a:ext cx="3866469" cy="668334"/>
          </a:xfrm>
          <a:prstGeom prst="rect">
            <a:avLst/>
          </a:prstGeom>
        </p:spPr>
      </p:pic>
      <p:sp>
        <p:nvSpPr>
          <p:cNvPr id="8" name="矩形 7"/>
          <p:cNvSpPr/>
          <p:nvPr/>
        </p:nvSpPr>
        <p:spPr>
          <a:xfrm>
            <a:off x="961273" y="2340016"/>
            <a:ext cx="894405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Part-of: </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是一部分</a:t>
            </a:r>
            <a:r>
              <a:rPr kumimoji="0" lang="en-US" altLang="zh-CN"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A3F8E"/>
                </a:solidFill>
                <a:effectLst/>
                <a:uLnTx/>
                <a:uFillTx/>
                <a:latin typeface="HiddenHorzOCR"/>
                <a:ea typeface="等线" panose="02010600030101010101" pitchFamily="2" charset="-122"/>
                <a:cs typeface="+mn-cs"/>
              </a:rPr>
              <a:t>，表示一个事物是另一个事物的一部分。</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7802672" y="1381281"/>
            <a:ext cx="3866469" cy="654640"/>
          </a:xfrm>
          <a:prstGeom prst="rect">
            <a:avLst/>
          </a:prstGeom>
        </p:spPr>
      </p:pic>
    </p:spTree>
    <p:extLst>
      <p:ext uri="{BB962C8B-B14F-4D97-AF65-F5344CB8AC3E}">
        <p14:creationId xmlns:p14="http://schemas.microsoft.com/office/powerpoint/2010/main" val="235393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348116" y="790209"/>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(6)</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时间关系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913410" y="1404764"/>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指不同事件在其发生时间方面的先后次序关系。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常用的时间关系有</a:t>
            </a:r>
            <a:r>
              <a:rPr kumimoji="0" lang="en-US" altLang="zh-CN" sz="2400" b="0" i="0" u="none" strike="noStrike" kern="1200" cap="none" spc="0" normalizeH="0" baseline="0" noProof="0" dirty="0">
                <a:ln>
                  <a:noFill/>
                </a:ln>
                <a:solidFill>
                  <a:srgbClr val="3B397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Before: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在前</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After: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在后</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组合 10"/>
          <p:cNvGrpSpPr/>
          <p:nvPr/>
        </p:nvGrpSpPr>
        <p:grpSpPr>
          <a:xfrm>
            <a:off x="348116" y="3442475"/>
            <a:ext cx="9807617" cy="2913875"/>
            <a:chOff x="4777863" y="2907689"/>
            <a:chExt cx="9807617" cy="2913875"/>
          </a:xfrm>
        </p:grpSpPr>
        <p:sp>
          <p:nvSpPr>
            <p:cNvPr id="192524" name="Rectangle 12"/>
            <p:cNvSpPr>
              <a:spLocks noChangeArrowheads="1"/>
            </p:cNvSpPr>
            <p:nvPr/>
          </p:nvSpPr>
          <p:spPr bwMode="auto">
            <a:xfrm>
              <a:off x="4777863" y="2907689"/>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(7)</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位置关系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3" name="矩形 2"/>
            <p:cNvSpPr/>
            <p:nvPr/>
          </p:nvSpPr>
          <p:spPr>
            <a:xfrm>
              <a:off x="5343157" y="3482462"/>
              <a:ext cx="9242323" cy="233910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指不同事物在位置方面的关系</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on: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上面</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under </a:t>
              </a:r>
              <a:r>
                <a:rPr kumimoji="0" lang="en-US" altLang="zh-CN" sz="2300" b="0" i="0" u="none" strike="noStrike" kern="1200" cap="none" spc="0" normalizeH="0" baseline="0" noProof="0" dirty="0">
                  <a:ln>
                    <a:noFill/>
                  </a:ln>
                  <a:solidFill>
                    <a:srgbClr val="274F2D"/>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下面</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in</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3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3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 </a:t>
              </a:r>
              <a:r>
                <a:rPr kumimoji="0" lang="en-US" altLang="zh-CN" sz="2500" b="0" i="0" u="none" strike="noStrike" kern="1200" cap="none" spc="0" normalizeH="0" baseline="0" noProof="0" dirty="0">
                  <a:ln>
                    <a:noFill/>
                  </a:ln>
                  <a:solidFill>
                    <a:srgbClr val="494F9A"/>
                  </a:solidFill>
                  <a:effectLst/>
                  <a:uLnTx/>
                  <a:uFillTx/>
                  <a:latin typeface="Arial" panose="020B0604020202020204" pitchFamily="34" charset="0"/>
                  <a:ea typeface="等线" panose="02010600030101010101" pitchFamily="2" charset="-122"/>
                  <a:cs typeface="+mn-cs"/>
                </a:rPr>
                <a:t>. </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内</a:t>
              </a:r>
              <a:r>
                <a:rPr kumimoji="0" lang="en-US" altLang="zh-CN" sz="23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Located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out</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s</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id</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e </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在</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外</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pic>
        <p:nvPicPr>
          <p:cNvPr id="6" name="图片 5"/>
          <p:cNvPicPr>
            <a:picLocks noChangeAspect="1"/>
          </p:cNvPicPr>
          <p:nvPr/>
        </p:nvPicPr>
        <p:blipFill>
          <a:blip r:embed="rId2"/>
          <a:stretch>
            <a:fillRect/>
          </a:stretch>
        </p:blipFill>
        <p:spPr>
          <a:xfrm>
            <a:off x="7698162" y="1641606"/>
            <a:ext cx="3970978" cy="642014"/>
          </a:xfrm>
          <a:prstGeom prst="rect">
            <a:avLst/>
          </a:prstGeom>
        </p:spPr>
      </p:pic>
      <p:pic>
        <p:nvPicPr>
          <p:cNvPr id="10" name="图片 9"/>
          <p:cNvPicPr>
            <a:picLocks noChangeAspect="1"/>
          </p:cNvPicPr>
          <p:nvPr/>
        </p:nvPicPr>
        <p:blipFill>
          <a:blip r:embed="rId3"/>
          <a:stretch>
            <a:fillRect/>
          </a:stretch>
        </p:blipFill>
        <p:spPr>
          <a:xfrm>
            <a:off x="7413523" y="2326097"/>
            <a:ext cx="4489736" cy="668789"/>
          </a:xfrm>
          <a:prstGeom prst="rect">
            <a:avLst/>
          </a:prstGeom>
        </p:spPr>
      </p:pic>
      <p:pic>
        <p:nvPicPr>
          <p:cNvPr id="12" name="图片 11"/>
          <p:cNvPicPr>
            <a:picLocks noChangeAspect="1"/>
          </p:cNvPicPr>
          <p:nvPr/>
        </p:nvPicPr>
        <p:blipFill>
          <a:blip r:embed="rId4"/>
          <a:stretch>
            <a:fillRect/>
          </a:stretch>
        </p:blipFill>
        <p:spPr>
          <a:xfrm>
            <a:off x="7523116" y="4982237"/>
            <a:ext cx="4270550" cy="703501"/>
          </a:xfrm>
          <a:prstGeom prst="rect">
            <a:avLst/>
          </a:prstGeom>
        </p:spPr>
      </p:pic>
    </p:spTree>
    <p:extLst>
      <p:ext uri="{BB962C8B-B14F-4D97-AF65-F5344CB8AC3E}">
        <p14:creationId xmlns:p14="http://schemas.microsoft.com/office/powerpoint/2010/main" val="290197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642591" y="476028"/>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17" name="Rectangle 12"/>
          <p:cNvSpPr>
            <a:spLocks noChangeArrowheads="1"/>
          </p:cNvSpPr>
          <p:nvPr/>
        </p:nvSpPr>
        <p:spPr bwMode="auto">
          <a:xfrm>
            <a:off x="1854647" y="1640886"/>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(8)</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相近关系</a:t>
            </a: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2498599" y="2266759"/>
            <a:ext cx="637359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指不同事物在形状、内容等方面相似或接近。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常用的相近关系有</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Similar</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to: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相似</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96842"/>
                </a:solidFill>
                <a:effectLst/>
                <a:uLnTx/>
                <a:uFillTx/>
                <a:latin typeface="HiddenHorzOCR"/>
                <a:ea typeface="等线" panose="02010600030101010101" pitchFamily="2" charset="-122"/>
                <a:cs typeface="+mn-cs"/>
              </a:rPr>
              <a:t>Near-to</a:t>
            </a:r>
            <a:r>
              <a:rPr kumimoji="0" lang="en-US" altLang="zh-CN" sz="2400" b="0" i="0" u="none" strike="noStrike" kern="1200" cap="none" spc="0" normalizeH="0" baseline="0" noProof="0" dirty="0">
                <a:ln>
                  <a:noFill/>
                </a:ln>
                <a:solidFill>
                  <a:srgbClr val="477954"/>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含义为</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接近</a:t>
            </a:r>
            <a:r>
              <a:rPr kumimoji="0" lang="en-US" altLang="zh-CN" sz="2400" b="0" i="0" u="none" strike="noStrike" kern="1200" cap="none" spc="0" normalizeH="0" baseline="0" noProof="0" dirty="0">
                <a:ln>
                  <a:noFill/>
                </a:ln>
                <a:solidFill>
                  <a:srgbClr val="494F9A"/>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3571528" y="3953876"/>
            <a:ext cx="4034223" cy="715357"/>
          </a:xfrm>
          <a:prstGeom prst="rect">
            <a:avLst/>
          </a:prstGeom>
        </p:spPr>
      </p:pic>
    </p:spTree>
    <p:extLst>
      <p:ext uri="{BB962C8B-B14F-4D97-AF65-F5344CB8AC3E}">
        <p14:creationId xmlns:p14="http://schemas.microsoft.com/office/powerpoint/2010/main" val="109435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表示一元关系</a:t>
            </a:r>
          </a:p>
        </p:txBody>
      </p:sp>
      <p:sp>
        <p:nvSpPr>
          <p:cNvPr id="8" name="矩形 7"/>
          <p:cNvSpPr/>
          <p:nvPr/>
        </p:nvSpPr>
        <p:spPr>
          <a:xfrm>
            <a:off x="1149751" y="1374717"/>
            <a:ext cx="9892497"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一元关系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指可以用一元谓词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说明实体的性质、属性等。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描述的是一些最简单、最直观的事物或概念，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常用</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有</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会</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能</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等语义关系来说明。如，</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雪是白的</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一元关系的描述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应该说，语义网络表示的是二元关系。如何用它来描述一元关系</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1</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表示实体，结点</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2</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表示实体的性质或属性等， 弧表示语义关系。</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endParaRPr>
          </a:p>
        </p:txBody>
      </p:sp>
      <p:pic>
        <p:nvPicPr>
          <p:cNvPr id="9" name="图片 8"/>
          <p:cNvPicPr>
            <a:picLocks noChangeAspect="1"/>
          </p:cNvPicPr>
          <p:nvPr/>
        </p:nvPicPr>
        <p:blipFill>
          <a:blip r:embed="rId2"/>
          <a:stretch>
            <a:fillRect/>
          </a:stretch>
        </p:blipFill>
        <p:spPr>
          <a:xfrm>
            <a:off x="7622773" y="4702349"/>
            <a:ext cx="3419475" cy="1638300"/>
          </a:xfrm>
          <a:prstGeom prst="rect">
            <a:avLst/>
          </a:prstGeom>
        </p:spPr>
      </p:pic>
      <p:sp>
        <p:nvSpPr>
          <p:cNvPr id="3" name="矩形 2"/>
          <p:cNvSpPr/>
          <p:nvPr/>
        </p:nvSpPr>
        <p:spPr>
          <a:xfrm>
            <a:off x="1149751" y="4702349"/>
            <a:ext cx="597150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776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8" name="矩形 7"/>
          <p:cNvSpPr/>
          <p:nvPr/>
        </p:nvSpPr>
        <p:spPr>
          <a:xfrm>
            <a:off x="952981" y="1235657"/>
            <a:ext cx="10656426"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二元关系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指可用二元谓词</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表示的关系。其中，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x</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y</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 </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为实体之间的关系。</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F2A3B"/>
                </a:solidFill>
                <a:effectLst/>
                <a:uLnTx/>
                <a:uFillTx/>
                <a:latin typeface="HiddenHorzOCR"/>
                <a:ea typeface="等线" panose="02010600030101010101" pitchFamily="2" charset="-122"/>
                <a:cs typeface="+mn-cs"/>
              </a:rPr>
              <a:t>二元关系的表示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单个二元关系可直接用一个基本网元来表示。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复杂关系，可通过一些相对独立的二元或一元关系的组合来实现。</a:t>
            </a:r>
          </a:p>
        </p:txBody>
      </p:sp>
      <p:sp>
        <p:nvSpPr>
          <p:cNvPr id="5" name="矩形 4"/>
          <p:cNvSpPr/>
          <p:nvPr/>
        </p:nvSpPr>
        <p:spPr>
          <a:xfrm>
            <a:off x="952981" y="3461752"/>
            <a:ext cx="4604601"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鸟是一种动物，鸟有翅膀、会飞。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鱼是一种动物，鱼生活在水中、会游泳。</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p:cNvPicPr>
            <a:picLocks noChangeAspect="1"/>
          </p:cNvPicPr>
          <p:nvPr/>
        </p:nvPicPr>
        <p:blipFill>
          <a:blip r:embed="rId2"/>
          <a:stretch>
            <a:fillRect/>
          </a:stretch>
        </p:blipFill>
        <p:spPr>
          <a:xfrm>
            <a:off x="5750763" y="3220050"/>
            <a:ext cx="6057659" cy="3535141"/>
          </a:xfrm>
          <a:prstGeom prst="rect">
            <a:avLst/>
          </a:prstGeom>
        </p:spPr>
      </p:pic>
    </p:spTree>
    <p:extLst>
      <p:ext uri="{BB962C8B-B14F-4D97-AF65-F5344CB8AC3E}">
        <p14:creationId xmlns:p14="http://schemas.microsoft.com/office/powerpoint/2010/main" val="387095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725429"/>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5" name="矩形 4"/>
          <p:cNvSpPr/>
          <p:nvPr/>
        </p:nvSpPr>
        <p:spPr>
          <a:xfrm>
            <a:off x="1146162" y="1250576"/>
            <a:ext cx="6111165"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王强是理想公司的经理</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理想公司在中关村</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28</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岁。</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4" name="组合 3"/>
          <p:cNvGrpSpPr/>
          <p:nvPr/>
        </p:nvGrpSpPr>
        <p:grpSpPr>
          <a:xfrm>
            <a:off x="2148310" y="3583152"/>
            <a:ext cx="9029700" cy="2286000"/>
            <a:chOff x="2148310" y="3583152"/>
            <a:chExt cx="9029700" cy="2286000"/>
          </a:xfrm>
        </p:grpSpPr>
        <p:pic>
          <p:nvPicPr>
            <p:cNvPr id="2" name="图片 1"/>
            <p:cNvPicPr>
              <a:picLocks noChangeAspect="1"/>
            </p:cNvPicPr>
            <p:nvPr/>
          </p:nvPicPr>
          <p:blipFill>
            <a:blip r:embed="rId2"/>
            <a:stretch>
              <a:fillRect/>
            </a:stretch>
          </p:blipFill>
          <p:spPr>
            <a:xfrm>
              <a:off x="2148310" y="3583152"/>
              <a:ext cx="9029700" cy="2286000"/>
            </a:xfrm>
            <a:prstGeom prst="rect">
              <a:avLst/>
            </a:prstGeom>
          </p:spPr>
        </p:pic>
        <p:sp>
          <p:nvSpPr>
            <p:cNvPr id="3" name="文本框 2"/>
            <p:cNvSpPr txBox="1"/>
            <p:nvPr/>
          </p:nvSpPr>
          <p:spPr>
            <a:xfrm>
              <a:off x="8440615" y="3822725"/>
              <a:ext cx="1160585"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pitchFamily="2" charset="-122"/>
                  <a:cs typeface="Times New Roman" panose="02020603050405020304" pitchFamily="18" charset="0"/>
                </a:rPr>
                <a:t>ISA</a:t>
              </a:r>
              <a:endParaRPr kumimoji="0" lang="zh-CN" altLang="en-US" sz="2000" b="1" i="0" u="none" strike="noStrike" kern="1200" cap="none" spc="0" normalizeH="0" baseline="0" noProof="0" dirty="0">
                <a:ln>
                  <a:noFill/>
                </a:ln>
                <a:solidFill>
                  <a:srgbClr val="000099"/>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37624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791640" y="588904"/>
            <a:ext cx="3500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表示二元关系</a:t>
            </a:r>
          </a:p>
        </p:txBody>
      </p:sp>
      <p:sp>
        <p:nvSpPr>
          <p:cNvPr id="5" name="矩形 4"/>
          <p:cNvSpPr/>
          <p:nvPr/>
        </p:nvSpPr>
        <p:spPr>
          <a:xfrm>
            <a:off x="1227186" y="1112124"/>
            <a:ext cx="1041694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李新的笔记本的牌子是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联想</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、颜色黑灰。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王红的笔记本的牌子是</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方正</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、颜色粉红。</a:t>
            </a:r>
          </a:p>
        </p:txBody>
      </p:sp>
      <p:pic>
        <p:nvPicPr>
          <p:cNvPr id="3" name="图片 2"/>
          <p:cNvPicPr>
            <a:picLocks noChangeAspect="1"/>
          </p:cNvPicPr>
          <p:nvPr/>
        </p:nvPicPr>
        <p:blipFill>
          <a:blip r:embed="rId2"/>
          <a:stretch>
            <a:fillRect/>
          </a:stretch>
        </p:blipFill>
        <p:spPr>
          <a:xfrm>
            <a:off x="2634596" y="2807037"/>
            <a:ext cx="6922807" cy="4050963"/>
          </a:xfrm>
          <a:prstGeom prst="rect">
            <a:avLst/>
          </a:prstGeom>
        </p:spPr>
      </p:pic>
      <p:sp>
        <p:nvSpPr>
          <p:cNvPr id="4" name="矩形 3"/>
          <p:cNvSpPr/>
          <p:nvPr/>
        </p:nvSpPr>
        <p:spPr>
          <a:xfrm>
            <a:off x="1227186" y="2312453"/>
            <a:ext cx="1041694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李新和王红的笔记本均属于具体概念，可增加</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笔记本</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这个抽象概念。</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25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2.4.3</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事物和概念的表示</a:t>
            </a:r>
          </a:p>
        </p:txBody>
      </p:sp>
      <p:sp>
        <p:nvSpPr>
          <p:cNvPr id="17" name="Rectangle 12"/>
          <p:cNvSpPr>
            <a:spLocks noChangeArrowheads="1"/>
          </p:cNvSpPr>
          <p:nvPr/>
        </p:nvSpPr>
        <p:spPr bwMode="auto">
          <a:xfrm>
            <a:off x="4652502" y="115041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表示多元关系</a:t>
            </a:r>
          </a:p>
        </p:txBody>
      </p:sp>
      <p:sp>
        <p:nvSpPr>
          <p:cNvPr id="5" name="矩形 4"/>
          <p:cNvSpPr/>
          <p:nvPr/>
        </p:nvSpPr>
        <p:spPr>
          <a:xfrm>
            <a:off x="1178260" y="1904227"/>
            <a:ext cx="9835479"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多元关系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可用多元谓词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表示的关系。其中，</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1 </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x</a:t>
            </a:r>
            <a:r>
              <a:rPr kumimoji="0" lang="en-US" altLang="zh-CN" sz="2800" b="0" i="0" u="none" strike="noStrike" kern="1200" cap="none" spc="0" normalizeH="0" baseline="-25000" noProof="0" dirty="0">
                <a:ln>
                  <a:noFill/>
                </a:ln>
                <a:solidFill>
                  <a:srgbClr val="3B4090"/>
                </a:solidFill>
                <a:effectLst/>
                <a:uLnTx/>
                <a:uFillTx/>
                <a:latin typeface="HiddenHorzOCR"/>
                <a:ea typeface="等线" panose="02010600030101010101" pitchFamily="2" charset="-122"/>
                <a:cs typeface="+mn-cs"/>
              </a:rPr>
              <a:t>2</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为实体，谓词</a:t>
            </a:r>
            <a:r>
              <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P</a:t>
            </a: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说明这些实体之间的关系。</a:t>
            </a: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多元关系的表示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用语义网络表示多元关系时，可把它转化为一个或多个二元关系的组合，把这种多元关系表示出来。</a:t>
            </a:r>
          </a:p>
        </p:txBody>
      </p:sp>
    </p:spTree>
    <p:extLst>
      <p:ext uri="{BB962C8B-B14F-4D97-AF65-F5344CB8AC3E}">
        <p14:creationId xmlns:p14="http://schemas.microsoft.com/office/powerpoint/2010/main" val="399568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50214" y="633022"/>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5" name="矩形 4"/>
          <p:cNvSpPr/>
          <p:nvPr/>
        </p:nvSpPr>
        <p:spPr>
          <a:xfrm>
            <a:off x="1178260" y="1282310"/>
            <a:ext cx="983547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表示方法</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西蒙提出了增加</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情况</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和</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动作</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结点的描述方法。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“小燕子这只燕子从春天到秋天占有一个巢”</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11" name="矩形 10"/>
          <p:cNvSpPr/>
          <p:nvPr/>
        </p:nvSpPr>
        <p:spPr>
          <a:xfrm>
            <a:off x="1178259" y="2602395"/>
            <a:ext cx="983547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对上述问题，可以把占有用一条孤来表示，但在这种表示方法下，占有关系就无法表示了</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12" name="图片 11"/>
          <p:cNvPicPr>
            <a:picLocks noChangeAspect="1"/>
          </p:cNvPicPr>
          <p:nvPr/>
        </p:nvPicPr>
        <p:blipFill>
          <a:blip r:embed="rId3"/>
          <a:stretch>
            <a:fillRect/>
          </a:stretch>
        </p:blipFill>
        <p:spPr>
          <a:xfrm>
            <a:off x="1361708" y="3466121"/>
            <a:ext cx="8905875" cy="2857500"/>
          </a:xfrm>
          <a:prstGeom prst="rect">
            <a:avLst/>
          </a:prstGeom>
        </p:spPr>
      </p:pic>
    </p:spTree>
    <p:extLst>
      <p:ext uri="{BB962C8B-B14F-4D97-AF65-F5344CB8AC3E}">
        <p14:creationId xmlns:p14="http://schemas.microsoft.com/office/powerpoint/2010/main" val="15682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5184938" y="887665"/>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情况的表示</a:t>
            </a:r>
          </a:p>
        </p:txBody>
      </p:sp>
      <p:sp>
        <p:nvSpPr>
          <p:cNvPr id="4" name="矩形 3"/>
          <p:cNvSpPr/>
          <p:nvPr/>
        </p:nvSpPr>
        <p:spPr>
          <a:xfrm>
            <a:off x="1175645" y="1645094"/>
            <a:ext cx="801858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需要设立一个</a:t>
            </a:r>
            <a:r>
              <a:rPr kumimoji="0" lang="zh-CN" altLang="en-US" sz="2400" b="0" i="0" u="none" strike="noStrike" kern="1200" cap="none" spc="0" normalizeH="0" baseline="0" noProof="0" dirty="0">
                <a:ln>
                  <a:noFill/>
                </a:ln>
                <a:solidFill>
                  <a:srgbClr val="009900"/>
                </a:solidFill>
                <a:effectLst/>
                <a:uLnTx/>
                <a:uFillTx/>
                <a:latin typeface="HiddenHorzOCR"/>
                <a:ea typeface="等线" panose="02010600030101010101" pitchFamily="2" charset="-122"/>
                <a:cs typeface="+mn-cs"/>
              </a:rPr>
              <a:t>占有权</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结点，表示占有物和占有时间等。</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pic>
        <p:nvPicPr>
          <p:cNvPr id="9" name="图片 8"/>
          <p:cNvPicPr>
            <a:picLocks noChangeAspect="1"/>
          </p:cNvPicPr>
          <p:nvPr/>
        </p:nvPicPr>
        <p:blipFill>
          <a:blip r:embed="rId3"/>
          <a:stretch>
            <a:fillRect/>
          </a:stretch>
        </p:blipFill>
        <p:spPr>
          <a:xfrm>
            <a:off x="1820060" y="2106759"/>
            <a:ext cx="8816483" cy="4535753"/>
          </a:xfrm>
          <a:prstGeom prst="rect">
            <a:avLst/>
          </a:prstGeom>
        </p:spPr>
      </p:pic>
    </p:spTree>
    <p:extLst>
      <p:ext uri="{BB962C8B-B14F-4D97-AF65-F5344CB8AC3E}">
        <p14:creationId xmlns:p14="http://schemas.microsoft.com/office/powerpoint/2010/main" val="151391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9BF2DD-0DA2-4075-87B2-5EE10BFFD356}"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7683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7683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7683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7683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语义网络表示法</a:t>
            </a:r>
          </a:p>
        </p:txBody>
      </p:sp>
      <p:sp>
        <p:nvSpPr>
          <p:cNvPr id="37683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框架表示法</a:t>
            </a:r>
          </a:p>
        </p:txBody>
      </p:sp>
      <p:sp>
        <p:nvSpPr>
          <p:cNvPr id="37684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1718435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2.4.4</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情况和动作的表示</a:t>
            </a:r>
          </a:p>
        </p:txBody>
      </p:sp>
      <p:sp>
        <p:nvSpPr>
          <p:cNvPr id="17" name="Rectangle 12"/>
          <p:cNvSpPr>
            <a:spLocks noChangeArrowheads="1"/>
          </p:cNvSpPr>
          <p:nvPr/>
        </p:nvSpPr>
        <p:spPr bwMode="auto">
          <a:xfrm>
            <a:off x="4380274" y="761451"/>
            <a:ext cx="3500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事件和动作的表示</a:t>
            </a:r>
          </a:p>
        </p:txBody>
      </p:sp>
      <p:sp>
        <p:nvSpPr>
          <p:cNvPr id="5" name="矩形 4"/>
          <p:cNvSpPr/>
          <p:nvPr/>
        </p:nvSpPr>
        <p:spPr>
          <a:xfrm>
            <a:off x="1115028" y="1536953"/>
            <a:ext cx="993343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    用这种方法表示事件或动作时，需要设立一个事件节点或动作结点。其中，事件节点由一些向外引出的弧来指出事件行为及发出者与接受者。动作结点由一些向外引出的孤来指出动作的主体与客体。</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p:txBody>
      </p:sp>
      <p:sp>
        <p:nvSpPr>
          <p:cNvPr id="6" name="矩形 5"/>
          <p:cNvSpPr/>
          <p:nvPr/>
        </p:nvSpPr>
        <p:spPr>
          <a:xfrm>
            <a:off x="1115028" y="2928009"/>
            <a:ext cx="6096000" cy="83099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例</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用于语义网络表示</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常河给江涛一个优盘</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解</a:t>
            </a:r>
            <a:r>
              <a:rPr kumimoji="0" lang="en-US" altLang="zh-CN" sz="2400" b="0" i="0" u="none" strike="noStrike" kern="1200" cap="none" spc="0" normalizeH="0" baseline="0" noProof="0" dirty="0">
                <a:ln>
                  <a:noFill/>
                </a:ln>
                <a:solidFill>
                  <a:srgbClr val="5F3346"/>
                </a:solidFill>
                <a:effectLst/>
                <a:uLnTx/>
                <a:uFillTx/>
                <a:latin typeface="HiddenHorzOCR"/>
                <a:ea typeface="等线" panose="02010600030101010101" pitchFamily="2" charset="-122"/>
                <a:cs typeface="+mn-cs"/>
              </a:rPr>
              <a:t>:</a:t>
            </a:r>
            <a:endPar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sp>
        <p:nvSpPr>
          <p:cNvPr id="10" name="矩形 9"/>
          <p:cNvSpPr/>
          <p:nvPr/>
        </p:nvSpPr>
        <p:spPr>
          <a:xfrm>
            <a:off x="8147389" y="3204743"/>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动作结点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节点表示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2417636" y="3299478"/>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用</a:t>
            </a:r>
            <a:r>
              <a:rPr kumimoji="0" lang="zh-CN" altLang="en-US" sz="2400" b="0" i="0" u="none" strike="noStrike" kern="1200" cap="none" spc="0" normalizeH="0" baseline="0" noProof="0" dirty="0">
                <a:ln>
                  <a:noFill/>
                </a:ln>
                <a:solidFill>
                  <a:srgbClr val="336741"/>
                </a:solidFill>
                <a:effectLst/>
                <a:uLnTx/>
                <a:uFillTx/>
                <a:latin typeface="HiddenHorzOCR"/>
                <a:ea typeface="等线" panose="02010600030101010101" pitchFamily="2" charset="-122"/>
                <a:cs typeface="+mn-cs"/>
              </a:rPr>
              <a:t>事件节点</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表示</a:t>
            </a:r>
            <a:endPar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endParaRPr>
          </a:p>
        </p:txBody>
      </p:sp>
      <p:pic>
        <p:nvPicPr>
          <p:cNvPr id="13" name="图片 12"/>
          <p:cNvPicPr>
            <a:picLocks noChangeAspect="1"/>
          </p:cNvPicPr>
          <p:nvPr/>
        </p:nvPicPr>
        <p:blipFill>
          <a:blip r:embed="rId3"/>
          <a:stretch>
            <a:fillRect/>
          </a:stretch>
        </p:blipFill>
        <p:spPr>
          <a:xfrm>
            <a:off x="439898" y="3966923"/>
            <a:ext cx="6005155" cy="2107218"/>
          </a:xfrm>
          <a:prstGeom prst="rect">
            <a:avLst/>
          </a:prstGeom>
        </p:spPr>
      </p:pic>
      <p:pic>
        <p:nvPicPr>
          <p:cNvPr id="14" name="图片 13"/>
          <p:cNvPicPr>
            <a:picLocks noChangeAspect="1"/>
          </p:cNvPicPr>
          <p:nvPr/>
        </p:nvPicPr>
        <p:blipFill>
          <a:blip r:embed="rId4"/>
          <a:stretch>
            <a:fillRect/>
          </a:stretch>
        </p:blipFill>
        <p:spPr>
          <a:xfrm>
            <a:off x="6591251" y="4257793"/>
            <a:ext cx="5514737" cy="1344353"/>
          </a:xfrm>
          <a:prstGeom prst="rect">
            <a:avLst/>
          </a:prstGeom>
        </p:spPr>
      </p:pic>
    </p:spTree>
    <p:extLst>
      <p:ext uri="{BB962C8B-B14F-4D97-AF65-F5344CB8AC3E}">
        <p14:creationId xmlns:p14="http://schemas.microsoft.com/office/powerpoint/2010/main" val="106425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95423" y="1100392"/>
            <a:ext cx="10648709"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语义网络的推理过程主要有两种，一种是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继承</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，另一种是</a:t>
            </a:r>
            <a:r>
              <a:rPr kumimoji="0" lang="zh-CN" altLang="en-US" sz="2400" b="0" i="0" u="none" strike="noStrike" kern="1200" cap="none" spc="0" normalizeH="0" baseline="0" noProof="0" dirty="0">
                <a:ln>
                  <a:noFill/>
                </a:ln>
                <a:solidFill>
                  <a:srgbClr val="46764F"/>
                </a:solidFill>
                <a:effectLst/>
                <a:uLnTx/>
                <a:uFillTx/>
                <a:latin typeface="HiddenHorzOCR"/>
                <a:ea typeface="等线" panose="02010600030101010101" pitchFamily="2" charset="-122"/>
                <a:cs typeface="+mn-cs"/>
              </a:rPr>
              <a:t>匹配</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是指把对事物的描述从抽象结点传递到实例结点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通过继承可以得到所需结点的一些属性值，它通常是沿着</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等继承弧进行的</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继承的一般过程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建立一个结点表，用来存放待求解结点和所有以</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等继承弧与此结点相连的那些结点。初始情况下，表中只有待求解结点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检查表中的第一个结点是否是有继承弧。如果有，就把该弧所指的所有结点放入结点表的末尾，记录这些结点的所有属性，并从结点表中删除第一个结点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如果没有继承孤，仅从结点表中删除第一个结点</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重复</a:t>
            </a: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，直到结点表为空</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此时，记录下来的所有属性都是待求解结点继承来的属性</a:t>
            </a:r>
            <a:r>
              <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rPr>
              <a:t>。</a:t>
            </a:r>
            <a:endParaRPr kumimoji="0" lang="en-US" altLang="zh-CN"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271012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5" name="矩形 4"/>
          <p:cNvSpPr/>
          <p:nvPr/>
        </p:nvSpPr>
        <p:spPr>
          <a:xfrm>
            <a:off x="1210888" y="929567"/>
            <a:ext cx="7874497" cy="21852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C2F4B"/>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用语义网络表示</a:t>
            </a:r>
            <a:r>
              <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动物能运动、会吃。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鸟是一种动物，鸟有翅膀、会飞。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麻雀有爪子，麻雀是一种鸟。</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rPr>
              <a:t>小麻雀是一只麻雀。</a:t>
            </a:r>
            <a:endParaRPr kumimoji="0" lang="en-US" altLang="zh-CN" sz="2400" b="0" i="0" u="none" strike="noStrike" kern="1200" cap="none" spc="0" normalizeH="0" baseline="0" noProof="0" dirty="0">
              <a:ln>
                <a:noFill/>
              </a:ln>
              <a:solidFill>
                <a:srgbClr val="3B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2" name="组合 1"/>
          <p:cNvGrpSpPr/>
          <p:nvPr/>
        </p:nvGrpSpPr>
        <p:grpSpPr>
          <a:xfrm>
            <a:off x="3465153" y="2477167"/>
            <a:ext cx="7961918" cy="3712723"/>
            <a:chOff x="3465153" y="2477167"/>
            <a:chExt cx="7961918" cy="3712723"/>
          </a:xfrm>
        </p:grpSpPr>
        <p:grpSp>
          <p:nvGrpSpPr>
            <p:cNvPr id="6" name="Group 4"/>
            <p:cNvGrpSpPr>
              <a:grpSpLocks/>
            </p:cNvGrpSpPr>
            <p:nvPr/>
          </p:nvGrpSpPr>
          <p:grpSpPr bwMode="auto">
            <a:xfrm>
              <a:off x="5227884" y="3840391"/>
              <a:ext cx="6164263" cy="2349499"/>
              <a:chOff x="294" y="1950"/>
              <a:chExt cx="3883" cy="1480"/>
            </a:xfrm>
          </p:grpSpPr>
          <p:sp>
            <p:nvSpPr>
              <p:cNvPr id="8" name="Text Box 5"/>
              <p:cNvSpPr txBox="1">
                <a:spLocks noChangeArrowheads="1"/>
              </p:cNvSpPr>
              <p:nvPr/>
            </p:nvSpPr>
            <p:spPr bwMode="auto">
              <a:xfrm>
                <a:off x="2109" y="3097"/>
                <a:ext cx="60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麻雀</a:t>
                </a:r>
              </a:p>
            </p:txBody>
          </p:sp>
          <p:sp>
            <p:nvSpPr>
              <p:cNvPr id="9" name="Text Box 6"/>
              <p:cNvSpPr txBox="1">
                <a:spLocks noChangeArrowheads="1"/>
              </p:cNvSpPr>
              <p:nvPr/>
            </p:nvSpPr>
            <p:spPr bwMode="auto">
              <a:xfrm>
                <a:off x="294" y="3077"/>
                <a:ext cx="906"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小麻雀</a:t>
                </a:r>
              </a:p>
            </p:txBody>
          </p:sp>
          <p:sp>
            <p:nvSpPr>
              <p:cNvPr id="10" name="Text Box 7"/>
              <p:cNvSpPr txBox="1">
                <a:spLocks noChangeArrowheads="1"/>
              </p:cNvSpPr>
              <p:nvPr/>
            </p:nvSpPr>
            <p:spPr bwMode="auto">
              <a:xfrm>
                <a:off x="2157" y="2115"/>
                <a:ext cx="542"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鸟</a:t>
                </a:r>
              </a:p>
            </p:txBody>
          </p:sp>
          <p:sp>
            <p:nvSpPr>
              <p:cNvPr id="11" name="Text Box 8"/>
              <p:cNvSpPr txBox="1">
                <a:spLocks noChangeArrowheads="1"/>
              </p:cNvSpPr>
              <p:nvPr/>
            </p:nvSpPr>
            <p:spPr bwMode="auto">
              <a:xfrm>
                <a:off x="3594" y="2093"/>
                <a:ext cx="583"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翅膀</a:t>
                </a:r>
              </a:p>
            </p:txBody>
          </p:sp>
          <p:sp>
            <p:nvSpPr>
              <p:cNvPr id="12" name="Text Box 9"/>
              <p:cNvSpPr txBox="1">
                <a:spLocks noChangeArrowheads="1"/>
              </p:cNvSpPr>
              <p:nvPr/>
            </p:nvSpPr>
            <p:spPr bwMode="auto">
              <a:xfrm>
                <a:off x="1801" y="2614"/>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13" name="Line 10"/>
              <p:cNvSpPr>
                <a:spLocks noChangeShapeType="1"/>
              </p:cNvSpPr>
              <p:nvPr/>
            </p:nvSpPr>
            <p:spPr bwMode="auto">
              <a:xfrm>
                <a:off x="2687" y="2292"/>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Text Box 11"/>
              <p:cNvSpPr txBox="1">
                <a:spLocks noChangeArrowheads="1"/>
              </p:cNvSpPr>
              <p:nvPr/>
            </p:nvSpPr>
            <p:spPr bwMode="auto">
              <a:xfrm>
                <a:off x="2868" y="195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15" name="Line 12"/>
              <p:cNvSpPr>
                <a:spLocks noChangeShapeType="1"/>
              </p:cNvSpPr>
              <p:nvPr/>
            </p:nvSpPr>
            <p:spPr bwMode="auto">
              <a:xfrm flipV="1">
                <a:off x="2471" y="2433"/>
                <a:ext cx="0" cy="68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Text Box 13"/>
              <p:cNvSpPr txBox="1">
                <a:spLocks noChangeArrowheads="1"/>
              </p:cNvSpPr>
              <p:nvPr/>
            </p:nvSpPr>
            <p:spPr bwMode="auto">
              <a:xfrm>
                <a:off x="1338" y="297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ISA</a:t>
                </a:r>
              </a:p>
            </p:txBody>
          </p:sp>
          <p:sp>
            <p:nvSpPr>
              <p:cNvPr id="17" name="Line 14"/>
              <p:cNvSpPr>
                <a:spLocks noChangeShapeType="1"/>
              </p:cNvSpPr>
              <p:nvPr/>
            </p:nvSpPr>
            <p:spPr bwMode="auto">
              <a:xfrm>
                <a:off x="1201" y="3294"/>
                <a:ext cx="907"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8" name="Text Box 7"/>
            <p:cNvSpPr txBox="1">
              <a:spLocks noChangeArrowheads="1"/>
            </p:cNvSpPr>
            <p:nvPr/>
          </p:nvSpPr>
          <p:spPr bwMode="auto">
            <a:xfrm>
              <a:off x="8224960" y="2505590"/>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飞</a:t>
              </a:r>
            </a:p>
          </p:txBody>
        </p:sp>
        <p:sp>
          <p:nvSpPr>
            <p:cNvPr id="19" name="Text Box 9"/>
            <p:cNvSpPr txBox="1">
              <a:spLocks noChangeArrowheads="1"/>
            </p:cNvSpPr>
            <p:nvPr/>
          </p:nvSpPr>
          <p:spPr bwMode="auto">
            <a:xfrm>
              <a:off x="7601196" y="3297753"/>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0" name="Line 12"/>
            <p:cNvSpPr>
              <a:spLocks noChangeShapeType="1"/>
            </p:cNvSpPr>
            <p:nvPr/>
          </p:nvSpPr>
          <p:spPr bwMode="auto">
            <a:xfrm flipV="1">
              <a:off x="8664821"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Text Box 8"/>
            <p:cNvSpPr txBox="1">
              <a:spLocks noChangeArrowheads="1"/>
            </p:cNvSpPr>
            <p:nvPr/>
          </p:nvSpPr>
          <p:spPr bwMode="auto">
            <a:xfrm>
              <a:off x="10501558" y="5654109"/>
              <a:ext cx="92551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爪子</a:t>
              </a:r>
            </a:p>
          </p:txBody>
        </p:sp>
        <p:sp>
          <p:nvSpPr>
            <p:cNvPr id="22" name="Line 10"/>
            <p:cNvSpPr>
              <a:spLocks noChangeShapeType="1"/>
            </p:cNvSpPr>
            <p:nvPr/>
          </p:nvSpPr>
          <p:spPr bwMode="auto">
            <a:xfrm>
              <a:off x="9061695" y="5970022"/>
              <a:ext cx="1439863"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3" name="Text Box 11"/>
            <p:cNvSpPr txBox="1">
              <a:spLocks noChangeArrowheads="1"/>
            </p:cNvSpPr>
            <p:nvPr/>
          </p:nvSpPr>
          <p:spPr bwMode="auto">
            <a:xfrm>
              <a:off x="9349033" y="5427097"/>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Has</a:t>
              </a:r>
            </a:p>
          </p:txBody>
        </p:sp>
        <p:sp>
          <p:nvSpPr>
            <p:cNvPr id="24" name="Text Box 7"/>
            <p:cNvSpPr txBox="1">
              <a:spLocks noChangeArrowheads="1"/>
            </p:cNvSpPr>
            <p:nvPr/>
          </p:nvSpPr>
          <p:spPr bwMode="auto">
            <a:xfrm>
              <a:off x="5786958" y="2477167"/>
              <a:ext cx="1160894"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运动</a:t>
              </a:r>
            </a:p>
          </p:txBody>
        </p:sp>
        <p:sp>
          <p:nvSpPr>
            <p:cNvPr id="25" name="Text Box 9"/>
            <p:cNvSpPr txBox="1">
              <a:spLocks noChangeArrowheads="1"/>
            </p:cNvSpPr>
            <p:nvPr/>
          </p:nvSpPr>
          <p:spPr bwMode="auto">
            <a:xfrm>
              <a:off x="5561688" y="3209526"/>
              <a:ext cx="1136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sp>
          <p:nvSpPr>
            <p:cNvPr id="26" name="Line 12"/>
            <p:cNvSpPr>
              <a:spLocks noChangeShapeType="1"/>
            </p:cNvSpPr>
            <p:nvPr/>
          </p:nvSpPr>
          <p:spPr bwMode="auto">
            <a:xfrm flipV="1">
              <a:off x="6367405" y="3010415"/>
              <a:ext cx="0" cy="10795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Text Box 7"/>
            <p:cNvSpPr txBox="1">
              <a:spLocks noChangeArrowheads="1"/>
            </p:cNvSpPr>
            <p:nvPr/>
          </p:nvSpPr>
          <p:spPr bwMode="auto">
            <a:xfrm>
              <a:off x="5786958" y="4092065"/>
              <a:ext cx="991549"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动物</a:t>
              </a:r>
            </a:p>
          </p:txBody>
        </p:sp>
        <p:sp>
          <p:nvSpPr>
            <p:cNvPr id="29" name="Line 10"/>
            <p:cNvSpPr>
              <a:spLocks noChangeShapeType="1"/>
            </p:cNvSpPr>
            <p:nvPr/>
          </p:nvSpPr>
          <p:spPr bwMode="auto">
            <a:xfrm>
              <a:off x="6759457" y="4373053"/>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Text Box 11"/>
            <p:cNvSpPr txBox="1">
              <a:spLocks noChangeArrowheads="1"/>
            </p:cNvSpPr>
            <p:nvPr/>
          </p:nvSpPr>
          <p:spPr bwMode="auto">
            <a:xfrm>
              <a:off x="7046794" y="3830128"/>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AKO</a:t>
              </a:r>
            </a:p>
          </p:txBody>
        </p:sp>
        <p:sp>
          <p:nvSpPr>
            <p:cNvPr id="31" name="Text Box 7"/>
            <p:cNvSpPr txBox="1">
              <a:spLocks noChangeArrowheads="1"/>
            </p:cNvSpPr>
            <p:nvPr/>
          </p:nvSpPr>
          <p:spPr bwMode="auto">
            <a:xfrm>
              <a:off x="3465153" y="4102328"/>
              <a:ext cx="860425"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吃</a:t>
              </a:r>
            </a:p>
          </p:txBody>
        </p:sp>
        <p:sp>
          <p:nvSpPr>
            <p:cNvPr id="32" name="Line 10"/>
            <p:cNvSpPr>
              <a:spLocks noChangeShapeType="1"/>
            </p:cNvSpPr>
            <p:nvPr/>
          </p:nvSpPr>
          <p:spPr bwMode="auto">
            <a:xfrm>
              <a:off x="4331014" y="4383316"/>
              <a:ext cx="1439863" cy="0"/>
            </a:xfrm>
            <a:prstGeom prst="line">
              <a:avLst/>
            </a:prstGeom>
            <a:noFill/>
            <a:ln w="28575">
              <a:solidFill>
                <a:schemeClr val="tx1"/>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3" name="Text Box 11"/>
            <p:cNvSpPr txBox="1">
              <a:spLocks noChangeArrowheads="1"/>
            </p:cNvSpPr>
            <p:nvPr/>
          </p:nvSpPr>
          <p:spPr bwMode="auto">
            <a:xfrm>
              <a:off x="4593865" y="3839687"/>
              <a:ext cx="1152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Can</a:t>
              </a:r>
            </a:p>
          </p:txBody>
        </p:sp>
      </p:grpSp>
    </p:spTree>
    <p:extLst>
      <p:ext uri="{BB962C8B-B14F-4D97-AF65-F5344CB8AC3E}">
        <p14:creationId xmlns:p14="http://schemas.microsoft.com/office/powerpoint/2010/main" val="2418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基于语义网络的推理</a:t>
            </a:r>
          </a:p>
        </p:txBody>
      </p:sp>
      <p:sp>
        <p:nvSpPr>
          <p:cNvPr id="3" name="矩形 2"/>
          <p:cNvSpPr/>
          <p:nvPr/>
        </p:nvSpPr>
        <p:spPr>
          <a:xfrm>
            <a:off x="983849" y="1902308"/>
            <a:ext cx="10648709"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匹配的概念</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是指在知识库的语义网络中寻找与待求解问题相符的语义网络模式。</a:t>
            </a:r>
            <a:endPar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匹配的过程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(1)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根据待求解问题的要求构造一个网络片断，该网络片断中有些结点或孤的标识是空的，称为询问处，它反映的是待求解的问题。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(2)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根据该语义片断到知识库中去寻找所需要的信息。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        (3) </a:t>
            </a:r>
            <a:r>
              <a:rPr kumimoji="0" lang="zh-CN" altLang="en-US" sz="2400" b="0" i="0" u="none" strike="noStrike" kern="1200" cap="none" spc="0" normalizeH="0" baseline="0" noProof="0" dirty="0">
                <a:ln>
                  <a:noFill/>
                </a:ln>
                <a:solidFill>
                  <a:srgbClr val="454B98"/>
                </a:solidFill>
                <a:effectLst/>
                <a:uLnTx/>
                <a:uFillTx/>
                <a:latin typeface="HiddenHorzOCR"/>
                <a:ea typeface="等线" panose="02010600030101010101" pitchFamily="2" charset="-122"/>
                <a:cs typeface="+mn-cs"/>
              </a:rPr>
              <a:t>当待求解问题的网络片断与知识库中的某语义网络片断相匹配时，则与询问处相匹配的事实就是问题的解。</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5E60A0"/>
              </a:solidFill>
              <a:effectLst/>
              <a:uLnTx/>
              <a:uFillTx/>
              <a:latin typeface="HiddenHorzOCR"/>
              <a:ea typeface="等线" panose="02010600030101010101" pitchFamily="2" charset="-122"/>
              <a:cs typeface="+mn-cs"/>
            </a:endParaRPr>
          </a:p>
        </p:txBody>
      </p:sp>
      <p:sp>
        <p:nvSpPr>
          <p:cNvPr id="5" name="矩形 4"/>
          <p:cNvSpPr/>
          <p:nvPr/>
        </p:nvSpPr>
        <p:spPr>
          <a:xfrm>
            <a:off x="5690893" y="1070269"/>
            <a:ext cx="9028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B74249"/>
                </a:solidFill>
                <a:effectLst/>
                <a:uLnTx/>
                <a:uFillTx/>
                <a:latin typeface="HiddenHorzOCR"/>
                <a:ea typeface="等线" panose="02010600030101010101" pitchFamily="2" charset="-122"/>
                <a:cs typeface="+mn-cs"/>
              </a:rPr>
              <a:t>匹配</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724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A34F9E-0D8C-4857-A526-CC0C4A674529}"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1170" name="Rectangle 2"/>
          <p:cNvSpPr>
            <a:spLocks noGrp="1"/>
          </p:cNvSpPr>
          <p:nvPr>
            <p:ph type="title"/>
          </p:nvPr>
        </p:nvSpPr>
        <p:spPr>
          <a:xfrm>
            <a:off x="838200" y="77788"/>
            <a:ext cx="10515600" cy="1325563"/>
          </a:xfrm>
        </p:spPr>
        <p:txBody>
          <a:bodyPr/>
          <a:lstStyle/>
          <a:p>
            <a:r>
              <a:rPr lang="en-US" altLang="zh-CN" sz="2800" dirty="0">
                <a:solidFill>
                  <a:srgbClr val="33CC33"/>
                </a:solidFill>
                <a:ea typeface="黑体" panose="02010609060101010101" pitchFamily="49" charset="-122"/>
              </a:rPr>
              <a:t>【</a:t>
            </a:r>
            <a:r>
              <a:rPr lang="zh-CN" altLang="en-US" sz="2800" dirty="0">
                <a:solidFill>
                  <a:srgbClr val="33CC33"/>
                </a:solidFill>
                <a:ea typeface="黑体" panose="02010609060101010101" pitchFamily="49" charset="-122"/>
              </a:rPr>
              <a:t>匹配推理实例</a:t>
            </a:r>
            <a:r>
              <a:rPr lang="en-US" altLang="zh-CN" sz="2800" dirty="0">
                <a:solidFill>
                  <a:srgbClr val="33CC33"/>
                </a:solidFill>
                <a:ea typeface="黑体" panose="02010609060101010101" pitchFamily="49" charset="-122"/>
              </a:rPr>
              <a:t>】</a:t>
            </a:r>
          </a:p>
        </p:txBody>
      </p:sp>
      <p:sp>
        <p:nvSpPr>
          <p:cNvPr id="391171" name="Rectangle 3"/>
          <p:cNvSpPr>
            <a:spLocks noGrp="1"/>
          </p:cNvSpPr>
          <p:nvPr>
            <p:ph type="body" idx="1"/>
          </p:nvPr>
        </p:nvSpPr>
        <p:spPr>
          <a:xfrm>
            <a:off x="1981200" y="1116394"/>
            <a:ext cx="8229600" cy="5113338"/>
          </a:xfrm>
        </p:spPr>
        <p:txBody>
          <a:bodyPr/>
          <a:lstStyle/>
          <a:p>
            <a:pPr>
              <a:lnSpc>
                <a:spcPct val="120000"/>
              </a:lnSpc>
              <a:spcBef>
                <a:spcPct val="30000"/>
              </a:spcBef>
              <a:buFont typeface="Wingdings" panose="05000000000000000000" pitchFamily="2" charset="2"/>
              <a:buNone/>
            </a:pPr>
            <a:r>
              <a:rPr lang="en-US" altLang="zh-CN" b="1" dirty="0">
                <a:ea typeface="楷体_GB2312" pitchFamily="49" charset="-122"/>
              </a:rPr>
              <a:t>           </a:t>
            </a:r>
            <a:r>
              <a:rPr lang="zh-CN" altLang="en-US" b="1" dirty="0">
                <a:ea typeface="楷体_GB2312" pitchFamily="49" charset="-122"/>
              </a:rPr>
              <a:t>设在语义网络系统的知识库中存在以下事实的语义网络：</a:t>
            </a:r>
          </a:p>
          <a:p>
            <a:pPr>
              <a:lnSpc>
                <a:spcPct val="120000"/>
              </a:lnSpc>
              <a:spcBef>
                <a:spcPct val="30000"/>
              </a:spcBef>
              <a:buFont typeface="Wingdings" panose="05000000000000000000" pitchFamily="2" charset="2"/>
              <a:buNone/>
            </a:pPr>
            <a:r>
              <a:rPr lang="zh-CN" altLang="en-US" b="1" dirty="0">
                <a:ea typeface="楷体_GB2312" pitchFamily="49" charset="-122"/>
              </a:rPr>
              <a:t>   </a:t>
            </a:r>
            <a:r>
              <a:rPr lang="zh-CN" altLang="en-US" b="1" dirty="0">
                <a:solidFill>
                  <a:schemeClr val="accent2"/>
                </a:solidFill>
                <a:latin typeface="Arial" panose="020B0604020202020204" pitchFamily="34" charset="0"/>
                <a:ea typeface="楷体_GB2312" pitchFamily="49" charset="-122"/>
              </a:rPr>
              <a:t>“</a:t>
            </a:r>
            <a:r>
              <a:rPr lang="zh-CN" altLang="en-US" b="1" dirty="0">
                <a:solidFill>
                  <a:schemeClr val="accent2"/>
                </a:solidFill>
                <a:ea typeface="楷体_GB2312" pitchFamily="49" charset="-122"/>
              </a:rPr>
              <a:t>哈尔滨工业大学是一所学校，位于哈尔滨市，成立于</a:t>
            </a:r>
            <a:r>
              <a:rPr lang="en-US" altLang="zh-CN" b="1" dirty="0">
                <a:solidFill>
                  <a:schemeClr val="accent2"/>
                </a:solidFill>
                <a:ea typeface="楷体_GB2312" pitchFamily="49" charset="-122"/>
              </a:rPr>
              <a:t>1920</a:t>
            </a:r>
            <a:r>
              <a:rPr lang="zh-CN" altLang="en-US" b="1" dirty="0">
                <a:solidFill>
                  <a:schemeClr val="accent2"/>
                </a:solidFill>
                <a:ea typeface="楷体_GB2312" pitchFamily="49" charset="-122"/>
              </a:rPr>
              <a:t>年。</a:t>
            </a:r>
            <a:r>
              <a:rPr lang="zh-CN" altLang="en-US" b="1" dirty="0">
                <a:solidFill>
                  <a:schemeClr val="accent2"/>
                </a:solidFill>
                <a:latin typeface="Arial" panose="020B0604020202020204" pitchFamily="34" charset="0"/>
                <a:ea typeface="楷体_GB2312" pitchFamily="49" charset="-122"/>
              </a:rPr>
              <a:t>”</a:t>
            </a:r>
            <a:endParaRPr lang="zh-CN" altLang="en-US" b="1" dirty="0">
              <a:solidFill>
                <a:schemeClr val="accent2"/>
              </a:solidFill>
              <a:ea typeface="楷体_GB2312" pitchFamily="49" charset="-122"/>
            </a:endParaRPr>
          </a:p>
          <a:p>
            <a:pPr>
              <a:lnSpc>
                <a:spcPct val="120000"/>
              </a:lnSpc>
              <a:spcBef>
                <a:spcPct val="30000"/>
              </a:spcBef>
              <a:buFont typeface="Wingdings" panose="05000000000000000000" pitchFamily="2" charset="2"/>
              <a:buNone/>
            </a:pPr>
            <a:r>
              <a:rPr lang="zh-CN" altLang="en-US" b="1" dirty="0">
                <a:ea typeface="楷体_GB2312" pitchFamily="49" charset="-122"/>
              </a:rPr>
              <a:t>           假若要求解的问题是：哈尔滨工业大学位于哪个城市？</a:t>
            </a:r>
          </a:p>
          <a:p>
            <a:pPr>
              <a:lnSpc>
                <a:spcPct val="120000"/>
              </a:lnSpc>
              <a:spcBef>
                <a:spcPct val="30000"/>
              </a:spcBef>
              <a:buFont typeface="Wingdings" panose="05000000000000000000" pitchFamily="2" charset="2"/>
              <a:buNone/>
            </a:pPr>
            <a:r>
              <a:rPr lang="zh-CN" altLang="en-US" b="1" dirty="0">
                <a:ea typeface="楷体_GB2312" pitchFamily="49" charset="-122"/>
              </a:rPr>
              <a:t>           如何利用语义网络进行推理求解？</a:t>
            </a:r>
          </a:p>
        </p:txBody>
      </p:sp>
    </p:spTree>
    <p:extLst>
      <p:ext uri="{BB962C8B-B14F-4D97-AF65-F5344CB8AC3E}">
        <p14:creationId xmlns:p14="http://schemas.microsoft.com/office/powerpoint/2010/main" val="227533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FB0B16B-12B6-4121-A3B2-4CE90B065D63}"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2196" name="Rectangle 4"/>
          <p:cNvSpPr>
            <a:spLocks noChangeArrowheads="1"/>
          </p:cNvSpPr>
          <p:nvPr/>
        </p:nvSpPr>
        <p:spPr bwMode="auto">
          <a:xfrm>
            <a:off x="27114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哈尔滨市</a:t>
            </a:r>
          </a:p>
        </p:txBody>
      </p:sp>
      <p:sp>
        <p:nvSpPr>
          <p:cNvPr id="392197" name="Rectangle 5"/>
          <p:cNvSpPr>
            <a:spLocks noChangeArrowheads="1"/>
          </p:cNvSpPr>
          <p:nvPr/>
        </p:nvSpPr>
        <p:spPr bwMode="auto">
          <a:xfrm>
            <a:off x="5087938" y="1125538"/>
            <a:ext cx="2520950"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198" name="Rectangle 6"/>
          <p:cNvSpPr>
            <a:spLocks noChangeArrowheads="1"/>
          </p:cNvSpPr>
          <p:nvPr/>
        </p:nvSpPr>
        <p:spPr bwMode="auto">
          <a:xfrm>
            <a:off x="8616951" y="11255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学校</a:t>
            </a:r>
          </a:p>
        </p:txBody>
      </p:sp>
      <p:sp>
        <p:nvSpPr>
          <p:cNvPr id="392199" name="Rectangle 7"/>
          <p:cNvSpPr>
            <a:spLocks noChangeArrowheads="1"/>
          </p:cNvSpPr>
          <p:nvPr/>
        </p:nvSpPr>
        <p:spPr bwMode="auto">
          <a:xfrm>
            <a:off x="5448301" y="2420938"/>
            <a:ext cx="1655763"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1920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年</a:t>
            </a:r>
          </a:p>
        </p:txBody>
      </p:sp>
      <p:sp>
        <p:nvSpPr>
          <p:cNvPr id="392200" name="Line 8"/>
          <p:cNvSpPr>
            <a:spLocks noChangeShapeType="1"/>
          </p:cNvSpPr>
          <p:nvPr/>
        </p:nvSpPr>
        <p:spPr bwMode="auto">
          <a:xfrm flipH="1">
            <a:off x="4367214" y="1484313"/>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1" name="Line 9"/>
          <p:cNvSpPr>
            <a:spLocks noChangeShapeType="1"/>
          </p:cNvSpPr>
          <p:nvPr/>
        </p:nvSpPr>
        <p:spPr bwMode="auto">
          <a:xfrm>
            <a:off x="7608888" y="1412875"/>
            <a:ext cx="10080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2" name="Line 10"/>
          <p:cNvSpPr>
            <a:spLocks noChangeShapeType="1"/>
          </p:cNvSpPr>
          <p:nvPr/>
        </p:nvSpPr>
        <p:spPr bwMode="auto">
          <a:xfrm>
            <a:off x="6311900" y="1773238"/>
            <a:ext cx="0" cy="647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03" name="Text Box 11"/>
          <p:cNvSpPr txBox="1">
            <a:spLocks noChangeArrowheads="1"/>
          </p:cNvSpPr>
          <p:nvPr/>
        </p:nvSpPr>
        <p:spPr bwMode="auto">
          <a:xfrm>
            <a:off x="4038600" y="723435"/>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4" name="Text Box 12"/>
          <p:cNvSpPr txBox="1">
            <a:spLocks noChangeArrowheads="1"/>
          </p:cNvSpPr>
          <p:nvPr/>
        </p:nvSpPr>
        <p:spPr bwMode="auto">
          <a:xfrm>
            <a:off x="7818174" y="1080056"/>
            <a:ext cx="532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ISA</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5" name="Text Box 13"/>
          <p:cNvSpPr txBox="1">
            <a:spLocks noChangeArrowheads="1"/>
          </p:cNvSpPr>
          <p:nvPr/>
        </p:nvSpPr>
        <p:spPr bwMode="auto">
          <a:xfrm>
            <a:off x="6383338" y="1916113"/>
            <a:ext cx="14205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Founded-in</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
        <p:nvSpPr>
          <p:cNvPr id="392206" name="Text Box 14"/>
          <p:cNvSpPr txBox="1">
            <a:spLocks noChangeArrowheads="1"/>
          </p:cNvSpPr>
          <p:nvPr/>
        </p:nvSpPr>
        <p:spPr bwMode="auto">
          <a:xfrm>
            <a:off x="3872788" y="3284538"/>
            <a:ext cx="5792073" cy="461665"/>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知识库中关于哈尔滨工业大学的语义网络</a:t>
            </a:r>
          </a:p>
        </p:txBody>
      </p:sp>
      <p:sp>
        <p:nvSpPr>
          <p:cNvPr id="392207" name="Rectangle 15"/>
          <p:cNvSpPr>
            <a:spLocks noChangeArrowheads="1"/>
          </p:cNvSpPr>
          <p:nvPr/>
        </p:nvSpPr>
        <p:spPr bwMode="auto">
          <a:xfrm>
            <a:off x="3963265" y="4616450"/>
            <a:ext cx="1655762" cy="647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a:t>
            </a:r>
          </a:p>
        </p:txBody>
      </p:sp>
      <p:sp>
        <p:nvSpPr>
          <p:cNvPr id="392208" name="Rectangle 16"/>
          <p:cNvSpPr>
            <a:spLocks noChangeArrowheads="1"/>
          </p:cNvSpPr>
          <p:nvPr/>
        </p:nvSpPr>
        <p:spPr bwMode="auto">
          <a:xfrm>
            <a:off x="6339752" y="4616450"/>
            <a:ext cx="2520950" cy="647700"/>
          </a:xfrm>
          <a:prstGeom prst="rect">
            <a:avLst/>
          </a:prstGeom>
          <a:solidFill>
            <a:srgbClr val="FF99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pitchFamily="49" charset="-122"/>
                <a:cs typeface="+mn-cs"/>
              </a:rPr>
              <a:t>哈尔滨工业大学</a:t>
            </a:r>
          </a:p>
        </p:txBody>
      </p:sp>
      <p:sp>
        <p:nvSpPr>
          <p:cNvPr id="392210" name="Line 18"/>
          <p:cNvSpPr>
            <a:spLocks noChangeShapeType="1"/>
          </p:cNvSpPr>
          <p:nvPr/>
        </p:nvSpPr>
        <p:spPr bwMode="auto">
          <a:xfrm flipH="1">
            <a:off x="5619028" y="4975225"/>
            <a:ext cx="7207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2214" name="Text Box 22"/>
          <p:cNvSpPr txBox="1">
            <a:spLocks noChangeArrowheads="1"/>
          </p:cNvSpPr>
          <p:nvPr/>
        </p:nvSpPr>
        <p:spPr bwMode="auto">
          <a:xfrm>
            <a:off x="4440238" y="5516563"/>
            <a:ext cx="3860800" cy="457200"/>
          </a:xfrm>
          <a:prstGeom prst="rect">
            <a:avLst/>
          </a:prstGeom>
          <a:solidFill>
            <a:srgbClr val="E0B5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待求解问题的语义网络片段</a:t>
            </a:r>
          </a:p>
        </p:txBody>
      </p:sp>
      <p:sp>
        <p:nvSpPr>
          <p:cNvPr id="22" name="Text Box 11"/>
          <p:cNvSpPr txBox="1">
            <a:spLocks noChangeArrowheads="1"/>
          </p:cNvSpPr>
          <p:nvPr/>
        </p:nvSpPr>
        <p:spPr bwMode="auto">
          <a:xfrm>
            <a:off x="5453589" y="4265067"/>
            <a:ext cx="11897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Locate-at</a:t>
            </a:r>
            <a:endParaRPr kumimoji="0" lang="zh-CN" altLang="en-US" sz="1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786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9861514-DE18-40B9-B8BF-6FAFB3F1221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21195" name="Rectangle 11"/>
          <p:cNvSpPr>
            <a:spLocks noGrp="1"/>
          </p:cNvSpPr>
          <p:nvPr>
            <p:ph type="title"/>
          </p:nvPr>
        </p:nvSpPr>
        <p:spPr>
          <a:xfrm>
            <a:off x="400392" y="207070"/>
            <a:ext cx="8229600" cy="649287"/>
          </a:xfrm>
        </p:spPr>
        <p:txBody>
          <a:bodyPr>
            <a:normAutofit fontScale="90000"/>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2.3.6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语义网络表示法的特点</a:t>
            </a:r>
            <a:br>
              <a:rPr kumimoji="1" lang="zh-CN" altLang="en-US" sz="2000" dirty="0">
                <a:solidFill>
                  <a:srgbClr val="0000FF"/>
                </a:solidFill>
              </a:rPr>
            </a:br>
            <a:endParaRPr kumimoji="1" lang="zh-CN" altLang="en-US" sz="2000" dirty="0">
              <a:solidFill>
                <a:srgbClr val="0000FF"/>
              </a:solidFill>
            </a:endParaRPr>
          </a:p>
        </p:txBody>
      </p:sp>
      <p:sp>
        <p:nvSpPr>
          <p:cNvPr id="2" name="矩形 1"/>
          <p:cNvSpPr/>
          <p:nvPr/>
        </p:nvSpPr>
        <p:spPr>
          <a:xfrm>
            <a:off x="921253" y="684938"/>
            <a:ext cx="10773294"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采用把事物的属性以及事物间的各种语义联系显式地表示出来，是一种结构化的知识表示方法。</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联想性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本来是作为人类联想记忆模型提出来的，它着重强调事物间的语义联系，体现了人类的联想思维过程。</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自索引性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把各接点之间的联系以明确、简洁的方式表示出来，通过与某一结点连结的弧可以很容易的找出与该结点有关的信息，而不必查找整个知识库。这种自索引能力有效的避免搜索时所遇到的组合爆炸问题。</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非严格性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没有象谓词那样严格的形式表示体系，一个给定语义网络的含义完全依赖于处理程序对它所进行的解释，通过语义网络所实现的推理不能保证其正确性。</a:t>
            </a:r>
            <a:endParaRPr kumimoji="0" lang="en-US" altLang="zh-CN"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复杂性</a:t>
            </a:r>
            <a:r>
              <a:rPr kumimoji="0" lang="en-US" altLang="zh-CN" sz="24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HiddenHorzOCR"/>
                <a:ea typeface="等线" panose="02010600030101010101" pitchFamily="2" charset="-122"/>
                <a:cs typeface="+mn-cs"/>
              </a:rPr>
              <a:t>语义网络表示知识的手段是多种多样的，这虽然对其表示带来了灵活性，但同时也由于表示形式的不一致，使得它的处理增加了复杂性。</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025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3DFF49-1330-450B-8435-25B3FD3EF49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97314" name="Rectangle 2"/>
          <p:cNvSpPr>
            <a:spLocks noChangeArrowheads="1"/>
          </p:cNvSpPr>
          <p:nvPr/>
        </p:nvSpPr>
        <p:spPr bwMode="auto">
          <a:xfrm>
            <a:off x="4051300" y="19034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2.2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一阶谓词逻辑表示法</a:t>
            </a:r>
          </a:p>
        </p:txBody>
      </p:sp>
      <p:sp>
        <p:nvSpPr>
          <p:cNvPr id="397315" name="Rectangle 3"/>
          <p:cNvSpPr>
            <a:spLocks noChangeArrowheads="1"/>
          </p:cNvSpPr>
          <p:nvPr/>
        </p:nvSpPr>
        <p:spPr bwMode="auto">
          <a:xfrm>
            <a:off x="4051300" y="1052513"/>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2.1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知识与知识表示</a:t>
            </a:r>
          </a:p>
        </p:txBody>
      </p:sp>
      <p:sp>
        <p:nvSpPr>
          <p:cNvPr id="397316" name="Rectangle 4"/>
          <p:cNvSpPr>
            <a:spLocks noChangeArrowheads="1"/>
          </p:cNvSpPr>
          <p:nvPr/>
        </p:nvSpPr>
        <p:spPr bwMode="auto">
          <a:xfrm>
            <a:off x="4051300" y="2752725"/>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2.3  </a:t>
            </a:r>
            <a:r>
              <a:rPr kumimoji="1"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产生式表示法</a:t>
            </a:r>
          </a:p>
        </p:txBody>
      </p:sp>
      <p:sp>
        <p:nvSpPr>
          <p:cNvPr id="397317" name="Rectangle 5"/>
          <p:cNvSpPr>
            <a:spLocks noChangeArrowheads="1"/>
          </p:cNvSpPr>
          <p:nvPr/>
        </p:nvSpPr>
        <p:spPr bwMode="auto">
          <a:xfrm>
            <a:off x="4051300" y="3602038"/>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2.4  </a:t>
            </a:r>
            <a:r>
              <a:rPr kumimoji="0" lang="zh-CN" altLang="en-US" sz="3200" b="1" i="0" u="none" strike="noStrike" kern="1200" cap="none" spc="0" normalizeH="0" baseline="0" noProof="0">
                <a:ln>
                  <a:noFill/>
                </a:ln>
                <a:solidFill>
                  <a:prstClr val="black"/>
                </a:solidFill>
                <a:effectLst/>
                <a:uLnTx/>
                <a:uFillTx/>
                <a:latin typeface="宋体" panose="02010600030101010101" pitchFamily="2" charset="-122"/>
                <a:ea typeface="等线" panose="02010600030101010101" pitchFamily="2" charset="-122"/>
                <a:cs typeface="+mn-cs"/>
              </a:rPr>
              <a:t>语义网络表示法</a:t>
            </a:r>
          </a:p>
        </p:txBody>
      </p:sp>
      <p:sp>
        <p:nvSpPr>
          <p:cNvPr id="397318" name="Rectangle 6"/>
          <p:cNvSpPr>
            <a:spLocks noChangeArrowheads="1"/>
          </p:cNvSpPr>
          <p:nvPr/>
        </p:nvSpPr>
        <p:spPr bwMode="auto">
          <a:xfrm>
            <a:off x="4051300" y="4451350"/>
            <a:ext cx="5213350" cy="863600"/>
          </a:xfrm>
          <a:prstGeom prst="rect">
            <a:avLst/>
          </a:prstGeom>
          <a:noFill/>
          <a:ln>
            <a:noFill/>
          </a:ln>
          <a:effectLst/>
          <a:extLst>
            <a:ext uri="{909E8E84-426E-40DD-AFC4-6F175D3DCCD1}">
              <a14:hiddenFill xmlns:a14="http://schemas.microsoft.com/office/drawing/2010/main">
                <a:solidFill>
                  <a:srgbClr val="CCFFFF">
                    <a:alpha val="47000"/>
                  </a:srgbClr>
                </a:solidFill>
              </a14:hiddenFill>
            </a:ext>
            <a:ext uri="{91240B29-F687-4F45-9708-019B960494DF}">
              <a14:hiddenLine xmlns:a14="http://schemas.microsoft.com/office/drawing/2010/main" w="38100">
                <a:solidFill>
                  <a:srgbClr val="00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2.5  </a:t>
            </a:r>
            <a:r>
              <a:rPr kumimoji="0" lang="zh-CN" altLang="en-US" sz="3200" b="1" i="0" u="none" strike="noStrike" kern="1200" cap="none" spc="0" normalizeH="0" baseline="0" noProof="0">
                <a:ln>
                  <a:noFill/>
                </a:ln>
                <a:solidFill>
                  <a:srgbClr val="FF0000"/>
                </a:solidFill>
                <a:effectLst/>
                <a:uLnTx/>
                <a:uFillTx/>
                <a:latin typeface="宋体" panose="02010600030101010101" pitchFamily="2" charset="-122"/>
                <a:ea typeface="等线" panose="02010600030101010101" pitchFamily="2" charset="-122"/>
                <a:cs typeface="+mn-cs"/>
              </a:rPr>
              <a:t>框架表示法</a:t>
            </a:r>
          </a:p>
        </p:txBody>
      </p:sp>
      <p:sp>
        <p:nvSpPr>
          <p:cNvPr id="397320" name="Rectangle 8"/>
          <p:cNvSpPr>
            <a:spLocks noGrp="1"/>
          </p:cNvSpPr>
          <p:nvPr>
            <p:ph type="title" orient="vert"/>
          </p:nvPr>
        </p:nvSpPr>
        <p:spPr>
          <a:xfrm>
            <a:off x="2351089" y="1916114"/>
            <a:ext cx="909637" cy="3457575"/>
          </a:xfrm>
        </p:spPr>
        <p:txBody>
          <a:bodyPr/>
          <a:lstStyle/>
          <a:p>
            <a:r>
              <a:rPr lang="zh-CN" altLang="en-US" sz="3200">
                <a:solidFill>
                  <a:srgbClr val="990000"/>
                </a:solidFill>
                <a:effectLst>
                  <a:outerShdw blurRad="38100" dist="38100" dir="2700000" algn="tl">
                    <a:srgbClr val="C0C0C0"/>
                  </a:outerShdw>
                </a:effectLst>
                <a:latin typeface="黑体" panose="02010609060101010101" pitchFamily="49" charset="-122"/>
              </a:rPr>
              <a:t>主  要  内  容</a:t>
            </a:r>
          </a:p>
        </p:txBody>
      </p:sp>
    </p:spTree>
    <p:extLst>
      <p:ext uri="{BB962C8B-B14F-4D97-AF65-F5344CB8AC3E}">
        <p14:creationId xmlns:p14="http://schemas.microsoft.com/office/powerpoint/2010/main" val="2276229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1" name="Rectangle 25"/>
          <p:cNvSpPr>
            <a:spLocks noChangeArrowheads="1"/>
          </p:cNvSpPr>
          <p:nvPr/>
        </p:nvSpPr>
        <p:spPr bwMode="auto">
          <a:xfrm>
            <a:off x="1060289" y="1804447"/>
            <a:ext cx="10294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1975</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年，</a:t>
            </a: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Minsky</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提出了框架理论。他</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根据人们在理解情景、故事时提出的心理学模型，认为人的知识以框架结构存在人脑中。</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2" name="Rectangle 26"/>
          <p:cNvSpPr>
            <a:spLocks noChangeArrowheads="1"/>
          </p:cNvSpPr>
          <p:nvPr/>
        </p:nvSpPr>
        <p:spPr bwMode="auto">
          <a:xfrm>
            <a:off x="1060288" y="3174181"/>
            <a:ext cx="104449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认为人们对现实世界中各种事物的认识都是以一种类似于框架的结构存储在记忆中的，当遇到一个新事物时，就从记忆中找出一个合适的框架，并根据新的情况对其细节加以修改、补充，从而形成对这个新事物的认识。例如，对饭店、教室等的认识。</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5964" name="Rectangle 28"/>
          <p:cNvSpPr>
            <a:spLocks noGrp="1"/>
          </p:cNvSpPr>
          <p:nvPr>
            <p:ph type="title"/>
          </p:nvPr>
        </p:nvSpPr>
        <p:spPr>
          <a:xfrm>
            <a:off x="597784" y="846069"/>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3770747"/>
      </p:ext>
    </p:extLst>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DFEC522-6CB1-4810-A1C5-4F58631AD7CF}"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5964" name="Rectangle 28"/>
          <p:cNvSpPr>
            <a:spLocks noGrp="1"/>
          </p:cNvSpPr>
          <p:nvPr>
            <p:ph type="title"/>
          </p:nvPr>
        </p:nvSpPr>
        <p:spPr>
          <a:xfrm>
            <a:off x="516761" y="163163"/>
            <a:ext cx="8229600" cy="649287"/>
          </a:xfrm>
        </p:spPr>
        <p:txBody>
          <a:bodyPr>
            <a:normAutofit/>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2.5.1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框架表示法概述</a:t>
            </a:r>
            <a:endParaRPr lang="zh-CN" altLang="en-US"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 name="矩形 2"/>
          <p:cNvSpPr/>
          <p:nvPr/>
        </p:nvSpPr>
        <p:spPr>
          <a:xfrm>
            <a:off x="611046" y="1137454"/>
            <a:ext cx="11134845" cy="51244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a:t>
            </a:r>
            <a:r>
              <a:rPr kumimoji="0" lang="en-US" altLang="zh-CN" sz="28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是人们认识事物的一种通用的数据结构形式。即当新情况发生时，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人们只要把新的数据加入到该通用数据结构中，便可形成一个具体的实体</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类</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这样的通用数据结构就称为框架</a:t>
            </a:r>
            <a:r>
              <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endParaRPr kumimoji="0" lang="en-US" altLang="zh-CN"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7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实例框架</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对于一个框架，当人们才把观察或认识到的具体细节填入后，就</a:t>
            </a:r>
            <a:r>
              <a:rPr kumimoji="0" lang="zh-CN" altLang="en-US"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得到了该框架的一个具体实例，框架的这种具体实例被称为实例框架</a:t>
            </a:r>
            <a:r>
              <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a:t>
            </a:r>
            <a:r>
              <a:rPr kumimoji="0" lang="en-US" altLang="zh-CN" sz="27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7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在框架理论中，框架是知识的基本单位，把一组有关的框架连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结起来使可形成一个框架系统</a:t>
            </a:r>
            <a:r>
              <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600" b="0" i="0" u="none" strike="noStrike" kern="1200" cap="none" spc="0" normalizeH="0" baseline="0" noProof="0" dirty="0">
              <a:ln>
                <a:noFill/>
              </a:ln>
              <a:solidFill>
                <a:srgbClr val="595AA2"/>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框架系统推理</a:t>
            </a:r>
            <a:r>
              <a:rPr kumimoji="0" lang="en-US" altLang="zh-CN" sz="2600" b="0" i="0" u="none" strike="noStrike" kern="1200" cap="none" spc="0" normalizeH="0" baseline="0" noProof="0" dirty="0">
                <a:ln>
                  <a:noFill/>
                </a:ln>
                <a:solidFill>
                  <a:srgbClr val="9A2E44"/>
                </a:solidFill>
                <a:effectLst/>
                <a:uLnTx/>
                <a:uFillTx/>
                <a:latin typeface="HiddenHorzOCR"/>
                <a:ea typeface="等线" panose="02010600030101010101" pitchFamily="2" charset="-122"/>
                <a:cs typeface="+mn-cs"/>
              </a:rPr>
              <a:t>: </a:t>
            </a:r>
            <a:r>
              <a:rPr kumimoji="0" lang="zh-CN" altLang="en-US"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由框架之间的协调来完成</a:t>
            </a:r>
            <a:r>
              <a:rPr kumimoji="0" lang="en-US" altLang="zh-CN" sz="2600" b="0" i="0" u="none" strike="noStrike" kern="1200" cap="none" spc="0" normalizeH="0" baseline="0" noProof="0" dirty="0">
                <a:ln>
                  <a:noFill/>
                </a:ln>
                <a:solidFill>
                  <a:srgbClr val="3D4496"/>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70701867"/>
      </p:ext>
    </p:extLst>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955FCC0-FDF9-49E9-92F0-09D05276368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71369" name="Rectangle 9"/>
          <p:cNvSpPr>
            <a:spLocks noChangeArrowheads="1"/>
          </p:cNvSpPr>
          <p:nvPr/>
        </p:nvSpPr>
        <p:spPr bwMode="auto">
          <a:xfrm>
            <a:off x="2205601" y="1602992"/>
            <a:ext cx="8135938"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2" panose="05020102010507070707" pitchFamily="18" charset="2"/>
              <a:buChar char="!"/>
              <a:tabLst/>
              <a:defRPr/>
            </a:pPr>
            <a:endParaRPr kumimoji="0" lang="en-US" altLang="zh-CN"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1968</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年 </a:t>
            </a:r>
            <a:r>
              <a:rPr kumimoji="0" lang="en-US" altLang="zh-CN" sz="28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R.Quillian</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在研究人类联想记忆时提</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出，后把它用作知识表示。</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逻辑和产生式常用于表示有关领域中各个不</a:t>
            </a:r>
          </a:p>
          <a:p>
            <a:pPr marL="0" marR="0" lvl="0" indent="0" algn="l" defTabSz="914400" rtl="0" eaLnBrk="1" fontAlgn="auto" latinLnBrk="0" hangingPunct="1">
              <a:lnSpc>
                <a:spcPct val="100000"/>
              </a:lnSpc>
              <a:spcBef>
                <a:spcPts val="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同状态间的关系。</a:t>
            </a:r>
          </a:p>
          <a:p>
            <a:pPr marL="0" marR="0" lvl="0" indent="0" algn="l" defTabSz="914400" rtl="0" eaLnBrk="1" fontAlgn="auto" latinLnBrk="0" hangingPunct="1">
              <a:lnSpc>
                <a:spcPct val="100000"/>
              </a:lnSpc>
              <a:spcBef>
                <a:spcPct val="8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语义网络和</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产生式、</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一阶谓词逻辑有相对应</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的表示能力。</a:t>
            </a:r>
          </a:p>
        </p:txBody>
      </p:sp>
      <p:sp>
        <p:nvSpPr>
          <p:cNvPr id="271373" name="Rectangle 13"/>
          <p:cNvSpPr>
            <a:spLocks noGrp="1"/>
          </p:cNvSpPr>
          <p:nvPr>
            <p:ph type="ctrTitle"/>
          </p:nvPr>
        </p:nvSpPr>
        <p:spPr>
          <a:xfrm>
            <a:off x="2063750" y="549275"/>
            <a:ext cx="7772400" cy="719138"/>
          </a:xfrm>
        </p:spPr>
        <p:txBody>
          <a:bodyPr anchor="ctr"/>
          <a:lstStyle/>
          <a:p>
            <a:pPr algn="l"/>
            <a:r>
              <a:rPr lang="en-US" altLang="zh-CN"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2.4 </a:t>
            </a:r>
            <a:r>
              <a:rPr lang="zh-CN" altLang="en-US" sz="32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rPr>
              <a:t>语义网络表示法</a:t>
            </a:r>
            <a:endParaRPr lang="zh-CN" altLang="en-US" sz="2400" dirty="0">
              <a:solidFill>
                <a:schemeClr val="accent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71374" name="Rectangle 14"/>
          <p:cNvSpPr>
            <a:spLocks noGrp="1"/>
          </p:cNvSpPr>
          <p:nvPr>
            <p:ph type="subTitle" idx="1"/>
          </p:nvPr>
        </p:nvSpPr>
        <p:spPr>
          <a:xfrm>
            <a:off x="2063750" y="1327458"/>
            <a:ext cx="6832600" cy="576263"/>
          </a:xfrm>
        </p:spPr>
        <p:txBody>
          <a:bodyPr/>
          <a:lstStyle/>
          <a:p>
            <a:pPr algn="l"/>
            <a:r>
              <a:rPr lang="en-US" altLang="zh-CN" sz="2000" dirty="0"/>
              <a:t> </a:t>
            </a:r>
            <a:r>
              <a:rPr lang="en-US" altLang="zh-CN"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2.4.1  </a:t>
            </a:r>
            <a:r>
              <a:rPr lang="zh-CN" altLang="en-US" sz="2800" b="1"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概  述 </a:t>
            </a:r>
          </a:p>
        </p:txBody>
      </p:sp>
    </p:spTree>
    <p:extLst>
      <p:ext uri="{BB962C8B-B14F-4D97-AF65-F5344CB8AC3E}">
        <p14:creationId xmlns:p14="http://schemas.microsoft.com/office/powerpoint/2010/main" val="1754687356"/>
      </p:ext>
    </p:extLst>
  </p:cSld>
  <p:clrMapOvr>
    <a:masterClrMapping/>
  </p:clrMapOvr>
  <p:transition spd="slow">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2" name="Rectangle 30"/>
          <p:cNvSpPr>
            <a:spLocks noChangeArrowheads="1"/>
          </p:cNvSpPr>
          <p:nvPr/>
        </p:nvSpPr>
        <p:spPr bwMode="auto">
          <a:xfrm>
            <a:off x="1847851" y="1557339"/>
            <a:ext cx="842486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Char char="&amp;"/>
              <a:tabLst/>
              <a:defRPr/>
            </a:pPr>
            <a:r>
              <a:rPr kumimoji="0" lang="zh-CN" altLang="en-US" sz="3200" b="1" i="0" u="none" strike="noStrike" kern="1200" cap="none" spc="0" normalizeH="0" baseline="0" noProof="0" dirty="0">
                <a:ln>
                  <a:noFill/>
                </a:ln>
                <a:solidFill>
                  <a:srgbClr val="0000FF"/>
                </a:solidFill>
                <a:effectLst/>
                <a:uLnTx/>
                <a:uFillTx/>
                <a:latin typeface="Arial" panose="020B0604020202020204" pitchFamily="34" charset="0"/>
                <a:ea typeface="宋体" panose="02010600030101010101" pitchFamily="2" charset="-122"/>
                <a:cs typeface="+mn-cs"/>
              </a:rPr>
              <a:t>组成 </a:t>
            </a: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sym typeface="Wingdings 2" panose="05020102010507070707" pitchFamily="18" charset="2"/>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框架</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由若干个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组成，每个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又划分为若干个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槽</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描述对象的一个方面属性；</a:t>
            </a:r>
            <a:endPar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一个</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侧面</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描述相应属性的一个方面。</a:t>
            </a:r>
          </a:p>
        </p:txBody>
      </p:sp>
      <p:sp>
        <p:nvSpPr>
          <p:cNvPr id="294943" name="Rectangle 31"/>
          <p:cNvSpPr>
            <a:spLocks noChangeArrowheads="1"/>
          </p:cNvSpPr>
          <p:nvPr/>
        </p:nvSpPr>
        <p:spPr bwMode="auto">
          <a:xfrm>
            <a:off x="2463299" y="4910952"/>
            <a:ext cx="8353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仿宋_GB2312" pitchFamily="49" charset="-122"/>
                <a:cs typeface="+mn-cs"/>
                <a:sym typeface="Wingdings 2" panose="05020102010507070707" pitchFamily="18" charset="2"/>
              </a:rPr>
              <a:t>由框架名、槽名、侧面、值组成。</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294944" name="Rectangle 32"/>
          <p:cNvSpPr>
            <a:spLocks noGrp="1"/>
          </p:cNvSpPr>
          <p:nvPr>
            <p:ph type="title"/>
          </p:nvPr>
        </p:nvSpPr>
        <p:spPr>
          <a:xfrm>
            <a:off x="1919288" y="69215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框架的组成</a:t>
            </a:r>
          </a:p>
        </p:txBody>
      </p:sp>
    </p:spTree>
    <p:extLst>
      <p:ext uri="{BB962C8B-B14F-4D97-AF65-F5344CB8AC3E}">
        <p14:creationId xmlns:p14="http://schemas.microsoft.com/office/powerpoint/2010/main" val="2153990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43"/>
                                        </p:tgtEl>
                                        <p:attrNameLst>
                                          <p:attrName>style.visibility</p:attrName>
                                        </p:attrNameLst>
                                      </p:cBhvr>
                                      <p:to>
                                        <p:strVal val="visible"/>
                                      </p:to>
                                    </p:set>
                                    <p:animEffect transition="in" filter="wipe(left)">
                                      <p:cBhvr>
                                        <p:cTn id="7" dur="1000"/>
                                        <p:tgtEl>
                                          <p:spTgt spid="294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8668" name="Rectangle 12"/>
          <p:cNvSpPr>
            <a:spLocks noChangeArrowheads="1"/>
          </p:cNvSpPr>
          <p:nvPr/>
        </p:nvSpPr>
        <p:spPr bwMode="auto">
          <a:xfrm>
            <a:off x="869950" y="541681"/>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srgbClr val="000066"/>
                </a:solidFill>
                <a:effectLst/>
                <a:uLnTx/>
                <a:uFillTx/>
                <a:latin typeface="宋体" panose="02010600030101010101" pitchFamily="2" charset="-122"/>
                <a:ea typeface="宋体" panose="02010600030101010101" pitchFamily="2" charset="-122"/>
                <a:cs typeface="+mn-cs"/>
              </a:rPr>
              <a:t>一个框架结构为：</a:t>
            </a:r>
          </a:p>
        </p:txBody>
      </p:sp>
      <p:sp>
        <p:nvSpPr>
          <p:cNvPr id="10" name="Rectangle 13"/>
          <p:cNvSpPr>
            <a:spLocks noChangeArrowheads="1"/>
          </p:cNvSpPr>
          <p:nvPr/>
        </p:nvSpPr>
        <p:spPr bwMode="auto">
          <a:xfrm>
            <a:off x="2179879" y="1769702"/>
            <a:ext cx="8208962" cy="315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53657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
                <a:srgbClr val="0000FF"/>
              </a:buClr>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auto" latinLnBrk="0" hangingPunct="1">
              <a:lnSpc>
                <a:spcPct val="100000"/>
              </a:lnSpc>
              <a:spcBef>
                <a:spcPct val="10000"/>
              </a:spcBef>
              <a:spcAft>
                <a:spcPts val="0"/>
              </a:spcAft>
              <a:buClr>
                <a:srgbClr val="0000FF"/>
              </a:buClr>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B1</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B2</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槽名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C1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侧面名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C2       </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21</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23</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文本框 10"/>
          <p:cNvSpPr txBox="1"/>
          <p:nvPr/>
        </p:nvSpPr>
        <p:spPr>
          <a:xfrm>
            <a:off x="256127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4" name="文本框 13"/>
          <p:cNvSpPr txBox="1"/>
          <p:nvPr/>
        </p:nvSpPr>
        <p:spPr>
          <a:xfrm>
            <a:off x="4084318"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134967" y="5077470"/>
            <a:ext cx="615553" cy="775504"/>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6" name="文本框 13"/>
          <p:cNvSpPr txBox="1"/>
          <p:nvPr/>
        </p:nvSpPr>
        <p:spPr>
          <a:xfrm>
            <a:off x="7570063"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文本框 13"/>
          <p:cNvSpPr txBox="1"/>
          <p:nvPr/>
        </p:nvSpPr>
        <p:spPr>
          <a:xfrm>
            <a:off x="9005159" y="5077470"/>
            <a:ext cx="615553" cy="775504"/>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3" name="矩形 12"/>
          <p:cNvSpPr/>
          <p:nvPr/>
        </p:nvSpPr>
        <p:spPr>
          <a:xfrm>
            <a:off x="2205843" y="1153638"/>
            <a:ext cx="25298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Frame&lt;</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框架名</a:t>
            </a: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&gt;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59957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0" name="矩形 9"/>
          <p:cNvSpPr/>
          <p:nvPr/>
        </p:nvSpPr>
        <p:spPr>
          <a:xfrm>
            <a:off x="1111170" y="291048"/>
            <a:ext cx="10174145" cy="63094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62640"/>
                </a:solidFill>
                <a:effectLst/>
                <a:uLnTx/>
                <a:uFillTx/>
                <a:latin typeface="HiddenHorzOCR"/>
                <a:ea typeface="等线" panose="02010600030101010101" pitchFamily="2" charset="-122"/>
                <a:cs typeface="+mn-cs"/>
              </a:rPr>
              <a:t>例：</a:t>
            </a:r>
            <a:r>
              <a:rPr kumimoji="0" lang="zh-CN" altLang="en-US" sz="2400" b="0" i="0" u="none" strike="noStrike" kern="1200" cap="none" spc="0" normalizeH="0" baseline="0" noProof="0" dirty="0">
                <a:ln>
                  <a:noFill/>
                </a:ln>
                <a:solidFill>
                  <a:srgbClr val="364197"/>
                </a:solidFill>
                <a:effectLst/>
                <a:uLnTx/>
                <a:uFillTx/>
                <a:latin typeface="HiddenHorzOCR"/>
                <a:ea typeface="等线" panose="02010600030101010101" pitchFamily="2" charset="-122"/>
                <a:cs typeface="+mn-cs"/>
              </a:rPr>
              <a:t>一个直接描述硕士生有关情况的框架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Sex: Area (male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Major: Unit (Major)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Field: Unit (Field)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Advisor: Unit (Last-name</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Project: Area (National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Provincial</a:t>
            </a:r>
            <a:r>
              <a:rPr kumimoji="0" lang="en-US"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Paper: Area (SCI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EI</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Core</a:t>
            </a:r>
            <a:r>
              <a:rPr kumimoji="0" lang="it-IT" altLang="zh-CN" sz="2800" b="0" i="0" u="none" strike="noStrike" kern="1200" cap="none" spc="0" normalizeH="0" baseline="0" noProof="0" dirty="0">
                <a:ln>
                  <a:noFill/>
                </a:ln>
                <a:solidFill>
                  <a:srgbClr val="364197"/>
                </a:solidFill>
                <a:effectLst/>
                <a:uLnTx/>
                <a:uFillTx/>
                <a:latin typeface="Arial" panose="020B0604020202020204" pitchFamily="34" charset="0"/>
                <a:ea typeface="等线" panose="02010600030101010101" pitchFamily="2" charset="-122"/>
                <a:cs typeface="+mn-cs"/>
              </a:rPr>
              <a:t>, </a:t>
            </a:r>
            <a:r>
              <a:rPr kumimoji="0" lang="it-IT"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General)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Default: 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4197"/>
                </a:solidFill>
                <a:effectLst/>
                <a:uLnTx/>
                <a:uFillTx/>
                <a:latin typeface="Times New Roman" panose="02020603050405020304" pitchFamily="18" charset="0"/>
                <a:ea typeface="等线" panose="02010600030101010101" pitchFamily="2" charset="-122"/>
                <a:cs typeface="+mn-cs"/>
              </a:rPr>
              <a:t>    	           Mobile    Unit (Number)</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136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矩形 13"/>
          <p:cNvSpPr/>
          <p:nvPr/>
        </p:nvSpPr>
        <p:spPr>
          <a:xfrm>
            <a:off x="763929" y="350500"/>
            <a:ext cx="10382491" cy="63709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对那些结构比较复杂的知识，往往需要用多个相互联系的框架来表示。例如，对前面硕士生框架</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可分为</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框架，描述所有学生的共性，上层框架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        "Master"</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框架，描述硕士生的个性，子框架，继承</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框架的属性</a:t>
            </a: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22638"/>
                </a:solidFill>
                <a:effectLst/>
                <a:uLnTx/>
                <a:uFillTx/>
                <a:latin typeface="HiddenHorzOCR"/>
                <a:ea typeface="等线" panose="02010600030101010101" pitchFamily="2" charset="-122"/>
                <a:cs typeface="+mn-cs"/>
              </a:rPr>
              <a:t>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Frame &lt;Student&gt;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Name: Unit (Last-name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First-name)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Sex: Area (male</a:t>
            </a:r>
            <a:r>
              <a:rPr kumimoji="0" lang="en-US" altLang="zh-CN" sz="2400" b="0" i="0" u="none" strike="noStrike" kern="1200" cap="none" spc="0" normalizeH="0" baseline="0" noProof="0" dirty="0">
                <a:ln>
                  <a:noFill/>
                </a:ln>
                <a:solidFill>
                  <a:srgbClr val="374298"/>
                </a:solidFill>
                <a:effectLst/>
                <a:uLnTx/>
                <a:uFillTx/>
                <a:latin typeface="Arial" panose="020B0604020202020204" pitchFamily="34" charset="0"/>
                <a:ea typeface="等线" panose="02010600030101010101" pitchFamily="2" charset="-122"/>
                <a:cs typeface="+mn-cs"/>
              </a:rPr>
              <a:t>, </a:t>
            </a: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Default: male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缺省</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Age: Unit (Years)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Ask-Age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Address: &lt; S-Address&gt;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Telephone: Home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Mobile Unit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rPr>
              <a:t>	          If-Needed: Ask-Telephone  	</a:t>
            </a:r>
            <a:r>
              <a:rPr kumimoji="0" lang="en-US" altLang="zh-CN"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74298"/>
                </a:solidFill>
                <a:effectLst/>
                <a:uLnTx/>
                <a:uFillTx/>
                <a:latin typeface="HiddenHorzOCR"/>
                <a:ea typeface="等线" panose="02010600030101010101" pitchFamily="2" charset="-122"/>
                <a:cs typeface="+mn-cs"/>
              </a:rPr>
              <a:t>询问赋值</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374298"/>
              </a:solidFill>
              <a:effectLst/>
              <a:uLnTx/>
              <a:uFillTx/>
              <a:latin typeface="Times New Roman" panose="02020603050405020304" pitchFamily="18" charset="0"/>
              <a:ea typeface="等线" panose="02010600030101010101" pitchFamily="2" charset="-122"/>
              <a:cs typeface="+mn-cs"/>
            </a:endParaRPr>
          </a:p>
        </p:txBody>
      </p:sp>
    </p:spTree>
    <p:extLst>
      <p:ext uri="{BB962C8B-B14F-4D97-AF65-F5344CB8AC3E}">
        <p14:creationId xmlns:p14="http://schemas.microsoft.com/office/powerpoint/2010/main" val="1521117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矩形 4"/>
          <p:cNvSpPr/>
          <p:nvPr/>
        </p:nvSpPr>
        <p:spPr>
          <a:xfrm>
            <a:off x="1161326" y="165834"/>
            <a:ext cx="10042968" cy="65556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03141"/>
                </a:solidFill>
                <a:effectLst/>
                <a:uLnTx/>
                <a:uFillTx/>
                <a:latin typeface="HiddenHorzOCR"/>
                <a:ea typeface="等线" panose="02010600030101010101" pitchFamily="2" charset="-122"/>
                <a:cs typeface="+mn-cs"/>
              </a:rPr>
              <a:t>硕士生框架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Frame &lt;Master&gt;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AKO: &lt;Student&gt;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预定义槽名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Major: Unit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专业</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Ask - 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If-Added: Check-Major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Field: </a:t>
            </a:r>
            <a:r>
              <a:rPr kumimoji="0" lang="en-US" altLang="zh-CN" sz="2400" b="0" i="0" u="none" strike="noStrike" kern="1200" cap="none" spc="0" normalizeH="0" baseline="0" noProof="0">
                <a:ln>
                  <a:noFill/>
                </a:ln>
                <a:solidFill>
                  <a:srgbClr val="363F90"/>
                </a:solidFill>
                <a:effectLst/>
                <a:uLnTx/>
                <a:uFillTx/>
                <a:latin typeface="Times New Roman" panose="02020603050405020304" pitchFamily="18" charset="0"/>
                <a:ea typeface="等线" panose="02010600030101010101" pitchFamily="2" charset="-122"/>
                <a:cs typeface="+mn-cs"/>
              </a:rPr>
              <a:t>Unit (Field)		 </a:t>
            </a: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方向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 Field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Advisor: Unit (Last-name, First-name)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导师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If-Needed : Ask -Visor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询问赋值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Project: Area (National, Provincial, Other)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项目</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National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Paper: Area (SCI, EI, Core, General)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论文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	   Default: Core 				//</a:t>
            </a:r>
            <a:r>
              <a:rPr kumimoji="0" lang="zh-CN" altLang="en-US" sz="2400" b="0" i="0" u="none" strike="noStrike" kern="1200" cap="none" spc="0" normalizeH="0" baseline="0" noProof="0" dirty="0">
                <a:ln>
                  <a:noFill/>
                </a:ln>
                <a:solidFill>
                  <a:srgbClr val="363F90"/>
                </a:solidFill>
                <a:effectLst/>
                <a:uLnTx/>
                <a:uFillTx/>
                <a:latin typeface="Times New Roman" panose="02020603050405020304" pitchFamily="18" charset="0"/>
                <a:ea typeface="等线" panose="02010600030101010101" pitchFamily="2" charset="-122"/>
                <a:cs typeface="+mn-cs"/>
              </a:rPr>
              <a:t>缺省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这里，用到了一个系统</a:t>
            </a:r>
            <a:r>
              <a:rPr kumimoji="0" lang="zh-CN" altLang="en-US"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预定义槽名</a:t>
            </a:r>
            <a:r>
              <a:rPr kumimoji="0" lang="en-US" altLang="zh-CN" sz="2200" b="0" i="0" u="none" strike="noStrike" kern="1200" cap="none" spc="0" normalizeH="0" baseline="0" noProof="0" dirty="0">
                <a:ln>
                  <a:noFill/>
                </a:ln>
                <a:solidFill>
                  <a:srgbClr val="2A633B"/>
                </a:solidFill>
                <a:effectLst/>
                <a:uLnTx/>
                <a:uFillTx/>
                <a:latin typeface="HiddenHorzOCR"/>
                <a:ea typeface="等线" panose="02010600030101010101" pitchFamily="2" charset="-122"/>
                <a:cs typeface="+mn-cs"/>
              </a:rPr>
              <a:t>AKO </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，其含义为</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是一种</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        当</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作为下层框架的糟名时，其槽值为上层框架的框架名，表示该下层框架所描述的事物比其上层框架更具体。并且，由</a:t>
            </a:r>
            <a:r>
              <a:rPr kumimoji="0" lang="en-US" altLang="zh-CN"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AKO</a:t>
            </a:r>
            <a:r>
              <a:rPr kumimoji="0" lang="zh-CN" altLang="en-US" sz="2200" b="0" i="0" u="none" strike="noStrike" kern="1200" cap="none" spc="0" normalizeH="0" baseline="0" noProof="0" dirty="0">
                <a:ln>
                  <a:noFill/>
                </a:ln>
                <a:solidFill>
                  <a:srgbClr val="363F90"/>
                </a:solidFill>
                <a:effectLst/>
                <a:uLnTx/>
                <a:uFillTx/>
                <a:latin typeface="HiddenHorzOCR"/>
                <a:ea typeface="等线" panose="02010600030101010101" pitchFamily="2" charset="-122"/>
                <a:cs typeface="+mn-cs"/>
              </a:rPr>
              <a:t>所联系的框架之间具有属性的继承关系。</a:t>
            </a:r>
            <a:endParaRPr kumimoji="0" lang="zh-CN" altLang="en-US" sz="2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105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969D327-7D61-4A06-9BCC-DBC0D7C7762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71647" y="473871"/>
            <a:ext cx="10810753"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43F48"/>
                </a:solidFill>
                <a:effectLst/>
                <a:uLnTx/>
                <a:uFillTx/>
                <a:latin typeface="Times New Roman" panose="02020603050405020304" pitchFamily="18" charset="0"/>
                <a:ea typeface="等线" panose="02010600030101010101" pitchFamily="2" charset="-122"/>
                <a:cs typeface="Times New Roman" panose="02020603050405020304" pitchFamily="18" charset="0"/>
              </a:rPr>
              <a:t>实例框架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例如，</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有杨叶和柳青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个硕士生，</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杨叶，女，计算机专业，参加了导师林海的网络智能研究方向的省部级项目；</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柳青，</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岁，计算机专业，导师是林海，论文被</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矩形 4"/>
          <p:cNvSpPr/>
          <p:nvPr/>
        </p:nvSpPr>
        <p:spPr>
          <a:xfrm>
            <a:off x="6867647" y="2443373"/>
            <a:ext cx="4776484" cy="255454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&lt;Master-2</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Liu, Qing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Age: 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Paper: EI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论文</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EI</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收录</a:t>
            </a:r>
          </a:p>
        </p:txBody>
      </p:sp>
      <p:sp>
        <p:nvSpPr>
          <p:cNvPr id="7" name="矩形 6"/>
          <p:cNvSpPr/>
          <p:nvPr/>
        </p:nvSpPr>
        <p:spPr>
          <a:xfrm>
            <a:off x="771647" y="2416810"/>
            <a:ext cx="6096000" cy="286232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硕士生</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-1</a:t>
            </a:r>
            <a:r>
              <a:rPr kumimoji="0" lang="zh-CN" altLang="en-US"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框架</a:t>
            </a:r>
            <a:r>
              <a:rPr kumimoji="0" lang="en-US" altLang="zh-CN" sz="2000" b="0" i="0" u="none" strike="noStrike" kern="1200" cap="none" spc="0" normalizeH="0" baseline="0" noProof="0" dirty="0">
                <a:ln>
                  <a:noFill/>
                </a:ln>
                <a:solidFill>
                  <a:srgbClr val="9D4353"/>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Frame &lt;Master-1</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ISA: &lt;Master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&gt;		//</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是一个</a:t>
            </a:r>
            <a:endPar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Name: Yang, Ye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Sex: female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Field: Web</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Intelligence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方向</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Web</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智能</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Advisor: Lin Hai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导师林海</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    Project: Provincial	</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项目省部级</a:t>
            </a:r>
            <a:endPar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矩形 8"/>
          <p:cNvSpPr/>
          <p:nvPr/>
        </p:nvSpPr>
        <p:spPr>
          <a:xfrm>
            <a:off x="1138176" y="5586908"/>
            <a:ext cx="953368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其中用到了</a:t>
            </a:r>
            <a:r>
              <a:rPr kumimoji="0" lang="zh-CN" altLang="en-US"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系统预定以槽名</a:t>
            </a:r>
            <a:r>
              <a:rPr kumimoji="0" lang="en-US" altLang="zh-CN" sz="2000" b="0" i="0" u="none" strike="noStrike" kern="1200" cap="none" spc="0" normalizeH="0" baseline="0" noProof="0" dirty="0">
                <a:ln>
                  <a:noFill/>
                </a:ln>
                <a:solidFill>
                  <a:srgbClr val="21683E"/>
                </a:solidFill>
                <a:effectLst/>
                <a:uLnTx/>
                <a:uFillTx/>
                <a:latin typeface="Times New Roman" panose="02020603050405020304" pitchFamily="18" charset="0"/>
                <a:ea typeface="等线" panose="02010600030101010101" pitchFamily="2" charset="-122"/>
                <a:cs typeface="Times New Roman" panose="02020603050405020304" pitchFamily="18" charset="0"/>
              </a:rPr>
              <a:t>I</a:t>
            </a:r>
            <a:r>
              <a:rPr kumimoji="0" lang="en-US" altLang="zh-CN" sz="2000" b="0" i="0" u="none" strike="noStrike" kern="1200" cap="none" spc="0" normalizeH="0" baseline="0" noProof="0" dirty="0">
                <a:ln>
                  <a:noFill/>
                </a:ln>
                <a:solidFill>
                  <a:srgbClr val="457650"/>
                </a:solidFill>
                <a:effectLst/>
                <a:uLnTx/>
                <a:uFillTx/>
                <a:latin typeface="Times New Roman" panose="02020603050405020304" pitchFamily="18" charset="0"/>
                <a:ea typeface="等线" panose="02010600030101010101" pitchFamily="2" charset="-122"/>
                <a:cs typeface="Times New Roman" panose="02020603050405020304" pitchFamily="18" charset="0"/>
              </a:rPr>
              <a:t>SA</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，即</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Master-1</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和</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r>
              <a:rPr kumimoji="0" lang="en-US" altLang="zh-CN" sz="2000" b="0" i="0" u="none" strike="noStrike" kern="1200" cap="none" spc="0" normalizeH="0" baseline="0" noProof="0" dirty="0">
                <a:ln>
                  <a:noFill/>
                </a:ln>
                <a:solidFill>
                  <a:srgbClr val="676CA6"/>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是</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个具体的</a:t>
            </a:r>
            <a:r>
              <a:rPr kumimoji="0" lang="en-US" altLang="zh-CN" sz="2000" b="0" i="0" u="none" strike="noStrike" kern="1200" cap="none" spc="0" normalizeH="0" baseline="0" noProof="0" dirty="0">
                <a:ln>
                  <a:noFill/>
                </a:ln>
                <a:solidFill>
                  <a:srgbClr val="414A97"/>
                </a:solidFill>
                <a:effectLst/>
                <a:uLnTx/>
                <a:uFillTx/>
                <a:latin typeface="Times New Roman" panose="02020603050405020304" pitchFamily="18" charset="0"/>
                <a:ea typeface="等线" panose="02010600030101010101" pitchFamily="2" charset="-122"/>
                <a:cs typeface="Times New Roman" panose="02020603050405020304" pitchFamily="18" charset="0"/>
              </a:rPr>
              <a:t>Master</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21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54416" y="27125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640258" y="847295"/>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基本结构</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矩形 6"/>
          <p:cNvSpPr/>
          <p:nvPr/>
        </p:nvSpPr>
        <p:spPr>
          <a:xfrm>
            <a:off x="972745" y="1544212"/>
            <a:ext cx="10509341" cy="401648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框架系统由框架之间的横向或纵向联系构成。</a:t>
            </a:r>
            <a:endParaRPr kumimoji="0" lang="en-US" altLang="zh-CN"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5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纵向联系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是指那种具有继承关系的上下层框架之间的联系。如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学生可按照接受教育的层次分为本、硕和博。每类学生又可按照所学专业的不同划分。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纵向联系通过预定义槽名</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AKO</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和</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ISA</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等来实现。</a:t>
            </a:r>
            <a:endPar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8C2C3F"/>
                </a:solidFill>
                <a:effectLst/>
                <a:uLnTx/>
                <a:uFillTx/>
                <a:latin typeface="HiddenHorzOCR"/>
                <a:ea typeface="等线" panose="02010600030101010101" pitchFamily="2" charset="-122"/>
                <a:cs typeface="+mn-cs"/>
              </a:rPr>
              <a:t>横向联系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    是指那种以另外一个框架名作为一个槽的槽值或侧面值所建立起来的框架之间的联系。如</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Student</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框架与</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S</a:t>
            </a:r>
            <a:r>
              <a:rPr kumimoji="0" lang="en-US" altLang="zh-CN" sz="2600" b="0" i="0" u="none" strike="noStrike" kern="1200" cap="none" spc="0" normalizeH="0" baseline="0" noProof="0" dirty="0">
                <a:ln>
                  <a:noFill/>
                </a:ln>
                <a:solidFill>
                  <a:srgbClr val="262466"/>
                </a:solidFill>
                <a:effectLst/>
                <a:uLnTx/>
                <a:uFillTx/>
                <a:latin typeface="HiddenHorzOCR"/>
                <a:ea typeface="等线" panose="02010600030101010101" pitchFamily="2" charset="-122"/>
                <a:cs typeface="+mn-cs"/>
              </a:rPr>
              <a:t>-</a:t>
            </a:r>
            <a:r>
              <a:rPr kumimoji="0" lang="en-US" altLang="zh-CN"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Address</a:t>
            </a:r>
            <a:r>
              <a:rPr kumimoji="0" lang="zh-CN" altLang="en-US" sz="2600" b="0" i="0" u="none" strike="noStrike" kern="1200" cap="none" spc="0" normalizeH="0" baseline="0" noProof="0" dirty="0">
                <a:ln>
                  <a:noFill/>
                </a:ln>
                <a:solidFill>
                  <a:srgbClr val="383F90"/>
                </a:solidFill>
                <a:effectLst/>
                <a:uLnTx/>
                <a:uFillTx/>
                <a:latin typeface="HiddenHorzOCR"/>
                <a:ea typeface="等线" panose="02010600030101010101" pitchFamily="2" charset="-122"/>
                <a:cs typeface="+mn-cs"/>
              </a:rPr>
              <a:t>框架之间就是一种横向联系。</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6364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784968"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550555" y="410761"/>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64064" y="821603"/>
            <a:ext cx="11157523"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特性继承过程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通过</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 </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链来实现。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当需要查询某一事物的某个属性，且描述该事物的框架未提供其属性值时，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系统就沿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链追溯到具有相同槽的类或超类框架。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Default</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侧面值，就继承该默认值作为查询结果返回。</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如果该槽提供有</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侧面供继承，则执行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操作，去产生一个</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值作为查询结果。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如果对某个事物的某一属性进行了赋值或修改操作，则系统会自动沿</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链追溯到具有相应的类或超类框架，去执行</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操作，作相应的</a:t>
            </a:r>
            <a:r>
              <a:rPr kumimoji="0" lang="zh-CN" altLang="en-US" sz="20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后继处理。</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If-Needed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与</a:t>
            </a:r>
            <a:r>
              <a:rPr kumimoji="0" lang="en-US" altLang="zh-CN"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902A3C"/>
                </a:solidFill>
                <a:effectLst/>
                <a:uLnTx/>
                <a:uFillTx/>
                <a:latin typeface="HiddenHorzOCR"/>
                <a:ea typeface="等线" panose="02010600030101010101" pitchFamily="2" charset="-122"/>
                <a:cs typeface="+mn-cs"/>
              </a:rPr>
              <a:t>过程的区别</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它们的主要区别在于激活时机和操作目的不同。</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If-Needed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操作是在系统试图查询某个事物框架中未记载的属性值时激活，并根据查询需求，被动地即时产生所需要的属性值</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    If</a:t>
            </a:r>
            <a:r>
              <a:rPr kumimoji="0" lang="en-US" altLang="zh-CN"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Added</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操作是在系统对某个框架的属性作赋值或修改工作后激活，目的在于通过这些后继处理，主动做好配套操作，以消除可能存在的不</a:t>
            </a:r>
            <a:r>
              <a:rPr kumimoji="0" lang="zh-CN" altLang="en-US" sz="2400" b="0" i="0" u="none" strike="noStrike" kern="1200" cap="none" spc="0" normalizeH="0" baseline="0" noProof="0" dirty="0">
                <a:ln>
                  <a:noFill/>
                </a:ln>
                <a:solidFill>
                  <a:srgbClr val="2B2D6A"/>
                </a:solidFill>
                <a:effectLst/>
                <a:uLnTx/>
                <a:uFillTx/>
                <a:latin typeface="HiddenHorzOCR"/>
                <a:ea typeface="等线" panose="02010600030101010101" pitchFamily="2" charset="-122"/>
                <a:cs typeface="+mn-cs"/>
              </a:rPr>
              <a:t>一致</a:t>
            </a:r>
            <a:r>
              <a:rPr kumimoji="0" lang="zh-CN" altLang="en-US" sz="2400" b="0" i="0" u="none" strike="noStrike" kern="1200" cap="none" spc="0" normalizeH="0" baseline="0" noProof="0" dirty="0">
                <a:ln>
                  <a:noFill/>
                </a:ln>
                <a:solidFill>
                  <a:srgbClr val="394090"/>
                </a:solidFill>
                <a:effectLst/>
                <a:uLnTx/>
                <a:uFillTx/>
                <a:latin typeface="HiddenHorzOCR"/>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1279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808117" y="576971"/>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2.5.3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a:t>
            </a:r>
          </a:p>
        </p:txBody>
      </p:sp>
      <p:sp>
        <p:nvSpPr>
          <p:cNvPr id="4" name="矩形 3"/>
          <p:cNvSpPr/>
          <p:nvPr/>
        </p:nvSpPr>
        <p:spPr>
          <a:xfrm>
            <a:off x="5362466" y="1279599"/>
            <a:ext cx="1467068"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特性继承</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1034477" y="2048520"/>
            <a:ext cx="10470757"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B7404A"/>
                </a:solidFill>
                <a:effectLst/>
                <a:uLnTx/>
                <a:uFillTx/>
                <a:latin typeface="HiddenHorzOCR"/>
                <a:ea typeface="等线" panose="02010600030101010101" pitchFamily="2" charset="-122"/>
                <a:cs typeface="+mn-cs"/>
              </a:rPr>
              <a:t>特性继承的例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如前面的学生框架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Master-l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则可直接回答</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但要查询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Sex ,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AKO</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Student</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框架取其默认佳</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若要查询</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Needed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Ask</a:t>
            </a:r>
            <a:r>
              <a:rPr kumimoji="0" lang="en-US" altLang="zh-CN" sz="2400" b="0" i="0" u="none" strike="noStrike" kern="1200" cap="none" spc="0" normalizeH="0" baseline="0" noProof="0" dirty="0">
                <a:ln>
                  <a:noFill/>
                </a:ln>
                <a:solidFill>
                  <a:srgbClr val="504E83"/>
                </a:solidFill>
                <a:effectLst/>
                <a:uLnTx/>
                <a:uFillTx/>
                <a:latin typeface="HiddenHorzOCR"/>
                <a:ea typeface="等线" panose="02010600030101010101" pitchFamily="2" charset="-122"/>
                <a:cs typeface="+mn-cs"/>
              </a:rPr>
              <a:t>-</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Field</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操作</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即时产生一个值</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假设产生的值是</a:t>
            </a:r>
            <a:r>
              <a:rPr kumimoji="0" lang="en-US" altLang="zh-CN" sz="2400" b="0" i="0" u="none" strike="noStrike" kern="1200" cap="none" spc="0" normalizeH="0" baseline="0" noProof="0" dirty="0">
                <a:ln>
                  <a:noFill/>
                </a:ln>
                <a:solidFill>
                  <a:srgbClr val="535BA1"/>
                </a:solidFill>
                <a:effectLst/>
                <a:uLnTx/>
                <a:uFillTx/>
                <a:latin typeface="HiddenHorzOCR"/>
                <a:ea typeface="等线" panose="02010600030101010101" pitchFamily="2" charset="-122"/>
                <a:cs typeface="+mn-cs"/>
              </a:rPr>
              <a:t>Data-</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Mining,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则表示</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的研究方向为数据挖掘。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如果要修改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Master-2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，需要沿</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ISA</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链到</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Master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框架</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执行</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槽</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If-Added</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侧面的</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Check-Major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操作，对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Field, Advisor</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进行修改</a:t>
            </a:r>
            <a:r>
              <a:rPr kumimoji="0" lang="en-US" altLang="zh-CN"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 </a:t>
            </a:r>
            <a:r>
              <a:rPr kumimoji="0" lang="zh-CN" altLang="en-US" sz="24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rPr>
              <a:t>以保持知识的一致性。</a:t>
            </a:r>
          </a:p>
        </p:txBody>
      </p:sp>
    </p:spTree>
    <p:extLst>
      <p:ext uri="{BB962C8B-B14F-4D97-AF65-F5344CB8AC3E}">
        <p14:creationId xmlns:p14="http://schemas.microsoft.com/office/powerpoint/2010/main" val="2186023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26153" y="0"/>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2.5.4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框架系统的问题求解过程</a:t>
            </a:r>
          </a:p>
        </p:txBody>
      </p:sp>
      <p:sp>
        <p:nvSpPr>
          <p:cNvPr id="4" name="矩形 3"/>
          <p:cNvSpPr/>
          <p:nvPr/>
        </p:nvSpPr>
        <p:spPr>
          <a:xfrm>
            <a:off x="5167441" y="840135"/>
            <a:ext cx="1787669" cy="4770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rPr>
              <a:t>匹配和填槽</a:t>
            </a:r>
            <a:endParaRPr kumimoji="0" lang="en-US" altLang="zh-CN" sz="2500" b="0" i="0" u="none" strike="noStrike" kern="1200" cap="none" spc="0" normalizeH="0" baseline="0" noProof="0" dirty="0">
              <a:ln>
                <a:noFill/>
              </a:ln>
              <a:solidFill>
                <a:srgbClr val="D2353E"/>
              </a:solidFill>
              <a:effectLst/>
              <a:uLnTx/>
              <a:uFillTx/>
              <a:latin typeface="HiddenHorzOCR"/>
              <a:ea typeface="等线" panose="02010600030101010101" pitchFamily="2" charset="-122"/>
              <a:cs typeface="+mn-cs"/>
            </a:endParaRPr>
          </a:p>
        </p:txBody>
      </p:sp>
      <p:sp>
        <p:nvSpPr>
          <p:cNvPr id="7" name="矩形 6"/>
          <p:cNvSpPr/>
          <p:nvPr/>
        </p:nvSpPr>
        <p:spPr>
          <a:xfrm>
            <a:off x="920608" y="1376452"/>
            <a:ext cx="10306836" cy="477053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框架的匹配实际上是通过对相应槽的槽名和槽值逐个进行比较，并利用继承关系来实现的。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例如，假设前面讨论的学生框架系统已建立在知识库中，若要求从知识库中找出一个满足如下条件的硕士生</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male, Age&lt;25 , Major</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Computer </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为</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mn-cs"/>
              </a:rPr>
              <a:t>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把这些条件用框架表示出来，就可得到如下的初始问题框架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Frame &lt;Master-x&gt;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Sex: male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Age: Years &lt;25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Major: Computer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       Project: National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用此框架和知识库中的框架匹配，显然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Times New Roman" panose="02020603050405020304" pitchFamily="18" charset="0"/>
                <a:ea typeface="等线" panose="02010600030101010101" pitchFamily="2" charset="-122"/>
                <a:cs typeface="+mn-cs"/>
              </a:rPr>
              <a:t>Master -2</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框架可以匹配。因为</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Age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Major</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槽都符合要求</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 Sex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Project</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槽虽然没有给出，但由继承性可知它们分别取默认值</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male</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和</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National, </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完全符合初始问题框架</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Master</a:t>
            </a:r>
            <a:r>
              <a:rPr kumimoji="0" lang="en-US" altLang="zh-CN" sz="2000" b="0" i="0" u="none" strike="noStrike" kern="1200" cap="none" spc="0" normalizeH="0" baseline="0" noProof="0" dirty="0">
                <a:ln>
                  <a:noFill/>
                </a:ln>
                <a:solidFill>
                  <a:srgbClr val="242264"/>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x</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的要求，所以要找的学生有可能是</a:t>
            </a:r>
            <a:r>
              <a:rPr kumimoji="0" lang="en-US" altLang="zh-CN"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Liu Qing</a:t>
            </a:r>
            <a:r>
              <a:rPr kumimoji="0" lang="zh-CN" altLang="en-US" sz="2000" b="0" i="0" u="none" strike="noStrike" kern="1200" cap="none" spc="0" normalizeH="0" baseline="0" noProof="0" dirty="0">
                <a:ln>
                  <a:noFill/>
                </a:ln>
                <a:solidFill>
                  <a:srgbClr val="384091"/>
                </a:solidFill>
                <a:effectLst/>
                <a:uLnTx/>
                <a:uFillTx/>
                <a:latin typeface="HiddenHorzOCR"/>
                <a:ea typeface="等线" panose="02010600030101010101" pitchFamily="2" charset="-122"/>
                <a:cs typeface="+mn-cs"/>
              </a:rPr>
              <a:t>。</a:t>
            </a:r>
            <a:endParaRPr kumimoji="0" lang="zh-CN" altLang="en-US" sz="2000" b="0" i="0" u="none" strike="noStrike" kern="1200" cap="none" spc="0" normalizeH="0" baseline="0" noProof="0" dirty="0">
              <a:ln>
                <a:noFill/>
              </a:ln>
              <a:solidFill>
                <a:srgbClr val="404897"/>
              </a:solidFill>
              <a:effectLst/>
              <a:uLnTx/>
              <a:uFillTx/>
              <a:latin typeface="HiddenHorzOCR"/>
              <a:ea typeface="等线" panose="02010600030101010101" pitchFamily="2" charset="-122"/>
              <a:cs typeface="+mn-cs"/>
            </a:endParaRPr>
          </a:p>
        </p:txBody>
      </p:sp>
    </p:spTree>
    <p:extLst>
      <p:ext uri="{BB962C8B-B14F-4D97-AF65-F5344CB8AC3E}">
        <p14:creationId xmlns:p14="http://schemas.microsoft.com/office/powerpoint/2010/main" val="106991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CAE5D7D-3A7A-4541-82D0-6D830038F6A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71055" name="Text Box 47"/>
          <p:cNvSpPr txBox="1">
            <a:spLocks noChangeArrowheads="1"/>
          </p:cNvSpPr>
          <p:nvPr/>
        </p:nvSpPr>
        <p:spPr bwMode="auto">
          <a:xfrm>
            <a:off x="2208213" y="1700213"/>
            <a:ext cx="7993062" cy="35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通过概念及语义关系来表示知识的一种网络图，它是一个带标注的有向图。</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图中的各个</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节点</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表示各种概念、事物、对象、行为、状态等；</a:t>
            </a:r>
          </a:p>
          <a:p>
            <a:pPr marL="457200" marR="0" lvl="1" indent="0" algn="l" defTabSz="914400" rtl="0" eaLnBrk="1" fontAlgn="auto" latinLnBrk="0" hangingPunct="1">
              <a:lnSpc>
                <a:spcPct val="120000"/>
              </a:lnSpc>
              <a:spcBef>
                <a:spcPct val="30000"/>
              </a:spcBef>
              <a:spcAft>
                <a:spcPts val="0"/>
              </a:spcAft>
              <a:buClr>
                <a:prstClr val="black"/>
              </a:buClr>
              <a:buSzPct val="90000"/>
              <a:buFont typeface="Wingdings" panose="05000000000000000000" pitchFamily="2" charset="2"/>
              <a:buChar char="Ø"/>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图中的</a:t>
            </a:r>
            <a:r>
              <a:rPr kumimoji="0" lang="zh-CN" altLang="en-US" sz="2800" b="1" i="0" u="none" strike="noStrike" kern="1200" cap="none" spc="0" normalizeH="0" baseline="0" noProof="0" dirty="0">
                <a:ln>
                  <a:noFill/>
                </a:ln>
                <a:solidFill>
                  <a:srgbClr val="CC0000"/>
                </a:solidFill>
                <a:effectLst/>
                <a:uLnTx/>
                <a:uFillTx/>
                <a:latin typeface="楷体_GB2312" pitchFamily="49" charset="-122"/>
                <a:ea typeface="楷体_GB2312" pitchFamily="49" charset="-122"/>
                <a:cs typeface="+mn-cs"/>
              </a:rPr>
              <a:t>有向弧</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表示节点间的联系或关系。</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
        <p:nvSpPr>
          <p:cNvPr id="171067" name="Rectangle 59"/>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什么是语义网络？</a:t>
            </a:r>
          </a:p>
        </p:txBody>
      </p:sp>
    </p:spTree>
    <p:extLst>
      <p:ext uri="{BB962C8B-B14F-4D97-AF65-F5344CB8AC3E}">
        <p14:creationId xmlns:p14="http://schemas.microsoft.com/office/powerpoint/2010/main" val="1074610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Rectangle 2"/>
          <p:cNvSpPr>
            <a:spLocks noGrp="1"/>
          </p:cNvSpPr>
          <p:nvPr>
            <p:ph type="title"/>
          </p:nvPr>
        </p:nvSpPr>
        <p:spPr>
          <a:xfrm>
            <a:off x="414578" y="866385"/>
            <a:ext cx="11542069" cy="649288"/>
          </a:xfrm>
        </p:spPr>
        <p:txBody>
          <a:bodyPr>
            <a:noAutofit/>
          </a:bodyPr>
          <a:lstStyle/>
          <a:p>
            <a:r>
              <a:rPr lang="zh-CN" altLang="en-US" sz="2800" dirty="0">
                <a:solidFill>
                  <a:srgbClr val="00CC00"/>
                </a:solidFill>
                <a:ea typeface="黑体" panose="02010609060101010101" pitchFamily="49" charset="-122"/>
              </a:rPr>
              <a:t>例：</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请用框架表示这一知识：范伟，男，</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岁</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1996</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月到</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月间在计算机学院任讲师。</a:t>
            </a:r>
            <a:endParaRPr lang="en-US" altLang="zh-CN" sz="2800" dirty="0">
              <a:solidFill>
                <a:srgbClr val="00CC00"/>
              </a:solidFill>
              <a:ea typeface="黑体" panose="02010609060101010101" pitchFamily="49" charset="-122"/>
            </a:endParaRPr>
          </a:p>
        </p:txBody>
      </p:sp>
      <p:sp>
        <p:nvSpPr>
          <p:cNvPr id="10" name="Rectangle 4"/>
          <p:cNvSpPr>
            <a:spLocks noChangeArrowheads="1"/>
          </p:cNvSpPr>
          <p:nvPr/>
        </p:nvSpPr>
        <p:spPr bwMode="auto">
          <a:xfrm>
            <a:off x="2426158" y="2099335"/>
            <a:ext cx="7270235" cy="3582519"/>
          </a:xfrm>
          <a:prstGeom prst="rect">
            <a:avLst/>
          </a:prstGeom>
          <a:noFill/>
          <a:ln w="63500" cmpd="dbl">
            <a:solidFill>
              <a:schemeClr val="hlink"/>
            </a:solidFill>
            <a:miter lim="800000"/>
            <a:headEnd/>
            <a:tailEnd/>
          </a:ln>
          <a:effectLst/>
          <a:extLst>
            <a:ext uri="{909E8E84-426E-40DD-AFC4-6F175D3DCCD1}">
              <a14:hiddenFill xmlns:a14="http://schemas.microsoft.com/office/drawing/2010/main">
                <a:solidFill>
                  <a:srgbClr val="009900">
                    <a:alpha val="46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Frame</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〈Teacher-1〉</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Name: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Fan</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Wei </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Sex:</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Male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Age:</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30</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Job</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Lecturer</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Work-time:</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Start: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1996-10</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a:p>
            <a:pPr marL="0" marR="0" lvl="0" indent="0" algn="l" defTabSz="914400" rtl="0" eaLnBrk="1" fontAlgn="b" latinLnBrk="0" hangingPunct="1">
              <a:lnSpc>
                <a:spcPct val="10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End:  </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2012-08</a:t>
            </a:r>
          </a:p>
          <a:p>
            <a:pPr marL="0" marR="0" lvl="0" indent="0" algn="l" defTabSz="914400" rtl="0" eaLnBrk="1" fontAlgn="b" latinLnBrk="0" hangingPunct="1">
              <a:lnSpc>
                <a:spcPct val="105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 Department</a:t>
            </a:r>
            <a:r>
              <a:rPr kumimoji="0" lang="zh-CN" altLang="en-US" sz="2400" b="1" i="0" u="none" strike="noStrike" kern="1200" cap="none" spc="0" normalizeH="0" baseline="0" noProof="0" dirty="0">
                <a:ln>
                  <a:noFill/>
                </a:ln>
                <a:solidFill>
                  <a:srgbClr val="0000FF"/>
                </a:solidFill>
                <a:effectLst/>
                <a:uLnTx/>
                <a:uFillTx/>
                <a:latin typeface="仿宋_GB2312" pitchFamily="49" charset="-122"/>
                <a:ea typeface="仿宋_GB2312" pitchFamily="49" charset="-122"/>
                <a:cs typeface="+mn-cs"/>
              </a:rPr>
              <a:t>：</a:t>
            </a:r>
            <a:r>
              <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  </a:t>
            </a:r>
            <a:r>
              <a:rPr kumimoji="0" lang="en-US" altLang="zh-CN"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rPr>
              <a:t>Computer Science</a:t>
            </a:r>
            <a:endParaRPr kumimoji="0" lang="zh-CN" altLang="en-US" sz="2400" b="1" i="0" u="none" strike="noStrike" kern="1200" cap="none" spc="0" normalizeH="0" baseline="0" noProof="0" dirty="0">
              <a:ln>
                <a:noFill/>
              </a:ln>
              <a:solidFill>
                <a:prstClr val="black"/>
              </a:solidFill>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210727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a:xfrm>
            <a:off x="4003876" y="6265516"/>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7467BBD-8317-4436-A221-C30411F06D65}"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294944" name="Rectangle 32"/>
          <p:cNvSpPr>
            <a:spLocks noGrp="1"/>
          </p:cNvSpPr>
          <p:nvPr>
            <p:ph type="title"/>
          </p:nvPr>
        </p:nvSpPr>
        <p:spPr>
          <a:xfrm>
            <a:off x="403003" y="451412"/>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2.5.5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框架表示法的特征</a:t>
            </a:r>
          </a:p>
        </p:txBody>
      </p:sp>
      <p:sp>
        <p:nvSpPr>
          <p:cNvPr id="8" name="矩形 7"/>
          <p:cNvSpPr/>
          <p:nvPr/>
        </p:nvSpPr>
        <p:spPr>
          <a:xfrm>
            <a:off x="898103" y="1136350"/>
            <a:ext cx="10773294" cy="470898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主要优点</a:t>
            </a:r>
            <a:r>
              <a:rPr kumimoji="0" lang="en-US" altLang="zh-CN"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结构性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最突出特点是善于表示结构性知识，它能够把知识的内部结构关系以及知识问的特殊联系表示出来。</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深层性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框架表示法不仅可以从多个方面、多重属性表示知识，而且还可以通过</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ISA </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t>
            </a:r>
            <a:r>
              <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AKO</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等槽以嵌套结构分层地对知识进行表示，因此能用来表达事物间复杂的深层联系。</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继承性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在框架系统中，下层框架可以继承上层框架的槽值，也可以进行补充和修改，这样既减少知识冗余，又较好地保证了知识的一致性。</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自然性</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框架能把与某个实体或实体集相关特性都集中在一起，从而高度模拟了人脑对实体多方面、多层次的存储结构，直观，自然，易于理解。</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HiddenHorzOCR"/>
                <a:ea typeface="等线" panose="02010600030101010101" pitchFamily="2" charset="-122"/>
                <a:cs typeface="+mn-cs"/>
              </a:rPr>
              <a:t>主要缺点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缺乏框架的形式理论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至今，还没有建立框架的形式理论。</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缺乏过程性知识表示</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框架系统不使于表示过程性知识，缺乏如何使用框架中知识的描述能力。框架推理过程需要用到一些与领域无关的推理规则，而这些规则在框架系统中又很难表达。</a:t>
            </a:r>
            <a:endParaRPr kumimoji="0" lang="en-US" altLang="zh-CN"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清晰性难以保证</a:t>
            </a:r>
            <a:r>
              <a:rPr kumimoji="0" lang="en-US" altLang="zh-CN" sz="2000" b="1" i="0" u="none" strike="noStrike" kern="1200" cap="none" spc="0" normalizeH="0" baseline="0" noProof="0" dirty="0">
                <a:ln>
                  <a:noFill/>
                </a:ln>
                <a:solidFill>
                  <a:srgbClr val="2F633C"/>
                </a:solidFill>
                <a:effectLst/>
                <a:uLnTx/>
                <a:uFillTx/>
                <a:latin typeface="HiddenHorzOCR"/>
                <a:ea typeface="等线" panose="02010600030101010101" pitchFamily="2" charset="-122"/>
                <a:cs typeface="+mn-cs"/>
              </a:rPr>
              <a:t>:</a:t>
            </a:r>
            <a:r>
              <a:rPr kumimoji="0" lang="zh-CN" altLang="en-US" sz="2000" b="0" i="0" u="none" strike="noStrike" kern="1200" cap="none" spc="0" normalizeH="0" baseline="0" noProof="0" dirty="0">
                <a:ln>
                  <a:noFill/>
                </a:ln>
                <a:solidFill>
                  <a:srgbClr val="3A4090"/>
                </a:solidFill>
                <a:effectLst/>
                <a:uLnTx/>
                <a:uFillTx/>
                <a:latin typeface="HiddenHorzOCR"/>
                <a:ea typeface="等线" panose="02010600030101010101" pitchFamily="2" charset="-122"/>
                <a:cs typeface="+mn-cs"/>
              </a:rPr>
              <a:t>由于各框架本身的数据结构不一定相同，从而框架系统的清晰性很难保证。</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0964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E42720-3D77-44CB-9D08-F65B3894523D}"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81955" name="Text Box 3"/>
          <p:cNvSpPr txBox="1">
            <a:spLocks noChangeArrowheads="1"/>
          </p:cNvSpPr>
          <p:nvPr/>
        </p:nvSpPr>
        <p:spPr bwMode="auto">
          <a:xfrm>
            <a:off x="2208213" y="1412875"/>
            <a:ext cx="7993062"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一般由一些最基本的语义单元组成。这些最基本的语义单元被称为</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语义基元</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。可用如下三元组来表示：</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，弧，节点</a:t>
            </a:r>
            <a:r>
              <a:rPr kumimoji="0" lang="en-US" altLang="zh-CN" sz="2800" b="1"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2)</a:t>
            </a:r>
          </a:p>
          <a:p>
            <a:pPr marL="0" marR="0" lvl="0" indent="0" algn="l" defTabSz="914400" rtl="0" eaLnBrk="1" fontAlgn="auto" latinLnBrk="0" hangingPunct="1">
              <a:lnSpc>
                <a:spcPct val="120000"/>
              </a:lnSpc>
              <a:spcBef>
                <a:spcPct val="4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也可用有向图表示：</a:t>
            </a:r>
          </a:p>
        </p:txBody>
      </p:sp>
      <p:sp>
        <p:nvSpPr>
          <p:cNvPr id="381964" name="Rectangle 12"/>
          <p:cNvSpPr>
            <a:spLocks noGrp="1"/>
          </p:cNvSpPr>
          <p:nvPr>
            <p:ph type="title"/>
          </p:nvPr>
        </p:nvSpPr>
        <p:spPr>
          <a:xfrm>
            <a:off x="1919288" y="476250"/>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语义网络的基本表示</a:t>
            </a:r>
          </a:p>
        </p:txBody>
      </p:sp>
      <p:grpSp>
        <p:nvGrpSpPr>
          <p:cNvPr id="381967" name="Group 15"/>
          <p:cNvGrpSpPr>
            <a:grpSpLocks/>
          </p:cNvGrpSpPr>
          <p:nvPr/>
        </p:nvGrpSpPr>
        <p:grpSpPr bwMode="auto">
          <a:xfrm>
            <a:off x="3287713" y="3644900"/>
            <a:ext cx="6913562" cy="2808288"/>
            <a:chOff x="1111" y="2296"/>
            <a:chExt cx="4355" cy="1769"/>
          </a:xfrm>
        </p:grpSpPr>
        <p:grpSp>
          <p:nvGrpSpPr>
            <p:cNvPr id="381965" name="Group 13"/>
            <p:cNvGrpSpPr>
              <a:grpSpLocks/>
            </p:cNvGrpSpPr>
            <p:nvPr/>
          </p:nvGrpSpPr>
          <p:grpSpPr bwMode="auto">
            <a:xfrm>
              <a:off x="1111" y="2886"/>
              <a:ext cx="3856" cy="1179"/>
              <a:chOff x="1111" y="2886"/>
              <a:chExt cx="3856" cy="1179"/>
            </a:xfrm>
          </p:grpSpPr>
          <p:sp>
            <p:nvSpPr>
              <p:cNvPr id="381954" name="Rectangle 2"/>
              <p:cNvSpPr>
                <a:spLocks noChangeArrowheads="1"/>
              </p:cNvSpPr>
              <p:nvPr/>
            </p:nvSpPr>
            <p:spPr bwMode="auto">
              <a:xfrm>
                <a:off x="1111" y="2886"/>
                <a:ext cx="3776" cy="1179"/>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381957" name="Group 5"/>
              <p:cNvGrpSpPr>
                <a:grpSpLocks/>
              </p:cNvGrpSpPr>
              <p:nvPr/>
            </p:nvGrpSpPr>
            <p:grpSpPr bwMode="auto">
              <a:xfrm>
                <a:off x="1202" y="2931"/>
                <a:ext cx="3765" cy="1073"/>
                <a:chOff x="1066" y="2205"/>
                <a:chExt cx="3765" cy="1073"/>
              </a:xfrm>
            </p:grpSpPr>
            <p:grpSp>
              <p:nvGrpSpPr>
                <p:cNvPr id="381958" name="Group 6"/>
                <p:cNvGrpSpPr>
                  <a:grpSpLocks/>
                </p:cNvGrpSpPr>
                <p:nvPr/>
              </p:nvGrpSpPr>
              <p:grpSpPr bwMode="auto">
                <a:xfrm>
                  <a:off x="1156" y="2205"/>
                  <a:ext cx="3266" cy="428"/>
                  <a:chOff x="1020" y="2912"/>
                  <a:chExt cx="3266" cy="428"/>
                </a:xfrm>
              </p:grpSpPr>
              <p:sp>
                <p:nvSpPr>
                  <p:cNvPr id="381959" name="Rectangle 7"/>
                  <p:cNvSpPr>
                    <a:spLocks noChangeArrowheads="1"/>
                  </p:cNvSpPr>
                  <p:nvPr/>
                </p:nvSpPr>
                <p:spPr bwMode="auto">
                  <a:xfrm>
                    <a:off x="1020" y="3021"/>
                    <a:ext cx="952" cy="318"/>
                  </a:xfrm>
                  <a:prstGeom prst="rect">
                    <a:avLst/>
                  </a:prstGeom>
                  <a:solidFill>
                    <a:srgbClr val="FFFF66"/>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1</a:t>
                    </a:r>
                  </a:p>
                </p:txBody>
              </p:sp>
              <p:sp>
                <p:nvSpPr>
                  <p:cNvPr id="381960" name="Rectangle 8"/>
                  <p:cNvSpPr>
                    <a:spLocks noChangeArrowheads="1"/>
                  </p:cNvSpPr>
                  <p:nvPr/>
                </p:nvSpPr>
                <p:spPr bwMode="auto">
                  <a:xfrm>
                    <a:off x="3334" y="3022"/>
                    <a:ext cx="952" cy="318"/>
                  </a:xfrm>
                  <a:prstGeom prst="rect">
                    <a:avLst/>
                  </a:prstGeom>
                  <a:solidFill>
                    <a:srgbClr val="009900">
                      <a:alpha val="71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节点</a:t>
                    </a:r>
                    <a:r>
                      <a:rPr kumimoji="0" lang="en-US" altLang="zh-CN"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2</a:t>
                    </a:r>
                  </a:p>
                </p:txBody>
              </p:sp>
              <p:sp>
                <p:nvSpPr>
                  <p:cNvPr id="381961" name="Text Box 9"/>
                  <p:cNvSpPr txBox="1">
                    <a:spLocks noChangeArrowheads="1"/>
                  </p:cNvSpPr>
                  <p:nvPr/>
                </p:nvSpPr>
                <p:spPr bwMode="auto">
                  <a:xfrm>
                    <a:off x="2162" y="2912"/>
                    <a:ext cx="1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FF3300"/>
                        </a:solidFill>
                        <a:effectLst/>
                        <a:uLnTx/>
                        <a:uFillTx/>
                        <a:latin typeface="等线" panose="020F0502020204030204"/>
                        <a:ea typeface="等线" panose="02010600030101010101" pitchFamily="2" charset="-122"/>
                        <a:cs typeface="+mn-cs"/>
                      </a:rPr>
                      <a:t>语义关系</a:t>
                    </a:r>
                  </a:p>
                </p:txBody>
              </p:sp>
              <p:sp>
                <p:nvSpPr>
                  <p:cNvPr id="381962" name="Line 10"/>
                  <p:cNvSpPr>
                    <a:spLocks noChangeShapeType="1"/>
                  </p:cNvSpPr>
                  <p:nvPr/>
                </p:nvSpPr>
                <p:spPr bwMode="auto">
                  <a:xfrm>
                    <a:off x="1973" y="3203"/>
                    <a:ext cx="1361"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81963" name="Text Box 11"/>
                <p:cNvSpPr txBox="1">
                  <a:spLocks noChangeArrowheads="1"/>
                </p:cNvSpPr>
                <p:nvPr/>
              </p:nvSpPr>
              <p:spPr bwMode="auto">
                <a:xfrm>
                  <a:off x="1066" y="2731"/>
                  <a:ext cx="376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每一个要表达的事实用一个“节点”表示；</a:t>
                  </a:r>
                </a:p>
                <a:p>
                  <a:pPr marL="0" marR="0" lvl="0" indent="0" algn="l" defTabSz="914400" rtl="0" eaLnBrk="1" fontAlgn="auto" latinLnBrk="0" hangingPunct="1">
                    <a:lnSpc>
                      <a:spcPct val="100000"/>
                    </a:lnSpc>
                    <a:spcBef>
                      <a:spcPct val="10000"/>
                    </a:spcBef>
                    <a:spcAft>
                      <a:spcPts val="0"/>
                    </a:spcAft>
                    <a:buClr>
                      <a:srgbClr val="0000FF"/>
                    </a:buClr>
                    <a:buSzTx/>
                    <a:buFont typeface="Arial" panose="020B0604020202020204" pitchFamily="34" charset="0"/>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仿宋_GB2312" pitchFamily="49" charset="-122"/>
                      <a:cs typeface="+mn-cs"/>
                    </a:rPr>
                    <a:t>事实之间的关系用“有向弧”表示。</a:t>
                  </a:r>
                </a:p>
              </p:txBody>
            </p:sp>
          </p:grpSp>
        </p:grpSp>
        <p:sp>
          <p:nvSpPr>
            <p:cNvPr id="381966" name="AutoShape 14"/>
            <p:cNvSpPr>
              <a:spLocks noChangeArrowheads="1"/>
            </p:cNvSpPr>
            <p:nvPr/>
          </p:nvSpPr>
          <p:spPr bwMode="auto">
            <a:xfrm>
              <a:off x="4241" y="2296"/>
              <a:ext cx="1225" cy="363"/>
            </a:xfrm>
            <a:prstGeom prst="wedgeRoundRectCallout">
              <a:avLst>
                <a:gd name="adj1" fmla="val -45593"/>
                <a:gd name="adj2" fmla="val 107301"/>
                <a:gd name="adj3" fmla="val 16667"/>
              </a:avLst>
            </a:prstGeom>
            <a:solidFill>
              <a:srgbClr val="FFCC99"/>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楷体_GB2312" pitchFamily="49" charset="-122"/>
                  <a:cs typeface="+mn-cs"/>
                </a:rPr>
                <a:t>基本网元</a:t>
              </a:r>
            </a:p>
          </p:txBody>
        </p:sp>
      </p:grpSp>
    </p:spTree>
    <p:extLst>
      <p:ext uri="{BB962C8B-B14F-4D97-AF65-F5344CB8AC3E}">
        <p14:creationId xmlns:p14="http://schemas.microsoft.com/office/powerpoint/2010/main" val="176877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6D93C25-A275-4935-884E-CACF4E6725E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0500" name="Text Box 36"/>
          <p:cNvSpPr txBox="1">
            <a:spLocks noChangeArrowheads="1"/>
          </p:cNvSpPr>
          <p:nvPr/>
        </p:nvSpPr>
        <p:spPr bwMode="auto">
          <a:xfrm>
            <a:off x="1919289" y="112553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例</a:t>
            </a:r>
            <a:r>
              <a:rPr kumimoji="0" lang="en-US" altLang="zh-CN"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r>
              <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rPr>
              <a:t>小李和小王是朋友</a:t>
            </a:r>
            <a:r>
              <a:rPr kumimoji="0" lang="zh-CN" altLang="en-US" sz="2800" b="1" i="0" u="none" strike="noStrike" kern="1200" cap="none" spc="0" normalizeH="0" baseline="0" noProof="0">
                <a:ln>
                  <a:noFill/>
                </a:ln>
                <a:solidFill>
                  <a:srgbClr val="0066FF"/>
                </a:solidFill>
                <a:effectLst/>
                <a:uLnTx/>
                <a:uFillTx/>
                <a:latin typeface="等线" panose="020F0502020204030204"/>
                <a:ea typeface="楷体_GB2312" pitchFamily="49" charset="-122"/>
                <a:cs typeface="+mn-cs"/>
              </a:rPr>
              <a:t>”</a:t>
            </a:r>
            <a:endParaRPr kumimoji="0" lang="zh-CN" altLang="en-US" sz="2800" b="1" i="0" u="none" strike="noStrike" kern="1200" cap="none" spc="0" normalizeH="0" baseline="0" noProof="0">
              <a:ln>
                <a:noFill/>
              </a:ln>
              <a:solidFill>
                <a:srgbClr val="0066FF"/>
              </a:solidFill>
              <a:effectLst/>
              <a:uLnTx/>
              <a:uFillTx/>
              <a:latin typeface="楷体_GB2312" pitchFamily="49" charset="-122"/>
              <a:ea typeface="楷体_GB2312" pitchFamily="49" charset="-122"/>
              <a:cs typeface="+mn-cs"/>
            </a:endParaRPr>
          </a:p>
        </p:txBody>
      </p:sp>
      <p:sp>
        <p:nvSpPr>
          <p:cNvPr id="190501" name="Text Box 37"/>
          <p:cNvSpPr txBox="1">
            <a:spLocks noChangeArrowheads="1"/>
          </p:cNvSpPr>
          <p:nvPr/>
        </p:nvSpPr>
        <p:spPr bwMode="auto">
          <a:xfrm>
            <a:off x="1992313" y="1844676"/>
            <a:ext cx="323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语义网络表示：</a:t>
            </a:r>
          </a:p>
        </p:txBody>
      </p:sp>
      <p:grpSp>
        <p:nvGrpSpPr>
          <p:cNvPr id="190507" name="Group 43"/>
          <p:cNvGrpSpPr>
            <a:grpSpLocks/>
          </p:cNvGrpSpPr>
          <p:nvPr/>
        </p:nvGrpSpPr>
        <p:grpSpPr bwMode="auto">
          <a:xfrm>
            <a:off x="5159376" y="2060575"/>
            <a:ext cx="4454525" cy="679450"/>
            <a:chOff x="2426" y="1071"/>
            <a:chExt cx="2187" cy="428"/>
          </a:xfrm>
        </p:grpSpPr>
        <p:sp>
          <p:nvSpPr>
            <p:cNvPr id="190503" name="Rectangle 39"/>
            <p:cNvSpPr>
              <a:spLocks noChangeArrowheads="1"/>
            </p:cNvSpPr>
            <p:nvPr/>
          </p:nvSpPr>
          <p:spPr bwMode="auto">
            <a:xfrm>
              <a:off x="2426" y="1180"/>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小李</a:t>
              </a:r>
            </a:p>
          </p:txBody>
        </p:sp>
        <p:sp>
          <p:nvSpPr>
            <p:cNvPr id="190504" name="Rectangle 40"/>
            <p:cNvSpPr>
              <a:spLocks noChangeArrowheads="1"/>
            </p:cNvSpPr>
            <p:nvPr/>
          </p:nvSpPr>
          <p:spPr bwMode="auto">
            <a:xfrm>
              <a:off x="3978" y="1181"/>
              <a:ext cx="635" cy="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alpha val="710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小王</a:t>
              </a:r>
            </a:p>
          </p:txBody>
        </p:sp>
        <p:sp>
          <p:nvSpPr>
            <p:cNvPr id="190505" name="Text Box 41"/>
            <p:cNvSpPr txBox="1">
              <a:spLocks noChangeArrowheads="1"/>
            </p:cNvSpPr>
            <p:nvPr/>
          </p:nvSpPr>
          <p:spPr bwMode="auto">
            <a:xfrm>
              <a:off x="3243" y="1071"/>
              <a:ext cx="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朋友</a:t>
              </a:r>
            </a:p>
          </p:txBody>
        </p:sp>
        <p:sp>
          <p:nvSpPr>
            <p:cNvPr id="190506" name="Line 42"/>
            <p:cNvSpPr>
              <a:spLocks noChangeShapeType="1"/>
            </p:cNvSpPr>
            <p:nvPr/>
          </p:nvSpPr>
          <p:spPr bwMode="auto">
            <a:xfrm>
              <a:off x="3062" y="1362"/>
              <a:ext cx="907"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90508" name="Text Box 44"/>
          <p:cNvSpPr txBox="1">
            <a:spLocks noChangeArrowheads="1"/>
          </p:cNvSpPr>
          <p:nvPr/>
        </p:nvSpPr>
        <p:spPr bwMode="auto">
          <a:xfrm>
            <a:off x="2208214" y="5675232"/>
            <a:ext cx="7991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产生式表示：</a:t>
            </a:r>
            <a:r>
              <a:rPr kumimoji="0" lang="zh-CN" altLang="en-US" sz="2800" b="1"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Friend</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Li</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 Wang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endParaRPr>
          </a:p>
        </p:txBody>
      </p:sp>
      <p:sp>
        <p:nvSpPr>
          <p:cNvPr id="190509" name="Text Box 45"/>
          <p:cNvSpPr txBox="1">
            <a:spLocks noChangeArrowheads="1"/>
          </p:cNvSpPr>
          <p:nvPr/>
        </p:nvSpPr>
        <p:spPr bwMode="auto">
          <a:xfrm>
            <a:off x="2175349" y="3298100"/>
            <a:ext cx="985743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C0000"/>
                </a:solidFill>
                <a:effectLst/>
                <a:uLnTx/>
                <a:uFillTx/>
                <a:latin typeface="等线" panose="020F0502020204030204"/>
                <a:ea typeface="等线" panose="02010600030101010101" pitchFamily="2" charset="-122"/>
                <a:cs typeface="+mn-cs"/>
              </a:rPr>
              <a:t>一阶谓词逻辑表示：</a:t>
            </a:r>
            <a:r>
              <a:rPr kumimoji="0" lang="zh-CN" altLang="en-US" sz="2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Friend(x, y)</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。定义个体词：</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Li:</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Wang:</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小王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表示为：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Friend( Li, Wang)              </a:t>
            </a:r>
          </a:p>
        </p:txBody>
      </p:sp>
      <p:sp>
        <p:nvSpPr>
          <p:cNvPr id="190512" name="Rectangle 48"/>
          <p:cNvSpPr>
            <a:spLocks noGrp="1"/>
          </p:cNvSpPr>
          <p:nvPr>
            <p:ph type="title"/>
          </p:nvPr>
        </p:nvSpPr>
        <p:spPr>
          <a:xfrm>
            <a:off x="1847850" y="333375"/>
            <a:ext cx="8229600" cy="649288"/>
          </a:xfrm>
        </p:spPr>
        <p:txBody>
          <a:bodyPr/>
          <a:lstStyle/>
          <a:p>
            <a:pPr>
              <a:buSzPct val="90000"/>
              <a:buFont typeface="Wingdings" panose="05000000000000000000" pitchFamily="2" charset="2"/>
              <a:buChar char="u"/>
            </a:pPr>
            <a:r>
              <a:rPr lang="en-US" altLang="zh-CN" sz="2800">
                <a:solidFill>
                  <a:srgbClr val="33CC33"/>
                </a:solidFill>
                <a:latin typeface="黑体" panose="02010609060101010101" pitchFamily="49" charset="-122"/>
                <a:ea typeface="黑体" panose="02010609060101010101" pitchFamily="49" charset="-122"/>
              </a:rPr>
              <a:t> </a:t>
            </a:r>
            <a:r>
              <a:rPr lang="zh-CN" altLang="en-US" sz="2800">
                <a:solidFill>
                  <a:srgbClr val="33CC33"/>
                </a:solidFill>
                <a:latin typeface="黑体" panose="02010609060101010101" pitchFamily="49" charset="-122"/>
                <a:ea typeface="黑体" panose="02010609060101010101" pitchFamily="49" charset="-122"/>
              </a:rPr>
              <a:t>语义网络表示实例</a:t>
            </a:r>
          </a:p>
        </p:txBody>
      </p:sp>
    </p:spTree>
    <p:extLst>
      <p:ext uri="{BB962C8B-B14F-4D97-AF65-F5344CB8AC3E}">
        <p14:creationId xmlns:p14="http://schemas.microsoft.com/office/powerpoint/2010/main" val="145771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5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5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0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01" grpId="0"/>
      <p:bldP spid="190508" grpId="0"/>
      <p:bldP spid="1905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4B2E8E8-8B48-48D1-981A-F56F5029D18E}"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84003" name="Rectangle 3"/>
          <p:cNvSpPr>
            <a:spLocks noGrp="1"/>
          </p:cNvSpPr>
          <p:nvPr>
            <p:ph type="body" idx="1"/>
          </p:nvPr>
        </p:nvSpPr>
        <p:spPr/>
        <p:txBody>
          <a:bodyPr/>
          <a:lstStyle/>
          <a:p>
            <a:pPr>
              <a:lnSpc>
                <a:spcPct val="130000"/>
              </a:lnSpc>
              <a:spcBef>
                <a:spcPct val="40000"/>
              </a:spcBef>
              <a:buFont typeface="Wingdings" panose="05000000000000000000" pitchFamily="2" charset="2"/>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把多个基本网元用相应的语义联系关联在一起时，就可得到一个</a:t>
            </a:r>
            <a:r>
              <a:rPr lang="zh-CN" altLang="en-US" b="1" dirty="0">
                <a:solidFill>
                  <a:srgbClr val="CC0000"/>
                </a:solidFill>
                <a:latin typeface="楷体_GB2312" pitchFamily="49" charset="-122"/>
                <a:ea typeface="楷体_GB2312" pitchFamily="49" charset="-122"/>
              </a:rPr>
              <a:t>语义网络</a:t>
            </a:r>
            <a:r>
              <a:rPr lang="zh-CN" altLang="en-US" b="1" dirty="0">
                <a:latin typeface="楷体_GB2312" pitchFamily="49" charset="-122"/>
                <a:ea typeface="楷体_GB2312" pitchFamily="49" charset="-122"/>
              </a:rPr>
              <a:t>。</a:t>
            </a:r>
          </a:p>
          <a:p>
            <a:pPr>
              <a:lnSpc>
                <a:spcPct val="130000"/>
              </a:lnSpc>
              <a:spcBef>
                <a:spcPct val="40000"/>
              </a:spcBef>
              <a:buFont typeface="Wingdings" panose="05000000000000000000" pitchFamily="2" charset="2"/>
              <a:buNone/>
            </a:pPr>
            <a:r>
              <a:rPr lang="zh-CN" altLang="en-US" b="1" dirty="0">
                <a:latin typeface="楷体_GB2312" pitchFamily="49" charset="-122"/>
                <a:ea typeface="楷体_GB2312" pitchFamily="49" charset="-122"/>
              </a:rPr>
              <a:t>      语义网络中的节点还可以是一个语义子网络，所以，语义网络实质上是一种</a:t>
            </a:r>
            <a:r>
              <a:rPr lang="zh-CN" altLang="en-US" b="1" dirty="0">
                <a:solidFill>
                  <a:srgbClr val="CC0000"/>
                </a:solidFill>
                <a:latin typeface="楷体_GB2312" pitchFamily="49" charset="-122"/>
                <a:ea typeface="楷体_GB2312" pitchFamily="49" charset="-122"/>
              </a:rPr>
              <a:t>多层次</a:t>
            </a:r>
            <a:r>
              <a:rPr lang="zh-CN" altLang="en-US" b="1" dirty="0">
                <a:latin typeface="楷体_GB2312" pitchFamily="49" charset="-122"/>
                <a:ea typeface="楷体_GB2312" pitchFamily="49" charset="-122"/>
              </a:rPr>
              <a:t>的嵌套结构。</a:t>
            </a:r>
          </a:p>
        </p:txBody>
      </p:sp>
    </p:spTree>
    <p:extLst>
      <p:ext uri="{BB962C8B-B14F-4D97-AF65-F5344CB8AC3E}">
        <p14:creationId xmlns:p14="http://schemas.microsoft.com/office/powerpoint/2010/main" val="293963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2"/>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A26796B-7781-4D54-9957-32405F9205D1}"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1501" name="Text Box 13"/>
          <p:cNvSpPr txBox="1">
            <a:spLocks noChangeArrowheads="1"/>
          </p:cNvSpPr>
          <p:nvPr/>
        </p:nvSpPr>
        <p:spPr bwMode="auto">
          <a:xfrm>
            <a:off x="1774826" y="404814"/>
            <a:ext cx="1008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
                <a:srgbClr val="0000FF"/>
              </a:buClr>
              <a:buSzTx/>
              <a:buFont typeface="Arial" panose="020B0604020202020204" pitchFamily="34" charset="0"/>
              <a:buNone/>
              <a:tabLst/>
              <a:defRPr/>
            </a:pPr>
            <a:r>
              <a:rPr kumimoji="0" lang="zh-CN" altLang="en-US" sz="3200" b="1" i="0" u="none" strike="noStrike" kern="1200" cap="none" spc="0" normalizeH="0" baseline="0" noProof="0">
                <a:ln>
                  <a:noFill/>
                </a:ln>
                <a:solidFill>
                  <a:srgbClr val="0066FF"/>
                </a:solidFill>
                <a:effectLst/>
                <a:uLnTx/>
                <a:uFillTx/>
                <a:latin typeface="等线" panose="020F0502020204030204"/>
                <a:ea typeface="等线" panose="02010600030101010101" pitchFamily="2" charset="-122"/>
                <a:cs typeface="+mn-cs"/>
              </a:rPr>
              <a:t>例</a:t>
            </a:r>
            <a:r>
              <a:rPr kumimoji="0" lang="en-US" altLang="zh-CN" sz="3200" b="1" i="0" u="none" strike="noStrike" kern="1200" cap="none" spc="0" normalizeH="0" baseline="0" noProof="0">
                <a:ln>
                  <a:noFill/>
                </a:ln>
                <a:solidFill>
                  <a:srgbClr val="0066FF"/>
                </a:solidFill>
                <a:effectLst/>
                <a:uLnTx/>
                <a:uFillTx/>
                <a:latin typeface="等线" panose="020F0502020204030204"/>
                <a:ea typeface="等线" panose="02010600030101010101" pitchFamily="2" charset="-122"/>
                <a:cs typeface="+mn-cs"/>
              </a:rPr>
              <a:t>2:</a:t>
            </a:r>
          </a:p>
        </p:txBody>
      </p:sp>
      <p:grpSp>
        <p:nvGrpSpPr>
          <p:cNvPr id="191543" name="Group 55"/>
          <p:cNvGrpSpPr>
            <a:grpSpLocks/>
          </p:cNvGrpSpPr>
          <p:nvPr/>
        </p:nvGrpSpPr>
        <p:grpSpPr bwMode="auto">
          <a:xfrm>
            <a:off x="1544638" y="1125538"/>
            <a:ext cx="9123362" cy="5141912"/>
            <a:chOff x="13" y="754"/>
            <a:chExt cx="5729" cy="3194"/>
          </a:xfrm>
        </p:grpSpPr>
        <p:grpSp>
          <p:nvGrpSpPr>
            <p:cNvPr id="191538" name="Group 50"/>
            <p:cNvGrpSpPr>
              <a:grpSpLocks/>
            </p:cNvGrpSpPr>
            <p:nvPr/>
          </p:nvGrpSpPr>
          <p:grpSpPr bwMode="auto">
            <a:xfrm>
              <a:off x="1395" y="3486"/>
              <a:ext cx="1874" cy="462"/>
              <a:chOff x="1429" y="3493"/>
              <a:chExt cx="1842" cy="455"/>
            </a:xfrm>
          </p:grpSpPr>
          <p:sp>
            <p:nvSpPr>
              <p:cNvPr id="191506" name="Oval 18"/>
              <p:cNvSpPr>
                <a:spLocks noChangeArrowheads="1"/>
              </p:cNvSpPr>
              <p:nvPr/>
            </p:nvSpPr>
            <p:spPr bwMode="auto">
              <a:xfrm>
                <a:off x="2291" y="3603"/>
                <a:ext cx="980" cy="34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办公用品</a:t>
                </a:r>
              </a:p>
            </p:txBody>
          </p:sp>
          <p:sp>
            <p:nvSpPr>
              <p:cNvPr id="191525" name="Line 37"/>
              <p:cNvSpPr>
                <a:spLocks noChangeShapeType="1"/>
              </p:cNvSpPr>
              <p:nvPr/>
            </p:nvSpPr>
            <p:spPr bwMode="auto">
              <a:xfrm>
                <a:off x="1429" y="3793"/>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6" name="Text Box 38"/>
              <p:cNvSpPr txBox="1">
                <a:spLocks noChangeArrowheads="1"/>
              </p:cNvSpPr>
              <p:nvPr/>
            </p:nvSpPr>
            <p:spPr bwMode="auto">
              <a:xfrm>
                <a:off x="1610" y="3493"/>
                <a:ext cx="61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grpSp>
        <p:grpSp>
          <p:nvGrpSpPr>
            <p:cNvPr id="191539" name="Group 51"/>
            <p:cNvGrpSpPr>
              <a:grpSpLocks/>
            </p:cNvGrpSpPr>
            <p:nvPr/>
          </p:nvGrpSpPr>
          <p:grpSpPr bwMode="auto">
            <a:xfrm>
              <a:off x="1395" y="1214"/>
              <a:ext cx="2446" cy="1335"/>
              <a:chOff x="1429" y="1253"/>
              <a:chExt cx="2404" cy="1316"/>
            </a:xfrm>
          </p:grpSpPr>
          <p:sp>
            <p:nvSpPr>
              <p:cNvPr id="191505" name="Oval 17"/>
              <p:cNvSpPr>
                <a:spLocks noChangeArrowheads="1"/>
              </p:cNvSpPr>
              <p:nvPr/>
            </p:nvSpPr>
            <p:spPr bwMode="auto">
              <a:xfrm>
                <a:off x="2290"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老板</a:t>
                </a:r>
              </a:p>
            </p:txBody>
          </p:sp>
          <p:sp>
            <p:nvSpPr>
              <p:cNvPr id="191527" name="Line 39"/>
              <p:cNvSpPr>
                <a:spLocks noChangeShapeType="1"/>
              </p:cNvSpPr>
              <p:nvPr/>
            </p:nvSpPr>
            <p:spPr bwMode="auto">
              <a:xfrm>
                <a:off x="1429" y="2432"/>
                <a:ext cx="861"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8" name="Text Box 40"/>
              <p:cNvSpPr txBox="1">
                <a:spLocks noChangeArrowheads="1"/>
              </p:cNvSpPr>
              <p:nvPr/>
            </p:nvSpPr>
            <p:spPr bwMode="auto">
              <a:xfrm>
                <a:off x="1610" y="2160"/>
                <a:ext cx="47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ISA</a:t>
                </a:r>
              </a:p>
            </p:txBody>
          </p:sp>
          <p:sp>
            <p:nvSpPr>
              <p:cNvPr id="191530" name="Line 42"/>
              <p:cNvSpPr>
                <a:spLocks noChangeShapeType="1"/>
              </p:cNvSpPr>
              <p:nvPr/>
            </p:nvSpPr>
            <p:spPr bwMode="auto">
              <a:xfrm flipV="1">
                <a:off x="2835" y="1253"/>
                <a:ext cx="998"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31" name="Text Box 43"/>
              <p:cNvSpPr txBox="1">
                <a:spLocks noChangeArrowheads="1"/>
              </p:cNvSpPr>
              <p:nvPr/>
            </p:nvSpPr>
            <p:spPr bwMode="auto">
              <a:xfrm>
                <a:off x="2654" y="1570"/>
                <a:ext cx="7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grpSp>
        <p:grpSp>
          <p:nvGrpSpPr>
            <p:cNvPr id="191542" name="Group 54"/>
            <p:cNvGrpSpPr>
              <a:grpSpLocks/>
            </p:cNvGrpSpPr>
            <p:nvPr/>
          </p:nvGrpSpPr>
          <p:grpSpPr bwMode="auto">
            <a:xfrm>
              <a:off x="13" y="754"/>
              <a:ext cx="5729" cy="3176"/>
              <a:chOff x="13" y="754"/>
              <a:chExt cx="5729" cy="3176"/>
            </a:xfrm>
          </p:grpSpPr>
          <p:grpSp>
            <p:nvGrpSpPr>
              <p:cNvPr id="191520" name="Group 32"/>
              <p:cNvGrpSpPr>
                <a:grpSpLocks/>
              </p:cNvGrpSpPr>
              <p:nvPr/>
            </p:nvGrpSpPr>
            <p:grpSpPr bwMode="auto">
              <a:xfrm>
                <a:off x="573" y="754"/>
                <a:ext cx="5169" cy="469"/>
                <a:chOff x="340" y="981"/>
                <a:chExt cx="5080" cy="462"/>
              </a:xfrm>
            </p:grpSpPr>
            <p:sp>
              <p:nvSpPr>
                <p:cNvPr id="191519" name="Text Box 31"/>
                <p:cNvSpPr txBox="1">
                  <a:spLocks noChangeArrowheads="1"/>
                </p:cNvSpPr>
                <p:nvPr/>
              </p:nvSpPr>
              <p:spPr bwMode="auto">
                <a:xfrm>
                  <a:off x="4105" y="999"/>
                  <a:ext cx="63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02" name="Oval 14"/>
                <p:cNvSpPr>
                  <a:spLocks noChangeArrowheads="1"/>
                </p:cNvSpPr>
                <p:nvPr/>
              </p:nvSpPr>
              <p:spPr bwMode="auto">
                <a:xfrm>
                  <a:off x="340"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等线" panose="020F0502020204030204"/>
                      <a:ea typeface="等线" panose="02010600030101010101" pitchFamily="2" charset="-122"/>
                      <a:cs typeface="+mn-cs"/>
                    </a:rPr>
                    <a:t>张三</a:t>
                  </a:r>
                </a:p>
              </p:txBody>
            </p:sp>
            <p:sp>
              <p:nvSpPr>
                <p:cNvPr id="191509" name="Oval 21"/>
                <p:cNvSpPr>
                  <a:spLocks noChangeArrowheads="1"/>
                </p:cNvSpPr>
                <p:nvPr/>
              </p:nvSpPr>
              <p:spPr bwMode="auto">
                <a:xfrm>
                  <a:off x="328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人类</a:t>
                  </a:r>
                </a:p>
              </p:txBody>
            </p:sp>
            <p:sp>
              <p:nvSpPr>
                <p:cNvPr id="191512" name="Oval 24"/>
                <p:cNvSpPr>
                  <a:spLocks noChangeArrowheads="1"/>
                </p:cNvSpPr>
                <p:nvPr/>
              </p:nvSpPr>
              <p:spPr bwMode="auto">
                <a:xfrm>
                  <a:off x="4649" y="1117"/>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动物</a:t>
                  </a:r>
                </a:p>
              </p:txBody>
            </p:sp>
            <p:sp>
              <p:nvSpPr>
                <p:cNvPr id="191513" name="Oval 25"/>
                <p:cNvSpPr>
                  <a:spLocks noChangeArrowheads="1"/>
                </p:cNvSpPr>
                <p:nvPr/>
              </p:nvSpPr>
              <p:spPr bwMode="auto">
                <a:xfrm>
                  <a:off x="1842" y="1125"/>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职员</a:t>
                  </a:r>
                </a:p>
              </p:txBody>
            </p:sp>
            <p:sp>
              <p:nvSpPr>
                <p:cNvPr id="191514" name="Line 26"/>
                <p:cNvSpPr>
                  <a:spLocks noChangeShapeType="1"/>
                </p:cNvSpPr>
                <p:nvPr/>
              </p:nvSpPr>
              <p:spPr bwMode="auto">
                <a:xfrm>
                  <a:off x="1111" y="1289"/>
                  <a:ext cx="726"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15" name="Text Box 27"/>
                <p:cNvSpPr txBox="1">
                  <a:spLocks noChangeArrowheads="1"/>
                </p:cNvSpPr>
                <p:nvPr/>
              </p:nvSpPr>
              <p:spPr bwMode="auto">
                <a:xfrm>
                  <a:off x="1237" y="981"/>
                  <a:ext cx="54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ISA</a:t>
                  </a:r>
                </a:p>
              </p:txBody>
            </p:sp>
            <p:sp>
              <p:nvSpPr>
                <p:cNvPr id="191516" name="Line 28"/>
                <p:cNvSpPr>
                  <a:spLocks noChangeShapeType="1"/>
                </p:cNvSpPr>
                <p:nvPr/>
              </p:nvSpPr>
              <p:spPr bwMode="auto">
                <a:xfrm>
                  <a:off x="2608" y="1289"/>
                  <a:ext cx="68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17" name="Text Box 29"/>
                <p:cNvSpPr txBox="1">
                  <a:spLocks noChangeArrowheads="1"/>
                </p:cNvSpPr>
                <p:nvPr/>
              </p:nvSpPr>
              <p:spPr bwMode="auto">
                <a:xfrm>
                  <a:off x="2607" y="999"/>
                  <a:ext cx="636"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18" name="Line 30"/>
                <p:cNvSpPr>
                  <a:spLocks noChangeShapeType="1"/>
                </p:cNvSpPr>
                <p:nvPr/>
              </p:nvSpPr>
              <p:spPr bwMode="auto">
                <a:xfrm>
                  <a:off x="4059" y="1271"/>
                  <a:ext cx="590" cy="0"/>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91507" name="Oval 19"/>
              <p:cNvSpPr>
                <a:spLocks noChangeArrowheads="1"/>
              </p:cNvSpPr>
              <p:nvPr/>
            </p:nvSpPr>
            <p:spPr bwMode="auto">
              <a:xfrm>
                <a:off x="610" y="2227"/>
                <a:ext cx="784"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李四</a:t>
                </a:r>
              </a:p>
            </p:txBody>
          </p:sp>
          <p:sp>
            <p:nvSpPr>
              <p:cNvPr id="191508" name="Oval 20"/>
              <p:cNvSpPr>
                <a:spLocks noChangeArrowheads="1"/>
              </p:cNvSpPr>
              <p:nvPr/>
            </p:nvSpPr>
            <p:spPr bwMode="auto">
              <a:xfrm>
                <a:off x="610" y="3607"/>
                <a:ext cx="784" cy="3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桌子</a:t>
                </a:r>
              </a:p>
            </p:txBody>
          </p:sp>
          <p:sp>
            <p:nvSpPr>
              <p:cNvPr id="191522" name="Line 34"/>
              <p:cNvSpPr>
                <a:spLocks noChangeShapeType="1"/>
              </p:cNvSpPr>
              <p:nvPr/>
            </p:nvSpPr>
            <p:spPr bwMode="auto">
              <a:xfrm>
                <a:off x="1026" y="2548"/>
                <a:ext cx="0" cy="1059"/>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23" name="Text Box 35"/>
              <p:cNvSpPr txBox="1">
                <a:spLocks noChangeArrowheads="1"/>
              </p:cNvSpPr>
              <p:nvPr/>
            </p:nvSpPr>
            <p:spPr bwMode="auto">
              <a:xfrm>
                <a:off x="13" y="1674"/>
                <a:ext cx="98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Manage-of</a:t>
                </a:r>
              </a:p>
            </p:txBody>
          </p:sp>
          <p:sp>
            <p:nvSpPr>
              <p:cNvPr id="191524" name="Text Box 36"/>
              <p:cNvSpPr txBox="1">
                <a:spLocks noChangeArrowheads="1"/>
              </p:cNvSpPr>
              <p:nvPr/>
            </p:nvSpPr>
            <p:spPr bwMode="auto">
              <a:xfrm>
                <a:off x="1072" y="2824"/>
                <a:ext cx="59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owns</a:t>
                </a:r>
              </a:p>
            </p:txBody>
          </p:sp>
          <p:sp>
            <p:nvSpPr>
              <p:cNvPr id="191532" name="Line 44"/>
              <p:cNvSpPr>
                <a:spLocks noChangeShapeType="1"/>
              </p:cNvSpPr>
              <p:nvPr/>
            </p:nvSpPr>
            <p:spPr bwMode="auto">
              <a:xfrm flipV="1">
                <a:off x="1026" y="1214"/>
                <a:ext cx="0" cy="1013"/>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91540" name="Group 52"/>
            <p:cNvGrpSpPr>
              <a:grpSpLocks/>
            </p:cNvGrpSpPr>
            <p:nvPr/>
          </p:nvGrpSpPr>
          <p:grpSpPr bwMode="auto">
            <a:xfrm>
              <a:off x="4025" y="1214"/>
              <a:ext cx="1513" cy="2531"/>
              <a:chOff x="4014" y="1253"/>
              <a:chExt cx="1487" cy="2495"/>
            </a:xfrm>
          </p:grpSpPr>
          <p:sp>
            <p:nvSpPr>
              <p:cNvPr id="191503" name="Oval 15"/>
              <p:cNvSpPr>
                <a:spLocks noChangeArrowheads="1"/>
              </p:cNvSpPr>
              <p:nvPr/>
            </p:nvSpPr>
            <p:spPr bwMode="auto">
              <a:xfrm>
                <a:off x="4730" y="3430"/>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四肢</a:t>
                </a:r>
              </a:p>
            </p:txBody>
          </p:sp>
          <p:sp>
            <p:nvSpPr>
              <p:cNvPr id="191504" name="Oval 16"/>
              <p:cNvSpPr>
                <a:spLocks noChangeArrowheads="1"/>
              </p:cNvSpPr>
              <p:nvPr/>
            </p:nvSpPr>
            <p:spPr bwMode="auto">
              <a:xfrm>
                <a:off x="4014" y="2251"/>
                <a:ext cx="771" cy="31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t>手</a:t>
                </a:r>
              </a:p>
            </p:txBody>
          </p:sp>
          <p:sp>
            <p:nvSpPr>
              <p:cNvPr id="191533" name="Line 45"/>
              <p:cNvSpPr>
                <a:spLocks noChangeShapeType="1"/>
              </p:cNvSpPr>
              <p:nvPr/>
            </p:nvSpPr>
            <p:spPr bwMode="auto">
              <a:xfrm>
                <a:off x="4105" y="1253"/>
                <a:ext cx="272" cy="998"/>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1534" name="Text Box 46"/>
              <p:cNvSpPr txBox="1">
                <a:spLocks noChangeArrowheads="1"/>
              </p:cNvSpPr>
              <p:nvPr/>
            </p:nvSpPr>
            <p:spPr bwMode="auto">
              <a:xfrm>
                <a:off x="4241" y="1570"/>
                <a:ext cx="86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等线" panose="02010600030101010101" pitchFamily="2" charset="-122"/>
                    <a:cs typeface="+mn-cs"/>
                  </a:rPr>
                  <a:t>has-part</a:t>
                </a:r>
              </a:p>
            </p:txBody>
          </p:sp>
          <p:sp>
            <p:nvSpPr>
              <p:cNvPr id="191535" name="Text Box 47"/>
              <p:cNvSpPr txBox="1">
                <a:spLocks noChangeArrowheads="1"/>
              </p:cNvSpPr>
              <p:nvPr/>
            </p:nvSpPr>
            <p:spPr bwMode="auto">
              <a:xfrm>
                <a:off x="4649" y="2795"/>
                <a:ext cx="63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等线" panose="02010600030101010101" pitchFamily="2" charset="-122"/>
                    <a:cs typeface="+mn-cs"/>
                  </a:rPr>
                  <a:t>AKO</a:t>
                </a:r>
              </a:p>
            </p:txBody>
          </p:sp>
          <p:sp>
            <p:nvSpPr>
              <p:cNvPr id="191536" name="Line 48"/>
              <p:cNvSpPr>
                <a:spLocks noChangeShapeType="1"/>
              </p:cNvSpPr>
              <p:nvPr/>
            </p:nvSpPr>
            <p:spPr bwMode="auto">
              <a:xfrm>
                <a:off x="4422" y="2568"/>
                <a:ext cx="545" cy="862"/>
              </a:xfrm>
              <a:prstGeom prst="line">
                <a:avLst/>
              </a:prstGeom>
              <a:noFill/>
              <a:ln w="190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Tree>
    <p:extLst>
      <p:ext uri="{BB962C8B-B14F-4D97-AF65-F5344CB8AC3E}">
        <p14:creationId xmlns:p14="http://schemas.microsoft.com/office/powerpoint/2010/main" val="276044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26BE52A-F669-432C-B612-4C5DC92670EB}"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92524" name="Rectangle 12"/>
          <p:cNvSpPr>
            <a:spLocks noChangeArrowheads="1"/>
          </p:cNvSpPr>
          <p:nvPr/>
        </p:nvSpPr>
        <p:spPr bwMode="auto">
          <a:xfrm>
            <a:off x="962947" y="1157240"/>
            <a:ext cx="350089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(1)</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实例关系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ISA</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92529" name="Text Box 17"/>
          <p:cNvSpPr txBox="1">
            <a:spLocks noChangeArrowheads="1"/>
          </p:cNvSpPr>
          <p:nvPr/>
        </p:nvSpPr>
        <p:spPr bwMode="auto">
          <a:xfrm>
            <a:off x="1238326" y="5869811"/>
            <a:ext cx="107078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en-US" altLang="zh-CN" sz="2400" b="1" i="0" u="none" strike="noStrike" kern="1200" cap="none" spc="0" normalizeH="0" baseline="0" noProof="0" dirty="0">
                <a:ln>
                  <a:noFill/>
                </a:ln>
                <a:solidFill>
                  <a:srgbClr val="000066"/>
                </a:solidFill>
                <a:effectLst/>
                <a:uLnTx/>
                <a:uFillTx/>
                <a:latin typeface="等线" panose="020F0502020204030204"/>
                <a:ea typeface="仿宋_GB2312" pitchFamily="49" charset="-122"/>
                <a:cs typeface="Arial" panose="020B0604020202020204" pitchFamily="34" charset="0"/>
              </a:rPr>
              <a:t>•  </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一个最主要的特征是</a:t>
            </a:r>
            <a:r>
              <a:rPr kumimoji="0" lang="zh-CN" altLang="en-US" sz="2400" b="1" i="0" u="none" strike="noStrike" kern="1200" cap="none" spc="0" normalizeH="0" baseline="0" noProof="0" dirty="0">
                <a:ln>
                  <a:noFill/>
                </a:ln>
                <a:solidFill>
                  <a:srgbClr val="CC0000"/>
                </a:solidFill>
                <a:effectLst/>
                <a:uLnTx/>
                <a:uFillTx/>
                <a:latin typeface="仿宋_GB2312" pitchFamily="49" charset="-122"/>
                <a:ea typeface="仿宋_GB2312" pitchFamily="49" charset="-122"/>
                <a:cs typeface="Arial" panose="020B0604020202020204" pitchFamily="34" charset="0"/>
              </a:rPr>
              <a:t>属性的继承性</a:t>
            </a:r>
            <a:r>
              <a:rPr kumimoji="0" lang="zh-CN" altLang="en-US" sz="2400" b="1" i="0" u="none" strike="noStrike" kern="1200" cap="none" spc="0" normalizeH="0" baseline="0" noProof="0" dirty="0">
                <a:ln>
                  <a:noFill/>
                </a:ln>
                <a:solidFill>
                  <a:srgbClr val="000066"/>
                </a:solidFill>
                <a:effectLst/>
                <a:uLnTx/>
                <a:uFillTx/>
                <a:latin typeface="仿宋_GB2312" pitchFamily="49" charset="-122"/>
                <a:ea typeface="仿宋_GB2312" pitchFamily="49" charset="-122"/>
                <a:cs typeface="Arial" panose="020B0604020202020204" pitchFamily="34" charset="0"/>
              </a:rPr>
              <a:t>，处在具体层的节点可以继承所有抽象层节点的所有属性。</a:t>
            </a:r>
          </a:p>
        </p:txBody>
      </p:sp>
      <p:sp>
        <p:nvSpPr>
          <p:cNvPr id="192531" name="Rectangle 19"/>
          <p:cNvSpPr>
            <a:spLocks noGrp="1"/>
          </p:cNvSpPr>
          <p:nvPr>
            <p:ph type="title"/>
          </p:nvPr>
        </p:nvSpPr>
        <p:spPr>
          <a:xfrm>
            <a:off x="549993" y="112163"/>
            <a:ext cx="8229600" cy="649288"/>
          </a:xfrm>
        </p:spPr>
        <p:txBody>
          <a:bodyPr/>
          <a:lstStyle/>
          <a:p>
            <a:r>
              <a:rPr lang="en-US" altLang="zh-CN"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2.4.2  </a:t>
            </a:r>
            <a:r>
              <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rPr>
              <a:t>基本语义关系</a:t>
            </a:r>
          </a:p>
        </p:txBody>
      </p:sp>
      <p:sp>
        <p:nvSpPr>
          <p:cNvPr id="3" name="矩形 2"/>
          <p:cNvSpPr/>
          <p:nvPr/>
        </p:nvSpPr>
        <p:spPr>
          <a:xfrm>
            <a:off x="1513809" y="171973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具体与抽象</a:t>
            </a:r>
            <a:r>
              <a:rPr kumimoji="0" lang="en-US" altLang="zh-CN"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的概念，含义为“是一个”，表示一个事物是另一个事物的一个实例。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7" name="Rectangle 12"/>
          <p:cNvSpPr>
            <a:spLocks noChangeArrowheads="1"/>
          </p:cNvSpPr>
          <p:nvPr/>
        </p:nvSpPr>
        <p:spPr bwMode="auto">
          <a:xfrm>
            <a:off x="962947" y="2608582"/>
            <a:ext cx="35008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(2)</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分类关系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AKO</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18" name="矩形 17"/>
          <p:cNvSpPr/>
          <p:nvPr/>
        </p:nvSpPr>
        <p:spPr>
          <a:xfrm>
            <a:off x="1513809" y="3171077"/>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亦称泛化关系，体现的是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子类与超类</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的概念，含义为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是一种</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，表示一个事物是另一个事物的一种类型。</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9" name="图片 8"/>
          <p:cNvPicPr>
            <a:picLocks noChangeAspect="1"/>
          </p:cNvPicPr>
          <p:nvPr/>
        </p:nvPicPr>
        <p:blipFill>
          <a:blip r:embed="rId2"/>
          <a:stretch>
            <a:fillRect/>
          </a:stretch>
        </p:blipFill>
        <p:spPr>
          <a:xfrm>
            <a:off x="6935330" y="3634565"/>
            <a:ext cx="4901832" cy="627674"/>
          </a:xfrm>
          <a:prstGeom prst="rect">
            <a:avLst/>
          </a:prstGeom>
        </p:spPr>
      </p:pic>
      <p:sp>
        <p:nvSpPr>
          <p:cNvPr id="48" name="Rectangle 12"/>
          <p:cNvSpPr>
            <a:spLocks noChangeArrowheads="1"/>
          </p:cNvSpPr>
          <p:nvPr/>
        </p:nvSpPr>
        <p:spPr bwMode="auto">
          <a:xfrm>
            <a:off x="962947" y="4092280"/>
            <a:ext cx="54575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(3)</a:t>
            </a:r>
            <a:r>
              <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成员关系</a:t>
            </a:r>
            <a:r>
              <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rPr>
              <a:t>: A-Member-of</a:t>
            </a: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en-US" altLang="zh-CN"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
                <a:srgbClr val="800000"/>
              </a:buClr>
              <a:buSzTx/>
              <a:buFont typeface="Arial" panose="020B0604020202020204" pitchFamily="34" charset="0"/>
              <a:buNone/>
              <a:tabLst/>
              <a:defRPr/>
            </a:pPr>
            <a:endParaRPr kumimoji="0" lang="zh-CN" altLang="en-US" sz="2800" b="1" i="0" u="none" strike="noStrike" kern="1200" cap="none" spc="0" normalizeH="0" baseline="0" noProof="0" dirty="0">
              <a:ln>
                <a:noFill/>
              </a:ln>
              <a:solidFill>
                <a:srgbClr val="800000"/>
              </a:solidFill>
              <a:effectLst/>
              <a:uLnTx/>
              <a:uFillTx/>
              <a:latin typeface="宋体" panose="02010600030101010101" pitchFamily="2" charset="-122"/>
              <a:ea typeface="等线" panose="02010600030101010101" pitchFamily="2" charset="-122"/>
              <a:cs typeface="+mn-cs"/>
            </a:endParaRPr>
          </a:p>
        </p:txBody>
      </p:sp>
      <p:sp>
        <p:nvSpPr>
          <p:cNvPr id="49" name="矩形 48"/>
          <p:cNvSpPr/>
          <p:nvPr/>
        </p:nvSpPr>
        <p:spPr>
          <a:xfrm>
            <a:off x="1513809" y="4654775"/>
            <a:ext cx="924232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体现的是</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56742"/>
                </a:solidFill>
                <a:effectLst/>
                <a:uLnTx/>
                <a:uFillTx/>
                <a:latin typeface="HiddenHorzOCR"/>
                <a:ea typeface="等线" panose="02010600030101010101" pitchFamily="2" charset="-122"/>
                <a:cs typeface="+mn-cs"/>
              </a:rPr>
              <a:t>个体与集体</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的关系，含义为</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是一员</a:t>
            </a:r>
            <a:r>
              <a:rPr kumimoji="0" lang="en-US" altLang="zh-CN"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a:t>
            </a:r>
            <a:r>
              <a:rPr kumimoji="0" lang="zh-CN" altLang="en-US" sz="2400" b="0" i="0" u="none" strike="noStrike" kern="1200" cap="none" spc="0" normalizeH="0" baseline="0" noProof="0" dirty="0">
                <a:ln>
                  <a:noFill/>
                </a:ln>
                <a:solidFill>
                  <a:srgbClr val="3B4191"/>
                </a:solidFill>
                <a:effectLst/>
                <a:uLnTx/>
                <a:uFillTx/>
                <a:latin typeface="HiddenHorzOCR"/>
                <a:ea typeface="等线" panose="02010600030101010101" pitchFamily="2" charset="-122"/>
                <a:cs typeface="+mn-cs"/>
              </a:rPr>
              <a:t>，表示一个事物是另一个事物的一个成员。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 name="图片 9"/>
          <p:cNvPicPr>
            <a:picLocks noChangeAspect="1"/>
          </p:cNvPicPr>
          <p:nvPr/>
        </p:nvPicPr>
        <p:blipFill>
          <a:blip r:embed="rId3"/>
          <a:stretch>
            <a:fillRect/>
          </a:stretch>
        </p:blipFill>
        <p:spPr>
          <a:xfrm>
            <a:off x="7044499" y="5077489"/>
            <a:ext cx="4683494" cy="625317"/>
          </a:xfrm>
          <a:prstGeom prst="rect">
            <a:avLst/>
          </a:prstGeom>
        </p:spPr>
      </p:pic>
      <p:pic>
        <p:nvPicPr>
          <p:cNvPr id="2" name="图片 1"/>
          <p:cNvPicPr>
            <a:picLocks noChangeAspect="1"/>
          </p:cNvPicPr>
          <p:nvPr/>
        </p:nvPicPr>
        <p:blipFill>
          <a:blip r:embed="rId4"/>
          <a:stretch>
            <a:fillRect/>
          </a:stretch>
        </p:blipFill>
        <p:spPr>
          <a:xfrm>
            <a:off x="7708885" y="2306345"/>
            <a:ext cx="3755949" cy="697727"/>
          </a:xfrm>
          <a:prstGeom prst="rect">
            <a:avLst/>
          </a:prstGeom>
        </p:spPr>
      </p:pic>
    </p:spTree>
    <p:extLst>
      <p:ext uri="{BB962C8B-B14F-4D97-AF65-F5344CB8AC3E}">
        <p14:creationId xmlns:p14="http://schemas.microsoft.com/office/powerpoint/2010/main" val="40915072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3828</Words>
  <Application>Microsoft Office PowerPoint</Application>
  <PresentationFormat>宽屏</PresentationFormat>
  <Paragraphs>458</Paragraphs>
  <Slides>41</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41</vt:i4>
      </vt:variant>
    </vt:vector>
  </HeadingPairs>
  <TitlesOfParts>
    <vt:vector size="54" baseType="lpstr">
      <vt:lpstr>HiddenHorzOCR</vt:lpstr>
      <vt:lpstr>等线</vt:lpstr>
      <vt:lpstr>等线 Light</vt:lpstr>
      <vt:lpstr>仿宋_GB2312</vt:lpstr>
      <vt:lpstr>黑体</vt:lpstr>
      <vt:lpstr>楷体_GB2312</vt:lpstr>
      <vt:lpstr>宋体</vt:lpstr>
      <vt:lpstr>Arial</vt:lpstr>
      <vt:lpstr>Times New Roman</vt:lpstr>
      <vt:lpstr>Wingdings</vt:lpstr>
      <vt:lpstr>Wingdings 2</vt:lpstr>
      <vt:lpstr>Office 主题​​</vt:lpstr>
      <vt:lpstr>1_Office 主题​​</vt:lpstr>
      <vt:lpstr>PowerPoint 演示文稿</vt:lpstr>
      <vt:lpstr>主  要  内  容</vt:lpstr>
      <vt:lpstr>2.4 语义网络表示法</vt:lpstr>
      <vt:lpstr> 什么是语义网络？</vt:lpstr>
      <vt:lpstr> 语义网络的基本表示</vt:lpstr>
      <vt:lpstr> 语义网络表示实例</vt:lpstr>
      <vt:lpstr>PowerPoint 演示文稿</vt:lpstr>
      <vt:lpstr>PowerPoint 演示文稿</vt:lpstr>
      <vt:lpstr>2.4.2  基本语义关系</vt:lpstr>
      <vt:lpstr>2.4.2  基本语义关系</vt:lpstr>
      <vt:lpstr>2.4.2  基本语义关系</vt:lpstr>
      <vt:lpstr>2.4.2  基本语义关系</vt:lpstr>
      <vt:lpstr>2.4.3事物和概念的表示</vt:lpstr>
      <vt:lpstr>2.4.3事物和概念的表示</vt:lpstr>
      <vt:lpstr>2.4.3事物和概念的表示</vt:lpstr>
      <vt:lpstr>2.4.3事物和概念的表示</vt:lpstr>
      <vt:lpstr>2.4.3事物和概念的表示</vt:lpstr>
      <vt:lpstr>2.4.4情况和动作的表示</vt:lpstr>
      <vt:lpstr>2.4.4情况和动作的表示</vt:lpstr>
      <vt:lpstr>2.4.4情况和动作的表示</vt:lpstr>
      <vt:lpstr>2.4.5  基于语义网络的推理</vt:lpstr>
      <vt:lpstr>2.4.5  基于语义网络的推理</vt:lpstr>
      <vt:lpstr>2.4.5  基于语义网络的推理</vt:lpstr>
      <vt:lpstr>【匹配推理实例】</vt:lpstr>
      <vt:lpstr>PowerPoint 演示文稿</vt:lpstr>
      <vt:lpstr>2.3.6 语义网络表示法的特点 </vt:lpstr>
      <vt:lpstr>主  要  内  容</vt:lpstr>
      <vt:lpstr>2.5.1  框架表示法概述</vt:lpstr>
      <vt:lpstr>2.5.1  框架表示法概述</vt:lpstr>
      <vt:lpstr>2.5.2   框架的组成</vt:lpstr>
      <vt:lpstr>PowerPoint 演示文稿</vt:lpstr>
      <vt:lpstr>PowerPoint 演示文稿</vt:lpstr>
      <vt:lpstr>PowerPoint 演示文稿</vt:lpstr>
      <vt:lpstr>PowerPoint 演示文稿</vt:lpstr>
      <vt:lpstr>PowerPoint 演示文稿</vt:lpstr>
      <vt:lpstr>2.5.3 框架系统</vt:lpstr>
      <vt:lpstr>2.5.3 框架系统</vt:lpstr>
      <vt:lpstr>2.5.3 框架系统</vt:lpstr>
      <vt:lpstr>2.5.4 框架系统的问题求解过程</vt:lpstr>
      <vt:lpstr>例：请用框架表示这一知识：范伟，男，30岁, 1996年10月到2012年8月间在计算机学院任讲师。</vt:lpstr>
      <vt:lpstr>2.5.5 框架表示法的特征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Qince Li</cp:lastModifiedBy>
  <cp:revision>1</cp:revision>
  <dcterms:created xsi:type="dcterms:W3CDTF">2017-11-22T08:20:08Z</dcterms:created>
  <dcterms:modified xsi:type="dcterms:W3CDTF">2017-11-22T08:20:23Z</dcterms:modified>
</cp:coreProperties>
</file>