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3" d="100"/>
          <a:sy n="83" d="100"/>
        </p:scale>
        <p:origin x="47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377AAE-EE71-4C7A-AFC7-D2295BA6FE2A}" type="datetimeFigureOut">
              <a:rPr lang="zh-CN" altLang="en-US" smtClean="0"/>
              <a:t>2017/11/28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C8ADA-9E84-4EA0-8B9A-7F28D7DAC1DA}" type="slidenum">
              <a:rPr lang="zh-CN" altLang="en-US" smtClean="0"/>
              <a:t>‹#›</a:t>
            </a:fld>
            <a:endParaRPr lang="zh-CN" altLang="en-US"/>
          </a:p>
        </p:txBody>
      </p:sp>
    </p:spTree>
    <p:extLst>
      <p:ext uri="{BB962C8B-B14F-4D97-AF65-F5344CB8AC3E}">
        <p14:creationId xmlns:p14="http://schemas.microsoft.com/office/powerpoint/2010/main" val="3573300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87589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91523" name="Rectangle 3"/>
              <p:cNvSpPr>
                <a:spLocks noGrp="1" noChangeArrowheads="1"/>
              </p:cNvSpPr>
              <p:nvPr>
                <p:ph type="body" idx="1"/>
              </p:nvPr>
            </p:nvSpPr>
            <p:spPr/>
            <p:txBody>
              <a:bodyPr/>
              <a:lstStyle/>
              <a:p>
                <a:r>
                  <a:rPr lang="en-US" altLang="zh-CN" sz="1200" b="1" dirty="0" err="1">
                    <a:latin typeface="Times New Roman" panose="02020603050405020304" pitchFamily="18" charset="0"/>
                    <a:ea typeface="仿宋_GB2312" pitchFamily="49" charset="-122"/>
                    <a:cs typeface="Arial" panose="020B0604020202020204" pitchFamily="34" charset="0"/>
                    <a:sym typeface="Wingdings" panose="05000000000000000000" pitchFamily="2" charset="2"/>
                  </a:rPr>
                  <a:t>Skolem</a:t>
                </a:r>
                <a:r>
                  <a:rPr lang="zh-CN" altLang="en-US" sz="1200" b="1" dirty="0">
                    <a:latin typeface="仿宋_GB2312" pitchFamily="49" charset="-122"/>
                    <a:ea typeface="仿宋_GB2312" pitchFamily="49" charset="-122"/>
                    <a:cs typeface="Arial" panose="020B0604020202020204" pitchFamily="34" charset="0"/>
                    <a:sym typeface="Wingdings" panose="05000000000000000000" pitchFamily="2" charset="2"/>
                  </a:rPr>
                  <a:t>标准型的一般形式为：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sSub>
                          <m:sSubPr>
                            <m:ctrlPr>
                              <a:rPr lang="zh-CN" altLang="en-US" sz="1200" i="1" kern="120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𝑥</m:t>
                            </m:r>
                          </m:e>
                          <m:sub>
                            <m:r>
                              <a:rPr lang="zh-CN" altLang="en-US" sz="1200" i="0" kern="1200">
                                <a:solidFill>
                                  <a:schemeClr val="tx1"/>
                                </a:solidFill>
                                <a:latin typeface="Cambria Math" panose="02040503050406030204" pitchFamily="18" charset="0"/>
                                <a:ea typeface="+mn-ea"/>
                                <a:cs typeface="+mn-cs"/>
                              </a:rPr>
                              <m:t>1</m:t>
                            </m:r>
                          </m:sub>
                        </m:sSub>
                        <m:r>
                          <a:rPr lang="zh-CN" altLang="en-US" sz="1200" i="0" kern="1200">
                            <a:solidFill>
                              <a:schemeClr val="tx1"/>
                            </a:solidFill>
                            <a:latin typeface="Cambria Math" panose="02040503050406030204" pitchFamily="18" charset="0"/>
                            <a:ea typeface="+mn-ea"/>
                            <a:cs typeface="+mn-cs"/>
                          </a:rPr>
                          <m:t>)(∀</m:t>
                        </m:r>
                        <m:sSub>
                          <m:sSubPr>
                            <m:ctrlPr>
                              <a:rPr lang="zh-CN" altLang="en-US" sz="1200" i="1" kern="120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𝑥</m:t>
                            </m:r>
                          </m:e>
                          <m:sub>
                            <m:r>
                              <a:rPr lang="zh-CN" altLang="en-US" sz="1200" i="0" kern="1200">
                                <a:solidFill>
                                  <a:schemeClr val="tx1"/>
                                </a:solidFill>
                                <a:latin typeface="Cambria Math" panose="02040503050406030204" pitchFamily="18" charset="0"/>
                                <a:ea typeface="+mn-ea"/>
                                <a:cs typeface="+mn-cs"/>
                              </a:rPr>
                              <m:t>2</m:t>
                            </m:r>
                          </m:sub>
                        </m:sSub>
                        <m:r>
                          <a:rPr lang="zh-CN" altLang="en-US" sz="1200" i="0" kern="1200">
                            <a:solidFill>
                              <a:schemeClr val="tx1"/>
                            </a:solidFill>
                            <a:latin typeface="Cambria Math" panose="02040503050406030204" pitchFamily="18" charset="0"/>
                            <a:ea typeface="+mn-ea"/>
                            <a:cs typeface="+mn-cs"/>
                          </a:rPr>
                          <m:t>)⋅⋅⋅(∀</m:t>
                        </m:r>
                        <m:sSub>
                          <m:sSubPr>
                            <m:ctrlPr>
                              <a:rPr lang="zh-CN" altLang="en-US" sz="1200" i="1" kern="120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𝑥</m:t>
                            </m:r>
                          </m:e>
                          <m:sub>
                            <m:r>
                              <a:rPr lang="zh-CN" altLang="en-US" sz="1200" i="1" kern="1200">
                                <a:solidFill>
                                  <a:schemeClr val="tx1"/>
                                </a:solidFill>
                                <a:latin typeface="Cambria Math" panose="02040503050406030204" pitchFamily="18" charset="0"/>
                                <a:ea typeface="+mn-ea"/>
                                <a:cs typeface="+mn-cs"/>
                              </a:rPr>
                              <m:t>𝑛</m:t>
                            </m:r>
                          </m:sub>
                        </m:sSub>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𝑀</m:t>
                        </m:r>
                        <m:r>
                          <a:rPr lang="zh-CN" altLang="en-US" sz="1200" i="0" kern="1200">
                            <a:solidFill>
                              <a:schemeClr val="tx1"/>
                            </a:solidFill>
                            <a:latin typeface="Cambria Math" panose="02040503050406030204" pitchFamily="18" charset="0"/>
                            <a:ea typeface="+mn-ea"/>
                            <a:cs typeface="+mn-cs"/>
                          </a:rPr>
                          <m:t>(</m:t>
                        </m:r>
                        <m:sSub>
                          <m:sSubPr>
                            <m:ctrlPr>
                              <a:rPr lang="zh-CN" altLang="en-US" sz="1200" i="1" kern="120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𝑥</m:t>
                            </m:r>
                          </m:e>
                          <m:sub>
                            <m:r>
                              <a:rPr lang="zh-CN" altLang="en-US" sz="1200" i="0" kern="1200">
                                <a:solidFill>
                                  <a:schemeClr val="tx1"/>
                                </a:solidFill>
                                <a:latin typeface="Cambria Math" panose="02040503050406030204" pitchFamily="18" charset="0"/>
                                <a:ea typeface="+mn-ea"/>
                                <a:cs typeface="+mn-cs"/>
                              </a:rPr>
                              <m:t>1</m:t>
                            </m:r>
                          </m:sub>
                        </m:sSub>
                        <m:r>
                          <a:rPr lang="zh-CN" altLang="en-US" sz="1200" i="0" kern="1200">
                            <a:solidFill>
                              <a:schemeClr val="tx1"/>
                            </a:solidFill>
                            <a:latin typeface="Cambria Math" panose="02040503050406030204" pitchFamily="18" charset="0"/>
                            <a:ea typeface="+mn-ea"/>
                            <a:cs typeface="+mn-cs"/>
                          </a:rPr>
                          <m:t>,</m:t>
                        </m:r>
                        <m:sSub>
                          <m:sSubPr>
                            <m:ctrlPr>
                              <a:rPr lang="zh-CN" altLang="en-US" sz="1200" i="1" kern="120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𝑥</m:t>
                            </m:r>
                          </m:e>
                          <m:sub>
                            <m:r>
                              <a:rPr lang="zh-CN" altLang="en-US" sz="1200" i="0" kern="1200">
                                <a:solidFill>
                                  <a:schemeClr val="tx1"/>
                                </a:solidFill>
                                <a:latin typeface="Cambria Math" panose="02040503050406030204" pitchFamily="18" charset="0"/>
                                <a:ea typeface="+mn-ea"/>
                                <a:cs typeface="+mn-cs"/>
                              </a:rPr>
                              <m:t>2</m:t>
                            </m:r>
                          </m:sub>
                        </m:sSub>
                        <m:r>
                          <a:rPr lang="zh-CN" altLang="en-US" sz="1200" i="0" kern="1200">
                            <a:solidFill>
                              <a:schemeClr val="tx1"/>
                            </a:solidFill>
                            <a:latin typeface="Cambria Math" panose="02040503050406030204" pitchFamily="18" charset="0"/>
                            <a:ea typeface="+mn-ea"/>
                            <a:cs typeface="+mn-cs"/>
                          </a:rPr>
                          <m:t>,....,</m:t>
                        </m:r>
                        <m:sSub>
                          <m:sSubPr>
                            <m:ctrlPr>
                              <a:rPr lang="zh-CN" altLang="en-US" sz="1200" i="1" kern="120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𝑥</m:t>
                            </m:r>
                          </m:e>
                          <m:sub>
                            <m:r>
                              <a:rPr lang="zh-CN" altLang="en-US" sz="1200" i="1" kern="1200">
                                <a:solidFill>
                                  <a:schemeClr val="tx1"/>
                                </a:solidFill>
                                <a:latin typeface="Cambria Math" panose="02040503050406030204" pitchFamily="18" charset="0"/>
                                <a:ea typeface="+mn-ea"/>
                                <a:cs typeface="+mn-cs"/>
                              </a:rPr>
                              <m:t>𝑛</m:t>
                            </m:r>
                          </m:sub>
                        </m:sSub>
                      </m:e>
                    </m:d>
                  </m:oMath>
                </a14:m>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其中</a:t>
                </a:r>
                <a:r>
                  <a:rPr lang="en-US" altLang="zh-CN" sz="1200" b="0" i="0" u="none" strike="noStrike" kern="1200" baseline="0" dirty="0">
                    <a:solidFill>
                      <a:schemeClr val="tx1"/>
                    </a:solidFill>
                    <a:latin typeface="+mn-lt"/>
                    <a:ea typeface="+mn-ea"/>
                    <a:cs typeface="+mn-cs"/>
                  </a:rPr>
                  <a:t>M(x1, x2, · · · , </a:t>
                </a:r>
                <a:r>
                  <a:rPr lang="en-US" altLang="zh-CN" sz="1200" b="0" i="0" u="none" strike="noStrike" kern="1200" baseline="0" dirty="0" err="1">
                    <a:solidFill>
                      <a:schemeClr val="tx1"/>
                    </a:solidFill>
                    <a:latin typeface="+mn-lt"/>
                    <a:ea typeface="+mn-ea"/>
                    <a:cs typeface="+mn-cs"/>
                  </a:rPr>
                  <a:t>xn</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中不含有任何量词，且为合取范式。</a:t>
                </a:r>
                <a:endParaRPr lang="zh-CN" altLang="zh-CN" dirty="0"/>
              </a:p>
            </p:txBody>
          </p:sp>
        </mc:Choice>
        <mc:Fallback xmlns="">
          <p:sp>
            <p:nvSpPr>
              <p:cNvPr id="491523" name="Rectangle 3"/>
              <p:cNvSpPr>
                <a:spLocks noGrp="1" noChangeArrowheads="1"/>
              </p:cNvSpPr>
              <p:nvPr>
                <p:ph type="body" idx="1"/>
              </p:nvPr>
            </p:nvSpPr>
            <p:spPr/>
            <p:txBody>
              <a:bodyPr/>
              <a:lstStyle/>
              <a:p>
                <a:r>
                  <a:rPr lang="en-US" altLang="zh-CN" sz="1200" b="1" dirty="0" err="1">
                    <a:latin typeface="Times New Roman" panose="02020603050405020304" pitchFamily="18" charset="0"/>
                    <a:ea typeface="仿宋_GB2312" pitchFamily="49" charset="-122"/>
                    <a:cs typeface="Arial" panose="020B0604020202020204" pitchFamily="34" charset="0"/>
                    <a:sym typeface="Wingdings" panose="05000000000000000000" pitchFamily="2" charset="2"/>
                  </a:rPr>
                  <a:t>Skolem</a:t>
                </a:r>
                <a:r>
                  <a:rPr lang="zh-CN" altLang="en-US" sz="1200" b="1" dirty="0">
                    <a:latin typeface="仿宋_GB2312" pitchFamily="49" charset="-122"/>
                    <a:ea typeface="仿宋_GB2312" pitchFamily="49" charset="-122"/>
                    <a:cs typeface="Arial" panose="020B0604020202020204" pitchFamily="34" charset="0"/>
                    <a:sym typeface="Wingdings" panose="05000000000000000000" pitchFamily="2" charset="2"/>
                  </a:rPr>
                  <a:t>标准型的一般形式为：</a:t>
                </a:r>
                <a:r>
                  <a:rPr lang="zh-CN" altLang="en-US" sz="1200" i="0" kern="1200">
                    <a:solidFill>
                      <a:schemeClr val="tx1"/>
                    </a:solidFill>
                    <a:latin typeface="+mn-lt"/>
                    <a:ea typeface="+mn-ea"/>
                    <a:cs typeface="+mn-cs"/>
                  </a:rPr>
                  <a:t>(∀𝑥_1)(∀𝑥_2)⋅⋅⋅(∀𝑥_𝑛)𝑀(𝑥_1,𝑥_2,....,𝑥_𝑛 )</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其中</a:t>
                </a:r>
                <a:r>
                  <a:rPr lang="en-US" altLang="zh-CN" sz="1200" b="0" i="0" u="none" strike="noStrike" kern="1200" baseline="0" dirty="0">
                    <a:solidFill>
                      <a:schemeClr val="tx1"/>
                    </a:solidFill>
                    <a:latin typeface="+mn-lt"/>
                    <a:ea typeface="+mn-ea"/>
                    <a:cs typeface="+mn-cs"/>
                  </a:rPr>
                  <a:t>M(x1, x2, · · · , </a:t>
                </a:r>
                <a:r>
                  <a:rPr lang="en-US" altLang="zh-CN" sz="1200" b="0" i="0" u="none" strike="noStrike" kern="1200" baseline="0" dirty="0" err="1">
                    <a:solidFill>
                      <a:schemeClr val="tx1"/>
                    </a:solidFill>
                    <a:latin typeface="+mn-lt"/>
                    <a:ea typeface="+mn-ea"/>
                    <a:cs typeface="+mn-cs"/>
                  </a:rPr>
                  <a:t>xn</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中不含有任何量词，且为合取范式。</a:t>
                </a:r>
                <a:endParaRPr lang="zh-CN" altLang="zh-CN" dirty="0"/>
              </a:p>
            </p:txBody>
          </p:sp>
        </mc:Fallback>
      </mc:AlternateContent>
    </p:spTree>
    <p:extLst>
      <p:ext uri="{BB962C8B-B14F-4D97-AF65-F5344CB8AC3E}">
        <p14:creationId xmlns:p14="http://schemas.microsoft.com/office/powerpoint/2010/main" val="2708559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53673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78764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92626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78966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639782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01762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31036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58299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44507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796867-4FB8-49CD-98B8-46A2ABC4056A}"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66274" name="Rectangle 2"/>
          <p:cNvSpPr>
            <a:spLocks noGrp="1" noRot="1" noChangeAspect="1" noChangeArrowheads="1" noTextEdit="1"/>
          </p:cNvSpPr>
          <p:nvPr>
            <p:ph type="sldImg"/>
          </p:nvPr>
        </p:nvSpPr>
        <p:spPr>
          <a:ln/>
        </p:spPr>
      </p:sp>
      <p:sp>
        <p:nvSpPr>
          <p:cNvPr id="566275"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507007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97061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06486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62130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25222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2017/11/28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89874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2017/11/28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719520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2017/11/28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579622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SmartArt 占位符 2"/>
          <p:cNvSpPr>
            <a:spLocks noGrp="1"/>
          </p:cNvSpPr>
          <p:nvPr>
            <p:ph type="dgm" idx="1"/>
          </p:nvPr>
        </p:nvSpPr>
        <p:spPr>
          <a:xfrm>
            <a:off x="609600" y="1495426"/>
            <a:ext cx="10972800" cy="4525963"/>
          </a:xfrm>
        </p:spPr>
        <p:txBody>
          <a:bodyPr/>
          <a:lstStyle/>
          <a:p>
            <a:pPr lvl="0"/>
            <a:endParaRPr lang="zh-CN" altLang="en-US" noProof="0"/>
          </a:p>
        </p:txBody>
      </p:sp>
      <p:sp>
        <p:nvSpPr>
          <p:cNvPr id="4" name="页脚占位符 4"/>
          <p:cNvSpPr>
            <a:spLocks noGrp="1"/>
          </p:cNvSpPr>
          <p:nvPr>
            <p:ph type="ftr" sz="quarter"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3CD77C5A-4A23-4FEF-9099-2D2D54622F29}" type="slidenum">
              <a:rPr lang="en-US" altLang="zh-CN"/>
              <a:pPr>
                <a:defRPr/>
              </a:pPr>
              <a:t>‹#›</a:t>
            </a:fld>
            <a:endParaRPr lang="en-US" altLang="zh-CN"/>
          </a:p>
        </p:txBody>
      </p:sp>
      <p:sp>
        <p:nvSpPr>
          <p:cNvPr id="6" name="日期占位符 3"/>
          <p:cNvSpPr>
            <a:spLocks noGrp="1"/>
          </p:cNvSpPr>
          <p:nvPr>
            <p:ph type="dt" sz="half" idx="12"/>
          </p:nvPr>
        </p:nvSpPr>
        <p:spPr/>
        <p:txBody>
          <a:bodyPr/>
          <a:lstStyle>
            <a:lvl1pPr>
              <a:defRPr/>
            </a:lvl1pPr>
          </a:lstStyle>
          <a:p>
            <a:pPr>
              <a:defRPr/>
            </a:pPr>
            <a:fld id="{8FA79460-F32C-46FA-AC0D-D5D26B7C75D7}" type="datetime1">
              <a:rPr lang="zh-CN" altLang="en-US"/>
              <a:pPr>
                <a:defRPr/>
              </a:pPr>
              <a:t>2017/11/28</a:t>
            </a:fld>
            <a:endParaRPr lang="en-US" altLang="zh-CN"/>
          </a:p>
        </p:txBody>
      </p:sp>
    </p:spTree>
    <p:extLst>
      <p:ext uri="{BB962C8B-B14F-4D97-AF65-F5344CB8AC3E}">
        <p14:creationId xmlns:p14="http://schemas.microsoft.com/office/powerpoint/2010/main" val="1905138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4165600" y="6356351"/>
            <a:ext cx="3860800" cy="365125"/>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8737600" y="6356351"/>
            <a:ext cx="2844800" cy="365125"/>
          </a:xfrm>
        </p:spPr>
        <p:txBody>
          <a:bodyPr/>
          <a:lstStyle>
            <a:lvl1pPr>
              <a:defRPr/>
            </a:lvl1pPr>
          </a:lstStyle>
          <a:p>
            <a:fld id="{3F993CC9-D534-4552-AC80-618A154E2AB6}" type="slidenum">
              <a:rPr lang="en-US" altLang="zh-CN"/>
              <a:pPr/>
              <a:t>‹#›</a:t>
            </a:fld>
            <a:endParaRPr lang="en-US" altLang="zh-CN"/>
          </a:p>
        </p:txBody>
      </p:sp>
      <p:sp>
        <p:nvSpPr>
          <p:cNvPr id="7" name="日期占位符 6"/>
          <p:cNvSpPr>
            <a:spLocks noGrp="1"/>
          </p:cNvSpPr>
          <p:nvPr>
            <p:ph type="dt" sz="half" idx="12"/>
          </p:nvPr>
        </p:nvSpPr>
        <p:spPr>
          <a:xfrm>
            <a:off x="609600" y="6245225"/>
            <a:ext cx="2844800" cy="476250"/>
          </a:xfrm>
        </p:spPr>
        <p:txBody>
          <a:bodyPr/>
          <a:lstStyle>
            <a:lvl1pPr>
              <a:defRPr/>
            </a:lvl1pPr>
          </a:lstStyle>
          <a:p>
            <a:endParaRPr lang="en-US" altLang="zh-CN"/>
          </a:p>
        </p:txBody>
      </p:sp>
    </p:spTree>
    <p:extLst>
      <p:ext uri="{BB962C8B-B14F-4D97-AF65-F5344CB8AC3E}">
        <p14:creationId xmlns:p14="http://schemas.microsoft.com/office/powerpoint/2010/main" val="3285955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2017/11/28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921508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2017/11/28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359353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2017/11/28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903959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C523499-E77D-4E83-BF60-D3B976F04A6D}" type="datetimeFigureOut">
              <a:rPr lang="zh-CN" altLang="en-US" smtClean="0"/>
              <a:t>2017/11/28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750832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523499-E77D-4E83-BF60-D3B976F04A6D}" type="datetimeFigureOut">
              <a:rPr lang="zh-CN" altLang="en-US" smtClean="0"/>
              <a:t>2017/11/28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92492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523499-E77D-4E83-BF60-D3B976F04A6D}" type="datetimeFigureOut">
              <a:rPr lang="zh-CN" altLang="en-US" smtClean="0"/>
              <a:t>2017/11/28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672366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2017/11/28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498064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2017/11/28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95275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23499-E77D-4E83-BF60-D3B976F04A6D}" type="datetimeFigureOut">
              <a:rPr lang="zh-CN" altLang="en-US" smtClean="0"/>
              <a:t>2017/11/28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5939097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1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19.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20.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22.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3.xml"/><Relationship Id="rId1" Type="http://schemas.openxmlformats.org/officeDocument/2006/relationships/vmlDrawing" Target="../drawings/vmlDrawing9.vml"/><Relationship Id="rId4" Type="http://schemas.openxmlformats.org/officeDocument/2006/relationships/image" Target="../media/image23.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9.bin"/><Relationship Id="rId18" Type="http://schemas.openxmlformats.org/officeDocument/2006/relationships/image" Target="../media/image12.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9.wmf"/><Relationship Id="rId17" Type="http://schemas.openxmlformats.org/officeDocument/2006/relationships/oleObject" Target="../embeddings/oleObject11.bin"/><Relationship Id="rId2" Type="http://schemas.openxmlformats.org/officeDocument/2006/relationships/slideLayout" Target="../slideLayouts/slideLayout6.xml"/><Relationship Id="rId16" Type="http://schemas.openxmlformats.org/officeDocument/2006/relationships/image" Target="../media/image11.wmf"/><Relationship Id="rId1" Type="http://schemas.openxmlformats.org/officeDocument/2006/relationships/vmlDrawing" Target="../drawings/vmlDrawing2.vml"/><Relationship Id="rId6" Type="http://schemas.openxmlformats.org/officeDocument/2006/relationships/image" Target="../media/image6.w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7.bin"/><Relationship Id="rId14" Type="http://schemas.openxmlformats.org/officeDocument/2006/relationships/image" Target="../media/image10.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17.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14.w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5.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3.3.2</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置换与合一</a:t>
            </a:r>
          </a:p>
        </p:txBody>
      </p:sp>
      <p:sp>
        <p:nvSpPr>
          <p:cNvPr id="5" name="矩形 4"/>
          <p:cNvSpPr/>
          <p:nvPr/>
        </p:nvSpPr>
        <p:spPr>
          <a:xfrm>
            <a:off x="700088" y="1401453"/>
            <a:ext cx="10569679" cy="4154984"/>
          </a:xfrm>
          <a:prstGeom prst="rect">
            <a:avLst/>
          </a:prstGeom>
        </p:spPr>
        <p:txBody>
          <a:bodyPr wrap="square">
            <a:spAutoFit/>
          </a:bodyPr>
          <a:lstStyle/>
          <a:p>
            <a:pPr marL="0" marR="58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在不同谓词公式中，往往会出现谓词名相同但其个体不同的情况，此时推理过程是不能直接进行匹配的，需要先进行置换。</a:t>
            </a:r>
            <a:endPar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580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460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a:t>
            </a:r>
            <a:r>
              <a:rPr kumimoji="0" lang="pl-PL"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zh-CN" altLang="pl-PL"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和</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W(</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a:t>
            </a:r>
            <a:r>
              <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x</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4605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46050" lvl="0" indent="0" algn="l" defTabSz="914400" rtl="0" eaLnBrk="1" fontAlgn="auto" latinLnBrk="0" hangingPunct="1">
              <a:lnSpc>
                <a:spcPct val="100000"/>
              </a:lnSpc>
              <a:spcBef>
                <a:spcPts val="0"/>
              </a:spcBef>
              <a:spcAft>
                <a:spcPts val="0"/>
              </a:spcAft>
              <a:buClrTx/>
              <a:buSzTx/>
              <a:buFontTx/>
              <a:buNone/>
              <a:tabLst/>
              <a:defRPr/>
            </a:pPr>
            <a:r>
              <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对谓词</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W</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谓词名相同，但个体不同，不能直接进行推理。</a:t>
            </a:r>
          </a:p>
          <a:p>
            <a:pPr marL="0" marR="82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82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要使用假言推理，首先需要找到项</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a</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对变元</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a:t>
            </a:r>
            <a:r>
              <a:rPr kumimoji="0" lang="zh-CN" altLang="en-US" sz="2400" b="0" i="0" u="none" strike="noStrike" kern="1200" cap="none" spc="0" normalizeH="0" baseline="0" noProof="0" dirty="0">
                <a:ln>
                  <a:noFill/>
                </a:ln>
                <a:solidFill>
                  <a:srgbClr val="008000"/>
                </a:solidFill>
                <a:effectLst/>
                <a:uLnTx/>
                <a:uFillTx/>
                <a:latin typeface="Times New Roman" panose="02020603050405020304" pitchFamily="18" charset="0"/>
                <a:ea typeface="楷体_GB2312" panose="02010609030101010101"/>
                <a:cs typeface="+mn-cs"/>
              </a:rPr>
              <a:t>置换</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一致。</a:t>
            </a:r>
          </a:p>
          <a:p>
            <a:pPr marL="0" marR="219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这种寻找项对变元的置换，使谓词一致的过程叫做</a:t>
            </a:r>
            <a:r>
              <a:rPr kumimoji="0" lang="zh-CN" altLang="en-US" sz="2400" b="0" i="0" u="none" strike="noStrike" kern="1200" cap="none" spc="0" normalizeH="0" baseline="0" noProof="0" dirty="0">
                <a:ln>
                  <a:noFill/>
                </a:ln>
                <a:solidFill>
                  <a:srgbClr val="008000"/>
                </a:solidFill>
                <a:effectLst/>
                <a:uLnTx/>
                <a:uFillTx/>
                <a:latin typeface="等线" panose="020F0502020204030204"/>
                <a:ea typeface="楷体_GB2312" panose="02010609030101010101"/>
                <a:cs typeface="+mn-cs"/>
              </a:rPr>
              <a:t>合一的过程</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a:t>
            </a:r>
          </a:p>
          <a:p>
            <a:pPr marL="0" marR="6215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621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下面讨论置换与合一的有关概念与方法。 </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Tree>
    <p:extLst>
      <p:ext uri="{BB962C8B-B14F-4D97-AF65-F5344CB8AC3E}">
        <p14:creationId xmlns:p14="http://schemas.microsoft.com/office/powerpoint/2010/main" val="2035962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34A2DD-93E6-4491-AA13-8390B070B9FF}"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94275" name="Rectangle 3"/>
          <p:cNvSpPr>
            <a:spLocks noGrp="1"/>
          </p:cNvSpPr>
          <p:nvPr>
            <p:ph type="body" sz="half" idx="1"/>
          </p:nvPr>
        </p:nvSpPr>
        <p:spPr>
          <a:xfrm>
            <a:off x="2021811" y="1515039"/>
            <a:ext cx="8002587" cy="5688012"/>
          </a:xfrm>
        </p:spPr>
        <p:txBody>
          <a:bodyPr/>
          <a:lstStyle/>
          <a:p>
            <a:pPr marL="381000" indent="-381000" algn="just">
              <a:lnSpc>
                <a:spcPct val="120000"/>
              </a:lnSpc>
              <a:spcBef>
                <a:spcPct val="30000"/>
              </a:spcBef>
              <a:buFont typeface="Wingdings" panose="05000000000000000000" pitchFamily="2" charset="2"/>
              <a:buAutoNum type="circleNumDbPlain"/>
            </a:pPr>
            <a:r>
              <a:rPr lang="zh-CN" altLang="en-US" b="1" dirty="0">
                <a:latin typeface="楷体_GB2312" pitchFamily="49" charset="-122"/>
                <a:ea typeface="楷体_GB2312" pitchFamily="49" charset="-122"/>
              </a:rPr>
              <a:t>置</a:t>
            </a:r>
            <a:r>
              <a:rPr lang="en-US" altLang="zh-CN" b="1" dirty="0">
                <a:latin typeface="楷体_GB2312" pitchFamily="49" charset="-122"/>
                <a:ea typeface="楷体_GB2312" pitchFamily="49" charset="-122"/>
              </a:rPr>
              <a:t>k=0, </a:t>
            </a:r>
            <a:r>
              <a:rPr lang="en-US" altLang="zh-CN" b="1" dirty="0" err="1">
                <a:latin typeface="楷体_GB2312" pitchFamily="49" charset="-122"/>
                <a:ea typeface="楷体_GB2312" pitchFamily="49" charset="-122"/>
              </a:rPr>
              <a:t>S</a:t>
            </a:r>
            <a:r>
              <a:rPr lang="en-US" altLang="zh-CN" b="1" baseline="-25000" dirty="0" err="1">
                <a:latin typeface="楷体_GB2312" pitchFamily="49" charset="-122"/>
                <a:ea typeface="楷体_GB2312" pitchFamily="49" charset="-122"/>
              </a:rPr>
              <a:t>k</a:t>
            </a:r>
            <a:r>
              <a:rPr lang="en-US" altLang="zh-CN" b="1" dirty="0">
                <a:latin typeface="楷体_GB2312" pitchFamily="49" charset="-122"/>
                <a:ea typeface="楷体_GB2312" pitchFamily="49" charset="-122"/>
              </a:rPr>
              <a:t>=S</a:t>
            </a:r>
            <a:r>
              <a:rPr lang="zh-CN" altLang="en-US"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σ</a:t>
            </a:r>
            <a:r>
              <a:rPr lang="en-US" altLang="zh-CN" b="1" baseline="-25000" dirty="0" err="1">
                <a:latin typeface="楷体_GB2312" pitchFamily="49" charset="-122"/>
                <a:ea typeface="楷体_GB2312" pitchFamily="49" charset="-122"/>
              </a:rPr>
              <a:t>k</a:t>
            </a:r>
            <a:r>
              <a:rPr lang="en-US" altLang="zh-CN" b="1" dirty="0">
                <a:latin typeface="楷体_GB2312" pitchFamily="49" charset="-122"/>
                <a:ea typeface="楷体_GB2312" pitchFamily="49" charset="-122"/>
              </a:rPr>
              <a:t>=ε;</a:t>
            </a:r>
          </a:p>
          <a:p>
            <a:pPr marL="381000" indent="-381000" algn="just">
              <a:lnSpc>
                <a:spcPct val="120000"/>
              </a:lnSpc>
              <a:spcBef>
                <a:spcPct val="30000"/>
              </a:spcBef>
              <a:buFont typeface="Wingdings" panose="05000000000000000000" pitchFamily="2" charset="2"/>
              <a:buAutoNum type="circleNumDbPlain"/>
            </a:pPr>
            <a:r>
              <a:rPr lang="zh-CN" altLang="en-US" b="1" dirty="0">
                <a:latin typeface="楷体_GB2312" pitchFamily="49" charset="-122"/>
                <a:ea typeface="楷体_GB2312" pitchFamily="49" charset="-122"/>
              </a:rPr>
              <a:t>若</a:t>
            </a:r>
            <a:r>
              <a:rPr lang="en-US" altLang="zh-CN" b="1" dirty="0" err="1">
                <a:latin typeface="楷体_GB2312" pitchFamily="49" charset="-122"/>
                <a:ea typeface="楷体_GB2312" pitchFamily="49" charset="-122"/>
              </a:rPr>
              <a:t>S</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只含有一个谓词公式，则算法停止，</a:t>
            </a:r>
            <a:r>
              <a:rPr lang="en-US" altLang="zh-CN" b="1" dirty="0" err="1">
                <a:latin typeface="楷体_GB2312" pitchFamily="49" charset="-122"/>
                <a:ea typeface="楷体_GB2312" pitchFamily="49" charset="-122"/>
              </a:rPr>
              <a:t>σ</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就是要求的最一般合一</a:t>
            </a:r>
            <a:r>
              <a:rPr lang="en-US" altLang="zh-CN" b="1" dirty="0">
                <a:latin typeface="楷体_GB2312" pitchFamily="49" charset="-122"/>
                <a:ea typeface="楷体_GB2312" pitchFamily="49" charset="-122"/>
              </a:rPr>
              <a:t>;</a:t>
            </a:r>
          </a:p>
          <a:p>
            <a:pPr marL="381000" indent="-381000" algn="just">
              <a:lnSpc>
                <a:spcPct val="120000"/>
              </a:lnSpc>
              <a:spcBef>
                <a:spcPct val="30000"/>
              </a:spcBef>
              <a:buFont typeface="Wingdings" panose="05000000000000000000" pitchFamily="2" charset="2"/>
              <a:buAutoNum type="circleNumDbPlain"/>
            </a:pPr>
            <a:r>
              <a:rPr lang="zh-CN" altLang="en-US" b="1" dirty="0">
                <a:latin typeface="楷体_GB2312" pitchFamily="49" charset="-122"/>
                <a:ea typeface="楷体_GB2312" pitchFamily="49" charset="-122"/>
              </a:rPr>
              <a:t>求</a:t>
            </a:r>
            <a:r>
              <a:rPr lang="en-US" altLang="zh-CN" b="1" dirty="0" err="1">
                <a:latin typeface="楷体_GB2312" pitchFamily="49" charset="-122"/>
                <a:ea typeface="楷体_GB2312" pitchFamily="49" charset="-122"/>
              </a:rPr>
              <a:t>S</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的差异集</a:t>
            </a:r>
            <a:r>
              <a:rPr lang="en-US" altLang="zh-CN" b="1" dirty="0" err="1">
                <a:latin typeface="楷体_GB2312" pitchFamily="49" charset="-122"/>
                <a:ea typeface="楷体_GB2312" pitchFamily="49" charset="-122"/>
              </a:rPr>
              <a:t>D</a:t>
            </a:r>
            <a:r>
              <a:rPr lang="en-US" altLang="zh-CN" b="1" baseline="-25000" dirty="0" err="1">
                <a:latin typeface="楷体_GB2312" pitchFamily="49" charset="-122"/>
                <a:ea typeface="楷体_GB2312" pitchFamily="49" charset="-122"/>
              </a:rPr>
              <a:t>k</a:t>
            </a:r>
            <a:r>
              <a:rPr lang="en-US" altLang="zh-CN" b="1" dirty="0">
                <a:latin typeface="楷体_GB2312" pitchFamily="49" charset="-122"/>
                <a:ea typeface="楷体_GB2312" pitchFamily="49" charset="-122"/>
              </a:rPr>
              <a:t>;</a:t>
            </a:r>
          </a:p>
          <a:p>
            <a:pPr marL="381000" indent="-381000">
              <a:lnSpc>
                <a:spcPct val="120000"/>
              </a:lnSpc>
              <a:spcBef>
                <a:spcPct val="30000"/>
              </a:spcBef>
              <a:buFont typeface="Wingdings" panose="05000000000000000000" pitchFamily="2" charset="2"/>
              <a:buAutoNum type="circleNumDbPlain"/>
            </a:pPr>
            <a:r>
              <a:rPr lang="zh-CN" altLang="en-US" b="1" dirty="0">
                <a:latin typeface="楷体_GB2312" pitchFamily="49" charset="-122"/>
                <a:ea typeface="楷体_GB2312" pitchFamily="49" charset="-122"/>
              </a:rPr>
              <a:t>若</a:t>
            </a:r>
            <a:r>
              <a:rPr lang="en-US" altLang="zh-CN" b="1" dirty="0" err="1">
                <a:latin typeface="楷体_GB2312" pitchFamily="49" charset="-122"/>
                <a:ea typeface="楷体_GB2312" pitchFamily="49" charset="-122"/>
              </a:rPr>
              <a:t>D</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中存在元素</a:t>
            </a:r>
            <a:r>
              <a:rPr lang="en-US" altLang="zh-CN" b="1" dirty="0" err="1">
                <a:latin typeface="楷体_GB2312" pitchFamily="49" charset="-122"/>
                <a:ea typeface="楷体_GB2312" pitchFamily="49" charset="-122"/>
              </a:rPr>
              <a:t>x</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和</a:t>
            </a:r>
            <a:r>
              <a:rPr lang="en-US" altLang="zh-CN" b="1" dirty="0" err="1">
                <a:latin typeface="楷体_GB2312" pitchFamily="49" charset="-122"/>
                <a:ea typeface="楷体_GB2312" pitchFamily="49" charset="-122"/>
              </a:rPr>
              <a:t>t</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，其中</a:t>
            </a:r>
            <a:r>
              <a:rPr lang="en-US" altLang="zh-CN" b="1" dirty="0" err="1">
                <a:latin typeface="楷体_GB2312" pitchFamily="49" charset="-122"/>
                <a:ea typeface="楷体_GB2312" pitchFamily="49" charset="-122"/>
              </a:rPr>
              <a:t>x</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是变元，</a:t>
            </a:r>
            <a:r>
              <a:rPr lang="en-US" altLang="zh-CN" b="1" dirty="0" err="1">
                <a:latin typeface="楷体_GB2312" pitchFamily="49" charset="-122"/>
                <a:ea typeface="楷体_GB2312" pitchFamily="49" charset="-122"/>
              </a:rPr>
              <a:t>t</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是项且</a:t>
            </a:r>
            <a:r>
              <a:rPr lang="en-US" altLang="zh-CN" b="1" dirty="0" err="1">
                <a:latin typeface="楷体_GB2312" pitchFamily="49" charset="-122"/>
                <a:ea typeface="楷体_GB2312" pitchFamily="49" charset="-122"/>
              </a:rPr>
              <a:t>x</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不在</a:t>
            </a:r>
            <a:r>
              <a:rPr lang="en-US" altLang="zh-CN" b="1" dirty="0" err="1">
                <a:latin typeface="楷体_GB2312" pitchFamily="49" charset="-122"/>
                <a:ea typeface="楷体_GB2312" pitchFamily="49" charset="-122"/>
              </a:rPr>
              <a:t>t</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中出现，则置</a:t>
            </a:r>
            <a:r>
              <a:rPr lang="en-US" altLang="zh-CN" b="1" dirty="0">
                <a:latin typeface="楷体_GB2312" pitchFamily="49" charset="-122"/>
                <a:ea typeface="楷体_GB2312" pitchFamily="49" charset="-122"/>
              </a:rPr>
              <a:t>S</a:t>
            </a:r>
            <a:r>
              <a:rPr lang="en-US" altLang="zh-CN" b="1" baseline="-25000" dirty="0">
                <a:latin typeface="楷体_GB2312" pitchFamily="49" charset="-122"/>
                <a:ea typeface="楷体_GB2312" pitchFamily="49" charset="-122"/>
              </a:rPr>
              <a:t>k+1</a:t>
            </a:r>
            <a:r>
              <a:rPr lang="en-US" altLang="zh-CN" b="1" dirty="0">
                <a:latin typeface="楷体_GB2312" pitchFamily="49" charset="-122"/>
                <a:ea typeface="楷体_GB2312" pitchFamily="49" charset="-122"/>
              </a:rPr>
              <a:t>= </a:t>
            </a:r>
            <a:r>
              <a:rPr lang="en-US" altLang="zh-CN" b="1" dirty="0" err="1">
                <a:latin typeface="楷体_GB2312" pitchFamily="49" charset="-122"/>
                <a:ea typeface="楷体_GB2312" pitchFamily="49" charset="-122"/>
              </a:rPr>
              <a:t>S</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t</a:t>
            </a:r>
            <a:r>
              <a:rPr lang="en-US" altLang="zh-CN" b="1" baseline="-25000" dirty="0" err="1">
                <a:latin typeface="楷体_GB2312" pitchFamily="49" charset="-122"/>
                <a:ea typeface="楷体_GB2312" pitchFamily="49" charset="-122"/>
              </a:rPr>
              <a:t>k</a:t>
            </a:r>
            <a:r>
              <a:rPr lang="en-US" altLang="zh-CN"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x</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a:t>
            </a:r>
          </a:p>
          <a:p>
            <a:pPr marL="381000" indent="-381000">
              <a:lnSpc>
                <a:spcPct val="120000"/>
              </a:lnSpc>
              <a:spcBef>
                <a:spcPct val="30000"/>
              </a:spcBef>
              <a:buNone/>
            </a:pPr>
            <a:r>
              <a:rPr lang="en-US" altLang="zh-CN" b="1" dirty="0">
                <a:latin typeface="楷体_GB2312" pitchFamily="49" charset="-122"/>
                <a:ea typeface="楷体_GB2312" pitchFamily="49" charset="-122"/>
              </a:rPr>
              <a:t>  σ</a:t>
            </a:r>
            <a:r>
              <a:rPr lang="en-US" altLang="zh-CN" b="1" baseline="-25000" dirty="0">
                <a:latin typeface="楷体_GB2312" pitchFamily="49" charset="-122"/>
                <a:ea typeface="楷体_GB2312" pitchFamily="49" charset="-122"/>
              </a:rPr>
              <a:t>k+1</a:t>
            </a:r>
            <a:r>
              <a:rPr lang="en-US" altLang="zh-CN"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σ</a:t>
            </a:r>
            <a:r>
              <a:rPr lang="en-US" altLang="zh-CN" b="1" baseline="-25000" dirty="0" err="1">
                <a:latin typeface="楷体_GB2312" pitchFamily="49" charset="-122"/>
                <a:ea typeface="楷体_GB2312" pitchFamily="49" charset="-122"/>
              </a:rPr>
              <a:t>k</a:t>
            </a:r>
            <a:r>
              <a:rPr lang="en-US" altLang="zh-CN" b="1" dirty="0">
                <a:latin typeface="Courier New" panose="02070309020205020404" pitchFamily="49" charset="0"/>
                <a:ea typeface="楷体_GB2312" pitchFamily="49" charset="-122"/>
              </a:rPr>
              <a:t>·</a:t>
            </a:r>
            <a:r>
              <a:rPr lang="zh-CN" altLang="en-US"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t</a:t>
            </a:r>
            <a:r>
              <a:rPr lang="en-US" altLang="zh-CN" b="1" baseline="-25000" dirty="0" err="1">
                <a:latin typeface="楷体_GB2312" pitchFamily="49" charset="-122"/>
                <a:ea typeface="楷体_GB2312" pitchFamily="49" charset="-122"/>
              </a:rPr>
              <a:t>k</a:t>
            </a:r>
            <a:r>
              <a:rPr lang="en-US" altLang="zh-CN"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x</a:t>
            </a:r>
            <a:r>
              <a:rPr lang="en-US" altLang="zh-CN" b="1" baseline="-25000" dirty="0" err="1">
                <a:latin typeface="楷体_GB2312" pitchFamily="49" charset="-122"/>
                <a:ea typeface="楷体_GB2312" pitchFamily="49" charset="-122"/>
              </a:rPr>
              <a:t>k</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k=k+1</a:t>
            </a:r>
            <a:r>
              <a:rPr lang="zh-CN" altLang="en-US" b="1" dirty="0">
                <a:latin typeface="楷体_GB2312" pitchFamily="49" charset="-122"/>
                <a:ea typeface="楷体_GB2312" pitchFamily="49" charset="-122"/>
              </a:rPr>
              <a:t>，然后转</a:t>
            </a:r>
            <a:r>
              <a:rPr lang="zh-CN" altLang="en-US" b="1" dirty="0"/>
              <a:t>②</a:t>
            </a:r>
            <a:r>
              <a:rPr lang="en-US" altLang="zh-CN" b="1" dirty="0">
                <a:latin typeface="楷体_GB2312" pitchFamily="49" charset="-122"/>
                <a:ea typeface="楷体_GB2312" pitchFamily="49" charset="-122"/>
              </a:rPr>
              <a:t>;</a:t>
            </a:r>
          </a:p>
          <a:p>
            <a:pPr marL="381000" indent="-381000" algn="just">
              <a:lnSpc>
                <a:spcPct val="120000"/>
              </a:lnSpc>
              <a:spcBef>
                <a:spcPct val="30000"/>
              </a:spcBef>
              <a:buFont typeface="Wingdings" panose="05000000000000000000" pitchFamily="2" charset="2"/>
              <a:buAutoNum type="circleNumDbPlain" startAt="5"/>
            </a:pPr>
            <a:r>
              <a:rPr lang="zh-CN" altLang="en-US" b="1" dirty="0">
                <a:latin typeface="楷体_GB2312" pitchFamily="49" charset="-122"/>
                <a:ea typeface="楷体_GB2312" pitchFamily="49" charset="-122"/>
              </a:rPr>
              <a:t>算法停止，</a:t>
            </a:r>
            <a:r>
              <a:rPr lang="en-US" altLang="zh-CN" b="1" dirty="0">
                <a:latin typeface="楷体_GB2312" pitchFamily="49" charset="-122"/>
                <a:ea typeface="楷体_GB2312" pitchFamily="49" charset="-122"/>
              </a:rPr>
              <a:t>S</a:t>
            </a:r>
            <a:r>
              <a:rPr lang="zh-CN" altLang="en-US" b="1" dirty="0">
                <a:latin typeface="楷体_GB2312" pitchFamily="49" charset="-122"/>
                <a:ea typeface="楷体_GB2312" pitchFamily="49" charset="-122"/>
              </a:rPr>
              <a:t>的最一般合一不存在。</a:t>
            </a:r>
          </a:p>
        </p:txBody>
      </p:sp>
      <p:sp>
        <p:nvSpPr>
          <p:cNvPr id="4" name="Rectangle 2"/>
          <p:cNvSpPr>
            <a:spLocks noGrp="1"/>
          </p:cNvSpPr>
          <p:nvPr>
            <p:ph type="title"/>
          </p:nvPr>
        </p:nvSpPr>
        <p:spPr>
          <a:xfrm>
            <a:off x="601765" y="187325"/>
            <a:ext cx="8229600" cy="649288"/>
          </a:xfrm>
        </p:spPr>
        <p:txBody>
          <a:bodyPr/>
          <a:lstStyle/>
          <a:p>
            <a:pPr>
              <a:buFont typeface="Wingdings" panose="05000000000000000000" pitchFamily="2" charset="2"/>
              <a:buChar char="2"/>
            </a:pPr>
            <a:r>
              <a:rPr lang="en-US" altLang="zh-CN" sz="2800" dirty="0">
                <a:solidFill>
                  <a:srgbClr val="008000"/>
                </a:solidFill>
                <a:latin typeface="黑体" panose="02010609060101010101" pitchFamily="49" charset="-122"/>
                <a:ea typeface="黑体" panose="02010609060101010101" pitchFamily="49" charset="-122"/>
              </a:rPr>
              <a:t> </a:t>
            </a:r>
            <a:r>
              <a:rPr lang="zh-CN" altLang="en-US" sz="2800" dirty="0">
                <a:solidFill>
                  <a:srgbClr val="008000"/>
                </a:solidFill>
                <a:latin typeface="黑体" panose="02010609060101010101" pitchFamily="49" charset="-122"/>
                <a:ea typeface="黑体" panose="02010609060101010101" pitchFamily="49" charset="-122"/>
              </a:rPr>
              <a:t>最一般合一置换的求取算法：</a:t>
            </a:r>
          </a:p>
        </p:txBody>
      </p:sp>
      <p:sp>
        <p:nvSpPr>
          <p:cNvPr id="5" name="矩形 4"/>
          <p:cNvSpPr/>
          <p:nvPr/>
        </p:nvSpPr>
        <p:spPr>
          <a:xfrm>
            <a:off x="1444582" y="914216"/>
            <a:ext cx="8908785"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设</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S</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为非空有限公式集合，求</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S</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的最一般合一的算法如下：</a:t>
            </a:r>
          </a:p>
        </p:txBody>
      </p:sp>
    </p:spTree>
    <p:extLst>
      <p:ext uri="{BB962C8B-B14F-4D97-AF65-F5344CB8AC3E}">
        <p14:creationId xmlns:p14="http://schemas.microsoft.com/office/powerpoint/2010/main" val="1582511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DF3088E-EB23-4AED-ABD1-5897D06E77FE}"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96323" name="Rectangle 3"/>
          <p:cNvSpPr>
            <a:spLocks noGrp="1"/>
          </p:cNvSpPr>
          <p:nvPr>
            <p:ph type="title"/>
          </p:nvPr>
        </p:nvSpPr>
        <p:spPr>
          <a:xfrm>
            <a:off x="838200" y="0"/>
            <a:ext cx="10515600" cy="1325563"/>
          </a:xfrm>
        </p:spPr>
        <p:txBody>
          <a:bodyPr/>
          <a:lstStyle/>
          <a:p>
            <a:r>
              <a:rPr lang="en-US" altLang="zh-CN" sz="2800" dirty="0">
                <a:solidFill>
                  <a:srgbClr val="008000"/>
                </a:solidFill>
                <a:ea typeface="黑体" panose="02010609060101010101" pitchFamily="49" charset="-122"/>
              </a:rPr>
              <a:t>【</a:t>
            </a:r>
            <a:r>
              <a:rPr lang="zh-CN" altLang="en-US" sz="2800" dirty="0">
                <a:solidFill>
                  <a:srgbClr val="008000"/>
                </a:solidFill>
                <a:ea typeface="黑体" panose="02010609060101010101" pitchFamily="49" charset="-122"/>
              </a:rPr>
              <a:t>实例</a:t>
            </a:r>
            <a:r>
              <a:rPr lang="en-US" altLang="zh-CN" sz="2800" dirty="0">
                <a:solidFill>
                  <a:srgbClr val="008000"/>
                </a:solidFill>
                <a:ea typeface="黑体" panose="02010609060101010101" pitchFamily="49" charset="-122"/>
              </a:rPr>
              <a:t>1】</a:t>
            </a:r>
          </a:p>
        </p:txBody>
      </p:sp>
      <p:sp>
        <p:nvSpPr>
          <p:cNvPr id="696322" name="Rectangle 2"/>
          <p:cNvSpPr>
            <a:spLocks noGrp="1"/>
          </p:cNvSpPr>
          <p:nvPr>
            <p:ph type="body" idx="4294967295"/>
          </p:nvPr>
        </p:nvSpPr>
        <p:spPr>
          <a:xfrm>
            <a:off x="1965080" y="976312"/>
            <a:ext cx="8496300" cy="5562600"/>
          </a:xfrm>
        </p:spPr>
        <p:txBody>
          <a:bodyPr/>
          <a:lstStyle/>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1. </a:t>
            </a:r>
            <a:r>
              <a:rPr lang="zh-CN" altLang="en-US" b="1" dirty="0">
                <a:latin typeface="Times New Roman" panose="02020603050405020304" pitchFamily="18" charset="0"/>
                <a:ea typeface="楷体_GB2312" pitchFamily="49" charset="-122"/>
              </a:rPr>
              <a:t>求公式集</a:t>
            </a:r>
            <a:r>
              <a:rPr lang="en-US" altLang="zh-CN" b="1" dirty="0">
                <a:latin typeface="Times New Roman" panose="02020603050405020304" pitchFamily="18" charset="0"/>
                <a:ea typeface="楷体_GB2312" pitchFamily="49" charset="-122"/>
              </a:rPr>
              <a:t>S=</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P(</a:t>
            </a:r>
            <a:r>
              <a:rPr lang="en-US" altLang="zh-CN" b="1" dirty="0" err="1">
                <a:latin typeface="Times New Roman" panose="02020603050405020304" pitchFamily="18" charset="0"/>
                <a:ea typeface="楷体_GB2312" pitchFamily="49" charset="-122"/>
              </a:rPr>
              <a:t>a,x,f</a:t>
            </a:r>
            <a:r>
              <a:rPr lang="en-US" altLang="zh-CN" b="1" dirty="0">
                <a:latin typeface="Times New Roman" panose="02020603050405020304" pitchFamily="18" charset="0"/>
                <a:ea typeface="楷体_GB2312" pitchFamily="49" charset="-122"/>
              </a:rPr>
              <a:t>(g(y))),P(</a:t>
            </a:r>
            <a:r>
              <a:rPr lang="en-US" altLang="zh-CN" b="1" dirty="0" err="1">
                <a:latin typeface="Times New Roman" panose="02020603050405020304" pitchFamily="18" charset="0"/>
                <a:ea typeface="楷体_GB2312" pitchFamily="49" charset="-122"/>
              </a:rPr>
              <a:t>z,h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z,u</a:t>
            </a:r>
            <a:r>
              <a:rPr lang="en-US" altLang="zh-CN" b="1" dirty="0">
                <a:latin typeface="Times New Roman" panose="02020603050405020304" pitchFamily="18" charset="0"/>
                <a:ea typeface="楷体_GB2312" pitchFamily="49" charset="-122"/>
              </a:rPr>
              <a:t>),f(u))</a:t>
            </a:r>
            <a:r>
              <a:rPr lang="zh-CN" altLang="en-US" b="1" dirty="0">
                <a:latin typeface="Times New Roman" panose="02020603050405020304" pitchFamily="18" charset="0"/>
                <a:ea typeface="楷体_GB2312" pitchFamily="49" charset="-122"/>
              </a:rPr>
              <a:t>｝的最一般合一。</a:t>
            </a:r>
          </a:p>
          <a:p>
            <a:pPr algn="just">
              <a:buFont typeface="Wingdings" panose="05000000000000000000" pitchFamily="2" charset="2"/>
              <a:buNone/>
            </a:pPr>
            <a:r>
              <a:rPr lang="zh-CN" altLang="en-US" b="1" dirty="0">
                <a:latin typeface="Times New Roman" panose="02020603050405020304" pitchFamily="18" charset="0"/>
                <a:ea typeface="楷体_GB2312" pitchFamily="49" charset="-122"/>
              </a:rPr>
              <a:t>解： </a:t>
            </a:r>
            <a:r>
              <a:rPr lang="en-US" altLang="zh-CN" b="1" dirty="0">
                <a:solidFill>
                  <a:srgbClr val="CC0000"/>
                </a:solidFill>
                <a:latin typeface="Times New Roman" panose="02020603050405020304" pitchFamily="18" charset="0"/>
                <a:ea typeface="楷体_GB2312" pitchFamily="49" charset="-122"/>
              </a:rPr>
              <a:t>k=0</a:t>
            </a:r>
            <a:r>
              <a:rPr lang="zh-CN" altLang="en-US" b="1" dirty="0">
                <a:solidFill>
                  <a:srgbClr val="CC0000"/>
                </a:solidFill>
                <a:latin typeface="Times New Roman" panose="02020603050405020304" pitchFamily="18" charset="0"/>
                <a:ea typeface="楷体_GB2312" pitchFamily="49" charset="-122"/>
              </a:rPr>
              <a:t>：</a:t>
            </a:r>
          </a:p>
          <a:p>
            <a:pPr algn="just">
              <a:buFont typeface="Wingdings" panose="05000000000000000000" pitchFamily="2" charset="2"/>
              <a:buNone/>
            </a:pPr>
            <a:r>
              <a:rPr lang="zh-CN" altLang="en-US" b="1" dirty="0">
                <a:latin typeface="Times New Roman" panose="02020603050405020304" pitchFamily="18" charset="0"/>
                <a:ea typeface="楷体_GB2312" pitchFamily="49" charset="-122"/>
              </a:rPr>
              <a:t>     </a:t>
            </a: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0</a:t>
            </a:r>
            <a:r>
              <a:rPr lang="en-US" altLang="zh-CN" b="1" dirty="0">
                <a:latin typeface="Times New Roman" panose="02020603050405020304" pitchFamily="18" charset="0"/>
                <a:ea typeface="楷体_GB2312" pitchFamily="49" charset="-122"/>
              </a:rPr>
              <a:t>=S, σ</a:t>
            </a:r>
            <a:r>
              <a:rPr lang="en-US" altLang="zh-CN" b="1" baseline="-25000" dirty="0">
                <a:latin typeface="Times New Roman" panose="02020603050405020304" pitchFamily="18" charset="0"/>
                <a:ea typeface="楷体_GB2312" pitchFamily="49" charset="-122"/>
              </a:rPr>
              <a:t>0</a:t>
            </a:r>
            <a:r>
              <a:rPr lang="en-US" altLang="zh-CN" b="1" dirty="0">
                <a:latin typeface="Times New Roman" panose="02020603050405020304" pitchFamily="18" charset="0"/>
                <a:ea typeface="楷体_GB2312" pitchFamily="49" charset="-122"/>
              </a:rPr>
              <a:t>=ε, S</a:t>
            </a:r>
            <a:r>
              <a:rPr lang="en-US" altLang="zh-CN" b="1" baseline="-25000" dirty="0">
                <a:latin typeface="Times New Roman" panose="02020603050405020304" pitchFamily="18" charset="0"/>
                <a:ea typeface="楷体_GB2312" pitchFamily="49" charset="-122"/>
              </a:rPr>
              <a:t>0</a:t>
            </a:r>
            <a:r>
              <a:rPr lang="zh-CN" altLang="en-US" b="1" dirty="0">
                <a:latin typeface="Times New Roman" panose="02020603050405020304" pitchFamily="18" charset="0"/>
                <a:ea typeface="楷体_GB2312" pitchFamily="49" charset="-122"/>
              </a:rPr>
              <a:t>不是单元素集，求得</a:t>
            </a:r>
            <a:r>
              <a:rPr lang="en-US" altLang="zh-CN" b="1" dirty="0">
                <a:latin typeface="Times New Roman" panose="02020603050405020304" pitchFamily="18" charset="0"/>
                <a:ea typeface="楷体_GB2312" pitchFamily="49" charset="-122"/>
              </a:rPr>
              <a:t>D</a:t>
            </a:r>
            <a:r>
              <a:rPr lang="en-US" altLang="zh-CN" b="1" baseline="-25000" dirty="0">
                <a:latin typeface="Times New Roman" panose="02020603050405020304" pitchFamily="18" charset="0"/>
                <a:ea typeface="楷体_GB2312" pitchFamily="49" charset="-122"/>
              </a:rPr>
              <a:t>0</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a,z</a:t>
            </a:r>
            <a:r>
              <a:rPr lang="zh-CN" altLang="en-US" b="1" dirty="0">
                <a:latin typeface="Times New Roman" panose="02020603050405020304" pitchFamily="18" charset="0"/>
                <a:ea typeface="楷体_GB2312" pitchFamily="49" charset="-122"/>
              </a:rPr>
              <a:t>｝，其中</a:t>
            </a:r>
            <a:r>
              <a:rPr lang="en-US" altLang="zh-CN" b="1" dirty="0">
                <a:latin typeface="Times New Roman" panose="02020603050405020304" pitchFamily="18" charset="0"/>
                <a:ea typeface="楷体_GB2312" pitchFamily="49" charset="-122"/>
              </a:rPr>
              <a:t>z</a:t>
            </a:r>
            <a:r>
              <a:rPr lang="zh-CN" altLang="en-US" b="1" dirty="0">
                <a:latin typeface="Times New Roman" panose="02020603050405020304" pitchFamily="18" charset="0"/>
                <a:ea typeface="楷体_GB2312" pitchFamily="49" charset="-122"/>
              </a:rPr>
              <a:t>是变元，且不在</a:t>
            </a:r>
            <a:r>
              <a:rPr lang="en-US" altLang="zh-CN" b="1" dirty="0">
                <a:latin typeface="Times New Roman" panose="02020603050405020304" pitchFamily="18" charset="0"/>
                <a:ea typeface="楷体_GB2312" pitchFamily="49" charset="-122"/>
              </a:rPr>
              <a:t>a</a:t>
            </a:r>
            <a:r>
              <a:rPr lang="zh-CN" altLang="en-US" b="1" dirty="0">
                <a:latin typeface="Times New Roman" panose="02020603050405020304" pitchFamily="18" charset="0"/>
                <a:ea typeface="楷体_GB2312" pitchFamily="49" charset="-122"/>
              </a:rPr>
              <a:t>中出现，所以有</a:t>
            </a:r>
          </a:p>
          <a:p>
            <a:pPr algn="just">
              <a:buFont typeface="Wingdings" panose="05000000000000000000" pitchFamily="2" charset="2"/>
              <a:buNone/>
            </a:pPr>
            <a:r>
              <a:rPr lang="zh-CN" altLang="en-US" b="1" dirty="0">
                <a:latin typeface="Times New Roman" panose="02020603050405020304" pitchFamily="18" charset="0"/>
                <a:ea typeface="楷体_GB2312" pitchFamily="49" charset="-122"/>
              </a:rPr>
              <a:t>       </a:t>
            </a: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0</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a/z</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=ε·</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a/z</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a/z</a:t>
            </a:r>
            <a:r>
              <a:rPr lang="zh-CN" altLang="en-US" b="1" dirty="0">
                <a:latin typeface="Times New Roman" panose="02020603050405020304" pitchFamily="18" charset="0"/>
                <a:ea typeface="楷体_GB2312" pitchFamily="49" charset="-122"/>
              </a:rPr>
              <a:t>｝</a:t>
            </a:r>
          </a:p>
          <a:p>
            <a:pPr algn="just">
              <a:buFont typeface="Wingdings" panose="05000000000000000000" pitchFamily="2" charset="2"/>
              <a:buNone/>
            </a:pPr>
            <a:r>
              <a:rPr lang="zh-CN" altLang="en-US" b="1" dirty="0">
                <a:latin typeface="Times New Roman" panose="02020603050405020304" pitchFamily="18" charset="0"/>
                <a:ea typeface="楷体_GB2312" pitchFamily="49" charset="-122"/>
              </a:rPr>
              <a:t>        </a:t>
            </a: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0</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a/z</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P(</a:t>
            </a:r>
            <a:r>
              <a:rPr lang="en-US" altLang="zh-CN" b="1" dirty="0" err="1">
                <a:latin typeface="Times New Roman" panose="02020603050405020304" pitchFamily="18" charset="0"/>
                <a:ea typeface="楷体_GB2312" pitchFamily="49" charset="-122"/>
              </a:rPr>
              <a:t>a,x,f</a:t>
            </a:r>
            <a:r>
              <a:rPr lang="en-US" altLang="zh-CN" b="1" dirty="0">
                <a:latin typeface="Times New Roman" panose="02020603050405020304" pitchFamily="18" charset="0"/>
                <a:ea typeface="楷体_GB2312" pitchFamily="49" charset="-122"/>
              </a:rPr>
              <a:t>(g(y))),P(</a:t>
            </a:r>
            <a:r>
              <a:rPr lang="en-US" altLang="zh-CN" b="1" dirty="0" err="1">
                <a:latin typeface="Times New Roman" panose="02020603050405020304" pitchFamily="18" charset="0"/>
                <a:ea typeface="楷体_GB2312" pitchFamily="49" charset="-122"/>
              </a:rPr>
              <a:t>a,h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),f(u))</a:t>
            </a:r>
            <a:r>
              <a:rPr lang="zh-CN" altLang="en-US" b="1" dirty="0">
                <a:latin typeface="Times New Roman" panose="02020603050405020304" pitchFamily="18" charset="0"/>
                <a:ea typeface="楷体_GB2312" pitchFamily="49" charset="-122"/>
              </a:rPr>
              <a:t>｝</a:t>
            </a:r>
          </a:p>
          <a:p>
            <a:pPr algn="just">
              <a:buFont typeface="Wingdings" panose="05000000000000000000" pitchFamily="2" charset="2"/>
              <a:buNone/>
            </a:pPr>
            <a:r>
              <a:rPr lang="zh-CN" altLang="en-US" b="1" dirty="0">
                <a:latin typeface="Times New Roman" panose="02020603050405020304" pitchFamily="18" charset="0"/>
                <a:ea typeface="楷体_GB2312" pitchFamily="49" charset="-122"/>
              </a:rPr>
              <a:t>        </a:t>
            </a:r>
            <a:r>
              <a:rPr lang="en-US" altLang="zh-CN" b="1" dirty="0">
                <a:solidFill>
                  <a:srgbClr val="CC0000"/>
                </a:solidFill>
                <a:latin typeface="Times New Roman" panose="02020603050405020304" pitchFamily="18" charset="0"/>
                <a:ea typeface="楷体_GB2312" pitchFamily="49" charset="-122"/>
              </a:rPr>
              <a:t>k=1:</a:t>
            </a: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        S</a:t>
            </a:r>
            <a:r>
              <a:rPr lang="en-US" altLang="zh-CN" b="1" baseline="-25000" dirty="0">
                <a:latin typeface="Times New Roman" panose="02020603050405020304" pitchFamily="18" charset="0"/>
                <a:ea typeface="楷体_GB2312" pitchFamily="49" charset="-122"/>
              </a:rPr>
              <a:t>1</a:t>
            </a:r>
            <a:r>
              <a:rPr lang="zh-CN" altLang="en-US" b="1" dirty="0">
                <a:latin typeface="Times New Roman" panose="02020603050405020304" pitchFamily="18" charset="0"/>
                <a:ea typeface="楷体_GB2312" pitchFamily="49" charset="-122"/>
              </a:rPr>
              <a:t>不是单元素集，求得</a:t>
            </a:r>
            <a:r>
              <a:rPr lang="en-US" altLang="zh-CN" b="1" dirty="0">
                <a:latin typeface="Times New Roman" panose="02020603050405020304" pitchFamily="18" charset="0"/>
                <a:ea typeface="楷体_GB2312" pitchFamily="49" charset="-122"/>
              </a:rPr>
              <a:t>D</a:t>
            </a:r>
            <a:r>
              <a:rPr lang="en-US" altLang="zh-CN" b="1" baseline="-25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x,h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p>
          <a:p>
            <a:pPr algn="just">
              <a:buFont typeface="Wingdings" panose="05000000000000000000" pitchFamily="2" charset="2"/>
              <a:buNone/>
            </a:pPr>
            <a:r>
              <a:rPr lang="zh-CN" altLang="en-US" b="1" dirty="0">
                <a:latin typeface="Times New Roman" panose="02020603050405020304" pitchFamily="18" charset="0"/>
                <a:ea typeface="楷体_GB2312" pitchFamily="49" charset="-122"/>
              </a:rPr>
              <a:t>       </a:t>
            </a: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2</a:t>
            </a: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·{h(</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)/x}={a/z}·{h(</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)/x}={a/</a:t>
            </a:r>
            <a:r>
              <a:rPr lang="en-US" altLang="zh-CN" b="1" dirty="0" err="1">
                <a:latin typeface="Times New Roman" panose="02020603050405020304" pitchFamily="18" charset="0"/>
                <a:ea typeface="楷体_GB2312" pitchFamily="49" charset="-122"/>
              </a:rPr>
              <a:t>z,h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)/x} </a:t>
            </a: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       S</a:t>
            </a:r>
            <a:r>
              <a:rPr lang="en-US" altLang="zh-CN" b="1" baseline="-25000" dirty="0">
                <a:latin typeface="Times New Roman" panose="02020603050405020304" pitchFamily="18" charset="0"/>
                <a:ea typeface="楷体_GB2312" pitchFamily="49" charset="-122"/>
              </a:rPr>
              <a:t>2</a:t>
            </a: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{h(</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)/x}={P(</a:t>
            </a:r>
            <a:r>
              <a:rPr lang="en-US" altLang="zh-CN" b="1" dirty="0" err="1">
                <a:latin typeface="Times New Roman" panose="02020603050405020304" pitchFamily="18" charset="0"/>
                <a:ea typeface="楷体_GB2312" pitchFamily="49" charset="-122"/>
              </a:rPr>
              <a:t>a,h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),f(g(y))),P(</a:t>
            </a:r>
            <a:r>
              <a:rPr lang="en-US" altLang="zh-CN" b="1" dirty="0" err="1">
                <a:latin typeface="Times New Roman" panose="02020603050405020304" pitchFamily="18" charset="0"/>
                <a:ea typeface="楷体_GB2312" pitchFamily="49" charset="-122"/>
              </a:rPr>
              <a:t>a,h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a,u</a:t>
            </a:r>
            <a:r>
              <a:rPr lang="en-US" altLang="zh-CN" b="1" dirty="0">
                <a:latin typeface="Times New Roman" panose="02020603050405020304" pitchFamily="18" charset="0"/>
                <a:ea typeface="楷体_GB2312" pitchFamily="49" charset="-122"/>
              </a:rPr>
              <a:t>),f(u))}</a:t>
            </a:r>
          </a:p>
        </p:txBody>
      </p:sp>
    </p:spTree>
    <p:extLst>
      <p:ext uri="{BB962C8B-B14F-4D97-AF65-F5344CB8AC3E}">
        <p14:creationId xmlns:p14="http://schemas.microsoft.com/office/powerpoint/2010/main" val="32096112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2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632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9632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632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9632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9632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9632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9632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A34B149-1476-4DB3-AA94-FA8282447224}"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97346" name="Rectangle 2"/>
          <p:cNvSpPr>
            <a:spLocks noGrp="1"/>
          </p:cNvSpPr>
          <p:nvPr>
            <p:ph type="body" idx="1"/>
          </p:nvPr>
        </p:nvSpPr>
        <p:spPr>
          <a:xfrm>
            <a:off x="1811337" y="793750"/>
            <a:ext cx="9259786" cy="5562600"/>
          </a:xfrm>
        </p:spPr>
        <p:txBody>
          <a:bodyPr/>
          <a:lstStyle/>
          <a:p>
            <a:pPr algn="just">
              <a:buFont typeface="Wingdings" panose="05000000000000000000" pitchFamily="2" charset="2"/>
              <a:buNone/>
            </a:pPr>
            <a:r>
              <a:rPr lang="en-US" altLang="zh-CN" b="1" dirty="0">
                <a:solidFill>
                  <a:srgbClr val="CC0000"/>
                </a:solidFill>
                <a:latin typeface="Times New Roman" panose="02020603050405020304" pitchFamily="18" charset="0"/>
                <a:ea typeface="楷体_GB2312" pitchFamily="49" charset="-122"/>
              </a:rPr>
              <a:t>k=2:</a:t>
            </a: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S2</a:t>
            </a:r>
            <a:r>
              <a:rPr lang="zh-CN" altLang="en-US" b="1" dirty="0">
                <a:latin typeface="Times New Roman" panose="02020603050405020304" pitchFamily="18" charset="0"/>
                <a:ea typeface="楷体_GB2312" pitchFamily="49" charset="-122"/>
              </a:rPr>
              <a:t>不是单元素集，</a:t>
            </a:r>
            <a:r>
              <a:rPr lang="en-US" altLang="zh-CN" b="1" dirty="0">
                <a:latin typeface="Times New Roman" panose="02020603050405020304" pitchFamily="18" charset="0"/>
                <a:ea typeface="楷体_GB2312" pitchFamily="49" charset="-122"/>
              </a:rPr>
              <a:t>D</a:t>
            </a:r>
            <a:r>
              <a:rPr lang="en-US" altLang="zh-CN" b="1" baseline="-25000" dirty="0">
                <a:latin typeface="Times New Roman" panose="02020603050405020304" pitchFamily="18" charset="0"/>
                <a:ea typeface="楷体_GB2312" pitchFamily="49" charset="-122"/>
              </a:rPr>
              <a:t>2</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g(y),u</a:t>
            </a:r>
            <a:r>
              <a:rPr lang="zh-CN" altLang="en-US" b="1" dirty="0">
                <a:latin typeface="Times New Roman" panose="02020603050405020304" pitchFamily="18" charset="0"/>
                <a:ea typeface="楷体_GB2312" pitchFamily="49" charset="-122"/>
              </a:rPr>
              <a:t>｝，</a:t>
            </a: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3</a:t>
            </a: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2</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g(y)/u</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a:t>
            </a:r>
            <a:r>
              <a:rPr lang="en-US" altLang="zh-CN" b="1" dirty="0" err="1">
                <a:latin typeface="Times New Roman" panose="02020603050405020304" pitchFamily="18" charset="0"/>
                <a:ea typeface="楷体_GB2312" pitchFamily="49" charset="-122"/>
              </a:rPr>
              <a:t>z,h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a,g</a:t>
            </a:r>
            <a:r>
              <a:rPr lang="en-US" altLang="zh-CN" b="1" dirty="0">
                <a:latin typeface="Times New Roman" panose="02020603050405020304" pitchFamily="18" charset="0"/>
                <a:ea typeface="楷体_GB2312" pitchFamily="49" charset="-122"/>
              </a:rPr>
              <a:t>(y))/</a:t>
            </a:r>
            <a:r>
              <a:rPr lang="en-US" altLang="zh-CN" b="1" dirty="0" err="1">
                <a:latin typeface="Times New Roman" panose="02020603050405020304" pitchFamily="18" charset="0"/>
                <a:ea typeface="楷体_GB2312" pitchFamily="49" charset="-122"/>
              </a:rPr>
              <a:t>x,g</a:t>
            </a:r>
            <a:r>
              <a:rPr lang="en-US" altLang="zh-CN" b="1" dirty="0">
                <a:latin typeface="Times New Roman" panose="02020603050405020304" pitchFamily="18" charset="0"/>
                <a:ea typeface="楷体_GB2312" pitchFamily="49" charset="-122"/>
              </a:rPr>
              <a:t>(y)/u</a:t>
            </a:r>
            <a:r>
              <a:rPr lang="zh-CN" altLang="en-US" b="1" dirty="0">
                <a:latin typeface="Times New Roman" panose="02020603050405020304" pitchFamily="18" charset="0"/>
                <a:ea typeface="楷体_GB2312" pitchFamily="49" charset="-122"/>
              </a:rPr>
              <a:t>｝</a:t>
            </a:r>
          </a:p>
          <a:p>
            <a:pPr algn="just">
              <a:buNone/>
            </a:pP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3</a:t>
            </a: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2</a:t>
            </a:r>
            <a:r>
              <a:rPr lang="en-US" altLang="zh-CN" b="1" dirty="0">
                <a:latin typeface="Times New Roman" panose="02020603050405020304" pitchFamily="18" charset="0"/>
                <a:ea typeface="楷体_GB2312" pitchFamily="49" charset="-122"/>
              </a:rPr>
              <a:t>{g(y)/u}=</a:t>
            </a:r>
            <a:r>
              <a:rPr lang="zh-CN" altLang="en-US" b="1" dirty="0">
                <a:latin typeface="Times New Roman" panose="02020603050405020304" pitchFamily="18" charset="0"/>
                <a:ea typeface="楷体_GB2312" pitchFamily="49" charset="-122"/>
              </a:rPr>
              <a:t> ｛</a:t>
            </a:r>
            <a:r>
              <a:rPr lang="en-US" altLang="zh-CN" b="1" dirty="0">
                <a:latin typeface="Times New Roman" panose="02020603050405020304" pitchFamily="18" charset="0"/>
                <a:ea typeface="楷体_GB2312" pitchFamily="49" charset="-122"/>
              </a:rPr>
              <a:t>P(</a:t>
            </a:r>
            <a:r>
              <a:rPr lang="en-US" altLang="zh-CN" b="1" dirty="0" err="1">
                <a:latin typeface="Times New Roman" panose="02020603050405020304" pitchFamily="18" charset="0"/>
                <a:ea typeface="楷体_GB2312" pitchFamily="49" charset="-122"/>
              </a:rPr>
              <a:t>a,h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a,g</a:t>
            </a:r>
            <a:r>
              <a:rPr lang="en-US" altLang="zh-CN" b="1" dirty="0">
                <a:latin typeface="Times New Roman" panose="02020603050405020304" pitchFamily="18" charset="0"/>
                <a:ea typeface="楷体_GB2312" pitchFamily="49" charset="-122"/>
              </a:rPr>
              <a:t>(y),f(g(y))),P(</a:t>
            </a:r>
            <a:r>
              <a:rPr lang="en-US" altLang="zh-CN" b="1" dirty="0" err="1">
                <a:latin typeface="Times New Roman" panose="02020603050405020304" pitchFamily="18" charset="0"/>
                <a:ea typeface="楷体_GB2312" pitchFamily="49" charset="-122"/>
              </a:rPr>
              <a:t>a,h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a,g</a:t>
            </a:r>
            <a:r>
              <a:rPr lang="en-US" altLang="zh-CN" b="1" dirty="0">
                <a:latin typeface="Times New Roman" panose="02020603050405020304" pitchFamily="18" charset="0"/>
                <a:ea typeface="楷体_GB2312" pitchFamily="49" charset="-122"/>
              </a:rPr>
              <a:t>(y)),f(g(y)))</a:t>
            </a:r>
            <a:r>
              <a:rPr lang="zh-CN" altLang="en-US" b="1" dirty="0">
                <a:latin typeface="Times New Roman" panose="02020603050405020304" pitchFamily="18" charset="0"/>
                <a:ea typeface="楷体_GB2312" pitchFamily="49" charset="-122"/>
              </a:rPr>
              <a:t>｝</a:t>
            </a: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    =</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P(</a:t>
            </a:r>
            <a:r>
              <a:rPr lang="en-US" altLang="zh-CN" b="1" dirty="0" err="1">
                <a:latin typeface="Times New Roman" panose="02020603050405020304" pitchFamily="18" charset="0"/>
                <a:ea typeface="楷体_GB2312" pitchFamily="49" charset="-122"/>
              </a:rPr>
              <a:t>a,h</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a,g</a:t>
            </a:r>
            <a:r>
              <a:rPr lang="en-US" altLang="zh-CN" b="1" dirty="0">
                <a:latin typeface="Times New Roman" panose="02020603050405020304" pitchFamily="18" charset="0"/>
                <a:ea typeface="楷体_GB2312" pitchFamily="49" charset="-122"/>
              </a:rPr>
              <a:t>(y)),f(g(y)))</a:t>
            </a:r>
            <a:r>
              <a:rPr lang="zh-CN" altLang="en-US" b="1" dirty="0">
                <a:latin typeface="Times New Roman" panose="02020603050405020304" pitchFamily="18" charset="0"/>
                <a:ea typeface="楷体_GB2312" pitchFamily="49" charset="-122"/>
              </a:rPr>
              <a:t>｝</a:t>
            </a:r>
          </a:p>
          <a:p>
            <a:pPr algn="just">
              <a:buFont typeface="Wingdings" panose="05000000000000000000" pitchFamily="2" charset="2"/>
              <a:buNone/>
            </a:pPr>
            <a:endParaRPr lang="en-US" altLang="zh-CN" b="1" dirty="0">
              <a:solidFill>
                <a:srgbClr val="CC0000"/>
              </a:solidFill>
              <a:latin typeface="Times New Roman" panose="02020603050405020304" pitchFamily="18" charset="0"/>
              <a:ea typeface="楷体_GB2312" pitchFamily="49" charset="-122"/>
            </a:endParaRPr>
          </a:p>
          <a:p>
            <a:pPr algn="just">
              <a:buFont typeface="Wingdings" panose="05000000000000000000" pitchFamily="2" charset="2"/>
              <a:buNone/>
            </a:pPr>
            <a:r>
              <a:rPr lang="en-US" altLang="zh-CN" b="1" dirty="0">
                <a:solidFill>
                  <a:srgbClr val="CC0000"/>
                </a:solidFill>
                <a:latin typeface="Times New Roman" panose="02020603050405020304" pitchFamily="18" charset="0"/>
                <a:ea typeface="楷体_GB2312" pitchFamily="49" charset="-122"/>
              </a:rPr>
              <a:t>k=3:</a:t>
            </a: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3</a:t>
            </a:r>
            <a:r>
              <a:rPr lang="zh-CN" altLang="en-US" b="1" dirty="0">
                <a:latin typeface="Times New Roman" panose="02020603050405020304" pitchFamily="18" charset="0"/>
                <a:ea typeface="楷体_GB2312" pitchFamily="49" charset="-122"/>
              </a:rPr>
              <a:t>已是单元素集，所以</a:t>
            </a: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3</a:t>
            </a:r>
            <a:r>
              <a:rPr lang="zh-CN" altLang="en-US" b="1" dirty="0">
                <a:latin typeface="Times New Roman" panose="02020603050405020304" pitchFamily="18" charset="0"/>
                <a:ea typeface="楷体_GB2312" pitchFamily="49" charset="-122"/>
              </a:rPr>
              <a:t>就是</a:t>
            </a:r>
            <a:r>
              <a:rPr lang="en-US" altLang="zh-CN" b="1" dirty="0">
                <a:latin typeface="Times New Roman" panose="02020603050405020304" pitchFamily="18" charset="0"/>
                <a:ea typeface="楷体_GB2312" pitchFamily="49" charset="-122"/>
              </a:rPr>
              <a:t>S</a:t>
            </a:r>
            <a:r>
              <a:rPr lang="zh-CN" altLang="en-US" b="1" dirty="0">
                <a:latin typeface="Times New Roman" panose="02020603050405020304" pitchFamily="18" charset="0"/>
                <a:ea typeface="楷体_GB2312" pitchFamily="49" charset="-122"/>
              </a:rPr>
              <a:t>的最一般合一。</a:t>
            </a:r>
          </a:p>
        </p:txBody>
      </p:sp>
    </p:spTree>
    <p:extLst>
      <p:ext uri="{BB962C8B-B14F-4D97-AF65-F5344CB8AC3E}">
        <p14:creationId xmlns:p14="http://schemas.microsoft.com/office/powerpoint/2010/main" val="153042699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2B28C70-89B1-4011-B337-978EFA8CB4B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98371" name="Rectangle 3"/>
          <p:cNvSpPr>
            <a:spLocks noGrp="1"/>
          </p:cNvSpPr>
          <p:nvPr>
            <p:ph type="title"/>
          </p:nvPr>
        </p:nvSpPr>
        <p:spPr>
          <a:xfrm>
            <a:off x="771525" y="0"/>
            <a:ext cx="10515600" cy="1325563"/>
          </a:xfrm>
        </p:spPr>
        <p:txBody>
          <a:bodyPr/>
          <a:lstStyle/>
          <a:p>
            <a:r>
              <a:rPr lang="en-US" altLang="zh-CN" sz="2800" dirty="0">
                <a:solidFill>
                  <a:srgbClr val="008000"/>
                </a:solidFill>
                <a:ea typeface="黑体" panose="02010609060101010101" pitchFamily="49" charset="-122"/>
              </a:rPr>
              <a:t>【</a:t>
            </a:r>
            <a:r>
              <a:rPr lang="zh-CN" altLang="en-US" sz="2800" dirty="0">
                <a:solidFill>
                  <a:srgbClr val="008000"/>
                </a:solidFill>
                <a:ea typeface="黑体" panose="02010609060101010101" pitchFamily="49" charset="-122"/>
              </a:rPr>
              <a:t>实例</a:t>
            </a:r>
            <a:r>
              <a:rPr lang="en-US" altLang="zh-CN" sz="2800" dirty="0">
                <a:solidFill>
                  <a:srgbClr val="008000"/>
                </a:solidFill>
                <a:ea typeface="黑体" panose="02010609060101010101" pitchFamily="49" charset="-122"/>
              </a:rPr>
              <a:t>2】</a:t>
            </a:r>
          </a:p>
        </p:txBody>
      </p:sp>
      <p:sp>
        <p:nvSpPr>
          <p:cNvPr id="698370" name="Rectangle 2"/>
          <p:cNvSpPr>
            <a:spLocks noGrp="1"/>
          </p:cNvSpPr>
          <p:nvPr>
            <p:ph type="body" idx="4294967295"/>
          </p:nvPr>
        </p:nvSpPr>
        <p:spPr>
          <a:xfrm>
            <a:off x="2279650" y="765176"/>
            <a:ext cx="8064500" cy="5616575"/>
          </a:xfrm>
        </p:spPr>
        <p:txBody>
          <a:bodyPr/>
          <a:lstStyle/>
          <a:p>
            <a:pPr algn="just">
              <a:buFont typeface="Wingdings" panose="05000000000000000000" pitchFamily="2" charset="2"/>
              <a:buNone/>
            </a:pPr>
            <a:r>
              <a:rPr lang="en-US" altLang="zh-CN" b="1" dirty="0">
                <a:solidFill>
                  <a:schemeClr val="accent2"/>
                </a:solidFill>
                <a:latin typeface="Times New Roman" panose="02020603050405020304" pitchFamily="18" charset="0"/>
                <a:ea typeface="楷体_GB2312" pitchFamily="49" charset="-122"/>
              </a:rPr>
              <a:t>2.  </a:t>
            </a:r>
            <a:r>
              <a:rPr lang="zh-CN" altLang="en-US" b="1" dirty="0">
                <a:solidFill>
                  <a:schemeClr val="accent2"/>
                </a:solidFill>
                <a:latin typeface="Times New Roman" panose="02020603050405020304" pitchFamily="18" charset="0"/>
                <a:ea typeface="楷体_GB2312" pitchFamily="49" charset="-122"/>
              </a:rPr>
              <a:t>判定</a:t>
            </a:r>
            <a:r>
              <a:rPr lang="en-US" altLang="zh-CN" b="1" dirty="0">
                <a:solidFill>
                  <a:schemeClr val="accent2"/>
                </a:solidFill>
                <a:latin typeface="Times New Roman" panose="02020603050405020304" pitchFamily="18" charset="0"/>
                <a:ea typeface="楷体_GB2312" pitchFamily="49" charset="-122"/>
              </a:rPr>
              <a:t>S=</a:t>
            </a:r>
            <a:r>
              <a:rPr lang="zh-CN" altLang="en-US" b="1" dirty="0">
                <a:solidFill>
                  <a:schemeClr val="accent2"/>
                </a:solidFill>
                <a:latin typeface="Times New Roman" panose="02020603050405020304" pitchFamily="18" charset="0"/>
                <a:ea typeface="楷体_GB2312" pitchFamily="49" charset="-122"/>
              </a:rPr>
              <a:t>｛</a:t>
            </a:r>
            <a:r>
              <a:rPr lang="en-US" altLang="zh-CN" b="1" dirty="0">
                <a:solidFill>
                  <a:schemeClr val="accent2"/>
                </a:solidFill>
                <a:latin typeface="Times New Roman" panose="02020603050405020304" pitchFamily="18" charset="0"/>
                <a:ea typeface="楷体_GB2312" pitchFamily="49" charset="-122"/>
              </a:rPr>
              <a:t>P(</a:t>
            </a:r>
            <a:r>
              <a:rPr lang="en-US" altLang="zh-CN" b="1" dirty="0" err="1">
                <a:solidFill>
                  <a:schemeClr val="accent2"/>
                </a:solidFill>
                <a:latin typeface="Times New Roman" panose="02020603050405020304" pitchFamily="18" charset="0"/>
                <a:ea typeface="楷体_GB2312" pitchFamily="49" charset="-122"/>
              </a:rPr>
              <a:t>x,x</a:t>
            </a:r>
            <a:r>
              <a:rPr lang="en-US" altLang="zh-CN" b="1" dirty="0">
                <a:solidFill>
                  <a:schemeClr val="accent2"/>
                </a:solidFill>
                <a:latin typeface="Times New Roman" panose="02020603050405020304" pitchFamily="18" charset="0"/>
                <a:ea typeface="楷体_GB2312" pitchFamily="49" charset="-122"/>
              </a:rPr>
              <a:t>),P(</a:t>
            </a:r>
            <a:r>
              <a:rPr lang="en-US" altLang="zh-CN" b="1" dirty="0" err="1">
                <a:solidFill>
                  <a:schemeClr val="accent2"/>
                </a:solidFill>
                <a:latin typeface="Times New Roman" panose="02020603050405020304" pitchFamily="18" charset="0"/>
                <a:ea typeface="楷体_GB2312" pitchFamily="49" charset="-122"/>
              </a:rPr>
              <a:t>y,f</a:t>
            </a:r>
            <a:r>
              <a:rPr lang="en-US" altLang="zh-CN" b="1" dirty="0">
                <a:solidFill>
                  <a:schemeClr val="accent2"/>
                </a:solidFill>
                <a:latin typeface="Times New Roman" panose="02020603050405020304" pitchFamily="18" charset="0"/>
                <a:ea typeface="楷体_GB2312" pitchFamily="49" charset="-122"/>
              </a:rPr>
              <a:t>(y))</a:t>
            </a:r>
            <a:r>
              <a:rPr lang="zh-CN" altLang="en-US" b="1" dirty="0">
                <a:solidFill>
                  <a:schemeClr val="accent2"/>
                </a:solidFill>
                <a:latin typeface="Times New Roman" panose="02020603050405020304" pitchFamily="18" charset="0"/>
                <a:ea typeface="楷体_GB2312" pitchFamily="49" charset="-122"/>
              </a:rPr>
              <a:t>｝是否可合一？</a:t>
            </a:r>
          </a:p>
          <a:p>
            <a:pPr algn="just">
              <a:buFont typeface="Wingdings" panose="05000000000000000000" pitchFamily="2" charset="2"/>
              <a:buNone/>
            </a:pPr>
            <a:r>
              <a:rPr lang="zh-CN" altLang="en-US" b="1" dirty="0">
                <a:latin typeface="Times New Roman" panose="02020603050405020304" pitchFamily="18" charset="0"/>
                <a:ea typeface="楷体_GB2312" pitchFamily="49" charset="-122"/>
              </a:rPr>
              <a:t>解：</a:t>
            </a:r>
          </a:p>
          <a:p>
            <a:pPr algn="just">
              <a:buFont typeface="Wingdings" panose="05000000000000000000" pitchFamily="2" charset="2"/>
              <a:buNone/>
            </a:pPr>
            <a:r>
              <a:rPr lang="en-US" altLang="zh-CN" b="1" dirty="0">
                <a:solidFill>
                  <a:srgbClr val="CC0000"/>
                </a:solidFill>
                <a:latin typeface="Times New Roman" panose="02020603050405020304" pitchFamily="18" charset="0"/>
                <a:ea typeface="楷体_GB2312" pitchFamily="49" charset="-122"/>
              </a:rPr>
              <a:t>k=0:</a:t>
            </a: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0</a:t>
            </a:r>
            <a:r>
              <a:rPr lang="en-US" altLang="zh-CN" b="1" dirty="0">
                <a:latin typeface="Times New Roman" panose="02020603050405020304" pitchFamily="18" charset="0"/>
                <a:ea typeface="楷体_GB2312" pitchFamily="49" charset="-122"/>
              </a:rPr>
              <a:t>=S,σ</a:t>
            </a:r>
            <a:r>
              <a:rPr lang="en-US" altLang="zh-CN" b="1" baseline="-25000" dirty="0">
                <a:latin typeface="Times New Roman" panose="02020603050405020304" pitchFamily="18" charset="0"/>
                <a:ea typeface="楷体_GB2312" pitchFamily="49" charset="-122"/>
              </a:rPr>
              <a:t>0</a:t>
            </a:r>
            <a:r>
              <a:rPr lang="en-US" altLang="zh-CN" b="1" dirty="0">
                <a:latin typeface="Times New Roman" panose="02020603050405020304" pitchFamily="18" charset="0"/>
                <a:ea typeface="楷体_GB2312" pitchFamily="49" charset="-122"/>
              </a:rPr>
              <a:t>=ε,</a:t>
            </a: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0</a:t>
            </a:r>
            <a:r>
              <a:rPr lang="zh-CN" altLang="en-US" b="1" dirty="0">
                <a:latin typeface="Times New Roman" panose="02020603050405020304" pitchFamily="18" charset="0"/>
                <a:ea typeface="楷体_GB2312" pitchFamily="49" charset="-122"/>
              </a:rPr>
              <a:t>不是单元素集，</a:t>
            </a:r>
            <a:r>
              <a:rPr lang="en-US" altLang="zh-CN" b="1" dirty="0">
                <a:latin typeface="Times New Roman" panose="02020603050405020304" pitchFamily="18" charset="0"/>
                <a:ea typeface="楷体_GB2312" pitchFamily="49" charset="-122"/>
              </a:rPr>
              <a:t>D</a:t>
            </a:r>
            <a:r>
              <a:rPr lang="en-US" altLang="zh-CN" b="1" baseline="-25000" dirty="0">
                <a:latin typeface="Times New Roman" panose="02020603050405020304" pitchFamily="18" charset="0"/>
                <a:ea typeface="楷体_GB2312" pitchFamily="49" charset="-122"/>
              </a:rPr>
              <a:t>0</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x,y</a:t>
            </a:r>
            <a:r>
              <a:rPr lang="zh-CN" altLang="en-US" b="1" dirty="0">
                <a:latin typeface="Times New Roman" panose="02020603050405020304" pitchFamily="18" charset="0"/>
                <a:ea typeface="楷体_GB2312" pitchFamily="49" charset="-122"/>
              </a:rPr>
              <a:t>｝</a:t>
            </a: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=σ</a:t>
            </a:r>
            <a:r>
              <a:rPr lang="en-US" altLang="zh-CN" b="1" baseline="-25000" dirty="0">
                <a:latin typeface="Times New Roman" panose="02020603050405020304" pitchFamily="18" charset="0"/>
                <a:ea typeface="楷体_GB2312" pitchFamily="49" charset="-122"/>
              </a:rPr>
              <a:t>0</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y/x</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y/x</a:t>
            </a:r>
            <a:r>
              <a:rPr lang="zh-CN" altLang="en-US" b="1" dirty="0">
                <a:latin typeface="Times New Roman" panose="02020603050405020304" pitchFamily="18" charset="0"/>
                <a:ea typeface="楷体_GB2312" pitchFamily="49" charset="-122"/>
              </a:rPr>
              <a:t>｝</a:t>
            </a: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0</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y/x</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P(</a:t>
            </a:r>
            <a:r>
              <a:rPr lang="en-US" altLang="zh-CN" b="1" dirty="0" err="1">
                <a:latin typeface="Times New Roman" panose="02020603050405020304" pitchFamily="18" charset="0"/>
                <a:ea typeface="楷体_GB2312" pitchFamily="49" charset="-122"/>
              </a:rPr>
              <a:t>y,y</a:t>
            </a:r>
            <a:r>
              <a:rPr lang="en-US" altLang="zh-CN" b="1" dirty="0">
                <a:latin typeface="Times New Roman" panose="02020603050405020304" pitchFamily="18" charset="0"/>
                <a:ea typeface="楷体_GB2312" pitchFamily="49" charset="-122"/>
              </a:rPr>
              <a:t>),P(</a:t>
            </a:r>
            <a:r>
              <a:rPr lang="en-US" altLang="zh-CN" b="1" dirty="0" err="1">
                <a:latin typeface="Times New Roman" panose="02020603050405020304" pitchFamily="18" charset="0"/>
                <a:ea typeface="楷体_GB2312" pitchFamily="49" charset="-122"/>
              </a:rPr>
              <a:t>y,f</a:t>
            </a:r>
            <a:r>
              <a:rPr lang="en-US" altLang="zh-CN" b="1" dirty="0">
                <a:latin typeface="Times New Roman" panose="02020603050405020304" pitchFamily="18" charset="0"/>
                <a:ea typeface="楷体_GB2312" pitchFamily="49" charset="-122"/>
              </a:rPr>
              <a:t>(y))</a:t>
            </a:r>
            <a:r>
              <a:rPr lang="zh-CN" altLang="en-US" b="1" dirty="0">
                <a:latin typeface="Times New Roman" panose="02020603050405020304" pitchFamily="18" charset="0"/>
                <a:ea typeface="楷体_GB2312" pitchFamily="49" charset="-122"/>
              </a:rPr>
              <a:t>｝</a:t>
            </a:r>
          </a:p>
          <a:p>
            <a:pPr algn="just">
              <a:buFont typeface="Wingdings" panose="05000000000000000000" pitchFamily="2" charset="2"/>
              <a:buNone/>
            </a:pPr>
            <a:r>
              <a:rPr lang="en-US" altLang="zh-CN" b="1" dirty="0">
                <a:solidFill>
                  <a:srgbClr val="CC0000"/>
                </a:solidFill>
                <a:latin typeface="Times New Roman" panose="02020603050405020304" pitchFamily="18" charset="0"/>
                <a:ea typeface="楷体_GB2312" pitchFamily="49" charset="-122"/>
              </a:rPr>
              <a:t>k=1:</a:t>
            </a:r>
          </a:p>
          <a:p>
            <a:pPr algn="just">
              <a:buFont typeface="Wingdings" panose="05000000000000000000" pitchFamily="2" charset="2"/>
              <a:buNone/>
            </a:pP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1</a:t>
            </a:r>
            <a:r>
              <a:rPr lang="zh-CN" altLang="en-US" b="1" dirty="0">
                <a:latin typeface="Times New Roman" panose="02020603050405020304" pitchFamily="18" charset="0"/>
                <a:ea typeface="楷体_GB2312" pitchFamily="49" charset="-122"/>
              </a:rPr>
              <a:t>不是单元素集，</a:t>
            </a:r>
            <a:r>
              <a:rPr lang="en-US" altLang="zh-CN" b="1" dirty="0">
                <a:latin typeface="Times New Roman" panose="02020603050405020304" pitchFamily="18" charset="0"/>
                <a:ea typeface="楷体_GB2312" pitchFamily="49" charset="-122"/>
              </a:rPr>
              <a:t>D</a:t>
            </a:r>
            <a:r>
              <a:rPr lang="en-US" altLang="zh-CN" b="1" baseline="-25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y,f</a:t>
            </a:r>
            <a:r>
              <a:rPr lang="en-US" altLang="zh-CN" b="1" dirty="0">
                <a:latin typeface="Times New Roman" panose="02020603050405020304" pitchFamily="18" charset="0"/>
                <a:ea typeface="楷体_GB2312" pitchFamily="49" charset="-122"/>
              </a:rPr>
              <a:t>(y)</a:t>
            </a:r>
            <a:r>
              <a:rPr lang="zh-CN" altLang="en-US" b="1" dirty="0">
                <a:latin typeface="Times New Roman" panose="02020603050405020304" pitchFamily="18" charset="0"/>
                <a:ea typeface="楷体_GB2312" pitchFamily="49" charset="-122"/>
              </a:rPr>
              <a:t>｝，由于变元</a:t>
            </a:r>
            <a:r>
              <a:rPr lang="en-US" altLang="zh-CN" b="1" dirty="0">
                <a:latin typeface="Times New Roman" panose="02020603050405020304" pitchFamily="18" charset="0"/>
                <a:ea typeface="楷体_GB2312" pitchFamily="49" charset="-122"/>
              </a:rPr>
              <a:t>y</a:t>
            </a:r>
            <a:r>
              <a:rPr lang="zh-CN" altLang="en-US" b="1" dirty="0">
                <a:latin typeface="Times New Roman" panose="02020603050405020304" pitchFamily="18" charset="0"/>
                <a:ea typeface="楷体_GB2312" pitchFamily="49" charset="-122"/>
              </a:rPr>
              <a:t>在项</a:t>
            </a:r>
            <a:r>
              <a:rPr lang="en-US" altLang="zh-CN" b="1" dirty="0">
                <a:latin typeface="Times New Roman" panose="02020603050405020304" pitchFamily="18" charset="0"/>
                <a:ea typeface="楷体_GB2312" pitchFamily="49" charset="-122"/>
              </a:rPr>
              <a:t>f(y)</a:t>
            </a:r>
            <a:r>
              <a:rPr lang="zh-CN" altLang="en-US" b="1" dirty="0">
                <a:latin typeface="Times New Roman" panose="02020603050405020304" pitchFamily="18" charset="0"/>
                <a:ea typeface="楷体_GB2312" pitchFamily="49" charset="-122"/>
              </a:rPr>
              <a:t>中出现，所以算法停止，</a:t>
            </a:r>
            <a:r>
              <a:rPr lang="en-US" altLang="zh-CN" b="1" dirty="0">
                <a:latin typeface="Times New Roman" panose="02020603050405020304" pitchFamily="18" charset="0"/>
                <a:ea typeface="楷体_GB2312" pitchFamily="49" charset="-122"/>
              </a:rPr>
              <a:t>S</a:t>
            </a:r>
            <a:r>
              <a:rPr lang="zh-CN" altLang="en-US" b="1" dirty="0">
                <a:latin typeface="Times New Roman" panose="02020603050405020304" pitchFamily="18" charset="0"/>
                <a:ea typeface="楷体_GB2312" pitchFamily="49" charset="-122"/>
              </a:rPr>
              <a:t>不存在最一般合一。</a:t>
            </a:r>
          </a:p>
          <a:p>
            <a:pPr>
              <a:buFont typeface="Wingdings" panose="05000000000000000000" pitchFamily="2" charset="2"/>
              <a:buNone/>
            </a:pPr>
            <a:endParaRPr lang="en-US" altLang="zh-CN" b="1" dirty="0">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35725355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837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837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9837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837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9837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98370">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98370">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9837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60DCDEC-88EF-4DA2-A7F6-ECD1F473EB3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58082" name="Rectangle 2"/>
          <p:cNvSpPr>
            <a:spLocks noGrp="1"/>
          </p:cNvSpPr>
          <p:nvPr>
            <p:ph type="title"/>
          </p:nvPr>
        </p:nvSpPr>
        <p:spPr>
          <a:xfrm>
            <a:off x="1169424" y="702470"/>
            <a:ext cx="8229600" cy="649287"/>
          </a:xfrm>
        </p:spPr>
        <p:txBody>
          <a:bodyPr/>
          <a:lstStyle/>
          <a:p>
            <a:r>
              <a:rPr lang="en-US" altLang="zh-CN" sz="2800" dirty="0">
                <a:solidFill>
                  <a:srgbClr val="0000FF"/>
                </a:solidFill>
                <a:latin typeface="黑体" panose="02010609060101010101" pitchFamily="49" charset="-122"/>
                <a:ea typeface="黑体" panose="02010609060101010101" pitchFamily="49" charset="-122"/>
              </a:rPr>
              <a:t>3.3.3  </a:t>
            </a:r>
            <a:r>
              <a:rPr lang="zh-CN" altLang="en-US" sz="2800" dirty="0">
                <a:solidFill>
                  <a:srgbClr val="0000FF"/>
                </a:solidFill>
                <a:latin typeface="黑体" panose="02010609060101010101" pitchFamily="49" charset="-122"/>
                <a:ea typeface="黑体" panose="02010609060101010101" pitchFamily="49" charset="-122"/>
              </a:rPr>
              <a:t>自然演绎推理方法</a:t>
            </a:r>
          </a:p>
        </p:txBody>
      </p:sp>
      <p:sp>
        <p:nvSpPr>
          <p:cNvPr id="558083" name="Rectangle 3"/>
          <p:cNvSpPr>
            <a:spLocks noGrp="1"/>
          </p:cNvSpPr>
          <p:nvPr>
            <p:ph type="body" idx="1"/>
          </p:nvPr>
        </p:nvSpPr>
        <p:spPr>
          <a:xfrm>
            <a:off x="1823884" y="1641220"/>
            <a:ext cx="8229600" cy="4608512"/>
          </a:xfrm>
        </p:spPr>
        <p:txBody>
          <a:bodyPr/>
          <a:lstStyle/>
          <a:p>
            <a:pPr>
              <a:lnSpc>
                <a:spcPct val="120000"/>
              </a:lnSpc>
              <a:spcBef>
                <a:spcPct val="30000"/>
              </a:spcBef>
              <a:buFont typeface="Wingdings" panose="05000000000000000000" pitchFamily="2" charset="2"/>
              <a:buNone/>
            </a:pPr>
            <a:r>
              <a:rPr lang="en-US" altLang="zh-CN" b="1" dirty="0">
                <a:ea typeface="楷体_GB2312" pitchFamily="49" charset="-122"/>
              </a:rPr>
              <a:t>           </a:t>
            </a:r>
            <a:r>
              <a:rPr lang="zh-CN" altLang="en-US" b="1" dirty="0">
                <a:ea typeface="楷体_GB2312" pitchFamily="49" charset="-122"/>
              </a:rPr>
              <a:t>从一组已知为真的事实出发，直接运用命题逻辑或谓词逻辑中的推理规则推出结论的过程。</a:t>
            </a:r>
          </a:p>
          <a:p>
            <a:pPr>
              <a:lnSpc>
                <a:spcPct val="120000"/>
              </a:lnSpc>
              <a:spcBef>
                <a:spcPct val="30000"/>
              </a:spcBef>
              <a:buFont typeface="Wingdings" panose="05000000000000000000" pitchFamily="2" charset="2"/>
              <a:buNone/>
            </a:pPr>
            <a:r>
              <a:rPr lang="zh-CN" altLang="en-US" b="1" dirty="0">
                <a:ea typeface="楷体_GB2312" pitchFamily="49" charset="-122"/>
              </a:rPr>
              <a:t>           最基本的推理规则有：</a:t>
            </a:r>
          </a:p>
          <a:p>
            <a:pPr>
              <a:lnSpc>
                <a:spcPct val="120000"/>
              </a:lnSpc>
              <a:spcBef>
                <a:spcPct val="30000"/>
              </a:spcBef>
              <a:buFont typeface="Wingdings" panose="05000000000000000000" pitchFamily="2" charset="2"/>
              <a:buNone/>
            </a:pPr>
            <a:r>
              <a:rPr lang="zh-CN" altLang="en-US" b="1" dirty="0">
                <a:ea typeface="楷体_GB2312" pitchFamily="49" charset="-122"/>
              </a:rPr>
              <a:t>            </a:t>
            </a:r>
            <a:r>
              <a:rPr lang="zh-CN" altLang="en-US" b="1" dirty="0"/>
              <a:t>◆  </a:t>
            </a:r>
            <a:r>
              <a:rPr lang="zh-CN" altLang="en-US" b="1" dirty="0">
                <a:ea typeface="楷体_GB2312" pitchFamily="49" charset="-122"/>
              </a:rPr>
              <a:t>假言三段论</a:t>
            </a:r>
          </a:p>
          <a:p>
            <a:pPr>
              <a:lnSpc>
                <a:spcPct val="120000"/>
              </a:lnSpc>
              <a:spcBef>
                <a:spcPct val="30000"/>
              </a:spcBef>
              <a:buFont typeface="Wingdings" panose="05000000000000000000" pitchFamily="2" charset="2"/>
              <a:buNone/>
            </a:pPr>
            <a:r>
              <a:rPr lang="zh-CN" altLang="en-US" b="1" dirty="0">
                <a:ea typeface="楷体_GB2312" pitchFamily="49" charset="-122"/>
              </a:rPr>
              <a:t>            </a:t>
            </a:r>
            <a:r>
              <a:rPr lang="zh-CN" altLang="en-US" b="1" dirty="0"/>
              <a:t>◆  </a:t>
            </a:r>
            <a:r>
              <a:rPr lang="zh-CN" altLang="en-US" b="1" dirty="0">
                <a:ea typeface="楷体_GB2312" pitchFamily="49" charset="-122"/>
              </a:rPr>
              <a:t>假言推理</a:t>
            </a:r>
          </a:p>
          <a:p>
            <a:pPr>
              <a:lnSpc>
                <a:spcPct val="120000"/>
              </a:lnSpc>
              <a:spcBef>
                <a:spcPct val="30000"/>
              </a:spcBef>
              <a:buFont typeface="Wingdings" panose="05000000000000000000" pitchFamily="2" charset="2"/>
              <a:buNone/>
            </a:pPr>
            <a:r>
              <a:rPr lang="zh-CN" altLang="en-US" b="1" dirty="0">
                <a:ea typeface="楷体_GB2312" pitchFamily="49" charset="-122"/>
              </a:rPr>
              <a:t>            </a:t>
            </a:r>
            <a:r>
              <a:rPr lang="zh-CN" altLang="en-US" b="1" dirty="0"/>
              <a:t>◆  </a:t>
            </a:r>
            <a:r>
              <a:rPr lang="zh-CN" altLang="en-US" b="1" dirty="0">
                <a:ea typeface="楷体_GB2312" pitchFamily="49" charset="-122"/>
              </a:rPr>
              <a:t>拒取式</a:t>
            </a:r>
          </a:p>
          <a:p>
            <a:pPr>
              <a:lnSpc>
                <a:spcPct val="120000"/>
              </a:lnSpc>
              <a:spcBef>
                <a:spcPct val="30000"/>
              </a:spcBef>
              <a:buFont typeface="Wingdings" panose="05000000000000000000" pitchFamily="2" charset="2"/>
              <a:buNone/>
            </a:pPr>
            <a:r>
              <a:rPr lang="zh-CN" altLang="en-US" b="1" dirty="0">
                <a:ea typeface="楷体_GB2312" pitchFamily="49" charset="-122"/>
              </a:rPr>
              <a:t>                </a:t>
            </a:r>
          </a:p>
        </p:txBody>
      </p:sp>
    </p:spTree>
    <p:extLst>
      <p:ext uri="{BB962C8B-B14F-4D97-AF65-F5344CB8AC3E}">
        <p14:creationId xmlns:p14="http://schemas.microsoft.com/office/powerpoint/2010/main" val="3490889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45A5C0-3368-4920-BBF4-E304429A68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61154" name="Rectangle 2"/>
          <p:cNvSpPr>
            <a:spLocks noGrp="1"/>
          </p:cNvSpPr>
          <p:nvPr>
            <p:ph type="title"/>
          </p:nvPr>
        </p:nvSpPr>
        <p:spPr/>
        <p:txBody>
          <a:bodyPr>
            <a:normAutofit fontScale="90000"/>
          </a:bodyPr>
          <a:lstStyle/>
          <a:p>
            <a:r>
              <a:rPr lang="en-US" altLang="zh-CN">
                <a:solidFill>
                  <a:srgbClr val="009900"/>
                </a:solidFill>
                <a:ea typeface="黑体" panose="02010609060101010101" pitchFamily="49" charset="-122"/>
              </a:rPr>
              <a:t>【</a:t>
            </a:r>
            <a:r>
              <a:rPr lang="zh-CN" altLang="en-US">
                <a:solidFill>
                  <a:srgbClr val="009900"/>
                </a:solidFill>
                <a:ea typeface="黑体" panose="02010609060101010101" pitchFamily="49" charset="-122"/>
              </a:rPr>
              <a:t>演绎推理实例</a:t>
            </a:r>
            <a:r>
              <a:rPr lang="en-US" altLang="zh-CN">
                <a:solidFill>
                  <a:srgbClr val="009900"/>
                </a:solidFill>
                <a:ea typeface="黑体" panose="02010609060101010101" pitchFamily="49" charset="-122"/>
              </a:rPr>
              <a:t>】</a:t>
            </a:r>
          </a:p>
        </p:txBody>
      </p:sp>
      <p:sp>
        <p:nvSpPr>
          <p:cNvPr id="561155" name="Rectangle 3"/>
          <p:cNvSpPr>
            <a:spLocks noGrp="1"/>
          </p:cNvSpPr>
          <p:nvPr>
            <p:ph type="body" sz="half" idx="1"/>
          </p:nvPr>
        </p:nvSpPr>
        <p:spPr>
          <a:xfrm>
            <a:off x="1981200" y="1495426"/>
            <a:ext cx="8147050" cy="4525963"/>
          </a:xfrm>
        </p:spPr>
        <p:txBody>
          <a:bodyPr/>
          <a:lstStyle/>
          <a:p>
            <a:r>
              <a:rPr lang="zh-CN" altLang="en-US" b="1" dirty="0">
                <a:ea typeface="楷体_GB2312" pitchFamily="49" charset="-122"/>
              </a:rPr>
              <a:t>如果一个人大学毕业，则他就具有独立生活的能力。</a:t>
            </a:r>
          </a:p>
          <a:p>
            <a:r>
              <a:rPr lang="zh-CN" altLang="en-US" b="1" dirty="0">
                <a:ea typeface="楷体_GB2312" pitchFamily="49" charset="-122"/>
              </a:rPr>
              <a:t>如果一个人具有独立生活的能力，则他就可以离开父母。</a:t>
            </a:r>
          </a:p>
          <a:p>
            <a:endParaRPr lang="zh-CN" altLang="en-US" b="1" dirty="0">
              <a:ea typeface="楷体_GB2312" pitchFamily="49" charset="-122"/>
            </a:endParaRPr>
          </a:p>
          <a:p>
            <a:endParaRPr lang="zh-CN" altLang="en-US" b="1" dirty="0">
              <a:ea typeface="楷体_GB2312" pitchFamily="49" charset="-122"/>
            </a:endParaRPr>
          </a:p>
          <a:p>
            <a:r>
              <a:rPr lang="zh-CN" altLang="en-US" b="1" dirty="0">
                <a:ea typeface="楷体_GB2312" pitchFamily="49" charset="-122"/>
              </a:rPr>
              <a:t>如果一个人大学毕业，则他就可以离开父母。</a:t>
            </a:r>
          </a:p>
        </p:txBody>
      </p:sp>
      <p:sp>
        <p:nvSpPr>
          <p:cNvPr id="561156" name="AutoShape 4"/>
          <p:cNvSpPr>
            <a:spLocks noChangeArrowheads="1"/>
          </p:cNvSpPr>
          <p:nvPr/>
        </p:nvSpPr>
        <p:spPr bwMode="auto">
          <a:xfrm>
            <a:off x="5375275" y="3357563"/>
            <a:ext cx="431800" cy="1079500"/>
          </a:xfrm>
          <a:prstGeom prst="downArrow">
            <a:avLst>
              <a:gd name="adj1" fmla="val 50000"/>
              <a:gd name="adj2" fmla="val 62500"/>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561157" name="Object 5"/>
          <p:cNvGraphicFramePr>
            <a:graphicFrameLocks noGrp="1" noChangeAspect="1"/>
          </p:cNvGraphicFramePr>
          <p:nvPr>
            <p:ph sz="half" idx="2"/>
          </p:nvPr>
        </p:nvGraphicFramePr>
        <p:xfrm>
          <a:off x="5880100" y="3500438"/>
          <a:ext cx="4038600" cy="533400"/>
        </p:xfrm>
        <a:graphic>
          <a:graphicData uri="http://schemas.openxmlformats.org/presentationml/2006/ole">
            <mc:AlternateContent xmlns:mc="http://schemas.openxmlformats.org/markup-compatibility/2006">
              <mc:Choice xmlns:v="urn:schemas-microsoft-com:vml" Requires="v">
                <p:oleObj spid="_x0000_s4099" name="公式" r:id="rId3" imgW="1346040" imgH="177480" progId="Equation.3">
                  <p:embed/>
                </p:oleObj>
              </mc:Choice>
              <mc:Fallback>
                <p:oleObj name="公式" r:id="rId3" imgW="1346040" imgH="177480" progId="Equation.3">
                  <p:embed/>
                  <p:pic>
                    <p:nvPicPr>
                      <p:cNvPr id="56115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0100" y="3500438"/>
                        <a:ext cx="4038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1159" name="Text Box 7"/>
          <p:cNvSpPr txBox="1">
            <a:spLocks noChangeArrowheads="1"/>
          </p:cNvSpPr>
          <p:nvPr/>
        </p:nvSpPr>
        <p:spPr bwMode="auto">
          <a:xfrm>
            <a:off x="3359150" y="3644900"/>
            <a:ext cx="171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假言三段论</a:t>
            </a:r>
          </a:p>
        </p:txBody>
      </p:sp>
    </p:spTree>
    <p:extLst>
      <p:ext uri="{BB962C8B-B14F-4D97-AF65-F5344CB8AC3E}">
        <p14:creationId xmlns:p14="http://schemas.microsoft.com/office/powerpoint/2010/main" val="218449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11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115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1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6" grpId="0" animBg="1"/>
      <p:bldP spid="56115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BC99F3-33B2-4073-AAD5-81995A0B15A8}"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63202" name="Rectangle 2"/>
          <p:cNvSpPr>
            <a:spLocks noGrp="1"/>
          </p:cNvSpPr>
          <p:nvPr>
            <p:ph type="title"/>
          </p:nvPr>
        </p:nvSpPr>
        <p:spPr/>
        <p:txBody>
          <a:bodyPr>
            <a:normAutofit fontScale="90000"/>
          </a:bodyPr>
          <a:lstStyle/>
          <a:p>
            <a:r>
              <a:rPr lang="en-US" altLang="zh-CN">
                <a:solidFill>
                  <a:srgbClr val="009900"/>
                </a:solidFill>
                <a:ea typeface="黑体" panose="02010609060101010101" pitchFamily="49" charset="-122"/>
              </a:rPr>
              <a:t>【</a:t>
            </a:r>
            <a:r>
              <a:rPr lang="zh-CN" altLang="en-US">
                <a:solidFill>
                  <a:srgbClr val="009900"/>
                </a:solidFill>
                <a:ea typeface="黑体" panose="02010609060101010101" pitchFamily="49" charset="-122"/>
              </a:rPr>
              <a:t>演绎推理实例</a:t>
            </a:r>
            <a:r>
              <a:rPr lang="en-US" altLang="zh-CN">
                <a:solidFill>
                  <a:srgbClr val="009900"/>
                </a:solidFill>
                <a:ea typeface="黑体" panose="02010609060101010101" pitchFamily="49" charset="-122"/>
              </a:rPr>
              <a:t>】</a:t>
            </a:r>
          </a:p>
        </p:txBody>
      </p:sp>
      <p:sp>
        <p:nvSpPr>
          <p:cNvPr id="563203" name="Rectangle 3"/>
          <p:cNvSpPr>
            <a:spLocks noGrp="1"/>
          </p:cNvSpPr>
          <p:nvPr>
            <p:ph type="body" sz="half" idx="1"/>
          </p:nvPr>
        </p:nvSpPr>
        <p:spPr>
          <a:xfrm>
            <a:off x="1981200" y="1495426"/>
            <a:ext cx="8147050" cy="4525963"/>
          </a:xfrm>
        </p:spPr>
        <p:txBody>
          <a:bodyPr/>
          <a:lstStyle/>
          <a:p>
            <a:pPr>
              <a:lnSpc>
                <a:spcPct val="120000"/>
              </a:lnSpc>
              <a:spcBef>
                <a:spcPct val="50000"/>
              </a:spcBef>
            </a:pPr>
            <a:r>
              <a:rPr lang="zh-CN" altLang="en-US" b="1" dirty="0">
                <a:ea typeface="楷体_GB2312" pitchFamily="49" charset="-122"/>
              </a:rPr>
              <a:t>如果</a:t>
            </a:r>
            <a:r>
              <a:rPr lang="en-US" altLang="zh-CN" b="1" dirty="0">
                <a:ea typeface="楷体_GB2312" pitchFamily="49" charset="-122"/>
              </a:rPr>
              <a:t>S</a:t>
            </a:r>
            <a:r>
              <a:rPr lang="zh-CN" altLang="en-US" b="1" dirty="0">
                <a:ea typeface="楷体_GB2312" pitchFamily="49" charset="-122"/>
              </a:rPr>
              <a:t>是音乐系学生，则</a:t>
            </a:r>
            <a:r>
              <a:rPr lang="en-US" altLang="zh-CN" b="1" dirty="0">
                <a:ea typeface="楷体_GB2312" pitchFamily="49" charset="-122"/>
              </a:rPr>
              <a:t>S</a:t>
            </a:r>
            <a:r>
              <a:rPr lang="zh-CN" altLang="en-US" b="1" dirty="0">
                <a:ea typeface="楷体_GB2312" pitchFamily="49" charset="-122"/>
              </a:rPr>
              <a:t>至少会演奏一样乐器。</a:t>
            </a:r>
          </a:p>
          <a:p>
            <a:pPr>
              <a:lnSpc>
                <a:spcPct val="120000"/>
              </a:lnSpc>
              <a:spcBef>
                <a:spcPct val="50000"/>
              </a:spcBef>
            </a:pPr>
            <a:r>
              <a:rPr lang="zh-CN" altLang="en-US" b="1" dirty="0">
                <a:ea typeface="楷体_GB2312" pitchFamily="49" charset="-122"/>
              </a:rPr>
              <a:t>张艺是音乐系学生。</a:t>
            </a:r>
          </a:p>
          <a:p>
            <a:pPr>
              <a:lnSpc>
                <a:spcPct val="120000"/>
              </a:lnSpc>
              <a:spcBef>
                <a:spcPct val="50000"/>
              </a:spcBef>
            </a:pPr>
            <a:endParaRPr lang="zh-CN" altLang="en-US" b="1" dirty="0">
              <a:ea typeface="楷体_GB2312" pitchFamily="49" charset="-122"/>
            </a:endParaRPr>
          </a:p>
          <a:p>
            <a:pPr>
              <a:lnSpc>
                <a:spcPct val="120000"/>
              </a:lnSpc>
              <a:spcBef>
                <a:spcPct val="50000"/>
              </a:spcBef>
            </a:pPr>
            <a:endParaRPr lang="zh-CN" altLang="en-US" b="1" dirty="0">
              <a:ea typeface="楷体_GB2312" pitchFamily="49" charset="-122"/>
            </a:endParaRPr>
          </a:p>
          <a:p>
            <a:pPr>
              <a:lnSpc>
                <a:spcPct val="120000"/>
              </a:lnSpc>
              <a:spcBef>
                <a:spcPct val="50000"/>
              </a:spcBef>
            </a:pPr>
            <a:r>
              <a:rPr lang="zh-CN" altLang="en-US" b="1" dirty="0">
                <a:ea typeface="楷体_GB2312" pitchFamily="49" charset="-122"/>
              </a:rPr>
              <a:t>张艺至少会演奏一样乐器。</a:t>
            </a:r>
          </a:p>
        </p:txBody>
      </p:sp>
      <p:sp>
        <p:nvSpPr>
          <p:cNvPr id="563204" name="AutoShape 4"/>
          <p:cNvSpPr>
            <a:spLocks noChangeArrowheads="1"/>
          </p:cNvSpPr>
          <p:nvPr/>
        </p:nvSpPr>
        <p:spPr bwMode="auto">
          <a:xfrm>
            <a:off x="5375275" y="3357563"/>
            <a:ext cx="431800" cy="1079500"/>
          </a:xfrm>
          <a:prstGeom prst="downArrow">
            <a:avLst>
              <a:gd name="adj1" fmla="val 50000"/>
              <a:gd name="adj2" fmla="val 62500"/>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563205" name="Object 5"/>
          <p:cNvGraphicFramePr>
            <a:graphicFrameLocks noGrp="1" noChangeAspect="1"/>
          </p:cNvGraphicFramePr>
          <p:nvPr>
            <p:ph sz="half" idx="2"/>
          </p:nvPr>
        </p:nvGraphicFramePr>
        <p:xfrm>
          <a:off x="6049964" y="3500438"/>
          <a:ext cx="3698875" cy="533400"/>
        </p:xfrm>
        <a:graphic>
          <a:graphicData uri="http://schemas.openxmlformats.org/presentationml/2006/ole">
            <mc:AlternateContent xmlns:mc="http://schemas.openxmlformats.org/markup-compatibility/2006">
              <mc:Choice xmlns:v="urn:schemas-microsoft-com:vml" Requires="v">
                <p:oleObj spid="_x0000_s5123" name="公式" r:id="rId3" imgW="1320480" imgH="190440" progId="Equation.3">
                  <p:embed/>
                </p:oleObj>
              </mc:Choice>
              <mc:Fallback>
                <p:oleObj name="公式" r:id="rId3" imgW="1320480" imgH="190440" progId="Equation.3">
                  <p:embed/>
                  <p:pic>
                    <p:nvPicPr>
                      <p:cNvPr id="56320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9964" y="3500438"/>
                        <a:ext cx="36988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06" name="Text Box 6"/>
          <p:cNvSpPr txBox="1">
            <a:spLocks noChangeArrowheads="1"/>
          </p:cNvSpPr>
          <p:nvPr/>
        </p:nvSpPr>
        <p:spPr bwMode="auto">
          <a:xfrm>
            <a:off x="3935413" y="3573463"/>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假言推理</a:t>
            </a:r>
          </a:p>
        </p:txBody>
      </p:sp>
    </p:spTree>
    <p:extLst>
      <p:ext uri="{BB962C8B-B14F-4D97-AF65-F5344CB8AC3E}">
        <p14:creationId xmlns:p14="http://schemas.microsoft.com/office/powerpoint/2010/main" val="121284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320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3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4" grpId="0" animBg="1"/>
      <p:bldP spid="56320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FF4340-6A1F-4FDE-841F-820B30678F5E}"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65250" name="Rectangle 2"/>
          <p:cNvSpPr>
            <a:spLocks noGrp="1"/>
          </p:cNvSpPr>
          <p:nvPr>
            <p:ph type="title"/>
          </p:nvPr>
        </p:nvSpPr>
        <p:spPr/>
        <p:txBody>
          <a:bodyPr>
            <a:normAutofit fontScale="90000"/>
          </a:bodyPr>
          <a:lstStyle/>
          <a:p>
            <a:r>
              <a:rPr lang="en-US" altLang="zh-CN" dirty="0">
                <a:solidFill>
                  <a:srgbClr val="009900"/>
                </a:solidFill>
                <a:ea typeface="黑体" panose="02010609060101010101" pitchFamily="49" charset="-122"/>
              </a:rPr>
              <a:t>【</a:t>
            </a:r>
            <a:r>
              <a:rPr lang="zh-CN" altLang="en-US" dirty="0">
                <a:solidFill>
                  <a:srgbClr val="009900"/>
                </a:solidFill>
                <a:ea typeface="黑体" panose="02010609060101010101" pitchFamily="49" charset="-122"/>
              </a:rPr>
              <a:t>演绎推理实例</a:t>
            </a:r>
            <a:r>
              <a:rPr lang="en-US" altLang="zh-CN" dirty="0">
                <a:solidFill>
                  <a:srgbClr val="009900"/>
                </a:solidFill>
                <a:ea typeface="黑体" panose="02010609060101010101" pitchFamily="49" charset="-122"/>
              </a:rPr>
              <a:t>】</a:t>
            </a:r>
          </a:p>
        </p:txBody>
      </p:sp>
      <p:sp>
        <p:nvSpPr>
          <p:cNvPr id="565251" name="Rectangle 3"/>
          <p:cNvSpPr>
            <a:spLocks noGrp="1"/>
          </p:cNvSpPr>
          <p:nvPr>
            <p:ph type="body" sz="half" idx="1"/>
          </p:nvPr>
        </p:nvSpPr>
        <p:spPr>
          <a:xfrm>
            <a:off x="1981200" y="1495426"/>
            <a:ext cx="8147050" cy="4525963"/>
          </a:xfrm>
        </p:spPr>
        <p:txBody>
          <a:bodyPr/>
          <a:lstStyle/>
          <a:p>
            <a:pPr>
              <a:lnSpc>
                <a:spcPct val="120000"/>
              </a:lnSpc>
              <a:spcBef>
                <a:spcPct val="50000"/>
              </a:spcBef>
            </a:pPr>
            <a:r>
              <a:rPr lang="zh-CN" altLang="en-US" b="1" dirty="0">
                <a:ea typeface="楷体_GB2312" pitchFamily="49" charset="-122"/>
              </a:rPr>
              <a:t>如果</a:t>
            </a:r>
            <a:r>
              <a:rPr lang="en-US" altLang="zh-CN" b="1" dirty="0">
                <a:ea typeface="楷体_GB2312" pitchFamily="49" charset="-122"/>
              </a:rPr>
              <a:t>S</a:t>
            </a:r>
            <a:r>
              <a:rPr lang="zh-CN" altLang="en-US" b="1" dirty="0">
                <a:ea typeface="楷体_GB2312" pitchFamily="49" charset="-122"/>
              </a:rPr>
              <a:t>是音乐系学生，则</a:t>
            </a:r>
            <a:r>
              <a:rPr lang="en-US" altLang="zh-CN" b="1" dirty="0">
                <a:ea typeface="楷体_GB2312" pitchFamily="49" charset="-122"/>
              </a:rPr>
              <a:t>S</a:t>
            </a:r>
            <a:r>
              <a:rPr lang="zh-CN" altLang="en-US" b="1" dirty="0">
                <a:ea typeface="楷体_GB2312" pitchFamily="49" charset="-122"/>
              </a:rPr>
              <a:t>至少会演奏一样乐器。</a:t>
            </a:r>
          </a:p>
          <a:p>
            <a:pPr>
              <a:lnSpc>
                <a:spcPct val="120000"/>
              </a:lnSpc>
              <a:spcBef>
                <a:spcPct val="50000"/>
              </a:spcBef>
            </a:pPr>
            <a:r>
              <a:rPr lang="zh-CN" altLang="en-US" b="1" dirty="0">
                <a:ea typeface="楷体_GB2312" pitchFamily="49" charset="-122"/>
              </a:rPr>
              <a:t>张艺不会演奏任何乐器。</a:t>
            </a:r>
          </a:p>
          <a:p>
            <a:pPr>
              <a:lnSpc>
                <a:spcPct val="120000"/>
              </a:lnSpc>
              <a:spcBef>
                <a:spcPct val="50000"/>
              </a:spcBef>
            </a:pPr>
            <a:endParaRPr lang="zh-CN" altLang="en-US" b="1" dirty="0">
              <a:ea typeface="楷体_GB2312" pitchFamily="49" charset="-122"/>
            </a:endParaRPr>
          </a:p>
          <a:p>
            <a:pPr>
              <a:lnSpc>
                <a:spcPct val="120000"/>
              </a:lnSpc>
              <a:spcBef>
                <a:spcPct val="50000"/>
              </a:spcBef>
            </a:pPr>
            <a:endParaRPr lang="zh-CN" altLang="en-US" b="1" dirty="0">
              <a:ea typeface="楷体_GB2312" pitchFamily="49" charset="-122"/>
            </a:endParaRPr>
          </a:p>
          <a:p>
            <a:pPr>
              <a:lnSpc>
                <a:spcPct val="120000"/>
              </a:lnSpc>
              <a:spcBef>
                <a:spcPct val="50000"/>
              </a:spcBef>
            </a:pPr>
            <a:r>
              <a:rPr lang="zh-CN" altLang="en-US" b="1" dirty="0">
                <a:ea typeface="楷体_GB2312" pitchFamily="49" charset="-122"/>
              </a:rPr>
              <a:t>张艺不是音乐系学生。</a:t>
            </a:r>
          </a:p>
        </p:txBody>
      </p:sp>
      <p:sp>
        <p:nvSpPr>
          <p:cNvPr id="565252" name="AutoShape 4"/>
          <p:cNvSpPr>
            <a:spLocks noChangeArrowheads="1"/>
          </p:cNvSpPr>
          <p:nvPr/>
        </p:nvSpPr>
        <p:spPr bwMode="auto">
          <a:xfrm>
            <a:off x="5375275" y="3357563"/>
            <a:ext cx="431800" cy="1079500"/>
          </a:xfrm>
          <a:prstGeom prst="downArrow">
            <a:avLst>
              <a:gd name="adj1" fmla="val 50000"/>
              <a:gd name="adj2" fmla="val 62500"/>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565253" name="Object 5"/>
          <p:cNvGraphicFramePr>
            <a:graphicFrameLocks noGrp="1" noChangeAspect="1"/>
          </p:cNvGraphicFramePr>
          <p:nvPr>
            <p:ph sz="half" idx="2"/>
          </p:nvPr>
        </p:nvGraphicFramePr>
        <p:xfrm>
          <a:off x="5880100" y="3500438"/>
          <a:ext cx="3200400" cy="533400"/>
        </p:xfrm>
        <a:graphic>
          <a:graphicData uri="http://schemas.openxmlformats.org/presentationml/2006/ole">
            <mc:AlternateContent xmlns:mc="http://schemas.openxmlformats.org/markup-compatibility/2006">
              <mc:Choice xmlns:v="urn:schemas-microsoft-com:vml" Requires="v">
                <p:oleObj spid="_x0000_s6147" name="公式" r:id="rId3" imgW="1066680" imgH="177480" progId="Equation.3">
                  <p:embed/>
                </p:oleObj>
              </mc:Choice>
              <mc:Fallback>
                <p:oleObj name="公式" r:id="rId3" imgW="1066680" imgH="177480" progId="Equation.3">
                  <p:embed/>
                  <p:pic>
                    <p:nvPicPr>
                      <p:cNvPr id="56525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0100" y="3500438"/>
                        <a:ext cx="3200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5254" name="Text Box 6"/>
          <p:cNvSpPr txBox="1">
            <a:spLocks noChangeArrowheads="1"/>
          </p:cNvSpPr>
          <p:nvPr/>
        </p:nvSpPr>
        <p:spPr bwMode="auto">
          <a:xfrm>
            <a:off x="3719514" y="3573463"/>
            <a:ext cx="1716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拒取式推理</a:t>
            </a:r>
          </a:p>
        </p:txBody>
      </p:sp>
    </p:spTree>
    <p:extLst>
      <p:ext uri="{BB962C8B-B14F-4D97-AF65-F5344CB8AC3E}">
        <p14:creationId xmlns:p14="http://schemas.microsoft.com/office/powerpoint/2010/main" val="3325675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52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52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5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2" grpId="0" animBg="1"/>
      <p:bldP spid="56525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91DE84-68AD-4092-9A40-90D8C965CED2}"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67299" name="Rectangle 3"/>
          <p:cNvSpPr>
            <a:spLocks noGrp="1"/>
          </p:cNvSpPr>
          <p:nvPr>
            <p:ph type="body" sz="half" idx="1"/>
          </p:nvPr>
        </p:nvSpPr>
        <p:spPr>
          <a:xfrm>
            <a:off x="1981200" y="1495426"/>
            <a:ext cx="8147050" cy="4525963"/>
          </a:xfrm>
        </p:spPr>
        <p:txBody>
          <a:bodyPr/>
          <a:lstStyle/>
          <a:p>
            <a:pPr>
              <a:lnSpc>
                <a:spcPct val="120000"/>
              </a:lnSpc>
              <a:spcBef>
                <a:spcPct val="50000"/>
              </a:spcBef>
            </a:pPr>
            <a:r>
              <a:rPr lang="zh-CN" altLang="en-US" b="1" dirty="0">
                <a:ea typeface="楷体_GB2312" pitchFamily="49" charset="-122"/>
              </a:rPr>
              <a:t>如果</a:t>
            </a:r>
            <a:r>
              <a:rPr lang="en-US" altLang="zh-CN" b="1" dirty="0">
                <a:ea typeface="楷体_GB2312" pitchFamily="49" charset="-122"/>
              </a:rPr>
              <a:t>S</a:t>
            </a:r>
            <a:r>
              <a:rPr lang="zh-CN" altLang="en-US" b="1" dirty="0">
                <a:ea typeface="楷体_GB2312" pitchFamily="49" charset="-122"/>
              </a:rPr>
              <a:t>是音乐系学生，则</a:t>
            </a:r>
            <a:r>
              <a:rPr lang="en-US" altLang="zh-CN" b="1" dirty="0">
                <a:ea typeface="楷体_GB2312" pitchFamily="49" charset="-122"/>
              </a:rPr>
              <a:t>S</a:t>
            </a:r>
            <a:r>
              <a:rPr lang="zh-CN" altLang="en-US" b="1" dirty="0">
                <a:ea typeface="楷体_GB2312" pitchFamily="49" charset="-122"/>
              </a:rPr>
              <a:t>至少会演奏一样乐器。</a:t>
            </a:r>
          </a:p>
          <a:p>
            <a:pPr>
              <a:lnSpc>
                <a:spcPct val="120000"/>
              </a:lnSpc>
              <a:spcBef>
                <a:spcPct val="50000"/>
              </a:spcBef>
            </a:pPr>
            <a:r>
              <a:rPr lang="zh-CN" altLang="en-US" b="1" dirty="0">
                <a:ea typeface="楷体_GB2312" pitchFamily="49" charset="-122"/>
              </a:rPr>
              <a:t>张艺会演奏电子琴。</a:t>
            </a:r>
          </a:p>
          <a:p>
            <a:pPr>
              <a:lnSpc>
                <a:spcPct val="120000"/>
              </a:lnSpc>
              <a:spcBef>
                <a:spcPct val="50000"/>
              </a:spcBef>
            </a:pPr>
            <a:endParaRPr lang="zh-CN" altLang="en-US" b="1" dirty="0">
              <a:ea typeface="楷体_GB2312" pitchFamily="49" charset="-122"/>
            </a:endParaRPr>
          </a:p>
          <a:p>
            <a:pPr>
              <a:lnSpc>
                <a:spcPct val="120000"/>
              </a:lnSpc>
              <a:spcBef>
                <a:spcPct val="50000"/>
              </a:spcBef>
            </a:pPr>
            <a:endParaRPr lang="zh-CN" altLang="en-US" b="1" dirty="0">
              <a:ea typeface="楷体_GB2312" pitchFamily="49" charset="-122"/>
            </a:endParaRPr>
          </a:p>
          <a:p>
            <a:pPr>
              <a:lnSpc>
                <a:spcPct val="120000"/>
              </a:lnSpc>
              <a:spcBef>
                <a:spcPct val="50000"/>
              </a:spcBef>
            </a:pPr>
            <a:r>
              <a:rPr lang="zh-CN" altLang="en-US" b="1" dirty="0">
                <a:ea typeface="楷体_GB2312" pitchFamily="49" charset="-122"/>
              </a:rPr>
              <a:t>张艺是音乐系学生。</a:t>
            </a:r>
          </a:p>
        </p:txBody>
      </p:sp>
      <p:sp>
        <p:nvSpPr>
          <p:cNvPr id="567300" name="AutoShape 4"/>
          <p:cNvSpPr>
            <a:spLocks noChangeArrowheads="1"/>
          </p:cNvSpPr>
          <p:nvPr/>
        </p:nvSpPr>
        <p:spPr bwMode="auto">
          <a:xfrm>
            <a:off x="5375275" y="3357563"/>
            <a:ext cx="431800" cy="1079500"/>
          </a:xfrm>
          <a:prstGeom prst="downArrow">
            <a:avLst>
              <a:gd name="adj1" fmla="val 50000"/>
              <a:gd name="adj2" fmla="val 625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567301" name="Object 5"/>
          <p:cNvGraphicFramePr>
            <a:graphicFrameLocks noGrp="1" noChangeAspect="1"/>
          </p:cNvGraphicFramePr>
          <p:nvPr>
            <p:ph sz="half" idx="2"/>
          </p:nvPr>
        </p:nvGraphicFramePr>
        <p:xfrm>
          <a:off x="6165850" y="3500438"/>
          <a:ext cx="2628900" cy="533400"/>
        </p:xfrm>
        <a:graphic>
          <a:graphicData uri="http://schemas.openxmlformats.org/presentationml/2006/ole">
            <mc:AlternateContent xmlns:mc="http://schemas.openxmlformats.org/markup-compatibility/2006">
              <mc:Choice xmlns:v="urn:schemas-microsoft-com:vml" Requires="v">
                <p:oleObj spid="_x0000_s7171" name="公式" r:id="rId3" imgW="876240" imgH="177480" progId="Equation.3">
                  <p:embed/>
                </p:oleObj>
              </mc:Choice>
              <mc:Fallback>
                <p:oleObj name="公式" r:id="rId3" imgW="876240" imgH="177480" progId="Equation.3">
                  <p:embed/>
                  <p:pic>
                    <p:nvPicPr>
                      <p:cNvPr id="56730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5850" y="3500438"/>
                        <a:ext cx="26289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7302" name="Text Box 6"/>
          <p:cNvSpPr txBox="1">
            <a:spLocks noChangeArrowheads="1"/>
          </p:cNvSpPr>
          <p:nvPr/>
        </p:nvSpPr>
        <p:spPr bwMode="auto">
          <a:xfrm>
            <a:off x="3287714" y="3573463"/>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CC0000"/>
                </a:solidFill>
                <a:effectLst/>
                <a:uLnTx/>
                <a:uFillTx/>
                <a:latin typeface="等线" panose="020F0502020204030204"/>
                <a:ea typeface="等线" panose="02010600030101010101" pitchFamily="2" charset="-122"/>
                <a:cs typeface="+mn-cs"/>
              </a:rPr>
              <a:t>肯定后件错误</a:t>
            </a:r>
          </a:p>
        </p:txBody>
      </p:sp>
      <p:sp>
        <p:nvSpPr>
          <p:cNvPr id="567303" name="Line 7"/>
          <p:cNvSpPr>
            <a:spLocks noChangeShapeType="1"/>
          </p:cNvSpPr>
          <p:nvPr/>
        </p:nvSpPr>
        <p:spPr bwMode="auto">
          <a:xfrm>
            <a:off x="5232400" y="3429000"/>
            <a:ext cx="719138" cy="64770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67304" name="Line 8"/>
          <p:cNvSpPr>
            <a:spLocks noChangeShapeType="1"/>
          </p:cNvSpPr>
          <p:nvPr/>
        </p:nvSpPr>
        <p:spPr bwMode="auto">
          <a:xfrm flipH="1">
            <a:off x="5232401" y="3429000"/>
            <a:ext cx="792163" cy="57785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p:cNvSpPr>
            <a:spLocks noGrp="1"/>
          </p:cNvSpPr>
          <p:nvPr>
            <p:ph type="title"/>
          </p:nvPr>
        </p:nvSpPr>
        <p:spPr/>
        <p:txBody>
          <a:bodyPr>
            <a:normAutofit fontScale="90000"/>
          </a:bodyPr>
          <a:lstStyle/>
          <a:p>
            <a:r>
              <a:rPr lang="en-US" altLang="zh-CN" dirty="0">
                <a:solidFill>
                  <a:srgbClr val="009900"/>
                </a:solidFill>
                <a:ea typeface="黑体" panose="02010609060101010101" pitchFamily="49" charset="-122"/>
              </a:rPr>
              <a:t>【</a:t>
            </a:r>
            <a:r>
              <a:rPr lang="zh-CN" altLang="en-US" dirty="0">
                <a:solidFill>
                  <a:srgbClr val="009900"/>
                </a:solidFill>
                <a:ea typeface="黑体" panose="02010609060101010101" pitchFamily="49" charset="-122"/>
              </a:rPr>
              <a:t>演绎推理实例</a:t>
            </a:r>
            <a:r>
              <a:rPr lang="en-US" altLang="zh-CN" dirty="0">
                <a:solidFill>
                  <a:srgbClr val="009900"/>
                </a:solidFill>
                <a:ea typeface="黑体" panose="02010609060101010101" pitchFamily="49" charset="-122"/>
              </a:rPr>
              <a:t>】</a:t>
            </a:r>
          </a:p>
        </p:txBody>
      </p:sp>
    </p:spTree>
    <p:extLst>
      <p:ext uri="{BB962C8B-B14F-4D97-AF65-F5344CB8AC3E}">
        <p14:creationId xmlns:p14="http://schemas.microsoft.com/office/powerpoint/2010/main" val="1549869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73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730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730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730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7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00" grpId="0" animBg="1"/>
      <p:bldP spid="567302" grpId="0"/>
      <p:bldP spid="567303" grpId="0" animBg="1"/>
      <p:bldP spid="56730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96FA5E-3C19-4CF1-8A12-7057B77E555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68323" name="Rectangle 3"/>
          <p:cNvSpPr>
            <a:spLocks noGrp="1"/>
          </p:cNvSpPr>
          <p:nvPr>
            <p:ph type="body" sz="half" idx="1"/>
          </p:nvPr>
        </p:nvSpPr>
        <p:spPr>
          <a:xfrm>
            <a:off x="1981200" y="1495426"/>
            <a:ext cx="8147050" cy="4525963"/>
          </a:xfrm>
        </p:spPr>
        <p:txBody>
          <a:bodyPr/>
          <a:lstStyle/>
          <a:p>
            <a:pPr>
              <a:lnSpc>
                <a:spcPct val="120000"/>
              </a:lnSpc>
              <a:spcBef>
                <a:spcPct val="50000"/>
              </a:spcBef>
            </a:pPr>
            <a:r>
              <a:rPr lang="zh-CN" altLang="en-US" b="1" dirty="0">
                <a:ea typeface="楷体_GB2312" pitchFamily="49" charset="-122"/>
              </a:rPr>
              <a:t>如果</a:t>
            </a:r>
            <a:r>
              <a:rPr lang="en-US" altLang="zh-CN" b="1" dirty="0">
                <a:ea typeface="楷体_GB2312" pitchFamily="49" charset="-122"/>
              </a:rPr>
              <a:t>S</a:t>
            </a:r>
            <a:r>
              <a:rPr lang="zh-CN" altLang="en-US" b="1" dirty="0">
                <a:ea typeface="楷体_GB2312" pitchFamily="49" charset="-122"/>
              </a:rPr>
              <a:t>是音乐系学生，则</a:t>
            </a:r>
            <a:r>
              <a:rPr lang="en-US" altLang="zh-CN" b="1" dirty="0">
                <a:ea typeface="楷体_GB2312" pitchFamily="49" charset="-122"/>
              </a:rPr>
              <a:t>S</a:t>
            </a:r>
            <a:r>
              <a:rPr lang="zh-CN" altLang="en-US" b="1" dirty="0">
                <a:ea typeface="楷体_GB2312" pitchFamily="49" charset="-122"/>
              </a:rPr>
              <a:t>至少会演奏一样乐器。</a:t>
            </a:r>
          </a:p>
          <a:p>
            <a:pPr>
              <a:lnSpc>
                <a:spcPct val="120000"/>
              </a:lnSpc>
              <a:spcBef>
                <a:spcPct val="50000"/>
              </a:spcBef>
            </a:pPr>
            <a:r>
              <a:rPr lang="zh-CN" altLang="en-US" b="1" dirty="0">
                <a:ea typeface="楷体_GB2312" pitchFamily="49" charset="-122"/>
              </a:rPr>
              <a:t>张艺不是音乐系学生。</a:t>
            </a:r>
          </a:p>
          <a:p>
            <a:pPr>
              <a:lnSpc>
                <a:spcPct val="120000"/>
              </a:lnSpc>
              <a:spcBef>
                <a:spcPct val="50000"/>
              </a:spcBef>
            </a:pPr>
            <a:endParaRPr lang="zh-CN" altLang="en-US" b="1" dirty="0">
              <a:ea typeface="楷体_GB2312" pitchFamily="49" charset="-122"/>
            </a:endParaRPr>
          </a:p>
          <a:p>
            <a:pPr>
              <a:lnSpc>
                <a:spcPct val="120000"/>
              </a:lnSpc>
              <a:spcBef>
                <a:spcPct val="50000"/>
              </a:spcBef>
            </a:pPr>
            <a:endParaRPr lang="zh-CN" altLang="en-US" b="1" dirty="0">
              <a:ea typeface="楷体_GB2312" pitchFamily="49" charset="-122"/>
            </a:endParaRPr>
          </a:p>
          <a:p>
            <a:pPr>
              <a:lnSpc>
                <a:spcPct val="120000"/>
              </a:lnSpc>
              <a:spcBef>
                <a:spcPct val="50000"/>
              </a:spcBef>
            </a:pPr>
            <a:r>
              <a:rPr lang="zh-CN" altLang="en-US" b="1" dirty="0">
                <a:ea typeface="楷体_GB2312" pitchFamily="49" charset="-122"/>
              </a:rPr>
              <a:t>张艺不会演奏任何一样乐器。</a:t>
            </a:r>
          </a:p>
        </p:txBody>
      </p:sp>
      <p:sp>
        <p:nvSpPr>
          <p:cNvPr id="568324" name="AutoShape 4"/>
          <p:cNvSpPr>
            <a:spLocks noChangeArrowheads="1"/>
          </p:cNvSpPr>
          <p:nvPr/>
        </p:nvSpPr>
        <p:spPr bwMode="auto">
          <a:xfrm>
            <a:off x="5375275" y="3357563"/>
            <a:ext cx="431800" cy="1079500"/>
          </a:xfrm>
          <a:prstGeom prst="downArrow">
            <a:avLst>
              <a:gd name="adj1" fmla="val 50000"/>
              <a:gd name="adj2" fmla="val 625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568325" name="Object 5"/>
          <p:cNvGraphicFramePr>
            <a:graphicFrameLocks noGrp="1" noChangeAspect="1"/>
          </p:cNvGraphicFramePr>
          <p:nvPr>
            <p:ph sz="half" idx="2"/>
          </p:nvPr>
        </p:nvGraphicFramePr>
        <p:xfrm>
          <a:off x="6167438" y="3573464"/>
          <a:ext cx="3097212" cy="515937"/>
        </p:xfrm>
        <a:graphic>
          <a:graphicData uri="http://schemas.openxmlformats.org/presentationml/2006/ole">
            <mc:AlternateContent xmlns:mc="http://schemas.openxmlformats.org/markup-compatibility/2006">
              <mc:Choice xmlns:v="urn:schemas-microsoft-com:vml" Requires="v">
                <p:oleObj spid="_x0000_s8195" name="公式" r:id="rId3" imgW="1066680" imgH="177480" progId="Equation.3">
                  <p:embed/>
                </p:oleObj>
              </mc:Choice>
              <mc:Fallback>
                <p:oleObj name="公式" r:id="rId3" imgW="1066680" imgH="177480" progId="Equation.3">
                  <p:embed/>
                  <p:pic>
                    <p:nvPicPr>
                      <p:cNvPr id="56832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7438" y="3573464"/>
                        <a:ext cx="3097212" cy="51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8326" name="Text Box 6"/>
          <p:cNvSpPr txBox="1">
            <a:spLocks noChangeArrowheads="1"/>
          </p:cNvSpPr>
          <p:nvPr/>
        </p:nvSpPr>
        <p:spPr bwMode="auto">
          <a:xfrm>
            <a:off x="3287714" y="3573463"/>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否定前件错误</a:t>
            </a:r>
          </a:p>
        </p:txBody>
      </p:sp>
      <p:sp>
        <p:nvSpPr>
          <p:cNvPr id="568327" name="Line 7"/>
          <p:cNvSpPr>
            <a:spLocks noChangeShapeType="1"/>
          </p:cNvSpPr>
          <p:nvPr/>
        </p:nvSpPr>
        <p:spPr bwMode="auto">
          <a:xfrm>
            <a:off x="5232400" y="3429000"/>
            <a:ext cx="719138" cy="64770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68328" name="Line 8"/>
          <p:cNvSpPr>
            <a:spLocks noChangeShapeType="1"/>
          </p:cNvSpPr>
          <p:nvPr/>
        </p:nvSpPr>
        <p:spPr bwMode="auto">
          <a:xfrm flipH="1">
            <a:off x="5232401" y="3429000"/>
            <a:ext cx="792163" cy="57785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p:cNvSpPr>
            <a:spLocks noGrp="1"/>
          </p:cNvSpPr>
          <p:nvPr>
            <p:ph type="title"/>
          </p:nvPr>
        </p:nvSpPr>
        <p:spPr/>
        <p:txBody>
          <a:bodyPr>
            <a:normAutofit fontScale="90000"/>
          </a:bodyPr>
          <a:lstStyle/>
          <a:p>
            <a:r>
              <a:rPr lang="en-US" altLang="zh-CN" dirty="0">
                <a:solidFill>
                  <a:srgbClr val="009900"/>
                </a:solidFill>
                <a:ea typeface="黑体" panose="02010609060101010101" pitchFamily="49" charset="-122"/>
              </a:rPr>
              <a:t>【</a:t>
            </a:r>
            <a:r>
              <a:rPr lang="zh-CN" altLang="en-US" dirty="0">
                <a:solidFill>
                  <a:srgbClr val="009900"/>
                </a:solidFill>
                <a:ea typeface="黑体" panose="02010609060101010101" pitchFamily="49" charset="-122"/>
              </a:rPr>
              <a:t>演绎推理实例</a:t>
            </a:r>
            <a:r>
              <a:rPr lang="en-US" altLang="zh-CN" dirty="0">
                <a:solidFill>
                  <a:srgbClr val="009900"/>
                </a:solidFill>
                <a:ea typeface="黑体" panose="02010609060101010101" pitchFamily="49" charset="-122"/>
              </a:rPr>
              <a:t>】</a:t>
            </a:r>
          </a:p>
        </p:txBody>
      </p:sp>
    </p:spTree>
    <p:extLst>
      <p:ext uri="{BB962C8B-B14F-4D97-AF65-F5344CB8AC3E}">
        <p14:creationId xmlns:p14="http://schemas.microsoft.com/office/powerpoint/2010/main" val="288996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83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83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83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83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83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4" grpId="0" animBg="1"/>
      <p:bldP spid="568326" grpId="0"/>
      <p:bldP spid="568327" grpId="0" animBg="1"/>
      <p:bldP spid="5683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矩形 4"/>
          <p:cNvSpPr/>
          <p:nvPr/>
        </p:nvSpPr>
        <p:spPr>
          <a:xfrm>
            <a:off x="894735" y="1089164"/>
            <a:ext cx="11169446" cy="5693866"/>
          </a:xfrm>
          <a:prstGeom prst="rect">
            <a:avLst/>
          </a:prstGeom>
        </p:spPr>
        <p:txBody>
          <a:bodyPr wrap="square">
            <a:spAutoFit/>
          </a:bodyPr>
          <a:lstStyle/>
          <a:p>
            <a:pPr marL="0" marR="254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楷体_GB2312" panose="02010609030101010101"/>
                <a:ea typeface="等线" panose="02010600030101010101" pitchFamily="2" charset="-122"/>
                <a:cs typeface="+mn-cs"/>
              </a:rPr>
              <a:t>置换</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可简单的理解为是在一个谓词公式中用置换项去替换变量。</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    定义</a:t>
            </a:r>
            <a:r>
              <a:rPr kumimoji="0" lang="en-US" altLang="zh-CN"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7</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等线" panose="02010600030101010101" pitchFamily="2" charset="-122"/>
                <a:cs typeface="+mn-cs"/>
              </a:rPr>
              <a:t>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置换是形如</a:t>
            </a:r>
          </a:p>
          <a:p>
            <a:pPr marL="0" marR="95620" lvl="0" indent="0" algn="l" defTabSz="914400" rtl="0" eaLnBrk="1" fontAlgn="auto" latinLnBrk="0" hangingPunct="1">
              <a:lnSpc>
                <a:spcPct val="100000"/>
              </a:lnSpc>
              <a:spcBef>
                <a:spcPts val="0"/>
              </a:spcBef>
              <a:spcAft>
                <a:spcPts val="0"/>
              </a:spcAft>
              <a:buClrTx/>
              <a:buSzTx/>
              <a:buFontTx/>
              <a:buNone/>
              <a:tabLst/>
              <a:defRPr/>
            </a:pPr>
            <a:r>
              <a:rPr kumimoji="0" lang="fr-F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{t</a:t>
            </a:r>
            <a:r>
              <a:rPr kumimoji="0" lang="fr-F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1 </a:t>
            </a:r>
            <a:r>
              <a:rPr kumimoji="0" lang="fr-F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fr-F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1 </a:t>
            </a:r>
            <a:r>
              <a:rPr kumimoji="0" lang="fr-F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fr-F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2 </a:t>
            </a:r>
            <a:r>
              <a:rPr kumimoji="0" lang="fr-F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fr-F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2 </a:t>
            </a:r>
            <a:r>
              <a:rPr kumimoji="0" lang="fr-F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fr-F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n </a:t>
            </a:r>
            <a:r>
              <a:rPr kumimoji="0" lang="fr-F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fr-F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n </a:t>
            </a:r>
            <a:r>
              <a:rPr kumimoji="0" lang="fr-F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t>
            </a:r>
            <a:endParaRPr kumimoji="0" lang="fr-F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a:p>
            <a:pPr marL="0" marR="46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的有限集合。其中，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n</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是项；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n</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是互不相同的变元；</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i</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i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表示用</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i</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替换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i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。并且要求</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i</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i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不能相同，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i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不能循环地出现在另一个</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i</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中。</a:t>
            </a:r>
          </a:p>
          <a:p>
            <a:pPr marL="0" marR="707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    例如，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{a/x, c/y, f(b)/z}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是一个置换。</a:t>
            </a:r>
          </a:p>
          <a:p>
            <a:pPr marL="0" marR="112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    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{g(z)/x, f(x)/z}</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不是一个置换。原因是它在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z</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之间出现了循环置换现象。即当用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g(z)</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置换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f(g(z))</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置换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z</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时，既没有消去</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，也没有消去</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z</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a:t>
            </a:r>
          </a:p>
          <a:p>
            <a:pPr marL="0" marR="78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    若改为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{g(a)/x, f(x)/z}</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即可，原因是用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g(a)</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置换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f(g(a))</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置换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z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，则消去了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z</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a:t>
            </a:r>
          </a:p>
          <a:p>
            <a:pPr marL="0" marR="355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通常，置换是用希腊字母</a:t>
            </a:r>
            <a:r>
              <a:rPr kumimoji="0" lang="en-US" altLang="zh-CN"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θ</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σ</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α</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λ</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等来表示的。</a:t>
            </a:r>
          </a:p>
          <a:p>
            <a:pPr marL="0" marR="63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630031"/>
              </a:solidFill>
              <a:effectLst/>
              <a:uLnTx/>
              <a:uFillTx/>
              <a:latin typeface="楷体_GB2312" panose="02010609030101010101"/>
              <a:ea typeface="等线" panose="02010600030101010101" pitchFamily="2" charset="-122"/>
              <a:cs typeface="+mn-cs"/>
            </a:endParaRPr>
          </a:p>
          <a:p>
            <a:pPr marL="0" marR="637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   </a:t>
            </a: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8</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设</a:t>
            </a:r>
            <a:r>
              <a:rPr kumimoji="0" lang="en-US" altLang="zh-CN"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θ</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n</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n</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是一个置换，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F</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是一个谓词公式，把公式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F</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中出现的所有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x</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i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换成</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t</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i</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i</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=1,2,…,n)</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，得到一个新的公式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F</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在置换</a:t>
            </a:r>
            <a:r>
              <a:rPr kumimoji="0" lang="en-US" altLang="zh-CN"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θ </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下的</a:t>
            </a:r>
            <a:r>
              <a:rPr kumimoji="0" lang="zh-CN" altLang="en-US" sz="2400" b="0" i="0" u="none" strike="noStrike" kern="1200" cap="none" spc="0" normalizeH="0" baseline="0" noProof="0" dirty="0">
                <a:ln>
                  <a:noFill/>
                </a:ln>
                <a:solidFill>
                  <a:srgbClr val="006300"/>
                </a:solidFill>
                <a:effectLst/>
                <a:uLnTx/>
                <a:uFillTx/>
                <a:latin typeface="楷体_GB2312" panose="02010609030101010101"/>
                <a:ea typeface="等线" panose="02010600030101010101" pitchFamily="2" charset="-122"/>
                <a:cs typeface="+mn-cs"/>
              </a:rPr>
              <a:t>例示</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，记作</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G=</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mn-cs"/>
              </a:rPr>
              <a:t>F</a:t>
            </a:r>
            <a:r>
              <a:rPr kumimoji="0" lang="en-US" altLang="zh-CN" sz="2400" b="0" i="0" u="none" strike="noStrike" kern="1200" cap="none" spc="0" normalizeH="0" baseline="0" noProof="0" dirty="0" err="1">
                <a:ln>
                  <a:noFill/>
                </a:ln>
                <a:solidFill>
                  <a:srgbClr val="0000CC"/>
                </a:solidFill>
                <a:effectLst/>
                <a:uLnTx/>
                <a:uFillTx/>
                <a:latin typeface="楷体_GB2312" panose="02010609030101010101"/>
                <a:ea typeface="等线" panose="02010600030101010101" pitchFamily="2" charset="-122"/>
                <a:cs typeface="+mn-cs"/>
              </a:rPr>
              <a:t>θ</a:t>
            </a: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a:t>
            </a:r>
          </a:p>
          <a:p>
            <a:pPr marL="0" marR="446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楷体_GB2312" panose="02010609030101010101"/>
                <a:ea typeface="等线" panose="02010600030101010101" pitchFamily="2" charset="-122"/>
                <a:cs typeface="+mn-cs"/>
              </a:rPr>
              <a:t>   </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
        <p:nvSpPr>
          <p:cNvPr id="8" name="Rectangle 2"/>
          <p:cNvSpPr txBox="1">
            <a:spLocks/>
          </p:cNvSpPr>
          <p:nvPr/>
        </p:nvSpPr>
        <p:spPr>
          <a:xfrm>
            <a:off x="700088" y="168562"/>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2800" b="0" i="0" u="none" strike="noStrike" kern="1200" cap="none" spc="0" normalizeH="0" baseline="0" noProof="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3.3.2</a:t>
            </a:r>
            <a:r>
              <a:rPr kumimoji="0" lang="zh-CN" altLang="en-US" sz="2800" b="0" i="0" u="none" strike="noStrike" kern="1200" cap="none" spc="0" normalizeH="0" baseline="0" noProof="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置换与合一</a:t>
            </a:r>
            <a:endParaRPr kumimoji="0" lang="zh-CN" altLang="en-US"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endParaRPr>
          </a:p>
        </p:txBody>
      </p:sp>
    </p:spTree>
    <p:extLst>
      <p:ext uri="{BB962C8B-B14F-4D97-AF65-F5344CB8AC3E}">
        <p14:creationId xmlns:p14="http://schemas.microsoft.com/office/powerpoint/2010/main" val="353502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9401E4-9167-4358-8D76-DBD9087214F6}"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79938" name="Rectangle 2"/>
          <p:cNvSpPr>
            <a:spLocks noGrp="1"/>
          </p:cNvSpPr>
          <p:nvPr>
            <p:ph type="title"/>
          </p:nvPr>
        </p:nvSpPr>
        <p:spPr/>
        <p:txBody>
          <a:bodyPr/>
          <a:lstStyle/>
          <a:p>
            <a:r>
              <a:rPr lang="en-US" altLang="zh-CN" sz="2800">
                <a:solidFill>
                  <a:srgbClr val="008000"/>
                </a:solidFill>
                <a:ea typeface="黑体" panose="02010609060101010101" pitchFamily="49" charset="-122"/>
              </a:rPr>
              <a:t>【</a:t>
            </a:r>
            <a:r>
              <a:rPr lang="zh-CN" altLang="en-US" sz="2800">
                <a:solidFill>
                  <a:srgbClr val="008000"/>
                </a:solidFill>
                <a:ea typeface="黑体" panose="02010609060101010101" pitchFamily="49" charset="-122"/>
              </a:rPr>
              <a:t>实例</a:t>
            </a:r>
            <a:r>
              <a:rPr lang="en-US" altLang="zh-CN" sz="2800">
                <a:solidFill>
                  <a:srgbClr val="008000"/>
                </a:solidFill>
                <a:ea typeface="黑体" panose="02010609060101010101" pitchFamily="49" charset="-122"/>
              </a:rPr>
              <a:t>】</a:t>
            </a:r>
          </a:p>
        </p:txBody>
      </p:sp>
      <p:sp>
        <p:nvSpPr>
          <p:cNvPr id="679939" name="Rectangle 3"/>
          <p:cNvSpPr>
            <a:spLocks noGrp="1"/>
          </p:cNvSpPr>
          <p:nvPr>
            <p:ph type="body" sz="half" idx="1"/>
          </p:nvPr>
        </p:nvSpPr>
        <p:spPr>
          <a:xfrm>
            <a:off x="1992314" y="836613"/>
            <a:ext cx="7991475" cy="1871662"/>
          </a:xfrm>
        </p:spPr>
        <p:txBody>
          <a:bodyPr>
            <a:normAutofit lnSpcReduction="10000"/>
          </a:bodyPr>
          <a:lstStyle/>
          <a:p>
            <a:pPr>
              <a:lnSpc>
                <a:spcPct val="120000"/>
              </a:lnSpc>
              <a:spcBef>
                <a:spcPct val="30000"/>
              </a:spcBef>
              <a:buFont typeface="Wingdings" panose="05000000000000000000" pitchFamily="2" charset="2"/>
              <a:buNone/>
            </a:pPr>
            <a:r>
              <a:rPr lang="zh-CN" altLang="en-US" b="1" dirty="0">
                <a:solidFill>
                  <a:schemeClr val="accent1"/>
                </a:solidFill>
                <a:ea typeface="楷体_GB2312" pitchFamily="49" charset="-122"/>
              </a:rPr>
              <a:t>设已知如下事实：</a:t>
            </a:r>
          </a:p>
          <a:p>
            <a:pPr>
              <a:lnSpc>
                <a:spcPct val="120000"/>
              </a:lnSpc>
              <a:spcBef>
                <a:spcPct val="30000"/>
              </a:spcBef>
              <a:buFont typeface="Wingdings" panose="05000000000000000000" pitchFamily="2" charset="2"/>
              <a:buNone/>
            </a:pPr>
            <a:r>
              <a:rPr lang="zh-CN" altLang="en-US" b="1" dirty="0">
                <a:solidFill>
                  <a:schemeClr val="accent1"/>
                </a:solidFill>
                <a:ea typeface="楷体_GB2312" pitchFamily="49" charset="-122"/>
              </a:rPr>
              <a:t>       </a:t>
            </a:r>
            <a:r>
              <a:rPr lang="en-US" altLang="zh-CN" b="1" dirty="0">
                <a:solidFill>
                  <a:schemeClr val="accent1"/>
                </a:solidFill>
                <a:ea typeface="楷体_GB2312" pitchFamily="49" charset="-122"/>
              </a:rPr>
              <a:t>R, S, R</a:t>
            </a:r>
            <a:r>
              <a:rPr lang="en-US" altLang="zh-CN" b="1" dirty="0">
                <a:solidFill>
                  <a:schemeClr val="accent1"/>
                </a:solidFill>
              </a:rPr>
              <a:t>→T, S∧T →P, P →Q</a:t>
            </a:r>
          </a:p>
          <a:p>
            <a:pPr>
              <a:lnSpc>
                <a:spcPct val="120000"/>
              </a:lnSpc>
              <a:spcBef>
                <a:spcPct val="30000"/>
              </a:spcBef>
              <a:buFont typeface="Wingdings" panose="05000000000000000000" pitchFamily="2" charset="2"/>
              <a:buNone/>
            </a:pPr>
            <a:r>
              <a:rPr lang="zh-CN" altLang="en-US" b="1" dirty="0">
                <a:solidFill>
                  <a:schemeClr val="accent1"/>
                </a:solidFill>
                <a:ea typeface="楷体_GB2312" pitchFamily="49" charset="-122"/>
              </a:rPr>
              <a:t>求证：</a:t>
            </a:r>
            <a:r>
              <a:rPr lang="en-US" altLang="zh-CN" b="1" dirty="0">
                <a:solidFill>
                  <a:schemeClr val="accent1"/>
                </a:solidFill>
                <a:ea typeface="楷体_GB2312" pitchFamily="49" charset="-122"/>
              </a:rPr>
              <a:t>Q</a:t>
            </a:r>
            <a:r>
              <a:rPr lang="zh-CN" altLang="en-US" b="1" dirty="0">
                <a:solidFill>
                  <a:schemeClr val="accent1"/>
                </a:solidFill>
                <a:ea typeface="楷体_GB2312" pitchFamily="49" charset="-122"/>
              </a:rPr>
              <a:t>为真。</a:t>
            </a:r>
          </a:p>
        </p:txBody>
      </p:sp>
      <p:sp>
        <p:nvSpPr>
          <p:cNvPr id="679940" name="Text Box 4"/>
          <p:cNvSpPr txBox="1">
            <a:spLocks noChangeArrowheads="1"/>
          </p:cNvSpPr>
          <p:nvPr/>
        </p:nvSpPr>
        <p:spPr bwMode="auto">
          <a:xfrm>
            <a:off x="2135189" y="2757489"/>
            <a:ext cx="7921625" cy="381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rPr>
              <a:t>证明：因为</a:t>
            </a:r>
          </a:p>
          <a:p>
            <a:pPr marL="342900" marR="0" lvl="0" indent="-34290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endParaRPr>
          </a:p>
          <a:p>
            <a:pPr marL="342900" marR="0" lvl="0" indent="-34290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endParaRPr>
          </a:p>
          <a:p>
            <a:pPr marL="342900" marR="0" lvl="0" indent="-34290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endParaRPr>
          </a:p>
          <a:p>
            <a:pPr marL="342900" marR="0" lvl="0" indent="-34290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rPr>
              <a:t>           </a:t>
            </a:r>
          </a:p>
          <a:p>
            <a:pPr marL="342900" marR="0" lvl="0" indent="-34290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rPr>
              <a:t>          所以</a:t>
            </a:r>
            <a:r>
              <a:rPr kumimoji="0" lang="en-US" altLang="zh-CN"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rPr>
              <a:t>Q</a:t>
            </a:r>
            <a:r>
              <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楷体_GB2312" pitchFamily="49" charset="-122"/>
                <a:cs typeface="+mn-cs"/>
              </a:rPr>
              <a:t>为真。</a:t>
            </a:r>
            <a:endPar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graphicFrame>
        <p:nvGraphicFramePr>
          <p:cNvPr id="679941" name="Object 5"/>
          <p:cNvGraphicFramePr>
            <a:graphicFrameLocks noGrp="1" noChangeAspect="1"/>
          </p:cNvGraphicFramePr>
          <p:nvPr>
            <p:ph sz="half" idx="2"/>
          </p:nvPr>
        </p:nvGraphicFramePr>
        <p:xfrm>
          <a:off x="3359150" y="3429001"/>
          <a:ext cx="3887788" cy="2466975"/>
        </p:xfrm>
        <a:graphic>
          <a:graphicData uri="http://schemas.openxmlformats.org/presentationml/2006/ole">
            <mc:AlternateContent xmlns:mc="http://schemas.openxmlformats.org/markup-compatibility/2006">
              <mc:Choice xmlns:v="urn:schemas-microsoft-com:vml" Requires="v">
                <p:oleObj spid="_x0000_s9219" name="公式" r:id="rId3" imgW="1180800" imgH="749160" progId="Equation.3">
                  <p:embed/>
                </p:oleObj>
              </mc:Choice>
              <mc:Fallback>
                <p:oleObj name="公式" r:id="rId3" imgW="1180800" imgH="749160" progId="Equation.3">
                  <p:embed/>
                  <p:pic>
                    <p:nvPicPr>
                      <p:cNvPr id="67994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9150" y="3429001"/>
                        <a:ext cx="3887788" cy="2466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9943" name="Text Box 7"/>
          <p:cNvSpPr txBox="1">
            <a:spLocks noChangeArrowheads="1"/>
          </p:cNvSpPr>
          <p:nvPr/>
        </p:nvSpPr>
        <p:spPr bwMode="auto">
          <a:xfrm>
            <a:off x="7319963" y="3308351"/>
            <a:ext cx="1980029" cy="2642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20000"/>
              </a:lnSpc>
              <a:spcBef>
                <a:spcPct val="40000"/>
              </a:spcBef>
              <a:spcAft>
                <a:spcPts val="0"/>
              </a:spcAft>
              <a:buClrTx/>
              <a:buSzTx/>
              <a:buFontTx/>
              <a:buNone/>
              <a:tabLst/>
              <a:defRPr/>
            </a:pPr>
            <a:r>
              <a:rPr kumimoji="0" lang="zh-CN" altLang="en-US" sz="2800" b="1" i="0" u="none" strike="noStrike" kern="1200" cap="none" spc="0" normalizeH="0" baseline="0" noProof="0" dirty="0">
                <a:ln>
                  <a:noFill/>
                </a:ln>
                <a:solidFill>
                  <a:srgbClr val="CC0000"/>
                </a:solidFill>
                <a:effectLst/>
                <a:uLnTx/>
                <a:uFillTx/>
                <a:latin typeface="等线" panose="020F0502020204030204"/>
                <a:ea typeface="楷体_GB2312" pitchFamily="49" charset="-122"/>
                <a:cs typeface="+mn-cs"/>
              </a:rPr>
              <a:t>假言推理</a:t>
            </a:r>
          </a:p>
          <a:p>
            <a:pPr marL="0" marR="0" lvl="0" indent="0" algn="l" defTabSz="914400" rtl="0" eaLnBrk="1" fontAlgn="auto" latinLnBrk="0" hangingPunct="1">
              <a:lnSpc>
                <a:spcPct val="120000"/>
              </a:lnSpc>
              <a:spcBef>
                <a:spcPct val="40000"/>
              </a:spcBef>
              <a:spcAft>
                <a:spcPts val="0"/>
              </a:spcAft>
              <a:buClrTx/>
              <a:buSzTx/>
              <a:buFontTx/>
              <a:buNone/>
              <a:tabLst/>
              <a:defRPr/>
            </a:pPr>
            <a:r>
              <a:rPr kumimoji="0" lang="zh-CN" altLang="en-US" sz="2800" b="1" i="0" u="none" strike="noStrike" kern="1200" cap="none" spc="0" normalizeH="0" baseline="0" noProof="0" dirty="0">
                <a:ln>
                  <a:noFill/>
                </a:ln>
                <a:solidFill>
                  <a:srgbClr val="CC0000"/>
                </a:solidFill>
                <a:effectLst/>
                <a:uLnTx/>
                <a:uFillTx/>
                <a:latin typeface="等线" panose="020F0502020204030204"/>
                <a:ea typeface="楷体_GB2312" pitchFamily="49" charset="-122"/>
                <a:cs typeface="+mn-cs"/>
              </a:rPr>
              <a:t>引入合取词</a:t>
            </a:r>
          </a:p>
          <a:p>
            <a:pPr marL="0" marR="0" lvl="0" indent="0" algn="l" defTabSz="914400" rtl="0" eaLnBrk="1" fontAlgn="auto" latinLnBrk="0" hangingPunct="1">
              <a:lnSpc>
                <a:spcPct val="120000"/>
              </a:lnSpc>
              <a:spcBef>
                <a:spcPct val="40000"/>
              </a:spcBef>
              <a:spcAft>
                <a:spcPts val="0"/>
              </a:spcAft>
              <a:buClrTx/>
              <a:buSzTx/>
              <a:buFontTx/>
              <a:buNone/>
              <a:tabLst/>
              <a:defRPr/>
            </a:pPr>
            <a:r>
              <a:rPr kumimoji="0" lang="zh-CN" altLang="en-US" sz="2800" b="1" i="0" u="none" strike="noStrike" kern="1200" cap="none" spc="0" normalizeH="0" baseline="0" noProof="0" dirty="0">
                <a:ln>
                  <a:noFill/>
                </a:ln>
                <a:solidFill>
                  <a:srgbClr val="CC0000"/>
                </a:solidFill>
                <a:effectLst/>
                <a:uLnTx/>
                <a:uFillTx/>
                <a:latin typeface="等线" panose="020F0502020204030204"/>
                <a:ea typeface="楷体_GB2312" pitchFamily="49" charset="-122"/>
                <a:cs typeface="+mn-cs"/>
              </a:rPr>
              <a:t>假言推理</a:t>
            </a:r>
          </a:p>
          <a:p>
            <a:pPr marL="0" marR="0" lvl="0" indent="0" algn="l" defTabSz="914400" rtl="0" eaLnBrk="1" fontAlgn="auto" latinLnBrk="0" hangingPunct="1">
              <a:lnSpc>
                <a:spcPct val="120000"/>
              </a:lnSpc>
              <a:spcBef>
                <a:spcPct val="40000"/>
              </a:spcBef>
              <a:spcAft>
                <a:spcPts val="0"/>
              </a:spcAft>
              <a:buClrTx/>
              <a:buSzTx/>
              <a:buFontTx/>
              <a:buNone/>
              <a:tabLst/>
              <a:defRPr/>
            </a:pPr>
            <a:r>
              <a:rPr kumimoji="0" lang="zh-CN" altLang="en-US" sz="2800" b="1" i="0" u="none" strike="noStrike" kern="1200" cap="none" spc="0" normalizeH="0" baseline="0" noProof="0" dirty="0">
                <a:ln>
                  <a:noFill/>
                </a:ln>
                <a:solidFill>
                  <a:srgbClr val="CC0000"/>
                </a:solidFill>
                <a:effectLst/>
                <a:uLnTx/>
                <a:uFillTx/>
                <a:latin typeface="等线" panose="020F0502020204030204"/>
                <a:ea typeface="楷体_GB2312" pitchFamily="49" charset="-122"/>
                <a:cs typeface="+mn-cs"/>
              </a:rPr>
              <a:t>假言推理</a:t>
            </a:r>
          </a:p>
        </p:txBody>
      </p:sp>
    </p:spTree>
    <p:extLst>
      <p:ext uri="{BB962C8B-B14F-4D97-AF65-F5344CB8AC3E}">
        <p14:creationId xmlns:p14="http://schemas.microsoft.com/office/powerpoint/2010/main" val="164363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99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99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99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40" grpId="0"/>
      <p:bldP spid="67994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9401E4-9167-4358-8D76-DBD9087214F6}"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79938" name="Rectangle 2"/>
          <p:cNvSpPr>
            <a:spLocks noGrp="1"/>
          </p:cNvSpPr>
          <p:nvPr>
            <p:ph type="title"/>
          </p:nvPr>
        </p:nvSpPr>
        <p:spPr>
          <a:xfrm>
            <a:off x="527051" y="187325"/>
            <a:ext cx="10839039" cy="1444830"/>
          </a:xfrm>
        </p:spPr>
        <p:txBody>
          <a:bodyPr>
            <a:normAutofit/>
          </a:bodyPr>
          <a:lstStyle/>
          <a:p>
            <a:pPr marR="82150" lvl="0">
              <a:lnSpc>
                <a:spcPct val="100000"/>
              </a:lnSpc>
              <a:spcBef>
                <a:spcPts val="0"/>
              </a:spcBef>
            </a:pPr>
            <a:r>
              <a:rPr lang="en-US" altLang="zh-CN" sz="2800" dirty="0">
                <a:solidFill>
                  <a:srgbClr val="008000"/>
                </a:solidFill>
                <a:ea typeface="黑体" panose="02010609060101010101" pitchFamily="49" charset="-122"/>
              </a:rPr>
              <a:t>【</a:t>
            </a:r>
            <a:r>
              <a:rPr lang="zh-CN" altLang="en-US" sz="2800" dirty="0">
                <a:solidFill>
                  <a:srgbClr val="008000"/>
                </a:solidFill>
                <a:ea typeface="黑体" panose="02010609060101010101" pitchFamily="49" charset="-122"/>
              </a:rPr>
              <a:t>实例</a:t>
            </a:r>
            <a:r>
              <a:rPr lang="en-US" altLang="zh-CN" sz="2800" dirty="0">
                <a:solidFill>
                  <a:srgbClr val="008000"/>
                </a:solidFill>
                <a:ea typeface="黑体" panose="02010609060101010101" pitchFamily="49" charset="-122"/>
              </a:rPr>
              <a:t>】</a:t>
            </a:r>
            <a:r>
              <a:rPr lang="zh-CN" altLang="en-US" sz="2800" dirty="0">
                <a:solidFill>
                  <a:srgbClr val="0000CC"/>
                </a:solidFill>
                <a:latin typeface="等线" panose="020F0502020204030204"/>
                <a:ea typeface="楷体_GB2312" panose="02010609030101010101"/>
                <a:cs typeface="+mn-cs"/>
              </a:rPr>
              <a:t>设有如下两个谓词公式：</a:t>
            </a:r>
            <a:r>
              <a:rPr lang="pl-PL" altLang="zh-CN" sz="2800" b="1" dirty="0">
                <a:solidFill>
                  <a:srgbClr val="0000CC"/>
                </a:solidFill>
                <a:latin typeface="Times New Roman" panose="02020603050405020304" pitchFamily="18" charset="0"/>
                <a:ea typeface="楷体_GB2312" panose="02010609030101010101"/>
                <a:cs typeface="+mn-cs"/>
              </a:rPr>
              <a:t>W (a) </a:t>
            </a:r>
            <a:r>
              <a:rPr lang="zh-CN" altLang="pl-PL" sz="2800" dirty="0">
                <a:solidFill>
                  <a:srgbClr val="0000CC"/>
                </a:solidFill>
                <a:latin typeface="Times New Roman" panose="02020603050405020304" pitchFamily="18" charset="0"/>
                <a:ea typeface="楷体_GB2312" panose="02010609030101010101"/>
                <a:cs typeface="+mn-cs"/>
              </a:rPr>
              <a:t>和</a:t>
            </a:r>
            <a:r>
              <a:rPr lang="pl-PL" altLang="zh-CN" sz="2800" b="1" dirty="0">
                <a:solidFill>
                  <a:srgbClr val="0000CC"/>
                </a:solidFill>
                <a:latin typeface="Times New Roman" panose="02020603050405020304" pitchFamily="18" charset="0"/>
                <a:ea typeface="楷体_GB2312" panose="02010609030101010101"/>
                <a:cs typeface="+mn-cs"/>
              </a:rPr>
              <a:t>(</a:t>
            </a:r>
            <a:r>
              <a:rPr lang="pl-PL" altLang="zh-CN" sz="2800" dirty="0">
                <a:solidFill>
                  <a:srgbClr val="0000CC"/>
                </a:solidFill>
                <a:latin typeface="MS Gothic" panose="020B0609070205080204" pitchFamily="49" charset="-128"/>
                <a:ea typeface="MS Gothic" panose="020B0609070205080204" pitchFamily="49" charset="-128"/>
                <a:cs typeface="+mn-cs"/>
              </a:rPr>
              <a:t>∀</a:t>
            </a:r>
            <a:r>
              <a:rPr lang="pl-PL" altLang="zh-CN" sz="2800" b="1" dirty="0">
                <a:solidFill>
                  <a:srgbClr val="0000CC"/>
                </a:solidFill>
                <a:latin typeface="Times New Roman" panose="02020603050405020304" pitchFamily="18" charset="0"/>
                <a:ea typeface="MS Gothic" panose="020B0609070205080204" pitchFamily="49" charset="-128"/>
                <a:cs typeface="+mn-cs"/>
              </a:rPr>
              <a:t>x)(W (x)</a:t>
            </a:r>
            <a:r>
              <a:rPr lang="zh-CN" altLang="en-US" sz="2800" dirty="0">
                <a:solidFill>
                  <a:srgbClr val="0000CC"/>
                </a:solidFill>
                <a:latin typeface="Symbol" panose="05050102010706020507" pitchFamily="18" charset="2"/>
              </a:rPr>
              <a:t> </a:t>
            </a:r>
            <a:r>
              <a:rPr lang="pl-PL" altLang="zh-CN" sz="2800" dirty="0">
                <a:solidFill>
                  <a:srgbClr val="0000CC"/>
                </a:solidFill>
                <a:latin typeface="Times New Roman" panose="02020603050405020304" pitchFamily="18" charset="0"/>
                <a:ea typeface="MS Gothic" panose="020B0609070205080204" pitchFamily="49" charset="-128"/>
                <a:cs typeface="+mn-cs"/>
              </a:rPr>
              <a:t> </a:t>
            </a:r>
            <a:r>
              <a:rPr lang="pl-PL" altLang="zh-CN" sz="2800" b="1" dirty="0">
                <a:solidFill>
                  <a:srgbClr val="0000CC"/>
                </a:solidFill>
                <a:latin typeface="Times New Roman" panose="02020603050405020304" pitchFamily="18" charset="0"/>
                <a:ea typeface="MS Gothic" panose="020B0609070205080204" pitchFamily="49" charset="-128"/>
                <a:cs typeface="+mn-cs"/>
              </a:rPr>
              <a:t>Q(x))</a:t>
            </a:r>
            <a:r>
              <a:rPr lang="zh-CN" altLang="en-US" sz="2800" dirty="0">
                <a:solidFill>
                  <a:srgbClr val="0000CC"/>
                </a:solidFill>
                <a:latin typeface="等线" panose="020F0502020204030204"/>
                <a:ea typeface="楷体_GB2312" panose="02010609030101010101"/>
                <a:cs typeface="+mn-cs"/>
              </a:rPr>
              <a:t>为真，    </a:t>
            </a:r>
            <a:r>
              <a:rPr lang="en-US" altLang="zh-CN" sz="2800" dirty="0">
                <a:solidFill>
                  <a:srgbClr val="0000CC"/>
                </a:solidFill>
                <a:latin typeface="等线" panose="020F0502020204030204"/>
                <a:ea typeface="楷体_GB2312" panose="02010609030101010101"/>
                <a:cs typeface="+mn-cs"/>
              </a:rPr>
              <a:t>	     </a:t>
            </a:r>
            <a:r>
              <a:rPr lang="zh-CN" altLang="en-US" sz="2800" dirty="0">
                <a:solidFill>
                  <a:srgbClr val="0000CC"/>
                </a:solidFill>
                <a:latin typeface="等线" panose="020F0502020204030204"/>
                <a:ea typeface="楷体_GB2312" panose="02010609030101010101"/>
                <a:cs typeface="+mn-cs"/>
              </a:rPr>
              <a:t>求证</a:t>
            </a:r>
            <a:r>
              <a:rPr lang="en-US" altLang="zh-CN" sz="2800" b="1" dirty="0">
                <a:solidFill>
                  <a:srgbClr val="0000CC"/>
                </a:solidFill>
                <a:latin typeface="Times New Roman" panose="02020603050405020304" pitchFamily="18" charset="0"/>
                <a:ea typeface="楷体_GB2312" panose="02010609030101010101"/>
                <a:cs typeface="+mn-cs"/>
              </a:rPr>
              <a:t>Q (a)</a:t>
            </a:r>
            <a:r>
              <a:rPr lang="zh-CN" altLang="en-US" sz="2800" dirty="0">
                <a:solidFill>
                  <a:srgbClr val="0000CC"/>
                </a:solidFill>
                <a:latin typeface="Times New Roman" panose="02020603050405020304" pitchFamily="18" charset="0"/>
                <a:ea typeface="楷体_GB2312" panose="02010609030101010101"/>
                <a:cs typeface="+mn-cs"/>
              </a:rPr>
              <a:t>为真。</a:t>
            </a:r>
            <a:br>
              <a:rPr lang="zh-CN" altLang="en-US" sz="2800" dirty="0">
                <a:solidFill>
                  <a:srgbClr val="0000CC"/>
                </a:solidFill>
                <a:latin typeface="Times New Roman" panose="02020603050405020304" pitchFamily="18" charset="0"/>
                <a:ea typeface="楷体_GB2312" panose="02010609030101010101"/>
                <a:cs typeface="+mn-cs"/>
              </a:rPr>
            </a:br>
            <a:endParaRPr lang="en-US" altLang="zh-CN" sz="2800" dirty="0">
              <a:solidFill>
                <a:srgbClr val="008000"/>
              </a:solidFill>
              <a:ea typeface="黑体" panose="02010609060101010101" pitchFamily="49" charset="-122"/>
            </a:endParaRPr>
          </a:p>
        </p:txBody>
      </p:sp>
      <p:sp>
        <p:nvSpPr>
          <p:cNvPr id="679940" name="Text Box 4"/>
          <p:cNvSpPr txBox="1">
            <a:spLocks noChangeArrowheads="1"/>
          </p:cNvSpPr>
          <p:nvPr/>
        </p:nvSpPr>
        <p:spPr bwMode="auto">
          <a:xfrm>
            <a:off x="815975" y="1524259"/>
            <a:ext cx="1076642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7500" lvl="0" indent="-34290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630031"/>
                </a:solidFill>
                <a:effectLst/>
                <a:uLnTx/>
                <a:uFillTx/>
                <a:latin typeface="Arial" panose="020B0604020202020204" pitchFamily="34" charset="0"/>
                <a:ea typeface="楷体_GB2312" panose="02010609030101010101"/>
                <a:cs typeface="+mn-cs"/>
              </a:rPr>
              <a:t>   证明：</a:t>
            </a:r>
            <a:r>
              <a:rPr kumimoji="0" lang="zh-CN" altLang="en-US" sz="28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由于</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 (a)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和</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 (x)</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这两个谓词的个体不同，因此不能直接进行推理，需要采用置换，使它们合一。其推理过程如下：</a:t>
            </a:r>
          </a:p>
          <a:p>
            <a:pPr marL="342900" marR="52200" lvl="0" indent="-34290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endParaRPr>
          </a:p>
          <a:p>
            <a:pPr marL="342900" marR="5220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   </a:t>
            </a:r>
            <a:r>
              <a:rPr kumimoji="0" lang="zh-CN" altLang="en-US" sz="28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首先对</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pl-PL"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x)(W (x)</a:t>
            </a:r>
            <a:r>
              <a:rPr kumimoji="0" lang="zh-CN" altLang="en-US" sz="2800" b="0" i="0" u="none" strike="noStrike" kern="1200" cap="none" spc="0" normalizeH="0" baseline="0" noProof="0" dirty="0">
                <a:ln>
                  <a:noFill/>
                </a:ln>
                <a:solidFill>
                  <a:srgbClr val="0000CC"/>
                </a:solidFill>
                <a:effectLst/>
                <a:uLnTx/>
                <a:uFillTx/>
                <a:latin typeface="Symbol" panose="05050102010706020507" pitchFamily="18" charset="2"/>
                <a:ea typeface="宋体" panose="02010600030101010101" pitchFamily="2" charset="-122"/>
                <a:cs typeface="+mn-cs"/>
              </a:rPr>
              <a:t> </a:t>
            </a:r>
            <a:r>
              <a:rPr kumimoji="0" lang="pl-PL"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Q(x))</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进行全称固化推理，得出</a:t>
            </a: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W (y)</a:t>
            </a:r>
            <a:r>
              <a:rPr kumimoji="0" lang="zh-CN" altLang="en-US" sz="2800" b="0" i="0" u="none" strike="noStrike" kern="1200" cap="none" spc="0" normalizeH="0" baseline="0" noProof="0" dirty="0">
                <a:ln>
                  <a:noFill/>
                </a:ln>
                <a:solidFill>
                  <a:srgbClr val="0000CC"/>
                </a:solidFill>
                <a:effectLst/>
                <a:uLnTx/>
                <a:uFillTx/>
                <a:latin typeface="Symbol" panose="05050102010706020507" pitchFamily="18" charset="2"/>
                <a:ea typeface="宋体" panose="02010600030101010101" pitchFamily="2" charset="-122"/>
                <a:cs typeface="+mn-cs"/>
              </a:rPr>
              <a:t> </a:t>
            </a:r>
            <a:r>
              <a:rPr kumimoji="0" lang="pl-PL"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Q(y)</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342900" marR="35500" lvl="0" indent="-34290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   然后用置换</a:t>
            </a:r>
            <a:r>
              <a:rPr kumimoji="0" lang="zh-CN" altLang="en-US" sz="2800" b="0" i="0" u="none" strike="noStrike" kern="1200" cap="none" spc="0" normalizeH="0" baseline="0" noProof="0" dirty="0">
                <a:ln>
                  <a:noFill/>
                </a:ln>
                <a:solidFill>
                  <a:srgbClr val="0000CC"/>
                </a:solidFill>
                <a:effectLst/>
                <a:uLnTx/>
                <a:uFillTx/>
                <a:latin typeface="Symbol" panose="05050102010706020507" pitchFamily="18" charset="2"/>
                <a:ea typeface="宋体" panose="02010600030101010101" pitchFamily="2" charset="-122"/>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={a/y}</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分别作用于</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 (a)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和</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 (y)</a:t>
            </a:r>
            <a:r>
              <a:rPr kumimoji="0" lang="zh-CN" altLang="en-US" sz="2800" b="0" i="0" u="none" strike="noStrike" kern="1200" cap="none" spc="0" normalizeH="0" baseline="0" noProof="0" dirty="0">
                <a:ln>
                  <a:noFill/>
                </a:ln>
                <a:solidFill>
                  <a:srgbClr val="0000CC"/>
                </a:solidFill>
                <a:effectLst/>
                <a:uLnTx/>
                <a:uFillTx/>
                <a:latin typeface="Symbol" panose="05050102010706020507" pitchFamily="18" charset="2"/>
                <a:ea typeface="宋体" panose="02010600030101010101" pitchFamily="2" charset="-122"/>
                <a:cs typeface="+mn-cs"/>
              </a:rPr>
              <a:t> </a:t>
            </a:r>
            <a:r>
              <a:rPr kumimoji="0" lang="pl-PL"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Q(y)</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，得出</a:t>
            </a:r>
          </a:p>
          <a:p>
            <a:pPr marL="342900" marR="9242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 (a) </a:t>
            </a:r>
            <a:r>
              <a:rPr kumimoji="0" lang="zh-CN" altLang="pl-PL"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和</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 (a)</a:t>
            </a:r>
            <a:r>
              <a:rPr kumimoji="0" lang="zh-CN" altLang="en-US" sz="2800" b="0" i="0" u="none" strike="noStrike" kern="1200" cap="none" spc="0" normalizeH="0" baseline="0" noProof="0" dirty="0">
                <a:ln>
                  <a:noFill/>
                </a:ln>
                <a:solidFill>
                  <a:srgbClr val="0000CC"/>
                </a:solidFill>
                <a:effectLst/>
                <a:uLnTx/>
                <a:uFillTx/>
                <a:latin typeface="Symbol" panose="05050102010706020507" pitchFamily="18" charset="2"/>
                <a:ea typeface="宋体" panose="02010600030101010101" pitchFamily="2" charset="-122"/>
                <a:cs typeface="+mn-cs"/>
              </a:rPr>
              <a:t> </a:t>
            </a:r>
            <a:r>
              <a:rPr kumimoji="0" lang="pl-PL"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a:t>
            </a:r>
            <a:endParaRPr kumimoji="0" lang="pl-PL"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342900" marR="93170" lvl="0" indent="-34290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   最后再利用假言推理得到</a:t>
            </a:r>
          </a:p>
          <a:p>
            <a:pPr marL="342900" marR="8175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W (a) ,W (a)</a:t>
            </a:r>
            <a:r>
              <a:rPr kumimoji="0" lang="zh-CN" altLang="en-US" sz="2800" b="0" i="0" u="none" strike="noStrike" kern="1200" cap="none" spc="0" normalizeH="0" baseline="0" noProof="0" dirty="0">
                <a:ln>
                  <a:noFill/>
                </a:ln>
                <a:solidFill>
                  <a:srgbClr val="0000CC"/>
                </a:solidFill>
                <a:effectLst/>
                <a:uLnTx/>
                <a:uFillTx/>
                <a:latin typeface="Symbol" panose="05050102010706020507" pitchFamily="18" charset="2"/>
                <a:ea typeface="宋体" panose="02010600030101010101" pitchFamily="2" charset="-122"/>
                <a:cs typeface="+mn-cs"/>
              </a:rPr>
              <a:t> </a:t>
            </a:r>
            <a:r>
              <a:rPr kumimoji="0" lang="pl-PL"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 </a:t>
            </a:r>
            <a:r>
              <a:rPr kumimoji="0" lang="zh-CN" altLang="en-US" sz="2800" b="0" i="0" u="none" strike="noStrike" kern="1200" cap="none" spc="0" normalizeH="0" baseline="0" noProof="0" dirty="0">
                <a:ln>
                  <a:noFill/>
                </a:ln>
                <a:solidFill>
                  <a:srgbClr val="0000CC"/>
                </a:solidFill>
                <a:effectLst/>
                <a:uLnTx/>
                <a:uFillTx/>
                <a:latin typeface="Symbol" panose="05050102010706020507" pitchFamily="18" charset="2"/>
                <a:ea typeface="宋体" panose="02010600030101010101" pitchFamily="2" charset="-122"/>
                <a:cs typeface="+mn-cs"/>
              </a:rPr>
              <a:t></a:t>
            </a:r>
            <a:r>
              <a:rPr kumimoji="0" lang="pl-PL"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pl-PL"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a:t>
            </a:r>
            <a:endParaRPr kumimoji="0" lang="pl-PL"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   即</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为真。 </a:t>
            </a:r>
            <a:endParaRPr kumimoji="0" lang="zh-CN" altLang="en-US" sz="2800" b="1"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94003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9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4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9401E4-9167-4358-8D76-DBD9087214F6}"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79938" name="Rectangle 2"/>
          <p:cNvSpPr>
            <a:spLocks noGrp="1"/>
          </p:cNvSpPr>
          <p:nvPr>
            <p:ph type="title"/>
          </p:nvPr>
        </p:nvSpPr>
        <p:spPr>
          <a:xfrm>
            <a:off x="330407" y="382999"/>
            <a:ext cx="10839039" cy="1444830"/>
          </a:xfrm>
        </p:spPr>
        <p:txBody>
          <a:bodyPr>
            <a:normAutofit fontScale="90000"/>
          </a:bodyPr>
          <a:lstStyle/>
          <a:p>
            <a:pPr marR="94800"/>
            <a:r>
              <a:rPr lang="en-US" altLang="zh-CN" sz="2800" dirty="0">
                <a:solidFill>
                  <a:srgbClr val="008000"/>
                </a:solidFill>
                <a:ea typeface="黑体" panose="02010609060101010101" pitchFamily="49" charset="-122"/>
              </a:rPr>
              <a:t>【</a:t>
            </a:r>
            <a:r>
              <a:rPr lang="zh-CN" altLang="en-US" sz="2800" dirty="0">
                <a:solidFill>
                  <a:srgbClr val="008000"/>
                </a:solidFill>
                <a:ea typeface="黑体" panose="02010609060101010101" pitchFamily="49" charset="-122"/>
              </a:rPr>
              <a:t>实例</a:t>
            </a:r>
            <a:r>
              <a:rPr lang="en-US" altLang="zh-CN" sz="2800" dirty="0">
                <a:solidFill>
                  <a:srgbClr val="008000"/>
                </a:solidFill>
                <a:ea typeface="黑体" panose="02010609060101010101" pitchFamily="49" charset="-122"/>
              </a:rPr>
              <a:t>】</a:t>
            </a:r>
            <a:r>
              <a:rPr lang="zh-CN" altLang="en-US" sz="2800" dirty="0">
                <a:solidFill>
                  <a:srgbClr val="0000CC"/>
                </a:solidFill>
                <a:ea typeface="楷体_GB2312" panose="02010609030101010101"/>
              </a:rPr>
              <a:t>设已知如下事实：</a:t>
            </a:r>
            <a:r>
              <a:rPr lang="en-US" altLang="zh-CN" sz="2800" b="1" dirty="0">
                <a:solidFill>
                  <a:srgbClr val="0000CC"/>
                </a:solidFill>
                <a:latin typeface="Times New Roman" panose="02020603050405020304" pitchFamily="18" charset="0"/>
                <a:ea typeface="楷体_GB2312" panose="02010609030101010101"/>
              </a:rPr>
              <a:t>(1) </a:t>
            </a:r>
            <a:r>
              <a:rPr lang="zh-CN" altLang="en-US" sz="2800" dirty="0">
                <a:solidFill>
                  <a:srgbClr val="0000CC"/>
                </a:solidFill>
                <a:latin typeface="Times New Roman" panose="02020603050405020304" pitchFamily="18" charset="0"/>
                <a:ea typeface="楷体_GB2312" panose="02010609030101010101"/>
              </a:rPr>
              <a:t>如果是需要编程序的课，王程都喜欢。</a:t>
            </a:r>
            <a:br>
              <a:rPr lang="zh-CN" altLang="en-US" sz="2800" dirty="0">
                <a:solidFill>
                  <a:srgbClr val="0000CC"/>
                </a:solidFill>
                <a:latin typeface="Times New Roman" panose="02020603050405020304" pitchFamily="18" charset="0"/>
                <a:ea typeface="楷体_GB2312" panose="02010609030101010101"/>
              </a:rPr>
            </a:br>
            <a:r>
              <a:rPr lang="en-US" altLang="zh-CN" sz="2800" b="1" dirty="0">
                <a:solidFill>
                  <a:srgbClr val="0000CC"/>
                </a:solidFill>
                <a:latin typeface="Times New Roman" panose="02020603050405020304" pitchFamily="18" charset="0"/>
                <a:ea typeface="楷体_GB2312" panose="02010609030101010101"/>
              </a:rPr>
              <a:t>(2) </a:t>
            </a:r>
            <a:r>
              <a:rPr lang="zh-CN" altLang="en-US" sz="2800" dirty="0">
                <a:solidFill>
                  <a:srgbClr val="0000CC"/>
                </a:solidFill>
                <a:latin typeface="Times New Roman" panose="02020603050405020304" pitchFamily="18" charset="0"/>
                <a:ea typeface="楷体_GB2312" panose="02010609030101010101"/>
              </a:rPr>
              <a:t>所有的程序设计语言课都是需要编程序的课。</a:t>
            </a:r>
            <a:br>
              <a:rPr lang="zh-CN" altLang="en-US" sz="2800" dirty="0">
                <a:solidFill>
                  <a:srgbClr val="0000CC"/>
                </a:solidFill>
                <a:latin typeface="Times New Roman" panose="02020603050405020304" pitchFamily="18" charset="0"/>
                <a:ea typeface="楷体_GB2312" panose="02010609030101010101"/>
              </a:rPr>
            </a:br>
            <a:r>
              <a:rPr lang="en-US" altLang="zh-CN" sz="2800" b="1" dirty="0">
                <a:solidFill>
                  <a:srgbClr val="0000CC"/>
                </a:solidFill>
                <a:latin typeface="Times New Roman" panose="02020603050405020304" pitchFamily="18" charset="0"/>
                <a:ea typeface="楷体_GB2312" panose="02010609030101010101"/>
              </a:rPr>
              <a:t>(3) C</a:t>
            </a:r>
            <a:r>
              <a:rPr lang="zh-CN" altLang="en-US" sz="2800" dirty="0">
                <a:solidFill>
                  <a:srgbClr val="0000CC"/>
                </a:solidFill>
                <a:latin typeface="Times New Roman" panose="02020603050405020304" pitchFamily="18" charset="0"/>
                <a:ea typeface="楷体_GB2312" panose="02010609030101010101"/>
              </a:rPr>
              <a:t>是一门程序设计语言课。</a:t>
            </a:r>
            <a:br>
              <a:rPr lang="zh-CN" altLang="en-US" sz="2800" dirty="0">
                <a:solidFill>
                  <a:srgbClr val="0000CC"/>
                </a:solidFill>
                <a:latin typeface="Times New Roman" panose="02020603050405020304" pitchFamily="18" charset="0"/>
                <a:ea typeface="楷体_GB2312" panose="02010609030101010101"/>
              </a:rPr>
            </a:br>
            <a:r>
              <a:rPr lang="zh-CN" altLang="en-US" sz="2800" dirty="0">
                <a:solidFill>
                  <a:srgbClr val="0000CC"/>
                </a:solidFill>
                <a:ea typeface="楷体_GB2312" panose="02010609030101010101"/>
              </a:rPr>
              <a:t>求证：王程喜欢</a:t>
            </a:r>
            <a:r>
              <a:rPr lang="en-US" altLang="zh-CN" sz="2800" b="1" dirty="0">
                <a:solidFill>
                  <a:srgbClr val="0000CC"/>
                </a:solidFill>
                <a:latin typeface="Times New Roman" panose="02020603050405020304" pitchFamily="18" charset="0"/>
                <a:ea typeface="楷体_GB2312" panose="02010609030101010101"/>
              </a:rPr>
              <a:t>C</a:t>
            </a:r>
            <a:r>
              <a:rPr lang="zh-CN" altLang="en-US" sz="2800" dirty="0">
                <a:solidFill>
                  <a:srgbClr val="0000CC"/>
                </a:solidFill>
                <a:latin typeface="Times New Roman" panose="02020603050405020304" pitchFamily="18" charset="0"/>
                <a:ea typeface="楷体_GB2312" panose="02010609030101010101"/>
              </a:rPr>
              <a:t>这门课。</a:t>
            </a:r>
            <a:br>
              <a:rPr lang="zh-CN" altLang="en-US" sz="2800" dirty="0">
                <a:solidFill>
                  <a:srgbClr val="0000CC"/>
                </a:solidFill>
                <a:latin typeface="Times New Roman" panose="02020603050405020304" pitchFamily="18" charset="0"/>
                <a:ea typeface="楷体_GB2312" panose="02010609030101010101"/>
                <a:cs typeface="+mn-cs"/>
              </a:rPr>
            </a:br>
            <a:endParaRPr lang="en-US" altLang="zh-CN" sz="2800" dirty="0">
              <a:solidFill>
                <a:srgbClr val="008000"/>
              </a:solidFill>
              <a:ea typeface="黑体" panose="02010609060101010101" pitchFamily="49" charset="-122"/>
            </a:endParaRPr>
          </a:p>
        </p:txBody>
      </p:sp>
      <p:sp>
        <p:nvSpPr>
          <p:cNvPr id="679940" name="Text Box 4"/>
          <p:cNvSpPr txBox="1">
            <a:spLocks noChangeArrowheads="1"/>
          </p:cNvSpPr>
          <p:nvPr/>
        </p:nvSpPr>
        <p:spPr bwMode="auto">
          <a:xfrm>
            <a:off x="471847" y="1827829"/>
            <a:ext cx="10766425"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Arial" panose="020B0604020202020204" pitchFamily="34" charset="0"/>
                <a:ea typeface="楷体_GB2312" panose="02010609030101010101"/>
                <a:cs typeface="+mn-cs"/>
              </a:rPr>
              <a:t>证明：</a:t>
            </a: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首先定义谓词</a:t>
            </a:r>
          </a:p>
          <a:p>
            <a:pPr marL="342900" marR="7625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N(x)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是需要编程序的课。</a:t>
            </a: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L (x, y)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喜欢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342900" marR="7267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P(x)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是一门程序设计语言课</a:t>
            </a:r>
          </a:p>
          <a:p>
            <a:pPr marL="342900" marR="53500" lvl="0" indent="-3429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把已知事实及待求解问题用谓词公式表示如下：</a:t>
            </a:r>
          </a:p>
          <a:p>
            <a:pPr marL="342900" marR="8890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N(x)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L(</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Wangcheng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x)</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P(x)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N(x))</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P(C)</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342900" marR="93750" lvl="0" indent="-3429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应用推理规则进行推理：</a:t>
            </a:r>
          </a:p>
          <a:p>
            <a:pPr marL="342900" marR="7225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N(y)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全称固化</a:t>
            </a:r>
          </a:p>
          <a:p>
            <a:pPr marL="342900" marR="58600" lvl="0" indent="-34290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P(C)</a:t>
            </a:r>
            <a:r>
              <a:rPr kumimoji="0" lang="zh-CN" altLang="es-E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N(y) </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N(C) </a:t>
            </a:r>
            <a:r>
              <a:rPr kumimoji="0" lang="zh-CN" altLang="es-E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假言推理</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342900" marR="13720" lvl="0" indent="-34290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N(C), N(x)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L(</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Wangcheng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x)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L(</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MS Gothic" panose="020B0609070205080204" pitchFamily="49" charset="-128"/>
                <a:cs typeface="+mn-cs"/>
              </a:rPr>
              <a:t>Wangcheng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 C)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假言推理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{C/x}</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342900" marR="90850" lvl="0" indent="-3429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panose="02010609030101010101"/>
                <a:cs typeface="+mn-cs"/>
              </a:rPr>
              <a:t>因此，王程喜欢</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这门课。 </a:t>
            </a:r>
            <a:endParaRPr kumimoji="0" lang="zh-CN" altLang="en-US" sz="2400" b="1"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83314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994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994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994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994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994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9940">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994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79940">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994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79940">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79940">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79940">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7994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FCD3F-55A0-4DA1-9AEE-94D4362B4E7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30756" name="Text Box 4"/>
          <p:cNvSpPr txBox="1">
            <a:spLocks noChangeArrowheads="1"/>
          </p:cNvSpPr>
          <p:nvPr/>
        </p:nvSpPr>
        <p:spPr bwMode="auto">
          <a:xfrm>
            <a:off x="2874759" y="2177743"/>
            <a:ext cx="3887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3.1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概述</a:t>
            </a:r>
          </a:p>
        </p:txBody>
      </p:sp>
      <p:sp>
        <p:nvSpPr>
          <p:cNvPr id="330757" name="Rectangle 5"/>
          <p:cNvSpPr>
            <a:spLocks noChangeArrowheads="1"/>
          </p:cNvSpPr>
          <p:nvPr/>
        </p:nvSpPr>
        <p:spPr bwMode="auto">
          <a:xfrm>
            <a:off x="2873169" y="3021691"/>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3.2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产生式系统</a:t>
            </a:r>
          </a:p>
        </p:txBody>
      </p:sp>
      <p:sp>
        <p:nvSpPr>
          <p:cNvPr id="330759" name="Rectangle 7"/>
          <p:cNvSpPr>
            <a:spLocks noGrp="1"/>
          </p:cNvSpPr>
          <p:nvPr>
            <p:ph type="title"/>
          </p:nvPr>
        </p:nvSpPr>
        <p:spPr>
          <a:xfrm>
            <a:off x="3722587" y="1091126"/>
            <a:ext cx="4033837" cy="649287"/>
          </a:xfrm>
        </p:spPr>
        <p:txBody>
          <a:bodyPr/>
          <a:lstStyle/>
          <a:p>
            <a:pPr algn="ctr"/>
            <a:r>
              <a:rPr lang="zh-CN" altLang="en-US" sz="3600">
                <a:solidFill>
                  <a:srgbClr val="800000"/>
                </a:solidFill>
                <a:effectLst>
                  <a:outerShdw blurRad="38100" dist="38100" dir="2700000" algn="tl">
                    <a:srgbClr val="C0C0C0"/>
                  </a:outerShdw>
                </a:effectLst>
                <a:ea typeface="华文隶书" panose="02010800040101010101" pitchFamily="2" charset="-122"/>
              </a:rPr>
              <a:t>主  要  内  容</a:t>
            </a:r>
          </a:p>
        </p:txBody>
      </p:sp>
      <p:sp>
        <p:nvSpPr>
          <p:cNvPr id="6" name="Rectangle 5"/>
          <p:cNvSpPr>
            <a:spLocks noChangeArrowheads="1"/>
          </p:cNvSpPr>
          <p:nvPr/>
        </p:nvSpPr>
        <p:spPr bwMode="auto">
          <a:xfrm>
            <a:off x="2873168" y="381499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3.3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自然演绎推理</a:t>
            </a:r>
          </a:p>
        </p:txBody>
      </p:sp>
      <p:sp>
        <p:nvSpPr>
          <p:cNvPr id="7" name="Rectangle 5"/>
          <p:cNvSpPr>
            <a:spLocks noChangeArrowheads="1"/>
          </p:cNvSpPr>
          <p:nvPr/>
        </p:nvSpPr>
        <p:spPr bwMode="auto">
          <a:xfrm>
            <a:off x="2873170" y="462484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3.4 </a:t>
            </a:r>
            <a:r>
              <a:rPr kumimoji="0" lang="zh-CN" altLang="en-US" sz="36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归结演绎推理</a:t>
            </a:r>
          </a:p>
        </p:txBody>
      </p:sp>
    </p:spTree>
    <p:extLst>
      <p:ext uri="{BB962C8B-B14F-4D97-AF65-F5344CB8AC3E}">
        <p14:creationId xmlns:p14="http://schemas.microsoft.com/office/powerpoint/2010/main" val="1306827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3B81D1F-F161-4A03-B835-02FC7BD6AC38}"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85730" name="Rectangle 2"/>
          <p:cNvSpPr>
            <a:spLocks noGrp="1"/>
          </p:cNvSpPr>
          <p:nvPr>
            <p:ph type="title"/>
          </p:nvPr>
        </p:nvSpPr>
        <p:spPr>
          <a:xfrm>
            <a:off x="1055688" y="145415"/>
            <a:ext cx="8229600" cy="649288"/>
          </a:xfrm>
        </p:spPr>
        <p:txBody>
          <a:bodyPr/>
          <a:lstStyle/>
          <a:p>
            <a:r>
              <a:rPr lang="en-US" altLang="zh-CN" sz="2800" dirty="0">
                <a:solidFill>
                  <a:srgbClr val="0000FF"/>
                </a:solidFill>
                <a:latin typeface="黑体" panose="02010609060101010101" pitchFamily="49" charset="-122"/>
                <a:ea typeface="黑体" panose="02010609060101010101" pitchFamily="49" charset="-122"/>
              </a:rPr>
              <a:t>3.4  </a:t>
            </a:r>
            <a:r>
              <a:rPr lang="zh-CN" altLang="en-US" sz="2800" dirty="0">
                <a:solidFill>
                  <a:srgbClr val="0000FF"/>
                </a:solidFill>
                <a:latin typeface="黑体" panose="02010609060101010101" pitchFamily="49" charset="-122"/>
                <a:ea typeface="黑体" panose="02010609060101010101" pitchFamily="49" charset="-122"/>
              </a:rPr>
              <a:t>归结推理方法</a:t>
            </a:r>
          </a:p>
        </p:txBody>
      </p:sp>
      <p:sp>
        <p:nvSpPr>
          <p:cNvPr id="585731" name="Rectangle 3"/>
          <p:cNvSpPr>
            <a:spLocks noGrp="1"/>
          </p:cNvSpPr>
          <p:nvPr>
            <p:ph type="body" idx="1"/>
          </p:nvPr>
        </p:nvSpPr>
        <p:spPr>
          <a:xfrm>
            <a:off x="782320" y="990124"/>
            <a:ext cx="10820400" cy="5481796"/>
          </a:xfrm>
        </p:spPr>
        <p:txBody>
          <a:bodyPr>
            <a:normAutofit/>
          </a:bodyPr>
          <a:lstStyle/>
          <a:p>
            <a:pPr marL="0" marR="13270" indent="0">
              <a:buNone/>
            </a:pPr>
            <a:r>
              <a:rPr lang="zh-CN" altLang="en-US" dirty="0">
                <a:solidFill>
                  <a:srgbClr val="0000CC"/>
                </a:solidFill>
                <a:latin typeface="黑体" panose="02010609060101010101" pitchFamily="49" charset="-122"/>
                <a:ea typeface="黑体" panose="02010609060101010101" pitchFamily="49" charset="-122"/>
              </a:rPr>
              <a:t>  归结演绎推理是一种基于鲁宾逊（</a:t>
            </a:r>
            <a:r>
              <a:rPr lang="en-US" altLang="zh-CN" b="1" dirty="0">
                <a:solidFill>
                  <a:srgbClr val="0000CC"/>
                </a:solidFill>
                <a:latin typeface="黑体" panose="02010609060101010101" pitchFamily="49" charset="-122"/>
                <a:ea typeface="黑体" panose="02010609060101010101" pitchFamily="49" charset="-122"/>
              </a:rPr>
              <a:t>Robinson</a:t>
            </a:r>
            <a:r>
              <a:rPr lang="zh-CN" altLang="en-US" dirty="0">
                <a:solidFill>
                  <a:srgbClr val="0000CC"/>
                </a:solidFill>
                <a:latin typeface="黑体" panose="02010609060101010101" pitchFamily="49" charset="-122"/>
                <a:ea typeface="黑体" panose="02010609060101010101" pitchFamily="49" charset="-122"/>
              </a:rPr>
              <a:t>）归结原理的机器推理技术。鲁宾逊归结原理亦称为消解原理，是鲁宾逊于</a:t>
            </a:r>
            <a:r>
              <a:rPr lang="en-US" altLang="zh-CN" b="1" dirty="0">
                <a:solidFill>
                  <a:srgbClr val="0000CC"/>
                </a:solidFill>
                <a:latin typeface="黑体" panose="02010609060101010101" pitchFamily="49" charset="-122"/>
                <a:ea typeface="黑体" panose="02010609060101010101" pitchFamily="49" charset="-122"/>
              </a:rPr>
              <a:t>1965</a:t>
            </a:r>
            <a:r>
              <a:rPr lang="zh-CN" altLang="en-US" dirty="0">
                <a:solidFill>
                  <a:srgbClr val="0000CC"/>
                </a:solidFill>
                <a:latin typeface="黑体" panose="02010609060101010101" pitchFamily="49" charset="-122"/>
                <a:ea typeface="黑体" panose="02010609060101010101" pitchFamily="49" charset="-122"/>
              </a:rPr>
              <a:t>年在海伯伦（</a:t>
            </a:r>
            <a:r>
              <a:rPr lang="en-US" altLang="zh-CN" b="1" dirty="0" err="1">
                <a:solidFill>
                  <a:srgbClr val="0000CC"/>
                </a:solidFill>
                <a:latin typeface="黑体" panose="02010609060101010101" pitchFamily="49" charset="-122"/>
                <a:ea typeface="黑体" panose="02010609060101010101" pitchFamily="49" charset="-122"/>
              </a:rPr>
              <a:t>Herbrand</a:t>
            </a:r>
            <a:r>
              <a:rPr lang="zh-CN" altLang="en-US" dirty="0">
                <a:solidFill>
                  <a:srgbClr val="0000CC"/>
                </a:solidFill>
                <a:latin typeface="黑体" panose="02010609060101010101" pitchFamily="49" charset="-122"/>
                <a:ea typeface="黑体" panose="02010609060101010101" pitchFamily="49" charset="-122"/>
              </a:rPr>
              <a:t>）理论的基础上提出的一种基于逻辑的</a:t>
            </a:r>
            <a:r>
              <a:rPr lang="zh-CN" altLang="en-US" b="1" dirty="0">
                <a:solidFill>
                  <a:srgbClr val="0000CC"/>
                </a:solidFill>
                <a:latin typeface="黑体" panose="02010609060101010101" pitchFamily="49" charset="-122"/>
                <a:ea typeface="黑体" panose="02010609060101010101" pitchFamily="49" charset="-122"/>
              </a:rPr>
              <a:t>“</a:t>
            </a:r>
            <a:r>
              <a:rPr lang="zh-CN" altLang="en-US" dirty="0">
                <a:solidFill>
                  <a:srgbClr val="0000CC"/>
                </a:solidFill>
                <a:latin typeface="黑体" panose="02010609060101010101" pitchFamily="49" charset="-122"/>
                <a:ea typeface="黑体" panose="02010609060101010101" pitchFamily="49" charset="-122"/>
              </a:rPr>
              <a:t>反证法</a:t>
            </a:r>
            <a:r>
              <a:rPr lang="zh-CN" altLang="en-US" b="1" dirty="0">
                <a:solidFill>
                  <a:srgbClr val="0000CC"/>
                </a:solidFill>
                <a:latin typeface="黑体" panose="02010609060101010101" pitchFamily="49" charset="-122"/>
                <a:ea typeface="黑体" panose="02010609060101010101" pitchFamily="49" charset="-122"/>
              </a:rPr>
              <a:t>”</a:t>
            </a:r>
            <a:r>
              <a:rPr lang="zh-CN" altLang="en-US" dirty="0">
                <a:solidFill>
                  <a:srgbClr val="0000CC"/>
                </a:solidFill>
                <a:latin typeface="黑体" panose="02010609060101010101" pitchFamily="49" charset="-122"/>
                <a:ea typeface="黑体" panose="02010609060101010101" pitchFamily="49" charset="-122"/>
              </a:rPr>
              <a:t>。</a:t>
            </a:r>
          </a:p>
          <a:p>
            <a:pPr marL="0" marR="9370" indent="0">
              <a:buNone/>
            </a:pPr>
            <a:r>
              <a:rPr lang="zh-CN" altLang="en-US" dirty="0">
                <a:solidFill>
                  <a:srgbClr val="006300"/>
                </a:solidFill>
                <a:latin typeface="黑体" panose="02010609060101010101" pitchFamily="49" charset="-122"/>
                <a:ea typeface="黑体" panose="02010609060101010101" pitchFamily="49" charset="-122"/>
              </a:rPr>
              <a:t>  定理证明的实质</a:t>
            </a:r>
            <a:r>
              <a:rPr lang="zh-CN" altLang="en-US" dirty="0">
                <a:solidFill>
                  <a:srgbClr val="0000CC"/>
                </a:solidFill>
                <a:latin typeface="黑体" panose="02010609060101010101" pitchFamily="49" charset="-122"/>
                <a:ea typeface="黑体" panose="02010609060101010101" pitchFamily="49" charset="-122"/>
              </a:rPr>
              <a:t>，就是要对前提</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和结论</a:t>
            </a:r>
            <a:r>
              <a:rPr lang="en-US" altLang="zh-CN" b="1" dirty="0">
                <a:solidFill>
                  <a:srgbClr val="0000CC"/>
                </a:solidFill>
                <a:latin typeface="黑体" panose="02010609060101010101" pitchFamily="49" charset="-122"/>
                <a:ea typeface="黑体" panose="02010609060101010101" pitchFamily="49" charset="-122"/>
              </a:rPr>
              <a:t>Q</a:t>
            </a:r>
            <a:r>
              <a:rPr lang="zh-CN" altLang="en-US" dirty="0">
                <a:solidFill>
                  <a:srgbClr val="0000CC"/>
                </a:solidFill>
                <a:latin typeface="黑体" panose="02010609060101010101" pitchFamily="49" charset="-122"/>
                <a:ea typeface="黑体" panose="02010609060101010101" pitchFamily="49" charset="-122"/>
              </a:rPr>
              <a:t>，证明</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a:t>
            </a:r>
            <a:r>
              <a:rPr lang="zh-CN" altLang="en-US" dirty="0">
                <a:solidFill>
                  <a:srgbClr val="0000CC"/>
                </a:solidFill>
                <a:latin typeface="黑体" panose="02010609060101010101" pitchFamily="49" charset="-122"/>
                <a:ea typeface="黑体" panose="02010609060101010101" pitchFamily="49" charset="-122"/>
              </a:rPr>
              <a:t>永真。</a:t>
            </a:r>
          </a:p>
          <a:p>
            <a:pPr marL="0" marR="6350" indent="0">
              <a:buNone/>
            </a:pPr>
            <a:r>
              <a:rPr lang="zh-CN" altLang="en-US" dirty="0">
                <a:solidFill>
                  <a:srgbClr val="0000CC"/>
                </a:solidFill>
                <a:latin typeface="黑体" panose="02010609060101010101" pitchFamily="49" charset="-122"/>
                <a:ea typeface="黑体" panose="02010609060101010101" pitchFamily="49" charset="-122"/>
              </a:rPr>
              <a:t>  要证明</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a:t>
            </a:r>
            <a:r>
              <a:rPr lang="zh-CN" altLang="en-US" dirty="0">
                <a:solidFill>
                  <a:srgbClr val="0000CC"/>
                </a:solidFill>
                <a:latin typeface="黑体" panose="02010609060101010101" pitchFamily="49" charset="-122"/>
                <a:ea typeface="黑体" panose="02010609060101010101" pitchFamily="49" charset="-122"/>
              </a:rPr>
              <a:t>永真，就是要证明</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a:t>
            </a:r>
            <a:r>
              <a:rPr lang="zh-CN" altLang="en-US" dirty="0">
                <a:solidFill>
                  <a:srgbClr val="0000CC"/>
                </a:solidFill>
                <a:latin typeface="黑体" panose="02010609060101010101" pitchFamily="49" charset="-122"/>
                <a:ea typeface="黑体" panose="02010609060101010101" pitchFamily="49" charset="-122"/>
              </a:rPr>
              <a:t>在任何一个非空的个体域上都是永真的。这将是非常困难的，甚至是不可实现的。</a:t>
            </a:r>
          </a:p>
          <a:p>
            <a:pPr marL="0" marR="6350" indent="0">
              <a:buNone/>
            </a:pPr>
            <a:r>
              <a:rPr lang="zh-CN" altLang="en-US" dirty="0">
                <a:solidFill>
                  <a:srgbClr val="0000CC"/>
                </a:solidFill>
                <a:latin typeface="黑体" panose="02010609060101010101" pitchFamily="49" charset="-122"/>
                <a:ea typeface="黑体" panose="02010609060101010101" pitchFamily="49" charset="-122"/>
              </a:rPr>
              <a:t>  为此，人们进行了大量的探索，后来发现可以</a:t>
            </a:r>
            <a:r>
              <a:rPr lang="zh-CN" altLang="en-US" dirty="0">
                <a:solidFill>
                  <a:srgbClr val="006300"/>
                </a:solidFill>
                <a:latin typeface="黑体" panose="02010609060101010101" pitchFamily="49" charset="-122"/>
                <a:ea typeface="黑体" panose="02010609060101010101" pitchFamily="49" charset="-122"/>
              </a:rPr>
              <a:t>采用反证法的思想</a:t>
            </a:r>
            <a:r>
              <a:rPr lang="zh-CN" altLang="en-US" dirty="0">
                <a:solidFill>
                  <a:srgbClr val="0000CC"/>
                </a:solidFill>
                <a:latin typeface="黑体" panose="02010609060101010101" pitchFamily="49" charset="-122"/>
                <a:ea typeface="黑体" panose="02010609060101010101" pitchFamily="49" charset="-122"/>
              </a:rPr>
              <a:t>，把关于</a:t>
            </a:r>
            <a:r>
              <a:rPr lang="zh-CN" altLang="en-US" dirty="0">
                <a:solidFill>
                  <a:srgbClr val="006300"/>
                </a:solidFill>
                <a:latin typeface="黑体" panose="02010609060101010101" pitchFamily="49" charset="-122"/>
                <a:ea typeface="黑体" panose="02010609060101010101" pitchFamily="49" charset="-122"/>
              </a:rPr>
              <a:t>永真性的证明转化为关于不可满足性的证明</a:t>
            </a:r>
            <a:r>
              <a:rPr lang="zh-CN" altLang="en-US" dirty="0">
                <a:solidFill>
                  <a:srgbClr val="0000CC"/>
                </a:solidFill>
                <a:latin typeface="黑体" panose="02010609060101010101" pitchFamily="49" charset="-122"/>
                <a:ea typeface="黑体" panose="02010609060101010101" pitchFamily="49" charset="-122"/>
              </a:rPr>
              <a:t>。</a:t>
            </a:r>
          </a:p>
          <a:p>
            <a:pPr marL="0" marR="6000" indent="0">
              <a:buNone/>
            </a:pPr>
            <a:r>
              <a:rPr lang="en-US" altLang="zh-CN" dirty="0">
                <a:solidFill>
                  <a:srgbClr val="0000CC"/>
                </a:solidFill>
                <a:latin typeface="黑体" panose="02010609060101010101" pitchFamily="49" charset="-122"/>
                <a:ea typeface="黑体" panose="02010609060101010101" pitchFamily="49" charset="-122"/>
              </a:rPr>
              <a:t>  </a:t>
            </a:r>
            <a:r>
              <a:rPr lang="zh-CN" altLang="en-US" dirty="0">
                <a:solidFill>
                  <a:srgbClr val="0000CC"/>
                </a:solidFill>
                <a:latin typeface="黑体" panose="02010609060101010101" pitchFamily="49" charset="-122"/>
                <a:ea typeface="黑体" panose="02010609060101010101" pitchFamily="49" charset="-122"/>
              </a:rPr>
              <a:t>即要证明</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a:t>
            </a:r>
            <a:r>
              <a:rPr lang="zh-CN" altLang="en-US" dirty="0">
                <a:solidFill>
                  <a:srgbClr val="0000CC"/>
                </a:solidFill>
                <a:latin typeface="黑体" panose="02010609060101010101" pitchFamily="49" charset="-122"/>
                <a:ea typeface="黑体" panose="02010609060101010101" pitchFamily="49" charset="-122"/>
              </a:rPr>
              <a:t>永真，只要能够证明</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a:t>
            </a:r>
            <a:r>
              <a:rPr lang="zh-CN" altLang="en-US" dirty="0">
                <a:solidFill>
                  <a:srgbClr val="0000CC"/>
                </a:solidFill>
                <a:latin typeface="黑体" panose="02010609060101010101" pitchFamily="49" charset="-122"/>
                <a:ea typeface="黑体" panose="02010609060101010101" pitchFamily="49" charset="-122"/>
              </a:rPr>
              <a:t>是不可满足的就可以了</a:t>
            </a:r>
            <a:r>
              <a:rPr lang="en-US" altLang="zh-CN" b="1" dirty="0">
                <a:solidFill>
                  <a:srgbClr val="0000CC"/>
                </a:solidFill>
                <a:latin typeface="黑体" panose="02010609060101010101" pitchFamily="49" charset="-122"/>
                <a:ea typeface="黑体" panose="02010609060101010101" pitchFamily="49" charset="-122"/>
              </a:rPr>
              <a:t>(</a:t>
            </a:r>
            <a:r>
              <a:rPr lang="zh-CN" altLang="en-US" dirty="0">
                <a:solidFill>
                  <a:srgbClr val="0000CC"/>
                </a:solidFill>
                <a:latin typeface="黑体" panose="02010609060101010101" pitchFamily="49" charset="-122"/>
                <a:ea typeface="黑体" panose="02010609060101010101" pitchFamily="49" charset="-122"/>
              </a:rPr>
              <a:t>原因是</a:t>
            </a:r>
            <a:r>
              <a:rPr lang="en-US" altLang="zh-CN"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 </a:t>
            </a:r>
            <a:r>
              <a:rPr lang="zh-CN" altLang="en-US" dirty="0">
                <a:solidFill>
                  <a:srgbClr val="0000CC"/>
                </a:solidFill>
                <a:latin typeface="黑体" panose="02010609060101010101" pitchFamily="49" charset="-122"/>
                <a:ea typeface="黑体" panose="02010609060101010101" pitchFamily="49" charset="-122"/>
              </a:rPr>
              <a:t>⇔</a:t>
            </a:r>
            <a:r>
              <a:rPr lang="en-US" altLang="zh-CN"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a:t>
            </a:r>
            <a:r>
              <a:rPr lang="en-US" altLang="zh-CN"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 </a:t>
            </a:r>
            <a:r>
              <a:rPr lang="zh-CN" altLang="en-US"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P</a:t>
            </a:r>
            <a:r>
              <a:rPr lang="zh-CN" altLang="en-US" dirty="0">
                <a:solidFill>
                  <a:srgbClr val="0000CC"/>
                </a:solidFill>
                <a:latin typeface="黑体" panose="02010609060101010101" pitchFamily="49" charset="-122"/>
                <a:ea typeface="黑体" panose="02010609060101010101" pitchFamily="49" charset="-122"/>
              </a:rPr>
              <a:t>∧</a:t>
            </a:r>
            <a:r>
              <a:rPr lang="en-US" altLang="zh-CN" dirty="0">
                <a:solidFill>
                  <a:srgbClr val="0000CC"/>
                </a:solidFill>
                <a:latin typeface="黑体" panose="02010609060101010101" pitchFamily="49" charset="-122"/>
                <a:ea typeface="黑体" panose="02010609060101010101" pitchFamily="49" charset="-122"/>
              </a:rPr>
              <a:t>﹁</a:t>
            </a:r>
            <a:r>
              <a:rPr lang="en-US" altLang="zh-CN" b="1" dirty="0">
                <a:solidFill>
                  <a:srgbClr val="0000CC"/>
                </a:solidFill>
                <a:latin typeface="黑体" panose="02010609060101010101" pitchFamily="49" charset="-122"/>
                <a:ea typeface="黑体" panose="02010609060101010101" pitchFamily="49" charset="-122"/>
              </a:rPr>
              <a:t>Q</a:t>
            </a:r>
            <a:r>
              <a:rPr lang="zh-CN" altLang="en-US" dirty="0">
                <a:solidFill>
                  <a:srgbClr val="0000CC"/>
                </a:solidFill>
                <a:latin typeface="黑体" panose="02010609060101010101" pitchFamily="49" charset="-122"/>
                <a:ea typeface="黑体" panose="02010609060101010101" pitchFamily="49" charset="-122"/>
              </a:rPr>
              <a:t>）</a:t>
            </a:r>
          </a:p>
          <a:p>
            <a:pPr marL="0" marR="6350" indent="0">
              <a:buNone/>
            </a:pPr>
            <a:r>
              <a:rPr lang="zh-CN" altLang="en-US" dirty="0">
                <a:solidFill>
                  <a:srgbClr val="0000CC"/>
                </a:solidFill>
                <a:latin typeface="黑体" panose="02010609060101010101" pitchFamily="49" charset="-122"/>
                <a:ea typeface="黑体" panose="02010609060101010101" pitchFamily="49" charset="-122"/>
              </a:rPr>
              <a:t>  这方面最有成效的工作就是鲁宾逊归结原理。它使定理证明的机械化成为现实。 </a:t>
            </a:r>
            <a:endParaRPr lang="zh-CN" altLang="en-US" b="1" dirty="0">
              <a:latin typeface="黑体" panose="02010609060101010101" pitchFamily="49" charset="-122"/>
              <a:ea typeface="黑体" panose="02010609060101010101" pitchFamily="49" charset="-122"/>
              <a:sym typeface="Wingdings" panose="05000000000000000000" pitchFamily="2" charset="2"/>
            </a:endParaRPr>
          </a:p>
        </p:txBody>
      </p:sp>
    </p:spTree>
    <p:extLst>
      <p:ext uri="{BB962C8B-B14F-4D97-AF65-F5344CB8AC3E}">
        <p14:creationId xmlns:p14="http://schemas.microsoft.com/office/powerpoint/2010/main" val="924662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532940" y="242317"/>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3.4.1</a:t>
            </a:r>
            <a:r>
              <a:rPr lang="zh-CN" altLang="en-US" sz="2800" dirty="0">
                <a:solidFill>
                  <a:srgbClr val="0000FF"/>
                </a:solidFill>
                <a:latin typeface="黑体" panose="02010609060101010101" pitchFamily="49" charset="-122"/>
                <a:ea typeface="黑体" panose="02010609060101010101" pitchFamily="49" charset="-122"/>
              </a:rPr>
              <a:t>谓词公式的范式</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825908" y="1340330"/>
            <a:ext cx="10048569" cy="526297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    前束范式：</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设</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是一个谓词公式，如果其中的所有量词均非否定出现在公式的最前面，而它们的辖域为整个公式，则称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为前束范式。</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前束范式一般可写成</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 ·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800" b="0" i="0" u="none" strike="noStrike" kern="1200" cap="none" spc="0" normalizeH="0" baseline="-25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x</a:t>
            </a:r>
            <a:r>
              <a:rPr kumimoji="0" lang="en-US" altLang="zh-CN" sz="2800" b="0" i="0" u="none" strike="noStrike" kern="1200" cap="none" spc="0" normalizeH="0" baseline="-25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)M(x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 · ,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x</a:t>
            </a:r>
            <a:r>
              <a:rPr kumimoji="0" lang="en-US" altLang="zh-CN" sz="2800" b="0" i="0" u="none" strike="noStrike" kern="1200" cap="none" spc="0" normalizeH="0" baseline="-25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其中</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i</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i</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1, 2, · · · , n)</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M(x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 · ,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x</a:t>
            </a:r>
            <a:r>
              <a:rPr kumimoji="0" lang="en-US" altLang="zh-CN" sz="2800" b="0" i="0" u="none" strike="noStrike" kern="1200" cap="none" spc="0" normalizeH="0" baseline="-25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中不含有任何量词。</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例如，</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(∀x) (∀y) (∃z)(P(x)∧Q(y, z)∨R(x, z))</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是前束范式。</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任一谓词公式均可化为与其对应的前束范式，其化简方法将在后面子句集的化简中讨论。</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    </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
        <p:nvSpPr>
          <p:cNvPr id="3" name="矩形 2"/>
          <p:cNvSpPr/>
          <p:nvPr/>
        </p:nvSpPr>
        <p:spPr>
          <a:xfrm>
            <a:off x="825907" y="817110"/>
            <a:ext cx="10550015"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范式是谓词公式的标准形式。</a:t>
            </a:r>
          </a:p>
        </p:txBody>
      </p:sp>
    </p:spTree>
    <p:extLst>
      <p:ext uri="{BB962C8B-B14F-4D97-AF65-F5344CB8AC3E}">
        <p14:creationId xmlns:p14="http://schemas.microsoft.com/office/powerpoint/2010/main" val="1128374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532940" y="242317"/>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09483" y="891605"/>
            <a:ext cx="10373034" cy="5693866"/>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子句集的化简</a:t>
            </a:r>
          </a:p>
          <a:p>
            <a:pPr marL="0" marR="480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在谓词逻辑中，任何一个谓词公式都可以通过应用等价关系及      推理规则化成相应的子句集。</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其化简步骤如下：</a:t>
            </a:r>
          </a:p>
          <a:p>
            <a:pPr marL="0" marR="8937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  (1) </a:t>
            </a:r>
            <a:r>
              <a:rPr kumimoji="0" lang="zh-CN" altLang="en-US" sz="28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消去连接词</a:t>
            </a:r>
            <a:r>
              <a:rPr kumimoji="0" lang="zh-CN" altLang="en-US" sz="28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a:t>
            </a:r>
            <a:r>
              <a:rPr kumimoji="0" lang="zh-CN" altLang="en-US" sz="28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和</a:t>
            </a:r>
            <a:r>
              <a:rPr kumimoji="0" lang="zh-CN" altLang="en-US" sz="28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rPr>
              <a:t>↔</a:t>
            </a:r>
            <a:r>
              <a:rPr kumimoji="0" lang="zh-CN" altLang="en-US" sz="28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a:t>
            </a:r>
            <a:endParaRPr kumimoji="0" lang="zh-CN" altLang="en-US" sz="28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endParaRPr>
          </a:p>
          <a:p>
            <a:pPr marL="0" marR="893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反复使用如下等价公式：</a:t>
            </a:r>
          </a:p>
          <a:p>
            <a:pPr marL="0" marR="9640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P</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 </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 </a:t>
            </a:r>
            <a:endPar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7510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P</a:t>
            </a:r>
            <a:r>
              <a:rPr kumimoji="0" lang="zh-CN" altLang="en-US" sz="2800" b="0" i="0" u="none" strike="noStrike" kern="1200" cap="none" spc="0" normalizeH="0" baseline="0" noProof="0" dirty="0">
                <a:ln>
                  <a:noFill/>
                </a:ln>
                <a:solidFill>
                  <a:srgbClr val="000099"/>
                </a:solidFill>
                <a:effectLst/>
                <a:uLnTx/>
                <a:uFillTx/>
                <a:latin typeface="arial" panose="020B0604020202020204" pitchFamily="34" charset="0"/>
                <a:ea typeface="等线" panose="02010600030101010101" pitchFamily="2"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 </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a:t>
            </a: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a:t>
            </a:r>
            <a:endPar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6380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即可消去谓词公式中的连接词</a:t>
            </a:r>
            <a:r>
              <a:rPr kumimoji="0" lang="zh-CN" altLang="en-US"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和</a:t>
            </a:r>
            <a:r>
              <a:rPr kumimoji="0" lang="zh-CN" altLang="en-US"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000099"/>
                </a:solidFill>
                <a:effectLst/>
                <a:uLnTx/>
                <a:uFillTx/>
                <a:latin typeface="arial" panose="020B0604020202020204" pitchFamily="34" charset="0"/>
                <a:ea typeface="等线" panose="02010600030101010101" pitchFamily="2" charset="-122"/>
                <a:cs typeface="+mn-cs"/>
              </a:rPr>
              <a:t>↔</a:t>
            </a:r>
            <a:r>
              <a:rPr kumimoji="0" lang="zh-CN" altLang="en-US"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例如公式</a:t>
            </a:r>
          </a:p>
          <a:p>
            <a:pPr marL="0" marR="53800" lvl="0" indent="0" algn="l" defTabSz="914400" rtl="0" eaLnBrk="1" fontAlgn="auto" latinLnBrk="0" hangingPunct="1">
              <a:lnSpc>
                <a:spcPct val="100000"/>
              </a:lnSpc>
              <a:spcBef>
                <a:spcPts val="0"/>
              </a:spcBef>
              <a:spcAft>
                <a:spcPts val="0"/>
              </a:spcAft>
              <a:buClrTx/>
              <a:buSzTx/>
              <a:buFontTx/>
              <a:buNone/>
              <a:tabLst/>
              <a:defRPr/>
            </a:pP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y)P(x,y)</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y)(Q(x,y)</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R(x,y)))</a:t>
            </a:r>
            <a:endPar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经等价变化后为</a:t>
            </a:r>
          </a:p>
          <a:p>
            <a:pPr marL="0" marR="46750" lvl="0" indent="0" algn="l" defTabSz="914400" rtl="0" eaLnBrk="1" fontAlgn="auto" latinLnBrk="0" hangingPunct="1">
              <a:lnSpc>
                <a:spcPct val="100000"/>
              </a:lnSpc>
              <a:spcBef>
                <a:spcPts val="0"/>
              </a:spcBef>
              <a:spcAft>
                <a:spcPts val="0"/>
              </a:spcAft>
              <a:buClrTx/>
              <a:buSzTx/>
              <a:buFontTx/>
              <a:buNone/>
              <a:tabLst/>
              <a:defRPr/>
            </a:pP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y)P(x,y)</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Q(x,y)</a:t>
            </a:r>
            <a:r>
              <a:rPr kumimoji="0" lang="es-E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R(x,y))) </a:t>
            </a: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endPar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2135747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532940" y="242317"/>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09483" y="891605"/>
            <a:ext cx="10373034" cy="538609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子句集的化简</a:t>
            </a:r>
          </a:p>
          <a:p>
            <a:pPr marL="0" marR="9157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(2) </a:t>
            </a:r>
            <a:r>
              <a:rPr kumimoji="0" lang="zh-CN" altLang="en-US" sz="24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减少否定符号的辖域</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反复使用双重否定率</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﹁(﹁P) ⇔P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摩根定律</a:t>
            </a:r>
          </a:p>
          <a:p>
            <a:pPr marL="0" marR="915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﹁(P∧Q) ⇔﹁P∨﹁Q</a:t>
            </a:r>
          </a:p>
          <a:p>
            <a:pPr marL="0" marR="915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﹁(P∨Q) ⇔﹁P∧﹁Q</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量词转换率</a:t>
            </a:r>
          </a:p>
          <a:p>
            <a:pPr marL="0" marR="828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﹁(∀x)P(x) ⇔(∃x) ﹁P(x)</a:t>
            </a:r>
          </a:p>
          <a:p>
            <a:pPr marL="0" marR="838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﹁(∃x)P(x) ⇔(∀x)</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a:t>
            </a:r>
          </a:p>
          <a:p>
            <a:pPr marL="0" marR="8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将每个否定符号“</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”移到仅靠谓词的位置，使得每个否定符号最多只作用于一个谓词上。</a:t>
            </a:r>
          </a:p>
          <a:p>
            <a:pPr marL="0" marR="861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例如，</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上式经等价变换后为</a:t>
            </a:r>
          </a:p>
          <a:p>
            <a:pPr marL="0" marR="395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(∀x)((∃y)﹁P(x</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y)∨(∃y)( Q(x</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 ∧﹁R(x</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endPar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1431549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532940" y="242317"/>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09483" y="891605"/>
            <a:ext cx="10373034" cy="5016758"/>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子句集的化简</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(3) </a:t>
            </a:r>
            <a:r>
              <a:rPr kumimoji="0" lang="zh-CN" altLang="en-US" sz="24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对变元标准化</a:t>
            </a:r>
          </a:p>
          <a:p>
            <a:pPr marL="0" marR="88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在一个量词的辖域内，把谓词公式中受该量词约束的变元全部用另外一个没有出现过的任意变元代替，使不同量词约束的变元有不同的名字。</a:t>
            </a:r>
          </a:p>
          <a:p>
            <a:pPr marL="0" marR="933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例如，上式经变换后为</a:t>
            </a:r>
          </a:p>
          <a:p>
            <a:pPr marL="0" marR="423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 Q(x</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 </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a:t>
            </a:r>
          </a:p>
          <a:p>
            <a:pPr marL="0" marR="423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  (4) </a:t>
            </a:r>
            <a:r>
              <a:rPr kumimoji="0" lang="zh-CN" altLang="en-US" sz="24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化为前束范式</a:t>
            </a:r>
          </a:p>
          <a:p>
            <a:pPr marL="0" marR="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化为前束范式的方法</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把所有量词都移到公式的左边，并且在移动时</a:t>
            </a:r>
            <a:r>
              <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不能改变其相对顺序</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。由于第</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步已对变元进行了标准化，每个量词都有自己的变元，这就消除了任何由变元引起冲突的可能，因此这种移动是可行的。</a:t>
            </a:r>
          </a:p>
          <a:p>
            <a:pPr marL="0" marR="802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例如，上式化为前束范式后为</a:t>
            </a:r>
          </a:p>
          <a:p>
            <a:pPr marL="0" marR="403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Q(x</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 </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a:t>
            </a:r>
            <a:endPar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1999082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29</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532940" y="242317"/>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09483" y="891605"/>
            <a:ext cx="10373034" cy="5447645"/>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子句集的化简</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(5)</a:t>
            </a:r>
            <a:r>
              <a:rPr kumimoji="0" lang="zh-CN" altLang="en-US" sz="20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消去存在量词</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592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消去存在量词时，需要区分以下两种情况：</a:t>
            </a:r>
          </a:p>
          <a:p>
            <a:pPr marL="0" marR="69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若存在量词不出现在全称量词的辖域内</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（即它的左边没有全称量词），只要用一个新的个体常量替换受该存在量词约束的变元，就可消去该存在量词。</a:t>
            </a:r>
          </a:p>
          <a:p>
            <a:pPr marL="0" marR="431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若存在量词位于一个或多个全称量词的辖域内</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，例如</a:t>
            </a:r>
          </a:p>
          <a:p>
            <a:pPr marL="0" marR="677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y)P(x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2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64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则需要用</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函数</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2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替换受该存在量词约束的变元</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，然后再消去该存在量词。</a:t>
            </a:r>
          </a:p>
          <a:p>
            <a:pPr marL="0" marR="52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例如，上步所得公式中存在量词</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和</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都位于</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的辖域内，因此都需要用</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函数来替换。设替换</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和</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z</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的</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函数分别是</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和</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g(x)</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，则替换后的式子为</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52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Q(x</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g(x))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g(x))))</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  (6)</a:t>
            </a:r>
            <a:r>
              <a:rPr kumimoji="0" lang="zh-CN" altLang="en-US" sz="20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化为</a:t>
            </a:r>
            <a:r>
              <a:rPr kumimoji="0" lang="en-US" altLang="zh-CN" sz="2000" b="1" i="0" u="none" strike="noStrike" kern="1200" cap="none" spc="0" normalizeH="0" baseline="0" noProof="0" dirty="0" err="1">
                <a:ln>
                  <a:noFill/>
                </a:ln>
                <a:solidFill>
                  <a:srgbClr val="CC0000"/>
                </a:solidFill>
                <a:effectLst/>
                <a:uLnTx/>
                <a:uFillTx/>
                <a:latin typeface="黑体" panose="02010609060101010101" pitchFamily="49" charset="-122"/>
                <a:ea typeface="黑体" panose="02010609060101010101" pitchFamily="49" charset="-122"/>
                <a:cs typeface="+mn-cs"/>
              </a:rPr>
              <a:t>Skolem</a:t>
            </a:r>
            <a:r>
              <a:rPr kumimoji="0" lang="zh-CN" altLang="en-US" sz="20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标准形</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对上述前束范式的母式应用以下等价关系</a:t>
            </a:r>
          </a:p>
          <a:p>
            <a:pPr marL="0" marR="782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P</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667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例如，前面的公式化为</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标准形后为</a:t>
            </a:r>
          </a:p>
          <a:p>
            <a:pPr marL="0" marR="2945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 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(Q(x, g(x))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 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 g(x))))</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883762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C1B87B5D-5DBD-432A-B51B-1E6ADED9049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86087" name="Rectangle 7"/>
          <p:cNvSpPr>
            <a:spLocks noGrp="1"/>
          </p:cNvSpPr>
          <p:nvPr>
            <p:ph type="title"/>
          </p:nvPr>
        </p:nvSpPr>
        <p:spPr>
          <a:xfrm>
            <a:off x="375624" y="538471"/>
            <a:ext cx="10515600" cy="1325563"/>
          </a:xfrm>
        </p:spPr>
        <p:txBody>
          <a:bodyPr>
            <a:normAutofit/>
          </a:bodyPr>
          <a:lstStyle/>
          <a:p>
            <a:r>
              <a:rPr lang="zh-CN" altLang="en-US" sz="2800"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sym typeface="Wingdings" panose="05000000000000000000" pitchFamily="2" charset="2"/>
              </a:rPr>
              <a:t>置换的合成：</a:t>
            </a:r>
          </a:p>
        </p:txBody>
      </p:sp>
      <p:grpSp>
        <p:nvGrpSpPr>
          <p:cNvPr id="2" name="组合 1"/>
          <p:cNvGrpSpPr/>
          <p:nvPr/>
        </p:nvGrpSpPr>
        <p:grpSpPr>
          <a:xfrm>
            <a:off x="2585270" y="917575"/>
            <a:ext cx="8569325" cy="5803900"/>
            <a:chOff x="1847851" y="836613"/>
            <a:chExt cx="8569325" cy="5803900"/>
          </a:xfrm>
        </p:grpSpPr>
        <p:sp>
          <p:nvSpPr>
            <p:cNvPr id="686083" name="Rectangle 3"/>
            <p:cNvSpPr>
              <a:spLocks noChangeArrowheads="1"/>
            </p:cNvSpPr>
            <p:nvPr/>
          </p:nvSpPr>
          <p:spPr bwMode="auto">
            <a:xfrm>
              <a:off x="1847851" y="836613"/>
              <a:ext cx="8569325" cy="580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设</a:t>
              </a: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                    </a:t>
              </a: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endParaRP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是两个置换，则将集合</a:t>
              </a: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endParaRP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endParaRP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中符合下列条件的元素删除：</a:t>
              </a: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(1)  </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t</a:t>
              </a:r>
              <a:r>
                <a:rPr kumimoji="0" lang="en-US" altLang="zh-CN" sz="2800" b="1" i="0" u="none" strike="noStrike" kern="1200" cap="none" spc="0" normalizeH="0" baseline="-2500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i</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λ</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/x</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i</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当</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t</a:t>
              </a:r>
              <a:r>
                <a:rPr kumimoji="0" lang="en-US" altLang="zh-CN" sz="2800" b="1" i="0" u="none" strike="noStrike" kern="1200" cap="none" spc="0" normalizeH="0" baseline="-2500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i</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λ</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=x</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i</a:t>
              </a: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     (2)  </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u</a:t>
              </a:r>
              <a:r>
                <a:rPr kumimoji="0" lang="en-US" altLang="zh-CN" sz="2800" b="1" i="0" u="none" strike="noStrike" kern="1200" cap="none" spc="0" normalizeH="0" baseline="-2500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i</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y</a:t>
              </a:r>
              <a:r>
                <a:rPr kumimoji="0" lang="en-US" altLang="zh-CN" sz="2800" b="1" i="0" u="none" strike="noStrike" kern="1200" cap="none" spc="0" normalizeH="0" baseline="-2500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i</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当</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y</a:t>
              </a:r>
              <a:r>
                <a:rPr kumimoji="0" lang="en-US" altLang="zh-CN" sz="2800" b="1" i="0" u="none" strike="noStrike" kern="1200" cap="none" spc="0" normalizeH="0" baseline="-2500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i</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∈{x</a:t>
              </a:r>
              <a:r>
                <a:rPr kumimoji="0" lang="en-US" altLang="zh-CN" sz="1800" b="1" i="0" u="none" strike="noStrike" kern="1200" cap="none" spc="0" normalizeH="0" baseline="-2500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1</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,x</a:t>
              </a:r>
              <a:r>
                <a:rPr kumimoji="0" lang="en-US" altLang="zh-CN" sz="1800" b="1" i="0" u="none" strike="noStrike" kern="1200" cap="none" spc="0" normalizeH="0" baseline="-2500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2</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a:t>
              </a:r>
              <a:r>
                <a:rPr kumimoji="0" lang="en-US" altLang="zh-CN" sz="1800" b="1" i="0" u="none" strike="noStrike" kern="1200" cap="none" spc="0" normalizeH="0" baseline="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x</a:t>
              </a:r>
              <a:r>
                <a:rPr kumimoji="0" lang="en-US" altLang="zh-CN" sz="1800" b="1" i="0" u="none" strike="noStrike" kern="1200" cap="none" spc="0" normalizeH="0" baseline="-25000" noProof="0" dirty="0" err="1">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n</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endParaRP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如此得到的集合仍然是一个</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置</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换，该</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置</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sym typeface="Wingdings" panose="05000000000000000000" pitchFamily="2" charset="2"/>
                </a:rPr>
                <a:t>换称为</a:t>
              </a:r>
              <a:r>
                <a:rPr kumimoji="0" lang="en-US" altLang="zh-CN" sz="2800" b="1" i="1"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sym typeface="Wingdings" panose="05000000000000000000" pitchFamily="2" charset="2"/>
                </a:rPr>
                <a:t>θ</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与</a:t>
              </a:r>
              <a:r>
                <a:rPr kumimoji="0" lang="en-US" altLang="zh-CN" sz="2800" b="1" i="1"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sym typeface="Wingdings" panose="05000000000000000000" pitchFamily="2" charset="2"/>
                </a:rPr>
                <a:t>λ</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的合成，记作</a:t>
              </a:r>
              <a:r>
                <a:rPr kumimoji="0" lang="en-US" altLang="zh-CN" sz="2800" b="1" i="1" u="none" strike="noStrike" kern="1200" cap="none" spc="0" normalizeH="0" baseline="0" noProof="0" dirty="0" err="1">
                  <a:ln>
                    <a:noFill/>
                  </a:ln>
                  <a:solidFill>
                    <a:prstClr val="black"/>
                  </a:solidFill>
                  <a:effectLst/>
                  <a:uLnTx/>
                  <a:uFillTx/>
                  <a:latin typeface="Times New Roman" panose="02020603050405020304" pitchFamily="18" charset="0"/>
                  <a:ea typeface="仿宋_GB2312" pitchFamily="49" charset="-122"/>
                  <a:cs typeface="+mn-cs"/>
                  <a:sym typeface="Wingdings" panose="05000000000000000000" pitchFamily="2" charset="2"/>
                </a:rPr>
                <a:t>θ·λ</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a:t>
              </a:r>
            </a:p>
          </p:txBody>
        </p:sp>
        <p:grpSp>
          <p:nvGrpSpPr>
            <p:cNvPr id="686091" name="Group 11"/>
            <p:cNvGrpSpPr>
              <a:grpSpLocks/>
            </p:cNvGrpSpPr>
            <p:nvPr/>
          </p:nvGrpSpPr>
          <p:grpSpPr bwMode="auto">
            <a:xfrm>
              <a:off x="2930526" y="1052514"/>
              <a:ext cx="3757612" cy="1195387"/>
              <a:chOff x="886" y="663"/>
              <a:chExt cx="2367" cy="753"/>
            </a:xfrm>
          </p:grpSpPr>
          <p:graphicFrame>
            <p:nvGraphicFramePr>
              <p:cNvPr id="686084" name="Object 4"/>
              <p:cNvGraphicFramePr>
                <a:graphicFrameLocks noChangeAspect="1"/>
              </p:cNvGraphicFramePr>
              <p:nvPr>
                <p:extLst/>
              </p:nvPr>
            </p:nvGraphicFramePr>
            <p:xfrm>
              <a:off x="979" y="663"/>
              <a:ext cx="2179" cy="298"/>
            </p:xfrm>
            <a:graphic>
              <a:graphicData uri="http://schemas.openxmlformats.org/presentationml/2006/ole">
                <mc:AlternateContent xmlns:mc="http://schemas.openxmlformats.org/markup-compatibility/2006">
                  <mc:Choice xmlns:v="urn:schemas-microsoft-com:vml" Requires="v">
                    <p:oleObj spid="_x0000_s1029" name="Equation" r:id="rId3" imgW="1676160" imgH="228600" progId="Equation.DSMT4">
                      <p:embed/>
                    </p:oleObj>
                  </mc:Choice>
                  <mc:Fallback>
                    <p:oleObj name="Equation" r:id="rId3" imgW="1676160" imgH="228600" progId="Equation.DSMT4">
                      <p:embed/>
                      <p:pic>
                        <p:nvPicPr>
                          <p:cNvPr id="686084" name="Object 4"/>
                          <p:cNvPicPr>
                            <a:picLocks noChangeAspect="1" noChangeArrowheads="1"/>
                          </p:cNvPicPr>
                          <p:nvPr/>
                        </p:nvPicPr>
                        <p:blipFill>
                          <a:blip r:embed="rId4"/>
                          <a:srcRect/>
                          <a:stretch>
                            <a:fillRect/>
                          </a:stretch>
                        </p:blipFill>
                        <p:spPr bwMode="auto">
                          <a:xfrm>
                            <a:off x="979" y="663"/>
                            <a:ext cx="2179"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085" name="Object 5"/>
              <p:cNvGraphicFramePr>
                <a:graphicFrameLocks noChangeAspect="1"/>
              </p:cNvGraphicFramePr>
              <p:nvPr>
                <p:extLst/>
              </p:nvPr>
            </p:nvGraphicFramePr>
            <p:xfrm>
              <a:off x="886" y="1117"/>
              <a:ext cx="2367" cy="299"/>
            </p:xfrm>
            <a:graphic>
              <a:graphicData uri="http://schemas.openxmlformats.org/presentationml/2006/ole">
                <mc:AlternateContent xmlns:mc="http://schemas.openxmlformats.org/markup-compatibility/2006">
                  <mc:Choice xmlns:v="urn:schemas-microsoft-com:vml" Requires="v">
                    <p:oleObj spid="_x0000_s1030" name="Equation" r:id="rId5" imgW="1815840" imgH="228600" progId="Equation.DSMT4">
                      <p:embed/>
                    </p:oleObj>
                  </mc:Choice>
                  <mc:Fallback>
                    <p:oleObj name="Equation" r:id="rId5" imgW="1815840" imgH="228600" progId="Equation.DSMT4">
                      <p:embed/>
                      <p:pic>
                        <p:nvPicPr>
                          <p:cNvPr id="686085" name="Object 5"/>
                          <p:cNvPicPr>
                            <a:picLocks noChangeAspect="1" noChangeArrowheads="1"/>
                          </p:cNvPicPr>
                          <p:nvPr/>
                        </p:nvPicPr>
                        <p:blipFill>
                          <a:blip r:embed="rId6"/>
                          <a:srcRect/>
                          <a:stretch>
                            <a:fillRect/>
                          </a:stretch>
                        </p:blipFill>
                        <p:spPr bwMode="auto">
                          <a:xfrm>
                            <a:off x="886" y="1117"/>
                            <a:ext cx="2367"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86090" name="Group 10"/>
            <p:cNvGrpSpPr>
              <a:grpSpLocks/>
            </p:cNvGrpSpPr>
            <p:nvPr/>
          </p:nvGrpSpPr>
          <p:grpSpPr bwMode="auto">
            <a:xfrm>
              <a:off x="2659063" y="3284533"/>
              <a:ext cx="6527800" cy="522286"/>
              <a:chOff x="760" y="2251"/>
              <a:chExt cx="4112" cy="329"/>
            </a:xfrm>
          </p:grpSpPr>
          <p:graphicFrame>
            <p:nvGraphicFramePr>
              <p:cNvPr id="686086" name="Object 6"/>
              <p:cNvGraphicFramePr>
                <a:graphicFrameLocks noChangeAspect="1"/>
              </p:cNvGraphicFramePr>
              <p:nvPr>
                <p:extLst/>
              </p:nvPr>
            </p:nvGraphicFramePr>
            <p:xfrm>
              <a:off x="760" y="2251"/>
              <a:ext cx="4112" cy="298"/>
            </p:xfrm>
            <a:graphic>
              <a:graphicData uri="http://schemas.openxmlformats.org/presentationml/2006/ole">
                <mc:AlternateContent xmlns:mc="http://schemas.openxmlformats.org/markup-compatibility/2006">
                  <mc:Choice xmlns:v="urn:schemas-microsoft-com:vml" Requires="v">
                    <p:oleObj spid="_x0000_s1031" name="Equation" r:id="rId7" imgW="3162240" imgH="228600" progId="Equation.DSMT4">
                      <p:embed/>
                    </p:oleObj>
                  </mc:Choice>
                  <mc:Fallback>
                    <p:oleObj name="Equation" r:id="rId7" imgW="3162240" imgH="228600" progId="Equation.DSMT4">
                      <p:embed/>
                      <p:pic>
                        <p:nvPicPr>
                          <p:cNvPr id="686086" name="Object 6"/>
                          <p:cNvPicPr>
                            <a:picLocks noChangeAspect="1" noChangeArrowheads="1"/>
                          </p:cNvPicPr>
                          <p:nvPr/>
                        </p:nvPicPr>
                        <p:blipFill>
                          <a:blip r:embed="rId8"/>
                          <a:srcRect/>
                          <a:stretch>
                            <a:fillRect/>
                          </a:stretch>
                        </p:blipFill>
                        <p:spPr bwMode="auto">
                          <a:xfrm>
                            <a:off x="760" y="2251"/>
                            <a:ext cx="4112"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088" name="Line 8"/>
              <p:cNvSpPr>
                <a:spLocks noChangeShapeType="1"/>
              </p:cNvSpPr>
              <p:nvPr/>
            </p:nvSpPr>
            <p:spPr bwMode="auto">
              <a:xfrm flipV="1">
                <a:off x="760" y="2577"/>
                <a:ext cx="2120" cy="3"/>
              </a:xfrm>
              <a:prstGeom prst="line">
                <a:avLst/>
              </a:prstGeom>
              <a:noFill/>
              <a:ln w="38100" cmpd="dbl">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86089" name="Line 9"/>
              <p:cNvSpPr>
                <a:spLocks noChangeShapeType="1"/>
              </p:cNvSpPr>
              <p:nvPr/>
            </p:nvSpPr>
            <p:spPr bwMode="auto">
              <a:xfrm>
                <a:off x="2935" y="2580"/>
                <a:ext cx="1905" cy="0"/>
              </a:xfrm>
              <a:prstGeom prst="line">
                <a:avLst/>
              </a:prstGeom>
              <a:noFill/>
              <a:ln w="38100" cmpd="dbl">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sp>
        <p:nvSpPr>
          <p:cNvPr id="12" name="Rectangle 2"/>
          <p:cNvSpPr txBox="1">
            <a:spLocks/>
          </p:cNvSpPr>
          <p:nvPr/>
        </p:nvSpPr>
        <p:spPr>
          <a:xfrm>
            <a:off x="365792" y="142904"/>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3.3.2</a:t>
            </a:r>
            <a:r>
              <a:rPr kumimoji="0" lang="zh-CN" altLang="en-US"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置换与合一</a:t>
            </a:r>
          </a:p>
        </p:txBody>
      </p:sp>
    </p:spTree>
    <p:extLst>
      <p:ext uri="{BB962C8B-B14F-4D97-AF65-F5344CB8AC3E}">
        <p14:creationId xmlns:p14="http://schemas.microsoft.com/office/powerpoint/2010/main" val="3403839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30</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532940" y="242317"/>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09483" y="891605"/>
            <a:ext cx="10373034" cy="5755422"/>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子句集的化简</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(7) </a:t>
            </a:r>
            <a:r>
              <a:rPr kumimoji="0" lang="zh-CN" altLang="en-US" sz="20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消去全称量词</a:t>
            </a:r>
          </a:p>
          <a:p>
            <a:pPr marL="0" marR="59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由于母式中的全部变元均受全称量词约束，并且与全称量词的次序无关， 因此可省掉全称量词。但剩下的母式，仍假设其变元是被全称量词量化的。</a:t>
            </a:r>
          </a:p>
          <a:p>
            <a:pPr marL="0" marR="824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例如，上式消去全称量词后为</a:t>
            </a:r>
          </a:p>
          <a:p>
            <a:pPr marL="0" marR="4285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 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Q(x, g(x))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 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 g(x)))</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  (8) </a:t>
            </a:r>
            <a:r>
              <a:rPr kumimoji="0" lang="zh-CN" altLang="en-US" sz="20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消去合取词</a:t>
            </a:r>
          </a:p>
          <a:p>
            <a:pPr marL="0" marR="69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在母式中消去所有合取词，把母式用子句集的形式表示出来。其中，子句集中的每一个元素都是一个子句。</a:t>
            </a:r>
          </a:p>
          <a:p>
            <a:pPr marL="0" marR="632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例如，</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上式的子句集中包含以下两个子句</a:t>
            </a:r>
          </a:p>
          <a:p>
            <a:pPr marL="0" marR="922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 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Q(x, g(x))</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883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 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R(x, g(x))</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  (9) </a:t>
            </a:r>
            <a:r>
              <a:rPr kumimoji="0" lang="zh-CN" altLang="en-US" sz="2000" b="0" i="0" u="none" strike="noStrike" kern="1200" cap="none" spc="0" normalizeH="0" baseline="0" noProof="0" dirty="0">
                <a:ln>
                  <a:noFill/>
                </a:ln>
                <a:solidFill>
                  <a:srgbClr val="CC0000"/>
                </a:solidFill>
                <a:effectLst/>
                <a:uLnTx/>
                <a:uFillTx/>
                <a:latin typeface="黑体" panose="02010609060101010101" pitchFamily="49" charset="-122"/>
                <a:ea typeface="黑体" panose="02010609060101010101" pitchFamily="49" charset="-122"/>
                <a:cs typeface="+mn-cs"/>
              </a:rPr>
              <a:t>更换变量名称</a:t>
            </a:r>
          </a:p>
          <a:p>
            <a:pPr marL="0" marR="69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对子句集中的某些变量重新命名，使任意两个子句中不出现相同的变量名。由于任意两个不同子句的变量之间实际上不存在任何关系。这样，更换变量名是不会影响公式的真值的。</a:t>
            </a:r>
          </a:p>
          <a:p>
            <a:pPr marL="0" marR="109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例如，</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对前式，可把第二个子句集中的变元</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更换为</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y</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，得到如下子句集</a:t>
            </a:r>
          </a:p>
          <a:p>
            <a:pPr marL="0" marR="922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P(x, f(x))</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Q(x, g(x))</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88370" lvl="0" indent="0" algn="l" defTabSz="914400" rtl="0" eaLnBrk="1" fontAlgn="auto" latinLnBrk="0" hangingPunct="1">
              <a:lnSpc>
                <a:spcPct val="100000"/>
              </a:lnSpc>
              <a:spcBef>
                <a:spcPts val="0"/>
              </a:spcBef>
              <a:spcAft>
                <a:spcPts val="0"/>
              </a:spcAft>
              <a:buClrTx/>
              <a:buSzTx/>
              <a:buFontTx/>
              <a:buNone/>
              <a:tabLst/>
              <a:defRPr/>
            </a:pPr>
            <a:r>
              <a:rPr kumimoji="0" lang="es-E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s-E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P(y, f(y))</a:t>
            </a:r>
            <a:r>
              <a:rPr kumimoji="0" lang="es-E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s-E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R(y, g(y))</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2905731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09483" y="719832"/>
            <a:ext cx="10373034" cy="4893647"/>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子句集的应用</a:t>
            </a:r>
            <a:endParaRPr kumimoji="0" lang="en-US" altLang="zh-CN"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3392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494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黑体" panose="02010609060101010101" pitchFamily="49" charset="-122"/>
                <a:ea typeface="黑体" panose="02010609060101010101" pitchFamily="49" charset="-122"/>
                <a:cs typeface="+mn-cs"/>
              </a:rPr>
              <a:t>  子句集化简过程的唯一性及其对不可满足性的影响</a:t>
            </a:r>
          </a:p>
          <a:p>
            <a:pPr marL="0" marR="8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由于子句集化简过程在消去存在量词时所用的</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函数可以不同，因此所得到的标准子句集不唯一。</a:t>
            </a:r>
          </a:p>
          <a:p>
            <a:pPr marL="0" marR="86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当原谓词公式为</a:t>
            </a:r>
            <a:r>
              <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可满足</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时，它与其标准子句集不一定等价。但当原谓词公式为</a:t>
            </a:r>
            <a:r>
              <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不可满足时</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，其标准子句集则一定是不可满足的，即</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化并不影响原谓词公式的不可满足性。</a:t>
            </a:r>
          </a:p>
          <a:p>
            <a:pPr marL="0" marR="132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这个结论很重要，是归结原理的主要依据，可用定理的形式来描述。</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1327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72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黑体" panose="02010609060101010101" pitchFamily="49" charset="-122"/>
                <a:ea typeface="黑体" panose="02010609060101010101" pitchFamily="49" charset="-122"/>
                <a:cs typeface="+mn-cs"/>
              </a:rPr>
              <a:t>  定理</a:t>
            </a:r>
            <a:r>
              <a:rPr kumimoji="0" lang="en-US" altLang="zh-CN" sz="2400" b="1" i="0" u="none" strike="noStrike" kern="1200" cap="none" spc="0" normalizeH="0" baseline="0" noProof="0" dirty="0">
                <a:ln>
                  <a:noFill/>
                </a:ln>
                <a:solidFill>
                  <a:srgbClr val="A4001F"/>
                </a:solidFill>
                <a:effectLst/>
                <a:uLnTx/>
                <a:uFillTx/>
                <a:latin typeface="黑体" panose="02010609060101010101" pitchFamily="49" charset="-122"/>
                <a:ea typeface="黑体" panose="02010609060101010101" pitchFamily="49" charset="-122"/>
                <a:cs typeface="+mn-cs"/>
              </a:rPr>
              <a:t>3.1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设有谓词公式</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，其标准子句集为</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，则</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为不可满足的充要条件是</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为不可满足的。</a:t>
            </a:r>
          </a:p>
          <a:p>
            <a:pPr marL="0" marR="77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1549021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32</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09483" y="719832"/>
            <a:ext cx="10373034" cy="5262979"/>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子句集的应用</a:t>
            </a:r>
            <a:endParaRPr kumimoji="0" lang="en-US" altLang="zh-CN"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GBK-Song62"/>
                <a:ea typeface="等线" panose="02010600030101010101" pitchFamily="2" charset="-122"/>
                <a:cs typeface="+mn-cs"/>
              </a:rPr>
              <a:t>    </a:t>
            </a:r>
            <a:endParaRPr kumimoji="0" lang="en-US" altLang="zh-CN" sz="2400" b="0" i="0" u="none" strike="noStrike" kern="1200" cap="none" spc="0" normalizeH="0" baseline="0" noProof="0" dirty="0">
              <a:ln>
                <a:noFill/>
              </a:ln>
              <a:solidFill>
                <a:prstClr val="black"/>
              </a:solidFill>
              <a:effectLst/>
              <a:uLnTx/>
              <a:uFillTx/>
              <a:latin typeface="GBK-Song6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GBK-Song62"/>
                <a:ea typeface="等线" panose="02010600030101010101" pitchFamily="2" charset="-122"/>
                <a:cs typeface="+mn-cs"/>
              </a:rPr>
              <a:t>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由于连词化归律、双重否定律、狄摩根律、量词转化律、变元标准化得到的均为等价式，以及下面的等价式知前束形与谓词公式</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是等价的。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消去存在量词以后的各个步骤也均使用等价式，所以语义不会发生变化。</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不等价只出现在消去存在量词那个步骤。</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630031"/>
              </a:solidFill>
              <a:effectLst/>
              <a:uLnTx/>
              <a:uFillTx/>
              <a:latin typeface="GBK-Song25"/>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为证明此定理，先作如下说明：</a:t>
            </a:r>
          </a:p>
          <a:p>
            <a:pPr marL="0" marR="470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为讨论问题方便，设给定的谓词公式</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已为前束形</a:t>
            </a:r>
          </a:p>
          <a:p>
            <a:pPr marL="0" marR="645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702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其中，</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已化为合取范式。</a:t>
            </a:r>
          </a:p>
          <a:p>
            <a:pPr marL="0" marR="68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由于将</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化为这种前束形是一种很容易实现的等价运算，因此这种假设是可以的。</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77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40252955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33</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771831" y="719832"/>
            <a:ext cx="11292350" cy="5632311"/>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子句集的应用</a:t>
            </a:r>
            <a:endParaRPr kumimoji="0" lang="en-US" altLang="zh-CN"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524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又设</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是第一个出现的存在量词</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，即</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为</a:t>
            </a:r>
          </a:p>
          <a:p>
            <a:pPr marL="0" marR="208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130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为把</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化为</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形，需要先消去这个</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，并引入</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函数，得到</a:t>
            </a:r>
          </a:p>
          <a:p>
            <a:pPr marL="0" marR="155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若能证明</a:t>
            </a:r>
          </a:p>
          <a:p>
            <a:pPr marL="0" marR="787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则同理可证</a:t>
            </a:r>
          </a:p>
          <a:p>
            <a:pPr marL="0" marR="774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2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p>
          <a:p>
            <a:pPr marL="0" marR="908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重复这一过程，直到证明了</a:t>
            </a:r>
          </a:p>
          <a:p>
            <a:pPr marL="0" marR="735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m</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为止。</a:t>
            </a:r>
          </a:p>
          <a:p>
            <a:pPr marL="0" marR="59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此时，</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m</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已为</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的</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Skolem</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标准形。而</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只不过是</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m</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的一种集合表示形式。因此有</a:t>
            </a:r>
          </a:p>
          <a:p>
            <a:pPr marL="0" marR="780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m</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p>
          <a:p>
            <a:pPr marL="0" marR="949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  下面开始用反证法证明</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16119800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34</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879181"/>
            <a:ext cx="11700387" cy="5262979"/>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子句集的应用</a:t>
            </a:r>
            <a:endParaRPr kumimoji="0" lang="en-US" altLang="zh-CN"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黑体" panose="02010609060101010101" pitchFamily="49" charset="-122"/>
                <a:ea typeface="黑体" panose="02010609060101010101" pitchFamily="49" charset="-122"/>
                <a:cs typeface="+mn-cs"/>
              </a:rPr>
              <a:t>  先证明</a:t>
            </a:r>
          </a:p>
          <a:p>
            <a:pPr marL="0" marR="753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  证明⇒</a:t>
            </a:r>
          </a:p>
          <a:p>
            <a:pPr marL="0" marR="59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已知</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r>
              <a:rPr kumimoji="0" lang="zh-CN" altLang="en-US" sz="2400" b="0" i="0" u="none" strike="noStrike" kern="1200" cap="none" spc="0" normalizeH="0" baseline="0" noProof="0" dirty="0">
                <a:ln>
                  <a:noFill/>
                </a:ln>
                <a:solidFill>
                  <a:srgbClr val="630031"/>
                </a:solidFill>
                <a:effectLst/>
                <a:uLnTx/>
                <a:uFillTx/>
                <a:latin typeface="黑体" panose="02010609060101010101" pitchFamily="49" charset="-122"/>
                <a:ea typeface="黑体" panose="02010609060101010101" pitchFamily="49" charset="-122"/>
                <a:cs typeface="+mn-cs"/>
              </a:rPr>
              <a:t>假设</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是可满足的，则存在一个解释</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，使</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在解释</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下为真。即对任意</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在</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的设定下有</a:t>
            </a:r>
          </a:p>
          <a:p>
            <a:pPr marL="0" marR="494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501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为真。亦即对任意的</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都有一个</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使</a:t>
            </a:r>
          </a:p>
          <a:p>
            <a:pPr marL="0" marR="494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为真。即在</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下有</a:t>
            </a:r>
          </a:p>
          <a:p>
            <a:pPr marL="0" marR="281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6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为真。即</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在</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下为真。</a:t>
            </a:r>
          </a:p>
          <a:p>
            <a:pPr marL="0" marR="67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但这与前提</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是不可满足的相矛盾，即</a:t>
            </a:r>
            <a:r>
              <a:rPr kumimoji="0" lang="zh-CN" altLang="en-US" sz="24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假设</a:t>
            </a:r>
            <a:r>
              <a:rPr kumimoji="0" lang="en-US" altLang="zh-CN" sz="2400" b="1"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1 </a:t>
            </a:r>
            <a:r>
              <a:rPr kumimoji="0" lang="zh-CN" altLang="en-US" sz="24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为可满足是错误的</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。从而可以得出</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若</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不可满足，则必有</a:t>
            </a:r>
            <a:r>
              <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6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r>
              <a:rPr kumimoji="0" lang="zh-CN" altLang="en-US"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759333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3.4.2</a:t>
            </a:r>
            <a:r>
              <a:rPr lang="zh-CN" altLang="en-US" sz="2800" dirty="0">
                <a:solidFill>
                  <a:srgbClr val="0000FF"/>
                </a:solidFill>
                <a:latin typeface="黑体" panose="02010609060101010101" pitchFamily="49" charset="-122"/>
                <a:ea typeface="黑体" panose="02010609060101010101" pitchFamily="49" charset="-122"/>
              </a:rPr>
              <a:t>子句集及其应用</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879181"/>
            <a:ext cx="11700387" cy="538609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子句集的应用</a:t>
            </a:r>
            <a:endParaRPr kumimoji="0" lang="en-US" altLang="zh-CN"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4001F"/>
                </a:solidFill>
                <a:effectLst/>
                <a:uLnTx/>
                <a:uFillTx/>
                <a:latin typeface="黑体" panose="02010609060101010101" pitchFamily="49" charset="-122"/>
                <a:ea typeface="黑体" panose="02010609060101010101" pitchFamily="49" charset="-122"/>
                <a:cs typeface="+mn-cs"/>
              </a:rPr>
              <a:t>再证明</a:t>
            </a:r>
            <a:r>
              <a:rPr kumimoji="0" lang="zh-CN" altLang="en-US" sz="2000" b="1" i="0" u="none" strike="noStrike" kern="1200" cap="none" spc="0" normalizeH="0" baseline="0" noProof="0" dirty="0">
                <a:ln>
                  <a:noFill/>
                </a:ln>
                <a:solidFill>
                  <a:srgbClr val="C00000"/>
                </a:solidFill>
                <a:effectLst/>
                <a:uLnTx/>
                <a:uFillTx/>
                <a:latin typeface="Symbol" panose="05050102010706020507" pitchFamily="18" charset="2"/>
                <a:ea typeface="等线" panose="02010600030101010101" pitchFamily="2" charset="-122"/>
                <a:cs typeface="+mn-cs"/>
              </a:rPr>
              <a:t></a:t>
            </a:r>
          </a:p>
          <a:p>
            <a:pPr marL="0" marR="71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已知</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不可满足，假设</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是可满足的。于是便有某个解释</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使</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在</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下为真。即对任意的</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在</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的设定下都可找到一个</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使</a:t>
            </a:r>
          </a:p>
          <a:p>
            <a:pPr marL="0" marR="587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460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为真。若扩充</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，使它包含一个函数</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，且有</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f(x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80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这样，就可以把所有的</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映射到</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r</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，从而得到一个新的解释</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，并且在此解释下对任意的</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都有</a:t>
            </a:r>
          </a:p>
          <a:p>
            <a:pPr marL="0" marR="463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为真。即在</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下有</a:t>
            </a:r>
          </a:p>
          <a:p>
            <a:pPr marL="0" marR="2535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(Q</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Q</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)M(x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r+1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en-US" altLang="zh-CN" sz="20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x</a:t>
            </a:r>
            <a:r>
              <a:rPr kumimoji="0" lang="en-US" altLang="zh-CN" sz="1400" b="1" i="0" u="none" strike="noStrike" kern="1200" cap="none" spc="0" normalizeH="0" baseline="0" noProof="0" dirty="0" err="1">
                <a:ln>
                  <a:noFill/>
                </a:ln>
                <a:solidFill>
                  <a:srgbClr val="0000CC"/>
                </a:solidFill>
                <a:effectLst/>
                <a:uLnTx/>
                <a:uFillTx/>
                <a:latin typeface="黑体" panose="02010609060101010101" pitchFamily="49" charset="-122"/>
                <a:ea typeface="黑体" panose="0201060906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74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为真。它说明</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在解释</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I’</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下为真。但这与前提</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是不可满足的相矛盾，即假设</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为可满足是错误的。从而可以得出</a:t>
            </a:r>
            <a:r>
              <a:rPr kumimoji="0" lang="zh-CN" altLang="en-US"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若</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en-US" altLang="zh-CN" sz="1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1 </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不可满足，则必有</a:t>
            </a:r>
            <a:r>
              <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F</a:t>
            </a: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不可满足</a:t>
            </a:r>
            <a:r>
              <a:rPr kumimoji="0" lang="zh-CN" altLang="en-US"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  于是，定理得证。</a:t>
            </a:r>
          </a:p>
          <a:p>
            <a:pPr marL="0" marR="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由此定理可知，要证明一个谓词公式是不可满足的，只要证明其相应的标准子句集是不可满足的就可以了。</a:t>
            </a:r>
            <a:r>
              <a:rPr kumimoji="0" lang="zh-CN" altLang="en-US" sz="2000" b="0" i="0" u="none" strike="noStrike" kern="1200" cap="none" spc="0" normalizeH="0" baseline="0" noProof="0" dirty="0">
                <a:ln>
                  <a:noFill/>
                </a:ln>
                <a:solidFill>
                  <a:srgbClr val="008000"/>
                </a:solidFill>
                <a:effectLst/>
                <a:uLnTx/>
                <a:uFillTx/>
                <a:latin typeface="黑体" panose="02010609060101010101" pitchFamily="49" charset="-122"/>
                <a:ea typeface="黑体" panose="02010609060101010101" pitchFamily="49" charset="-122"/>
                <a:cs typeface="+mn-cs"/>
              </a:rPr>
              <a:t>至于如何证明一个子句集的不可满足性， 由下面的海伯伦理论和鲁宾逊归结原理来解决。</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1248150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D7F552A-2F2A-43CB-940D-6570E4B39C2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88130" name="Rectangle 2"/>
          <p:cNvSpPr>
            <a:spLocks noChangeArrowheads="1"/>
          </p:cNvSpPr>
          <p:nvPr/>
        </p:nvSpPr>
        <p:spPr bwMode="auto">
          <a:xfrm>
            <a:off x="6347619" y="3587751"/>
            <a:ext cx="2376488" cy="431800"/>
          </a:xfrm>
          <a:prstGeom prst="rect">
            <a:avLst/>
          </a:prstGeom>
          <a:solidFill>
            <a:srgbClr val="6699FF">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88131" name="Rectangle 3"/>
          <p:cNvSpPr>
            <a:spLocks noChangeArrowheads="1"/>
          </p:cNvSpPr>
          <p:nvPr/>
        </p:nvSpPr>
        <p:spPr bwMode="auto">
          <a:xfrm>
            <a:off x="6401594" y="2987138"/>
            <a:ext cx="2519363" cy="431800"/>
          </a:xfrm>
          <a:prstGeom prst="rect">
            <a:avLst/>
          </a:prstGeom>
          <a:solidFill>
            <a:srgbClr val="6699FF">
              <a:alpha val="52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nvGrpSpPr>
          <p:cNvPr id="688132" name="Group 4"/>
          <p:cNvGrpSpPr>
            <a:grpSpLocks/>
          </p:cNvGrpSpPr>
          <p:nvPr/>
        </p:nvGrpSpPr>
        <p:grpSpPr bwMode="auto">
          <a:xfrm>
            <a:off x="1774826" y="806451"/>
            <a:ext cx="8569325" cy="1031875"/>
            <a:chOff x="204" y="445"/>
            <a:chExt cx="5398" cy="650"/>
          </a:xfrm>
        </p:grpSpPr>
        <p:sp>
          <p:nvSpPr>
            <p:cNvPr id="688133" name="Text Box 5"/>
            <p:cNvSpPr txBox="1">
              <a:spLocks noChangeArrowheads="1"/>
            </p:cNvSpPr>
            <p:nvPr/>
          </p:nvSpPr>
          <p:spPr bwMode="auto">
            <a:xfrm>
              <a:off x="204" y="445"/>
              <a:ext cx="5398" cy="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588">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11200" marR="0" lvl="0" indent="-711200" algn="l" defTabSz="914400" rtl="0" eaLnBrk="1" fontAlgn="auto" latinLnBrk="0" hangingPunct="1">
                <a:lnSpc>
                  <a:spcPct val="110000"/>
                </a:lnSpc>
                <a:spcBef>
                  <a:spcPct val="1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Wingdings" panose="05000000000000000000" pitchFamily="2" charset="2"/>
                </a:rPr>
                <a:t>例</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：设                                                              求</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θ</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与</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λ</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的合成。</a:t>
              </a:r>
            </a:p>
          </p:txBody>
        </p:sp>
        <p:graphicFrame>
          <p:nvGraphicFramePr>
            <p:cNvPr id="688134" name="Object 6"/>
            <p:cNvGraphicFramePr>
              <a:graphicFrameLocks noChangeAspect="1"/>
            </p:cNvGraphicFramePr>
            <p:nvPr/>
          </p:nvGraphicFramePr>
          <p:xfrm>
            <a:off x="975" y="509"/>
            <a:ext cx="3350" cy="265"/>
          </p:xfrm>
          <a:graphic>
            <a:graphicData uri="http://schemas.openxmlformats.org/presentationml/2006/ole">
              <mc:AlternateContent xmlns:mc="http://schemas.openxmlformats.org/markup-compatibility/2006">
                <mc:Choice xmlns:v="urn:schemas-microsoft-com:vml" Requires="v">
                  <p:oleObj spid="_x0000_s2058" name="公式" r:id="rId3" imgW="2577960" imgH="203040" progId="Equation.3">
                    <p:embed/>
                  </p:oleObj>
                </mc:Choice>
                <mc:Fallback>
                  <p:oleObj name="公式" r:id="rId3" imgW="2577960" imgH="203040" progId="Equation.3">
                    <p:embed/>
                    <p:pic>
                      <p:nvPicPr>
                        <p:cNvPr id="68813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 y="509"/>
                          <a:ext cx="3350"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88150" name="Group 22"/>
          <p:cNvGrpSpPr>
            <a:grpSpLocks/>
          </p:cNvGrpSpPr>
          <p:nvPr/>
        </p:nvGrpSpPr>
        <p:grpSpPr bwMode="auto">
          <a:xfrm>
            <a:off x="1811338" y="2279933"/>
            <a:ext cx="8496300" cy="3363913"/>
            <a:chOff x="158" y="1434"/>
            <a:chExt cx="5352" cy="2119"/>
          </a:xfrm>
        </p:grpSpPr>
        <p:grpSp>
          <p:nvGrpSpPr>
            <p:cNvPr id="688135" name="Group 7"/>
            <p:cNvGrpSpPr>
              <a:grpSpLocks/>
            </p:cNvGrpSpPr>
            <p:nvPr/>
          </p:nvGrpSpPr>
          <p:grpSpPr bwMode="auto">
            <a:xfrm>
              <a:off x="158" y="1434"/>
              <a:ext cx="5352" cy="2119"/>
              <a:chOff x="204" y="1389"/>
              <a:chExt cx="5352" cy="2119"/>
            </a:xfrm>
          </p:grpSpPr>
          <p:graphicFrame>
            <p:nvGraphicFramePr>
              <p:cNvPr id="688137" name="Object 9"/>
              <p:cNvGraphicFramePr>
                <a:graphicFrameLocks noChangeAspect="1"/>
              </p:cNvGraphicFramePr>
              <p:nvPr>
                <p:extLst/>
              </p:nvPr>
            </p:nvGraphicFramePr>
            <p:xfrm>
              <a:off x="1218" y="1795"/>
              <a:ext cx="3579" cy="744"/>
            </p:xfrm>
            <a:graphic>
              <a:graphicData uri="http://schemas.openxmlformats.org/presentationml/2006/ole">
                <mc:AlternateContent xmlns:mc="http://schemas.openxmlformats.org/markup-compatibility/2006">
                  <mc:Choice xmlns:v="urn:schemas-microsoft-com:vml" Requires="v">
                    <p:oleObj spid="_x0000_s2059" name="Equation" r:id="rId5" imgW="2082600" imgH="431640" progId="Equation.DSMT4">
                      <p:embed/>
                    </p:oleObj>
                  </mc:Choice>
                  <mc:Fallback>
                    <p:oleObj name="Equation" r:id="rId5" imgW="2082600" imgH="431640" progId="Equation.DSMT4">
                      <p:embed/>
                      <p:pic>
                        <p:nvPicPr>
                          <p:cNvPr id="688137" name="Object 9"/>
                          <p:cNvPicPr>
                            <a:picLocks noChangeAspect="1" noChangeArrowheads="1"/>
                          </p:cNvPicPr>
                          <p:nvPr/>
                        </p:nvPicPr>
                        <p:blipFill>
                          <a:blip r:embed="rId6"/>
                          <a:srcRect/>
                          <a:stretch>
                            <a:fillRect/>
                          </a:stretch>
                        </p:blipFill>
                        <p:spPr bwMode="auto">
                          <a:xfrm>
                            <a:off x="1218" y="1795"/>
                            <a:ext cx="3579" cy="7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8136" name="Text Box 8"/>
              <p:cNvSpPr txBox="1">
                <a:spLocks noChangeArrowheads="1"/>
              </p:cNvSpPr>
              <p:nvPr/>
            </p:nvSpPr>
            <p:spPr bwMode="auto">
              <a:xfrm>
                <a:off x="204" y="1389"/>
                <a:ext cx="19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等线" panose="020F0502020204030204"/>
                    <a:ea typeface="仿宋_GB2312" pitchFamily="49" charset="-122"/>
                    <a:cs typeface="+mn-cs"/>
                  </a:rPr>
                  <a:t>解：先求出集合</a:t>
                </a:r>
              </a:p>
            </p:txBody>
          </p:sp>
          <p:sp>
            <p:nvSpPr>
              <p:cNvPr id="688138" name="Text Box 10"/>
              <p:cNvSpPr txBox="1">
                <a:spLocks noChangeArrowheads="1"/>
              </p:cNvSpPr>
              <p:nvPr/>
            </p:nvSpPr>
            <p:spPr bwMode="auto">
              <a:xfrm>
                <a:off x="2245" y="2659"/>
                <a:ext cx="331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等线" panose="020F0502020204030204"/>
                    <a:ea typeface="仿宋_GB2312" pitchFamily="49" charset="-122"/>
                    <a:cs typeface="+mn-cs"/>
                  </a:rPr>
                  <a:t>满足定义中的条件需删除，得：</a:t>
                </a:r>
              </a:p>
            </p:txBody>
          </p:sp>
          <p:graphicFrame>
            <p:nvGraphicFramePr>
              <p:cNvPr id="688139" name="Object 11"/>
              <p:cNvGraphicFramePr>
                <a:graphicFrameLocks noChangeAspect="1"/>
              </p:cNvGraphicFramePr>
              <p:nvPr/>
            </p:nvGraphicFramePr>
            <p:xfrm>
              <a:off x="748" y="2705"/>
              <a:ext cx="1542" cy="316"/>
            </p:xfrm>
            <a:graphic>
              <a:graphicData uri="http://schemas.openxmlformats.org/presentationml/2006/ole">
                <mc:AlternateContent xmlns:mc="http://schemas.openxmlformats.org/markup-compatibility/2006">
                  <mc:Choice xmlns:v="urn:schemas-microsoft-com:vml" Requires="v">
                    <p:oleObj spid="_x0000_s2060" name="公式" r:id="rId7" imgW="990360" imgH="203040" progId="Equation.3">
                      <p:embed/>
                    </p:oleObj>
                  </mc:Choice>
                  <mc:Fallback>
                    <p:oleObj name="公式" r:id="rId7" imgW="990360" imgH="203040" progId="Equation.3">
                      <p:embed/>
                      <p:pic>
                        <p:nvPicPr>
                          <p:cNvPr id="688139"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8" y="2705"/>
                            <a:ext cx="1542"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8140" name="Object 12"/>
              <p:cNvGraphicFramePr>
                <a:graphicFrameLocks noChangeAspect="1"/>
              </p:cNvGraphicFramePr>
              <p:nvPr/>
            </p:nvGraphicFramePr>
            <p:xfrm>
              <a:off x="1610" y="3158"/>
              <a:ext cx="2357" cy="350"/>
            </p:xfrm>
            <a:graphic>
              <a:graphicData uri="http://schemas.openxmlformats.org/presentationml/2006/ole">
                <mc:AlternateContent xmlns:mc="http://schemas.openxmlformats.org/markup-compatibility/2006">
                  <mc:Choice xmlns:v="urn:schemas-microsoft-com:vml" Requires="v">
                    <p:oleObj spid="_x0000_s2061" name="公式" r:id="rId9" imgW="1371600" imgH="203040" progId="Equation.3">
                      <p:embed/>
                    </p:oleObj>
                  </mc:Choice>
                  <mc:Fallback>
                    <p:oleObj name="公式" r:id="rId9" imgW="1371600" imgH="203040" progId="Equation.3">
                      <p:embed/>
                      <p:pic>
                        <p:nvPicPr>
                          <p:cNvPr id="68814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0" y="3158"/>
                            <a:ext cx="2357" cy="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88141" name="Line 13"/>
            <p:cNvSpPr>
              <a:spLocks noChangeShapeType="1"/>
            </p:cNvSpPr>
            <p:nvPr/>
          </p:nvSpPr>
          <p:spPr bwMode="auto">
            <a:xfrm>
              <a:off x="2354" y="2565"/>
              <a:ext cx="454"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88142" name="Line 14"/>
            <p:cNvSpPr>
              <a:spLocks noChangeShapeType="1"/>
            </p:cNvSpPr>
            <p:nvPr/>
          </p:nvSpPr>
          <p:spPr bwMode="auto">
            <a:xfrm>
              <a:off x="2961" y="2565"/>
              <a:ext cx="454"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88143" name="Line 15"/>
            <p:cNvSpPr>
              <a:spLocks noChangeShapeType="1"/>
            </p:cNvSpPr>
            <p:nvPr/>
          </p:nvSpPr>
          <p:spPr bwMode="auto">
            <a:xfrm>
              <a:off x="3498" y="2562"/>
              <a:ext cx="454"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688144" name="Rectangle 16"/>
          <p:cNvSpPr>
            <a:spLocks noChangeArrowheads="1"/>
          </p:cNvSpPr>
          <p:nvPr/>
        </p:nvSpPr>
        <p:spPr bwMode="auto">
          <a:xfrm>
            <a:off x="2135188" y="5654676"/>
            <a:ext cx="8532812" cy="120332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30000"/>
              </a:lnSpc>
              <a:spcBef>
                <a:spcPts val="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    ①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时，删去</a:t>
            </a:r>
            <a:endParaRPr kumimoji="0" lang="zh-CN" altLang="en-US" sz="2800" b="1" i="1"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sym typeface="Wingdings" panose="05000000000000000000" pitchFamily="2" charset="2"/>
            </a:endParaRPr>
          </a:p>
          <a:p>
            <a:pPr marL="0" marR="0" lvl="0" indent="0" algn="l" defTabSz="914400" rtl="0" eaLnBrk="1" fontAlgn="auto" latinLnBrk="0" hangingPunct="1">
              <a:lnSpc>
                <a:spcPct val="130000"/>
              </a:lnSpc>
              <a:spcBef>
                <a:spcPts val="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panose="05000000000000000000" pitchFamily="2" charset="2"/>
              </a:rPr>
              <a:t>    ②当                        时，删去</a:t>
            </a:r>
          </a:p>
        </p:txBody>
      </p:sp>
      <p:graphicFrame>
        <p:nvGraphicFramePr>
          <p:cNvPr id="688145" name="Object 17"/>
          <p:cNvGraphicFramePr>
            <a:graphicFrameLocks noChangeAspect="1"/>
          </p:cNvGraphicFramePr>
          <p:nvPr>
            <p:extLst/>
          </p:nvPr>
        </p:nvGraphicFramePr>
        <p:xfrm>
          <a:off x="3154363" y="5715000"/>
          <a:ext cx="1050925" cy="474662"/>
        </p:xfrm>
        <a:graphic>
          <a:graphicData uri="http://schemas.openxmlformats.org/presentationml/2006/ole">
            <mc:AlternateContent xmlns:mc="http://schemas.openxmlformats.org/markup-compatibility/2006">
              <mc:Choice xmlns:v="urn:schemas-microsoft-com:vml" Requires="v">
                <p:oleObj spid="_x0000_s2062" name="公式" r:id="rId11" imgW="507960" imgH="228600" progId="Equation.3">
                  <p:embed/>
                </p:oleObj>
              </mc:Choice>
              <mc:Fallback>
                <p:oleObj name="公式" r:id="rId11" imgW="507960" imgH="228600" progId="Equation.3">
                  <p:embed/>
                  <p:pic>
                    <p:nvPicPr>
                      <p:cNvPr id="688145"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54363" y="5715000"/>
                        <a:ext cx="1050925"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8146" name="Object 18"/>
          <p:cNvGraphicFramePr>
            <a:graphicFrameLocks noChangeAspect="1"/>
          </p:cNvGraphicFramePr>
          <p:nvPr>
            <p:extLst/>
          </p:nvPr>
        </p:nvGraphicFramePr>
        <p:xfrm>
          <a:off x="5991225" y="5840413"/>
          <a:ext cx="2652713" cy="474662"/>
        </p:xfrm>
        <a:graphic>
          <a:graphicData uri="http://schemas.openxmlformats.org/presentationml/2006/ole">
            <mc:AlternateContent xmlns:mc="http://schemas.openxmlformats.org/markup-compatibility/2006">
              <mc:Choice xmlns:v="urn:schemas-microsoft-com:vml" Requires="v">
                <p:oleObj spid="_x0000_s2063" name="Equation" r:id="rId13" imgW="1282680" imgH="228600" progId="Equation.DSMT4">
                  <p:embed/>
                </p:oleObj>
              </mc:Choice>
              <mc:Fallback>
                <p:oleObj name="Equation" r:id="rId13" imgW="1282680" imgH="228600" progId="Equation.DSMT4">
                  <p:embed/>
                  <p:pic>
                    <p:nvPicPr>
                      <p:cNvPr id="688146" name="Object 18"/>
                      <p:cNvPicPr>
                        <a:picLocks noChangeAspect="1" noChangeArrowheads="1"/>
                      </p:cNvPicPr>
                      <p:nvPr/>
                    </p:nvPicPr>
                    <p:blipFill>
                      <a:blip r:embed="rId14"/>
                      <a:srcRect/>
                      <a:stretch>
                        <a:fillRect/>
                      </a:stretch>
                    </p:blipFill>
                    <p:spPr bwMode="auto">
                      <a:xfrm>
                        <a:off x="5991225" y="5840413"/>
                        <a:ext cx="2652713"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8147" name="Object 19"/>
          <p:cNvGraphicFramePr>
            <a:graphicFrameLocks noChangeAspect="1"/>
          </p:cNvGraphicFramePr>
          <p:nvPr>
            <p:extLst/>
          </p:nvPr>
        </p:nvGraphicFramePr>
        <p:xfrm>
          <a:off x="3475038" y="6326188"/>
          <a:ext cx="2311400" cy="474662"/>
        </p:xfrm>
        <a:graphic>
          <a:graphicData uri="http://schemas.openxmlformats.org/presentationml/2006/ole">
            <mc:AlternateContent xmlns:mc="http://schemas.openxmlformats.org/markup-compatibility/2006">
              <mc:Choice xmlns:v="urn:schemas-microsoft-com:vml" Requires="v">
                <p:oleObj spid="_x0000_s2064" name="Equation" r:id="rId15" imgW="1117440" imgH="228600" progId="Equation.DSMT4">
                  <p:embed/>
                </p:oleObj>
              </mc:Choice>
              <mc:Fallback>
                <p:oleObj name="Equation" r:id="rId15" imgW="1117440" imgH="228600" progId="Equation.DSMT4">
                  <p:embed/>
                  <p:pic>
                    <p:nvPicPr>
                      <p:cNvPr id="688147" name="Object 19"/>
                      <p:cNvPicPr>
                        <a:picLocks noChangeAspect="1" noChangeArrowheads="1"/>
                      </p:cNvPicPr>
                      <p:nvPr/>
                    </p:nvPicPr>
                    <p:blipFill>
                      <a:blip r:embed="rId16"/>
                      <a:srcRect/>
                      <a:stretch>
                        <a:fillRect/>
                      </a:stretch>
                    </p:blipFill>
                    <p:spPr bwMode="auto">
                      <a:xfrm>
                        <a:off x="3475038" y="6326188"/>
                        <a:ext cx="2311400"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8148" name="Object 20"/>
          <p:cNvGraphicFramePr>
            <a:graphicFrameLocks noChangeAspect="1"/>
          </p:cNvGraphicFramePr>
          <p:nvPr>
            <p:extLst/>
          </p:nvPr>
        </p:nvGraphicFramePr>
        <p:xfrm>
          <a:off x="7548563" y="6348413"/>
          <a:ext cx="2784475" cy="500062"/>
        </p:xfrm>
        <a:graphic>
          <a:graphicData uri="http://schemas.openxmlformats.org/presentationml/2006/ole">
            <mc:AlternateContent xmlns:mc="http://schemas.openxmlformats.org/markup-compatibility/2006">
              <mc:Choice xmlns:v="urn:schemas-microsoft-com:vml" Requires="v">
                <p:oleObj spid="_x0000_s2065" name="Equation" r:id="rId17" imgW="1346040" imgH="241200" progId="Equation.DSMT4">
                  <p:embed/>
                </p:oleObj>
              </mc:Choice>
              <mc:Fallback>
                <p:oleObj name="Equation" r:id="rId17" imgW="1346040" imgH="241200" progId="Equation.DSMT4">
                  <p:embed/>
                  <p:pic>
                    <p:nvPicPr>
                      <p:cNvPr id="688148" name="Object 20"/>
                      <p:cNvPicPr>
                        <a:picLocks noChangeAspect="1" noChangeArrowheads="1"/>
                      </p:cNvPicPr>
                      <p:nvPr/>
                    </p:nvPicPr>
                    <p:blipFill>
                      <a:blip r:embed="rId18"/>
                      <a:srcRect/>
                      <a:stretch>
                        <a:fillRect/>
                      </a:stretch>
                    </p:blipFill>
                    <p:spPr bwMode="auto">
                      <a:xfrm>
                        <a:off x="7548563" y="6348413"/>
                        <a:ext cx="2784475" cy="50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8149" name="Rectangle 21"/>
          <p:cNvSpPr>
            <a:spLocks noGrp="1"/>
          </p:cNvSpPr>
          <p:nvPr>
            <p:ph type="title"/>
          </p:nvPr>
        </p:nvSpPr>
        <p:spPr>
          <a:xfrm>
            <a:off x="242888" y="304802"/>
            <a:ext cx="8229600" cy="504825"/>
          </a:xfrm>
        </p:spPr>
        <p:txBody>
          <a:bodyPr>
            <a:normAutofit fontScale="90000"/>
          </a:bodyPr>
          <a:lstStyle/>
          <a:p>
            <a:r>
              <a:rPr lang="zh-CN" altLang="en-US" sz="31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置换合成实例：</a:t>
            </a:r>
            <a:endParaRPr lang="en-US" altLang="zh-CN" dirty="0">
              <a:solidFill>
                <a:srgbClr val="0099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17260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81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881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81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81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881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881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81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8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688130" grpId="0" animBg="1"/>
      <p:bldP spid="688131" grpId="0" animBg="1"/>
      <p:bldP spid="68814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矩形 4"/>
          <p:cNvSpPr/>
          <p:nvPr/>
        </p:nvSpPr>
        <p:spPr>
          <a:xfrm>
            <a:off x="894735" y="1089164"/>
            <a:ext cx="11169446" cy="384720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等线" panose="020F0502020204030204"/>
                <a:ea typeface="楷体_GB2312" panose="02010609030101010101"/>
                <a:cs typeface="+mn-cs"/>
              </a:rPr>
              <a:t>    合一</a:t>
            </a:r>
          </a:p>
          <a:p>
            <a:pPr marL="0" marR="224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可理解为是寻找相对变量的置换，使两个或多个谓词公式一致。</a:t>
            </a:r>
          </a:p>
          <a:p>
            <a:pPr marL="0" marR="110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    </a:t>
            </a:r>
            <a:endParaRPr kumimoji="0" lang="en-US" altLang="zh-CN" sz="24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endParaRPr>
          </a:p>
          <a:p>
            <a:pPr marL="0" marR="110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    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9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设有公式集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F={F</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F</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F</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，若存在一个置换</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θ</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，可使</a:t>
            </a:r>
          </a:p>
          <a:p>
            <a:pPr marL="0" marR="752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F</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θ</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θ</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F</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θ</a:t>
            </a:r>
            <a:r>
              <a:rPr kumimoji="0" lang="zh-CN" altLang="el-GR"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390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则称</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θ</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的一个合一。称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F</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是可合一的。</a:t>
            </a:r>
          </a:p>
          <a:p>
            <a:pPr marL="0" marR="320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endParaRPr>
          </a:p>
          <a:p>
            <a:pPr marL="0" marR="320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    </a:t>
            </a:r>
            <a:r>
              <a:rPr kumimoji="0" lang="zh-CN" altLang="en-US" sz="24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例如，</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设有公式集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F={P(x, y, f(y)), P(a, g(x), z)}</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，则</a:t>
            </a:r>
          </a:p>
          <a:p>
            <a:pPr marL="0" marR="7592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λ</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={a/x, g(a)/y, f(g(a))/z}</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是它的一个合一。</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
        <p:nvSpPr>
          <p:cNvPr id="7" name="矩形 6"/>
          <p:cNvSpPr/>
          <p:nvPr/>
        </p:nvSpPr>
        <p:spPr>
          <a:xfrm>
            <a:off x="1286152" y="5341600"/>
            <a:ext cx="6099747"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一般情况下</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一个公式集的合一不是惟一的。</a:t>
            </a:r>
          </a:p>
        </p:txBody>
      </p:sp>
      <p:sp>
        <p:nvSpPr>
          <p:cNvPr id="10" name="Rectangle 2"/>
          <p:cNvSpPr txBox="1">
            <a:spLocks/>
          </p:cNvSpPr>
          <p:nvPr/>
        </p:nvSpPr>
        <p:spPr>
          <a:xfrm>
            <a:off x="365792" y="142904"/>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3.3.2</a:t>
            </a:r>
            <a:r>
              <a:rPr kumimoji="0" lang="zh-CN" altLang="en-US"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置换与合一</a:t>
            </a:r>
          </a:p>
        </p:txBody>
      </p:sp>
    </p:spTree>
    <p:extLst>
      <p:ext uri="{BB962C8B-B14F-4D97-AF65-F5344CB8AC3E}">
        <p14:creationId xmlns:p14="http://schemas.microsoft.com/office/powerpoint/2010/main" val="290116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矩形 4"/>
          <p:cNvSpPr/>
          <p:nvPr/>
        </p:nvSpPr>
        <p:spPr>
          <a:xfrm>
            <a:off x="1301135" y="1954741"/>
            <a:ext cx="9242323"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等线" panose="020F0502020204030204"/>
                <a:ea typeface="楷体_GB2312" panose="02010609030101010101"/>
                <a:cs typeface="+mn-cs"/>
              </a:rPr>
              <a:t>    最一般合一</a:t>
            </a:r>
            <a:endParaRPr kumimoji="0" lang="en-US" altLang="zh-CN" sz="2400" b="0" i="0" u="none" strike="noStrike" kern="1200" cap="none" spc="0" normalizeH="0" baseline="0" noProof="0">
              <a:ln>
                <a:noFill/>
              </a:ln>
              <a:solidFill>
                <a:srgbClr val="CC0000"/>
              </a:solidFill>
              <a:effectLst/>
              <a:uLnTx/>
              <a:uFillTx/>
              <a:latin typeface="等线" panose="020F0502020204030204"/>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CC0000"/>
              </a:solidFill>
              <a:effectLst/>
              <a:uLnTx/>
              <a:uFillTx/>
              <a:latin typeface="等线" panose="020F0502020204030204"/>
              <a:ea typeface="楷体_GB2312" panose="02010609030101010101"/>
              <a:cs typeface="+mn-cs"/>
            </a:endParaRPr>
          </a:p>
          <a:p>
            <a:pPr marL="0" marR="224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设</a:t>
            </a:r>
            <a:r>
              <a:rPr kumimoji="0" lang="el-GR"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σ</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是谓词公式集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的一个合一，如果对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的任意一个合一</a:t>
            </a:r>
            <a:r>
              <a:rPr kumimoji="0" lang="el-GR"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θ</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都存在一个置换</a:t>
            </a:r>
            <a:r>
              <a:rPr kumimoji="0" lang="el-GR"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λ</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，使得 </a:t>
            </a:r>
            <a:r>
              <a:rPr kumimoji="0" lang="el-GR"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θ</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a:t>
            </a:r>
            <a:r>
              <a:rPr kumimoji="0" lang="el-GR"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σ</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a:t>
            </a:r>
            <a:r>
              <a:rPr kumimoji="0" lang="el-GR"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λ</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，则称</a:t>
            </a:r>
            <a:r>
              <a:rPr kumimoji="0" lang="el-GR"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σ</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是一个最一般</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或最简单</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合一</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(most general unifier</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，简记为</a:t>
            </a:r>
            <a:r>
              <a:rPr kumimoji="0" lang="en-US" altLang="zh-CN" sz="2400" b="0" i="0" u="none" strike="noStrike" kern="1200" cap="none" spc="0" normalizeH="0" baseline="0" noProof="0" dirty="0" err="1">
                <a:ln>
                  <a:noFill/>
                </a:ln>
                <a:solidFill>
                  <a:srgbClr val="0000CC"/>
                </a:solidFill>
                <a:effectLst/>
                <a:uLnTx/>
                <a:uFillTx/>
                <a:latin typeface="等线" panose="020F0502020204030204"/>
                <a:ea typeface="楷体_GB2312" panose="02010609030101010101"/>
                <a:cs typeface="+mn-cs"/>
              </a:rPr>
              <a:t>mgu</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
        <p:nvSpPr>
          <p:cNvPr id="10" name="Rectangle 2"/>
          <p:cNvSpPr txBox="1">
            <a:spLocks/>
          </p:cNvSpPr>
          <p:nvPr/>
        </p:nvSpPr>
        <p:spPr>
          <a:xfrm>
            <a:off x="601766" y="545391"/>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3.3.2</a:t>
            </a:r>
            <a:r>
              <a:rPr kumimoji="0" lang="zh-CN" altLang="en-US" sz="2800" b="0" i="0" u="none" strike="noStrike" kern="120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置换与合一</a:t>
            </a:r>
          </a:p>
        </p:txBody>
      </p:sp>
    </p:spTree>
    <p:extLst>
      <p:ext uri="{BB962C8B-B14F-4D97-AF65-F5344CB8AC3E}">
        <p14:creationId xmlns:p14="http://schemas.microsoft.com/office/powerpoint/2010/main" val="3609784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A273402F-65BD-4125-BB1B-B36BAEFEAF42}"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92227" name="Text Box 3"/>
          <p:cNvSpPr txBox="1">
            <a:spLocks noChangeArrowheads="1"/>
          </p:cNvSpPr>
          <p:nvPr/>
        </p:nvSpPr>
        <p:spPr bwMode="auto">
          <a:xfrm>
            <a:off x="1774826" y="815976"/>
            <a:ext cx="8569325" cy="560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588">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Wingdings" panose="05000000000000000000" pitchFamily="2" charset="2"/>
              </a:rPr>
              <a:t>例</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：设 </a:t>
            </a: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S</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有一个最一般合一</a:t>
            </a: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对于</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S</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的任一合一，例如：</a:t>
            </a: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存在一个替换</a:t>
            </a: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使得</a:t>
            </a: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a:p>
            <a:pPr marL="711200" marR="0" lvl="0" indent="-711200" algn="l" defTabSz="914400" rtl="0" eaLnBrk="1" fontAlgn="auto" latinLnBrk="0" hangingPunct="1">
              <a:lnSpc>
                <a:spcPct val="120000"/>
              </a:lnSpc>
              <a:spcBef>
                <a:spcPct val="1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a:t>
            </a:r>
          </a:p>
        </p:txBody>
      </p:sp>
      <p:graphicFrame>
        <p:nvGraphicFramePr>
          <p:cNvPr id="692228" name="Object 4"/>
          <p:cNvGraphicFramePr>
            <a:graphicFrameLocks noChangeAspect="1"/>
          </p:cNvGraphicFramePr>
          <p:nvPr>
            <p:extLst/>
          </p:nvPr>
        </p:nvGraphicFramePr>
        <p:xfrm>
          <a:off x="2963863" y="871538"/>
          <a:ext cx="5475287" cy="555625"/>
        </p:xfrm>
        <a:graphic>
          <a:graphicData uri="http://schemas.openxmlformats.org/presentationml/2006/ole">
            <mc:AlternateContent xmlns:mc="http://schemas.openxmlformats.org/markup-compatibility/2006">
              <mc:Choice xmlns:v="urn:schemas-microsoft-com:vml" Requires="v">
                <p:oleObj spid="_x0000_s3079" name="Equation" r:id="rId3" imgW="2006280" imgH="203040" progId="Equation.DSMT4">
                  <p:embed/>
                </p:oleObj>
              </mc:Choice>
              <mc:Fallback>
                <p:oleObj name="Equation" r:id="rId3" imgW="2006280" imgH="203040" progId="Equation.DSMT4">
                  <p:embed/>
                  <p:pic>
                    <p:nvPicPr>
                      <p:cNvPr id="692228" name="Object 4"/>
                      <p:cNvPicPr>
                        <a:picLocks noChangeAspect="1" noChangeArrowheads="1"/>
                      </p:cNvPicPr>
                      <p:nvPr/>
                    </p:nvPicPr>
                    <p:blipFill>
                      <a:blip r:embed="rId4"/>
                      <a:srcRect/>
                      <a:stretch>
                        <a:fillRect/>
                      </a:stretch>
                    </p:blipFill>
                    <p:spPr bwMode="auto">
                      <a:xfrm>
                        <a:off x="2963863" y="871538"/>
                        <a:ext cx="5475287"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2229" name="Object 5"/>
          <p:cNvGraphicFramePr>
            <a:graphicFrameLocks noChangeAspect="1"/>
          </p:cNvGraphicFramePr>
          <p:nvPr>
            <p:extLst/>
          </p:nvPr>
        </p:nvGraphicFramePr>
        <p:xfrm>
          <a:off x="3090863" y="1984375"/>
          <a:ext cx="5475287" cy="581025"/>
        </p:xfrm>
        <a:graphic>
          <a:graphicData uri="http://schemas.openxmlformats.org/presentationml/2006/ole">
            <mc:AlternateContent xmlns:mc="http://schemas.openxmlformats.org/markup-compatibility/2006">
              <mc:Choice xmlns:v="urn:schemas-microsoft-com:vml" Requires="v">
                <p:oleObj spid="_x0000_s3080" name="Equation" r:id="rId5" imgW="1917360" imgH="203040" progId="Equation.DSMT4">
                  <p:embed/>
                </p:oleObj>
              </mc:Choice>
              <mc:Fallback>
                <p:oleObj name="Equation" r:id="rId5" imgW="1917360" imgH="203040" progId="Equation.DSMT4">
                  <p:embed/>
                  <p:pic>
                    <p:nvPicPr>
                      <p:cNvPr id="692229" name="Object 5"/>
                      <p:cNvPicPr>
                        <a:picLocks noChangeAspect="1" noChangeArrowheads="1"/>
                      </p:cNvPicPr>
                      <p:nvPr/>
                    </p:nvPicPr>
                    <p:blipFill>
                      <a:blip r:embed="rId6"/>
                      <a:srcRect/>
                      <a:stretch>
                        <a:fillRect/>
                      </a:stretch>
                    </p:blipFill>
                    <p:spPr bwMode="auto">
                      <a:xfrm>
                        <a:off x="3090863" y="1984375"/>
                        <a:ext cx="5475287"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2230" name="Rectangle 6"/>
          <p:cNvSpPr>
            <a:spLocks noGrp="1"/>
          </p:cNvSpPr>
          <p:nvPr>
            <p:ph type="title"/>
          </p:nvPr>
        </p:nvSpPr>
        <p:spPr>
          <a:xfrm>
            <a:off x="801688" y="3969"/>
            <a:ext cx="10515600" cy="1325563"/>
          </a:xfrm>
        </p:spPr>
        <p:txBody>
          <a:bodyPr/>
          <a:lstStyle/>
          <a:p>
            <a:pPr lvl="0">
              <a:lnSpc>
                <a:spcPct val="100000"/>
              </a:lnSpc>
              <a:spcBef>
                <a:spcPts val="0"/>
              </a:spcBef>
            </a:pPr>
            <a:r>
              <a:rPr lang="zh-CN" altLang="en-US" sz="2400" dirty="0">
                <a:solidFill>
                  <a:srgbClr val="CC0000"/>
                </a:solidFill>
                <a:latin typeface="等线" panose="020F0502020204030204"/>
                <a:ea typeface="楷体_GB2312" panose="02010609030101010101"/>
                <a:cs typeface="+mn-cs"/>
              </a:rPr>
              <a:t>最一般合一实例：</a:t>
            </a:r>
          </a:p>
        </p:txBody>
      </p:sp>
      <p:graphicFrame>
        <p:nvGraphicFramePr>
          <p:cNvPr id="692231" name="Object 7"/>
          <p:cNvGraphicFramePr>
            <a:graphicFrameLocks noChangeAspect="1"/>
          </p:cNvGraphicFramePr>
          <p:nvPr>
            <p:extLst/>
          </p:nvPr>
        </p:nvGraphicFramePr>
        <p:xfrm>
          <a:off x="2673350" y="3124200"/>
          <a:ext cx="6310313" cy="581025"/>
        </p:xfrm>
        <a:graphic>
          <a:graphicData uri="http://schemas.openxmlformats.org/presentationml/2006/ole">
            <mc:AlternateContent xmlns:mc="http://schemas.openxmlformats.org/markup-compatibility/2006">
              <mc:Choice xmlns:v="urn:schemas-microsoft-com:vml" Requires="v">
                <p:oleObj spid="_x0000_s3081" name="Equation" r:id="rId7" imgW="2209680" imgH="203040" progId="Equation.DSMT4">
                  <p:embed/>
                </p:oleObj>
              </mc:Choice>
              <mc:Fallback>
                <p:oleObj name="Equation" r:id="rId7" imgW="2209680" imgH="203040" progId="Equation.DSMT4">
                  <p:embed/>
                  <p:pic>
                    <p:nvPicPr>
                      <p:cNvPr id="692231" name="Object 7"/>
                      <p:cNvPicPr>
                        <a:picLocks noChangeAspect="1" noChangeArrowheads="1"/>
                      </p:cNvPicPr>
                      <p:nvPr/>
                    </p:nvPicPr>
                    <p:blipFill>
                      <a:blip r:embed="rId8"/>
                      <a:srcRect/>
                      <a:stretch>
                        <a:fillRect/>
                      </a:stretch>
                    </p:blipFill>
                    <p:spPr bwMode="auto">
                      <a:xfrm>
                        <a:off x="2673350" y="3124200"/>
                        <a:ext cx="6310313"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2232" name="Object 8"/>
          <p:cNvGraphicFramePr>
            <a:graphicFrameLocks noChangeAspect="1"/>
          </p:cNvGraphicFramePr>
          <p:nvPr>
            <p:extLst/>
          </p:nvPr>
        </p:nvGraphicFramePr>
        <p:xfrm>
          <a:off x="4884738" y="4203700"/>
          <a:ext cx="1885950" cy="581025"/>
        </p:xfrm>
        <a:graphic>
          <a:graphicData uri="http://schemas.openxmlformats.org/presentationml/2006/ole">
            <mc:AlternateContent xmlns:mc="http://schemas.openxmlformats.org/markup-compatibility/2006">
              <mc:Choice xmlns:v="urn:schemas-microsoft-com:vml" Requires="v">
                <p:oleObj spid="_x0000_s3082" name="Equation" r:id="rId9" imgW="660240" imgH="203040" progId="Equation.DSMT4">
                  <p:embed/>
                </p:oleObj>
              </mc:Choice>
              <mc:Fallback>
                <p:oleObj name="Equation" r:id="rId9" imgW="660240" imgH="203040" progId="Equation.DSMT4">
                  <p:embed/>
                  <p:pic>
                    <p:nvPicPr>
                      <p:cNvPr id="692232" name="Object 8"/>
                      <p:cNvPicPr>
                        <a:picLocks noChangeAspect="1" noChangeArrowheads="1"/>
                      </p:cNvPicPr>
                      <p:nvPr/>
                    </p:nvPicPr>
                    <p:blipFill>
                      <a:blip r:embed="rId10"/>
                      <a:srcRect/>
                      <a:stretch>
                        <a:fillRect/>
                      </a:stretch>
                    </p:blipFill>
                    <p:spPr bwMode="auto">
                      <a:xfrm>
                        <a:off x="4884738" y="4203700"/>
                        <a:ext cx="188595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2233" name="Object 9"/>
          <p:cNvGraphicFramePr>
            <a:graphicFrameLocks noChangeAspect="1"/>
          </p:cNvGraphicFramePr>
          <p:nvPr/>
        </p:nvGraphicFramePr>
        <p:xfrm>
          <a:off x="5137150" y="5499101"/>
          <a:ext cx="1377950" cy="434975"/>
        </p:xfrm>
        <a:graphic>
          <a:graphicData uri="http://schemas.openxmlformats.org/presentationml/2006/ole">
            <mc:AlternateContent xmlns:mc="http://schemas.openxmlformats.org/markup-compatibility/2006">
              <mc:Choice xmlns:v="urn:schemas-microsoft-com:vml" Requires="v">
                <p:oleObj spid="_x0000_s3083" name="公式" r:id="rId11" imgW="482400" imgH="152280" progId="Equation.3">
                  <p:embed/>
                </p:oleObj>
              </mc:Choice>
              <mc:Fallback>
                <p:oleObj name="公式" r:id="rId11" imgW="482400" imgH="152280" progId="Equation.3">
                  <p:embed/>
                  <p:pic>
                    <p:nvPicPr>
                      <p:cNvPr id="692233"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37150" y="5499101"/>
                        <a:ext cx="1377950"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3696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C877A481-CD37-4904-9F9B-CB6D63B540D8}"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93250" name="Rectangle 2"/>
          <p:cNvSpPr>
            <a:spLocks noGrp="1"/>
          </p:cNvSpPr>
          <p:nvPr>
            <p:ph type="title"/>
          </p:nvPr>
        </p:nvSpPr>
        <p:spPr>
          <a:xfrm>
            <a:off x="709920" y="354014"/>
            <a:ext cx="8229600" cy="649288"/>
          </a:xfrm>
        </p:spPr>
        <p:txBody>
          <a:bodyPr/>
          <a:lstStyle/>
          <a:p>
            <a:pPr>
              <a:buFont typeface="Wingdings" panose="05000000000000000000" pitchFamily="2" charset="2"/>
              <a:buChar char="2"/>
            </a:pPr>
            <a:r>
              <a:rPr lang="en-US" altLang="zh-CN" sz="2800" dirty="0">
                <a:solidFill>
                  <a:srgbClr val="008000"/>
                </a:solidFill>
                <a:latin typeface="黑体" panose="02010609060101010101" pitchFamily="49" charset="-122"/>
                <a:ea typeface="黑体" panose="02010609060101010101" pitchFamily="49" charset="-122"/>
              </a:rPr>
              <a:t> </a:t>
            </a:r>
            <a:r>
              <a:rPr lang="zh-CN" altLang="en-US" sz="2800" dirty="0">
                <a:solidFill>
                  <a:srgbClr val="008000"/>
                </a:solidFill>
                <a:latin typeface="黑体" panose="02010609060101010101" pitchFamily="49" charset="-122"/>
                <a:ea typeface="黑体" panose="02010609060101010101" pitchFamily="49" charset="-122"/>
              </a:rPr>
              <a:t>最一般合一置换的求取算法：</a:t>
            </a:r>
          </a:p>
        </p:txBody>
      </p:sp>
      <p:sp>
        <p:nvSpPr>
          <p:cNvPr id="693251" name="Rectangle 3"/>
          <p:cNvSpPr>
            <a:spLocks noGrp="1"/>
          </p:cNvSpPr>
          <p:nvPr>
            <p:ph type="body" idx="1"/>
          </p:nvPr>
        </p:nvSpPr>
        <p:spPr>
          <a:xfrm>
            <a:off x="877068" y="1593901"/>
            <a:ext cx="10194054" cy="4762449"/>
          </a:xfrm>
        </p:spPr>
        <p:txBody>
          <a:bodyPr>
            <a:normAutofit/>
          </a:bodyPr>
          <a:lstStyle/>
          <a:p>
            <a:pPr>
              <a:lnSpc>
                <a:spcPct val="120000"/>
              </a:lnSpc>
              <a:spcBef>
                <a:spcPct val="30000"/>
              </a:spcBef>
            </a:pPr>
            <a:r>
              <a:rPr lang="zh-CN" altLang="en-US" b="1" dirty="0">
                <a:solidFill>
                  <a:schemeClr val="hlink"/>
                </a:solidFill>
                <a:latin typeface="楷体_GB2312" pitchFamily="49" charset="-122"/>
                <a:ea typeface="楷体_GB2312" pitchFamily="49" charset="-122"/>
              </a:rPr>
              <a:t>差异集</a:t>
            </a:r>
          </a:p>
          <a:p>
            <a:pPr marL="0" indent="0">
              <a:buNone/>
            </a:pPr>
            <a:r>
              <a:rPr lang="zh-CN" altLang="en-US" dirty="0">
                <a:latin typeface="GBK-Song55"/>
              </a:rPr>
              <a:t>设</a:t>
            </a:r>
            <a:r>
              <a:rPr lang="en-US" altLang="zh-CN" dirty="0">
                <a:latin typeface="SFSI1095"/>
              </a:rPr>
              <a:t>F </a:t>
            </a:r>
            <a:r>
              <a:rPr lang="en-US" altLang="zh-CN" dirty="0">
                <a:latin typeface="CMSS10"/>
              </a:rPr>
              <a:t>= </a:t>
            </a:r>
            <a:r>
              <a:rPr lang="en-US" altLang="zh-CN" dirty="0">
                <a:latin typeface="CMSY10"/>
              </a:rPr>
              <a:t>{</a:t>
            </a:r>
            <a:r>
              <a:rPr lang="en-US" altLang="zh-CN" dirty="0">
                <a:latin typeface="SFSI1095"/>
              </a:rPr>
              <a:t>F</a:t>
            </a:r>
            <a:r>
              <a:rPr lang="en-US" altLang="zh-CN" sz="1600" dirty="0">
                <a:latin typeface="SFSS0800"/>
              </a:rPr>
              <a:t>1</a:t>
            </a:r>
            <a:r>
              <a:rPr lang="en-US" altLang="zh-CN" dirty="0">
                <a:latin typeface="CMMI10"/>
              </a:rPr>
              <a:t>, </a:t>
            </a:r>
            <a:r>
              <a:rPr lang="en-US" altLang="zh-CN" dirty="0">
                <a:latin typeface="SFSI1095"/>
              </a:rPr>
              <a:t>F</a:t>
            </a:r>
            <a:r>
              <a:rPr lang="en-US" altLang="zh-CN" sz="1600" dirty="0">
                <a:latin typeface="SFSS0800"/>
              </a:rPr>
              <a:t>2</a:t>
            </a:r>
            <a:r>
              <a:rPr lang="en-US" altLang="zh-CN" dirty="0">
                <a:latin typeface="CMMI10"/>
              </a:rPr>
              <a:t>, </a:t>
            </a:r>
            <a:r>
              <a:rPr lang="en-US" altLang="zh-CN" dirty="0">
                <a:latin typeface="CMSY10"/>
              </a:rPr>
              <a:t>· · · </a:t>
            </a:r>
            <a:r>
              <a:rPr lang="en-US" altLang="zh-CN" dirty="0">
                <a:latin typeface="CMMI10"/>
              </a:rPr>
              <a:t>, </a:t>
            </a:r>
            <a:r>
              <a:rPr lang="en-US" altLang="zh-CN" dirty="0" err="1">
                <a:latin typeface="SFSI1095"/>
              </a:rPr>
              <a:t>F</a:t>
            </a:r>
            <a:r>
              <a:rPr lang="en-US" altLang="zh-CN" sz="1600" dirty="0" err="1">
                <a:latin typeface="SFSI0800"/>
              </a:rPr>
              <a:t>n</a:t>
            </a:r>
            <a:r>
              <a:rPr lang="en-US" altLang="zh-CN" dirty="0">
                <a:latin typeface="CMSY10"/>
              </a:rPr>
              <a:t>}</a:t>
            </a:r>
            <a:r>
              <a:rPr lang="zh-CN" altLang="en-US" dirty="0">
                <a:latin typeface="GBK-Song55"/>
              </a:rPr>
              <a:t>是</a:t>
            </a:r>
            <a:r>
              <a:rPr lang="zh-CN" altLang="en-US" dirty="0">
                <a:latin typeface="GBK-Song61"/>
              </a:rPr>
              <a:t>一</a:t>
            </a:r>
            <a:r>
              <a:rPr lang="zh-CN" altLang="en-US" dirty="0">
                <a:latin typeface="GBK-Song42"/>
              </a:rPr>
              <a:t>个</a:t>
            </a:r>
            <a:r>
              <a:rPr lang="zh-CN" altLang="en-US" dirty="0">
                <a:latin typeface="GBK-Song41"/>
              </a:rPr>
              <a:t>非</a:t>
            </a:r>
            <a:r>
              <a:rPr lang="zh-CN" altLang="en-US" dirty="0">
                <a:latin typeface="GBK-Song47"/>
              </a:rPr>
              <a:t>空</a:t>
            </a:r>
            <a:r>
              <a:rPr lang="zh-CN" altLang="en-US" dirty="0">
                <a:latin typeface="GBK-Song62"/>
              </a:rPr>
              <a:t>有</a:t>
            </a:r>
            <a:r>
              <a:rPr lang="zh-CN" altLang="en-US" dirty="0">
                <a:latin typeface="GBK-Song59"/>
              </a:rPr>
              <a:t>限</a:t>
            </a:r>
            <a:r>
              <a:rPr lang="zh-CN" altLang="en-US" dirty="0">
                <a:latin typeface="GBK-Song40"/>
              </a:rPr>
              <a:t>的</a:t>
            </a:r>
            <a:r>
              <a:rPr lang="zh-CN" altLang="en-US" dirty="0">
                <a:latin typeface="GBK-Song42"/>
              </a:rPr>
              <a:t>公</a:t>
            </a:r>
            <a:r>
              <a:rPr lang="zh-CN" altLang="en-US" dirty="0">
                <a:latin typeface="GBK-Song55"/>
              </a:rPr>
              <a:t>式集</a:t>
            </a:r>
            <a:r>
              <a:rPr lang="zh-CN" altLang="en-US" dirty="0">
                <a:latin typeface="GBK-Song26"/>
              </a:rPr>
              <a:t>，</a:t>
            </a:r>
            <a:r>
              <a:rPr lang="zh-CN" altLang="en-US" dirty="0">
                <a:latin typeface="GBK-Song39"/>
              </a:rPr>
              <a:t>从</a:t>
            </a:r>
            <a:r>
              <a:rPr lang="en-US" altLang="zh-CN" dirty="0">
                <a:latin typeface="SFSS1095"/>
              </a:rPr>
              <a:t>F</a:t>
            </a:r>
            <a:r>
              <a:rPr lang="zh-CN" altLang="en-US" dirty="0">
                <a:latin typeface="GBK-Song64"/>
              </a:rPr>
              <a:t>中</a:t>
            </a:r>
            <a:r>
              <a:rPr lang="zh-CN" altLang="en-US" dirty="0">
                <a:latin typeface="GBK-Song50"/>
              </a:rPr>
              <a:t>每</a:t>
            </a:r>
            <a:r>
              <a:rPr lang="zh-CN" altLang="en-US" dirty="0">
                <a:latin typeface="GBK-Song42"/>
              </a:rPr>
              <a:t>个公</a:t>
            </a:r>
            <a:r>
              <a:rPr lang="zh-CN" altLang="en-US" dirty="0">
                <a:latin typeface="GBK-Song55"/>
              </a:rPr>
              <a:t>式</a:t>
            </a:r>
            <a:r>
              <a:rPr lang="zh-CN" altLang="en-US" dirty="0">
                <a:latin typeface="GBK-Song40"/>
              </a:rPr>
              <a:t>的第</a:t>
            </a:r>
            <a:r>
              <a:rPr lang="zh-CN" altLang="en-US" dirty="0">
                <a:latin typeface="GBK-Song61"/>
              </a:rPr>
              <a:t>一</a:t>
            </a:r>
            <a:r>
              <a:rPr lang="zh-CN" altLang="en-US" dirty="0">
                <a:latin typeface="GBK-Song42"/>
              </a:rPr>
              <a:t>个</a:t>
            </a:r>
            <a:r>
              <a:rPr lang="zh-CN" altLang="en-US" dirty="0">
                <a:latin typeface="GBK-Song41"/>
              </a:rPr>
              <a:t>符</a:t>
            </a:r>
            <a:r>
              <a:rPr lang="zh-CN" altLang="en-US" dirty="0">
                <a:latin typeface="GBK-Song43"/>
              </a:rPr>
              <a:t>号</a:t>
            </a:r>
            <a:r>
              <a:rPr lang="zh-CN" altLang="en-US" dirty="0">
                <a:latin typeface="GBK-Song57"/>
              </a:rPr>
              <a:t>同</a:t>
            </a:r>
            <a:r>
              <a:rPr lang="zh-CN" altLang="en-US" dirty="0">
                <a:latin typeface="GBK-Song55"/>
              </a:rPr>
              <a:t>时</a:t>
            </a:r>
            <a:r>
              <a:rPr lang="zh-CN" altLang="en-US" dirty="0">
                <a:latin typeface="GBK-Song59"/>
              </a:rPr>
              <a:t>向</a:t>
            </a:r>
            <a:r>
              <a:rPr lang="zh-CN" altLang="en-US" dirty="0">
                <a:latin typeface="GBK-Song62"/>
              </a:rPr>
              <a:t>右</a:t>
            </a:r>
            <a:r>
              <a:rPr lang="zh-CN" altLang="en-US" dirty="0">
                <a:latin typeface="GBK-Song37"/>
              </a:rPr>
              <a:t>比</a:t>
            </a:r>
            <a:r>
              <a:rPr lang="zh-CN" altLang="en-US" dirty="0">
                <a:latin typeface="GBK-Song46"/>
              </a:rPr>
              <a:t>较</a:t>
            </a:r>
            <a:r>
              <a:rPr lang="zh-CN" altLang="en-US" dirty="0">
                <a:latin typeface="GBK-Song26"/>
              </a:rPr>
              <a:t>，</a:t>
            </a:r>
            <a:r>
              <a:rPr lang="zh-CN" altLang="en-US" dirty="0">
                <a:latin typeface="GBK-Song64"/>
              </a:rPr>
              <a:t>直</a:t>
            </a:r>
            <a:r>
              <a:rPr lang="zh-CN" altLang="en-US" dirty="0">
                <a:latin typeface="GBK-Song40"/>
              </a:rPr>
              <a:t>到</a:t>
            </a:r>
            <a:r>
              <a:rPr lang="zh-CN" altLang="en-US" dirty="0">
                <a:latin typeface="GBK-Song41"/>
              </a:rPr>
              <a:t>发</a:t>
            </a:r>
            <a:r>
              <a:rPr lang="zh-CN" altLang="en-US" dirty="0">
                <a:latin typeface="GBK-Song59"/>
              </a:rPr>
              <a:t>现</a:t>
            </a:r>
            <a:r>
              <a:rPr lang="zh-CN" altLang="en-US" dirty="0">
                <a:latin typeface="GBK-Song40"/>
              </a:rPr>
              <a:t>第</a:t>
            </a:r>
            <a:r>
              <a:rPr lang="zh-CN" altLang="en-US" dirty="0">
                <a:latin typeface="GBK-Song61"/>
              </a:rPr>
              <a:t>一</a:t>
            </a:r>
            <a:r>
              <a:rPr lang="zh-CN" altLang="en-US" dirty="0">
                <a:latin typeface="GBK-Song42"/>
              </a:rPr>
              <a:t>个</a:t>
            </a:r>
            <a:r>
              <a:rPr lang="zh-CN" altLang="en-US" dirty="0">
                <a:latin typeface="GBK-Song37"/>
              </a:rPr>
              <a:t>不</a:t>
            </a:r>
            <a:r>
              <a:rPr lang="zh-CN" altLang="en-US" dirty="0">
                <a:latin typeface="GBK-Song59"/>
              </a:rPr>
              <a:t>相</a:t>
            </a:r>
            <a:r>
              <a:rPr lang="zh-CN" altLang="en-US" dirty="0">
                <a:latin typeface="GBK-Song57"/>
              </a:rPr>
              <a:t>同</a:t>
            </a:r>
            <a:r>
              <a:rPr lang="zh-CN" altLang="en-US" dirty="0">
                <a:latin typeface="GBK-Song40"/>
              </a:rPr>
              <a:t>的</a:t>
            </a:r>
            <a:r>
              <a:rPr lang="zh-CN" altLang="en-US" dirty="0">
                <a:latin typeface="GBK-Song41"/>
              </a:rPr>
              <a:t>符</a:t>
            </a:r>
            <a:r>
              <a:rPr lang="zh-CN" altLang="en-US" dirty="0">
                <a:latin typeface="GBK-Song43"/>
              </a:rPr>
              <a:t>号</a:t>
            </a:r>
            <a:r>
              <a:rPr lang="zh-CN" altLang="en-US" dirty="0">
                <a:latin typeface="GBK-Song58"/>
              </a:rPr>
              <a:t>为</a:t>
            </a:r>
            <a:r>
              <a:rPr lang="zh-CN" altLang="en-US" dirty="0">
                <a:latin typeface="GBK-Song64"/>
              </a:rPr>
              <a:t>止</a:t>
            </a:r>
            <a:r>
              <a:rPr lang="zh-CN" altLang="en-US" dirty="0">
                <a:latin typeface="GBK-Song26"/>
              </a:rPr>
              <a:t>，</a:t>
            </a:r>
            <a:r>
              <a:rPr lang="zh-CN" altLang="en-US" dirty="0">
                <a:latin typeface="GBK-Song39"/>
              </a:rPr>
              <a:t>从</a:t>
            </a:r>
            <a:r>
              <a:rPr lang="en-US" altLang="zh-CN" dirty="0">
                <a:latin typeface="SFSS1095"/>
              </a:rPr>
              <a:t>F</a:t>
            </a:r>
            <a:r>
              <a:rPr lang="zh-CN" altLang="en-US" dirty="0">
                <a:latin typeface="GBK-Song40"/>
              </a:rPr>
              <a:t>的</a:t>
            </a:r>
            <a:r>
              <a:rPr lang="zh-CN" altLang="en-US" dirty="0">
                <a:latin typeface="GBK-Song42"/>
              </a:rPr>
              <a:t>各个公</a:t>
            </a:r>
            <a:r>
              <a:rPr lang="zh-CN" altLang="en-US" dirty="0">
                <a:latin typeface="GBK-Song55"/>
              </a:rPr>
              <a:t>式</a:t>
            </a:r>
            <a:r>
              <a:rPr lang="zh-CN" altLang="en-US" dirty="0">
                <a:latin typeface="GBK-Song64"/>
              </a:rPr>
              <a:t>中</a:t>
            </a:r>
            <a:r>
              <a:rPr lang="zh-CN" altLang="en-US" dirty="0">
                <a:latin typeface="GBK-Song54"/>
              </a:rPr>
              <a:t>取</a:t>
            </a:r>
            <a:r>
              <a:rPr lang="zh-CN" altLang="en-US" dirty="0">
                <a:latin typeface="GBK-Song38"/>
              </a:rPr>
              <a:t>出</a:t>
            </a:r>
            <a:r>
              <a:rPr lang="zh-CN" altLang="en-US" dirty="0">
                <a:latin typeface="GBK-Song51"/>
              </a:rPr>
              <a:t>那</a:t>
            </a:r>
            <a:r>
              <a:rPr lang="zh-CN" altLang="en-US" dirty="0">
                <a:latin typeface="GBK-Song60"/>
              </a:rPr>
              <a:t>些</a:t>
            </a:r>
            <a:r>
              <a:rPr lang="zh-CN" altLang="en-US" dirty="0">
                <a:latin typeface="GBK-Song61"/>
              </a:rPr>
              <a:t>以</a:t>
            </a:r>
            <a:r>
              <a:rPr lang="zh-CN" altLang="en-US" dirty="0">
                <a:latin typeface="GBK-Song40"/>
              </a:rPr>
              <a:t>第</a:t>
            </a:r>
            <a:r>
              <a:rPr lang="zh-CN" altLang="en-US" dirty="0">
                <a:latin typeface="GBK-Song61"/>
              </a:rPr>
              <a:t>一</a:t>
            </a:r>
            <a:r>
              <a:rPr lang="zh-CN" altLang="en-US" dirty="0">
                <a:latin typeface="GBK-Song37"/>
              </a:rPr>
              <a:t>不</a:t>
            </a:r>
            <a:r>
              <a:rPr lang="zh-CN" altLang="en-US" dirty="0">
                <a:latin typeface="GBK-Song61"/>
              </a:rPr>
              <a:t>一</a:t>
            </a:r>
            <a:r>
              <a:rPr lang="zh-CN" altLang="en-US" dirty="0">
                <a:latin typeface="GBK-Song64"/>
              </a:rPr>
              <a:t>致</a:t>
            </a:r>
            <a:r>
              <a:rPr lang="zh-CN" altLang="en-US" dirty="0">
                <a:latin typeface="GBK-Song41"/>
              </a:rPr>
              <a:t>符</a:t>
            </a:r>
            <a:r>
              <a:rPr lang="zh-CN" altLang="en-US" dirty="0">
                <a:latin typeface="GBK-Song43"/>
              </a:rPr>
              <a:t>号</a:t>
            </a:r>
            <a:r>
              <a:rPr lang="zh-CN" altLang="en-US" dirty="0">
                <a:latin typeface="GBK-Song47"/>
              </a:rPr>
              <a:t>开</a:t>
            </a:r>
            <a:r>
              <a:rPr lang="zh-CN" altLang="en-US" dirty="0">
                <a:latin typeface="GBK-Song55"/>
              </a:rPr>
              <a:t>始</a:t>
            </a:r>
            <a:r>
              <a:rPr lang="zh-CN" altLang="en-US" dirty="0">
                <a:latin typeface="GBK-Song40"/>
              </a:rPr>
              <a:t>的</a:t>
            </a:r>
            <a:r>
              <a:rPr lang="zh-CN" altLang="en-US" dirty="0">
                <a:latin typeface="GBK-Song65"/>
              </a:rPr>
              <a:t>最</a:t>
            </a:r>
            <a:r>
              <a:rPr lang="zh-CN" altLang="en-US" dirty="0">
                <a:latin typeface="GBK-Song39"/>
              </a:rPr>
              <a:t>大</a:t>
            </a:r>
            <a:r>
              <a:rPr lang="zh-CN" altLang="en-US" dirty="0">
                <a:latin typeface="GBK-Song65"/>
              </a:rPr>
              <a:t>子</a:t>
            </a:r>
            <a:r>
              <a:rPr lang="zh-CN" altLang="en-US" dirty="0">
                <a:latin typeface="GBK-Song37"/>
              </a:rPr>
              <a:t>表</a:t>
            </a:r>
            <a:r>
              <a:rPr lang="zh-CN" altLang="en-US" dirty="0">
                <a:latin typeface="GBK-Song39"/>
              </a:rPr>
              <a:t>达</a:t>
            </a:r>
            <a:r>
              <a:rPr lang="zh-CN" altLang="en-US" dirty="0">
                <a:latin typeface="GBK-Song55"/>
              </a:rPr>
              <a:t>式</a:t>
            </a:r>
            <a:r>
              <a:rPr lang="zh-CN" altLang="en-US" dirty="0">
                <a:latin typeface="GBK-Song26"/>
              </a:rPr>
              <a:t>，</a:t>
            </a:r>
            <a:r>
              <a:rPr lang="zh-CN" altLang="en-US" dirty="0">
                <a:latin typeface="GBK-Song37"/>
              </a:rPr>
              <a:t>并</a:t>
            </a:r>
            <a:r>
              <a:rPr lang="zh-CN" altLang="en-US" dirty="0">
                <a:latin typeface="GBK-Song61"/>
              </a:rPr>
              <a:t>以</a:t>
            </a:r>
            <a:r>
              <a:rPr lang="zh-CN" altLang="en-US" dirty="0">
                <a:latin typeface="GBK-Song63"/>
              </a:rPr>
              <a:t>这</a:t>
            </a:r>
            <a:r>
              <a:rPr lang="zh-CN" altLang="en-US" dirty="0">
                <a:latin typeface="GBK-Song60"/>
              </a:rPr>
              <a:t>些</a:t>
            </a:r>
            <a:r>
              <a:rPr lang="zh-CN" altLang="en-US" dirty="0">
                <a:latin typeface="GBK-Song65"/>
              </a:rPr>
              <a:t>子</a:t>
            </a:r>
            <a:r>
              <a:rPr lang="zh-CN" altLang="en-US" dirty="0">
                <a:latin typeface="GBK-Song37"/>
              </a:rPr>
              <a:t>表</a:t>
            </a:r>
            <a:r>
              <a:rPr lang="zh-CN" altLang="en-US" dirty="0">
                <a:latin typeface="GBK-Song39"/>
              </a:rPr>
              <a:t>达</a:t>
            </a:r>
            <a:r>
              <a:rPr lang="zh-CN" altLang="en-US" dirty="0">
                <a:latin typeface="GBK-Song55"/>
              </a:rPr>
              <a:t>式</a:t>
            </a:r>
            <a:r>
              <a:rPr lang="zh-CN" altLang="en-US" dirty="0">
                <a:latin typeface="GBK-Song58"/>
              </a:rPr>
              <a:t>为</a:t>
            </a:r>
            <a:r>
              <a:rPr lang="zh-CN" altLang="en-US" dirty="0">
                <a:latin typeface="GBK-Song63"/>
              </a:rPr>
              <a:t>元</a:t>
            </a:r>
            <a:r>
              <a:rPr lang="zh-CN" altLang="en-US" dirty="0">
                <a:latin typeface="GBK-Song56"/>
              </a:rPr>
              <a:t>素</a:t>
            </a:r>
            <a:r>
              <a:rPr lang="zh-CN" altLang="en-US" dirty="0">
                <a:latin typeface="GBK-Song65"/>
              </a:rPr>
              <a:t>组</a:t>
            </a:r>
            <a:r>
              <a:rPr lang="zh-CN" altLang="en-US" dirty="0">
                <a:latin typeface="GBK-Song38"/>
              </a:rPr>
              <a:t>成</a:t>
            </a:r>
            <a:r>
              <a:rPr lang="zh-CN" altLang="en-US" dirty="0">
                <a:latin typeface="GBK-Song61"/>
              </a:rPr>
              <a:t>一</a:t>
            </a:r>
            <a:r>
              <a:rPr lang="zh-CN" altLang="en-US" dirty="0">
                <a:latin typeface="GBK-Song42"/>
              </a:rPr>
              <a:t>个</a:t>
            </a:r>
            <a:r>
              <a:rPr lang="zh-CN" altLang="en-US" dirty="0">
                <a:latin typeface="GBK-Song45"/>
              </a:rPr>
              <a:t>集</a:t>
            </a:r>
            <a:r>
              <a:rPr lang="zh-CN" altLang="en-US" dirty="0">
                <a:latin typeface="GBK-Song43"/>
              </a:rPr>
              <a:t>合</a:t>
            </a:r>
            <a:r>
              <a:rPr lang="en-US" altLang="zh-CN" dirty="0">
                <a:latin typeface="SFSS1095"/>
              </a:rPr>
              <a:t>D</a:t>
            </a:r>
            <a:r>
              <a:rPr lang="zh-CN" altLang="en-US" dirty="0">
                <a:latin typeface="GBK-Song26"/>
              </a:rPr>
              <a:t>，</a:t>
            </a:r>
            <a:r>
              <a:rPr lang="zh-CN" altLang="en-US" dirty="0">
                <a:latin typeface="GBK-Song38"/>
              </a:rPr>
              <a:t>称</a:t>
            </a:r>
            <a:r>
              <a:rPr lang="en-US" altLang="zh-CN" dirty="0">
                <a:latin typeface="SFSS1095"/>
              </a:rPr>
              <a:t>D</a:t>
            </a:r>
            <a:r>
              <a:rPr lang="zh-CN" altLang="en-US" dirty="0">
                <a:latin typeface="GBK-Song58"/>
              </a:rPr>
              <a:t>为</a:t>
            </a:r>
            <a:r>
              <a:rPr lang="en-US" altLang="zh-CN" dirty="0">
                <a:latin typeface="SFSS1095"/>
              </a:rPr>
              <a:t>F</a:t>
            </a:r>
            <a:r>
              <a:rPr lang="zh-CN" altLang="en-US" dirty="0">
                <a:latin typeface="GBK-Song40"/>
              </a:rPr>
              <a:t>的</a:t>
            </a:r>
            <a:r>
              <a:rPr lang="zh-CN" altLang="en-US" dirty="0">
                <a:latin typeface="GBK-Song61"/>
              </a:rPr>
              <a:t>一</a:t>
            </a:r>
            <a:r>
              <a:rPr lang="zh-CN" altLang="en-US" dirty="0">
                <a:latin typeface="GBK-Song42"/>
              </a:rPr>
              <a:t>个差异集，也称</a:t>
            </a:r>
            <a:r>
              <a:rPr lang="zh-CN" altLang="en-US" dirty="0">
                <a:latin typeface="GBK-Song41"/>
              </a:rPr>
              <a:t>分</a:t>
            </a:r>
            <a:r>
              <a:rPr lang="zh-CN" altLang="en-US" dirty="0">
                <a:latin typeface="GBK-Song52"/>
              </a:rPr>
              <a:t>歧</a:t>
            </a:r>
            <a:r>
              <a:rPr lang="zh-CN" altLang="en-US" dirty="0">
                <a:latin typeface="GBK-Song45"/>
              </a:rPr>
              <a:t>集</a:t>
            </a:r>
            <a:r>
              <a:rPr lang="zh-CN" altLang="en-US" dirty="0">
                <a:latin typeface="GBK-Song43"/>
              </a:rPr>
              <a:t>合</a:t>
            </a:r>
            <a:r>
              <a:rPr lang="zh-CN" altLang="en-US" dirty="0">
                <a:latin typeface="GBK-Song26"/>
              </a:rPr>
              <a:t>（</a:t>
            </a:r>
            <a:r>
              <a:rPr lang="en-US" altLang="zh-CN" dirty="0">
                <a:latin typeface="SFSS1095"/>
              </a:rPr>
              <a:t>Disagreement Set</a:t>
            </a:r>
            <a:r>
              <a:rPr lang="zh-CN" altLang="en-US" dirty="0">
                <a:latin typeface="GBK-Song26"/>
              </a:rPr>
              <a:t>）</a:t>
            </a:r>
            <a:r>
              <a:rPr lang="zh-CN" altLang="en-US" dirty="0">
                <a:latin typeface="GBK-Song25"/>
              </a:rPr>
              <a:t>。</a:t>
            </a:r>
            <a:endParaRPr lang="en-US" altLang="zh-CN" dirty="0">
              <a:latin typeface="GBK-Song25"/>
            </a:endParaRPr>
          </a:p>
        </p:txBody>
      </p:sp>
    </p:spTree>
    <p:extLst>
      <p:ext uri="{BB962C8B-B14F-4D97-AF65-F5344CB8AC3E}">
        <p14:creationId xmlns:p14="http://schemas.microsoft.com/office/powerpoint/2010/main" val="333616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C877A481-CD37-4904-9F9B-CB6D63B540D8}"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93250" name="Rectangle 2"/>
          <p:cNvSpPr>
            <a:spLocks noGrp="1"/>
          </p:cNvSpPr>
          <p:nvPr>
            <p:ph type="title"/>
          </p:nvPr>
        </p:nvSpPr>
        <p:spPr>
          <a:xfrm>
            <a:off x="709920" y="354014"/>
            <a:ext cx="8229600" cy="649288"/>
          </a:xfrm>
        </p:spPr>
        <p:txBody>
          <a:bodyPr/>
          <a:lstStyle/>
          <a:p>
            <a:pPr>
              <a:buFont typeface="Wingdings" panose="05000000000000000000" pitchFamily="2" charset="2"/>
              <a:buChar char="2"/>
            </a:pPr>
            <a:r>
              <a:rPr lang="en-US" altLang="zh-CN" sz="2800" dirty="0">
                <a:solidFill>
                  <a:srgbClr val="008000"/>
                </a:solidFill>
                <a:latin typeface="黑体" panose="02010609060101010101" pitchFamily="49" charset="-122"/>
                <a:ea typeface="黑体" panose="02010609060101010101" pitchFamily="49" charset="-122"/>
              </a:rPr>
              <a:t> </a:t>
            </a:r>
            <a:r>
              <a:rPr lang="zh-CN" altLang="en-US" sz="2800" dirty="0">
                <a:solidFill>
                  <a:srgbClr val="008000"/>
                </a:solidFill>
                <a:latin typeface="黑体" panose="02010609060101010101" pitchFamily="49" charset="-122"/>
                <a:ea typeface="黑体" panose="02010609060101010101" pitchFamily="49" charset="-122"/>
              </a:rPr>
              <a:t>最一般合一置换的求取算法：</a:t>
            </a:r>
          </a:p>
        </p:txBody>
      </p:sp>
      <p:sp>
        <p:nvSpPr>
          <p:cNvPr id="693251" name="Rectangle 3"/>
          <p:cNvSpPr>
            <a:spLocks noGrp="1"/>
          </p:cNvSpPr>
          <p:nvPr>
            <p:ph type="body" idx="1"/>
          </p:nvPr>
        </p:nvSpPr>
        <p:spPr>
          <a:xfrm>
            <a:off x="974392" y="1396923"/>
            <a:ext cx="10243215" cy="4762449"/>
          </a:xfrm>
        </p:spPr>
        <p:txBody>
          <a:bodyPr>
            <a:normAutofit/>
          </a:bodyPr>
          <a:lstStyle/>
          <a:p>
            <a:pPr marL="0" indent="0">
              <a:buNone/>
            </a:pPr>
            <a:r>
              <a:rPr lang="zh-CN" altLang="en-US" b="1" dirty="0">
                <a:latin typeface="楷体_GB2312" pitchFamily="49" charset="-122"/>
                <a:ea typeface="楷体_GB2312" pitchFamily="49" charset="-122"/>
              </a:rPr>
              <a:t>    在对两个谓词公式中的项从左到右进行比较时，那些第一个不相同的项所构成的集合，称为差异集。</a:t>
            </a:r>
          </a:p>
          <a:p>
            <a:pPr algn="just">
              <a:lnSpc>
                <a:spcPct val="120000"/>
              </a:lnSpc>
              <a:spcBef>
                <a:spcPct val="30000"/>
              </a:spcBef>
              <a:buFont typeface="Wingdings" panose="05000000000000000000" pitchFamily="2" charset="2"/>
              <a:buNone/>
            </a:pPr>
            <a:endParaRPr lang="zh-CN" altLang="en-US" b="1" dirty="0">
              <a:latin typeface="楷体_GB2312" pitchFamily="49" charset="-122"/>
              <a:ea typeface="楷体_GB2312" pitchFamily="49" charset="-122"/>
            </a:endParaRPr>
          </a:p>
          <a:p>
            <a:pPr algn="just">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    设</a:t>
            </a:r>
            <a:r>
              <a:rPr lang="en-US" altLang="zh-CN" b="1" dirty="0">
                <a:latin typeface="楷体_GB2312" pitchFamily="49" charset="-122"/>
                <a:ea typeface="楷体_GB2312" pitchFamily="49" charset="-122"/>
              </a:rPr>
              <a:t>S=</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P(</a:t>
            </a:r>
            <a:r>
              <a:rPr lang="en-US" altLang="zh-CN" b="1" dirty="0" err="1">
                <a:latin typeface="楷体_GB2312" pitchFamily="49" charset="-122"/>
                <a:ea typeface="楷体_GB2312" pitchFamily="49" charset="-122"/>
              </a:rPr>
              <a:t>x,y,z</a:t>
            </a:r>
            <a:r>
              <a:rPr lang="en-US" altLang="zh-CN" b="1" dirty="0">
                <a:latin typeface="楷体_GB2312" pitchFamily="49" charset="-122"/>
                <a:ea typeface="楷体_GB2312" pitchFamily="49" charset="-122"/>
              </a:rPr>
              <a:t>),P(</a:t>
            </a:r>
            <a:r>
              <a:rPr lang="en-US" altLang="zh-CN" b="1" dirty="0" err="1">
                <a:latin typeface="楷体_GB2312" pitchFamily="49" charset="-122"/>
                <a:ea typeface="楷体_GB2312" pitchFamily="49" charset="-122"/>
              </a:rPr>
              <a:t>x,f</a:t>
            </a:r>
            <a:r>
              <a:rPr lang="en-US" altLang="zh-CN" b="1" dirty="0">
                <a:latin typeface="楷体_GB2312" pitchFamily="49" charset="-122"/>
                <a:ea typeface="楷体_GB2312" pitchFamily="49" charset="-122"/>
              </a:rPr>
              <a:t>(a),h(b))</a:t>
            </a:r>
            <a:r>
              <a:rPr lang="zh-CN" altLang="en-US" b="1" dirty="0">
                <a:latin typeface="楷体_GB2312" pitchFamily="49" charset="-122"/>
                <a:ea typeface="楷体_GB2312" pitchFamily="49" charset="-122"/>
              </a:rPr>
              <a:t>｝，则不难看出，</a:t>
            </a:r>
            <a:r>
              <a:rPr lang="en-US" altLang="zh-CN" b="1" dirty="0">
                <a:latin typeface="楷体_GB2312" pitchFamily="49" charset="-122"/>
                <a:ea typeface="楷体_GB2312" pitchFamily="49" charset="-122"/>
              </a:rPr>
              <a:t>S</a:t>
            </a:r>
            <a:r>
              <a:rPr lang="zh-CN" altLang="en-US" b="1" dirty="0">
                <a:latin typeface="楷体_GB2312" pitchFamily="49" charset="-122"/>
                <a:ea typeface="楷体_GB2312" pitchFamily="49" charset="-122"/>
              </a:rPr>
              <a:t>有差异集</a:t>
            </a:r>
          </a:p>
          <a:p>
            <a:pPr algn="just">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                    </a:t>
            </a:r>
            <a:endParaRPr lang="en-US" altLang="zh-CN" b="1" dirty="0">
              <a:latin typeface="楷体_GB2312" pitchFamily="49" charset="-122"/>
              <a:ea typeface="楷体_GB2312" pitchFamily="49" charset="-122"/>
            </a:endParaRPr>
          </a:p>
          <a:p>
            <a:pPr algn="just">
              <a:lnSpc>
                <a:spcPct val="120000"/>
              </a:lnSpc>
              <a:spcBef>
                <a:spcPct val="30000"/>
              </a:spcBef>
              <a:buFont typeface="Wingdings" panose="05000000000000000000" pitchFamily="2" charset="2"/>
              <a:buNone/>
            </a:pPr>
            <a:r>
              <a:rPr lang="en-US" altLang="zh-CN" b="1" dirty="0">
                <a:latin typeface="楷体_GB2312" pitchFamily="49" charset="-122"/>
                <a:ea typeface="楷体_GB2312" pitchFamily="49" charset="-122"/>
              </a:rPr>
              <a:t>	     D=</a:t>
            </a:r>
            <a:r>
              <a:rPr lang="zh-CN" altLang="en-US"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y,f</a:t>
            </a:r>
            <a:r>
              <a:rPr lang="en-US" altLang="zh-CN" b="1" dirty="0">
                <a:latin typeface="楷体_GB2312" pitchFamily="49" charset="-122"/>
                <a:ea typeface="楷体_GB2312" pitchFamily="49" charset="-122"/>
              </a:rPr>
              <a:t>(a)</a:t>
            </a:r>
            <a:r>
              <a:rPr lang="zh-CN" altLang="en-US" b="1" dirty="0">
                <a:latin typeface="楷体_GB2312" pitchFamily="49" charset="-122"/>
                <a:ea typeface="楷体_GB2312" pitchFamily="49" charset="-122"/>
              </a:rPr>
              <a:t>｝</a:t>
            </a:r>
          </a:p>
          <a:p>
            <a:pPr algn="just">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                     </a:t>
            </a:r>
            <a:endParaRPr lang="zh-CN" altLang="en-US" b="1" dirty="0">
              <a:solidFill>
                <a:schemeClr val="hlink"/>
              </a:solidFill>
              <a:latin typeface="楷体_GB2312" pitchFamily="49" charset="-122"/>
              <a:ea typeface="楷体_GB2312" pitchFamily="49" charset="-122"/>
            </a:endParaRPr>
          </a:p>
        </p:txBody>
      </p:sp>
    </p:spTree>
    <p:extLst>
      <p:ext uri="{BB962C8B-B14F-4D97-AF65-F5344CB8AC3E}">
        <p14:creationId xmlns:p14="http://schemas.microsoft.com/office/powerpoint/2010/main" val="1256680051"/>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2987</Words>
  <Application>Microsoft Office PowerPoint</Application>
  <PresentationFormat>宽屏</PresentationFormat>
  <Paragraphs>404</Paragraphs>
  <Slides>35</Slides>
  <Notes>16</Notes>
  <HiddenSlides>0</HiddenSlides>
  <MMClips>0</MMClips>
  <ScaleCrop>false</ScaleCrop>
  <HeadingPairs>
    <vt:vector size="8" baseType="variant">
      <vt:variant>
        <vt:lpstr>已用的字体</vt:lpstr>
      </vt:variant>
      <vt:variant>
        <vt:i4>50</vt:i4>
      </vt:variant>
      <vt:variant>
        <vt:lpstr>主题</vt:lpstr>
      </vt:variant>
      <vt:variant>
        <vt:i4>1</vt:i4>
      </vt:variant>
      <vt:variant>
        <vt:lpstr>嵌入 OLE 服务器</vt:lpstr>
      </vt:variant>
      <vt:variant>
        <vt:i4>2</vt:i4>
      </vt:variant>
      <vt:variant>
        <vt:lpstr>幻灯片标题</vt:lpstr>
      </vt:variant>
      <vt:variant>
        <vt:i4>35</vt:i4>
      </vt:variant>
    </vt:vector>
  </HeadingPairs>
  <TitlesOfParts>
    <vt:vector size="88" baseType="lpstr">
      <vt:lpstr>CMMI10</vt:lpstr>
      <vt:lpstr>CMSS10</vt:lpstr>
      <vt:lpstr>CMSY10</vt:lpstr>
      <vt:lpstr>GBK-Song25</vt:lpstr>
      <vt:lpstr>GBK-Song26</vt:lpstr>
      <vt:lpstr>GBK-Song37</vt:lpstr>
      <vt:lpstr>GBK-Song38</vt:lpstr>
      <vt:lpstr>GBK-Song39</vt:lpstr>
      <vt:lpstr>GBK-Song40</vt:lpstr>
      <vt:lpstr>GBK-Song41</vt:lpstr>
      <vt:lpstr>GBK-Song42</vt:lpstr>
      <vt:lpstr>GBK-Song43</vt:lpstr>
      <vt:lpstr>GBK-Song45</vt:lpstr>
      <vt:lpstr>GBK-Song46</vt:lpstr>
      <vt:lpstr>GBK-Song47</vt:lpstr>
      <vt:lpstr>GBK-Song50</vt:lpstr>
      <vt:lpstr>GBK-Song51</vt:lpstr>
      <vt:lpstr>GBK-Song52</vt:lpstr>
      <vt:lpstr>GBK-Song54</vt:lpstr>
      <vt:lpstr>GBK-Song55</vt:lpstr>
      <vt:lpstr>GBK-Song56</vt:lpstr>
      <vt:lpstr>GBK-Song57</vt:lpstr>
      <vt:lpstr>GBK-Song58</vt:lpstr>
      <vt:lpstr>GBK-Song59</vt:lpstr>
      <vt:lpstr>GBK-Song60</vt:lpstr>
      <vt:lpstr>GBK-Song61</vt:lpstr>
      <vt:lpstr>GBK-Song62</vt:lpstr>
      <vt:lpstr>GBK-Song63</vt:lpstr>
      <vt:lpstr>GBK-Song64</vt:lpstr>
      <vt:lpstr>GBK-Song65</vt:lpstr>
      <vt:lpstr>MS Gothic</vt:lpstr>
      <vt:lpstr>SFSI0800</vt:lpstr>
      <vt:lpstr>SFSI1095</vt:lpstr>
      <vt:lpstr>SFSS0800</vt:lpstr>
      <vt:lpstr>SFSS1095</vt:lpstr>
      <vt:lpstr>等线</vt:lpstr>
      <vt:lpstr>等线 Light</vt:lpstr>
      <vt:lpstr>仿宋_GB2312</vt:lpstr>
      <vt:lpstr>黑体</vt:lpstr>
      <vt:lpstr>华文隶书</vt:lpstr>
      <vt:lpstr>楷体_GB2312</vt:lpstr>
      <vt:lpstr>宋体</vt:lpstr>
      <vt:lpstr>Arial</vt:lpstr>
      <vt:lpstr>Arial</vt:lpstr>
      <vt:lpstr>Calibri</vt:lpstr>
      <vt:lpstr>Cambria Math</vt:lpstr>
      <vt:lpstr>Courier New</vt:lpstr>
      <vt:lpstr>Symbol</vt:lpstr>
      <vt:lpstr>Times New Roman</vt:lpstr>
      <vt:lpstr>Wingdings</vt:lpstr>
      <vt:lpstr>1_Office 主题​​</vt:lpstr>
      <vt:lpstr>Equation</vt:lpstr>
      <vt:lpstr>公式</vt:lpstr>
      <vt:lpstr>3.3.2置换与合一</vt:lpstr>
      <vt:lpstr>PowerPoint 演示文稿</vt:lpstr>
      <vt:lpstr>置换的合成：</vt:lpstr>
      <vt:lpstr>置换合成实例：</vt:lpstr>
      <vt:lpstr>PowerPoint 演示文稿</vt:lpstr>
      <vt:lpstr>PowerPoint 演示文稿</vt:lpstr>
      <vt:lpstr>最一般合一实例：</vt:lpstr>
      <vt:lpstr> 最一般合一置换的求取算法：</vt:lpstr>
      <vt:lpstr> 最一般合一置换的求取算法：</vt:lpstr>
      <vt:lpstr> 最一般合一置换的求取算法：</vt:lpstr>
      <vt:lpstr>【实例1】</vt:lpstr>
      <vt:lpstr>PowerPoint 演示文稿</vt:lpstr>
      <vt:lpstr>【实例2】</vt:lpstr>
      <vt:lpstr>3.3.3  自然演绎推理方法</vt:lpstr>
      <vt:lpstr>【演绎推理实例】</vt:lpstr>
      <vt:lpstr>【演绎推理实例】</vt:lpstr>
      <vt:lpstr>【演绎推理实例】</vt:lpstr>
      <vt:lpstr>【演绎推理实例】</vt:lpstr>
      <vt:lpstr>【演绎推理实例】</vt:lpstr>
      <vt:lpstr>【实例】</vt:lpstr>
      <vt:lpstr>【实例】设有如下两个谓词公式：W (a) 和(∀x)(W (x)  Q(x))为真，          求证Q (a)为真。 </vt:lpstr>
      <vt:lpstr>【实例】设已知如下事实：(1) 如果是需要编程序的课，王程都喜欢。 (2) 所有的程序设计语言课都是需要编程序的课。 (3) C是一门程序设计语言课。 求证：王程喜欢C这门课。 </vt:lpstr>
      <vt:lpstr>主  要  内  容</vt:lpstr>
      <vt:lpstr>3.4  归结推理方法</vt:lpstr>
      <vt:lpstr>3.4.1谓词公式的范式</vt:lpstr>
      <vt:lpstr>3.4.2子句集及其应用</vt:lpstr>
      <vt:lpstr>3.4.2子句集及其应用</vt:lpstr>
      <vt:lpstr>3.4.2子句集及其应用</vt:lpstr>
      <vt:lpstr>3.4.2子句集及其应用</vt:lpstr>
      <vt:lpstr>3.4.2子句集及其应用</vt:lpstr>
      <vt:lpstr>3.4.2子句集及其应用</vt:lpstr>
      <vt:lpstr>3.4.2子句集及其应用</vt:lpstr>
      <vt:lpstr>3.4.2子句集及其应用</vt:lpstr>
      <vt:lpstr>3.4.2子句集及其应用</vt:lpstr>
      <vt:lpstr>3.4.2子句集及其应用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3.3.2置换与合一</dc:title>
  <dc:creator>Qince Li</dc:creator>
  <cp:lastModifiedBy>Qince Li</cp:lastModifiedBy>
  <cp:revision>2</cp:revision>
  <dcterms:created xsi:type="dcterms:W3CDTF">2017-11-28T02:17:23Z</dcterms:created>
  <dcterms:modified xsi:type="dcterms:W3CDTF">2017-11-28T02:56:05Z</dcterms:modified>
</cp:coreProperties>
</file>