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3" d="100"/>
          <a:sy n="123" d="100"/>
        </p:scale>
        <p:origin x="1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23.wmf"/><Relationship Id="rId18" Type="http://schemas.openxmlformats.org/officeDocument/2006/relationships/image" Target="../media/image28.wmf"/><Relationship Id="rId3" Type="http://schemas.openxmlformats.org/officeDocument/2006/relationships/image" Target="../media/image13.wmf"/><Relationship Id="rId21" Type="http://schemas.openxmlformats.org/officeDocument/2006/relationships/image" Target="../media/image31.wmf"/><Relationship Id="rId7" Type="http://schemas.openxmlformats.org/officeDocument/2006/relationships/image" Target="../media/image17.wmf"/><Relationship Id="rId12" Type="http://schemas.openxmlformats.org/officeDocument/2006/relationships/image" Target="../media/image22.wmf"/><Relationship Id="rId17" Type="http://schemas.openxmlformats.org/officeDocument/2006/relationships/image" Target="../media/image27.wmf"/><Relationship Id="rId2" Type="http://schemas.openxmlformats.org/officeDocument/2006/relationships/image" Target="../media/image12.wmf"/><Relationship Id="rId16" Type="http://schemas.openxmlformats.org/officeDocument/2006/relationships/image" Target="../media/image26.wmf"/><Relationship Id="rId20" Type="http://schemas.openxmlformats.org/officeDocument/2006/relationships/image" Target="../media/image30.wmf"/><Relationship Id="rId1" Type="http://schemas.openxmlformats.org/officeDocument/2006/relationships/image" Target="../media/image11.wmf"/><Relationship Id="rId6" Type="http://schemas.openxmlformats.org/officeDocument/2006/relationships/image" Target="../media/image16.wmf"/><Relationship Id="rId11" Type="http://schemas.openxmlformats.org/officeDocument/2006/relationships/image" Target="../media/image21.wmf"/><Relationship Id="rId5" Type="http://schemas.openxmlformats.org/officeDocument/2006/relationships/image" Target="../media/image15.wmf"/><Relationship Id="rId15" Type="http://schemas.openxmlformats.org/officeDocument/2006/relationships/image" Target="../media/image25.wmf"/><Relationship Id="rId10" Type="http://schemas.openxmlformats.org/officeDocument/2006/relationships/image" Target="../media/image20.wmf"/><Relationship Id="rId19" Type="http://schemas.openxmlformats.org/officeDocument/2006/relationships/image" Target="../media/image29.wmf"/><Relationship Id="rId4" Type="http://schemas.openxmlformats.org/officeDocument/2006/relationships/image" Target="../media/image14.emf"/><Relationship Id="rId9" Type="http://schemas.openxmlformats.org/officeDocument/2006/relationships/image" Target="../media/image19.wmf"/><Relationship Id="rId14" Type="http://schemas.openxmlformats.org/officeDocument/2006/relationships/image" Target="../media/image24.wmf"/><Relationship Id="rId22"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0C14B-C69F-41FF-9700-B27EDBAD27E3}" type="datetimeFigureOut">
              <a:rPr lang="zh-CN" altLang="en-US" smtClean="0"/>
              <a:t>2018/1/6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ECC7-E050-4A27-8478-E80DC39E733D}" type="slidenum">
              <a:rPr lang="zh-CN" altLang="en-US" smtClean="0"/>
              <a:t>‹#›</a:t>
            </a:fld>
            <a:endParaRPr lang="zh-CN" altLang="en-US"/>
          </a:p>
        </p:txBody>
      </p:sp>
    </p:spTree>
    <p:extLst>
      <p:ext uri="{BB962C8B-B14F-4D97-AF65-F5344CB8AC3E}">
        <p14:creationId xmlns:p14="http://schemas.microsoft.com/office/powerpoint/2010/main" val="2817403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4196285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D52861-C163-4A26-B7F2-116EFFA43D5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4354" name="Rectangle 2"/>
          <p:cNvSpPr>
            <a:spLocks noGrp="1" noRot="1" noChangeAspect="1" noChangeArrowheads="1" noTextEdit="1"/>
          </p:cNvSpPr>
          <p:nvPr>
            <p:ph type="sldImg"/>
          </p:nvPr>
        </p:nvSpPr>
        <p:spPr>
          <a:xfrm>
            <a:off x="139700" y="768350"/>
            <a:ext cx="6819900" cy="3836988"/>
          </a:xfrm>
          <a:ln/>
        </p:spPr>
      </p:sp>
      <p:sp>
        <p:nvSpPr>
          <p:cNvPr id="484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25506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929D51-F4C7-4452-A3B7-3862EFA4C42C}"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6402" name="Rectangle 2"/>
          <p:cNvSpPr>
            <a:spLocks noGrp="1" noRot="1" noChangeAspect="1" noChangeArrowheads="1" noTextEdit="1"/>
          </p:cNvSpPr>
          <p:nvPr>
            <p:ph type="sldImg"/>
          </p:nvPr>
        </p:nvSpPr>
        <p:spPr>
          <a:xfrm>
            <a:off x="139700" y="768350"/>
            <a:ext cx="6819900" cy="3836988"/>
          </a:xfrm>
          <a:ln/>
        </p:spPr>
      </p:sp>
      <p:sp>
        <p:nvSpPr>
          <p:cNvPr id="486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6991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4FCD5D-1C5D-4621-9390-051F8951CECE}"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7426" name="Rectangle 2"/>
          <p:cNvSpPr>
            <a:spLocks noGrp="1" noRot="1" noChangeAspect="1" noChangeArrowheads="1" noTextEdit="1"/>
          </p:cNvSpPr>
          <p:nvPr>
            <p:ph type="sldImg"/>
          </p:nvPr>
        </p:nvSpPr>
        <p:spPr>
          <a:xfrm>
            <a:off x="139700" y="768350"/>
            <a:ext cx="6819900" cy="3836988"/>
          </a:xfrm>
          <a:ln/>
        </p:spPr>
      </p:sp>
      <p:sp>
        <p:nvSpPr>
          <p:cNvPr id="487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67485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91D459-E58C-4CD8-AB92-A6F6A233E0DA}"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8450" name="Rectangle 2"/>
          <p:cNvSpPr>
            <a:spLocks noGrp="1" noRot="1" noChangeAspect="1" noChangeArrowheads="1" noTextEdit="1"/>
          </p:cNvSpPr>
          <p:nvPr>
            <p:ph type="sldImg"/>
          </p:nvPr>
        </p:nvSpPr>
        <p:spPr>
          <a:xfrm>
            <a:off x="139700" y="768350"/>
            <a:ext cx="6819900" cy="3836988"/>
          </a:xfrm>
          <a:ln/>
        </p:spPr>
      </p:sp>
      <p:sp>
        <p:nvSpPr>
          <p:cNvPr id="488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1167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3C57D-A03F-4C32-9655-7C51A00F816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9474" name="Rectangle 2"/>
          <p:cNvSpPr>
            <a:spLocks noGrp="1" noRot="1" noChangeAspect="1" noChangeArrowheads="1" noTextEdit="1"/>
          </p:cNvSpPr>
          <p:nvPr>
            <p:ph type="sldImg"/>
          </p:nvPr>
        </p:nvSpPr>
        <p:spPr>
          <a:xfrm>
            <a:off x="139700" y="768350"/>
            <a:ext cx="6819900" cy="3836988"/>
          </a:xfrm>
          <a:ln/>
        </p:spPr>
      </p:sp>
      <p:sp>
        <p:nvSpPr>
          <p:cNvPr id="489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3106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B2539A-5119-4B24-9E83-2F696F395BB7}"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0498" name="Rectangle 2"/>
          <p:cNvSpPr>
            <a:spLocks noGrp="1" noRot="1" noChangeAspect="1" noChangeArrowheads="1" noTextEdit="1"/>
          </p:cNvSpPr>
          <p:nvPr>
            <p:ph type="sldImg"/>
          </p:nvPr>
        </p:nvSpPr>
        <p:spPr>
          <a:xfrm>
            <a:off x="139700" y="768350"/>
            <a:ext cx="6819900" cy="3836988"/>
          </a:xfrm>
          <a:ln/>
        </p:spPr>
      </p:sp>
      <p:sp>
        <p:nvSpPr>
          <p:cNvPr id="490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81980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26642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1364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3E943-DBB0-45BC-B541-6EE622662FD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9538" name="Rectangle 2"/>
          <p:cNvSpPr>
            <a:spLocks noGrp="1" noRot="1" noChangeAspect="1" noChangeArrowheads="1" noTextEdit="1"/>
          </p:cNvSpPr>
          <p:nvPr>
            <p:ph type="sldImg"/>
          </p:nvPr>
        </p:nvSpPr>
        <p:spPr>
          <a:xfrm>
            <a:off x="139700" y="768350"/>
            <a:ext cx="6819900" cy="3836988"/>
          </a:xfrm>
          <a:ln/>
        </p:spPr>
      </p:sp>
      <p:sp>
        <p:nvSpPr>
          <p:cNvPr id="449539" name="Rectangle 3"/>
          <p:cNvSpPr>
            <a:spLocks noGrp="1" noChangeArrowheads="1"/>
          </p:cNvSpPr>
          <p:nvPr>
            <p:ph type="body" idx="1"/>
          </p:nvPr>
        </p:nvSpPr>
        <p:spPr/>
        <p:txBody>
          <a:bodyPr/>
          <a:lstStyle/>
          <a:p>
            <a:r>
              <a:rPr lang="zh-CN" altLang="en-US"/>
              <a:t>例如：</a:t>
            </a:r>
          </a:p>
          <a:p>
            <a:r>
              <a:rPr lang="zh-CN" altLang="en-US"/>
              <a:t>“老李年龄是</a:t>
            </a:r>
            <a:r>
              <a:rPr lang="en-US" altLang="zh-CN"/>
              <a:t>40</a:t>
            </a:r>
            <a:r>
              <a:rPr lang="zh-CN" altLang="en-US"/>
              <a:t>岁“  （</a:t>
            </a:r>
            <a:r>
              <a:rPr lang="en-US" altLang="zh-CN"/>
              <a:t>Ll,Age,40)</a:t>
            </a:r>
          </a:p>
          <a:p>
            <a:r>
              <a:rPr lang="en-US" altLang="zh-CN"/>
              <a:t>“</a:t>
            </a:r>
            <a:r>
              <a:rPr lang="zh-CN" altLang="en-US"/>
              <a:t>老李和老张是朋友” </a:t>
            </a:r>
            <a:r>
              <a:rPr lang="en-US" altLang="zh-CN"/>
              <a:t>(Friend,Ll,Zhang)</a:t>
            </a:r>
          </a:p>
          <a:p>
            <a:r>
              <a:rPr lang="en-US" altLang="zh-CN"/>
              <a:t>“</a:t>
            </a:r>
            <a:r>
              <a:rPr lang="zh-CN" altLang="en-US"/>
              <a:t>老李年龄很可能是</a:t>
            </a:r>
            <a:r>
              <a:rPr lang="en-US" altLang="zh-CN"/>
              <a:t>40</a:t>
            </a:r>
            <a:r>
              <a:rPr lang="zh-CN" altLang="en-US"/>
              <a:t>岁“  （</a:t>
            </a:r>
            <a:r>
              <a:rPr lang="en-US" altLang="zh-CN"/>
              <a:t>Ll,Age,40</a:t>
            </a:r>
            <a:r>
              <a:rPr lang="zh-CN" altLang="en-US"/>
              <a:t>，</a:t>
            </a:r>
            <a:r>
              <a:rPr lang="en-US" altLang="zh-CN"/>
              <a:t>0.8)</a:t>
            </a:r>
          </a:p>
          <a:p>
            <a:r>
              <a:rPr lang="en-US" altLang="zh-CN"/>
              <a:t>“</a:t>
            </a:r>
            <a:r>
              <a:rPr lang="zh-CN" altLang="en-US"/>
              <a:t>老李和老张是朋友的可能性不大” </a:t>
            </a:r>
            <a:r>
              <a:rPr lang="en-US" altLang="zh-CN"/>
              <a:t>(Friend,Ll,Zhang,0.1)</a:t>
            </a:r>
          </a:p>
          <a:p>
            <a:endParaRPr lang="en-US" altLang="zh-CN"/>
          </a:p>
        </p:txBody>
      </p:sp>
    </p:spTree>
    <p:extLst>
      <p:ext uri="{BB962C8B-B14F-4D97-AF65-F5344CB8AC3E}">
        <p14:creationId xmlns:p14="http://schemas.microsoft.com/office/powerpoint/2010/main" val="2847761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44153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286794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43118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8491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4244803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156165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298549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E20E6-096E-4AEA-8AFD-ABC8786DE5C0}"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3330" name="Rectangle 2"/>
          <p:cNvSpPr>
            <a:spLocks noGrp="1" noRot="1" noChangeAspect="1" noChangeArrowheads="1" noTextEdit="1"/>
          </p:cNvSpPr>
          <p:nvPr>
            <p:ph type="sldImg"/>
          </p:nvPr>
        </p:nvSpPr>
        <p:spPr>
          <a:xfrm>
            <a:off x="139700" y="768350"/>
            <a:ext cx="6819900" cy="3836988"/>
          </a:xfrm>
          <a:ln/>
        </p:spPr>
      </p:sp>
      <p:sp>
        <p:nvSpPr>
          <p:cNvPr id="483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33279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9C4F69-D4EB-4181-AAD6-AE9155C0C4B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4178" name="Rectangle 2"/>
          <p:cNvSpPr>
            <a:spLocks noGrp="1" noRot="1" noChangeAspect="1" noChangeArrowheads="1" noTextEdit="1"/>
          </p:cNvSpPr>
          <p:nvPr>
            <p:ph type="sldImg"/>
          </p:nvPr>
        </p:nvSpPr>
        <p:spPr>
          <a:xfrm>
            <a:off x="139700" y="768350"/>
            <a:ext cx="6819900" cy="3836988"/>
          </a:xfrm>
          <a:ln/>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p>
          <a:p>
            <a:r>
              <a:rPr lang="zh-CN" altLang="en-US"/>
              <a:t>目标状态：猴子拿到香蕉，站在箱子上，箱子位于</a:t>
            </a:r>
            <a:r>
              <a:rPr lang="en-US" altLang="zh-CN"/>
              <a:t>B</a:t>
            </a:r>
            <a:r>
              <a:rPr lang="zh-CN" altLang="en-US"/>
              <a:t>处。</a:t>
            </a:r>
          </a:p>
        </p:txBody>
      </p:sp>
    </p:spTree>
    <p:extLst>
      <p:ext uri="{BB962C8B-B14F-4D97-AF65-F5344CB8AC3E}">
        <p14:creationId xmlns:p14="http://schemas.microsoft.com/office/powerpoint/2010/main" val="1404717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9C4F69-D4EB-4181-AAD6-AE9155C0C4B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4178" name="Rectangle 2"/>
          <p:cNvSpPr>
            <a:spLocks noGrp="1" noRot="1" noChangeAspect="1" noChangeArrowheads="1" noTextEdit="1"/>
          </p:cNvSpPr>
          <p:nvPr>
            <p:ph type="sldImg"/>
          </p:nvPr>
        </p:nvSpPr>
        <p:spPr>
          <a:xfrm>
            <a:off x="139700" y="768350"/>
            <a:ext cx="6819900" cy="3836988"/>
          </a:xfrm>
          <a:ln/>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p>
          <a:p>
            <a:r>
              <a:rPr lang="zh-CN" altLang="en-US"/>
              <a:t>目标状态：猴子拿到香蕉，站在箱子上，箱子位于</a:t>
            </a:r>
            <a:r>
              <a:rPr lang="en-US" altLang="zh-CN"/>
              <a:t>B</a:t>
            </a:r>
            <a:r>
              <a:rPr lang="zh-CN" altLang="en-US"/>
              <a:t>处。</a:t>
            </a:r>
          </a:p>
        </p:txBody>
      </p:sp>
    </p:spTree>
    <p:extLst>
      <p:ext uri="{BB962C8B-B14F-4D97-AF65-F5344CB8AC3E}">
        <p14:creationId xmlns:p14="http://schemas.microsoft.com/office/powerpoint/2010/main" val="1969546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9C4F69-D4EB-4181-AAD6-AE9155C0C4B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4178" name="Rectangle 2"/>
          <p:cNvSpPr>
            <a:spLocks noGrp="1" noRot="1" noChangeAspect="1" noChangeArrowheads="1" noTextEdit="1"/>
          </p:cNvSpPr>
          <p:nvPr>
            <p:ph type="sldImg"/>
          </p:nvPr>
        </p:nvSpPr>
        <p:spPr>
          <a:xfrm>
            <a:off x="139700" y="768350"/>
            <a:ext cx="6819900" cy="3836988"/>
          </a:xfrm>
          <a:ln/>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p>
          <a:p>
            <a:r>
              <a:rPr lang="zh-CN" altLang="en-US"/>
              <a:t>目标状态：猴子拿到香蕉，站在箱子上，箱子位于</a:t>
            </a:r>
            <a:r>
              <a:rPr lang="en-US" altLang="zh-CN"/>
              <a:t>B</a:t>
            </a:r>
            <a:r>
              <a:rPr lang="zh-CN" altLang="en-US"/>
              <a:t>处。</a:t>
            </a:r>
          </a:p>
        </p:txBody>
      </p:sp>
    </p:spTree>
    <p:extLst>
      <p:ext uri="{BB962C8B-B14F-4D97-AF65-F5344CB8AC3E}">
        <p14:creationId xmlns:p14="http://schemas.microsoft.com/office/powerpoint/2010/main" val="819099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23062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078325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046414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2018/1/6</a:t>
            </a:fld>
            <a:endParaRPr lang="en-US" altLang="zh-CN"/>
          </a:p>
        </p:txBody>
      </p:sp>
    </p:spTree>
    <p:extLst>
      <p:ext uri="{BB962C8B-B14F-4D97-AF65-F5344CB8AC3E}">
        <p14:creationId xmlns:p14="http://schemas.microsoft.com/office/powerpoint/2010/main" val="4153174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3437980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64806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702754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5977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2018/1/6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92229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09063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2018/1/6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77751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9083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57005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2018/1/6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59628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0.xml"/><Relationship Id="rId7"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26.bin"/><Relationship Id="rId5" Type="http://schemas.openxmlformats.org/officeDocument/2006/relationships/image" Target="../media/image33.wmf"/><Relationship Id="rId4" Type="http://schemas.openxmlformats.org/officeDocument/2006/relationships/oleObject" Target="../embeddings/oleObject25.bin"/><Relationship Id="rId9" Type="http://schemas.openxmlformats.org/officeDocument/2006/relationships/image" Target="../media/image35.wmf"/></Relationships>
</file>

<file path=ppt/slides/_rels/slide11.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notesSlide" Target="../notesSlides/notesSlide11.xml"/><Relationship Id="rId7"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9.bin"/><Relationship Id="rId5" Type="http://schemas.openxmlformats.org/officeDocument/2006/relationships/image" Target="../media/image36.wmf"/><Relationship Id="rId10" Type="http://schemas.openxmlformats.org/officeDocument/2006/relationships/image" Target="../media/image38.wmf"/><Relationship Id="rId4" Type="http://schemas.openxmlformats.org/officeDocument/2006/relationships/oleObject" Target="../embeddings/oleObject28.bin"/><Relationship Id="rId9" Type="http://schemas.openxmlformats.org/officeDocument/2006/relationships/oleObject" Target="../embeddings/oleObject30.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43.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7.xml"/><Relationship Id="rId7" Type="http://schemas.openxmlformats.org/officeDocument/2006/relationships/image" Target="../media/image9.w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image" Target="../media/image1.jpg"/><Relationship Id="rId4" Type="http://schemas.openxmlformats.org/officeDocument/2006/relationships/notesSlide" Target="../notesSlides/notesSlide8.xml"/><Relationship Id="rId9" Type="http://schemas.openxmlformats.org/officeDocument/2006/relationships/image" Target="../media/image10.wmf"/></Relationships>
</file>

<file path=ppt/slides/_rels/slide9.xml.rels><?xml version="1.0" encoding="UTF-8" standalone="yes"?>
<Relationships xmlns="http://schemas.openxmlformats.org/package/2006/relationships"><Relationship Id="rId13" Type="http://schemas.openxmlformats.org/officeDocument/2006/relationships/image" Target="../media/image14.emf"/><Relationship Id="rId18" Type="http://schemas.openxmlformats.org/officeDocument/2006/relationships/oleObject" Target="../embeddings/oleObject9.bin"/><Relationship Id="rId26" Type="http://schemas.openxmlformats.org/officeDocument/2006/relationships/oleObject" Target="../embeddings/oleObject13.bin"/><Relationship Id="rId39" Type="http://schemas.openxmlformats.org/officeDocument/2006/relationships/image" Target="../media/image27.wmf"/><Relationship Id="rId3" Type="http://schemas.openxmlformats.org/officeDocument/2006/relationships/slideLayout" Target="../slideLayouts/slideLayout7.xml"/><Relationship Id="rId21" Type="http://schemas.openxmlformats.org/officeDocument/2006/relationships/image" Target="../media/image18.wmf"/><Relationship Id="rId34" Type="http://schemas.openxmlformats.org/officeDocument/2006/relationships/oleObject" Target="../embeddings/oleObject17.bin"/><Relationship Id="rId42" Type="http://schemas.openxmlformats.org/officeDocument/2006/relationships/oleObject" Target="../embeddings/oleObject21.bin"/><Relationship Id="rId47" Type="http://schemas.openxmlformats.org/officeDocument/2006/relationships/image" Target="../media/image31.wmf"/><Relationship Id="rId7" Type="http://schemas.openxmlformats.org/officeDocument/2006/relationships/image" Target="../media/image11.wmf"/><Relationship Id="rId12" Type="http://schemas.openxmlformats.org/officeDocument/2006/relationships/oleObject" Target="../embeddings/oleObject6.bin"/><Relationship Id="rId17" Type="http://schemas.openxmlformats.org/officeDocument/2006/relationships/image" Target="../media/image16.wmf"/><Relationship Id="rId25" Type="http://schemas.openxmlformats.org/officeDocument/2006/relationships/image" Target="../media/image20.wmf"/><Relationship Id="rId33" Type="http://schemas.openxmlformats.org/officeDocument/2006/relationships/image" Target="../media/image24.wmf"/><Relationship Id="rId38" Type="http://schemas.openxmlformats.org/officeDocument/2006/relationships/oleObject" Target="../embeddings/oleObject19.bin"/><Relationship Id="rId46" Type="http://schemas.openxmlformats.org/officeDocument/2006/relationships/oleObject" Target="../embeddings/oleObject23.bin"/><Relationship Id="rId2" Type="http://schemas.openxmlformats.org/officeDocument/2006/relationships/vmlDrawing" Target="../drawings/vmlDrawing2.vml"/><Relationship Id="rId16" Type="http://schemas.openxmlformats.org/officeDocument/2006/relationships/oleObject" Target="../embeddings/oleObject8.bin"/><Relationship Id="rId20" Type="http://schemas.openxmlformats.org/officeDocument/2006/relationships/oleObject" Target="../embeddings/oleObject10.bin"/><Relationship Id="rId29" Type="http://schemas.openxmlformats.org/officeDocument/2006/relationships/image" Target="../media/image22.wmf"/><Relationship Id="rId41" Type="http://schemas.openxmlformats.org/officeDocument/2006/relationships/image" Target="../media/image28.wmf"/><Relationship Id="rId1" Type="http://schemas.openxmlformats.org/officeDocument/2006/relationships/themeOverride" Target="../theme/themeOverride2.xml"/><Relationship Id="rId6" Type="http://schemas.openxmlformats.org/officeDocument/2006/relationships/oleObject" Target="../embeddings/oleObject3.bin"/><Relationship Id="rId11" Type="http://schemas.openxmlformats.org/officeDocument/2006/relationships/image" Target="../media/image13.wmf"/><Relationship Id="rId24" Type="http://schemas.openxmlformats.org/officeDocument/2006/relationships/oleObject" Target="../embeddings/oleObject12.bin"/><Relationship Id="rId32" Type="http://schemas.openxmlformats.org/officeDocument/2006/relationships/oleObject" Target="../embeddings/oleObject16.bin"/><Relationship Id="rId37" Type="http://schemas.openxmlformats.org/officeDocument/2006/relationships/image" Target="../media/image26.wmf"/><Relationship Id="rId40" Type="http://schemas.openxmlformats.org/officeDocument/2006/relationships/oleObject" Target="../embeddings/oleObject20.bin"/><Relationship Id="rId45" Type="http://schemas.openxmlformats.org/officeDocument/2006/relationships/image" Target="../media/image30.wmf"/><Relationship Id="rId5" Type="http://schemas.openxmlformats.org/officeDocument/2006/relationships/image" Target="../media/image1.jpg"/><Relationship Id="rId15" Type="http://schemas.openxmlformats.org/officeDocument/2006/relationships/image" Target="../media/image15.wmf"/><Relationship Id="rId23" Type="http://schemas.openxmlformats.org/officeDocument/2006/relationships/image" Target="../media/image19.wmf"/><Relationship Id="rId28" Type="http://schemas.openxmlformats.org/officeDocument/2006/relationships/oleObject" Target="../embeddings/oleObject14.bin"/><Relationship Id="rId36" Type="http://schemas.openxmlformats.org/officeDocument/2006/relationships/oleObject" Target="../embeddings/oleObject18.bin"/><Relationship Id="rId49" Type="http://schemas.openxmlformats.org/officeDocument/2006/relationships/image" Target="../media/image32.wmf"/><Relationship Id="rId10" Type="http://schemas.openxmlformats.org/officeDocument/2006/relationships/oleObject" Target="../embeddings/oleObject5.bin"/><Relationship Id="rId19" Type="http://schemas.openxmlformats.org/officeDocument/2006/relationships/image" Target="../media/image17.wmf"/><Relationship Id="rId31" Type="http://schemas.openxmlformats.org/officeDocument/2006/relationships/image" Target="../media/image23.wmf"/><Relationship Id="rId44" Type="http://schemas.openxmlformats.org/officeDocument/2006/relationships/oleObject" Target="../embeddings/oleObject22.bin"/><Relationship Id="rId4" Type="http://schemas.openxmlformats.org/officeDocument/2006/relationships/notesSlide" Target="../notesSlides/notesSlide9.xml"/><Relationship Id="rId9" Type="http://schemas.openxmlformats.org/officeDocument/2006/relationships/image" Target="../media/image12.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1.wmf"/><Relationship Id="rId30" Type="http://schemas.openxmlformats.org/officeDocument/2006/relationships/oleObject" Target="../embeddings/oleObject15.bin"/><Relationship Id="rId35" Type="http://schemas.openxmlformats.org/officeDocument/2006/relationships/image" Target="../media/image25.wmf"/><Relationship Id="rId43" Type="http://schemas.openxmlformats.org/officeDocument/2006/relationships/image" Target="../media/image29.wmf"/><Relationship Id="rId48" Type="http://schemas.openxmlformats.org/officeDocument/2006/relationships/oleObject" Target="../embeddings/oleObject24.bin"/><Relationship Id="rId8"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0821" name="Text Box 5"/>
          <p:cNvSpPr txBox="1">
            <a:spLocks noChangeArrowheads="1"/>
          </p:cNvSpPr>
          <p:nvPr/>
        </p:nvSpPr>
        <p:spPr bwMode="auto">
          <a:xfrm>
            <a:off x="1867930" y="865812"/>
            <a:ext cx="86423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4</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：机器人移盒子</a:t>
            </a:r>
          </a:p>
        </p:txBody>
      </p:sp>
      <p:pic>
        <p:nvPicPr>
          <p:cNvPr id="2" name="图片 1"/>
          <p:cNvPicPr>
            <a:picLocks noChangeAspect="1"/>
          </p:cNvPicPr>
          <p:nvPr/>
        </p:nvPicPr>
        <p:blipFill>
          <a:blip r:embed="rId3"/>
          <a:stretch>
            <a:fillRect/>
          </a:stretch>
        </p:blipFill>
        <p:spPr>
          <a:xfrm>
            <a:off x="1965389" y="1603459"/>
            <a:ext cx="4442845" cy="4496190"/>
          </a:xfrm>
          <a:prstGeom prst="rect">
            <a:avLst/>
          </a:prstGeom>
        </p:spPr>
      </p:pic>
      <p:pic>
        <p:nvPicPr>
          <p:cNvPr id="5" name="图片 4"/>
          <p:cNvPicPr>
            <a:picLocks noChangeAspect="1"/>
          </p:cNvPicPr>
          <p:nvPr/>
        </p:nvPicPr>
        <p:blipFill>
          <a:blip r:embed="rId4"/>
          <a:stretch>
            <a:fillRect/>
          </a:stretch>
        </p:blipFill>
        <p:spPr>
          <a:xfrm>
            <a:off x="6413837" y="1615182"/>
            <a:ext cx="4169755" cy="4496190"/>
          </a:xfrm>
          <a:prstGeom prst="rect">
            <a:avLst/>
          </a:prstGeom>
        </p:spPr>
      </p:pic>
    </p:spTree>
    <p:extLst>
      <p:ext uri="{BB962C8B-B14F-4D97-AF65-F5344CB8AC3E}">
        <p14:creationId xmlns:p14="http://schemas.microsoft.com/office/powerpoint/2010/main" val="4168730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62B3581-1FED-4542-8B68-59044DF9DA4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35204" name="Rectangle 4"/>
          <p:cNvSpPr>
            <a:spLocks noChangeArrowheads="1"/>
          </p:cNvSpPr>
          <p:nvPr/>
        </p:nvSpPr>
        <p:spPr bwMode="auto">
          <a:xfrm>
            <a:off x="941389" y="232841"/>
            <a:ext cx="4897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Char char="•"/>
              <a:tabLst/>
              <a:defRPr/>
            </a:pP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猴子摘香蕉求解过程：</a:t>
            </a:r>
          </a:p>
        </p:txBody>
      </p:sp>
      <p:grpSp>
        <p:nvGrpSpPr>
          <p:cNvPr id="435214" name="Group 14"/>
          <p:cNvGrpSpPr>
            <a:grpSpLocks/>
          </p:cNvGrpSpPr>
          <p:nvPr/>
        </p:nvGrpSpPr>
        <p:grpSpPr bwMode="auto">
          <a:xfrm>
            <a:off x="4594207" y="1105965"/>
            <a:ext cx="3149255" cy="830263"/>
            <a:chOff x="2426" y="2497"/>
            <a:chExt cx="1134" cy="523"/>
          </a:xfrm>
        </p:grpSpPr>
        <p:sp>
          <p:nvSpPr>
            <p:cNvPr id="435207" name="Rectangle 7"/>
            <p:cNvSpPr>
              <a:spLocks noChangeArrowheads="1"/>
            </p:cNvSpPr>
            <p:nvPr/>
          </p:nvSpPr>
          <p:spPr bwMode="auto">
            <a:xfrm>
              <a:off x="2694" y="2497"/>
              <a:ext cx="5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0" normalizeH="0" baseline="0" noProof="0" dirty="0" err="1">
                  <a:ln>
                    <a:noFill/>
                  </a:ln>
                  <a:solidFill>
                    <a:srgbClr val="FF3399"/>
                  </a:solidFill>
                  <a:effectLst/>
                  <a:uLnTx/>
                  <a:uFillTx/>
                  <a:latin typeface="Times New Roman" panose="02020603050405020304" pitchFamily="18" charset="0"/>
                  <a:ea typeface="等线" panose="02010600030101010101" pitchFamily="2" charset="-122"/>
                  <a:cs typeface="+mn-cs"/>
                </a:rPr>
                <a:t>Goto</a:t>
              </a:r>
              <a:r>
                <a:rPr kumimoji="0" lang="en-US" altLang="zh-CN" sz="2400" b="1" i="1"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r>
                <a:rPr kumimoji="0" lang="en-US" altLang="zh-CN" sz="2400" b="1" i="1" u="none" strike="noStrike" kern="1200" cap="none" spc="0" normalizeH="0" baseline="0" noProof="0" dirty="0" err="1">
                  <a:ln>
                    <a:noFill/>
                  </a:ln>
                  <a:solidFill>
                    <a:srgbClr val="FF3399"/>
                  </a:solidFill>
                  <a:effectLst/>
                  <a:uLnTx/>
                  <a:uFillTx/>
                  <a:latin typeface="Times New Roman" panose="02020603050405020304" pitchFamily="18" charset="0"/>
                  <a:ea typeface="等线" panose="02010600030101010101" pitchFamily="2" charset="-122"/>
                  <a:cs typeface="+mn-cs"/>
                </a:rPr>
                <a:t>u,v</a:t>
              </a:r>
              <a:r>
                <a:rPr kumimoji="0" lang="en-US" altLang="zh-CN" sz="2400" b="1" i="1"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p>
          </p:txBody>
        </p:sp>
        <p:sp>
          <p:nvSpPr>
            <p:cNvPr id="435208" name="AutoShape 8"/>
            <p:cNvSpPr>
              <a:spLocks noChangeArrowheads="1"/>
            </p:cNvSpPr>
            <p:nvPr/>
          </p:nvSpPr>
          <p:spPr bwMode="auto">
            <a:xfrm>
              <a:off x="2426" y="2794"/>
              <a:ext cx="1134" cy="226"/>
            </a:xfrm>
            <a:prstGeom prst="rightArrow">
              <a:avLst>
                <a:gd name="adj1" fmla="val 50000"/>
                <a:gd name="adj2" fmla="val 125442"/>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35215" name="Group 15"/>
          <p:cNvGrpSpPr>
            <a:grpSpLocks/>
          </p:cNvGrpSpPr>
          <p:nvPr/>
        </p:nvGrpSpPr>
        <p:grpSpPr bwMode="auto">
          <a:xfrm>
            <a:off x="1023939" y="755130"/>
            <a:ext cx="3506788" cy="2520950"/>
            <a:chOff x="301" y="2262"/>
            <a:chExt cx="2209" cy="1588"/>
          </a:xfrm>
        </p:grpSpPr>
        <p:sp>
          <p:nvSpPr>
            <p:cNvPr id="435211" name="Line 11"/>
            <p:cNvSpPr>
              <a:spLocks noChangeShapeType="1"/>
            </p:cNvSpPr>
            <p:nvPr/>
          </p:nvSpPr>
          <p:spPr bwMode="auto">
            <a:xfrm>
              <a:off x="476" y="2614"/>
              <a:ext cx="1407" cy="0"/>
            </a:xfrm>
            <a:prstGeom prst="line">
              <a:avLst/>
            </a:prstGeom>
            <a:noFill/>
            <a:ln w="38100">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435212" name="Object 12"/>
            <p:cNvGraphicFramePr>
              <a:graphicFrameLocks noChangeAspect="1"/>
            </p:cNvGraphicFramePr>
            <p:nvPr>
              <p:extLst/>
            </p:nvPr>
          </p:nvGraphicFramePr>
          <p:xfrm>
            <a:off x="301" y="2262"/>
            <a:ext cx="2209" cy="1588"/>
          </p:xfrm>
          <a:graphic>
            <a:graphicData uri="http://schemas.openxmlformats.org/presentationml/2006/ole">
              <mc:AlternateContent xmlns:mc="http://schemas.openxmlformats.org/markup-compatibility/2006">
                <mc:Choice xmlns:v="urn:schemas-microsoft-com:vml" Requires="v">
                  <p:oleObj spid="_x0000_s3080" name="Equation" r:id="rId4" imgW="1574640" imgH="1130040" progId="Equation.DSMT4">
                    <p:embed/>
                  </p:oleObj>
                </mc:Choice>
                <mc:Fallback>
                  <p:oleObj name="Equation" r:id="rId4" imgW="1574640" imgH="1130040" progId="Equation.DSMT4">
                    <p:embed/>
                    <p:pic>
                      <p:nvPicPr>
                        <p:cNvPr id="435212" name="Object 12"/>
                        <p:cNvPicPr>
                          <a:picLocks noChangeAspect="1" noChangeArrowheads="1"/>
                        </p:cNvPicPr>
                        <p:nvPr/>
                      </p:nvPicPr>
                      <p:blipFill>
                        <a:blip r:embed="rId5"/>
                        <a:srcRect/>
                        <a:stretch>
                          <a:fillRect/>
                        </a:stretch>
                      </p:blipFill>
                      <p:spPr bwMode="auto">
                        <a:xfrm>
                          <a:off x="301" y="2262"/>
                          <a:ext cx="2209"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5216" name="Group 16"/>
          <p:cNvGrpSpPr>
            <a:grpSpLocks/>
          </p:cNvGrpSpPr>
          <p:nvPr/>
        </p:nvGrpSpPr>
        <p:grpSpPr bwMode="auto">
          <a:xfrm>
            <a:off x="7783514" y="697980"/>
            <a:ext cx="3508375" cy="2520950"/>
            <a:chOff x="3407" y="2194"/>
            <a:chExt cx="2210" cy="1588"/>
          </a:xfrm>
        </p:grpSpPr>
        <p:sp>
          <p:nvSpPr>
            <p:cNvPr id="435206" name="Line 6"/>
            <p:cNvSpPr>
              <a:spLocks noChangeShapeType="1"/>
            </p:cNvSpPr>
            <p:nvPr/>
          </p:nvSpPr>
          <p:spPr bwMode="auto">
            <a:xfrm>
              <a:off x="3606" y="2568"/>
              <a:ext cx="1342" cy="0"/>
            </a:xfrm>
            <a:prstGeom prst="line">
              <a:avLst/>
            </a:prstGeom>
            <a:noFill/>
            <a:ln w="38100">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435213" name="Object 13"/>
            <p:cNvGraphicFramePr>
              <a:graphicFrameLocks noChangeAspect="1"/>
            </p:cNvGraphicFramePr>
            <p:nvPr>
              <p:extLst/>
            </p:nvPr>
          </p:nvGraphicFramePr>
          <p:xfrm>
            <a:off x="3407" y="2194"/>
            <a:ext cx="2210" cy="1588"/>
          </p:xfrm>
          <a:graphic>
            <a:graphicData uri="http://schemas.openxmlformats.org/presentationml/2006/ole">
              <mc:AlternateContent xmlns:mc="http://schemas.openxmlformats.org/markup-compatibility/2006">
                <mc:Choice xmlns:v="urn:schemas-microsoft-com:vml" Requires="v">
                  <p:oleObj spid="_x0000_s3081" name="Equation" r:id="rId6" imgW="1574640" imgH="1130040" progId="Equation.DSMT4">
                    <p:embed/>
                  </p:oleObj>
                </mc:Choice>
                <mc:Fallback>
                  <p:oleObj name="Equation" r:id="rId6" imgW="1574640" imgH="1130040" progId="Equation.DSMT4">
                    <p:embed/>
                    <p:pic>
                      <p:nvPicPr>
                        <p:cNvPr id="435213" name="Object 13"/>
                        <p:cNvPicPr>
                          <a:picLocks noChangeAspect="1" noChangeArrowheads="1"/>
                        </p:cNvPicPr>
                        <p:nvPr/>
                      </p:nvPicPr>
                      <p:blipFill>
                        <a:blip r:embed="rId7"/>
                        <a:srcRect/>
                        <a:stretch>
                          <a:fillRect/>
                        </a:stretch>
                      </p:blipFill>
                      <p:spPr bwMode="auto">
                        <a:xfrm>
                          <a:off x="3407" y="2194"/>
                          <a:ext cx="221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Group 26"/>
          <p:cNvGrpSpPr>
            <a:grpSpLocks/>
          </p:cNvGrpSpPr>
          <p:nvPr/>
        </p:nvGrpSpPr>
        <p:grpSpPr bwMode="auto">
          <a:xfrm>
            <a:off x="4913697" y="3816040"/>
            <a:ext cx="2447925" cy="877888"/>
            <a:chOff x="1628" y="1833"/>
            <a:chExt cx="1542" cy="553"/>
          </a:xfrm>
        </p:grpSpPr>
        <p:sp>
          <p:nvSpPr>
            <p:cNvPr id="16" name="Rectangle 3"/>
            <p:cNvSpPr>
              <a:spLocks noChangeArrowheads="1"/>
            </p:cNvSpPr>
            <p:nvPr/>
          </p:nvSpPr>
          <p:spPr bwMode="auto">
            <a:xfrm>
              <a:off x="1628" y="1833"/>
              <a:ext cx="15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0" normalizeH="0" baseline="0" noProof="0" dirty="0" err="1">
                  <a:ln>
                    <a:noFill/>
                  </a:ln>
                  <a:solidFill>
                    <a:srgbClr val="FF3399"/>
                  </a:solidFill>
                  <a:effectLst/>
                  <a:uLnTx/>
                  <a:uFillTx/>
                  <a:latin typeface="Times New Roman" panose="02020603050405020304" pitchFamily="18" charset="0"/>
                  <a:ea typeface="等线" panose="02010600030101010101" pitchFamily="2" charset="-122"/>
                  <a:cs typeface="+mn-cs"/>
                </a:rPr>
                <a:t>Pushbox</a:t>
              </a:r>
              <a:r>
                <a:rPr kumimoji="0" lang="en-US" altLang="zh-CN" sz="2400" b="1" i="0"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r>
                <a:rPr kumimoji="0" lang="en-US" altLang="zh-CN" sz="2400" b="1" i="1"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v, w</a:t>
              </a:r>
              <a:r>
                <a:rPr kumimoji="0" lang="en-US" altLang="zh-CN" sz="2400" b="1" i="0"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p>
          </p:txBody>
        </p:sp>
        <p:sp>
          <p:nvSpPr>
            <p:cNvPr id="17" name="AutoShape 4"/>
            <p:cNvSpPr>
              <a:spLocks noChangeArrowheads="1"/>
            </p:cNvSpPr>
            <p:nvPr/>
          </p:nvSpPr>
          <p:spPr bwMode="auto">
            <a:xfrm>
              <a:off x="1655" y="2160"/>
              <a:ext cx="1424" cy="226"/>
            </a:xfrm>
            <a:prstGeom prst="rightArrow">
              <a:avLst>
                <a:gd name="adj1" fmla="val 50000"/>
                <a:gd name="adj2" fmla="val 157522"/>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22" name="Group 34"/>
          <p:cNvGrpSpPr>
            <a:grpSpLocks/>
          </p:cNvGrpSpPr>
          <p:nvPr/>
        </p:nvGrpSpPr>
        <p:grpSpPr bwMode="auto">
          <a:xfrm>
            <a:off x="7783514" y="3715473"/>
            <a:ext cx="3698572" cy="2823439"/>
            <a:chOff x="3075" y="2529"/>
            <a:chExt cx="2330" cy="1673"/>
          </a:xfrm>
        </p:grpSpPr>
        <p:graphicFrame>
          <p:nvGraphicFramePr>
            <p:cNvPr id="23" name="Object 29"/>
            <p:cNvGraphicFramePr>
              <a:graphicFrameLocks noChangeAspect="1"/>
            </p:cNvGraphicFramePr>
            <p:nvPr>
              <p:extLst/>
            </p:nvPr>
          </p:nvGraphicFramePr>
          <p:xfrm>
            <a:off x="3075" y="2529"/>
            <a:ext cx="2330" cy="1673"/>
          </p:xfrm>
          <a:graphic>
            <a:graphicData uri="http://schemas.openxmlformats.org/presentationml/2006/ole">
              <mc:AlternateContent xmlns:mc="http://schemas.openxmlformats.org/markup-compatibility/2006">
                <mc:Choice xmlns:v="urn:schemas-microsoft-com:vml" Requires="v">
                  <p:oleObj spid="_x0000_s3082" name="Equation" r:id="rId8" imgW="1574640" imgH="1130040" progId="Equation.DSMT4">
                    <p:embed/>
                  </p:oleObj>
                </mc:Choice>
                <mc:Fallback>
                  <p:oleObj name="Equation" r:id="rId8" imgW="1574640" imgH="1130040" progId="Equation.DSMT4">
                    <p:embed/>
                    <p:pic>
                      <p:nvPicPr>
                        <p:cNvPr id="23" name="Object 29"/>
                        <p:cNvPicPr>
                          <a:picLocks noChangeAspect="1" noChangeArrowheads="1"/>
                        </p:cNvPicPr>
                        <p:nvPr/>
                      </p:nvPicPr>
                      <p:blipFill>
                        <a:blip r:embed="rId9"/>
                        <a:srcRect/>
                        <a:stretch>
                          <a:fillRect/>
                        </a:stretch>
                      </p:blipFill>
                      <p:spPr bwMode="auto">
                        <a:xfrm>
                          <a:off x="3075" y="2529"/>
                          <a:ext cx="2330" cy="16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Line 32"/>
            <p:cNvSpPr>
              <a:spLocks noChangeShapeType="1"/>
            </p:cNvSpPr>
            <p:nvPr/>
          </p:nvSpPr>
          <p:spPr bwMode="auto">
            <a:xfrm>
              <a:off x="3334" y="2886"/>
              <a:ext cx="1315"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33"/>
            <p:cNvSpPr>
              <a:spLocks noChangeShapeType="1"/>
            </p:cNvSpPr>
            <p:nvPr/>
          </p:nvSpPr>
          <p:spPr bwMode="auto">
            <a:xfrm>
              <a:off x="3288" y="3475"/>
              <a:ext cx="1315"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283967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A548BD2-2DF3-4012-A558-49EB0531C5FC}"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437253" name="Group 5"/>
          <p:cNvGrpSpPr>
            <a:grpSpLocks/>
          </p:cNvGrpSpPr>
          <p:nvPr/>
        </p:nvGrpSpPr>
        <p:grpSpPr bwMode="auto">
          <a:xfrm>
            <a:off x="6600825" y="2852739"/>
            <a:ext cx="1943100" cy="1411287"/>
            <a:chOff x="3742" y="1888"/>
            <a:chExt cx="1224" cy="889"/>
          </a:xfrm>
        </p:grpSpPr>
        <p:sp>
          <p:nvSpPr>
            <p:cNvPr id="437254" name="Rectangle 6"/>
            <p:cNvSpPr>
              <a:spLocks noChangeArrowheads="1"/>
            </p:cNvSpPr>
            <p:nvPr/>
          </p:nvSpPr>
          <p:spPr bwMode="auto">
            <a:xfrm>
              <a:off x="3742" y="2069"/>
              <a:ext cx="104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rPr>
                <a:t>Climbbox</a:t>
              </a:r>
              <a:endParaRPr kumimoji="0" lang="en-US" altLang="zh-CN" sz="2800" b="1" i="0"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endParaRPr>
            </a:p>
          </p:txBody>
        </p:sp>
        <p:sp>
          <p:nvSpPr>
            <p:cNvPr id="437255" name="AutoShape 7"/>
            <p:cNvSpPr>
              <a:spLocks noChangeArrowheads="1"/>
            </p:cNvSpPr>
            <p:nvPr/>
          </p:nvSpPr>
          <p:spPr bwMode="auto">
            <a:xfrm rot="5400000">
              <a:off x="4408" y="2220"/>
              <a:ext cx="889" cy="226"/>
            </a:xfrm>
            <a:prstGeom prst="rightArrow">
              <a:avLst>
                <a:gd name="adj1" fmla="val 50000"/>
                <a:gd name="adj2" fmla="val 98341"/>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37271" name="Group 23"/>
          <p:cNvGrpSpPr>
            <a:grpSpLocks/>
          </p:cNvGrpSpPr>
          <p:nvPr/>
        </p:nvGrpSpPr>
        <p:grpSpPr bwMode="auto">
          <a:xfrm>
            <a:off x="4583113" y="5373689"/>
            <a:ext cx="1657350" cy="892175"/>
            <a:chOff x="2018" y="2976"/>
            <a:chExt cx="1044" cy="562"/>
          </a:xfrm>
        </p:grpSpPr>
        <p:sp>
          <p:nvSpPr>
            <p:cNvPr id="437260" name="Rectangle 12"/>
            <p:cNvSpPr>
              <a:spLocks noChangeArrowheads="1"/>
            </p:cNvSpPr>
            <p:nvPr/>
          </p:nvSpPr>
          <p:spPr bwMode="auto">
            <a:xfrm>
              <a:off x="2171" y="29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rPr>
                <a:t>Grasp</a:t>
              </a:r>
              <a:endParaRPr kumimoji="0" lang="en-US" altLang="zh-CN" sz="2800" b="1" i="0"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endParaRPr>
            </a:p>
          </p:txBody>
        </p:sp>
        <p:sp>
          <p:nvSpPr>
            <p:cNvPr id="437261" name="AutoShape 13"/>
            <p:cNvSpPr>
              <a:spLocks noChangeArrowheads="1"/>
            </p:cNvSpPr>
            <p:nvPr/>
          </p:nvSpPr>
          <p:spPr bwMode="auto">
            <a:xfrm rot="10800000">
              <a:off x="2018" y="3312"/>
              <a:ext cx="1044" cy="226"/>
            </a:xfrm>
            <a:prstGeom prst="rightArrow">
              <a:avLst>
                <a:gd name="adj1" fmla="val 50000"/>
                <a:gd name="adj2" fmla="val 115487"/>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aphicFrame>
        <p:nvGraphicFramePr>
          <p:cNvPr id="437265" name="Object 17"/>
          <p:cNvGraphicFramePr>
            <a:graphicFrameLocks noChangeAspect="1"/>
          </p:cNvGraphicFramePr>
          <p:nvPr>
            <p:extLst/>
          </p:nvPr>
        </p:nvGraphicFramePr>
        <p:xfrm>
          <a:off x="6405563" y="412751"/>
          <a:ext cx="3495593" cy="2511426"/>
        </p:xfrm>
        <a:graphic>
          <a:graphicData uri="http://schemas.openxmlformats.org/presentationml/2006/ole">
            <mc:AlternateContent xmlns:mc="http://schemas.openxmlformats.org/markup-compatibility/2006">
              <mc:Choice xmlns:v="urn:schemas-microsoft-com:vml" Requires="v">
                <p:oleObj spid="_x0000_s4104" name="Equation" r:id="rId4" imgW="1574640" imgH="1130040" progId="Equation.DSMT4">
                  <p:embed/>
                </p:oleObj>
              </mc:Choice>
              <mc:Fallback>
                <p:oleObj name="Equation" r:id="rId4" imgW="1574640" imgH="1130040" progId="Equation.DSMT4">
                  <p:embed/>
                  <p:pic>
                    <p:nvPicPr>
                      <p:cNvPr id="437265" name="Object 17"/>
                      <p:cNvPicPr>
                        <a:picLocks noChangeAspect="1" noChangeArrowheads="1"/>
                      </p:cNvPicPr>
                      <p:nvPr/>
                    </p:nvPicPr>
                    <p:blipFill>
                      <a:blip r:embed="rId5"/>
                      <a:srcRect/>
                      <a:stretch>
                        <a:fillRect/>
                      </a:stretch>
                    </p:blipFill>
                    <p:spPr bwMode="auto">
                      <a:xfrm>
                        <a:off x="6405563" y="412751"/>
                        <a:ext cx="3495593" cy="2511426"/>
                      </a:xfrm>
                      <a:prstGeom prst="rect">
                        <a:avLst/>
                      </a:prstGeom>
                      <a:noFill/>
                      <a:ln>
                        <a:noFill/>
                      </a:ln>
                      <a:effectLst/>
                      <a:extLst/>
                    </p:spPr>
                  </p:pic>
                </p:oleObj>
              </mc:Fallback>
            </mc:AlternateContent>
          </a:graphicData>
        </a:graphic>
      </p:graphicFrame>
      <p:sp>
        <p:nvSpPr>
          <p:cNvPr id="437269" name="Line 21"/>
          <p:cNvSpPr>
            <a:spLocks noChangeShapeType="1"/>
          </p:cNvSpPr>
          <p:nvPr/>
        </p:nvSpPr>
        <p:spPr bwMode="auto">
          <a:xfrm>
            <a:off x="6888164" y="2349500"/>
            <a:ext cx="2447925"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437280" name="Group 32"/>
          <p:cNvGrpSpPr>
            <a:grpSpLocks/>
          </p:cNvGrpSpPr>
          <p:nvPr/>
        </p:nvGrpSpPr>
        <p:grpSpPr bwMode="auto">
          <a:xfrm>
            <a:off x="6550025" y="4084639"/>
            <a:ext cx="3554674" cy="2302038"/>
            <a:chOff x="3166" y="2573"/>
            <a:chExt cx="2390" cy="1555"/>
          </a:xfrm>
        </p:grpSpPr>
        <p:graphicFrame>
          <p:nvGraphicFramePr>
            <p:cNvPr id="437268" name="Object 20"/>
            <p:cNvGraphicFramePr>
              <a:graphicFrameLocks noChangeAspect="1"/>
            </p:cNvGraphicFramePr>
            <p:nvPr>
              <p:extLst/>
            </p:nvPr>
          </p:nvGraphicFramePr>
          <p:xfrm>
            <a:off x="3166" y="2573"/>
            <a:ext cx="2164" cy="1555"/>
          </p:xfrm>
          <a:graphic>
            <a:graphicData uri="http://schemas.openxmlformats.org/presentationml/2006/ole">
              <mc:AlternateContent xmlns:mc="http://schemas.openxmlformats.org/markup-compatibility/2006">
                <mc:Choice xmlns:v="urn:schemas-microsoft-com:vml" Requires="v">
                  <p:oleObj spid="_x0000_s4105" name="Equation" r:id="rId6" imgW="1574640" imgH="1130040" progId="Equation.DSMT4">
                    <p:embed/>
                  </p:oleObj>
                </mc:Choice>
                <mc:Fallback>
                  <p:oleObj name="Equation" r:id="rId6" imgW="1574640" imgH="1130040" progId="Equation.DSMT4">
                    <p:embed/>
                    <p:pic>
                      <p:nvPicPr>
                        <p:cNvPr id="437268" name="Object 20"/>
                        <p:cNvPicPr>
                          <a:picLocks noChangeAspect="1" noChangeArrowheads="1"/>
                        </p:cNvPicPr>
                        <p:nvPr/>
                      </p:nvPicPr>
                      <p:blipFill>
                        <a:blip r:embed="rId7"/>
                        <a:srcRect/>
                        <a:stretch>
                          <a:fillRect/>
                        </a:stretch>
                      </p:blipFill>
                      <p:spPr bwMode="auto">
                        <a:xfrm>
                          <a:off x="3166" y="2573"/>
                          <a:ext cx="2164" cy="1555"/>
                        </a:xfrm>
                        <a:prstGeom prst="rect">
                          <a:avLst/>
                        </a:prstGeom>
                        <a:noFill/>
                        <a:ln>
                          <a:noFill/>
                        </a:ln>
                        <a:effectLst/>
                        <a:extLst/>
                      </p:spPr>
                    </p:pic>
                  </p:oleObj>
                </mc:Fallback>
              </mc:AlternateContent>
            </a:graphicData>
          </a:graphic>
        </p:graphicFrame>
        <p:sp>
          <p:nvSpPr>
            <p:cNvPr id="437270" name="Line 22"/>
            <p:cNvSpPr>
              <a:spLocks noChangeShapeType="1"/>
            </p:cNvSpPr>
            <p:nvPr/>
          </p:nvSpPr>
          <p:spPr bwMode="auto">
            <a:xfrm>
              <a:off x="3334" y="3793"/>
              <a:ext cx="1542"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7275" name="Line 27"/>
            <p:cNvSpPr>
              <a:spLocks noChangeShapeType="1"/>
            </p:cNvSpPr>
            <p:nvPr/>
          </p:nvSpPr>
          <p:spPr bwMode="auto">
            <a:xfrm>
              <a:off x="3470" y="3203"/>
              <a:ext cx="1406"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7276" name="Line 28"/>
            <p:cNvSpPr>
              <a:spLocks noChangeShapeType="1"/>
            </p:cNvSpPr>
            <p:nvPr/>
          </p:nvSpPr>
          <p:spPr bwMode="auto">
            <a:xfrm>
              <a:off x="3470" y="4065"/>
              <a:ext cx="2086"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37279" name="Group 31"/>
          <p:cNvGrpSpPr>
            <a:grpSpLocks/>
          </p:cNvGrpSpPr>
          <p:nvPr/>
        </p:nvGrpSpPr>
        <p:grpSpPr bwMode="auto">
          <a:xfrm>
            <a:off x="2065338" y="1773239"/>
            <a:ext cx="3741738" cy="3481387"/>
            <a:chOff x="341" y="1117"/>
            <a:chExt cx="2357" cy="2193"/>
          </a:xfrm>
        </p:grpSpPr>
        <p:pic>
          <p:nvPicPr>
            <p:cNvPr id="437262" name="Picture 14" descr="an02556_"/>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2" y="1117"/>
              <a:ext cx="613" cy="68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37274" name="Object 26"/>
            <p:cNvGraphicFramePr>
              <a:graphicFrameLocks noChangeAspect="1"/>
            </p:cNvGraphicFramePr>
            <p:nvPr>
              <p:extLst/>
            </p:nvPr>
          </p:nvGraphicFramePr>
          <p:xfrm>
            <a:off x="341" y="1782"/>
            <a:ext cx="2219" cy="1528"/>
          </p:xfrm>
          <a:graphic>
            <a:graphicData uri="http://schemas.openxmlformats.org/presentationml/2006/ole">
              <mc:AlternateContent xmlns:mc="http://schemas.openxmlformats.org/markup-compatibility/2006">
                <mc:Choice xmlns:v="urn:schemas-microsoft-com:vml" Requires="v">
                  <p:oleObj spid="_x0000_s4106" name="Equation" r:id="rId9" imgW="1625400" imgH="1117440" progId="Equation.DSMT4">
                    <p:embed/>
                  </p:oleObj>
                </mc:Choice>
                <mc:Fallback>
                  <p:oleObj name="Equation" r:id="rId9" imgW="1625400" imgH="1117440" progId="Equation.DSMT4">
                    <p:embed/>
                    <p:pic>
                      <p:nvPicPr>
                        <p:cNvPr id="437274" name="Object 26"/>
                        <p:cNvPicPr>
                          <a:picLocks noChangeAspect="1" noChangeArrowheads="1"/>
                        </p:cNvPicPr>
                        <p:nvPr/>
                      </p:nvPicPr>
                      <p:blipFill>
                        <a:blip r:embed="rId10"/>
                        <a:srcRect/>
                        <a:stretch>
                          <a:fillRect/>
                        </a:stretch>
                      </p:blipFill>
                      <p:spPr bwMode="auto">
                        <a:xfrm>
                          <a:off x="341" y="1782"/>
                          <a:ext cx="2219" cy="1528"/>
                        </a:xfrm>
                        <a:prstGeom prst="rect">
                          <a:avLst/>
                        </a:prstGeom>
                        <a:noFill/>
                        <a:ln>
                          <a:noFill/>
                        </a:ln>
                        <a:effectLst/>
                        <a:extLst/>
                      </p:spPr>
                    </p:pic>
                  </p:oleObj>
                </mc:Fallback>
              </mc:AlternateContent>
            </a:graphicData>
          </a:graphic>
        </p:graphicFrame>
        <p:sp>
          <p:nvSpPr>
            <p:cNvPr id="437277" name="Line 29"/>
            <p:cNvSpPr>
              <a:spLocks noChangeShapeType="1"/>
            </p:cNvSpPr>
            <p:nvPr/>
          </p:nvSpPr>
          <p:spPr bwMode="auto">
            <a:xfrm>
              <a:off x="657" y="2387"/>
              <a:ext cx="1588"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7278" name="Line 30"/>
            <p:cNvSpPr>
              <a:spLocks noChangeShapeType="1"/>
            </p:cNvSpPr>
            <p:nvPr/>
          </p:nvSpPr>
          <p:spPr bwMode="auto">
            <a:xfrm>
              <a:off x="612" y="3294"/>
              <a:ext cx="2086"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682148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2564469-5578-4461-B5C0-129C9E6A854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39298" name="Rectangle 2"/>
          <p:cNvSpPr>
            <a:spLocks noGrp="1"/>
          </p:cNvSpPr>
          <p:nvPr>
            <p:ph type="title"/>
          </p:nvPr>
        </p:nvSpPr>
        <p:spPr>
          <a:xfrm>
            <a:off x="1847850"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谓词逻辑表示法的特点</a:t>
            </a:r>
          </a:p>
        </p:txBody>
      </p:sp>
      <p:sp>
        <p:nvSpPr>
          <p:cNvPr id="439299" name="Rectangle 3"/>
          <p:cNvSpPr>
            <a:spLocks noGrp="1"/>
          </p:cNvSpPr>
          <p:nvPr>
            <p:ph type="body" idx="1"/>
          </p:nvPr>
        </p:nvSpPr>
        <p:spPr>
          <a:xfrm>
            <a:off x="1992313" y="1196975"/>
            <a:ext cx="8229600" cy="5327650"/>
          </a:xfrm>
        </p:spPr>
        <p:txBody>
          <a:bodyPr/>
          <a:lstStyle/>
          <a:p>
            <a:pPr>
              <a:lnSpc>
                <a:spcPct val="120000"/>
              </a:lnSpc>
              <a:spcBef>
                <a:spcPct val="30000"/>
              </a:spcBef>
              <a:buFont typeface="Wingdings" panose="05000000000000000000" pitchFamily="2" charset="2"/>
              <a:buNone/>
            </a:pPr>
            <a:r>
              <a:rPr lang="en-US" altLang="zh-CN" b="1">
                <a:solidFill>
                  <a:srgbClr val="00CC00"/>
                </a:solidFill>
                <a:latin typeface="黑体" panose="02010609060101010101" pitchFamily="49" charset="-122"/>
                <a:ea typeface="黑体" panose="02010609060101010101" pitchFamily="49" charset="-122"/>
              </a:rPr>
              <a:t>1.</a:t>
            </a:r>
            <a:r>
              <a:rPr lang="zh-CN" altLang="en-US" b="1">
                <a:solidFill>
                  <a:srgbClr val="00CC00"/>
                </a:solidFill>
                <a:latin typeface="黑体" panose="02010609060101010101" pitchFamily="49" charset="-122"/>
                <a:ea typeface="黑体" panose="02010609060101010101" pitchFamily="49" charset="-122"/>
              </a:rPr>
              <a:t>优点</a:t>
            </a:r>
          </a:p>
          <a:p>
            <a:pPr>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⑴ </a:t>
            </a:r>
            <a:r>
              <a:rPr lang="zh-CN" altLang="en-US" b="1">
                <a:solidFill>
                  <a:srgbClr val="CC0000"/>
                </a:solidFill>
                <a:latin typeface="楷体_GB2312" pitchFamily="49" charset="-122"/>
                <a:ea typeface="楷体_GB2312" pitchFamily="49" charset="-122"/>
              </a:rPr>
              <a:t>严密性</a:t>
            </a:r>
            <a:r>
              <a:rPr lang="zh-CN" altLang="en-US" b="1">
                <a:latin typeface="楷体_GB2312" pitchFamily="49" charset="-122"/>
                <a:ea typeface="楷体_GB2312" pitchFamily="49" charset="-122"/>
              </a:rPr>
              <a:t>。可以保证其演绎推理结果的正确性，可以较精确的表达知识。</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⑵ </a:t>
            </a:r>
            <a:r>
              <a:rPr lang="zh-CN" altLang="en-US" b="1">
                <a:solidFill>
                  <a:srgbClr val="CC0000"/>
                </a:solidFill>
                <a:latin typeface="楷体_GB2312" pitchFamily="49" charset="-122"/>
                <a:ea typeface="楷体_GB2312" pitchFamily="49" charset="-122"/>
              </a:rPr>
              <a:t>自然性</a:t>
            </a:r>
            <a:r>
              <a:rPr lang="zh-CN" altLang="en-US" b="1">
                <a:latin typeface="楷体_GB2312" pitchFamily="49" charset="-122"/>
                <a:ea typeface="楷体_GB2312" pitchFamily="49" charset="-122"/>
              </a:rPr>
              <a:t>。谓词逻辑是一种接近于自然语言的形式语言。</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⑶ </a:t>
            </a:r>
            <a:r>
              <a:rPr lang="zh-CN" altLang="en-US" b="1">
                <a:solidFill>
                  <a:srgbClr val="CC0000"/>
                </a:solidFill>
                <a:latin typeface="楷体_GB2312" pitchFamily="49" charset="-122"/>
                <a:ea typeface="楷体_GB2312" pitchFamily="49" charset="-122"/>
              </a:rPr>
              <a:t>通用性</a:t>
            </a:r>
            <a:r>
              <a:rPr lang="zh-CN" altLang="en-US" b="1">
                <a:latin typeface="楷体_GB2312" pitchFamily="49" charset="-122"/>
                <a:ea typeface="楷体_GB2312" pitchFamily="49" charset="-122"/>
              </a:rPr>
              <a:t>。拥有通用的逻辑演算方法和推理的规则。</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⑷ </a:t>
            </a:r>
            <a:r>
              <a:rPr lang="zh-CN" altLang="en-US" b="1">
                <a:solidFill>
                  <a:srgbClr val="CC0000"/>
                </a:solidFill>
                <a:latin typeface="楷体_GB2312" pitchFamily="49" charset="-122"/>
                <a:ea typeface="楷体_GB2312" pitchFamily="49" charset="-122"/>
              </a:rPr>
              <a:t>易于实现</a:t>
            </a:r>
            <a:r>
              <a:rPr lang="zh-CN" altLang="en-US" b="1">
                <a:latin typeface="楷体_GB2312" pitchFamily="49" charset="-122"/>
                <a:ea typeface="楷体_GB2312" pitchFamily="49" charset="-122"/>
              </a:rPr>
              <a:t>。用它表示的知识易于模块化，便于知识的增删及修改，便于在计算机上实现。</a:t>
            </a:r>
          </a:p>
        </p:txBody>
      </p:sp>
    </p:spTree>
    <p:extLst>
      <p:ext uri="{BB962C8B-B14F-4D97-AF65-F5344CB8AC3E}">
        <p14:creationId xmlns:p14="http://schemas.microsoft.com/office/powerpoint/2010/main" val="273827000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842C782-3338-4DC0-A511-719AABD8978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40323" name="Rectangle 3"/>
          <p:cNvSpPr>
            <a:spLocks noGrp="1"/>
          </p:cNvSpPr>
          <p:nvPr>
            <p:ph type="body" idx="1"/>
          </p:nvPr>
        </p:nvSpPr>
        <p:spPr>
          <a:xfrm>
            <a:off x="1919288" y="765176"/>
            <a:ext cx="8424862" cy="5256213"/>
          </a:xfrm>
        </p:spPr>
        <p:txBody>
          <a:bodyPr/>
          <a:lstStyle/>
          <a:p>
            <a:pPr algn="just">
              <a:lnSpc>
                <a:spcPct val="120000"/>
              </a:lnSpc>
              <a:spcBef>
                <a:spcPct val="30000"/>
              </a:spcBef>
              <a:buFont typeface="Wingdings" panose="05000000000000000000" pitchFamily="2" charset="2"/>
              <a:buNone/>
            </a:pPr>
            <a:r>
              <a:rPr lang="en-US" altLang="zh-CN" b="1" dirty="0">
                <a:solidFill>
                  <a:srgbClr val="00CC00"/>
                </a:solidFill>
                <a:latin typeface="黑体" panose="02010609060101010101" pitchFamily="49" charset="-122"/>
                <a:ea typeface="黑体" panose="02010609060101010101" pitchFamily="49" charset="-122"/>
              </a:rPr>
              <a:t>2.</a:t>
            </a:r>
            <a:r>
              <a:rPr lang="zh-CN" altLang="en-US" b="1" dirty="0">
                <a:solidFill>
                  <a:srgbClr val="00CC00"/>
                </a:solidFill>
                <a:latin typeface="黑体" panose="02010609060101010101" pitchFamily="49" charset="-122"/>
                <a:ea typeface="黑体" panose="02010609060101010101" pitchFamily="49" charset="-122"/>
              </a:rPr>
              <a:t>局限性</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⑴ </a:t>
            </a:r>
            <a:r>
              <a:rPr lang="zh-CN" altLang="en-US" b="1" dirty="0">
                <a:solidFill>
                  <a:srgbClr val="CC0000"/>
                </a:solidFill>
                <a:latin typeface="楷体_GB2312" pitchFamily="49" charset="-122"/>
                <a:ea typeface="楷体_GB2312" pitchFamily="49" charset="-122"/>
              </a:rPr>
              <a:t>效率低</a:t>
            </a:r>
            <a:r>
              <a:rPr lang="zh-CN" altLang="en-US" b="1" dirty="0">
                <a:latin typeface="楷体_GB2312" pitchFamily="49" charset="-122"/>
                <a:ea typeface="楷体_GB2312" pitchFamily="49" charset="-122"/>
              </a:rPr>
              <a:t>。由于推理是根据形式逻辑进行的，把推理演算与知识含义截然分开，抛弃了表达内容中所含有的语义信息，往往使推理过程太冗长，降低了系统的效率。</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⑵ </a:t>
            </a:r>
            <a:r>
              <a:rPr lang="zh-CN" altLang="en-US" b="1" dirty="0">
                <a:solidFill>
                  <a:srgbClr val="CC0000"/>
                </a:solidFill>
                <a:latin typeface="楷体_GB2312" pitchFamily="49" charset="-122"/>
                <a:ea typeface="楷体_GB2312" pitchFamily="49" charset="-122"/>
              </a:rPr>
              <a:t>知识表示能力差</a:t>
            </a:r>
            <a:r>
              <a:rPr lang="zh-CN" altLang="en-US" b="1" dirty="0">
                <a:latin typeface="楷体_GB2312" pitchFamily="49" charset="-122"/>
                <a:ea typeface="楷体_GB2312" pitchFamily="49" charset="-122"/>
              </a:rPr>
              <a:t>。不便于表达和加入非确定性、启发性知识等。</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⑶ </a:t>
            </a:r>
            <a:r>
              <a:rPr lang="zh-CN" altLang="en-US" b="1" dirty="0">
                <a:solidFill>
                  <a:srgbClr val="CC0000"/>
                </a:solidFill>
                <a:latin typeface="楷体_GB2312" pitchFamily="49" charset="-122"/>
                <a:ea typeface="楷体_GB2312" pitchFamily="49" charset="-122"/>
              </a:rPr>
              <a:t>组合爆炸</a:t>
            </a:r>
            <a:r>
              <a:rPr lang="zh-CN" altLang="en-US" b="1" dirty="0">
                <a:latin typeface="楷体_GB2312" pitchFamily="49" charset="-122"/>
                <a:ea typeface="楷体_GB2312" pitchFamily="49" charset="-122"/>
              </a:rPr>
              <a:t>。在其推理过程中，随着事实数目的增大及盲目的使用推例规则，有可能形成组合爆炸。</a:t>
            </a:r>
          </a:p>
        </p:txBody>
      </p:sp>
    </p:spTree>
    <p:extLst>
      <p:ext uri="{BB962C8B-B14F-4D97-AF65-F5344CB8AC3E}">
        <p14:creationId xmlns:p14="http://schemas.microsoft.com/office/powerpoint/2010/main" val="41796003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23E7EF-94B3-451E-AF0E-BD1ADE91565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4134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一阶谓词逻辑表示法</a:t>
            </a:r>
          </a:p>
        </p:txBody>
      </p:sp>
      <p:sp>
        <p:nvSpPr>
          <p:cNvPr id="44134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44134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产生式表示法</a:t>
            </a:r>
          </a:p>
        </p:txBody>
      </p:sp>
      <p:sp>
        <p:nvSpPr>
          <p:cNvPr id="44134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44135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44135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1628146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F112DD-A185-4080-9BFE-7522B626261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08905" name="Text Box 9"/>
          <p:cNvSpPr txBox="1">
            <a:spLocks noChangeArrowheads="1"/>
          </p:cNvSpPr>
          <p:nvPr/>
        </p:nvSpPr>
        <p:spPr bwMode="auto">
          <a:xfrm>
            <a:off x="2099443" y="1570698"/>
            <a:ext cx="8480066" cy="4413516"/>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en-US" altLang="zh-CN" sz="24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1943</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年</a:t>
            </a:r>
            <a:r>
              <a:rPr kumimoji="0" lang="en-US" altLang="zh-CN" sz="2400" b="1"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Post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首先在一种计算形式体系中提出。</a:t>
            </a:r>
          </a:p>
          <a:p>
            <a:pPr marL="0" marR="0" lvl="0" indent="0" algn="l" defTabSz="914400" rtl="0" eaLnBrk="1" fontAlgn="auto" latinLnBrk="0" hangingPunct="1">
              <a:lnSpc>
                <a:spcPct val="110000"/>
              </a:lnSpc>
              <a:spcBef>
                <a:spcPct val="5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形式上很简单，但在一定意义上模仿了人类思考的过程。</a:t>
            </a: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60</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年代开始，成为</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专家系统</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基本的知识表示方法</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适合表示事实性知识和规则性知识；</a:t>
            </a: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容易描述事实、规则以及它们的不确定性度量；</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
        <p:nvSpPr>
          <p:cNvPr id="208906" name="Rectangle 10"/>
          <p:cNvSpPr>
            <a:spLocks noGrp="1"/>
          </p:cNvSpPr>
          <p:nvPr>
            <p:ph type="title"/>
          </p:nvPr>
        </p:nvSpPr>
        <p:spPr>
          <a:xfrm>
            <a:off x="1919288" y="549275"/>
            <a:ext cx="8229600" cy="649288"/>
          </a:xfrm>
        </p:spPr>
        <p:txBody>
          <a:bodyPr>
            <a:normAutofit/>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2.3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产生式表示法</a:t>
            </a:r>
            <a:endParaRPr lang="zh-CN" altLang="en-US"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74581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矩形 7"/>
          <p:cNvSpPr/>
          <p:nvPr/>
        </p:nvSpPr>
        <p:spPr>
          <a:xfrm>
            <a:off x="983224" y="1037685"/>
            <a:ext cx="10225552" cy="533992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事实的表示</a:t>
            </a:r>
            <a:endParaRPr kumimoji="0" lang="en-US" altLang="zh-CN"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事实的概念</a:t>
            </a: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事实是断言一个语言变量的值或断言多个语言变量之间关系的陈述句。</a:t>
            </a:r>
            <a:endPar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dirty="0">
              <a:ln>
                <a:noFill/>
              </a:ln>
              <a:solidFill>
                <a:srgbClr val="434A97"/>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语言变量的值</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 </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例如，</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雪是白的</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语言变量之间的关系</a:t>
            </a:r>
            <a:r>
              <a:rPr kumimoji="0" lang="en-US" altLang="zh-CN" sz="20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例如，</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王峰热爱祖国</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434A97"/>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434A97"/>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事实的表示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7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确定性知识</a:t>
            </a:r>
            <a:r>
              <a:rPr kumimoji="0" lang="en-US" altLang="zh-CN" sz="17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对象，属性，值</a:t>
            </a: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例如，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(snow</a:t>
            </a:r>
            <a:r>
              <a:rPr kumimoji="0" lang="en-US" altLang="zh-CN" sz="22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color</a:t>
            </a:r>
            <a:r>
              <a:rPr kumimoji="0" lang="en-US" altLang="zh-CN" sz="22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white) </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或</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雪，颜色，白</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其中，对象就是语言变量。</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关系，对象</a:t>
            </a: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1</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，对象</a:t>
            </a: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2) </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例如，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(love</a:t>
            </a:r>
            <a:r>
              <a:rPr kumimoji="0" lang="en-US" altLang="zh-CN" sz="22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Wang Feng</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country) </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或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热爱，王峰，祖国</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非确定性知识</a:t>
            </a:r>
            <a:r>
              <a:rPr kumimoji="0" lang="en-US" altLang="zh-CN" sz="1900" b="0" i="0" u="none" strike="noStrike" kern="1200" cap="none" spc="0" normalizeH="0" baseline="0" noProof="0" dirty="0">
                <a:ln>
                  <a:noFill/>
                </a:ln>
                <a:solidFill>
                  <a:srgbClr val="432B33"/>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a:t>
            </a:r>
            <a:r>
              <a:rPr kumimoji="0" lang="zh-CN" altLang="en-US" sz="19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对象，属性，值，可信度因子</a:t>
            </a:r>
            <a:r>
              <a:rPr kumimoji="0" lang="en-US" altLang="zh-CN" sz="19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其中，</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可信度因子</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是指该事实为真的相信程度。可用</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[0</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1]</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之间的一个实数来表示。</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知识的产生式表示方法</a:t>
            </a:r>
          </a:p>
        </p:txBody>
      </p:sp>
    </p:spTree>
    <p:extLst>
      <p:ext uri="{BB962C8B-B14F-4D97-AF65-F5344CB8AC3E}">
        <p14:creationId xmlns:p14="http://schemas.microsoft.com/office/powerpoint/2010/main" val="3327087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4" name="组合 3"/>
          <p:cNvGrpSpPr/>
          <p:nvPr/>
        </p:nvGrpSpPr>
        <p:grpSpPr>
          <a:xfrm>
            <a:off x="914398" y="270770"/>
            <a:ext cx="10225552" cy="4570482"/>
            <a:chOff x="914398" y="850873"/>
            <a:chExt cx="10225552" cy="4570482"/>
          </a:xfrm>
        </p:grpSpPr>
        <p:sp>
          <p:nvSpPr>
            <p:cNvPr id="8" name="矩形 7"/>
            <p:cNvSpPr/>
            <p:nvPr/>
          </p:nvSpPr>
          <p:spPr>
            <a:xfrm>
              <a:off x="914398" y="850873"/>
              <a:ext cx="10225552" cy="457048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规则的表示</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规则的产生式表示形式常称为产生式规则，简称产生式或规则。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产生式的基本形式</a:t>
              </a: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en-US" altLang="zh-CN" sz="20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P</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sym typeface="Wingdings" panose="05000000000000000000" pitchFamily="2" charset="2"/>
                </a:rPr>
                <a:t>Q</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sym typeface="Wingdings" panose="05000000000000000000" pitchFamily="2" charset="2"/>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sym typeface="Wingdings" panose="05000000000000000000" pitchFamily="2" charset="2"/>
                </a:rPr>
                <a:t>或者  </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sym typeface="Wingdings" panose="05000000000000000000" pitchFamily="2" charset="2"/>
                </a:rPr>
                <a:t>IF  </a:t>
              </a:r>
              <a:r>
                <a:rPr kumimoji="0" lang="en-US" altLang="zh-CN" sz="2400" b="1" i="0" u="none" strike="noStrike" kern="1200" cap="none" spc="0" normalizeH="0" baseline="0" noProof="0" dirty="0">
                  <a:ln>
                    <a:noFill/>
                  </a:ln>
                  <a:solidFill>
                    <a:srgbClr val="5B9BD5"/>
                  </a:solidFill>
                  <a:effectLst/>
                  <a:uLnTx/>
                  <a:uFillTx/>
                  <a:latin typeface="等线" panose="020F0502020204030204"/>
                  <a:ea typeface="楷体_GB2312" pitchFamily="49" charset="-122"/>
                  <a:cs typeface="+mn-cs"/>
                  <a:sym typeface="Wingdings" panose="05000000000000000000" pitchFamily="2" charset="2"/>
                </a:rPr>
                <a:t>P</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sym typeface="Wingdings" panose="05000000000000000000" pitchFamily="2" charset="2"/>
                </a:rPr>
                <a:t>  THEN  </a:t>
              </a:r>
              <a:r>
                <a:rPr kumimoji="0" lang="en-US" altLang="zh-CN" sz="2400" b="1" i="0" u="none" strike="noStrike" kern="1200" cap="none" spc="0" normalizeH="0" baseline="0" noProof="0" dirty="0">
                  <a:ln>
                    <a:noFill/>
                  </a:ln>
                  <a:solidFill>
                    <a:srgbClr val="5B9BD5"/>
                  </a:solidFill>
                  <a:effectLst/>
                  <a:uLnTx/>
                  <a:uFillTx/>
                  <a:latin typeface="等线" panose="020F0502020204030204"/>
                  <a:ea typeface="楷体_GB2312" pitchFamily="49" charset="-122"/>
                  <a:cs typeface="+mn-cs"/>
                  <a:sym typeface="Wingdings" panose="05000000000000000000" pitchFamily="2" charset="2"/>
                </a:rPr>
                <a:t>Q</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5B9BD5"/>
                </a:solidFill>
                <a:effectLst/>
                <a:uLnTx/>
                <a:uFillTx/>
                <a:latin typeface="HiddenHorzOCR"/>
                <a:ea typeface="楷体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其中， </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P</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是产生式的前提，也称为前件，它给出了该产生式可否使用的先决条件。</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Q</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是一组结论或操作，也称为后件，它指出当</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P</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满足时，应该推出的结论或应该执行的动作。</a:t>
              </a:r>
              <a:endParaRPr kumimoji="0" lang="en-US" altLang="zh-CN" sz="2000" b="0" i="0" u="none" strike="noStrike" kern="1200" cap="none" spc="0" normalizeH="0" baseline="0" noProof="0" dirty="0">
                <a:ln>
                  <a:noFill/>
                </a:ln>
                <a:solidFill>
                  <a:srgbClr val="434A97"/>
                </a:solidFill>
                <a:effectLst/>
                <a:uLnTx/>
                <a:uFillTx/>
                <a:latin typeface="HiddenHorzOCR"/>
                <a:ea typeface="等线" panose="02010600030101010101" pitchFamily="2" charset="-122"/>
                <a:cs typeface="+mn-cs"/>
              </a:endParaRPr>
            </a:p>
          </p:txBody>
        </p:sp>
        <p:sp>
          <p:nvSpPr>
            <p:cNvPr id="7" name="AutoShape 4"/>
            <p:cNvSpPr>
              <a:spLocks noChangeArrowheads="1"/>
            </p:cNvSpPr>
            <p:nvPr/>
          </p:nvSpPr>
          <p:spPr bwMode="auto">
            <a:xfrm>
              <a:off x="4571515" y="3889060"/>
              <a:ext cx="1769492" cy="633412"/>
            </a:xfrm>
            <a:prstGeom prst="wedgeRectCallout">
              <a:avLst>
                <a:gd name="adj1" fmla="val 33008"/>
                <a:gd name="adj2" fmla="val -91665"/>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前   提</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（可用的条件）</a:t>
              </a:r>
            </a:p>
          </p:txBody>
        </p:sp>
        <p:sp>
          <p:nvSpPr>
            <p:cNvPr id="9" name="AutoShape 5"/>
            <p:cNvSpPr>
              <a:spLocks noChangeArrowheads="1"/>
            </p:cNvSpPr>
            <p:nvPr/>
          </p:nvSpPr>
          <p:spPr bwMode="auto">
            <a:xfrm>
              <a:off x="7112691" y="3897186"/>
              <a:ext cx="2170205" cy="633412"/>
            </a:xfrm>
            <a:prstGeom prst="wedgeRectCallout">
              <a:avLst>
                <a:gd name="adj1" fmla="val -34210"/>
                <a:gd name="adj2" fmla="val -93218"/>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结  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（应该执行的操作）</a:t>
              </a:r>
            </a:p>
          </p:txBody>
        </p:sp>
      </p:grpSp>
      <p:sp>
        <p:nvSpPr>
          <p:cNvPr id="3" name="矩形 2"/>
          <p:cNvSpPr/>
          <p:nvPr/>
        </p:nvSpPr>
        <p:spPr>
          <a:xfrm>
            <a:off x="914398" y="5117150"/>
            <a:ext cx="9075174"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产生式的简例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724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724A2"/>
                </a:solidFill>
                <a:effectLst/>
                <a:uLnTx/>
                <a:uFillTx/>
                <a:latin typeface="HiddenHorzOCR"/>
                <a:ea typeface="等线" panose="02010600030101010101" pitchFamily="2" charset="-122"/>
                <a:cs typeface="+mn-cs"/>
              </a:rPr>
              <a:t>如果王宏是计算机系学生，则王宏会编程序</a:t>
            </a:r>
            <a:r>
              <a:rPr kumimoji="0" lang="en-US" altLang="zh-CN" sz="2000" b="0" i="0" u="none" strike="noStrike" kern="1200" cap="none" spc="0" normalizeH="0" baseline="0" noProof="0" dirty="0">
                <a:ln>
                  <a:noFill/>
                </a:ln>
                <a:solidFill>
                  <a:srgbClr val="2724A2"/>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可用产生式表示为</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该学生是计算机专业</a:t>
            </a:r>
            <a:r>
              <a:rPr kumimoji="0" lang="en-US" altLang="zh-CN"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该学生会编程序</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30045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5A0B45-4921-409B-AAB6-3A4DCCB274E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46469" name="Rectangle 5"/>
          <p:cNvSpPr>
            <a:spLocks noGrp="1"/>
          </p:cNvSpPr>
          <p:nvPr>
            <p:ph type="title"/>
          </p:nvPr>
        </p:nvSpPr>
        <p:spPr>
          <a:xfrm>
            <a:off x="1427675" y="242094"/>
            <a:ext cx="8229600" cy="649288"/>
          </a:xfrm>
        </p:spPr>
        <p:txBody>
          <a:bodyPr/>
          <a:lstStyle/>
          <a:p>
            <a:pPr>
              <a:buSzPct val="90000"/>
              <a:buFont typeface="Wingdings" panose="05000000000000000000" pitchFamily="2" charset="2"/>
              <a:buChar char="v"/>
            </a:pP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知识的产生式表示方法</a:t>
            </a:r>
          </a:p>
        </p:txBody>
      </p:sp>
      <p:sp>
        <p:nvSpPr>
          <p:cNvPr id="446472" name="Rectangle 8"/>
          <p:cNvSpPr>
            <a:spLocks noChangeArrowheads="1"/>
          </p:cNvSpPr>
          <p:nvPr/>
        </p:nvSpPr>
        <p:spPr bwMode="auto">
          <a:xfrm>
            <a:off x="4908551" y="1135064"/>
            <a:ext cx="1655763" cy="503237"/>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知  识</a:t>
            </a:r>
          </a:p>
        </p:txBody>
      </p:sp>
      <p:sp>
        <p:nvSpPr>
          <p:cNvPr id="446473" name="Rectangle 9"/>
          <p:cNvSpPr>
            <a:spLocks noChangeArrowheads="1"/>
          </p:cNvSpPr>
          <p:nvPr/>
        </p:nvSpPr>
        <p:spPr bwMode="auto">
          <a:xfrm>
            <a:off x="3251201" y="1998664"/>
            <a:ext cx="1655763" cy="503237"/>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规则性知识</a:t>
            </a:r>
          </a:p>
        </p:txBody>
      </p:sp>
      <p:sp>
        <p:nvSpPr>
          <p:cNvPr id="446474" name="Rectangle 10"/>
          <p:cNvSpPr>
            <a:spLocks noChangeArrowheads="1"/>
          </p:cNvSpPr>
          <p:nvPr/>
        </p:nvSpPr>
        <p:spPr bwMode="auto">
          <a:xfrm>
            <a:off x="6492876" y="1998664"/>
            <a:ext cx="1655763" cy="503237"/>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事实性知识</a:t>
            </a:r>
          </a:p>
        </p:txBody>
      </p:sp>
      <p:sp>
        <p:nvSpPr>
          <p:cNvPr id="446475" name="Rectangle 11"/>
          <p:cNvSpPr>
            <a:spLocks noChangeArrowheads="1"/>
          </p:cNvSpPr>
          <p:nvPr/>
        </p:nvSpPr>
        <p:spPr bwMode="auto">
          <a:xfrm>
            <a:off x="1739901" y="2997200"/>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确定性</a:t>
            </a:r>
          </a:p>
        </p:txBody>
      </p:sp>
      <p:sp>
        <p:nvSpPr>
          <p:cNvPr id="446476" name="Rectangle 12"/>
          <p:cNvSpPr>
            <a:spLocks noChangeArrowheads="1"/>
          </p:cNvSpPr>
          <p:nvPr/>
        </p:nvSpPr>
        <p:spPr bwMode="auto">
          <a:xfrm>
            <a:off x="3971926" y="3006725"/>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不确定性</a:t>
            </a:r>
          </a:p>
        </p:txBody>
      </p:sp>
      <p:sp>
        <p:nvSpPr>
          <p:cNvPr id="446477" name="Rectangle 13"/>
          <p:cNvSpPr>
            <a:spLocks noChangeArrowheads="1"/>
          </p:cNvSpPr>
          <p:nvPr/>
        </p:nvSpPr>
        <p:spPr bwMode="auto">
          <a:xfrm>
            <a:off x="6203951" y="3006725"/>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确定性</a:t>
            </a:r>
          </a:p>
        </p:txBody>
      </p:sp>
      <p:sp>
        <p:nvSpPr>
          <p:cNvPr id="446478" name="Rectangle 14"/>
          <p:cNvSpPr>
            <a:spLocks noChangeArrowheads="1"/>
          </p:cNvSpPr>
          <p:nvPr/>
        </p:nvSpPr>
        <p:spPr bwMode="auto">
          <a:xfrm>
            <a:off x="8293101" y="3006725"/>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不确定性</a:t>
            </a:r>
          </a:p>
        </p:txBody>
      </p:sp>
      <p:sp>
        <p:nvSpPr>
          <p:cNvPr id="446479" name="Rectangle 15"/>
          <p:cNvSpPr>
            <a:spLocks noChangeArrowheads="1"/>
          </p:cNvSpPr>
          <p:nvPr/>
        </p:nvSpPr>
        <p:spPr bwMode="auto">
          <a:xfrm>
            <a:off x="1595438" y="4014788"/>
            <a:ext cx="1871663" cy="1069975"/>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P </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Q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IF P THEN Q</a:t>
            </a:r>
          </a:p>
        </p:txBody>
      </p:sp>
      <p:sp>
        <p:nvSpPr>
          <p:cNvPr id="446480" name="Rectangle 16"/>
          <p:cNvSpPr>
            <a:spLocks noChangeArrowheads="1"/>
          </p:cNvSpPr>
          <p:nvPr/>
        </p:nvSpPr>
        <p:spPr bwMode="auto">
          <a:xfrm>
            <a:off x="3756025" y="4005263"/>
            <a:ext cx="2232025" cy="1079500"/>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P </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Q (CF)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IF P THEN Q(CF)</a:t>
            </a:r>
          </a:p>
        </p:txBody>
      </p:sp>
      <p:sp>
        <p:nvSpPr>
          <p:cNvPr id="446481" name="Rectangle 17"/>
          <p:cNvSpPr>
            <a:spLocks noChangeArrowheads="1"/>
          </p:cNvSpPr>
          <p:nvPr/>
        </p:nvSpPr>
        <p:spPr bwMode="auto">
          <a:xfrm>
            <a:off x="6167438" y="4005263"/>
            <a:ext cx="2520950" cy="1223962"/>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属性</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值）</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关系</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1,</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2</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p>
        </p:txBody>
      </p:sp>
      <p:sp>
        <p:nvSpPr>
          <p:cNvPr id="446482" name="Rectangle 18"/>
          <p:cNvSpPr>
            <a:spLocks noChangeArrowheads="1"/>
          </p:cNvSpPr>
          <p:nvPr/>
        </p:nvSpPr>
        <p:spPr bwMode="auto">
          <a:xfrm>
            <a:off x="7418696" y="5469808"/>
            <a:ext cx="3600450" cy="1152525"/>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属性</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值</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可信度值）</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关系</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1,</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2,</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可信度值）</a:t>
            </a:r>
          </a:p>
        </p:txBody>
      </p:sp>
      <p:cxnSp>
        <p:nvCxnSpPr>
          <p:cNvPr id="446485" name="AutoShape 21"/>
          <p:cNvCxnSpPr>
            <a:cxnSpLocks noChangeShapeType="1"/>
            <a:stCxn id="446473" idx="0"/>
            <a:endCxn id="446474" idx="0"/>
          </p:cNvCxnSpPr>
          <p:nvPr/>
        </p:nvCxnSpPr>
        <p:spPr bwMode="auto">
          <a:xfrm rot="5400000" flipV="1">
            <a:off x="5699920" y="369095"/>
            <a:ext cx="1587"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6486" name="Line 22"/>
          <p:cNvSpPr>
            <a:spLocks noChangeShapeType="1"/>
          </p:cNvSpPr>
          <p:nvPr/>
        </p:nvSpPr>
        <p:spPr bwMode="auto">
          <a:xfrm flipV="1">
            <a:off x="5700713" y="1638301"/>
            <a:ext cx="0" cy="1444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446487" name="AutoShape 23"/>
          <p:cNvCxnSpPr>
            <a:cxnSpLocks noChangeShapeType="1"/>
          </p:cNvCxnSpPr>
          <p:nvPr/>
        </p:nvCxnSpPr>
        <p:spPr bwMode="auto">
          <a:xfrm rot="5400000" flipV="1">
            <a:off x="3791744" y="1386682"/>
            <a:ext cx="1588"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6488" name="AutoShape 24"/>
          <p:cNvCxnSpPr>
            <a:cxnSpLocks noChangeShapeType="1"/>
          </p:cNvCxnSpPr>
          <p:nvPr/>
        </p:nvCxnSpPr>
        <p:spPr bwMode="auto">
          <a:xfrm rot="5400000" flipV="1">
            <a:off x="8112919" y="1386682"/>
            <a:ext cx="1588"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6491" name="Line 27"/>
          <p:cNvSpPr>
            <a:spLocks noChangeShapeType="1"/>
          </p:cNvSpPr>
          <p:nvPr/>
        </p:nvSpPr>
        <p:spPr bwMode="auto">
          <a:xfrm>
            <a:off x="4043363" y="2501901"/>
            <a:ext cx="0" cy="288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2" name="Line 28"/>
          <p:cNvSpPr>
            <a:spLocks noChangeShapeType="1"/>
          </p:cNvSpPr>
          <p:nvPr/>
        </p:nvSpPr>
        <p:spPr bwMode="auto">
          <a:xfrm>
            <a:off x="7356475" y="2501901"/>
            <a:ext cx="0" cy="288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3" name="Line 29"/>
          <p:cNvSpPr>
            <a:spLocks noChangeShapeType="1"/>
          </p:cNvSpPr>
          <p:nvPr/>
        </p:nvSpPr>
        <p:spPr bwMode="auto">
          <a:xfrm>
            <a:off x="4764088" y="3509964"/>
            <a:ext cx="0" cy="5048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4" name="Line 30"/>
          <p:cNvSpPr>
            <a:spLocks noChangeShapeType="1"/>
          </p:cNvSpPr>
          <p:nvPr/>
        </p:nvSpPr>
        <p:spPr bwMode="auto">
          <a:xfrm>
            <a:off x="7067550" y="3509964"/>
            <a:ext cx="0" cy="5048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5" name="Line 31"/>
          <p:cNvSpPr>
            <a:spLocks noChangeShapeType="1"/>
          </p:cNvSpPr>
          <p:nvPr/>
        </p:nvSpPr>
        <p:spPr bwMode="auto">
          <a:xfrm>
            <a:off x="2459038" y="3500438"/>
            <a:ext cx="0" cy="5143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6" name="Line 32"/>
          <p:cNvSpPr>
            <a:spLocks noChangeShapeType="1"/>
          </p:cNvSpPr>
          <p:nvPr/>
        </p:nvSpPr>
        <p:spPr bwMode="auto">
          <a:xfrm>
            <a:off x="9156700" y="3509963"/>
            <a:ext cx="0" cy="19351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12455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矩形 7"/>
          <p:cNvSpPr/>
          <p:nvPr/>
        </p:nvSpPr>
        <p:spPr>
          <a:xfrm>
            <a:off x="1130709" y="1358624"/>
            <a:ext cx="4444182" cy="4770537"/>
          </a:xfrm>
          <a:prstGeom prst="rect">
            <a:avLst/>
          </a:prstGeom>
        </p:spPr>
        <p:txBody>
          <a:bodyPr wrap="square">
            <a:spAutoFit/>
          </a:bodyPr>
          <a:lstStyle/>
          <a:p>
            <a:pPr marL="0" marR="93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综合数据库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DB(Data Base)</a:t>
            </a:r>
          </a:p>
          <a:p>
            <a:pPr marL="0" marR="79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a:t>
            </a:r>
            <a:r>
              <a:rPr kumimoji="0" lang="en-US" altLang="zh-CN"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存放推理过程的各种当前信息。</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如：</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问题的初始状态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输入的事实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中间结论及最终结论</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806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作为推理过程选择可用规则的依据。</a:t>
            </a:r>
          </a:p>
          <a:p>
            <a:pPr marL="0" marR="807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推理过程中某条规则是否可用，是通过该规则的前提与</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中的已知事实的匹配来确定的。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可匹配的规则称为可用规则。利用可用规则进行推理，将会得到一个结论。该结论若不是目标，将作为新的事实放入</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，成为以后推理的已知事实。</a:t>
            </a:r>
          </a:p>
        </p:txBody>
      </p:sp>
      <p:sp>
        <p:nvSpPr>
          <p:cNvPr id="14" name="Rectangle 2"/>
          <p:cNvSpPr>
            <a:spLocks noGrp="1"/>
          </p:cNvSpPr>
          <p:nvPr>
            <p:ph type="title"/>
          </p:nvPr>
        </p:nvSpPr>
        <p:spPr>
          <a:xfrm>
            <a:off x="700088" y="168562"/>
            <a:ext cx="8229600" cy="649288"/>
          </a:xfrm>
        </p:spPr>
        <p:txBody>
          <a:bodyPr/>
          <a:lstStyle/>
          <a:p>
            <a:r>
              <a:rPr lang="en-US" altLang="zh-CN"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3" name="矩形 2"/>
          <p:cNvSpPr/>
          <p:nvPr/>
        </p:nvSpPr>
        <p:spPr>
          <a:xfrm>
            <a:off x="6786255" y="3380434"/>
            <a:ext cx="4286864"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规则库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RB(Rule Base)</a:t>
            </a: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4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也称知识库</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KB(Knowledge Base)</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作用</a:t>
            </a:r>
          </a:p>
          <a:p>
            <a:pPr marL="0" marR="107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用于存放推理所需要的所有规则，是整个产生式系统的知识集。</a:t>
            </a:r>
          </a:p>
          <a:p>
            <a:pPr marL="0" marR="10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是产生式系统能够进行推理的根本。</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要求</a:t>
            </a:r>
          </a:p>
          <a:p>
            <a:pPr marL="0" marR="1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知识的完整性、一致性、准确性、灵活性和可组织性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3"/>
          <a:stretch>
            <a:fillRect/>
          </a:stretch>
        </p:blipFill>
        <p:spPr>
          <a:xfrm>
            <a:off x="6677563" y="1045039"/>
            <a:ext cx="4504249" cy="1960482"/>
          </a:xfrm>
          <a:prstGeom prst="rect">
            <a:avLst/>
          </a:prstGeom>
        </p:spPr>
      </p:pic>
    </p:spTree>
    <p:extLst>
      <p:ext uri="{BB962C8B-B14F-4D97-AF65-F5344CB8AC3E}">
        <p14:creationId xmlns:p14="http://schemas.microsoft.com/office/powerpoint/2010/main" val="288242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3"/>
          <a:stretch>
            <a:fillRect/>
          </a:stretch>
        </p:blipFill>
        <p:spPr>
          <a:xfrm>
            <a:off x="1738092" y="622538"/>
            <a:ext cx="9198137" cy="5753599"/>
          </a:xfrm>
          <a:prstGeom prst="rect">
            <a:avLst/>
          </a:prstGeom>
        </p:spPr>
      </p:pic>
    </p:spTree>
    <p:extLst>
      <p:ext uri="{BB962C8B-B14F-4D97-AF65-F5344CB8AC3E}">
        <p14:creationId xmlns:p14="http://schemas.microsoft.com/office/powerpoint/2010/main" val="1120216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2" name="矩形 1"/>
          <p:cNvSpPr/>
          <p:nvPr/>
        </p:nvSpPr>
        <p:spPr>
          <a:xfrm>
            <a:off x="1391265" y="1339592"/>
            <a:ext cx="9409470" cy="5016758"/>
          </a:xfrm>
          <a:prstGeom prst="rect">
            <a:avLst/>
          </a:prstGeom>
        </p:spPr>
        <p:txBody>
          <a:bodyPr wrap="square">
            <a:spAutoFit/>
          </a:bodyPr>
          <a:lstStyle/>
          <a:p>
            <a:pPr marL="0" marR="940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控制系统</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(Control system)</a:t>
            </a:r>
          </a:p>
          <a:p>
            <a:pPr marL="0" marR="940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控制系统的主要作用</a:t>
            </a:r>
          </a:p>
          <a:p>
            <a:pPr marL="0" marR="7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亦称推理机，用于控制整个产生式系统的运行，决定问题求解过程的推理线路。</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7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控制系统的主要任务</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选择匹配：</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按一定策略从规则库种选择规则与综合数据库中的已知事实进行匹配。匹配是指把所选规则的前提与综合数据库中的已知事实进行比较，若事实库中存的事实与所选规则前提一致，则称匹配成功，该规则为可用；否则，称匹配失败，该规则不可用。</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冲突消解：</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对匹配成功的规则，按照某种策略从中选出一条规则执行。</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执行操作：</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对所执行的规则，若其后件为一个或多个结论，则把这些结论加入综合数据库；若其后件为一个或多个操作时，执行这些操作。</a:t>
            </a:r>
          </a:p>
          <a:p>
            <a:pPr marL="0" marR="12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终止推理：</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检查综合数据库中是否包含有目标，若有，则停止推理。</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路径解释：</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在问题求解过程中，记住应用过的规则序列，以便最终能够给出问题的解的路径。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p:cNvPicPr>
            <a:picLocks noChangeAspect="1"/>
          </p:cNvPicPr>
          <p:nvPr/>
        </p:nvPicPr>
        <p:blipFill>
          <a:blip r:embed="rId3"/>
          <a:stretch>
            <a:fillRect/>
          </a:stretch>
        </p:blipFill>
        <p:spPr>
          <a:xfrm>
            <a:off x="6888018" y="168562"/>
            <a:ext cx="4504249" cy="1960482"/>
          </a:xfrm>
          <a:prstGeom prst="rect">
            <a:avLst/>
          </a:prstGeom>
        </p:spPr>
      </p:pic>
    </p:spTree>
    <p:extLst>
      <p:ext uri="{BB962C8B-B14F-4D97-AF65-F5344CB8AC3E}">
        <p14:creationId xmlns:p14="http://schemas.microsoft.com/office/powerpoint/2010/main" val="2174594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D61E603-9E69-4AE6-88A9-9518F28124B7}" type="slidenum">
              <a:rPr kumimoji="0" lang="en-US" altLang="zh-CN"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11979" name="Rectangle 11"/>
          <p:cNvSpPr>
            <a:spLocks noGrp="1"/>
          </p:cNvSpPr>
          <p:nvPr>
            <p:ph type="title"/>
          </p:nvPr>
        </p:nvSpPr>
        <p:spPr>
          <a:xfrm>
            <a:off x="1847850"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产生式系统的运行过程</a:t>
            </a:r>
          </a:p>
        </p:txBody>
      </p:sp>
      <p:grpSp>
        <p:nvGrpSpPr>
          <p:cNvPr id="211983" name="Group 15"/>
          <p:cNvGrpSpPr>
            <a:grpSpLocks/>
          </p:cNvGrpSpPr>
          <p:nvPr/>
        </p:nvGrpSpPr>
        <p:grpSpPr bwMode="auto">
          <a:xfrm>
            <a:off x="2782888" y="1277938"/>
            <a:ext cx="6019800" cy="4273550"/>
            <a:chOff x="476" y="783"/>
            <a:chExt cx="3792" cy="2692"/>
          </a:xfrm>
        </p:grpSpPr>
        <p:sp>
          <p:nvSpPr>
            <p:cNvPr id="211980" name="Text Box 12"/>
            <p:cNvSpPr txBox="1">
              <a:spLocks noChangeArrowheads="1"/>
            </p:cNvSpPr>
            <p:nvPr/>
          </p:nvSpPr>
          <p:spPr bwMode="auto">
            <a:xfrm>
              <a:off x="1193" y="783"/>
              <a:ext cx="2701" cy="25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rPr>
                <a:t>外部输入的初始事实放入综合数据库</a:t>
              </a:r>
            </a:p>
          </p:txBody>
        </p:sp>
        <p:pic>
          <p:nvPicPr>
            <p:cNvPr id="211982" name="Picture 14" descr="6-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76" y="1073"/>
              <a:ext cx="3792" cy="240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1242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FFFBA2-E90F-4FF0-943E-BEC47E8C5D8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5071" name="Rectangle 31"/>
          <p:cNvSpPr>
            <a:spLocks noGrp="1"/>
          </p:cNvSpPr>
          <p:nvPr>
            <p:ph type="title"/>
          </p:nvPr>
        </p:nvSpPr>
        <p:spPr>
          <a:xfrm>
            <a:off x="667979" y="306082"/>
            <a:ext cx="8229600" cy="649287"/>
          </a:xfrm>
        </p:spPr>
        <p:txBody>
          <a:bodyPr/>
          <a:lstStyle/>
          <a:p>
            <a:r>
              <a:rPr kumimoji="1" lang="en-US" altLang="zh-CN" sz="3200" dirty="0">
                <a:solidFill>
                  <a:srgbClr val="009900"/>
                </a:solidFill>
                <a:ea typeface="黑体" panose="02010609060101010101" pitchFamily="49" charset="-122"/>
              </a:rPr>
              <a:t>【</a:t>
            </a:r>
            <a:r>
              <a:rPr kumimoji="1" lang="zh-CN" altLang="en-US" sz="3200" dirty="0">
                <a:solidFill>
                  <a:srgbClr val="009900"/>
                </a:solidFill>
                <a:ea typeface="黑体" panose="02010609060101010101" pitchFamily="49" charset="-122"/>
              </a:rPr>
              <a:t>产生式系统应用举例</a:t>
            </a:r>
            <a:r>
              <a:rPr kumimoji="1" lang="en-US" altLang="zh-CN" sz="3200" dirty="0">
                <a:solidFill>
                  <a:srgbClr val="009900"/>
                </a:solidFill>
                <a:ea typeface="黑体" panose="02010609060101010101" pitchFamily="49" charset="-122"/>
              </a:rPr>
              <a:t>】</a:t>
            </a:r>
          </a:p>
        </p:txBody>
      </p:sp>
      <p:sp>
        <p:nvSpPr>
          <p:cNvPr id="2" name="矩形 1"/>
          <p:cNvSpPr/>
          <p:nvPr/>
        </p:nvSpPr>
        <p:spPr>
          <a:xfrm>
            <a:off x="1406012" y="1222786"/>
            <a:ext cx="9261987" cy="25545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例</a:t>
            </a:r>
            <a:r>
              <a:rPr kumimoji="0" lang="en-US" altLang="zh-CN"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设有以下两条规则</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动物有羽毛</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动物是鸟</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AND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动物善飞</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动物是信天翁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其中，</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pitchFamily="2" charset="-122"/>
                <a:cs typeface="+mn-cs"/>
              </a:rPr>
              <a:t> r </a:t>
            </a:r>
            <a:r>
              <a:rPr kumimoji="0" lang="en-US" altLang="zh-CN" sz="14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和</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是上述两条规则在动物识别系统中的规则编号。</a:t>
            </a: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假设已知有以下事实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动物有羽毛，动物善飞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求满足以上事实的动物是何种动物。</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1406011" y="4035789"/>
            <a:ext cx="527992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59293E"/>
                </a:solidFill>
                <a:effectLst/>
                <a:uLnTx/>
                <a:uFillTx/>
                <a:latin typeface="HiddenHorzOCR"/>
                <a:ea typeface="等线" panose="02010600030101010101" pitchFamily="2" charset="-122"/>
                <a:cs typeface="+mn-cs"/>
              </a:rPr>
              <a:t>解</a:t>
            </a:r>
            <a:r>
              <a:rPr kumimoji="0" lang="en-US" altLang="zh-CN" sz="2000" b="0" i="0" u="none" strike="noStrike" kern="1200" cap="none" spc="0" normalizeH="0" baseline="0" noProof="0" dirty="0">
                <a:ln>
                  <a:noFill/>
                </a:ln>
                <a:solidFill>
                  <a:srgbClr val="59293E"/>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由于已知事实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动物有羽毛</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，即</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的前提条件满足，因此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结论，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即推出新的事实</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动物是鸟</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454596"/>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此时，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两个前提条件均满足，即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的前提条件满</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结论，即推出</a:t>
            </a:r>
            <a:endParaRPr kumimoji="0" lang="en-US" altLang="zh-CN" sz="2400" b="0" i="0" u="none" strike="noStrike" kern="1200" cap="none" spc="0" normalizeH="0" baseline="0" noProof="0" dirty="0">
              <a:ln>
                <a:noFill/>
              </a:ln>
              <a:solidFill>
                <a:srgbClr val="02020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新的事实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动物是信天翁</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p:cNvPicPr>
            <a:picLocks noChangeAspect="1"/>
          </p:cNvPicPr>
          <p:nvPr/>
        </p:nvPicPr>
        <p:blipFill>
          <a:blip r:embed="rId2"/>
          <a:stretch>
            <a:fillRect/>
          </a:stretch>
        </p:blipFill>
        <p:spPr>
          <a:xfrm>
            <a:off x="7287085" y="4000040"/>
            <a:ext cx="4048125" cy="2133600"/>
          </a:xfrm>
          <a:prstGeom prst="rect">
            <a:avLst/>
          </a:prstGeom>
        </p:spPr>
      </p:pic>
    </p:spTree>
    <p:extLst>
      <p:ext uri="{BB962C8B-B14F-4D97-AF65-F5344CB8AC3E}">
        <p14:creationId xmlns:p14="http://schemas.microsoft.com/office/powerpoint/2010/main" val="74053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FFFBA2-E90F-4FF0-943E-BEC47E8C5D8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5050" name="Text Box 10"/>
          <p:cNvSpPr txBox="1">
            <a:spLocks noChangeArrowheads="1"/>
          </p:cNvSpPr>
          <p:nvPr/>
        </p:nvSpPr>
        <p:spPr bwMode="auto">
          <a:xfrm>
            <a:off x="1992314" y="1470025"/>
            <a:ext cx="5399087" cy="628650"/>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猴子摘香蕉问题</a:t>
            </a:r>
            <a:endPar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endParaRPr>
          </a:p>
        </p:txBody>
      </p:sp>
      <p:grpSp>
        <p:nvGrpSpPr>
          <p:cNvPr id="215051" name="Group 11"/>
          <p:cNvGrpSpPr>
            <a:grpSpLocks/>
          </p:cNvGrpSpPr>
          <p:nvPr/>
        </p:nvGrpSpPr>
        <p:grpSpPr bwMode="auto">
          <a:xfrm>
            <a:off x="2351088" y="2205039"/>
            <a:ext cx="7345362" cy="4103687"/>
            <a:chOff x="340" y="935"/>
            <a:chExt cx="5035" cy="2677"/>
          </a:xfrm>
        </p:grpSpPr>
        <p:grpSp>
          <p:nvGrpSpPr>
            <p:cNvPr id="215052" name="Group 12"/>
            <p:cNvGrpSpPr>
              <a:grpSpLocks/>
            </p:cNvGrpSpPr>
            <p:nvPr/>
          </p:nvGrpSpPr>
          <p:grpSpPr bwMode="auto">
            <a:xfrm>
              <a:off x="340" y="935"/>
              <a:ext cx="5035" cy="2677"/>
              <a:chOff x="340" y="935"/>
              <a:chExt cx="5035" cy="2677"/>
            </a:xfrm>
          </p:grpSpPr>
          <p:sp>
            <p:nvSpPr>
              <p:cNvPr id="215053" name="Rectangle 13"/>
              <p:cNvSpPr>
                <a:spLocks noChangeArrowheads="1"/>
              </p:cNvSpPr>
              <p:nvPr/>
            </p:nvSpPr>
            <p:spPr bwMode="auto">
              <a:xfrm>
                <a:off x="1519" y="1570"/>
                <a:ext cx="2586" cy="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4" name="Line 14"/>
              <p:cNvSpPr>
                <a:spLocks noChangeShapeType="1"/>
              </p:cNvSpPr>
              <p:nvPr/>
            </p:nvSpPr>
            <p:spPr bwMode="auto">
              <a:xfrm flipV="1">
                <a:off x="4105" y="935"/>
                <a:ext cx="127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5" name="Line 15"/>
              <p:cNvSpPr>
                <a:spLocks noChangeShapeType="1"/>
              </p:cNvSpPr>
              <p:nvPr/>
            </p:nvSpPr>
            <p:spPr bwMode="auto">
              <a:xfrm>
                <a:off x="340" y="935"/>
                <a:ext cx="1179"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6" name="Line 16"/>
              <p:cNvSpPr>
                <a:spLocks noChangeShapeType="1"/>
              </p:cNvSpPr>
              <p:nvPr/>
            </p:nvSpPr>
            <p:spPr bwMode="auto">
              <a:xfrm flipV="1">
                <a:off x="340" y="2432"/>
                <a:ext cx="1179"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7" name="Line 17"/>
              <p:cNvSpPr>
                <a:spLocks noChangeShapeType="1"/>
              </p:cNvSpPr>
              <p:nvPr/>
            </p:nvSpPr>
            <p:spPr bwMode="auto">
              <a:xfrm>
                <a:off x="4105" y="2432"/>
                <a:ext cx="1270"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15058" name="Rectangle 18"/>
            <p:cNvSpPr>
              <a:spLocks noChangeArrowheads="1"/>
            </p:cNvSpPr>
            <p:nvPr/>
          </p:nvSpPr>
          <p:spPr bwMode="auto">
            <a:xfrm>
              <a:off x="3560" y="2614"/>
              <a:ext cx="499" cy="499"/>
            </a:xfrm>
            <a:prstGeom prst="rect">
              <a:avLst/>
            </a:prstGeom>
            <a:solidFill>
              <a:srgbClr val="FFFF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215059" name="Group 19"/>
            <p:cNvGrpSpPr>
              <a:grpSpLocks/>
            </p:cNvGrpSpPr>
            <p:nvPr/>
          </p:nvGrpSpPr>
          <p:grpSpPr bwMode="auto">
            <a:xfrm>
              <a:off x="2508" y="1389"/>
              <a:ext cx="400" cy="1225"/>
              <a:chOff x="2508" y="1389"/>
              <a:chExt cx="400" cy="1225"/>
            </a:xfrm>
          </p:grpSpPr>
          <p:grpSp>
            <p:nvGrpSpPr>
              <p:cNvPr id="215060" name="Group 20"/>
              <p:cNvGrpSpPr>
                <a:grpSpLocks/>
              </p:cNvGrpSpPr>
              <p:nvPr/>
            </p:nvGrpSpPr>
            <p:grpSpPr bwMode="auto">
              <a:xfrm>
                <a:off x="2671" y="1389"/>
                <a:ext cx="182" cy="1225"/>
                <a:chOff x="2671" y="1389"/>
                <a:chExt cx="182" cy="1225"/>
              </a:xfrm>
            </p:grpSpPr>
            <p:sp>
              <p:nvSpPr>
                <p:cNvPr id="215061" name="Oval 21"/>
                <p:cNvSpPr>
                  <a:spLocks noChangeArrowheads="1"/>
                </p:cNvSpPr>
                <p:nvPr/>
              </p:nvSpPr>
              <p:spPr bwMode="auto">
                <a:xfrm>
                  <a:off x="2744" y="1389"/>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62" name="Line 22"/>
                <p:cNvSpPr>
                  <a:spLocks noChangeShapeType="1"/>
                </p:cNvSpPr>
                <p:nvPr/>
              </p:nvSpPr>
              <p:spPr bwMode="auto">
                <a:xfrm>
                  <a:off x="2789" y="1480"/>
                  <a:ext cx="0" cy="113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63" name="Text Box 23"/>
                <p:cNvSpPr txBox="1">
                  <a:spLocks noChangeArrowheads="1"/>
                </p:cNvSpPr>
                <p:nvPr/>
              </p:nvSpPr>
              <p:spPr bwMode="auto">
                <a:xfrm rot="10800000">
                  <a:off x="2671" y="1467"/>
                  <a:ext cx="18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rPr>
                    <a:t>?</a:t>
                  </a:r>
                </a:p>
              </p:txBody>
            </p:sp>
          </p:grpSp>
          <p:pic>
            <p:nvPicPr>
              <p:cNvPr id="215064" name="Picture 24" descr="j0199183_1"/>
              <p:cNvPicPr>
                <a:picLocks noChangeAspect="1" noChangeArrowheads="1"/>
              </p:cNvPicPr>
              <p:nvPr/>
            </p:nvPicPr>
            <p:blipFill>
              <a:blip r:embed="rId2" cstate="print">
                <a:extLst>
                  <a:ext uri="{28A0092B-C50C-407E-A947-70E740481C1C}">
                    <a14:useLocalDpi xmlns:a14="http://schemas.microsoft.com/office/drawing/2010/main" val="0"/>
                  </a:ext>
                </a:extLst>
              </a:blip>
              <a:srcRect r="18733"/>
              <a:stretch>
                <a:fillRect/>
              </a:stretch>
            </p:blipFill>
            <p:spPr bwMode="auto">
              <a:xfrm rot="2085323">
                <a:off x="2508" y="1525"/>
                <a:ext cx="400" cy="4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5065" name="Group 25"/>
            <p:cNvGrpSpPr>
              <a:grpSpLocks/>
            </p:cNvGrpSpPr>
            <p:nvPr/>
          </p:nvGrpSpPr>
          <p:grpSpPr bwMode="auto">
            <a:xfrm>
              <a:off x="1519" y="2478"/>
              <a:ext cx="544" cy="734"/>
              <a:chOff x="1202" y="2614"/>
              <a:chExt cx="742" cy="824"/>
            </a:xfrm>
          </p:grpSpPr>
          <p:pic>
            <p:nvPicPr>
              <p:cNvPr id="215066" name="Picture 26" descr="an0255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 y="2614"/>
                <a:ext cx="742" cy="824"/>
              </a:xfrm>
              <a:prstGeom prst="rect">
                <a:avLst/>
              </a:prstGeom>
              <a:noFill/>
              <a:extLst>
                <a:ext uri="{909E8E84-426E-40DD-AFC4-6F175D3DCCD1}">
                  <a14:hiddenFill xmlns:a14="http://schemas.microsoft.com/office/drawing/2010/main">
                    <a:solidFill>
                      <a:srgbClr val="FFFFFF"/>
                    </a:solidFill>
                  </a14:hiddenFill>
                </a:ext>
              </a:extLst>
            </p:spPr>
          </p:pic>
          <p:sp>
            <p:nvSpPr>
              <p:cNvPr id="215067" name="Rectangle 27"/>
              <p:cNvSpPr>
                <a:spLocks noChangeArrowheads="1"/>
              </p:cNvSpPr>
              <p:nvPr/>
            </p:nvSpPr>
            <p:spPr bwMode="auto">
              <a:xfrm>
                <a:off x="1610" y="2614"/>
                <a:ext cx="317" cy="1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15068" name="Text Box 28"/>
            <p:cNvSpPr txBox="1">
              <a:spLocks noChangeArrowheads="1"/>
            </p:cNvSpPr>
            <p:nvPr/>
          </p:nvSpPr>
          <p:spPr bwMode="auto">
            <a:xfrm>
              <a:off x="2653" y="2659"/>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C</a:t>
              </a:r>
            </a:p>
          </p:txBody>
        </p:sp>
        <p:sp>
          <p:nvSpPr>
            <p:cNvPr id="215069" name="Text Box 29"/>
            <p:cNvSpPr txBox="1">
              <a:spLocks noChangeArrowheads="1"/>
            </p:cNvSpPr>
            <p:nvPr/>
          </p:nvSpPr>
          <p:spPr bwMode="auto">
            <a:xfrm>
              <a:off x="1382" y="3249"/>
              <a:ext cx="319"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A</a:t>
              </a:r>
            </a:p>
          </p:txBody>
        </p:sp>
        <p:sp>
          <p:nvSpPr>
            <p:cNvPr id="215070" name="Text Box 30"/>
            <p:cNvSpPr txBox="1">
              <a:spLocks noChangeArrowheads="1"/>
            </p:cNvSpPr>
            <p:nvPr/>
          </p:nvSpPr>
          <p:spPr bwMode="auto">
            <a:xfrm>
              <a:off x="3742" y="3203"/>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B</a:t>
              </a:r>
            </a:p>
          </p:txBody>
        </p:sp>
      </p:grpSp>
      <p:sp>
        <p:nvSpPr>
          <p:cNvPr id="215071" name="Rectangle 31"/>
          <p:cNvSpPr>
            <a:spLocks noGrp="1"/>
          </p:cNvSpPr>
          <p:nvPr>
            <p:ph type="title"/>
          </p:nvPr>
        </p:nvSpPr>
        <p:spPr>
          <a:xfrm>
            <a:off x="1847850" y="620714"/>
            <a:ext cx="8229600" cy="649287"/>
          </a:xfrm>
        </p:spPr>
        <p:txBody>
          <a:bodyPr/>
          <a:lstStyle/>
          <a:p>
            <a:r>
              <a:rPr kumimoji="1" lang="en-US" altLang="zh-CN" sz="3200" dirty="0">
                <a:solidFill>
                  <a:srgbClr val="009900"/>
                </a:solidFill>
                <a:ea typeface="黑体" panose="02010609060101010101" pitchFamily="49" charset="-122"/>
              </a:rPr>
              <a:t>【</a:t>
            </a:r>
            <a:r>
              <a:rPr kumimoji="1" lang="zh-CN" altLang="en-US" sz="3200" dirty="0">
                <a:solidFill>
                  <a:srgbClr val="009900"/>
                </a:solidFill>
                <a:ea typeface="黑体" panose="02010609060101010101" pitchFamily="49" charset="-122"/>
              </a:rPr>
              <a:t>产生式系统应用举例</a:t>
            </a:r>
            <a:r>
              <a:rPr kumimoji="1" lang="en-US" altLang="zh-CN" sz="3200" dirty="0">
                <a:solidFill>
                  <a:srgbClr val="009900"/>
                </a:solidFill>
                <a:ea typeface="黑体" panose="02010609060101010101" pitchFamily="49" charset="-122"/>
              </a:rPr>
              <a:t>】</a:t>
            </a:r>
          </a:p>
        </p:txBody>
      </p:sp>
    </p:spTree>
    <p:extLst>
      <p:ext uri="{BB962C8B-B14F-4D97-AF65-F5344CB8AC3E}">
        <p14:creationId xmlns:p14="http://schemas.microsoft.com/office/powerpoint/2010/main" val="4001285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91173FE-2399-4FFD-B8E2-B594D64FB33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6073" name="Text Box 9"/>
          <p:cNvSpPr txBox="1">
            <a:spLocks noChangeArrowheads="1"/>
          </p:cNvSpPr>
          <p:nvPr/>
        </p:nvSpPr>
        <p:spPr bwMode="auto">
          <a:xfrm>
            <a:off x="1847850" y="692151"/>
            <a:ext cx="1512888" cy="519113"/>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pitchFamily="2" charset="-122"/>
                <a:cs typeface="Arial" panose="020B0604020202020204" pitchFamily="34" charset="0"/>
              </a:rPr>
              <a:t>求解：</a:t>
            </a:r>
            <a:endPar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pitchFamily="2" charset="-122"/>
              <a:cs typeface="+mn-cs"/>
            </a:endParaRPr>
          </a:p>
        </p:txBody>
      </p:sp>
      <p:sp>
        <p:nvSpPr>
          <p:cNvPr id="216074" name="Text Box 10"/>
          <p:cNvSpPr txBox="1">
            <a:spLocks noChangeArrowheads="1"/>
          </p:cNvSpPr>
          <p:nvPr/>
        </p:nvSpPr>
        <p:spPr bwMode="auto">
          <a:xfrm>
            <a:off x="2424113" y="1196976"/>
            <a:ext cx="7561262" cy="38512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(1) </a:t>
            </a:r>
            <a:r>
              <a:rPr kumimoji="0" lang="zh-CN" altLang="en-US"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综合数据库：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(M, B, Box, On, H)  </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M: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猴子的位置</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B</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香蕉的位置</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Box: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箱子的位置</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On=0: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猴子在地板上</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On=1: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猴子在箱子上</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H=0: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猴子没有抓到香蕉</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H=1: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猴子抓到了香蕉</a:t>
            </a:r>
          </a:p>
        </p:txBody>
      </p:sp>
      <p:sp>
        <p:nvSpPr>
          <p:cNvPr id="216075" name="Text Box 11"/>
          <p:cNvSpPr txBox="1">
            <a:spLocks noChangeArrowheads="1"/>
          </p:cNvSpPr>
          <p:nvPr/>
        </p:nvSpPr>
        <p:spPr bwMode="auto">
          <a:xfrm>
            <a:off x="2438401" y="5214939"/>
            <a:ext cx="6048375" cy="533031"/>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(2)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初始状态：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 c, b, 0, 0)  </a:t>
            </a:r>
          </a:p>
        </p:txBody>
      </p:sp>
    </p:spTree>
    <p:extLst>
      <p:ext uri="{BB962C8B-B14F-4D97-AF65-F5344CB8AC3E}">
        <p14:creationId xmlns:p14="http://schemas.microsoft.com/office/powerpoint/2010/main" val="3022460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1A0B870-A177-4589-B71F-8B5F7654B64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7097" name="Text Box 9"/>
          <p:cNvSpPr txBox="1">
            <a:spLocks noChangeArrowheads="1"/>
          </p:cNvSpPr>
          <p:nvPr/>
        </p:nvSpPr>
        <p:spPr bwMode="auto">
          <a:xfrm>
            <a:off x="2063752" y="844412"/>
            <a:ext cx="8424862" cy="523220"/>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(3)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结束状态：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c, c, c, 1, 1</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p>
        </p:txBody>
      </p:sp>
      <p:sp>
        <p:nvSpPr>
          <p:cNvPr id="217098" name="Text Box 10"/>
          <p:cNvSpPr txBox="1">
            <a:spLocks noChangeArrowheads="1"/>
          </p:cNvSpPr>
          <p:nvPr/>
        </p:nvSpPr>
        <p:spPr bwMode="auto">
          <a:xfrm>
            <a:off x="2063751" y="1989138"/>
            <a:ext cx="8424863" cy="3124200"/>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(4) </a:t>
            </a:r>
            <a:r>
              <a:rPr kumimoji="0" lang="zh-CN" altLang="en-US"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规则集：</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1</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w</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2</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3</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4</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5</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1)</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其中，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w</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为变量。</a:t>
            </a:r>
          </a:p>
        </p:txBody>
      </p:sp>
    </p:spTree>
    <p:extLst>
      <p:ext uri="{BB962C8B-B14F-4D97-AF65-F5344CB8AC3E}">
        <p14:creationId xmlns:p14="http://schemas.microsoft.com/office/powerpoint/2010/main" val="1472758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6D28AF-06D0-44C9-B48C-F626ECFDE99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3811" name="Rectangle 3"/>
          <p:cNvSpPr>
            <a:spLocks noGrp="1"/>
          </p:cNvSpPr>
          <p:nvPr>
            <p:ph type="body" idx="1"/>
          </p:nvPr>
        </p:nvSpPr>
        <p:spPr>
          <a:xfrm>
            <a:off x="1919289" y="908051"/>
            <a:ext cx="8569325" cy="4525963"/>
          </a:xfrm>
        </p:spPr>
        <p:txBody>
          <a:bodyPr/>
          <a:lstStyle/>
          <a:p>
            <a:pPr>
              <a:buFont typeface="Wingdings" panose="05000000000000000000" pitchFamily="2" charset="2"/>
              <a:buNone/>
            </a:pPr>
            <a:r>
              <a:rPr lang="zh-CN" altLang="en-US" b="1" dirty="0">
                <a:latin typeface="楷体_GB2312" pitchFamily="49" charset="-122"/>
                <a:ea typeface="楷体_GB2312" pitchFamily="49" charset="-122"/>
              </a:rPr>
              <a:t>解答：</a:t>
            </a:r>
          </a:p>
          <a:p>
            <a:pPr>
              <a:buFont typeface="Wingdings" panose="05000000000000000000" pitchFamily="2" charset="2"/>
              <a:buNone/>
            </a:pPr>
            <a:r>
              <a:rPr lang="zh-CN" altLang="en-US" b="1" dirty="0">
                <a:latin typeface="楷体_GB2312" pitchFamily="49" charset="-122"/>
                <a:ea typeface="楷体_GB2312" pitchFamily="49" charset="-122"/>
              </a:rPr>
              <a:t>    根据具体问题可将规则具体为：</a:t>
            </a:r>
          </a:p>
          <a:p>
            <a:pPr>
              <a:buFont typeface="Wingdings" panose="05000000000000000000" pitchFamily="2" charset="2"/>
              <a:buNone/>
            </a:pPr>
            <a:r>
              <a:rPr lang="en-US" altLang="zh-CN" b="1" dirty="0">
                <a:latin typeface="楷体_GB2312" pitchFamily="49" charset="-122"/>
                <a:ea typeface="楷体_GB2312" pitchFamily="49" charset="-122"/>
              </a:rPr>
              <a:t>r1: IF  (a, c, b, 0, 0)  THEN  (b, c, b, 0, 0)</a:t>
            </a:r>
          </a:p>
          <a:p>
            <a:pPr>
              <a:buFont typeface="Wingdings" panose="05000000000000000000" pitchFamily="2" charset="2"/>
              <a:buNone/>
            </a:pPr>
            <a:r>
              <a:rPr lang="en-US" altLang="zh-CN" b="1" dirty="0">
                <a:latin typeface="楷体_GB2312" pitchFamily="49" charset="-122"/>
                <a:ea typeface="楷体_GB2312" pitchFamily="49" charset="-122"/>
              </a:rPr>
              <a:t>r2: IF  (b, c, b, 0, 0)  THEN  (c, c, c, 0, 0)</a:t>
            </a:r>
          </a:p>
          <a:p>
            <a:pPr>
              <a:buNone/>
            </a:pPr>
            <a:r>
              <a:rPr lang="en-US" altLang="zh-CN" b="1" dirty="0">
                <a:latin typeface="楷体_GB2312" pitchFamily="49" charset="-122"/>
                <a:ea typeface="楷体_GB2312" pitchFamily="49" charset="-122"/>
              </a:rPr>
              <a:t>r3: IF  (b, c, b, 0, 0)  THEN  (b, c, b, 1, 0)</a:t>
            </a:r>
          </a:p>
          <a:p>
            <a:pPr>
              <a:buNone/>
            </a:pPr>
            <a:r>
              <a:rPr lang="en-US" altLang="zh-CN" b="1" dirty="0">
                <a:latin typeface="楷体_GB2312" pitchFamily="49" charset="-122"/>
                <a:ea typeface="楷体_GB2312" pitchFamily="49" charset="-122"/>
              </a:rPr>
              <a:t>r3: IF  (c ,c, c, 0, 0)  THEN  (c, c, c, 1, 0)</a:t>
            </a:r>
          </a:p>
          <a:p>
            <a:pPr>
              <a:buFont typeface="Wingdings" panose="05000000000000000000" pitchFamily="2" charset="2"/>
              <a:buNone/>
            </a:pPr>
            <a:r>
              <a:rPr lang="en-US" altLang="zh-CN" b="1" dirty="0">
                <a:latin typeface="楷体_GB2312" pitchFamily="49" charset="-122"/>
                <a:ea typeface="楷体_GB2312" pitchFamily="49" charset="-122"/>
              </a:rPr>
              <a:t>r5: IF  (c, c, c, 1, 0)  THEN  (c, c, c, 1, 1)</a:t>
            </a:r>
          </a:p>
          <a:p>
            <a:pPr>
              <a:buFont typeface="Wingdings" panose="05000000000000000000" pitchFamily="2" charset="2"/>
              <a:buNone/>
            </a:pPr>
            <a:r>
              <a:rPr lang="zh-CN" altLang="en-US" b="1" dirty="0">
                <a:latin typeface="楷体_GB2312" pitchFamily="49" charset="-122"/>
                <a:ea typeface="楷体_GB2312" pitchFamily="49" charset="-122"/>
              </a:rPr>
              <a:t>在已知事实下，</a:t>
            </a:r>
            <a:r>
              <a:rPr lang="en-US" altLang="zh-CN" b="1" dirty="0">
                <a:latin typeface="楷体_GB2312" pitchFamily="49" charset="-122"/>
                <a:ea typeface="楷体_GB2312" pitchFamily="49" charset="-122"/>
              </a:rPr>
              <a:t>r1</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r2</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r3</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zh-CN" altLang="en-US" b="1" dirty="0">
                <a:latin typeface="楷体_GB2312" pitchFamily="49" charset="-122"/>
                <a:ea typeface="楷体_GB2312" pitchFamily="49" charset="-122"/>
              </a:rPr>
              <a:t>可得到香蕉</a:t>
            </a:r>
          </a:p>
        </p:txBody>
      </p:sp>
    </p:spTree>
    <p:extLst>
      <p:ext uri="{BB962C8B-B14F-4D97-AF65-F5344CB8AC3E}">
        <p14:creationId xmlns:p14="http://schemas.microsoft.com/office/powerpoint/2010/main" val="4149427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AE50767-96E5-404F-9756-4EDC129ED4C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8121" name="Text Box 9"/>
          <p:cNvSpPr txBox="1">
            <a:spLocks noChangeArrowheads="1"/>
          </p:cNvSpPr>
          <p:nvPr/>
        </p:nvSpPr>
        <p:spPr bwMode="auto">
          <a:xfrm>
            <a:off x="1774825" y="908051"/>
            <a:ext cx="8642350" cy="1971675"/>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pitchFamily="2" charset="-122"/>
                <a:cs typeface="Arial" panose="020B0604020202020204" pitchFamily="34" charset="0"/>
              </a:rPr>
              <a:t>例</a:t>
            </a:r>
            <a:r>
              <a:rPr kumimoji="0" lang="en-US" altLang="zh-CN"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pitchFamily="2" charset="-122"/>
                <a:cs typeface="Arial" panose="020B0604020202020204" pitchFamily="34" charset="0"/>
              </a:rPr>
              <a:t>2</a:t>
            </a:r>
            <a:r>
              <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pitchFamily="2" charset="-122"/>
                <a:cs typeface="Arial" panose="020B0604020202020204" pitchFamily="34" charset="0"/>
              </a:rPr>
              <a:t>：</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传教士与野人问题。</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N</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个传教士，</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N</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个野人，一</a:t>
            </a:r>
          </a:p>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          条船，可同时乘坐</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k</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个人，要求在任何时刻，在</a:t>
            </a:r>
          </a:p>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          河的两岸，传教士的人数不能少于野人的人数。</a:t>
            </a:r>
          </a:p>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          问：如何过河？</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以</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N=3</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k=2</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为例求解。</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a:t>
            </a:r>
            <a:endPar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endParaRPr>
          </a:p>
        </p:txBody>
      </p:sp>
      <p:sp>
        <p:nvSpPr>
          <p:cNvPr id="218122" name="Text Box 10"/>
          <p:cNvSpPr txBox="1">
            <a:spLocks noChangeArrowheads="1"/>
          </p:cNvSpPr>
          <p:nvPr/>
        </p:nvSpPr>
        <p:spPr bwMode="auto">
          <a:xfrm>
            <a:off x="1804989" y="2938463"/>
            <a:ext cx="1512887" cy="519112"/>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6600"/>
                </a:solidFill>
                <a:effectLst/>
                <a:uLnTx/>
                <a:uFillTx/>
                <a:latin typeface="Times New Roman" panose="02020603050405020304" pitchFamily="18" charset="0"/>
                <a:ea typeface="等线" panose="02010600030101010101" pitchFamily="2" charset="-122"/>
                <a:cs typeface="Arial" panose="020B0604020202020204" pitchFamily="34" charset="0"/>
              </a:rPr>
              <a:t>描述：</a:t>
            </a:r>
            <a:endParaRPr kumimoji="0" lang="zh-CN" altLang="en-US" sz="2800" b="1" i="0" u="none" strike="noStrike" kern="1200" cap="none" spc="0" normalizeH="0" baseline="0" noProof="0">
              <a:ln>
                <a:noFill/>
              </a:ln>
              <a:solidFill>
                <a:srgbClr val="006600"/>
              </a:solidFill>
              <a:effectLst/>
              <a:uLnTx/>
              <a:uFillTx/>
              <a:latin typeface="Times New Roman" panose="02020603050405020304" pitchFamily="18" charset="0"/>
              <a:ea typeface="等线" panose="02010600030101010101" pitchFamily="2" charset="-122"/>
              <a:cs typeface="+mn-cs"/>
            </a:endParaRPr>
          </a:p>
        </p:txBody>
      </p:sp>
      <p:sp>
        <p:nvSpPr>
          <p:cNvPr id="218124" name="Text Box 12"/>
          <p:cNvSpPr txBox="1">
            <a:spLocks noChangeArrowheads="1"/>
          </p:cNvSpPr>
          <p:nvPr/>
        </p:nvSpPr>
        <p:spPr bwMode="auto">
          <a:xfrm>
            <a:off x="3359151" y="3357563"/>
            <a:ext cx="1655763" cy="519112"/>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初始状态</a:t>
            </a:r>
          </a:p>
        </p:txBody>
      </p:sp>
      <p:sp>
        <p:nvSpPr>
          <p:cNvPr id="218125" name="Text Box 13"/>
          <p:cNvSpPr txBox="1">
            <a:spLocks noChangeArrowheads="1"/>
          </p:cNvSpPr>
          <p:nvPr/>
        </p:nvSpPr>
        <p:spPr bwMode="auto">
          <a:xfrm>
            <a:off x="6888163" y="3355976"/>
            <a:ext cx="1655762" cy="519113"/>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目标状态</a:t>
            </a:r>
          </a:p>
        </p:txBody>
      </p:sp>
      <p:graphicFrame>
        <p:nvGraphicFramePr>
          <p:cNvPr id="218193" name="Group 81"/>
          <p:cNvGraphicFramePr>
            <a:graphicFrameLocks noGrp="1"/>
          </p:cNvGraphicFramePr>
          <p:nvPr/>
        </p:nvGraphicFramePr>
        <p:xfrm>
          <a:off x="3359150" y="4005263"/>
          <a:ext cx="1727200" cy="2032000"/>
        </p:xfrm>
        <a:graphic>
          <a:graphicData uri="http://schemas.openxmlformats.org/drawingml/2006/table">
            <a:tbl>
              <a:tblPr/>
              <a:tblGrid>
                <a:gridCol w="576263">
                  <a:extLst>
                    <a:ext uri="{9D8B030D-6E8A-4147-A177-3AD203B41FA5}">
                      <a16:colId xmlns:a16="http://schemas.microsoft.com/office/drawing/2014/main" val="3499025020"/>
                    </a:ext>
                  </a:extLst>
                </a:gridCol>
                <a:gridCol w="574675">
                  <a:extLst>
                    <a:ext uri="{9D8B030D-6E8A-4147-A177-3AD203B41FA5}">
                      <a16:colId xmlns:a16="http://schemas.microsoft.com/office/drawing/2014/main" val="246000611"/>
                    </a:ext>
                  </a:extLst>
                </a:gridCol>
                <a:gridCol w="576262">
                  <a:extLst>
                    <a:ext uri="{9D8B030D-6E8A-4147-A177-3AD203B41FA5}">
                      <a16:colId xmlns:a16="http://schemas.microsoft.com/office/drawing/2014/main" val="2728907253"/>
                    </a:ext>
                  </a:extLst>
                </a:gridCol>
              </a:tblGrid>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extLst>
                  <a:ext uri="{0D108BD9-81ED-4DB2-BD59-A6C34878D82A}">
                    <a16:rowId xmlns:a16="http://schemas.microsoft.com/office/drawing/2014/main" val="4242357463"/>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6073481"/>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900428"/>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0859591"/>
                  </a:ext>
                </a:extLst>
              </a:tr>
            </a:tbl>
          </a:graphicData>
        </a:graphic>
      </p:graphicFrame>
      <p:graphicFrame>
        <p:nvGraphicFramePr>
          <p:cNvPr id="218194" name="Group 82"/>
          <p:cNvGraphicFramePr>
            <a:graphicFrameLocks noGrp="1"/>
          </p:cNvGraphicFramePr>
          <p:nvPr/>
        </p:nvGraphicFramePr>
        <p:xfrm>
          <a:off x="6888163" y="3990975"/>
          <a:ext cx="1727200" cy="2032000"/>
        </p:xfrm>
        <a:graphic>
          <a:graphicData uri="http://schemas.openxmlformats.org/drawingml/2006/table">
            <a:tbl>
              <a:tblPr/>
              <a:tblGrid>
                <a:gridCol w="576262">
                  <a:extLst>
                    <a:ext uri="{9D8B030D-6E8A-4147-A177-3AD203B41FA5}">
                      <a16:colId xmlns:a16="http://schemas.microsoft.com/office/drawing/2014/main" val="2694331774"/>
                    </a:ext>
                  </a:extLst>
                </a:gridCol>
                <a:gridCol w="574675">
                  <a:extLst>
                    <a:ext uri="{9D8B030D-6E8A-4147-A177-3AD203B41FA5}">
                      <a16:colId xmlns:a16="http://schemas.microsoft.com/office/drawing/2014/main" val="3231354901"/>
                    </a:ext>
                  </a:extLst>
                </a:gridCol>
                <a:gridCol w="576263">
                  <a:extLst>
                    <a:ext uri="{9D8B030D-6E8A-4147-A177-3AD203B41FA5}">
                      <a16:colId xmlns:a16="http://schemas.microsoft.com/office/drawing/2014/main" val="4267329584"/>
                    </a:ext>
                  </a:extLst>
                </a:gridCol>
              </a:tblGrid>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4100663583"/>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3490229"/>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3658328"/>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10029"/>
                  </a:ext>
                </a:extLst>
              </a:tr>
            </a:tbl>
          </a:graphicData>
        </a:graphic>
      </p:graphicFrame>
      <p:sp>
        <p:nvSpPr>
          <p:cNvPr id="218182" name="AutoShape 70"/>
          <p:cNvSpPr>
            <a:spLocks noChangeArrowheads="1"/>
          </p:cNvSpPr>
          <p:nvPr/>
        </p:nvSpPr>
        <p:spPr bwMode="auto">
          <a:xfrm>
            <a:off x="5448300" y="4797425"/>
            <a:ext cx="1150938" cy="431800"/>
          </a:xfrm>
          <a:prstGeom prst="rightArrow">
            <a:avLst>
              <a:gd name="adj1" fmla="val 50000"/>
              <a:gd name="adj2" fmla="val 66636"/>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72939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C8C7B9A-5D33-4006-8D59-8B9F192CCB5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9145" name="Text Box 9"/>
          <p:cNvSpPr txBox="1">
            <a:spLocks noChangeArrowheads="1"/>
          </p:cNvSpPr>
          <p:nvPr/>
        </p:nvSpPr>
        <p:spPr bwMode="auto">
          <a:xfrm>
            <a:off x="698168" y="414617"/>
            <a:ext cx="7561263" cy="1160463"/>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(1)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综合数据库：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(m, c, b)  </a:t>
            </a:r>
          </a:p>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其中，</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0≤m≤3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0≤c≤3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b∈{ 0, 1 }</a:t>
            </a:r>
          </a:p>
        </p:txBody>
      </p:sp>
      <p:sp>
        <p:nvSpPr>
          <p:cNvPr id="219146" name="Text Box 10"/>
          <p:cNvSpPr txBox="1">
            <a:spLocks noChangeArrowheads="1"/>
          </p:cNvSpPr>
          <p:nvPr/>
        </p:nvSpPr>
        <p:spPr bwMode="auto">
          <a:xfrm>
            <a:off x="6828657" y="375862"/>
            <a:ext cx="5126038"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(2)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初始状态：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(3, 3, 1)  </a:t>
            </a:r>
          </a:p>
        </p:txBody>
      </p:sp>
      <p:sp>
        <p:nvSpPr>
          <p:cNvPr id="219147" name="Text Box 11"/>
          <p:cNvSpPr txBox="1">
            <a:spLocks noChangeArrowheads="1"/>
          </p:cNvSpPr>
          <p:nvPr/>
        </p:nvSpPr>
        <p:spPr bwMode="auto">
          <a:xfrm>
            <a:off x="6828657" y="994848"/>
            <a:ext cx="5126038"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(3)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目标状态：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(0, 0, 0)  </a:t>
            </a:r>
          </a:p>
        </p:txBody>
      </p:sp>
      <p:sp>
        <p:nvSpPr>
          <p:cNvPr id="219148" name="Text Box 12"/>
          <p:cNvSpPr txBox="1">
            <a:spLocks noChangeArrowheads="1"/>
          </p:cNvSpPr>
          <p:nvPr/>
        </p:nvSpPr>
        <p:spPr bwMode="auto">
          <a:xfrm>
            <a:off x="698168" y="2021028"/>
            <a:ext cx="2792413"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(4)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规则集</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p:txBody>
      </p:sp>
      <p:sp>
        <p:nvSpPr>
          <p:cNvPr id="219149" name="Rectangle 13"/>
          <p:cNvSpPr>
            <a:spLocks noChangeArrowheads="1"/>
          </p:cNvSpPr>
          <p:nvPr/>
        </p:nvSpPr>
        <p:spPr bwMode="auto">
          <a:xfrm>
            <a:off x="756789" y="2630955"/>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r1: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(m-1, c, 0)</a:t>
            </a:r>
          </a:p>
        </p:txBody>
      </p:sp>
      <p:sp>
        <p:nvSpPr>
          <p:cNvPr id="219150" name="Rectangle 14"/>
          <p:cNvSpPr>
            <a:spLocks noChangeArrowheads="1"/>
          </p:cNvSpPr>
          <p:nvPr/>
        </p:nvSpPr>
        <p:spPr bwMode="auto">
          <a:xfrm>
            <a:off x="756789" y="3135780"/>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r2: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 c-1, 0)</a:t>
            </a:r>
          </a:p>
        </p:txBody>
      </p:sp>
      <p:sp>
        <p:nvSpPr>
          <p:cNvPr id="219151" name="Rectangle 15"/>
          <p:cNvSpPr>
            <a:spLocks noChangeArrowheads="1"/>
          </p:cNvSpPr>
          <p:nvPr/>
        </p:nvSpPr>
        <p:spPr bwMode="auto">
          <a:xfrm>
            <a:off x="756788" y="3697755"/>
            <a:ext cx="54675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r3: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(m-1, c-1, 0)</a:t>
            </a:r>
          </a:p>
        </p:txBody>
      </p:sp>
      <p:sp>
        <p:nvSpPr>
          <p:cNvPr id="219152" name="Rectangle 16"/>
          <p:cNvSpPr>
            <a:spLocks noChangeArrowheads="1"/>
          </p:cNvSpPr>
          <p:nvPr/>
        </p:nvSpPr>
        <p:spPr bwMode="auto">
          <a:xfrm>
            <a:off x="744089" y="4274017"/>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r4: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(m-2, c, 0)</a:t>
            </a:r>
          </a:p>
        </p:txBody>
      </p:sp>
      <p:sp>
        <p:nvSpPr>
          <p:cNvPr id="219153" name="Rectangle 17"/>
          <p:cNvSpPr>
            <a:spLocks noChangeArrowheads="1"/>
          </p:cNvSpPr>
          <p:nvPr/>
        </p:nvSpPr>
        <p:spPr bwMode="auto">
          <a:xfrm>
            <a:off x="758374" y="4777255"/>
            <a:ext cx="63591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r5: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 c-2, 0)</a:t>
            </a:r>
          </a:p>
        </p:txBody>
      </p:sp>
      <p:sp>
        <p:nvSpPr>
          <p:cNvPr id="12" name="Rectangle 9"/>
          <p:cNvSpPr>
            <a:spLocks noChangeArrowheads="1"/>
          </p:cNvSpPr>
          <p:nvPr/>
        </p:nvSpPr>
        <p:spPr bwMode="auto">
          <a:xfrm>
            <a:off x="6421504" y="2630955"/>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r6: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(m+1, c, 1)</a:t>
            </a:r>
          </a:p>
        </p:txBody>
      </p:sp>
      <p:sp>
        <p:nvSpPr>
          <p:cNvPr id="13" name="Rectangle 10"/>
          <p:cNvSpPr>
            <a:spLocks noChangeArrowheads="1"/>
          </p:cNvSpPr>
          <p:nvPr/>
        </p:nvSpPr>
        <p:spPr bwMode="auto">
          <a:xfrm>
            <a:off x="6421504" y="3135780"/>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r7: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 c+1, 1)</a:t>
            </a:r>
          </a:p>
        </p:txBody>
      </p:sp>
      <p:sp>
        <p:nvSpPr>
          <p:cNvPr id="14" name="Rectangle 11"/>
          <p:cNvSpPr>
            <a:spLocks noChangeArrowheads="1"/>
          </p:cNvSpPr>
          <p:nvPr/>
        </p:nvSpPr>
        <p:spPr bwMode="auto">
          <a:xfrm>
            <a:off x="6421504" y="3697755"/>
            <a:ext cx="56375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r8: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(m+1, c+1, 1)</a:t>
            </a:r>
          </a:p>
        </p:txBody>
      </p:sp>
      <p:sp>
        <p:nvSpPr>
          <p:cNvPr id="15" name="Rectangle 12"/>
          <p:cNvSpPr>
            <a:spLocks noChangeArrowheads="1"/>
          </p:cNvSpPr>
          <p:nvPr/>
        </p:nvSpPr>
        <p:spPr bwMode="auto">
          <a:xfrm>
            <a:off x="6408804" y="4274018"/>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r9: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(m+2, c, 1)</a:t>
            </a:r>
          </a:p>
        </p:txBody>
      </p:sp>
      <p:sp>
        <p:nvSpPr>
          <p:cNvPr id="16" name="Rectangle 13"/>
          <p:cNvSpPr>
            <a:spLocks noChangeArrowheads="1"/>
          </p:cNvSpPr>
          <p:nvPr/>
        </p:nvSpPr>
        <p:spPr bwMode="auto">
          <a:xfrm>
            <a:off x="6423092" y="4777255"/>
            <a:ext cx="54739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r10: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 c+2, 1)</a:t>
            </a:r>
          </a:p>
        </p:txBody>
      </p:sp>
    </p:spTree>
    <p:extLst>
      <p:ext uri="{BB962C8B-B14F-4D97-AF65-F5344CB8AC3E}">
        <p14:creationId xmlns:p14="http://schemas.microsoft.com/office/powerpoint/2010/main" val="427198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6D28AF-06D0-44C9-B48C-F626ECFDE99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3811" name="Rectangle 3"/>
          <p:cNvSpPr>
            <a:spLocks noGrp="1"/>
          </p:cNvSpPr>
          <p:nvPr>
            <p:ph type="body" idx="1"/>
          </p:nvPr>
        </p:nvSpPr>
        <p:spPr>
          <a:xfrm>
            <a:off x="825909" y="265932"/>
            <a:ext cx="11002298" cy="6272980"/>
          </a:xfrm>
        </p:spPr>
        <p:txBody>
          <a:bodyPr>
            <a:normAutofit fontScale="85000" lnSpcReduction="10000"/>
          </a:bodyPr>
          <a:lstStyle/>
          <a:p>
            <a:pPr>
              <a:buFont typeface="Wingdings" panose="05000000000000000000" pitchFamily="2" charset="2"/>
              <a:buNone/>
            </a:pPr>
            <a:r>
              <a:rPr lang="zh-CN" altLang="en-US" b="1" dirty="0">
                <a:latin typeface="楷体_GB2312" pitchFamily="49" charset="-122"/>
                <a:ea typeface="楷体_GB2312" pitchFamily="49" charset="-122"/>
              </a:rPr>
              <a:t>解答：</a:t>
            </a:r>
          </a:p>
          <a:p>
            <a:pPr>
              <a:buFont typeface="Wingdings" panose="05000000000000000000" pitchFamily="2" charset="2"/>
              <a:buNone/>
            </a:pPr>
            <a:r>
              <a:rPr lang="zh-CN" altLang="en-US" b="1" dirty="0">
                <a:latin typeface="楷体_GB2312" pitchFamily="49" charset="-122"/>
                <a:ea typeface="楷体_GB2312" pitchFamily="49" charset="-122"/>
              </a:rPr>
              <a:t>    根据具体问题可将规则具体为：</a:t>
            </a:r>
          </a:p>
          <a:p>
            <a:pPr>
              <a:buFont typeface="Wingdings" panose="05000000000000000000" pitchFamily="2" charset="2"/>
              <a:buNone/>
            </a:pPr>
            <a:r>
              <a:rPr lang="en-US" altLang="zh-CN" b="1" dirty="0">
                <a:latin typeface="楷体_GB2312" pitchFamily="49" charset="-122"/>
                <a:ea typeface="楷体_GB2312" pitchFamily="49" charset="-122"/>
              </a:rPr>
              <a:t>r5: IF  (3, 3, 1)  THEN  (3, 1, 0)</a:t>
            </a:r>
          </a:p>
          <a:p>
            <a:pPr>
              <a:buFont typeface="Wingdings" panose="05000000000000000000" pitchFamily="2" charset="2"/>
              <a:buNone/>
            </a:pPr>
            <a:r>
              <a:rPr lang="en-US" altLang="zh-CN" b="1" dirty="0">
                <a:latin typeface="楷体_GB2312" pitchFamily="49" charset="-122"/>
                <a:ea typeface="楷体_GB2312" pitchFamily="49" charset="-122"/>
              </a:rPr>
              <a:t>r7: IF  (3, 1, 0)  THEN  (3, 2, 1)</a:t>
            </a:r>
          </a:p>
          <a:p>
            <a:pPr>
              <a:buFont typeface="Wingdings" panose="05000000000000000000" pitchFamily="2" charset="2"/>
              <a:buNone/>
            </a:pPr>
            <a:r>
              <a:rPr lang="en-US" altLang="zh-CN" b="1" dirty="0">
                <a:latin typeface="楷体_GB2312" pitchFamily="49" charset="-122"/>
                <a:ea typeface="楷体_GB2312" pitchFamily="49" charset="-122"/>
              </a:rPr>
              <a:t>r5: IF  (3 ,2, 1)  THEN  (3, 0, 0)</a:t>
            </a:r>
          </a:p>
          <a:p>
            <a:pPr>
              <a:buFont typeface="Wingdings" panose="05000000000000000000" pitchFamily="2" charset="2"/>
              <a:buNone/>
            </a:pPr>
            <a:r>
              <a:rPr lang="en-US" altLang="zh-CN" b="1" dirty="0">
                <a:latin typeface="楷体_GB2312" pitchFamily="49" charset="-122"/>
                <a:ea typeface="楷体_GB2312" pitchFamily="49" charset="-122"/>
              </a:rPr>
              <a:t>r7: IF  (3, 0, 0)  THEN  (3, 1, 1)</a:t>
            </a:r>
          </a:p>
          <a:p>
            <a:pPr>
              <a:buFont typeface="Wingdings" panose="05000000000000000000" pitchFamily="2" charset="2"/>
              <a:buNone/>
            </a:pPr>
            <a:r>
              <a:rPr lang="en-US" altLang="zh-CN" b="1" dirty="0">
                <a:latin typeface="楷体_GB2312" pitchFamily="49" charset="-122"/>
                <a:ea typeface="楷体_GB2312" pitchFamily="49" charset="-122"/>
              </a:rPr>
              <a:t>r4: IF  (3, 1, 1)  THEN  (1, 1, 0)</a:t>
            </a:r>
          </a:p>
          <a:p>
            <a:pPr>
              <a:buNone/>
            </a:pPr>
            <a:r>
              <a:rPr lang="en-US" altLang="zh-CN" b="1" dirty="0">
                <a:latin typeface="楷体_GB2312" pitchFamily="49" charset="-122"/>
                <a:ea typeface="楷体_GB2312" pitchFamily="49" charset="-122"/>
              </a:rPr>
              <a:t>r8: IF  (1, 1, 0)  THEN  (2, 2, 1)</a:t>
            </a:r>
          </a:p>
          <a:p>
            <a:pPr>
              <a:buNone/>
            </a:pPr>
            <a:r>
              <a:rPr lang="en-US" altLang="zh-CN" b="1" dirty="0">
                <a:latin typeface="楷体_GB2312" pitchFamily="49" charset="-122"/>
                <a:ea typeface="楷体_GB2312" pitchFamily="49" charset="-122"/>
              </a:rPr>
              <a:t>r4: IF  (2, 2, 1)  THEN  (0, 2, 0)</a:t>
            </a:r>
          </a:p>
          <a:p>
            <a:pPr>
              <a:buNone/>
            </a:pPr>
            <a:r>
              <a:rPr lang="en-US" altLang="zh-CN" b="1" dirty="0">
                <a:latin typeface="楷体_GB2312" pitchFamily="49" charset="-122"/>
                <a:ea typeface="楷体_GB2312" pitchFamily="49" charset="-122"/>
              </a:rPr>
              <a:t>r7: IF  (0, 2, 0)  THEN  (0, 3, 1)</a:t>
            </a:r>
          </a:p>
          <a:p>
            <a:pPr>
              <a:buNone/>
            </a:pPr>
            <a:r>
              <a:rPr lang="en-US" altLang="zh-CN" b="1" dirty="0">
                <a:latin typeface="楷体_GB2312" pitchFamily="49" charset="-122"/>
                <a:ea typeface="楷体_GB2312" pitchFamily="49" charset="-122"/>
              </a:rPr>
              <a:t>r5: IF  (0, 3, 1)  THEN  (0, 1, 0)</a:t>
            </a:r>
          </a:p>
          <a:p>
            <a:pPr>
              <a:buNone/>
            </a:pPr>
            <a:r>
              <a:rPr lang="en-US" altLang="zh-CN" b="1" dirty="0">
                <a:latin typeface="楷体_GB2312" pitchFamily="49" charset="-122"/>
                <a:ea typeface="楷体_GB2312" pitchFamily="49" charset="-122"/>
              </a:rPr>
              <a:t>r7: IF  (0, 1, 0)  THEN  (0, 2, 1)</a:t>
            </a:r>
          </a:p>
          <a:p>
            <a:pPr>
              <a:buNone/>
            </a:pPr>
            <a:r>
              <a:rPr lang="en-US" altLang="zh-CN" b="1" dirty="0">
                <a:latin typeface="楷体_GB2312" pitchFamily="49" charset="-122"/>
                <a:ea typeface="楷体_GB2312" pitchFamily="49" charset="-122"/>
              </a:rPr>
              <a:t>r5: IF  (0, 2, 1)  THEN  (0, 0, 0)</a:t>
            </a:r>
          </a:p>
          <a:p>
            <a:pPr>
              <a:buFont typeface="Wingdings" panose="05000000000000000000" pitchFamily="2" charset="2"/>
              <a:buNone/>
            </a:pPr>
            <a:endParaRPr lang="en-US" altLang="zh-CN" b="1" dirty="0">
              <a:latin typeface="楷体_GB2312" pitchFamily="49" charset="-122"/>
              <a:ea typeface="楷体_GB2312" pitchFamily="49" charset="-122"/>
            </a:endParaRPr>
          </a:p>
          <a:p>
            <a:pPr>
              <a:buFont typeface="Wingdings" panose="05000000000000000000" pitchFamily="2" charset="2"/>
              <a:buNone/>
            </a:pPr>
            <a:r>
              <a:rPr lang="zh-CN" altLang="en-US" b="1" dirty="0">
                <a:latin typeface="楷体_GB2312" pitchFamily="49" charset="-122"/>
                <a:ea typeface="楷体_GB2312" pitchFamily="49" charset="-122"/>
              </a:rPr>
              <a:t>在已知事实下，</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r4</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r8</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r4</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 ,</a:t>
            </a:r>
            <a:r>
              <a:rPr lang="zh-CN" altLang="en-US" b="1" dirty="0">
                <a:latin typeface="楷体_GB2312" pitchFamily="49" charset="-122"/>
                <a:ea typeface="楷体_GB2312" pitchFamily="49" charset="-122"/>
              </a:rPr>
              <a:t>可顺利过河。</a:t>
            </a:r>
          </a:p>
        </p:txBody>
      </p:sp>
    </p:spTree>
    <p:extLst>
      <p:ext uri="{BB962C8B-B14F-4D97-AF65-F5344CB8AC3E}">
        <p14:creationId xmlns:p14="http://schemas.microsoft.com/office/powerpoint/2010/main" val="2693140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1383360" y="411214"/>
            <a:ext cx="9746825" cy="5776461"/>
          </a:xfrm>
          <a:prstGeom prst="rect">
            <a:avLst/>
          </a:prstGeom>
        </p:spPr>
      </p:pic>
    </p:spTree>
    <p:extLst>
      <p:ext uri="{BB962C8B-B14F-4D97-AF65-F5344CB8AC3E}">
        <p14:creationId xmlns:p14="http://schemas.microsoft.com/office/powerpoint/2010/main" val="765832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9861514-DE18-40B9-B8BF-6FAFB3F1221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21195" name="Rectangle 11"/>
          <p:cNvSpPr>
            <a:spLocks noGrp="1"/>
          </p:cNvSpPr>
          <p:nvPr>
            <p:ph type="title"/>
          </p:nvPr>
        </p:nvSpPr>
        <p:spPr>
          <a:xfrm>
            <a:off x="1002276" y="335846"/>
            <a:ext cx="8229600" cy="649287"/>
          </a:xfrm>
        </p:spPr>
        <p:txBody>
          <a:bodyPr>
            <a:normAutofit fontScale="90000"/>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产式系统的特点</a:t>
            </a:r>
            <a:br>
              <a:rPr kumimoji="1" lang="zh-CN" altLang="en-US" sz="2000" dirty="0">
                <a:solidFill>
                  <a:srgbClr val="0000FF"/>
                </a:solidFill>
              </a:rPr>
            </a:br>
            <a:endParaRPr kumimoji="1" lang="zh-CN" altLang="en-US" sz="2000" dirty="0">
              <a:solidFill>
                <a:srgbClr val="0000FF"/>
              </a:solidFill>
            </a:endParaRPr>
          </a:p>
        </p:txBody>
      </p:sp>
      <p:sp>
        <p:nvSpPr>
          <p:cNvPr id="2" name="矩形 1"/>
          <p:cNvSpPr/>
          <p:nvPr/>
        </p:nvSpPr>
        <p:spPr>
          <a:xfrm>
            <a:off x="1160205" y="1031815"/>
            <a:ext cx="10225550" cy="53245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主要优点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自然性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采用</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如果</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，则</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的形式，人类的判断性知识基本一致。</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模块性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规则是规则库中最基本的知识单元，各规则之间只能通过综合数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据库发生联系，而不能相互调用，从而增加了规则的模块性。</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有效性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产生式知识表示法既可以表示确定性知识，又可以表示不确定性</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知识</a:t>
            </a:r>
            <a:r>
              <a:rPr kumimoji="0" lang="zh-CN" altLang="en-US" sz="24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主要缺点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效率较低</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各规则之间的联系必须以综合数据库为媒介。并且，其求解过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程是一种反复进行的</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匹配一冲突消解一执行</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过程。这样的执行方式将导致</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执行的低效率。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不便于表示结构性知识</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由于产生式表示中的知识具有一致格式，且规则</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之间不能相互调用，因此那种具有结构关系或层次关系的知识则很难以自然的方式来表示。</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8026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3"/>
          <a:stretch>
            <a:fillRect/>
          </a:stretch>
        </p:blipFill>
        <p:spPr>
          <a:xfrm>
            <a:off x="1880392" y="393887"/>
            <a:ext cx="8451312" cy="5989839"/>
          </a:xfrm>
          <a:prstGeom prst="rect">
            <a:avLst/>
          </a:prstGeom>
        </p:spPr>
      </p:pic>
    </p:spTree>
    <p:extLst>
      <p:ext uri="{BB962C8B-B14F-4D97-AF65-F5344CB8AC3E}">
        <p14:creationId xmlns:p14="http://schemas.microsoft.com/office/powerpoint/2010/main" val="1159315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375734" y="636736"/>
            <a:ext cx="7460627" cy="5685013"/>
          </a:xfrm>
          <a:prstGeom prst="rect">
            <a:avLst/>
          </a:prstGeom>
        </p:spPr>
      </p:pic>
    </p:spTree>
    <p:extLst>
      <p:ext uri="{BB962C8B-B14F-4D97-AF65-F5344CB8AC3E}">
        <p14:creationId xmlns:p14="http://schemas.microsoft.com/office/powerpoint/2010/main" val="115458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A8EB850-0D2F-4BF3-91E1-0777C14DADF4}"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9015" name="Text Box 7"/>
          <p:cNvSpPr txBox="1">
            <a:spLocks noChangeArrowheads="1"/>
          </p:cNvSpPr>
          <p:nvPr/>
        </p:nvSpPr>
        <p:spPr bwMode="auto">
          <a:xfrm>
            <a:off x="570616" y="324655"/>
            <a:ext cx="44735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buClr>
                <a:srgbClr val="0000FF"/>
              </a:buClr>
              <a:buFont typeface="仿宋_GB2312" pitchFamily="49" charset="-122"/>
              <a:buNone/>
              <a:defRPr sz="3200" b="1">
                <a:solidFill>
                  <a:srgbClr val="0066FF"/>
                </a:solidFill>
                <a:latin typeface="宋体" panose="02010600030101010101" pitchFamily="2" charset="-122"/>
              </a:defRPr>
            </a:lvl1p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5: </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猴子摘香蕉问题   </a:t>
            </a:r>
          </a:p>
        </p:txBody>
      </p:sp>
      <p:pic>
        <p:nvPicPr>
          <p:cNvPr id="3" name="图片 2"/>
          <p:cNvPicPr>
            <a:picLocks noChangeAspect="1"/>
          </p:cNvPicPr>
          <p:nvPr/>
        </p:nvPicPr>
        <p:blipFill>
          <a:blip r:embed="rId3"/>
          <a:stretch>
            <a:fillRect/>
          </a:stretch>
        </p:blipFill>
        <p:spPr>
          <a:xfrm>
            <a:off x="2048719" y="1406291"/>
            <a:ext cx="8315870" cy="4541112"/>
          </a:xfrm>
          <a:prstGeom prst="rect">
            <a:avLst/>
          </a:prstGeom>
        </p:spPr>
      </p:pic>
    </p:spTree>
    <p:extLst>
      <p:ext uri="{BB962C8B-B14F-4D97-AF65-F5344CB8AC3E}">
        <p14:creationId xmlns:p14="http://schemas.microsoft.com/office/powerpoint/2010/main" val="73529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A34378-EC03-4C04-B32D-D661D0DFDFD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00080" name="Text Box 48"/>
          <p:cNvSpPr txBox="1">
            <a:spLocks noChangeArrowheads="1"/>
          </p:cNvSpPr>
          <p:nvPr/>
        </p:nvSpPr>
        <p:spPr bwMode="auto">
          <a:xfrm>
            <a:off x="910302" y="641048"/>
            <a:ext cx="1076855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解</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 </a:t>
            </a:r>
            <a:r>
              <a:rPr kumimoji="0" lang="zh-CN" altLang="en-US" sz="2800" b="0" i="0" u="none" strike="noStrike" kern="1200" cap="none" spc="0" normalizeH="0" baseline="0" noProof="0" dirty="0">
                <a:ln>
                  <a:noFill/>
                </a:ln>
                <a:solidFill>
                  <a:srgbClr val="343F94"/>
                </a:solidFill>
                <a:effectLst/>
                <a:uLnTx/>
                <a:uFillTx/>
                <a:latin typeface="HiddenHorzOCR"/>
                <a:ea typeface="等线" panose="02010600030101010101" pitchFamily="2" charset="-122"/>
                <a:cs typeface="+mn-cs"/>
              </a:rPr>
              <a:t>分别定义描述状态谓词</a:t>
            </a:r>
            <a:endParaRPr kumimoji="0" lang="en-US" altLang="zh-CN" sz="2800" b="0" i="0" u="none" strike="noStrike" kern="1200" cap="none" spc="0" normalizeH="0" baseline="0" noProof="0" dirty="0">
              <a:ln>
                <a:noFill/>
              </a:ln>
              <a:solidFill>
                <a:srgbClr val="343F94"/>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SITE(x, y): x</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在</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y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处；</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HANG(</a:t>
            </a:r>
            <a:r>
              <a:rPr kumimoji="0" lang="en-US" altLang="zh-CN" sz="28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w,y</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):w</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悬挂在</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y</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处</a:t>
            </a:r>
            <a:endPar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ON (z): z</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站在箱子上；  </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HOLDS(z): z</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手里拿着香蕉</a:t>
            </a:r>
            <a:endPar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1786359" y="2775306"/>
            <a:ext cx="6096000" cy="2246769"/>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变元的个体域</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x</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{monkey, box}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y</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 b, 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z</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的个体域是怡</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{monkey}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w</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{banana}</a:t>
            </a:r>
            <a:endPar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p:txBody>
      </p:sp>
    </p:spTree>
    <p:extLst>
      <p:ext uri="{BB962C8B-B14F-4D97-AF65-F5344CB8AC3E}">
        <p14:creationId xmlns:p14="http://schemas.microsoft.com/office/powerpoint/2010/main" val="84360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
        <p:nvSpPr>
          <p:cNvPr id="8"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A34378-EC03-4C04-B32D-D661D0DFDFD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00081" name="Text Box 49"/>
          <p:cNvSpPr txBox="1">
            <a:spLocks noChangeArrowheads="1"/>
          </p:cNvSpPr>
          <p:nvPr/>
        </p:nvSpPr>
        <p:spPr bwMode="auto">
          <a:xfrm>
            <a:off x="2009775" y="525673"/>
            <a:ext cx="30972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Char char="•"/>
              <a:tabLst/>
              <a:defRPr/>
            </a:pP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 </a:t>
            </a:r>
            <a:r>
              <a:rPr kumimoji="0" lang="zh-CN" altLang="en-US"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初始状态</a:t>
            </a:r>
            <a:r>
              <a:rPr kumimoji="0" lang="en-US" altLang="zh-CN" sz="3200" b="1" i="1" u="none" strike="noStrike" kern="1200" cap="none" spc="0" normalizeH="0" baseline="0" noProof="0" dirty="0">
                <a:ln>
                  <a:noFill/>
                </a:ln>
                <a:solidFill>
                  <a:srgbClr val="0000FF"/>
                </a:solidFill>
                <a:effectLst/>
                <a:uLnTx/>
                <a:uFillTx/>
                <a:latin typeface="Times New Roman" panose="02020603050405020304" pitchFamily="18" charset="0"/>
                <a:ea typeface="等线" panose="02010600030101010101" pitchFamily="2" charset="-122"/>
                <a:cs typeface="+mn-cs"/>
              </a:rPr>
              <a:t>S</a:t>
            </a:r>
            <a:r>
              <a:rPr kumimoji="0" lang="en-US" altLang="zh-CN" sz="3200" b="1" i="0" u="none" strike="noStrike" kern="1200" cap="none" spc="0" normalizeH="0" baseline="-25000" noProof="0" dirty="0">
                <a:ln>
                  <a:noFill/>
                </a:ln>
                <a:solidFill>
                  <a:srgbClr val="0000FF"/>
                </a:solidFill>
                <a:effectLst/>
                <a:uLnTx/>
                <a:uFillTx/>
                <a:latin typeface="Times New Roman" panose="02020603050405020304" pitchFamily="18" charset="0"/>
                <a:ea typeface="等线" panose="02010600030101010101" pitchFamily="2" charset="-122"/>
                <a:cs typeface="+mn-cs"/>
              </a:rPr>
              <a:t>0</a:t>
            </a: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graphicFrame>
        <p:nvGraphicFramePr>
          <p:cNvPr id="300082" name="Object 50"/>
          <p:cNvGraphicFramePr>
            <a:graphicFrameLocks noChangeAspect="1"/>
          </p:cNvGraphicFramePr>
          <p:nvPr>
            <p:extLst/>
          </p:nvPr>
        </p:nvGraphicFramePr>
        <p:xfrm>
          <a:off x="2009775" y="965200"/>
          <a:ext cx="3900488" cy="2803525"/>
        </p:xfrm>
        <a:graphic>
          <a:graphicData uri="http://schemas.openxmlformats.org/presentationml/2006/ole">
            <mc:AlternateContent xmlns:mc="http://schemas.openxmlformats.org/markup-compatibility/2006">
              <mc:Choice xmlns:v="urn:schemas-microsoft-com:vml" Requires="v">
                <p:oleObj spid="_x0000_s1030" name="Equation" r:id="rId6" imgW="1574640" imgH="1130040" progId="Equation.DSMT4">
                  <p:embed/>
                </p:oleObj>
              </mc:Choice>
              <mc:Fallback>
                <p:oleObj name="Equation" r:id="rId6" imgW="1574640" imgH="1130040" progId="Equation.DSMT4">
                  <p:embed/>
                  <p:pic>
                    <p:nvPicPr>
                      <p:cNvPr id="300082" name="Object 50"/>
                      <p:cNvPicPr>
                        <a:picLocks noChangeAspect="1" noChangeArrowheads="1"/>
                      </p:cNvPicPr>
                      <p:nvPr/>
                    </p:nvPicPr>
                    <p:blipFill>
                      <a:blip r:embed="rId7"/>
                      <a:srcRect/>
                      <a:stretch>
                        <a:fillRect/>
                      </a:stretch>
                    </p:blipFill>
                    <p:spPr bwMode="auto">
                      <a:xfrm>
                        <a:off x="2009775" y="965200"/>
                        <a:ext cx="3900488" cy="280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0088" name="Group 56"/>
          <p:cNvGrpSpPr>
            <a:grpSpLocks/>
          </p:cNvGrpSpPr>
          <p:nvPr/>
        </p:nvGrpSpPr>
        <p:grpSpPr bwMode="auto">
          <a:xfrm>
            <a:off x="6155532" y="528215"/>
            <a:ext cx="3994150" cy="3351213"/>
            <a:chOff x="3020" y="1842"/>
            <a:chExt cx="2516" cy="2111"/>
          </a:xfrm>
        </p:grpSpPr>
        <p:sp>
          <p:nvSpPr>
            <p:cNvPr id="300083" name="Text Box 51"/>
            <p:cNvSpPr txBox="1">
              <a:spLocks noChangeArrowheads="1"/>
            </p:cNvSpPr>
            <p:nvPr/>
          </p:nvSpPr>
          <p:spPr bwMode="auto">
            <a:xfrm>
              <a:off x="3172" y="1842"/>
              <a:ext cx="1935" cy="36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Char char="•"/>
                <a:tabLst/>
                <a:defRPr/>
              </a:pP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 </a:t>
              </a:r>
              <a:r>
                <a:rPr kumimoji="0" lang="zh-CN" altLang="en-US"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目标状态</a:t>
              </a:r>
              <a:r>
                <a:rPr kumimoji="0" lang="en-US" altLang="zh-CN" sz="3200" b="1" i="1" u="none" strike="noStrike" kern="1200" cap="none" spc="0" normalizeH="0" baseline="0" noProof="0" dirty="0">
                  <a:ln>
                    <a:noFill/>
                  </a:ln>
                  <a:solidFill>
                    <a:srgbClr val="0000FF"/>
                  </a:solidFill>
                  <a:effectLst/>
                  <a:uLnTx/>
                  <a:uFillTx/>
                  <a:latin typeface="Times New Roman" panose="02020603050405020304" pitchFamily="18" charset="0"/>
                  <a:ea typeface="等线" panose="02010600030101010101" pitchFamily="2" charset="-122"/>
                  <a:cs typeface="+mn-cs"/>
                </a:rPr>
                <a:t>S</a:t>
              </a:r>
              <a:r>
                <a:rPr kumimoji="0" lang="en-US" altLang="zh-CN" sz="3200" b="1" i="1" u="none" strike="noStrike" kern="1200" cap="none" spc="0" normalizeH="0" baseline="-25000" noProof="0" dirty="0">
                  <a:ln>
                    <a:noFill/>
                  </a:ln>
                  <a:solidFill>
                    <a:srgbClr val="0000FF"/>
                  </a:solidFill>
                  <a:effectLst/>
                  <a:uLnTx/>
                  <a:uFillTx/>
                  <a:latin typeface="Times New Roman" panose="02020603050405020304" pitchFamily="18" charset="0"/>
                  <a:ea typeface="等线" panose="02010600030101010101" pitchFamily="2" charset="-122"/>
                  <a:cs typeface="+mn-cs"/>
                </a:rPr>
                <a:t>g</a:t>
              </a: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graphicFrame>
          <p:nvGraphicFramePr>
            <p:cNvPr id="300086" name="Object 54"/>
            <p:cNvGraphicFramePr>
              <a:graphicFrameLocks noChangeAspect="1"/>
            </p:cNvGraphicFramePr>
            <p:nvPr>
              <p:extLst/>
            </p:nvPr>
          </p:nvGraphicFramePr>
          <p:xfrm>
            <a:off x="3020" y="2207"/>
            <a:ext cx="2516" cy="1746"/>
          </p:xfrm>
          <a:graphic>
            <a:graphicData uri="http://schemas.openxmlformats.org/presentationml/2006/ole">
              <mc:AlternateContent xmlns:mc="http://schemas.openxmlformats.org/markup-compatibility/2006">
                <mc:Choice xmlns:v="urn:schemas-microsoft-com:vml" Requires="v">
                  <p:oleObj spid="_x0000_s1031" name="Equation" r:id="rId8" imgW="1625400" imgH="1117440" progId="Equation.DSMT4">
                    <p:embed/>
                  </p:oleObj>
                </mc:Choice>
                <mc:Fallback>
                  <p:oleObj name="Equation" r:id="rId8" imgW="1625400" imgH="1117440" progId="Equation.DSMT4">
                    <p:embed/>
                    <p:pic>
                      <p:nvPicPr>
                        <p:cNvPr id="300086" name="Object 54"/>
                        <p:cNvPicPr>
                          <a:picLocks noChangeAspect="1" noChangeArrowheads="1"/>
                        </p:cNvPicPr>
                        <p:nvPr/>
                      </p:nvPicPr>
                      <p:blipFill>
                        <a:blip r:embed="rId9"/>
                        <a:srcRect/>
                        <a:stretch>
                          <a:fillRect/>
                        </a:stretch>
                      </p:blipFill>
                      <p:spPr bwMode="auto">
                        <a:xfrm>
                          <a:off x="3020" y="2207"/>
                          <a:ext cx="2516" cy="1746"/>
                        </a:xfrm>
                        <a:prstGeom prst="rect">
                          <a:avLst/>
                        </a:prstGeom>
                        <a:solidFill>
                          <a:srgbClr val="FF99CC"/>
                        </a:solidFill>
                        <a:ln>
                          <a:noFill/>
                        </a:ln>
                        <a:effectLst/>
                        <a:extLst/>
                      </p:spPr>
                    </p:pic>
                  </p:oleObj>
                </mc:Fallback>
              </mc:AlternateContent>
            </a:graphicData>
          </a:graphic>
        </p:graphicFrame>
      </p:grpSp>
      <p:sp>
        <p:nvSpPr>
          <p:cNvPr id="9" name="Text Box 3"/>
          <p:cNvSpPr txBox="1">
            <a:spLocks noChangeArrowheads="1"/>
          </p:cNvSpPr>
          <p:nvPr/>
        </p:nvSpPr>
        <p:spPr bwMode="auto">
          <a:xfrm>
            <a:off x="1625600" y="3918533"/>
            <a:ext cx="8569325" cy="239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定义四个操作</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Goto</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a:t>
            </a:r>
            <a:r>
              <a:rPr kumimoji="0" lang="en-US" altLang="zh-CN" sz="2800" b="0"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v</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猴子从 </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走到 </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v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处。</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Pushbox</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v</a:t>
            </a:r>
            <a:r>
              <a:rPr kumimoji="0" lang="en-US" altLang="zh-CN" sz="2800" b="0"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猴子推着箱子从</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v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走到</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w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处。</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Climbbox</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猴子爬上箱子。</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Grasp:</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猴子摘到香蕉。</a:t>
            </a:r>
          </a:p>
        </p:txBody>
      </p:sp>
    </p:spTree>
    <p:extLst>
      <p:ext uri="{BB962C8B-B14F-4D97-AF65-F5344CB8AC3E}">
        <p14:creationId xmlns:p14="http://schemas.microsoft.com/office/powerpoint/2010/main" val="76648374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
        <p:nvSpPr>
          <p:cNvPr id="10" name="Text Box 3"/>
          <p:cNvSpPr txBox="1">
            <a:spLocks noChangeArrowheads="1"/>
          </p:cNvSpPr>
          <p:nvPr/>
        </p:nvSpPr>
        <p:spPr bwMode="auto">
          <a:xfrm>
            <a:off x="537511" y="0"/>
            <a:ext cx="8569325" cy="70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各操作的条件和动作</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Goto</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u,v</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Pushbox</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v,w</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Climbbox</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Grasp:</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endPar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p:txBody>
      </p:sp>
      <p:sp>
        <p:nvSpPr>
          <p:cNvPr id="8" name="灯片编号占位符 2"/>
          <p:cNvSpPr>
            <a:spLocks noGrp="1"/>
          </p:cNvSpPr>
          <p:nvPr>
            <p:ph type="sldNum" sz="quarter" idx="12"/>
          </p:nvPr>
        </p:nvSpPr>
        <p:spPr>
          <a:xfrm>
            <a:off x="8240210" y="5912312"/>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A34378-EC03-4C04-B32D-D661D0DFDFD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aphicFrame>
        <p:nvGraphicFramePr>
          <p:cNvPr id="300082" name="Object 50"/>
          <p:cNvGraphicFramePr>
            <a:graphicFrameLocks noChangeAspect="1"/>
          </p:cNvGraphicFramePr>
          <p:nvPr>
            <p:extLst/>
          </p:nvPr>
        </p:nvGraphicFramePr>
        <p:xfrm>
          <a:off x="1726922" y="803422"/>
          <a:ext cx="2286163" cy="915908"/>
        </p:xfrm>
        <a:graphic>
          <a:graphicData uri="http://schemas.openxmlformats.org/presentationml/2006/ole">
            <mc:AlternateContent xmlns:mc="http://schemas.openxmlformats.org/markup-compatibility/2006">
              <mc:Choice xmlns:v="urn:schemas-microsoft-com:vml" Requires="v">
                <p:oleObj spid="_x0000_s2096" name="Equation" r:id="rId6" imgW="1015920" imgH="406080" progId="Equation.DSMT4">
                  <p:embed/>
                </p:oleObj>
              </mc:Choice>
              <mc:Fallback>
                <p:oleObj name="Equation" r:id="rId6" imgW="1015920" imgH="406080" progId="Equation.DSMT4">
                  <p:embed/>
                  <p:pic>
                    <p:nvPicPr>
                      <p:cNvPr id="300082" name="Object 50"/>
                      <p:cNvPicPr>
                        <a:picLocks noChangeAspect="1" noChangeArrowheads="1"/>
                      </p:cNvPicPr>
                      <p:nvPr/>
                    </p:nvPicPr>
                    <p:blipFill>
                      <a:blip r:embed="rId7"/>
                      <a:srcRect/>
                      <a:stretch>
                        <a:fillRect/>
                      </a:stretch>
                    </p:blipFill>
                    <p:spPr bwMode="auto">
                      <a:xfrm>
                        <a:off x="1726922" y="803422"/>
                        <a:ext cx="2286163" cy="915908"/>
                      </a:xfrm>
                      <a:prstGeom prst="rect">
                        <a:avLst/>
                      </a:prstGeom>
                      <a:noFill/>
                      <a:ln>
                        <a:noFill/>
                      </a:ln>
                      <a:effectLst/>
                      <a:extLst/>
                    </p:spPr>
                  </p:pic>
                </p:oleObj>
              </mc:Fallback>
            </mc:AlternateContent>
          </a:graphicData>
        </a:graphic>
      </p:graphicFrame>
      <p:graphicFrame>
        <p:nvGraphicFramePr>
          <p:cNvPr id="13" name="Object 50"/>
          <p:cNvGraphicFramePr>
            <a:graphicFrameLocks noChangeAspect="1"/>
          </p:cNvGraphicFramePr>
          <p:nvPr>
            <p:extLst/>
          </p:nvPr>
        </p:nvGraphicFramePr>
        <p:xfrm>
          <a:off x="4386308" y="803422"/>
          <a:ext cx="2457805" cy="915907"/>
        </p:xfrm>
        <a:graphic>
          <a:graphicData uri="http://schemas.openxmlformats.org/presentationml/2006/ole">
            <mc:AlternateContent xmlns:mc="http://schemas.openxmlformats.org/markup-compatibility/2006">
              <mc:Choice xmlns:v="urn:schemas-microsoft-com:vml" Requires="v">
                <p:oleObj spid="_x0000_s2097" name="Equation" r:id="rId8" imgW="1091880" imgH="406080" progId="Equation.DSMT4">
                  <p:embed/>
                </p:oleObj>
              </mc:Choice>
              <mc:Fallback>
                <p:oleObj name="Equation" r:id="rId8" imgW="1091880" imgH="406080" progId="Equation.DSMT4">
                  <p:embed/>
                  <p:pic>
                    <p:nvPicPr>
                      <p:cNvPr id="13" name="Object 50"/>
                      <p:cNvPicPr>
                        <a:picLocks noChangeAspect="1" noChangeArrowheads="1"/>
                      </p:cNvPicPr>
                      <p:nvPr/>
                    </p:nvPicPr>
                    <p:blipFill>
                      <a:blip r:embed="rId9"/>
                      <a:srcRect/>
                      <a:stretch>
                        <a:fillRect/>
                      </a:stretch>
                    </p:blipFill>
                    <p:spPr bwMode="auto">
                      <a:xfrm>
                        <a:off x="4386308" y="803422"/>
                        <a:ext cx="2457805" cy="915907"/>
                      </a:xfrm>
                      <a:prstGeom prst="rect">
                        <a:avLst/>
                      </a:prstGeom>
                      <a:noFill/>
                      <a:ln>
                        <a:noFill/>
                      </a:ln>
                      <a:effectLst/>
                      <a:extLst/>
                    </p:spPr>
                  </p:pic>
                </p:oleObj>
              </mc:Fallback>
            </mc:AlternateContent>
          </a:graphicData>
        </a:graphic>
      </p:graphicFrame>
      <p:graphicFrame>
        <p:nvGraphicFramePr>
          <p:cNvPr id="7" name="对象 6"/>
          <p:cNvGraphicFramePr>
            <a:graphicFrameLocks noChangeAspect="1"/>
          </p:cNvGraphicFramePr>
          <p:nvPr>
            <p:extLst/>
          </p:nvPr>
        </p:nvGraphicFramePr>
        <p:xfrm>
          <a:off x="6323060" y="5316767"/>
          <a:ext cx="2914135" cy="446309"/>
        </p:xfrm>
        <a:graphic>
          <a:graphicData uri="http://schemas.openxmlformats.org/presentationml/2006/ole">
            <mc:AlternateContent xmlns:mc="http://schemas.openxmlformats.org/markup-compatibility/2006">
              <mc:Choice xmlns:v="urn:schemas-microsoft-com:vml" Requires="v">
                <p:oleObj spid="_x0000_s2098" name="Equation" r:id="rId10" imgW="1409400" imgH="215640" progId="Equation.DSMT4">
                  <p:embed/>
                </p:oleObj>
              </mc:Choice>
              <mc:Fallback>
                <p:oleObj name="Equation" r:id="rId10" imgW="1409400" imgH="215640" progId="Equation.DSMT4">
                  <p:embed/>
                  <p:pic>
                    <p:nvPicPr>
                      <p:cNvPr id="7" name="对象 6"/>
                      <p:cNvPicPr/>
                      <p:nvPr/>
                    </p:nvPicPr>
                    <p:blipFill>
                      <a:blip r:embed="rId11"/>
                      <a:stretch>
                        <a:fillRect/>
                      </a:stretch>
                    </p:blipFill>
                    <p:spPr>
                      <a:xfrm>
                        <a:off x="6323060" y="5316767"/>
                        <a:ext cx="2914135" cy="446309"/>
                      </a:xfrm>
                      <a:prstGeom prst="rect">
                        <a:avLst/>
                      </a:prstGeom>
                    </p:spPr>
                  </p:pic>
                </p:oleObj>
              </mc:Fallback>
            </mc:AlternateContent>
          </a:graphicData>
        </a:graphic>
      </p:graphicFrame>
      <p:graphicFrame>
        <p:nvGraphicFramePr>
          <p:cNvPr id="14" name="对象 13"/>
          <p:cNvGraphicFramePr>
            <a:graphicFrameLocks noChangeAspect="1"/>
          </p:cNvGraphicFramePr>
          <p:nvPr>
            <p:extLst/>
          </p:nvPr>
        </p:nvGraphicFramePr>
        <p:xfrm>
          <a:off x="2893789" y="1294477"/>
          <a:ext cx="2695575" cy="1000125"/>
        </p:xfrm>
        <a:graphic>
          <a:graphicData uri="http://schemas.openxmlformats.org/presentationml/2006/ole">
            <mc:AlternateContent xmlns:mc="http://schemas.openxmlformats.org/markup-compatibility/2006">
              <mc:Choice xmlns:v="urn:schemas-microsoft-com:vml" Requires="v">
                <p:oleObj spid="_x0000_s2099" name="Equation" r:id="rId12" imgW="2695680" imgH="1000285" progId="Equation.DSMT4">
                  <p:embed/>
                </p:oleObj>
              </mc:Choice>
              <mc:Fallback>
                <p:oleObj name="Equation" r:id="rId12" imgW="2695680" imgH="1000285" progId="Equation.DSMT4">
                  <p:embed/>
                  <p:pic>
                    <p:nvPicPr>
                      <p:cNvPr id="14" name="对象 13"/>
                      <p:cNvPicPr/>
                      <p:nvPr/>
                    </p:nvPicPr>
                    <p:blipFill>
                      <a:blip r:embed="rId13"/>
                      <a:stretch>
                        <a:fillRect/>
                      </a:stretch>
                    </p:blipFill>
                    <p:spPr>
                      <a:xfrm>
                        <a:off x="2893789" y="1294477"/>
                        <a:ext cx="2695575" cy="1000125"/>
                      </a:xfrm>
                      <a:prstGeom prst="rect">
                        <a:avLst/>
                      </a:prstGeom>
                    </p:spPr>
                  </p:pic>
                </p:oleObj>
              </mc:Fallback>
            </mc:AlternateContent>
          </a:graphicData>
        </a:graphic>
      </p:graphicFrame>
      <p:graphicFrame>
        <p:nvGraphicFramePr>
          <p:cNvPr id="22" name="对象 21"/>
          <p:cNvGraphicFramePr>
            <a:graphicFrameLocks noChangeAspect="1"/>
          </p:cNvGraphicFramePr>
          <p:nvPr>
            <p:extLst/>
          </p:nvPr>
        </p:nvGraphicFramePr>
        <p:xfrm>
          <a:off x="8411556" y="1294477"/>
          <a:ext cx="2400507" cy="893212"/>
        </p:xfrm>
        <a:graphic>
          <a:graphicData uri="http://schemas.openxmlformats.org/presentationml/2006/ole">
            <mc:AlternateContent xmlns:mc="http://schemas.openxmlformats.org/markup-compatibility/2006">
              <mc:Choice xmlns:v="urn:schemas-microsoft-com:vml" Requires="v">
                <p:oleObj spid="_x0000_s2100" name="Equation" r:id="rId14" imgW="1091880" imgH="406080" progId="Equation.DSMT4">
                  <p:embed/>
                </p:oleObj>
              </mc:Choice>
              <mc:Fallback>
                <p:oleObj name="Equation" r:id="rId14" imgW="1091880" imgH="406080" progId="Equation.DSMT4">
                  <p:embed/>
                  <p:pic>
                    <p:nvPicPr>
                      <p:cNvPr id="22" name="对象 21"/>
                      <p:cNvPicPr/>
                      <p:nvPr/>
                    </p:nvPicPr>
                    <p:blipFill>
                      <a:blip r:embed="rId15"/>
                      <a:stretch>
                        <a:fillRect/>
                      </a:stretch>
                    </p:blipFill>
                    <p:spPr>
                      <a:xfrm>
                        <a:off x="8411556" y="1294477"/>
                        <a:ext cx="2400507" cy="893212"/>
                      </a:xfrm>
                      <a:prstGeom prst="rect">
                        <a:avLst/>
                      </a:prstGeom>
                    </p:spPr>
                  </p:pic>
                </p:oleObj>
              </mc:Fallback>
            </mc:AlternateContent>
          </a:graphicData>
        </a:graphic>
      </p:graphicFrame>
      <p:graphicFrame>
        <p:nvGraphicFramePr>
          <p:cNvPr id="23" name="Object 50"/>
          <p:cNvGraphicFramePr>
            <a:graphicFrameLocks noChangeAspect="1"/>
          </p:cNvGraphicFramePr>
          <p:nvPr>
            <p:extLst/>
          </p:nvPr>
        </p:nvGraphicFramePr>
        <p:xfrm>
          <a:off x="1726922" y="2050126"/>
          <a:ext cx="2516188" cy="504825"/>
        </p:xfrm>
        <a:graphic>
          <a:graphicData uri="http://schemas.openxmlformats.org/presentationml/2006/ole">
            <mc:AlternateContent xmlns:mc="http://schemas.openxmlformats.org/markup-compatibility/2006">
              <mc:Choice xmlns:v="urn:schemas-microsoft-com:vml" Requires="v">
                <p:oleObj spid="_x0000_s2101" name="Equation" r:id="rId16" imgW="1015920" imgH="203040" progId="Equation.DSMT4">
                  <p:embed/>
                </p:oleObj>
              </mc:Choice>
              <mc:Fallback>
                <p:oleObj name="Equation" r:id="rId16" imgW="1015920" imgH="203040" progId="Equation.DSMT4">
                  <p:embed/>
                  <p:pic>
                    <p:nvPicPr>
                      <p:cNvPr id="23" name="Object 50"/>
                      <p:cNvPicPr>
                        <a:picLocks noChangeAspect="1" noChangeArrowheads="1"/>
                      </p:cNvPicPr>
                      <p:nvPr/>
                    </p:nvPicPr>
                    <p:blipFill>
                      <a:blip r:embed="rId17"/>
                      <a:srcRect/>
                      <a:stretch>
                        <a:fillRect/>
                      </a:stretch>
                    </p:blipFill>
                    <p:spPr bwMode="auto">
                      <a:xfrm>
                        <a:off x="1726922" y="2050126"/>
                        <a:ext cx="25161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对象 23"/>
          <p:cNvGraphicFramePr>
            <a:graphicFrameLocks noChangeAspect="1"/>
          </p:cNvGraphicFramePr>
          <p:nvPr>
            <p:extLst/>
          </p:nvPr>
        </p:nvGraphicFramePr>
        <p:xfrm>
          <a:off x="4344884" y="2085591"/>
          <a:ext cx="2484437" cy="446088"/>
        </p:xfrm>
        <a:graphic>
          <a:graphicData uri="http://schemas.openxmlformats.org/presentationml/2006/ole">
            <mc:AlternateContent xmlns:mc="http://schemas.openxmlformats.org/markup-compatibility/2006">
              <mc:Choice xmlns:v="urn:schemas-microsoft-com:vml" Requires="v">
                <p:oleObj spid="_x0000_s2102" name="Equation" r:id="rId18" imgW="1130040" imgH="203040" progId="Equation.DSMT4">
                  <p:embed/>
                </p:oleObj>
              </mc:Choice>
              <mc:Fallback>
                <p:oleObj name="Equation" r:id="rId18" imgW="1130040" imgH="203040" progId="Equation.DSMT4">
                  <p:embed/>
                  <p:pic>
                    <p:nvPicPr>
                      <p:cNvPr id="24" name="对象 23"/>
                      <p:cNvPicPr/>
                      <p:nvPr/>
                    </p:nvPicPr>
                    <p:blipFill>
                      <a:blip r:embed="rId19"/>
                      <a:stretch>
                        <a:fillRect/>
                      </a:stretch>
                    </p:blipFill>
                    <p:spPr>
                      <a:xfrm>
                        <a:off x="4344884" y="2085591"/>
                        <a:ext cx="2484437" cy="446088"/>
                      </a:xfrm>
                      <a:prstGeom prst="rect">
                        <a:avLst/>
                      </a:prstGeom>
                    </p:spPr>
                  </p:pic>
                </p:oleObj>
              </mc:Fallback>
            </mc:AlternateContent>
          </a:graphicData>
        </a:graphic>
      </p:graphicFrame>
      <p:graphicFrame>
        <p:nvGraphicFramePr>
          <p:cNvPr id="25" name="对象 24"/>
          <p:cNvGraphicFramePr>
            <a:graphicFrameLocks noChangeAspect="1"/>
          </p:cNvGraphicFramePr>
          <p:nvPr>
            <p:extLst/>
          </p:nvPr>
        </p:nvGraphicFramePr>
        <p:xfrm>
          <a:off x="7236761" y="2071558"/>
          <a:ext cx="1870075" cy="446088"/>
        </p:xfrm>
        <a:graphic>
          <a:graphicData uri="http://schemas.openxmlformats.org/presentationml/2006/ole">
            <mc:AlternateContent xmlns:mc="http://schemas.openxmlformats.org/markup-compatibility/2006">
              <mc:Choice xmlns:v="urn:schemas-microsoft-com:vml" Requires="v">
                <p:oleObj spid="_x0000_s2103" name="Equation" r:id="rId20" imgW="850680" imgH="203040" progId="Equation.DSMT4">
                  <p:embed/>
                </p:oleObj>
              </mc:Choice>
              <mc:Fallback>
                <p:oleObj name="Equation" r:id="rId20" imgW="850680" imgH="203040" progId="Equation.DSMT4">
                  <p:embed/>
                  <p:pic>
                    <p:nvPicPr>
                      <p:cNvPr id="25" name="对象 24"/>
                      <p:cNvPicPr/>
                      <p:nvPr/>
                    </p:nvPicPr>
                    <p:blipFill>
                      <a:blip r:embed="rId21"/>
                      <a:stretch>
                        <a:fillRect/>
                      </a:stretch>
                    </p:blipFill>
                    <p:spPr>
                      <a:xfrm>
                        <a:off x="7236761" y="2071558"/>
                        <a:ext cx="1870075" cy="446088"/>
                      </a:xfrm>
                      <a:prstGeom prst="rect">
                        <a:avLst/>
                      </a:prstGeom>
                    </p:spPr>
                  </p:pic>
                </p:oleObj>
              </mc:Fallback>
            </mc:AlternateContent>
          </a:graphicData>
        </a:graphic>
      </p:graphicFrame>
      <p:graphicFrame>
        <p:nvGraphicFramePr>
          <p:cNvPr id="26" name="对象 25"/>
          <p:cNvGraphicFramePr>
            <a:graphicFrameLocks noChangeAspect="1"/>
          </p:cNvGraphicFramePr>
          <p:nvPr>
            <p:extLst/>
          </p:nvPr>
        </p:nvGraphicFramePr>
        <p:xfrm>
          <a:off x="2905515" y="2491490"/>
          <a:ext cx="2484437" cy="446088"/>
        </p:xfrm>
        <a:graphic>
          <a:graphicData uri="http://schemas.openxmlformats.org/presentationml/2006/ole">
            <mc:AlternateContent xmlns:mc="http://schemas.openxmlformats.org/markup-compatibility/2006">
              <mc:Choice xmlns:v="urn:schemas-microsoft-com:vml" Requires="v">
                <p:oleObj spid="_x0000_s2104" name="Equation" r:id="rId22" imgW="1130040" imgH="203040" progId="Equation.DSMT4">
                  <p:embed/>
                </p:oleObj>
              </mc:Choice>
              <mc:Fallback>
                <p:oleObj name="Equation" r:id="rId22" imgW="1130040" imgH="203040" progId="Equation.DSMT4">
                  <p:embed/>
                  <p:pic>
                    <p:nvPicPr>
                      <p:cNvPr id="26" name="对象 25"/>
                      <p:cNvPicPr/>
                      <p:nvPr/>
                    </p:nvPicPr>
                    <p:blipFill>
                      <a:blip r:embed="rId23"/>
                      <a:stretch>
                        <a:fillRect/>
                      </a:stretch>
                    </p:blipFill>
                    <p:spPr>
                      <a:xfrm>
                        <a:off x="2905515" y="2491490"/>
                        <a:ext cx="2484437" cy="446088"/>
                      </a:xfrm>
                      <a:prstGeom prst="rect">
                        <a:avLst/>
                      </a:prstGeom>
                    </p:spPr>
                  </p:pic>
                </p:oleObj>
              </mc:Fallback>
            </mc:AlternateContent>
          </a:graphicData>
        </a:graphic>
      </p:graphicFrame>
      <p:graphicFrame>
        <p:nvGraphicFramePr>
          <p:cNvPr id="27" name="对象 26"/>
          <p:cNvGraphicFramePr>
            <a:graphicFrameLocks noChangeAspect="1"/>
          </p:cNvGraphicFramePr>
          <p:nvPr>
            <p:extLst/>
          </p:nvPr>
        </p:nvGraphicFramePr>
        <p:xfrm>
          <a:off x="5663918" y="2496173"/>
          <a:ext cx="1870075" cy="446088"/>
        </p:xfrm>
        <a:graphic>
          <a:graphicData uri="http://schemas.openxmlformats.org/presentationml/2006/ole">
            <mc:AlternateContent xmlns:mc="http://schemas.openxmlformats.org/markup-compatibility/2006">
              <mc:Choice xmlns:v="urn:schemas-microsoft-com:vml" Requires="v">
                <p:oleObj spid="_x0000_s2105" name="Equation" r:id="rId24" imgW="850680" imgH="203040" progId="Equation.DSMT4">
                  <p:embed/>
                </p:oleObj>
              </mc:Choice>
              <mc:Fallback>
                <p:oleObj name="Equation" r:id="rId24" imgW="850680" imgH="203040" progId="Equation.DSMT4">
                  <p:embed/>
                  <p:pic>
                    <p:nvPicPr>
                      <p:cNvPr id="27" name="对象 26"/>
                      <p:cNvPicPr/>
                      <p:nvPr/>
                    </p:nvPicPr>
                    <p:blipFill>
                      <a:blip r:embed="rId25"/>
                      <a:stretch>
                        <a:fillRect/>
                      </a:stretch>
                    </p:blipFill>
                    <p:spPr>
                      <a:xfrm>
                        <a:off x="5663918" y="2496173"/>
                        <a:ext cx="1870075" cy="446088"/>
                      </a:xfrm>
                      <a:prstGeom prst="rect">
                        <a:avLst/>
                      </a:prstGeom>
                    </p:spPr>
                  </p:pic>
                </p:oleObj>
              </mc:Fallback>
            </mc:AlternateContent>
          </a:graphicData>
        </a:graphic>
      </p:graphicFrame>
      <p:graphicFrame>
        <p:nvGraphicFramePr>
          <p:cNvPr id="28" name="对象 27"/>
          <p:cNvGraphicFramePr>
            <a:graphicFrameLocks noChangeAspect="1"/>
          </p:cNvGraphicFramePr>
          <p:nvPr>
            <p:extLst/>
          </p:nvPr>
        </p:nvGraphicFramePr>
        <p:xfrm>
          <a:off x="2863568" y="3002586"/>
          <a:ext cx="2568575" cy="446087"/>
        </p:xfrm>
        <a:graphic>
          <a:graphicData uri="http://schemas.openxmlformats.org/presentationml/2006/ole">
            <mc:AlternateContent xmlns:mc="http://schemas.openxmlformats.org/markup-compatibility/2006">
              <mc:Choice xmlns:v="urn:schemas-microsoft-com:vml" Requires="v">
                <p:oleObj spid="_x0000_s2106" name="Equation" r:id="rId26" imgW="1168200" imgH="203040" progId="Equation.DSMT4">
                  <p:embed/>
                </p:oleObj>
              </mc:Choice>
              <mc:Fallback>
                <p:oleObj name="Equation" r:id="rId26" imgW="1168200" imgH="203040" progId="Equation.DSMT4">
                  <p:embed/>
                  <p:pic>
                    <p:nvPicPr>
                      <p:cNvPr id="28" name="对象 27"/>
                      <p:cNvPicPr/>
                      <p:nvPr/>
                    </p:nvPicPr>
                    <p:blipFill>
                      <a:blip r:embed="rId27"/>
                      <a:stretch>
                        <a:fillRect/>
                      </a:stretch>
                    </p:blipFill>
                    <p:spPr>
                      <a:xfrm>
                        <a:off x="2863568" y="3002586"/>
                        <a:ext cx="2568575" cy="446087"/>
                      </a:xfrm>
                      <a:prstGeom prst="rect">
                        <a:avLst/>
                      </a:prstGeom>
                    </p:spPr>
                  </p:pic>
                </p:oleObj>
              </mc:Fallback>
            </mc:AlternateContent>
          </a:graphicData>
        </a:graphic>
      </p:graphicFrame>
      <p:graphicFrame>
        <p:nvGraphicFramePr>
          <p:cNvPr id="29" name="对象 28"/>
          <p:cNvGraphicFramePr>
            <a:graphicFrameLocks noChangeAspect="1"/>
          </p:cNvGraphicFramePr>
          <p:nvPr>
            <p:extLst/>
          </p:nvPr>
        </p:nvGraphicFramePr>
        <p:xfrm>
          <a:off x="5622643" y="3007348"/>
          <a:ext cx="1954213" cy="446088"/>
        </p:xfrm>
        <a:graphic>
          <a:graphicData uri="http://schemas.openxmlformats.org/presentationml/2006/ole">
            <mc:AlternateContent xmlns:mc="http://schemas.openxmlformats.org/markup-compatibility/2006">
              <mc:Choice xmlns:v="urn:schemas-microsoft-com:vml" Requires="v">
                <p:oleObj spid="_x0000_s2107" name="Equation" r:id="rId28" imgW="888840" imgH="203040" progId="Equation.DSMT4">
                  <p:embed/>
                </p:oleObj>
              </mc:Choice>
              <mc:Fallback>
                <p:oleObj name="Equation" r:id="rId28" imgW="888840" imgH="203040" progId="Equation.DSMT4">
                  <p:embed/>
                  <p:pic>
                    <p:nvPicPr>
                      <p:cNvPr id="29" name="对象 28"/>
                      <p:cNvPicPr/>
                      <p:nvPr/>
                    </p:nvPicPr>
                    <p:blipFill>
                      <a:blip r:embed="rId29"/>
                      <a:stretch>
                        <a:fillRect/>
                      </a:stretch>
                    </p:blipFill>
                    <p:spPr>
                      <a:xfrm>
                        <a:off x="5622643" y="3007348"/>
                        <a:ext cx="1954213" cy="446088"/>
                      </a:xfrm>
                      <a:prstGeom prst="rect">
                        <a:avLst/>
                      </a:prstGeom>
                    </p:spPr>
                  </p:pic>
                </p:oleObj>
              </mc:Fallback>
            </mc:AlternateContent>
          </a:graphicData>
        </a:graphic>
      </p:graphicFrame>
      <p:graphicFrame>
        <p:nvGraphicFramePr>
          <p:cNvPr id="30" name="Object 50"/>
          <p:cNvGraphicFramePr>
            <a:graphicFrameLocks noChangeAspect="1"/>
          </p:cNvGraphicFramePr>
          <p:nvPr>
            <p:extLst/>
          </p:nvPr>
        </p:nvGraphicFramePr>
        <p:xfrm>
          <a:off x="1726922" y="3643895"/>
          <a:ext cx="2516188" cy="504825"/>
        </p:xfrm>
        <a:graphic>
          <a:graphicData uri="http://schemas.openxmlformats.org/presentationml/2006/ole">
            <mc:AlternateContent xmlns:mc="http://schemas.openxmlformats.org/markup-compatibility/2006">
              <mc:Choice xmlns:v="urn:schemas-microsoft-com:vml" Requires="v">
                <p:oleObj spid="_x0000_s2108" name="Equation" r:id="rId30" imgW="1015920" imgH="203040" progId="Equation.DSMT4">
                  <p:embed/>
                </p:oleObj>
              </mc:Choice>
              <mc:Fallback>
                <p:oleObj name="Equation" r:id="rId30" imgW="1015920" imgH="203040" progId="Equation.DSMT4">
                  <p:embed/>
                  <p:pic>
                    <p:nvPicPr>
                      <p:cNvPr id="30" name="Object 50"/>
                      <p:cNvPicPr>
                        <a:picLocks noChangeAspect="1" noChangeArrowheads="1"/>
                      </p:cNvPicPr>
                      <p:nvPr/>
                    </p:nvPicPr>
                    <p:blipFill>
                      <a:blip r:embed="rId31"/>
                      <a:srcRect/>
                      <a:stretch>
                        <a:fillRect/>
                      </a:stretch>
                    </p:blipFill>
                    <p:spPr bwMode="auto">
                      <a:xfrm>
                        <a:off x="1726922" y="3643895"/>
                        <a:ext cx="25161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对象 30"/>
          <p:cNvGraphicFramePr>
            <a:graphicFrameLocks noChangeAspect="1"/>
          </p:cNvGraphicFramePr>
          <p:nvPr>
            <p:extLst/>
          </p:nvPr>
        </p:nvGraphicFramePr>
        <p:xfrm>
          <a:off x="4379630" y="3720871"/>
          <a:ext cx="2568575" cy="446087"/>
        </p:xfrm>
        <a:graphic>
          <a:graphicData uri="http://schemas.openxmlformats.org/presentationml/2006/ole">
            <mc:AlternateContent xmlns:mc="http://schemas.openxmlformats.org/markup-compatibility/2006">
              <mc:Choice xmlns:v="urn:schemas-microsoft-com:vml" Requires="v">
                <p:oleObj spid="_x0000_s2109" name="Equation" r:id="rId32" imgW="1168200" imgH="203040" progId="Equation.DSMT4">
                  <p:embed/>
                </p:oleObj>
              </mc:Choice>
              <mc:Fallback>
                <p:oleObj name="Equation" r:id="rId32" imgW="1168200" imgH="203040" progId="Equation.DSMT4">
                  <p:embed/>
                  <p:pic>
                    <p:nvPicPr>
                      <p:cNvPr id="31" name="对象 30"/>
                      <p:cNvPicPr/>
                      <p:nvPr/>
                    </p:nvPicPr>
                    <p:blipFill>
                      <a:blip r:embed="rId33"/>
                      <a:stretch>
                        <a:fillRect/>
                      </a:stretch>
                    </p:blipFill>
                    <p:spPr>
                      <a:xfrm>
                        <a:off x="4379630" y="3720871"/>
                        <a:ext cx="2568575" cy="446087"/>
                      </a:xfrm>
                      <a:prstGeom prst="rect">
                        <a:avLst/>
                      </a:prstGeom>
                    </p:spPr>
                  </p:pic>
                </p:oleObj>
              </mc:Fallback>
            </mc:AlternateContent>
          </a:graphicData>
        </a:graphic>
      </p:graphicFrame>
      <p:graphicFrame>
        <p:nvGraphicFramePr>
          <p:cNvPr id="32" name="对象 31"/>
          <p:cNvGraphicFramePr>
            <a:graphicFrameLocks noChangeAspect="1"/>
          </p:cNvGraphicFramePr>
          <p:nvPr>
            <p:extLst/>
          </p:nvPr>
        </p:nvGraphicFramePr>
        <p:xfrm>
          <a:off x="7138705" y="3725633"/>
          <a:ext cx="1954213" cy="446088"/>
        </p:xfrm>
        <a:graphic>
          <a:graphicData uri="http://schemas.openxmlformats.org/presentationml/2006/ole">
            <mc:AlternateContent xmlns:mc="http://schemas.openxmlformats.org/markup-compatibility/2006">
              <mc:Choice xmlns:v="urn:schemas-microsoft-com:vml" Requires="v">
                <p:oleObj spid="_x0000_s2110" name="Equation" r:id="rId34" imgW="888840" imgH="203040" progId="Equation.DSMT4">
                  <p:embed/>
                </p:oleObj>
              </mc:Choice>
              <mc:Fallback>
                <p:oleObj name="Equation" r:id="rId34" imgW="888840" imgH="203040" progId="Equation.DSMT4">
                  <p:embed/>
                  <p:pic>
                    <p:nvPicPr>
                      <p:cNvPr id="32" name="对象 31"/>
                      <p:cNvPicPr/>
                      <p:nvPr/>
                    </p:nvPicPr>
                    <p:blipFill>
                      <a:blip r:embed="rId35"/>
                      <a:stretch>
                        <a:fillRect/>
                      </a:stretch>
                    </p:blipFill>
                    <p:spPr>
                      <a:xfrm>
                        <a:off x="7138705" y="3725633"/>
                        <a:ext cx="1954213" cy="446088"/>
                      </a:xfrm>
                      <a:prstGeom prst="rect">
                        <a:avLst/>
                      </a:prstGeom>
                    </p:spPr>
                  </p:pic>
                </p:oleObj>
              </mc:Fallback>
            </mc:AlternateContent>
          </a:graphicData>
        </a:graphic>
      </p:graphicFrame>
      <p:graphicFrame>
        <p:nvGraphicFramePr>
          <p:cNvPr id="33" name="Object 50"/>
          <p:cNvGraphicFramePr>
            <a:graphicFrameLocks noChangeAspect="1"/>
          </p:cNvGraphicFramePr>
          <p:nvPr>
            <p:extLst/>
          </p:nvPr>
        </p:nvGraphicFramePr>
        <p:xfrm>
          <a:off x="2909888" y="4086225"/>
          <a:ext cx="2422525" cy="504825"/>
        </p:xfrm>
        <a:graphic>
          <a:graphicData uri="http://schemas.openxmlformats.org/presentationml/2006/ole">
            <mc:AlternateContent xmlns:mc="http://schemas.openxmlformats.org/markup-compatibility/2006">
              <mc:Choice xmlns:v="urn:schemas-microsoft-com:vml" Requires="v">
                <p:oleObj spid="_x0000_s2111" name="Equation" r:id="rId36" imgW="977760" imgH="203040" progId="Equation.DSMT4">
                  <p:embed/>
                </p:oleObj>
              </mc:Choice>
              <mc:Fallback>
                <p:oleObj name="Equation" r:id="rId36" imgW="977760" imgH="203040" progId="Equation.DSMT4">
                  <p:embed/>
                  <p:pic>
                    <p:nvPicPr>
                      <p:cNvPr id="33" name="Object 50"/>
                      <p:cNvPicPr>
                        <a:picLocks noChangeAspect="1" noChangeArrowheads="1"/>
                      </p:cNvPicPr>
                      <p:nvPr/>
                    </p:nvPicPr>
                    <p:blipFill>
                      <a:blip r:embed="rId37"/>
                      <a:srcRect/>
                      <a:stretch>
                        <a:fillRect/>
                      </a:stretch>
                    </p:blipFill>
                    <p:spPr bwMode="auto">
                      <a:xfrm>
                        <a:off x="2909888" y="4086225"/>
                        <a:ext cx="24225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50"/>
          <p:cNvGraphicFramePr>
            <a:graphicFrameLocks noChangeAspect="1"/>
          </p:cNvGraphicFramePr>
          <p:nvPr>
            <p:extLst/>
          </p:nvPr>
        </p:nvGraphicFramePr>
        <p:xfrm>
          <a:off x="3051175" y="4489450"/>
          <a:ext cx="2139950" cy="504825"/>
        </p:xfrm>
        <a:graphic>
          <a:graphicData uri="http://schemas.openxmlformats.org/presentationml/2006/ole">
            <mc:AlternateContent xmlns:mc="http://schemas.openxmlformats.org/markup-compatibility/2006">
              <mc:Choice xmlns:v="urn:schemas-microsoft-com:vml" Requires="v">
                <p:oleObj spid="_x0000_s2112" name="Equation" r:id="rId38" imgW="863280" imgH="203040" progId="Equation.DSMT4">
                  <p:embed/>
                </p:oleObj>
              </mc:Choice>
              <mc:Fallback>
                <p:oleObj name="Equation" r:id="rId38" imgW="863280" imgH="203040" progId="Equation.DSMT4">
                  <p:embed/>
                  <p:pic>
                    <p:nvPicPr>
                      <p:cNvPr id="34" name="Object 50"/>
                      <p:cNvPicPr>
                        <a:picLocks noChangeAspect="1" noChangeArrowheads="1"/>
                      </p:cNvPicPr>
                      <p:nvPr/>
                    </p:nvPicPr>
                    <p:blipFill>
                      <a:blip r:embed="rId39"/>
                      <a:srcRect/>
                      <a:stretch>
                        <a:fillRect/>
                      </a:stretch>
                    </p:blipFill>
                    <p:spPr bwMode="auto">
                      <a:xfrm>
                        <a:off x="3051175" y="4489450"/>
                        <a:ext cx="213995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50"/>
          <p:cNvGraphicFramePr>
            <a:graphicFrameLocks noChangeAspect="1"/>
          </p:cNvGraphicFramePr>
          <p:nvPr>
            <p:extLst/>
          </p:nvPr>
        </p:nvGraphicFramePr>
        <p:xfrm>
          <a:off x="1681163" y="5273675"/>
          <a:ext cx="2233612" cy="504825"/>
        </p:xfrm>
        <a:graphic>
          <a:graphicData uri="http://schemas.openxmlformats.org/presentationml/2006/ole">
            <mc:AlternateContent xmlns:mc="http://schemas.openxmlformats.org/markup-compatibility/2006">
              <mc:Choice xmlns:v="urn:schemas-microsoft-com:vml" Requires="v">
                <p:oleObj spid="_x0000_s2113" name="Equation" r:id="rId40" imgW="901440" imgH="203040" progId="Equation.DSMT4">
                  <p:embed/>
                </p:oleObj>
              </mc:Choice>
              <mc:Fallback>
                <p:oleObj name="Equation" r:id="rId40" imgW="901440" imgH="203040" progId="Equation.DSMT4">
                  <p:embed/>
                  <p:pic>
                    <p:nvPicPr>
                      <p:cNvPr id="37" name="Object 50"/>
                      <p:cNvPicPr>
                        <a:picLocks noChangeAspect="1" noChangeArrowheads="1"/>
                      </p:cNvPicPr>
                      <p:nvPr/>
                    </p:nvPicPr>
                    <p:blipFill>
                      <a:blip r:embed="rId41"/>
                      <a:srcRect/>
                      <a:stretch>
                        <a:fillRect/>
                      </a:stretch>
                    </p:blipFill>
                    <p:spPr bwMode="auto">
                      <a:xfrm>
                        <a:off x="1681163" y="5273675"/>
                        <a:ext cx="223361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对象 38"/>
          <p:cNvGraphicFramePr>
            <a:graphicFrameLocks noChangeAspect="1"/>
          </p:cNvGraphicFramePr>
          <p:nvPr>
            <p:extLst/>
          </p:nvPr>
        </p:nvGraphicFramePr>
        <p:xfrm>
          <a:off x="4045134" y="5316767"/>
          <a:ext cx="2026586" cy="469933"/>
        </p:xfrm>
        <a:graphic>
          <a:graphicData uri="http://schemas.openxmlformats.org/presentationml/2006/ole">
            <mc:AlternateContent xmlns:mc="http://schemas.openxmlformats.org/markup-compatibility/2006">
              <mc:Choice xmlns:v="urn:schemas-microsoft-com:vml" Requires="v">
                <p:oleObj spid="_x0000_s2114" name="Equation" r:id="rId42" imgW="876240" imgH="203040" progId="Equation.DSMT4">
                  <p:embed/>
                </p:oleObj>
              </mc:Choice>
              <mc:Fallback>
                <p:oleObj name="Equation" r:id="rId42" imgW="876240" imgH="203040" progId="Equation.DSMT4">
                  <p:embed/>
                  <p:pic>
                    <p:nvPicPr>
                      <p:cNvPr id="39" name="对象 38"/>
                      <p:cNvPicPr/>
                      <p:nvPr/>
                    </p:nvPicPr>
                    <p:blipFill>
                      <a:blip r:embed="rId43"/>
                      <a:stretch>
                        <a:fillRect/>
                      </a:stretch>
                    </p:blipFill>
                    <p:spPr>
                      <a:xfrm>
                        <a:off x="4045134" y="5316767"/>
                        <a:ext cx="2026586" cy="469933"/>
                      </a:xfrm>
                      <a:prstGeom prst="rect">
                        <a:avLst/>
                      </a:prstGeom>
                    </p:spPr>
                  </p:pic>
                </p:oleObj>
              </mc:Fallback>
            </mc:AlternateContent>
          </a:graphicData>
        </a:graphic>
      </p:graphicFrame>
      <p:graphicFrame>
        <p:nvGraphicFramePr>
          <p:cNvPr id="40" name="Object 50"/>
          <p:cNvGraphicFramePr>
            <a:graphicFrameLocks noChangeAspect="1"/>
          </p:cNvGraphicFramePr>
          <p:nvPr>
            <p:extLst/>
          </p:nvPr>
        </p:nvGraphicFramePr>
        <p:xfrm>
          <a:off x="2803248" y="5716005"/>
          <a:ext cx="2879723" cy="453118"/>
        </p:xfrm>
        <a:graphic>
          <a:graphicData uri="http://schemas.openxmlformats.org/presentationml/2006/ole">
            <mc:AlternateContent xmlns:mc="http://schemas.openxmlformats.org/markup-compatibility/2006">
              <mc:Choice xmlns:v="urn:schemas-microsoft-com:vml" Requires="v">
                <p:oleObj spid="_x0000_s2115" name="Equation" r:id="rId44" imgW="1295280" imgH="203040" progId="Equation.DSMT4">
                  <p:embed/>
                </p:oleObj>
              </mc:Choice>
              <mc:Fallback>
                <p:oleObj name="Equation" r:id="rId44" imgW="1295280" imgH="203040" progId="Equation.DSMT4">
                  <p:embed/>
                  <p:pic>
                    <p:nvPicPr>
                      <p:cNvPr id="40" name="Object 50"/>
                      <p:cNvPicPr>
                        <a:picLocks noChangeAspect="1" noChangeArrowheads="1"/>
                      </p:cNvPicPr>
                      <p:nvPr/>
                    </p:nvPicPr>
                    <p:blipFill>
                      <a:blip r:embed="rId45"/>
                      <a:srcRect/>
                      <a:stretch>
                        <a:fillRect/>
                      </a:stretch>
                    </p:blipFill>
                    <p:spPr bwMode="auto">
                      <a:xfrm>
                        <a:off x="2803248" y="5716005"/>
                        <a:ext cx="2879723" cy="453118"/>
                      </a:xfrm>
                      <a:prstGeom prst="rect">
                        <a:avLst/>
                      </a:prstGeom>
                      <a:noFill/>
                      <a:ln>
                        <a:noFill/>
                      </a:ln>
                      <a:effectLst/>
                      <a:extLst/>
                    </p:spPr>
                  </p:pic>
                </p:oleObj>
              </mc:Fallback>
            </mc:AlternateContent>
          </a:graphicData>
        </a:graphic>
      </p:graphicFrame>
      <p:graphicFrame>
        <p:nvGraphicFramePr>
          <p:cNvPr id="35" name="对象 34"/>
          <p:cNvGraphicFramePr>
            <a:graphicFrameLocks noChangeAspect="1"/>
          </p:cNvGraphicFramePr>
          <p:nvPr>
            <p:extLst/>
          </p:nvPr>
        </p:nvGraphicFramePr>
        <p:xfrm>
          <a:off x="5931871" y="5711993"/>
          <a:ext cx="2914135" cy="446309"/>
        </p:xfrm>
        <a:graphic>
          <a:graphicData uri="http://schemas.openxmlformats.org/presentationml/2006/ole">
            <mc:AlternateContent xmlns:mc="http://schemas.openxmlformats.org/markup-compatibility/2006">
              <mc:Choice xmlns:v="urn:schemas-microsoft-com:vml" Requires="v">
                <p:oleObj spid="_x0000_s2116" name="Equation" r:id="rId10" imgW="1409400" imgH="215640" progId="Equation.DSMT4">
                  <p:embed/>
                </p:oleObj>
              </mc:Choice>
              <mc:Fallback>
                <p:oleObj name="Equation" r:id="rId10" imgW="1409400" imgH="215640" progId="Equation.DSMT4">
                  <p:embed/>
                  <p:pic>
                    <p:nvPicPr>
                      <p:cNvPr id="35" name="对象 34"/>
                      <p:cNvPicPr/>
                      <p:nvPr/>
                    </p:nvPicPr>
                    <p:blipFill>
                      <a:blip r:embed="rId11"/>
                      <a:stretch>
                        <a:fillRect/>
                      </a:stretch>
                    </p:blipFill>
                    <p:spPr>
                      <a:xfrm>
                        <a:off x="5931871" y="5711993"/>
                        <a:ext cx="2914135" cy="446309"/>
                      </a:xfrm>
                      <a:prstGeom prst="rect">
                        <a:avLst/>
                      </a:prstGeom>
                    </p:spPr>
                  </p:pic>
                </p:oleObj>
              </mc:Fallback>
            </mc:AlternateContent>
          </a:graphicData>
        </a:graphic>
      </p:graphicFrame>
      <p:graphicFrame>
        <p:nvGraphicFramePr>
          <p:cNvPr id="36" name="Object 50"/>
          <p:cNvGraphicFramePr>
            <a:graphicFrameLocks noChangeAspect="1"/>
          </p:cNvGraphicFramePr>
          <p:nvPr>
            <p:extLst/>
          </p:nvPr>
        </p:nvGraphicFramePr>
        <p:xfrm>
          <a:off x="2916238" y="6100763"/>
          <a:ext cx="2654300" cy="452437"/>
        </p:xfrm>
        <a:graphic>
          <a:graphicData uri="http://schemas.openxmlformats.org/presentationml/2006/ole">
            <mc:AlternateContent xmlns:mc="http://schemas.openxmlformats.org/markup-compatibility/2006">
              <mc:Choice xmlns:v="urn:schemas-microsoft-com:vml" Requires="v">
                <p:oleObj spid="_x0000_s2117" name="Equation" r:id="rId46" imgW="1193760" imgH="203040" progId="Equation.DSMT4">
                  <p:embed/>
                </p:oleObj>
              </mc:Choice>
              <mc:Fallback>
                <p:oleObj name="Equation" r:id="rId46" imgW="1193760" imgH="203040" progId="Equation.DSMT4">
                  <p:embed/>
                  <p:pic>
                    <p:nvPicPr>
                      <p:cNvPr id="36" name="Object 50"/>
                      <p:cNvPicPr>
                        <a:picLocks noChangeAspect="1" noChangeArrowheads="1"/>
                      </p:cNvPicPr>
                      <p:nvPr/>
                    </p:nvPicPr>
                    <p:blipFill>
                      <a:blip r:embed="rId47"/>
                      <a:srcRect/>
                      <a:stretch>
                        <a:fillRect/>
                      </a:stretch>
                    </p:blipFill>
                    <p:spPr bwMode="auto">
                      <a:xfrm>
                        <a:off x="2916238" y="6100763"/>
                        <a:ext cx="2654300" cy="452437"/>
                      </a:xfrm>
                      <a:prstGeom prst="rect">
                        <a:avLst/>
                      </a:prstGeom>
                      <a:noFill/>
                      <a:ln>
                        <a:noFill/>
                      </a:ln>
                      <a:effectLst/>
                      <a:extLst/>
                    </p:spPr>
                  </p:pic>
                </p:oleObj>
              </mc:Fallback>
            </mc:AlternateContent>
          </a:graphicData>
        </a:graphic>
      </p:graphicFrame>
      <p:graphicFrame>
        <p:nvGraphicFramePr>
          <p:cNvPr id="38" name="对象 37"/>
          <p:cNvGraphicFramePr>
            <a:graphicFrameLocks noChangeAspect="1"/>
          </p:cNvGraphicFramePr>
          <p:nvPr>
            <p:extLst/>
          </p:nvPr>
        </p:nvGraphicFramePr>
        <p:xfrm>
          <a:off x="5827713" y="6129338"/>
          <a:ext cx="3124200" cy="446087"/>
        </p:xfrm>
        <a:graphic>
          <a:graphicData uri="http://schemas.openxmlformats.org/presentationml/2006/ole">
            <mc:AlternateContent xmlns:mc="http://schemas.openxmlformats.org/markup-compatibility/2006">
              <mc:Choice xmlns:v="urn:schemas-microsoft-com:vml" Requires="v">
                <p:oleObj spid="_x0000_s2118" name="Equation" r:id="rId48" imgW="1511280" imgH="215640" progId="Equation.DSMT4">
                  <p:embed/>
                </p:oleObj>
              </mc:Choice>
              <mc:Fallback>
                <p:oleObj name="Equation" r:id="rId48" imgW="1511280" imgH="215640" progId="Equation.DSMT4">
                  <p:embed/>
                  <p:pic>
                    <p:nvPicPr>
                      <p:cNvPr id="38" name="对象 37"/>
                      <p:cNvPicPr/>
                      <p:nvPr/>
                    </p:nvPicPr>
                    <p:blipFill>
                      <a:blip r:embed="rId49"/>
                      <a:stretch>
                        <a:fillRect/>
                      </a:stretch>
                    </p:blipFill>
                    <p:spPr>
                      <a:xfrm>
                        <a:off x="5827713" y="6129338"/>
                        <a:ext cx="3124200" cy="446087"/>
                      </a:xfrm>
                      <a:prstGeom prst="rect">
                        <a:avLst/>
                      </a:prstGeom>
                    </p:spPr>
                  </p:pic>
                </p:oleObj>
              </mc:Fallback>
            </mc:AlternateContent>
          </a:graphicData>
        </a:graphic>
      </p:graphicFrame>
    </p:spTree>
    <p:extLst>
      <p:ext uri="{BB962C8B-B14F-4D97-AF65-F5344CB8AC3E}">
        <p14:creationId xmlns:p14="http://schemas.microsoft.com/office/powerpoint/2010/main" val="161778723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47</TotalTime>
  <Words>3252</Words>
  <Application>Microsoft Office PowerPoint</Application>
  <PresentationFormat>宽屏</PresentationFormat>
  <Paragraphs>425</Paragraphs>
  <Slides>30</Slides>
  <Notes>21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3" baseType="lpstr">
      <vt:lpstr>HiddenHorzOCR</vt:lpstr>
      <vt:lpstr>等线</vt:lpstr>
      <vt:lpstr>等线 Light</vt:lpstr>
      <vt:lpstr>仿宋_GB2312</vt:lpstr>
      <vt:lpstr>黑体</vt:lpstr>
      <vt:lpstr>楷体_GB2312</vt:lpstr>
      <vt:lpstr>宋体</vt:lpstr>
      <vt:lpstr>Arial</vt:lpstr>
      <vt:lpstr>Cambria Math</vt:lpstr>
      <vt:lpstr>Times New Roman</vt:lpstr>
      <vt:lpstr>Wingdings</vt:lpstr>
      <vt:lpstr>1_Office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2.2.5 谓词逻辑表示法的特点</vt:lpstr>
      <vt:lpstr>PowerPoint 演示文稿</vt:lpstr>
      <vt:lpstr>主  要  内  容</vt:lpstr>
      <vt:lpstr>2.3 产生式表示法</vt:lpstr>
      <vt:lpstr>2.3.1 知识的产生式表示方法</vt:lpstr>
      <vt:lpstr>PowerPoint 演示文稿</vt:lpstr>
      <vt:lpstr> 知识的产生式表示方法</vt:lpstr>
      <vt:lpstr>2.3.2产生式系统的基本结构</vt:lpstr>
      <vt:lpstr>2.3.2产生式系统的基本结构</vt:lpstr>
      <vt:lpstr>2.3.3 产生式系统的运行过程</vt:lpstr>
      <vt:lpstr>【产生式系统应用举例】</vt:lpstr>
      <vt:lpstr>【产生式系统应用举例】</vt:lpstr>
      <vt:lpstr>PowerPoint 演示文稿</vt:lpstr>
      <vt:lpstr>PowerPoint 演示文稿</vt:lpstr>
      <vt:lpstr>PowerPoint 演示文稿</vt:lpstr>
      <vt:lpstr>PowerPoint 演示文稿</vt:lpstr>
      <vt:lpstr>PowerPoint 演示文稿</vt:lpstr>
      <vt:lpstr>PowerPoint 演示文稿</vt:lpstr>
      <vt:lpstr>2.3.5 产式系统的特点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QWERTIer _</cp:lastModifiedBy>
  <cp:revision>2</cp:revision>
  <dcterms:created xsi:type="dcterms:W3CDTF">2017-11-22T00:11:29Z</dcterms:created>
  <dcterms:modified xsi:type="dcterms:W3CDTF">2018-01-06T15:33:43Z</dcterms:modified>
</cp:coreProperties>
</file>