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119" d="100"/>
          <a:sy n="119" d="100"/>
        </p:scale>
        <p:origin x="10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t>2018/1/5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t>‹#›</a:t>
            </a:fld>
            <a:endParaRPr lang="zh-CN" altLang="en-US"/>
          </a:p>
        </p:txBody>
      </p:sp>
    </p:spTree>
    <p:extLst>
      <p:ext uri="{BB962C8B-B14F-4D97-AF65-F5344CB8AC3E}">
        <p14:creationId xmlns:p14="http://schemas.microsoft.com/office/powerpoint/2010/main" val="139144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58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871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834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262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421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8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67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4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36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65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28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72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598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407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676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701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78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00504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7438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858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7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119358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44655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417783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60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92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426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049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3369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6051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7557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2018/1/5</a:t>
            </a:fld>
            <a:endParaRPr lang="en-US" altLang="zh-CN"/>
          </a:p>
        </p:txBody>
      </p:sp>
    </p:spTree>
    <p:extLst>
      <p:ext uri="{BB962C8B-B14F-4D97-AF65-F5344CB8AC3E}">
        <p14:creationId xmlns:p14="http://schemas.microsoft.com/office/powerpoint/2010/main" val="306981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613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7575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9799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681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078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7951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29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8280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2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4206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7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的过程。</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例如，</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一位计算机维修员，从书本知识，到通过大量实例积累经验，是一种</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归纳</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推理方式。运用这些一般性知识知识去维修计算机的过程则是</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演绎</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p>
          <a:p>
            <a:pPr marL="711200" marR="0" lvl="0" indent="-711200" algn="l" defTabSz="914400" rtl="0" eaLnBrk="0" fontAlgn="auto" latinLnBrk="0" hangingPunct="0">
              <a:lnSpc>
                <a:spcPct val="120000"/>
              </a:lnSpc>
              <a:spcBef>
                <a:spcPct val="20000"/>
              </a:spcBef>
              <a:spcAft>
                <a:spcPts val="0"/>
              </a:spcAft>
              <a:buClr>
                <a:srgbClr val="5B9BD5"/>
              </a:buClr>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推理的控制策略</a:t>
            </a:r>
          </a:p>
          <a:p>
            <a:pPr marL="0" marR="14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推理过程不仅依赖于所用的推理方法，同时也依赖于推理的控制策略。</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控制策略的分类</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推理策略</a:t>
            </a:r>
          </a:p>
          <a:p>
            <a:pPr marL="0" marR="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用于确定推理的控制方向，可分为正向推理、逆向推理、混合推理及双向推理。</a:t>
            </a:r>
          </a:p>
          <a:p>
            <a:pPr marL="0" marR="38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是指仅求一个解，还是求所有解或最优解等。</a:t>
            </a:r>
          </a:p>
          <a:p>
            <a:pPr marL="0" marR="22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是指对推理的深度、宽度、时间、空间等进行的限制。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搜索策略</a:t>
            </a:r>
          </a:p>
          <a:p>
            <a:pPr marL="0" marR="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69818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100559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79989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39039"/>
            <a:ext cx="9409470" cy="5016758"/>
          </a:xfrm>
          <a:prstGeom prst="rect">
            <a:avLst/>
          </a:prstGeom>
        </p:spPr>
        <p:txBody>
          <a:bodyPr wrap="square">
            <a:spAutoFit/>
          </a:bodyPr>
          <a:lstStyle/>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从已知事实出发、正向使用规则，亦称为数据驱动推理或前向链推理。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算法描述</a:t>
            </a:r>
          </a:p>
          <a:p>
            <a:pPr marL="0" marR="555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把用户提供的初始证据放入综合数据库；</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检查综合数据库中是否包含了问题的解，若已包含，则求解结束，并成功推出；否则执行下一步；</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检查知识库中是否有可用知识，若有，形成当前可用知识集，执行下一步；否则转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2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按照某种冲突消解策略，从当前可用知识集中选出一条规则进行推理，并将推出的新事实加入综合数据库种，然后转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询问用户是否可以进一步补充新的事实，若可补充，则将补充的新事实加入综合数据库中，然后转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；否则表示无解，失败退出。</a:t>
            </a:r>
          </a:p>
          <a:p>
            <a:pPr marL="0" marR="48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至于如何根据综合数据库中的事实到知识库中选取可用知识，当知识库中有多条知识可用时应该先使用那一条知识等。这些问题涉及到了知识的匹配方法和冲突消解策略。</a:t>
            </a: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正向推理</a:t>
            </a:r>
          </a:p>
        </p:txBody>
      </p:sp>
    </p:spTree>
    <p:extLst>
      <p:ext uri="{BB962C8B-B14F-4D97-AF65-F5344CB8AC3E}">
        <p14:creationId xmlns:p14="http://schemas.microsoft.com/office/powerpoint/2010/main" val="387832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3"/>
          <a:stretch>
            <a:fillRect/>
          </a:stretch>
        </p:blipFill>
        <p:spPr>
          <a:xfrm>
            <a:off x="2168095" y="171113"/>
            <a:ext cx="8676886" cy="6614468"/>
          </a:xfrm>
          <a:prstGeom prst="rect">
            <a:avLst/>
          </a:prstGeom>
        </p:spPr>
      </p:pic>
    </p:spTree>
    <p:extLst>
      <p:ext uri="{BB962C8B-B14F-4D97-AF65-F5344CB8AC3E}">
        <p14:creationId xmlns:p14="http://schemas.microsoft.com/office/powerpoint/2010/main" val="105826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1938992"/>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请用正向推理完成以下问题的求解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p:txBody>
      </p:sp>
      <p:sp>
        <p:nvSpPr>
          <p:cNvPr id="5" name="矩形 4"/>
          <p:cNvSpPr/>
          <p:nvPr/>
        </p:nvSpPr>
        <p:spPr>
          <a:xfrm>
            <a:off x="1060938" y="2317719"/>
            <a:ext cx="9861754" cy="3477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a:p>
            <a:pPr marL="0" marR="7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推理开始前，综合数据库为空。</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80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推理开始后，先把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放入综合数据库，然后检查综合数据库中是否含有该问题的解，回答为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接着检查知识库中是否有可用知识，显然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再检查知识库中是否有可用知识，此时由于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的加入使得</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20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它说明综合数据库中已经含有问题的解，推理成功结束，目标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6638003" y="181613"/>
            <a:ext cx="3896538" cy="2443881"/>
          </a:xfrm>
          <a:prstGeom prst="rect">
            <a:avLst/>
          </a:prstGeom>
        </p:spPr>
      </p:pic>
    </p:spTree>
    <p:extLst>
      <p:ext uri="{BB962C8B-B14F-4D97-AF65-F5344CB8AC3E}">
        <p14:creationId xmlns:p14="http://schemas.microsoft.com/office/powerpoint/2010/main" val="330996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23132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50762"/>
            <a:ext cx="9409470" cy="4708981"/>
          </a:xfrm>
          <a:prstGeom prst="rect">
            <a:avLst/>
          </a:prstGeom>
        </p:spPr>
        <p:txBody>
          <a:bodyPr wrap="square">
            <a:spAutoFit/>
          </a:bodyPr>
          <a:lstStyle/>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从某个假设目标出发，逆向使用规则，亦称为目标驱动推理或逆向链推理。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109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算法描述：</a:t>
            </a:r>
          </a:p>
          <a:p>
            <a:pPr marL="0" marR="445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将要求证的目标（称为假设）构成一个假设集；</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从假设集中选出一个假设，检查该假设是否在综合数据库中，若在， 则该假设成立，此时，若假设集为空，则成功退出，否则仍执行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；若该假设不在数据库中，则执行下一步；</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检查该假设是否可由知识库的某个知识导出，若不能由某个知识导出，则询问用户该假设是否为可由用户证实的原始事实，若是，该假设成立，并将其放入综合数据库，再重新寻找新的假设，若不是，则转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；若能由某个知识导出，则执行下一步；</a:t>
            </a:r>
          </a:p>
          <a:p>
            <a:pPr marL="0" marR="21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将知识库中可以导出该假设的所有知识构成一个可用知识集；</a:t>
            </a:r>
          </a:p>
          <a:p>
            <a:pPr marL="0" marR="17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检查可用知识集是否为空，若是，失败退出；否则执行下一步；</a:t>
            </a:r>
          </a:p>
          <a:p>
            <a:pPr marL="0" marR="3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(6)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按冲突消解策略从可用知识集中取出一个知识，继续；</a:t>
            </a:r>
          </a:p>
          <a:p>
            <a:pPr marL="0" marR="9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(7)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将该知识的前提中的每个子条件都作为新的假设放入假设集，然后转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逆向推理</a:t>
            </a:r>
          </a:p>
        </p:txBody>
      </p:sp>
    </p:spTree>
    <p:extLst>
      <p:ext uri="{BB962C8B-B14F-4D97-AF65-F5344CB8AC3E}">
        <p14:creationId xmlns:p14="http://schemas.microsoft.com/office/powerpoint/2010/main" val="423673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74776" y="216013"/>
            <a:ext cx="8524398" cy="6505462"/>
          </a:xfrm>
          <a:prstGeom prst="rect">
            <a:avLst/>
          </a:prstGeom>
        </p:spPr>
      </p:pic>
    </p:spTree>
    <p:extLst>
      <p:ext uri="{BB962C8B-B14F-4D97-AF65-F5344CB8AC3E}">
        <p14:creationId xmlns:p14="http://schemas.microsoft.com/office/powerpoint/2010/main" val="1457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2246769"/>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请用逆向推理完成以下问题的求解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p:txBody>
      </p:sp>
      <p:sp>
        <p:nvSpPr>
          <p:cNvPr id="5" name="矩形 4"/>
          <p:cNvSpPr/>
          <p:nvPr/>
        </p:nvSpPr>
        <p:spPr>
          <a:xfrm>
            <a:off x="990600" y="2669253"/>
            <a:ext cx="9861754" cy="3785652"/>
          </a:xfrm>
          <a:prstGeom prst="rect">
            <a:avLst/>
          </a:prstGeom>
        </p:spPr>
        <p:txBody>
          <a:bodyPr wrap="square">
            <a:spAutoFit/>
          </a:bodyPr>
          <a:lstStyle/>
          <a:p>
            <a:pPr marL="0" marR="57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推理开始前，综合数据库和假设集均为空。</a:t>
            </a:r>
          </a:p>
          <a:p>
            <a:pPr marL="0" marR="55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推理开始后，先将初始证据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分别放入综合数据库和假设集，然后从假设集中取出一 个假设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，查找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是否为综合数据库中的已知事实，回答为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54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92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作为新的假设放入假设集。然后从假设集中取出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8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他说明该假设成立，由于无新的假设，故推理过程成功结束，于是目标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6929592" y="280170"/>
            <a:ext cx="3597682" cy="2562378"/>
          </a:xfrm>
          <a:prstGeom prst="rect">
            <a:avLst/>
          </a:prstGeom>
        </p:spPr>
      </p:pic>
    </p:spTree>
    <p:extLst>
      <p:ext uri="{BB962C8B-B14F-4D97-AF65-F5344CB8AC3E}">
        <p14:creationId xmlns:p14="http://schemas.microsoft.com/office/powerpoint/2010/main" val="3018347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406011" y="921844"/>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28021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条规则：</a:t>
            </a:r>
          </a:p>
          <a:p>
            <a:pPr marL="0" marR="610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740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4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65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3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1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237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28608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1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动物是虎</a:t>
            </a:r>
          </a:p>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p>
          <a:p>
            <a:pPr marL="0" marR="136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动物是斑马</a:t>
            </a:r>
          </a:p>
          <a:p>
            <a:pPr marL="0" marR="3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动物是鸵鸟</a:t>
            </a:r>
          </a:p>
          <a:p>
            <a:pPr marL="0" marR="4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动物是企鹅</a:t>
            </a:r>
          </a:p>
          <a:p>
            <a:pPr marL="0" marR="3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6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8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初始综合数据库包含的事实有：</a:t>
            </a:r>
          </a:p>
          <a:p>
            <a:pPr marL="0" marR="1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166824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系统的推理过程</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 动物是哺乳动物</a:t>
            </a:r>
          </a:p>
          <a:p>
            <a:pPr marL="0" marR="64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作为新的事实加入到综合数据库中。此时，综合数据库的内容变为：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动物有暗斑，动物有长脖子，动物有长腿，动物有奶，动物有蹄，动物是哺乳动物，动物是有蹄类动物</a:t>
            </a:r>
          </a:p>
          <a:p>
            <a:pPr marL="0" marR="58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999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8321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p>
        </p:txBody>
      </p:sp>
    </p:spTree>
    <p:extLst>
      <p:ext uri="{BB962C8B-B14F-4D97-AF65-F5344CB8AC3E}">
        <p14:creationId xmlns:p14="http://schemas.microsoft.com/office/powerpoint/2010/main" val="1855556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p>
        </p:txBody>
      </p:sp>
    </p:spTree>
    <p:extLst>
      <p:ext uri="{BB962C8B-B14F-4D97-AF65-F5344CB8AC3E}">
        <p14:creationId xmlns:p14="http://schemas.microsoft.com/office/powerpoint/2010/main" val="9743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动物是长颈鹿</a:t>
            </a:r>
          </a:p>
        </p:txBody>
      </p:sp>
    </p:spTree>
    <p:extLst>
      <p:ext uri="{BB962C8B-B14F-4D97-AF65-F5344CB8AC3E}">
        <p14:creationId xmlns:p14="http://schemas.microsoft.com/office/powerpoint/2010/main" val="2048937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243782" y="1339592"/>
            <a:ext cx="9409470"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正向推理的特性</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正向推理的主要优点是比较直观，主要缺点是推理无明确的目标，求解问题时可能会执行许多与解无关的操作，导致推理效率较低。</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逆向推理的特性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(3)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双向推理方法</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为互相取长补短，可以把正向和逆向结合起来使用，采用双向推理的方式。双向推理有多种不同的实现方法，可以采用先正向后逆向，也可以采用先逆向后正向，还可以采用随机选择正向和逆向的推理方法。</a:t>
            </a:r>
          </a:p>
          <a:p>
            <a:pPr marL="0" marR="967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(4)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推理过程的不唯一性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从前面的推理算法可以看出，无论是正向推理还是逆向推理，当可用规则集中有多条规则可用时，不同的冲突消解策略将导致不同的规则使用顺序， 因此其推理过程是不唯一的。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784754" y="847149"/>
            <a:ext cx="2976457"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推理过程的有关说明</a:t>
            </a:r>
          </a:p>
        </p:txBody>
      </p:sp>
    </p:spTree>
    <p:extLst>
      <p:ext uri="{BB962C8B-B14F-4D97-AF65-F5344CB8AC3E}">
        <p14:creationId xmlns:p14="http://schemas.microsoft.com/office/powerpoint/2010/main" val="54329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50698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的一个映射，其中</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D}</a:t>
            </a: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5275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没有包含个体常量和函数，因此可以直接为谓词指派真值，设有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的真值指派为：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394351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p>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30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290153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632311"/>
          </a:xfrm>
          <a:prstGeom prst="rect">
            <a:avLst/>
          </a:prstGeom>
        </p:spPr>
        <p:txBody>
          <a:bodyPr wrap="square">
            <a:spAutoFit/>
          </a:bodyPr>
          <a:lstStyle/>
          <a:p>
            <a:pPr marL="0" marR="3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346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346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495379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602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extLst>
      <p:ext uri="{BB962C8B-B14F-4D97-AF65-F5344CB8AC3E}">
        <p14:creationId xmlns:p14="http://schemas.microsoft.com/office/powerpoint/2010/main" val="279812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16" name="Group 18"/>
          <p:cNvGrpSpPr>
            <a:grpSpLocks/>
          </p:cNvGrpSpPr>
          <p:nvPr/>
        </p:nvGrpSpPr>
        <p:grpSpPr bwMode="auto">
          <a:xfrm>
            <a:off x="2478088" y="1398588"/>
            <a:ext cx="8116887" cy="4148137"/>
            <a:chOff x="521" y="845"/>
            <a:chExt cx="5113" cy="2613"/>
          </a:xfrm>
        </p:grpSpPr>
        <p:grpSp>
          <p:nvGrpSpPr>
            <p:cNvPr id="17" name="Group 17"/>
            <p:cNvGrpSpPr>
              <a:grpSpLocks/>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458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1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是个体域中的任一个体，依此可消去谓词公式中的全称量词。</a:t>
            </a: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4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tabLst/>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p>
          <a:p>
            <a:pPr marL="711200" marR="914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p>
          <a:p>
            <a:pPr marL="711200" marR="1495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    从过程的角度：</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认为推理是在给定信息和已有知识的基础上的一系列加工操作，提出了如下人类推理的公式：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推理的机器实现</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人工智能中的推理是由推理机完成的。所谓推理机，是指系统中用来实现推理的那段程序。</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是已知的一般性知识或推理过程得到的判断；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是关于某种具体情况或某个具体实例的判断；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617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枚举</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类比</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推理使用方法</a:t>
              </a:r>
            </a:p>
          </p:txBody>
        </p:sp>
      </p:grpSp>
    </p:spTree>
    <p:extLst>
      <p:ext uri="{BB962C8B-B14F-4D97-AF65-F5344CB8AC3E}">
        <p14:creationId xmlns:p14="http://schemas.microsoft.com/office/powerpoint/2010/main" val="344362562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4552</Words>
  <Application>Microsoft Office PowerPoint</Application>
  <PresentationFormat>宽屏</PresentationFormat>
  <Paragraphs>551</Paragraphs>
  <Slides>40</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HiddenHorzOCR</vt:lpstr>
      <vt:lpstr>MS Gothic</vt:lpstr>
      <vt:lpstr>等线</vt:lpstr>
      <vt:lpstr>等线 Light</vt:lpstr>
      <vt:lpstr>仿宋_GB2312</vt:lpstr>
      <vt:lpstr>黑体</vt:lpstr>
      <vt:lpstr>华文隶书</vt:lpstr>
      <vt:lpstr>楷体_GB2312</vt:lpstr>
      <vt:lpstr>宋体</vt:lpstr>
      <vt:lpstr>Arial</vt:lpstr>
      <vt:lpstr>Courier New</vt:lpstr>
      <vt:lpstr>Times New Roman</vt:lpstr>
      <vt:lpstr>Wingdings</vt:lpstr>
      <vt:lpstr>Wingdings 2</vt:lpstr>
      <vt:lpstr>1_Office 主题​​</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3.3.1一阶谓词逻辑基础</vt:lpstr>
      <vt:lpstr>3.3.1一阶谓词逻辑基础</vt:lpstr>
      <vt:lpstr>3.3.1一阶谓词逻辑基础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QWERTIer _</cp:lastModifiedBy>
  <cp:revision>2</cp:revision>
  <dcterms:created xsi:type="dcterms:W3CDTF">2017-11-28T02:14:09Z</dcterms:created>
  <dcterms:modified xsi:type="dcterms:W3CDTF">2018-01-05T09:00:35Z</dcterms:modified>
</cp:coreProperties>
</file>