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3"/>
  </p:notesMasterIdLst>
  <p:sldIdLst>
    <p:sldId id="256" r:id="rId2"/>
    <p:sldId id="257" r:id="rId3"/>
    <p:sldId id="284" r:id="rId4"/>
    <p:sldId id="259" r:id="rId5"/>
    <p:sldId id="260" r:id="rId6"/>
    <p:sldId id="261" r:id="rId7"/>
    <p:sldId id="262" r:id="rId8"/>
    <p:sldId id="263" r:id="rId9"/>
    <p:sldId id="302" r:id="rId10"/>
    <p:sldId id="303" r:id="rId11"/>
    <p:sldId id="285" r:id="rId12"/>
    <p:sldId id="310" r:id="rId13"/>
    <p:sldId id="313" r:id="rId14"/>
    <p:sldId id="286" r:id="rId15"/>
    <p:sldId id="311" r:id="rId16"/>
    <p:sldId id="287" r:id="rId17"/>
    <p:sldId id="288" r:id="rId18"/>
    <p:sldId id="309" r:id="rId19"/>
    <p:sldId id="312" r:id="rId20"/>
    <p:sldId id="308" r:id="rId21"/>
    <p:sldId id="318" r:id="rId22"/>
    <p:sldId id="317" r:id="rId23"/>
    <p:sldId id="316" r:id="rId24"/>
    <p:sldId id="289" r:id="rId25"/>
    <p:sldId id="290" r:id="rId26"/>
    <p:sldId id="328" r:id="rId27"/>
    <p:sldId id="324" r:id="rId28"/>
    <p:sldId id="325" r:id="rId29"/>
    <p:sldId id="326" r:id="rId30"/>
    <p:sldId id="330" r:id="rId31"/>
    <p:sldId id="329" r:id="rId32"/>
    <p:sldId id="291" r:id="rId33"/>
    <p:sldId id="292" r:id="rId34"/>
    <p:sldId id="301" r:id="rId35"/>
    <p:sldId id="293" r:id="rId36"/>
    <p:sldId id="294" r:id="rId37"/>
    <p:sldId id="320" r:id="rId38"/>
    <p:sldId id="321" r:id="rId39"/>
    <p:sldId id="322" r:id="rId40"/>
    <p:sldId id="323" r:id="rId41"/>
    <p:sldId id="305" r:id="rId42"/>
    <p:sldId id="306" r:id="rId43"/>
    <p:sldId id="295" r:id="rId44"/>
    <p:sldId id="296" r:id="rId45"/>
    <p:sldId id="297" r:id="rId46"/>
    <p:sldId id="333" r:id="rId47"/>
    <p:sldId id="334" r:id="rId48"/>
    <p:sldId id="332" r:id="rId49"/>
    <p:sldId id="307" r:id="rId50"/>
    <p:sldId id="319" r:id="rId51"/>
    <p:sldId id="335" r:id="rId52"/>
    <p:sldId id="336" r:id="rId53"/>
    <p:sldId id="299" r:id="rId54"/>
    <p:sldId id="331" r:id="rId55"/>
    <p:sldId id="315" r:id="rId56"/>
    <p:sldId id="314" r:id="rId57"/>
    <p:sldId id="337" r:id="rId58"/>
    <p:sldId id="339" r:id="rId59"/>
    <p:sldId id="338" r:id="rId60"/>
    <p:sldId id="340" r:id="rId61"/>
    <p:sldId id="341" r:id="rId62"/>
    <p:sldId id="342" r:id="rId63"/>
    <p:sldId id="343" r:id="rId64"/>
    <p:sldId id="344" r:id="rId65"/>
    <p:sldId id="345" r:id="rId66"/>
    <p:sldId id="346" r:id="rId67"/>
    <p:sldId id="348" r:id="rId68"/>
    <p:sldId id="347" r:id="rId69"/>
    <p:sldId id="377" r:id="rId70"/>
    <p:sldId id="378" r:id="rId71"/>
    <p:sldId id="379" r:id="rId72"/>
    <p:sldId id="380" r:id="rId73"/>
    <p:sldId id="381" r:id="rId74"/>
    <p:sldId id="352" r:id="rId75"/>
    <p:sldId id="349" r:id="rId76"/>
    <p:sldId id="353" r:id="rId77"/>
    <p:sldId id="350" r:id="rId78"/>
    <p:sldId id="351" r:id="rId79"/>
    <p:sldId id="354" r:id="rId80"/>
    <p:sldId id="355" r:id="rId81"/>
    <p:sldId id="356" r:id="rId82"/>
    <p:sldId id="357" r:id="rId83"/>
    <p:sldId id="358" r:id="rId84"/>
    <p:sldId id="359" r:id="rId85"/>
    <p:sldId id="361" r:id="rId86"/>
    <p:sldId id="360" r:id="rId87"/>
    <p:sldId id="362" r:id="rId88"/>
    <p:sldId id="363" r:id="rId89"/>
    <p:sldId id="364" r:id="rId90"/>
    <p:sldId id="365" r:id="rId91"/>
    <p:sldId id="366" r:id="rId92"/>
    <p:sldId id="367" r:id="rId93"/>
    <p:sldId id="368" r:id="rId94"/>
    <p:sldId id="369" r:id="rId95"/>
    <p:sldId id="370" r:id="rId96"/>
    <p:sldId id="371" r:id="rId97"/>
    <p:sldId id="372" r:id="rId98"/>
    <p:sldId id="373" r:id="rId99"/>
    <p:sldId id="374" r:id="rId100"/>
    <p:sldId id="375" r:id="rId101"/>
    <p:sldId id="376" r:id="rId102"/>
  </p:sldIdLst>
  <p:sldSz cx="9144000" cy="5143500" type="screen16x9"/>
  <p:notesSz cx="6858000" cy="9144000"/>
  <p:embeddedFontLst>
    <p:embeddedFont>
      <p:font typeface="Verdana" panose="020B0604030504040204" pitchFamily="34" charset="0"/>
      <p:regular r:id="rId104"/>
      <p:bold r:id="rId105"/>
      <p:italic r:id="rId106"/>
      <p:boldItalic r:id="rId107"/>
    </p:embeddedFont>
    <p:embeddedFont>
      <p:font typeface="ＭＳ Ｐゴシック" panose="020B0600070205080204" pitchFamily="34" charset="-128"/>
      <p:regular r:id="rId108"/>
    </p:embeddedFont>
    <p:embeddedFont>
      <p:font typeface="Encode Sans" panose="02010600030101010101" charset="0"/>
      <p:regular r:id="rId109"/>
      <p:bold r:id="rId110"/>
    </p:embeddedFont>
    <p:embeddedFont>
      <p:font typeface="Encode Sans ExtraLight" panose="02010600030101010101" charset="0"/>
      <p:regular r:id="rId111"/>
      <p:bold r:id="rId1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D1AC77D-8529-4C62-AC97-0EA4A92601EC}">
  <a:tblStyle styleId="{BD1AC77D-8529-4C62-AC97-0EA4A92601EC}"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2" autoAdjust="0"/>
    <p:restoredTop sz="85819" autoAdjust="0"/>
  </p:normalViewPr>
  <p:slideViewPr>
    <p:cSldViewPr snapToGrid="0">
      <p:cViewPr varScale="1">
        <p:scale>
          <a:sx n="143" d="100"/>
          <a:sy n="143" d="100"/>
        </p:scale>
        <p:origin x="49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5/10/relationships/revisionInfo" Target="revisionInfo.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9.fntdata"/><Relationship Id="rId16" Type="http://schemas.openxmlformats.org/officeDocument/2006/relationships/slide" Target="slides/slide15.xml"/><Relationship Id="rId107"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7.fntdata"/><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font" Target="fonts/font5.fntdata"/><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3.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6.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a:endParaRPr/>
          </a:p>
        </p:txBody>
      </p:sp>
    </p:spTree>
    <p:extLst>
      <p:ext uri="{BB962C8B-B14F-4D97-AF65-F5344CB8AC3E}">
        <p14:creationId xmlns:p14="http://schemas.microsoft.com/office/powerpoint/2010/main" val="39253530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776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err="1"/>
              <a:t>ppt</a:t>
            </a:r>
            <a:endParaRPr dirty="0"/>
          </a:p>
        </p:txBody>
      </p:sp>
    </p:spTree>
    <p:extLst>
      <p:ext uri="{BB962C8B-B14F-4D97-AF65-F5344CB8AC3E}">
        <p14:creationId xmlns:p14="http://schemas.microsoft.com/office/powerpoint/2010/main" val="1153531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27334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zh-CN" altLang="en-US" dirty="0"/>
              <a:t>这是进程的</a:t>
            </a:r>
            <a:r>
              <a:rPr lang="en-US" altLang="zh-CN" dirty="0"/>
              <a:t>Proc</a:t>
            </a:r>
            <a:r>
              <a:rPr lang="zh-CN" altLang="en-US" dirty="0"/>
              <a:t>表，里面有进程内存的大小，页目录地址，内核栈，进程的状态，进程的</a:t>
            </a:r>
            <a:r>
              <a:rPr lang="en-US" altLang="zh-CN" dirty="0"/>
              <a:t>id</a:t>
            </a:r>
            <a:r>
              <a:rPr lang="zh-CN" altLang="en-US" dirty="0"/>
              <a:t>，父进程指针，系统调用指针，等候链表，是否被杀死，打开的文件列表，进程名字。</a:t>
            </a:r>
            <a:r>
              <a:rPr lang="en-US" altLang="zh-CN" dirty="0"/>
              <a:t>PCB</a:t>
            </a:r>
            <a:r>
              <a:rPr lang="zh-CN" altLang="en-US" dirty="0"/>
              <a:t>进程状态有，未使用，开始，就绪，阻塞，运行，结束。</a:t>
            </a:r>
            <a:endParaRPr dirty="0"/>
          </a:p>
        </p:txBody>
      </p:sp>
    </p:spTree>
    <p:extLst>
      <p:ext uri="{BB962C8B-B14F-4D97-AF65-F5344CB8AC3E}">
        <p14:creationId xmlns:p14="http://schemas.microsoft.com/office/powerpoint/2010/main" val="2545576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r>
              <a:rPr lang="en-US" altLang="zh-CN" sz="1100" b="0" i="0" u="none" strike="noStrike" kern="1200" baseline="0" dirty="0" err="1">
                <a:solidFill>
                  <a:schemeClr val="tx1"/>
                </a:solidFill>
                <a:latin typeface="+mn-lt"/>
                <a:ea typeface="+mn-ea"/>
                <a:cs typeface="+mn-cs"/>
              </a:rPr>
              <a:t>Ppt</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程序会在 </a:t>
            </a:r>
            <a:r>
              <a:rPr lang="en-US" altLang="zh-CN" sz="1100" b="0" i="0" u="none" strike="noStrike" kern="1200" baseline="0" dirty="0">
                <a:solidFill>
                  <a:schemeClr val="tx1"/>
                </a:solidFill>
                <a:latin typeface="+mn-lt"/>
                <a:ea typeface="+mn-ea"/>
                <a:cs typeface="+mn-cs"/>
              </a:rPr>
              <a:t>proc </a:t>
            </a:r>
            <a:r>
              <a:rPr lang="zh-CN" altLang="en-US" sz="1100" b="0" i="0" u="none" strike="noStrike" kern="1200" baseline="0" dirty="0">
                <a:solidFill>
                  <a:schemeClr val="tx1"/>
                </a:solidFill>
                <a:latin typeface="+mn-lt"/>
                <a:ea typeface="+mn-ea"/>
                <a:cs typeface="+mn-cs"/>
              </a:rPr>
              <a:t>的表中找到一个标记为 </a:t>
            </a:r>
            <a:r>
              <a:rPr lang="en-US" altLang="zh-CN" sz="1100" b="0" i="0" u="none" strike="noStrike" kern="1200" baseline="0" dirty="0">
                <a:solidFill>
                  <a:schemeClr val="tx1"/>
                </a:solidFill>
                <a:latin typeface="+mn-lt"/>
                <a:ea typeface="+mn-ea"/>
                <a:cs typeface="+mn-cs"/>
              </a:rPr>
              <a:t>UNUSED </a:t>
            </a:r>
            <a:r>
              <a:rPr lang="zh-CN" altLang="en-US" sz="1100" b="0" i="0" u="none" strike="noStrike" kern="1200" baseline="0" dirty="0">
                <a:solidFill>
                  <a:schemeClr val="tx1"/>
                </a:solidFill>
                <a:latin typeface="+mn-lt"/>
                <a:ea typeface="+mn-ea"/>
                <a:cs typeface="+mn-cs"/>
              </a:rPr>
              <a:t>的槽位。当它找到这样一个未被使用的槽位后， </a:t>
            </a:r>
            <a:r>
              <a:rPr lang="en-US" altLang="zh-CN" sz="1100" b="0" i="0" u="none" strike="noStrike" kern="1200" baseline="0" dirty="0" err="1">
                <a:solidFill>
                  <a:schemeClr val="tx1"/>
                </a:solidFill>
                <a:latin typeface="+mn-lt"/>
                <a:ea typeface="+mn-ea"/>
                <a:cs typeface="+mn-cs"/>
              </a:rPr>
              <a:t>allocproc</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将其状态设置为 </a:t>
            </a:r>
            <a:r>
              <a:rPr lang="en-US" altLang="zh-CN" sz="1100" b="0" i="0" u="none" strike="noStrike" kern="1200" baseline="0" dirty="0">
                <a:solidFill>
                  <a:schemeClr val="tx1"/>
                </a:solidFill>
                <a:latin typeface="+mn-lt"/>
                <a:ea typeface="+mn-ea"/>
                <a:cs typeface="+mn-cs"/>
              </a:rPr>
              <a:t>EMBRYO </a:t>
            </a:r>
            <a:r>
              <a:rPr lang="zh-CN" altLang="en-US" sz="1100" b="0" i="0" u="none" strike="noStrike" kern="1200" baseline="0" dirty="0">
                <a:solidFill>
                  <a:schemeClr val="tx1"/>
                </a:solidFill>
                <a:latin typeface="+mn-lt"/>
                <a:ea typeface="+mn-ea"/>
                <a:cs typeface="+mn-cs"/>
              </a:rPr>
              <a:t>，使其被标记为被使用的并给这个进程一个独有的 </a:t>
            </a:r>
            <a:r>
              <a:rPr lang="en-US" altLang="zh-CN" sz="1100" b="0" i="0" u="none" strike="noStrike" kern="1200" baseline="0" dirty="0" err="1">
                <a:solidFill>
                  <a:schemeClr val="tx1"/>
                </a:solidFill>
                <a:latin typeface="+mn-lt"/>
                <a:ea typeface="+mn-ea"/>
                <a:cs typeface="+mn-cs"/>
              </a:rPr>
              <a:t>pid</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。接下来，它尝试为进程的内核线程分配内核栈。</a:t>
            </a:r>
            <a:endParaRPr dirty="0"/>
          </a:p>
        </p:txBody>
      </p:sp>
    </p:spTree>
    <p:extLst>
      <p:ext uri="{BB962C8B-B14F-4D97-AF65-F5344CB8AC3E}">
        <p14:creationId xmlns:p14="http://schemas.microsoft.com/office/powerpoint/2010/main" val="1825975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err="1"/>
              <a:t>PPT</a:t>
            </a:r>
            <a:r>
              <a:rPr lang="en-US" altLang="zh-CN" dirty="0"/>
              <a:t> </a:t>
            </a:r>
            <a:r>
              <a:rPr lang="zh-CN" altLang="en-US" dirty="0"/>
              <a:t>进程向程序提供“看上去”私有的，其他进程无法读写的内存系统（或地址空间），以及一颗“看上去”仅执行该程序的</a:t>
            </a:r>
            <a:r>
              <a:rPr lang="en-US" altLang="zh-CN" dirty="0"/>
              <a:t>CPU</a:t>
            </a:r>
            <a:r>
              <a:rPr lang="zh-CN" altLang="en-US" dirty="0"/>
              <a:t>。一个进程可以通过系统调用 </a:t>
            </a:r>
            <a:r>
              <a:rPr lang="en-US" altLang="zh-CN" dirty="0"/>
              <a:t>fork </a:t>
            </a:r>
            <a:r>
              <a:rPr lang="zh-CN" altLang="en-US" dirty="0"/>
              <a:t>来创建一个新的进程。 </a:t>
            </a:r>
            <a:r>
              <a:rPr lang="en-US" altLang="zh-CN" dirty="0"/>
              <a:t>fork </a:t>
            </a:r>
            <a:r>
              <a:rPr lang="zh-CN" altLang="en-US" dirty="0"/>
              <a:t>创建的新进程被称为子进程，子进程的内存内容同创建它的进程（父进程）一样。 </a:t>
            </a:r>
            <a:r>
              <a:rPr lang="en-US" altLang="zh-CN" dirty="0"/>
              <a:t>fork </a:t>
            </a:r>
            <a:r>
              <a:rPr lang="zh-CN" altLang="en-US" dirty="0"/>
              <a:t>函数在父进程、子进程中都返回（一次调用两次返回）。对于父进程它返回子进程的 </a:t>
            </a:r>
            <a:r>
              <a:rPr lang="en-US" altLang="zh-CN" dirty="0" err="1"/>
              <a:t>pid</a:t>
            </a:r>
            <a:r>
              <a:rPr lang="zh-CN" altLang="en-US" dirty="0"/>
              <a:t>，对于子进程它返回 </a:t>
            </a:r>
            <a:r>
              <a:rPr lang="en-US" altLang="zh-CN" dirty="0"/>
              <a:t>0</a:t>
            </a:r>
            <a:r>
              <a:rPr lang="zh-CN" altLang="en-US" dirty="0"/>
              <a:t>。父子进程拥有不同的内存空间和寄存器，改变一个进程中的变量不会影响另一个进程。</a:t>
            </a:r>
            <a:endParaRPr lang="en-US" altLang="zh-CN" dirty="0"/>
          </a:p>
          <a:p>
            <a:pPr lvl="0">
              <a:spcBef>
                <a:spcPts val="0"/>
              </a:spcBef>
              <a:buNone/>
            </a:pPr>
            <a:r>
              <a:rPr lang="zh-CN" altLang="en-US" dirty="0"/>
              <a:t>这份文件必须符合特定的格式，规定文件的哪一部分是指令，哪一部分是数据，哪里是指令的开始等。</a:t>
            </a:r>
            <a:endParaRPr lang="en-US" altLang="zh-CN" dirty="0"/>
          </a:p>
          <a:p>
            <a:pPr lvl="0">
              <a:spcBef>
                <a:spcPts val="0"/>
              </a:spcBef>
              <a:buNone/>
            </a:pPr>
            <a:r>
              <a:rPr lang="zh-CN" altLang="en-US" dirty="0"/>
              <a:t>当 </a:t>
            </a:r>
            <a:r>
              <a:rPr lang="en-US" altLang="zh-CN" dirty="0"/>
              <a:t>exec </a:t>
            </a:r>
            <a:r>
              <a:rPr lang="zh-CN" altLang="en-US" dirty="0"/>
              <a:t>执行成功后，它并不返回到原来的调用进程，而是从</a:t>
            </a:r>
            <a:r>
              <a:rPr lang="en-US" altLang="zh-CN" dirty="0"/>
              <a:t>ELF</a:t>
            </a:r>
            <a:r>
              <a:rPr lang="zh-CN" altLang="en-US" dirty="0"/>
              <a:t>头中声明的入口开始，执行从文件中加载的指令。</a:t>
            </a:r>
            <a:endParaRPr lang="en-US" altLang="zh-CN" dirty="0"/>
          </a:p>
          <a:p>
            <a:pPr lvl="0">
              <a:spcBef>
                <a:spcPts val="0"/>
              </a:spcBef>
              <a:buNone/>
            </a:pPr>
            <a:r>
              <a:rPr lang="en-US" altLang="zh-CN" dirty="0"/>
              <a:t>exec </a:t>
            </a:r>
            <a:r>
              <a:rPr lang="zh-CN" altLang="en-US" dirty="0"/>
              <a:t>接受两个参数：可执行文件名和一个字符串参数数组。</a:t>
            </a:r>
            <a:endParaRPr dirty="0"/>
          </a:p>
        </p:txBody>
      </p:sp>
    </p:spTree>
    <p:extLst>
      <p:ext uri="{BB962C8B-B14F-4D97-AF65-F5344CB8AC3E}">
        <p14:creationId xmlns:p14="http://schemas.microsoft.com/office/powerpoint/2010/main" val="422548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CN" altLang="en-US" dirty="0"/>
              <a:t>每个进程都有用户栈和内核栈，当进程运行用户指令时，只有其用户栈被使用，其内核栈则是空的。然而当进程（通过系统调用或中断）进入内核时，内核代码就在进程的内核栈中执行；进程处于内核中时，其用户栈仍然保存着数据，只是暂时处于不活跃状态。进程的线程交替地使用着用户栈和内核栈。要注意内核栈是用户代码无法使用的，这样即使一个进程破坏了自己的用户栈，内核也能保持运行。</a:t>
            </a:r>
          </a:p>
        </p:txBody>
      </p:sp>
    </p:spTree>
    <p:extLst>
      <p:ext uri="{BB962C8B-B14F-4D97-AF65-F5344CB8AC3E}">
        <p14:creationId xmlns:p14="http://schemas.microsoft.com/office/powerpoint/2010/main" val="3497600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1626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err="1"/>
              <a:t>PPT</a:t>
            </a:r>
            <a:endParaRPr dirty="0"/>
          </a:p>
        </p:txBody>
      </p:sp>
    </p:spTree>
    <p:extLst>
      <p:ext uri="{BB962C8B-B14F-4D97-AF65-F5344CB8AC3E}">
        <p14:creationId xmlns:p14="http://schemas.microsoft.com/office/powerpoint/2010/main" val="175491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zh-CN" altLang="en-US" dirty="0"/>
              <a:t>这是用户视图的虚拟内存地址，一片地址空间包含了从虚拟</a:t>
            </a:r>
          </a:p>
          <a:p>
            <a:pPr lvl="0">
              <a:spcBef>
                <a:spcPts val="0"/>
              </a:spcBef>
              <a:buNone/>
            </a:pPr>
            <a:r>
              <a:rPr lang="zh-CN" altLang="en-US" dirty="0"/>
              <a:t>地址</a:t>
            </a:r>
            <a:r>
              <a:rPr lang="en-US" altLang="zh-CN" dirty="0"/>
              <a:t>0</a:t>
            </a:r>
            <a:r>
              <a:rPr lang="zh-CN" altLang="en-US" dirty="0"/>
              <a:t>开始的用户内存。它的地址最低处放置进程的指令，接下来则是全局变量，栈区，以及一个用户可按需拓展的“堆”区</a:t>
            </a:r>
            <a:endParaRPr dirty="0"/>
          </a:p>
        </p:txBody>
      </p:sp>
    </p:spTree>
    <p:extLst>
      <p:ext uri="{BB962C8B-B14F-4D97-AF65-F5344CB8AC3E}">
        <p14:creationId xmlns:p14="http://schemas.microsoft.com/office/powerpoint/2010/main" val="2894811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zh-CN" altLang="en-US" dirty="0"/>
              <a:t>这是用户视图的虚拟内存地址向物理地址的映射关系。</a:t>
            </a:r>
            <a:r>
              <a:rPr lang="en-US" altLang="zh-CN" sz="1100" b="0" i="0" u="none" strike="noStrike" kern="1200" baseline="0" dirty="0" err="1">
                <a:solidFill>
                  <a:schemeClr val="tx1"/>
                </a:solidFill>
                <a:latin typeface="+mn-lt"/>
                <a:ea typeface="+mn-ea"/>
                <a:cs typeface="+mn-cs"/>
              </a:rPr>
              <a:t>xv6</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的地址空间结构有一个缺点，即无法使用超过 </a:t>
            </a:r>
            <a:r>
              <a:rPr lang="en-US" altLang="zh-CN" sz="1100" b="0" i="0" u="none" strike="noStrike" kern="1200" baseline="0" dirty="0" err="1">
                <a:solidFill>
                  <a:schemeClr val="tx1"/>
                </a:solidFill>
                <a:latin typeface="+mn-lt"/>
                <a:ea typeface="+mn-ea"/>
                <a:cs typeface="+mn-cs"/>
              </a:rPr>
              <a:t>2GB</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的物理 </a:t>
            </a:r>
            <a:r>
              <a:rPr lang="en-US" altLang="zh-CN" sz="1100" b="0" i="0" u="none" strike="noStrike" kern="1200" baseline="0" dirty="0">
                <a:solidFill>
                  <a:schemeClr val="tx1"/>
                </a:solidFill>
                <a:latin typeface="+mn-lt"/>
                <a:ea typeface="+mn-ea"/>
                <a:cs typeface="+mn-cs"/>
              </a:rPr>
              <a:t>RAM</a:t>
            </a:r>
            <a:r>
              <a:rPr lang="zh-CN" altLang="en-US" sz="1100" b="0" i="0" u="none" strike="noStrike" kern="1200" baseline="0" dirty="0">
                <a:solidFill>
                  <a:schemeClr val="tx1"/>
                </a:solidFill>
                <a:latin typeface="+mn-lt"/>
                <a:ea typeface="+mn-ea"/>
                <a:cs typeface="+mn-cs"/>
              </a:rPr>
              <a:t>。每个进程都有自己的页表，</a:t>
            </a:r>
            <a:r>
              <a:rPr lang="en-US" altLang="zh-CN" sz="1100" b="0" i="0" u="none" strike="noStrike" kern="1200" baseline="0" dirty="0" err="1">
                <a:solidFill>
                  <a:schemeClr val="tx1"/>
                </a:solidFill>
                <a:latin typeface="+mn-lt"/>
                <a:ea typeface="+mn-ea"/>
                <a:cs typeface="+mn-cs"/>
              </a:rPr>
              <a:t>xv6</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会在进程切换时通知分页硬件切换页表。如图所示，进程的用户内存从 </a:t>
            </a:r>
            <a:r>
              <a:rPr lang="en-US" altLang="zh-CN" sz="1100" b="0" i="0" u="none" strike="noStrike" kern="1200" baseline="0" dirty="0">
                <a:solidFill>
                  <a:schemeClr val="tx1"/>
                </a:solidFill>
                <a:latin typeface="+mn-lt"/>
                <a:ea typeface="+mn-ea"/>
                <a:cs typeface="+mn-cs"/>
              </a:rPr>
              <a:t>0 </a:t>
            </a:r>
            <a:r>
              <a:rPr lang="zh-CN" altLang="en-US" sz="1100" b="0" i="0" u="none" strike="noStrike" kern="1200" baseline="0" dirty="0">
                <a:solidFill>
                  <a:schemeClr val="tx1"/>
                </a:solidFill>
                <a:latin typeface="+mn-lt"/>
                <a:ea typeface="+mn-ea"/>
                <a:cs typeface="+mn-cs"/>
              </a:rPr>
              <a:t>开始，最多能够增长到 </a:t>
            </a:r>
            <a:r>
              <a:rPr lang="en-US" altLang="zh-CN" sz="1100" b="0" i="0" u="none" strike="noStrike" kern="1200" baseline="0" dirty="0" err="1">
                <a:solidFill>
                  <a:schemeClr val="tx1"/>
                </a:solidFill>
                <a:latin typeface="+mn-lt"/>
                <a:ea typeface="+mn-ea"/>
                <a:cs typeface="+mn-cs"/>
              </a:rPr>
              <a:t>KERNBASE</a:t>
            </a:r>
            <a:r>
              <a:rPr lang="en-US" altLang="zh-CN" sz="1100" b="0" i="0" u="none" strike="noStrike" kern="1200" baseline="0" dirty="0">
                <a:solidFill>
                  <a:schemeClr val="tx1"/>
                </a:solidFill>
                <a:latin typeface="+mn-lt"/>
                <a:ea typeface="+mn-ea"/>
                <a:cs typeface="+mn-cs"/>
              </a:rPr>
              <a:t> , </a:t>
            </a:r>
            <a:r>
              <a:rPr lang="zh-CN" altLang="en-US" sz="1100" b="0" i="0" u="none" strike="noStrike" kern="1200" baseline="0" dirty="0">
                <a:solidFill>
                  <a:schemeClr val="tx1"/>
                </a:solidFill>
                <a:latin typeface="+mn-lt"/>
                <a:ea typeface="+mn-ea"/>
                <a:cs typeface="+mn-cs"/>
              </a:rPr>
              <a:t>这使得一个进程最多只能使用 </a:t>
            </a:r>
            <a:r>
              <a:rPr lang="en-US" altLang="zh-CN" sz="1100" b="0" i="0" u="none" strike="noStrike" kern="1200" baseline="0" dirty="0" err="1">
                <a:solidFill>
                  <a:schemeClr val="tx1"/>
                </a:solidFill>
                <a:latin typeface="+mn-lt"/>
                <a:ea typeface="+mn-ea"/>
                <a:cs typeface="+mn-cs"/>
              </a:rPr>
              <a:t>2GB</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的内存</a:t>
            </a:r>
            <a:endParaRPr lang="zh-CN" altLang="en-US" dirty="0"/>
          </a:p>
        </p:txBody>
      </p:sp>
    </p:spTree>
    <p:extLst>
      <p:ext uri="{BB962C8B-B14F-4D97-AF65-F5344CB8AC3E}">
        <p14:creationId xmlns:p14="http://schemas.microsoft.com/office/powerpoint/2010/main" val="191205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err="1"/>
              <a:t>ppt</a:t>
            </a:r>
            <a:endParaRPr dirty="0"/>
          </a:p>
        </p:txBody>
      </p:sp>
    </p:spTree>
    <p:extLst>
      <p:ext uri="{BB962C8B-B14F-4D97-AF65-F5344CB8AC3E}">
        <p14:creationId xmlns:p14="http://schemas.microsoft.com/office/powerpoint/2010/main" val="3614506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CN" altLang="en-US" dirty="0"/>
              <a:t>一个页表在物理内存中像一棵两层的树。树的根是一个 </a:t>
            </a:r>
            <a:r>
              <a:rPr lang="en-US" altLang="zh-CN" dirty="0"/>
              <a:t>4096 </a:t>
            </a:r>
            <a:r>
              <a:rPr lang="zh-CN" altLang="en-US" dirty="0"/>
              <a:t>字节的页目录，其中包含了 </a:t>
            </a:r>
            <a:r>
              <a:rPr lang="en-US" altLang="zh-CN" dirty="0"/>
              <a:t>1024 </a:t>
            </a:r>
            <a:r>
              <a:rPr lang="zh-CN" altLang="en-US" dirty="0"/>
              <a:t>个类似 </a:t>
            </a:r>
            <a:r>
              <a:rPr lang="en-US" altLang="zh-CN" dirty="0" err="1"/>
              <a:t>PTE</a:t>
            </a:r>
            <a:r>
              <a:rPr lang="en-US" altLang="zh-CN" dirty="0"/>
              <a:t> </a:t>
            </a:r>
            <a:r>
              <a:rPr lang="zh-CN" altLang="en-US" dirty="0"/>
              <a:t>的条目，但其实每个条目是指向一个页表页的引用。而每个页表页又是包含 </a:t>
            </a:r>
            <a:r>
              <a:rPr lang="en-US" altLang="zh-CN" dirty="0"/>
              <a:t>1024 </a:t>
            </a:r>
            <a:r>
              <a:rPr lang="zh-CN" altLang="en-US" dirty="0"/>
              <a:t>个 </a:t>
            </a:r>
            <a:r>
              <a:rPr lang="en-US" altLang="zh-CN" dirty="0"/>
              <a:t>32</a:t>
            </a:r>
            <a:r>
              <a:rPr lang="zh-CN" altLang="en-US" dirty="0"/>
              <a:t>位 </a:t>
            </a:r>
            <a:r>
              <a:rPr lang="en-US" altLang="zh-CN" dirty="0" err="1"/>
              <a:t>PTE</a:t>
            </a:r>
            <a:r>
              <a:rPr lang="en-US" altLang="zh-CN" dirty="0"/>
              <a:t> </a:t>
            </a:r>
            <a:r>
              <a:rPr lang="zh-CN" altLang="en-US" dirty="0"/>
              <a:t>的数组。分页硬件使用虚拟地址的高 </a:t>
            </a:r>
            <a:r>
              <a:rPr lang="en-US" altLang="zh-CN" dirty="0"/>
              <a:t>10 </a:t>
            </a:r>
            <a:r>
              <a:rPr lang="zh-CN" altLang="en-US" dirty="0"/>
              <a:t>位来决定对应页目录条目。如果想要的条目已经放在了页目录中，分页硬件就会继续使用接下来的 </a:t>
            </a:r>
            <a:r>
              <a:rPr lang="en-US" altLang="zh-CN" dirty="0"/>
              <a:t>10 </a:t>
            </a:r>
            <a:r>
              <a:rPr lang="zh-CN" altLang="en-US" dirty="0"/>
              <a:t>位来从页表页中选择出对应的 </a:t>
            </a:r>
            <a:r>
              <a:rPr lang="en-US" altLang="zh-CN" dirty="0" err="1"/>
              <a:t>PTE</a:t>
            </a:r>
            <a:r>
              <a:rPr lang="zh-CN" altLang="en-US" dirty="0"/>
              <a:t>。否则，分页硬件就会抛出错误。通常情况下，大部分虚拟地址不会进行映射，而这样的二级结构就使得页目录可以忽略那些没有任何映射的页表页。</a:t>
            </a:r>
          </a:p>
          <a:p>
            <a:pPr lvl="0">
              <a:spcBef>
                <a:spcPts val="0"/>
              </a:spcBef>
              <a:buNone/>
            </a:pPr>
            <a:endParaRPr dirty="0"/>
          </a:p>
        </p:txBody>
      </p:sp>
    </p:spTree>
    <p:extLst>
      <p:ext uri="{BB962C8B-B14F-4D97-AF65-F5344CB8AC3E}">
        <p14:creationId xmlns:p14="http://schemas.microsoft.com/office/powerpoint/2010/main" val="4186723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buNone/>
            </a:pPr>
            <a:r>
              <a:rPr lang="en-US" altLang="zh-CN" dirty="0" err="1"/>
              <a:t>PPT</a:t>
            </a:r>
            <a:r>
              <a:rPr lang="en-US" altLang="zh-CN" dirty="0"/>
              <a:t> </a:t>
            </a:r>
            <a:r>
              <a:rPr lang="zh-CN" altLang="en-US" dirty="0"/>
              <a:t>这样的安排有一个缺点，即 </a:t>
            </a:r>
            <a:r>
              <a:rPr lang="en-US" altLang="zh-CN" dirty="0" err="1"/>
              <a:t>xv6</a:t>
            </a:r>
            <a:r>
              <a:rPr lang="en-US" altLang="zh-CN" dirty="0"/>
              <a:t> </a:t>
            </a:r>
            <a:r>
              <a:rPr lang="zh-CN" altLang="en-US" dirty="0"/>
              <a:t>无法使用超过 </a:t>
            </a:r>
            <a:r>
              <a:rPr lang="en-US" altLang="zh-CN" dirty="0" err="1"/>
              <a:t>2GB</a:t>
            </a:r>
            <a:r>
              <a:rPr lang="en-US" altLang="zh-CN" dirty="0"/>
              <a:t> </a:t>
            </a:r>
            <a:r>
              <a:rPr lang="zh-CN" altLang="en-US" dirty="0"/>
              <a:t>的物理内存。</a:t>
            </a:r>
          </a:p>
        </p:txBody>
      </p:sp>
    </p:spTree>
    <p:extLst>
      <p:ext uri="{BB962C8B-B14F-4D97-AF65-F5344CB8AC3E}">
        <p14:creationId xmlns:p14="http://schemas.microsoft.com/office/powerpoint/2010/main" val="1614465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buNone/>
            </a:pPr>
            <a:r>
              <a:rPr lang="zh-CN" altLang="en-US" dirty="0"/>
              <a:t>每个 </a:t>
            </a:r>
            <a:r>
              <a:rPr lang="en-US" altLang="zh-CN" dirty="0" err="1"/>
              <a:t>PTE</a:t>
            </a:r>
            <a:r>
              <a:rPr lang="en-US" altLang="zh-CN" dirty="0"/>
              <a:t> </a:t>
            </a:r>
            <a:r>
              <a:rPr lang="zh-CN" altLang="en-US" dirty="0"/>
              <a:t>都包含一些标志位，说明分页硬件对应的虚拟地址的使用权限。</a:t>
            </a:r>
            <a:r>
              <a:rPr lang="en-US" altLang="zh-CN" dirty="0" err="1"/>
              <a:t>PTE_P</a:t>
            </a:r>
            <a:r>
              <a:rPr lang="en-US" altLang="zh-CN" dirty="0"/>
              <a:t> </a:t>
            </a:r>
            <a:r>
              <a:rPr lang="zh-CN" altLang="en-US" dirty="0"/>
              <a:t>表示 </a:t>
            </a:r>
            <a:r>
              <a:rPr lang="en-US" altLang="zh-CN" dirty="0" err="1"/>
              <a:t>PTE</a:t>
            </a:r>
            <a:r>
              <a:rPr lang="en-US" altLang="zh-CN" dirty="0"/>
              <a:t> </a:t>
            </a:r>
            <a:r>
              <a:rPr lang="zh-CN" altLang="en-US" dirty="0"/>
              <a:t>是否陈列在页表中：如果不是，那么一个对该页的引用会引发错误（也就是：不允许被使用）。</a:t>
            </a:r>
            <a:r>
              <a:rPr lang="en-US" altLang="zh-CN" dirty="0" err="1"/>
              <a:t>PTE_W</a:t>
            </a:r>
            <a:r>
              <a:rPr lang="en-US" altLang="zh-CN" dirty="0"/>
              <a:t> </a:t>
            </a:r>
            <a:r>
              <a:rPr lang="zh-CN" altLang="en-US" dirty="0"/>
              <a:t>控制着能否对页执行写操作；如果不能，则只允许对其进行读操作和取指令。</a:t>
            </a:r>
            <a:r>
              <a:rPr lang="en-US" altLang="zh-CN" dirty="0" err="1"/>
              <a:t>PTE_U</a:t>
            </a:r>
            <a:r>
              <a:rPr lang="en-US" altLang="zh-CN" dirty="0"/>
              <a:t> </a:t>
            </a:r>
            <a:r>
              <a:rPr lang="zh-CN" altLang="en-US" dirty="0"/>
              <a:t>控制着用户程序能否使用该页；如果不能，则只有内核能够使用该页。图 </a:t>
            </a:r>
            <a:r>
              <a:rPr lang="en-US" altLang="zh-CN" dirty="0"/>
              <a:t>2-1 </a:t>
            </a:r>
            <a:r>
              <a:rPr lang="zh-CN" altLang="en-US" dirty="0"/>
              <a:t>对此进行了说明。这些的标志位和页表硬件相关的结构体都在 </a:t>
            </a:r>
            <a:r>
              <a:rPr lang="en-US" altLang="zh-CN" dirty="0" err="1"/>
              <a:t>mmu.h</a:t>
            </a:r>
            <a:r>
              <a:rPr lang="en-US" altLang="zh-CN" dirty="0"/>
              <a:t> </a:t>
            </a:r>
            <a:r>
              <a:rPr lang="zh-CN" altLang="en-US" dirty="0"/>
              <a:t>定义。</a:t>
            </a:r>
          </a:p>
          <a:p>
            <a:endParaRPr lang="zh-CN" altLang="en-US" dirty="0"/>
          </a:p>
        </p:txBody>
      </p:sp>
    </p:spTree>
    <p:extLst>
      <p:ext uri="{BB962C8B-B14F-4D97-AF65-F5344CB8AC3E}">
        <p14:creationId xmlns:p14="http://schemas.microsoft.com/office/powerpoint/2010/main" val="1150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r>
              <a:rPr lang="en-US" altLang="zh-CN" sz="1100" b="0" i="0" u="none" strike="noStrike" kern="1200" baseline="0" dirty="0" err="1">
                <a:solidFill>
                  <a:schemeClr val="tx1"/>
                </a:solidFill>
                <a:latin typeface="+mn-lt"/>
                <a:ea typeface="+mn-ea"/>
                <a:cs typeface="+mn-cs"/>
              </a:rPr>
              <a:t>XV6</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还会通过维护一个物理页组成的链表来寻找空闲页。所以，分配内存需要将页移出该链表，而释放内存需要将页加入该链表。</a:t>
            </a:r>
            <a:endParaRPr lang="en-US" altLang="zh-CN" sz="1100" b="0" i="0" u="none" strike="noStrike" kern="1200" baseline="0" dirty="0">
              <a:solidFill>
                <a:schemeClr val="tx1"/>
              </a:solidFill>
              <a:latin typeface="+mn-lt"/>
              <a:ea typeface="+mn-ea"/>
              <a:cs typeface="+mn-cs"/>
            </a:endParaRPr>
          </a:p>
          <a:p>
            <a:pPr>
              <a:buNone/>
            </a:pPr>
            <a:r>
              <a:rPr lang="zh-CN" altLang="en-US" dirty="0"/>
              <a:t>那么分配器从哪里获得内存来存放这些数据结构呢？实际上，分配器将每个空闲页的 </a:t>
            </a:r>
            <a:r>
              <a:rPr lang="en-US" altLang="zh-CN" dirty="0"/>
              <a:t>run </a:t>
            </a:r>
            <a:r>
              <a:rPr lang="zh-CN" altLang="en-US" dirty="0"/>
              <a:t>结构体保存在该空闲页本身中，因为空闲页中没有其他数据。</a:t>
            </a:r>
            <a:endParaRPr dirty="0"/>
          </a:p>
        </p:txBody>
      </p:sp>
    </p:spTree>
    <p:extLst>
      <p:ext uri="{BB962C8B-B14F-4D97-AF65-F5344CB8AC3E}">
        <p14:creationId xmlns:p14="http://schemas.microsoft.com/office/powerpoint/2010/main" val="2088893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72190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zh-CN" altLang="en-US" dirty="0"/>
              <a:t>任何操作系统都可能碰到进程数多于处理器数的情况，这样就需要考虑如何分享处理器资源。理想的做法是让分享机制对进程透明。通常我们对进程造成一个自己独占处理器的假象，然后让操作系统的 多路复用机制（</a:t>
            </a:r>
            <a:r>
              <a:rPr lang="en-US" altLang="zh-CN" dirty="0"/>
              <a:t>multiplex</a:t>
            </a:r>
            <a:r>
              <a:rPr lang="zh-CN" altLang="en-US" dirty="0"/>
              <a:t>） 将单独的一个物理处理器模拟为多个虚拟处理器。</a:t>
            </a:r>
            <a:r>
              <a:rPr lang="en-US" altLang="zh-CN" dirty="0" err="1"/>
              <a:t>PPT</a:t>
            </a:r>
            <a:r>
              <a:rPr lang="zh-CN" altLang="en-US" dirty="0"/>
              <a:t>问题</a:t>
            </a:r>
            <a:endParaRPr dirty="0"/>
          </a:p>
        </p:txBody>
      </p:sp>
    </p:spTree>
    <p:extLst>
      <p:ext uri="{BB962C8B-B14F-4D97-AF65-F5344CB8AC3E}">
        <p14:creationId xmlns:p14="http://schemas.microsoft.com/office/powerpoint/2010/main" val="4108839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err="1"/>
              <a:t>PPT</a:t>
            </a:r>
            <a:endParaRPr dirty="0"/>
          </a:p>
        </p:txBody>
      </p:sp>
    </p:spTree>
    <p:extLst>
      <p:ext uri="{BB962C8B-B14F-4D97-AF65-F5344CB8AC3E}">
        <p14:creationId xmlns:p14="http://schemas.microsoft.com/office/powerpoint/2010/main" val="2945626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en-US" altLang="zh-CN" dirty="0" err="1"/>
              <a:t>xv6</a:t>
            </a:r>
            <a:r>
              <a:rPr lang="en-US" altLang="zh-CN" dirty="0"/>
              <a:t> </a:t>
            </a:r>
            <a:r>
              <a:rPr lang="zh-CN" altLang="en-US" dirty="0"/>
              <a:t>中 多路复用 的实现如下：当一个进程等待磁盘请求时，</a:t>
            </a:r>
            <a:r>
              <a:rPr lang="en-US" altLang="zh-CN" dirty="0" err="1"/>
              <a:t>xv6</a:t>
            </a:r>
            <a:r>
              <a:rPr lang="en-US" altLang="zh-CN" dirty="0"/>
              <a:t> </a:t>
            </a:r>
            <a:r>
              <a:rPr lang="zh-CN" altLang="en-US" dirty="0"/>
              <a:t>使之进入睡眠状态，然后调度执行另一个进程。另外，当一个进程耗尽了它在处理器上运行的时间片（</a:t>
            </a:r>
            <a:r>
              <a:rPr lang="en-US" altLang="zh-CN" dirty="0"/>
              <a:t>100</a:t>
            </a:r>
            <a:r>
              <a:rPr lang="zh-CN" altLang="en-US" dirty="0"/>
              <a:t>毫秒）后，</a:t>
            </a:r>
            <a:r>
              <a:rPr lang="en-US" altLang="zh-CN" dirty="0" err="1"/>
              <a:t>xv6</a:t>
            </a:r>
            <a:r>
              <a:rPr lang="en-US" altLang="zh-CN" dirty="0"/>
              <a:t> </a:t>
            </a:r>
            <a:r>
              <a:rPr lang="zh-CN" altLang="en-US" dirty="0"/>
              <a:t>使用时钟中断强制它停止运行，这样调度器才能调度运行其他进程。这样的多路复用机制为进程提供了独占处理器的假象，类似于 </a:t>
            </a:r>
            <a:r>
              <a:rPr lang="en-US" altLang="zh-CN" dirty="0" err="1"/>
              <a:t>xv6</a:t>
            </a:r>
            <a:r>
              <a:rPr lang="en-US" altLang="zh-CN" dirty="0"/>
              <a:t> </a:t>
            </a:r>
            <a:r>
              <a:rPr lang="zh-CN" altLang="en-US" dirty="0"/>
              <a:t>使用内存分配器和页表硬件为进程提供了独占内存的假象。</a:t>
            </a:r>
          </a:p>
          <a:p>
            <a:pPr lvl="0">
              <a:spcBef>
                <a:spcPts val="0"/>
              </a:spcBef>
              <a:buNone/>
            </a:pPr>
            <a:endParaRPr dirty="0"/>
          </a:p>
        </p:txBody>
      </p:sp>
    </p:spTree>
    <p:extLst>
      <p:ext uri="{BB962C8B-B14F-4D97-AF65-F5344CB8AC3E}">
        <p14:creationId xmlns:p14="http://schemas.microsoft.com/office/powerpoint/2010/main" val="2567016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err="1"/>
              <a:t>xv6</a:t>
            </a:r>
            <a:r>
              <a:rPr lang="en-US" altLang="zh-CN" dirty="0"/>
              <a:t> </a:t>
            </a:r>
            <a:r>
              <a:rPr lang="zh-CN" altLang="en-US" dirty="0"/>
              <a:t>在低层次中实现了两种上下文切换：从进程的内核线程切换到当前 </a:t>
            </a:r>
            <a:r>
              <a:rPr lang="en-US" altLang="zh-CN" dirty="0"/>
              <a:t>CPU </a:t>
            </a:r>
            <a:r>
              <a:rPr lang="zh-CN" altLang="en-US" dirty="0"/>
              <a:t>的调度器线程，从调度器线程到进程的内核线程。</a:t>
            </a:r>
            <a:r>
              <a:rPr lang="en-US" altLang="zh-CN" dirty="0" err="1"/>
              <a:t>xv6</a:t>
            </a:r>
            <a:r>
              <a:rPr lang="en-US" altLang="zh-CN" dirty="0"/>
              <a:t> </a:t>
            </a:r>
            <a:r>
              <a:rPr lang="zh-CN" altLang="en-US" dirty="0"/>
              <a:t>永远不会直接从用户态进程切换到另一个用户态进程；这种切换是通过用户态</a:t>
            </a:r>
            <a:r>
              <a:rPr lang="en-US" altLang="zh-CN" dirty="0"/>
              <a:t>-</a:t>
            </a:r>
            <a:r>
              <a:rPr lang="zh-CN" altLang="en-US" dirty="0"/>
              <a:t>内核态切换（系统调用或中断）、切换到调度器、切换到新进程的内核线程、最后这个陷入返回实现的。</a:t>
            </a:r>
            <a:endParaRPr lang="en-US" altLang="zh-CN" dirty="0"/>
          </a:p>
          <a:p>
            <a:pPr lvl="0">
              <a:spcBef>
                <a:spcPts val="0"/>
              </a:spcBef>
              <a:buNone/>
            </a:pPr>
            <a:r>
              <a:rPr lang="zh-CN" altLang="en-US" dirty="0"/>
              <a:t>每个 </a:t>
            </a:r>
            <a:r>
              <a:rPr lang="en-US" altLang="zh-CN" dirty="0" err="1"/>
              <a:t>xv6</a:t>
            </a:r>
            <a:r>
              <a:rPr lang="en-US" altLang="zh-CN" dirty="0"/>
              <a:t> </a:t>
            </a:r>
            <a:r>
              <a:rPr lang="zh-CN" altLang="en-US" dirty="0"/>
              <a:t>进程都有自己的内核栈以及寄存器集合。每个 </a:t>
            </a:r>
            <a:r>
              <a:rPr lang="en-US" altLang="zh-CN" dirty="0"/>
              <a:t>CPU </a:t>
            </a:r>
            <a:r>
              <a:rPr lang="zh-CN" altLang="en-US" dirty="0"/>
              <a:t>都有一个单独的调度器线程，这样调度就不会发生在进程的内核线程中，而是在此调度器线程中。线程的切换涉及到了保存旧线程的 </a:t>
            </a:r>
            <a:r>
              <a:rPr lang="en-US" altLang="zh-CN" dirty="0"/>
              <a:t>CPU </a:t>
            </a:r>
            <a:r>
              <a:rPr lang="zh-CN" altLang="en-US" dirty="0"/>
              <a:t>寄存器，恢复新线程之前保存的寄存器</a:t>
            </a:r>
            <a:endParaRPr dirty="0"/>
          </a:p>
        </p:txBody>
      </p:sp>
    </p:spTree>
    <p:extLst>
      <p:ext uri="{BB962C8B-B14F-4D97-AF65-F5344CB8AC3E}">
        <p14:creationId xmlns:p14="http://schemas.microsoft.com/office/powerpoint/2010/main" val="3915087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err="1"/>
              <a:t>PPT</a:t>
            </a:r>
            <a:endParaRPr dirty="0"/>
          </a:p>
        </p:txBody>
      </p:sp>
    </p:spTree>
    <p:extLst>
      <p:ext uri="{BB962C8B-B14F-4D97-AF65-F5344CB8AC3E}">
        <p14:creationId xmlns:p14="http://schemas.microsoft.com/office/powerpoint/2010/main" val="393020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ppt</a:t>
            </a:r>
            <a:endParaRPr lang="zh-CN" altLang="en-US" dirty="0"/>
          </a:p>
        </p:txBody>
      </p:sp>
    </p:spTree>
    <p:extLst>
      <p:ext uri="{BB962C8B-B14F-4D97-AF65-F5344CB8AC3E}">
        <p14:creationId xmlns:p14="http://schemas.microsoft.com/office/powerpoint/2010/main" val="2797028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31855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err="1"/>
              <a:t>PPT</a:t>
            </a:r>
            <a:r>
              <a:rPr lang="zh-CN" altLang="en-US" dirty="0"/>
              <a:t>前两，让我们来考虑一对调用 </a:t>
            </a:r>
            <a:r>
              <a:rPr lang="en-US" dirty="0"/>
              <a:t>sleep </a:t>
            </a:r>
            <a:r>
              <a:rPr lang="zh-CN" altLang="en-US" dirty="0"/>
              <a:t>和 </a:t>
            </a:r>
            <a:r>
              <a:rPr lang="en-US" dirty="0"/>
              <a:t>wakeup ，</a:t>
            </a:r>
            <a:r>
              <a:rPr lang="zh-CN" altLang="en-US" dirty="0"/>
              <a:t>其工作方式如下。 </a:t>
            </a:r>
            <a:r>
              <a:rPr lang="en-US" dirty="0"/>
              <a:t>sleep(</a:t>
            </a:r>
            <a:r>
              <a:rPr lang="en-US" dirty="0" err="1"/>
              <a:t>chan</a:t>
            </a:r>
            <a:r>
              <a:rPr lang="en-US" dirty="0"/>
              <a:t>) </a:t>
            </a:r>
            <a:r>
              <a:rPr lang="zh-CN" altLang="en-US" dirty="0"/>
              <a:t>让进程在任意的 </a:t>
            </a:r>
            <a:r>
              <a:rPr lang="en-US" dirty="0" err="1"/>
              <a:t>chan</a:t>
            </a:r>
            <a:r>
              <a:rPr lang="en-US" dirty="0"/>
              <a:t> </a:t>
            </a:r>
            <a:r>
              <a:rPr lang="zh-CN" altLang="en-US" dirty="0"/>
              <a:t>上休眠，称之为等待队列</a:t>
            </a:r>
          </a:p>
          <a:p>
            <a:pPr lvl="0">
              <a:spcBef>
                <a:spcPts val="0"/>
              </a:spcBef>
              <a:buNone/>
            </a:pPr>
            <a:r>
              <a:rPr lang="zh-CN" altLang="en-US" dirty="0"/>
              <a:t>（</a:t>
            </a:r>
            <a:r>
              <a:rPr lang="en-US" dirty="0"/>
              <a:t>wait channel）。 sleep </a:t>
            </a:r>
            <a:r>
              <a:rPr lang="zh-CN" altLang="en-US" dirty="0"/>
              <a:t>让调用进程休眠，释放所占 </a:t>
            </a:r>
            <a:r>
              <a:rPr lang="en-US" dirty="0"/>
              <a:t>CPU。 wakeup(</a:t>
            </a:r>
            <a:r>
              <a:rPr lang="en-US" dirty="0" err="1"/>
              <a:t>chan</a:t>
            </a:r>
            <a:r>
              <a:rPr lang="en-US" dirty="0"/>
              <a:t>) </a:t>
            </a:r>
            <a:r>
              <a:rPr lang="zh-CN" altLang="en-US" dirty="0"/>
              <a:t>则唤醒在 </a:t>
            </a:r>
            <a:r>
              <a:rPr lang="en-US" dirty="0" err="1"/>
              <a:t>chan</a:t>
            </a:r>
            <a:r>
              <a:rPr lang="en-US" dirty="0"/>
              <a:t> </a:t>
            </a:r>
            <a:r>
              <a:rPr lang="zh-CN" altLang="en-US" dirty="0"/>
              <a:t>上休眠的所有进程，让他们的</a:t>
            </a:r>
          </a:p>
          <a:p>
            <a:pPr lvl="0">
              <a:spcBef>
                <a:spcPts val="0"/>
              </a:spcBef>
              <a:buNone/>
            </a:pPr>
            <a:r>
              <a:rPr lang="en-US" dirty="0"/>
              <a:t>sleep </a:t>
            </a:r>
            <a:r>
              <a:rPr lang="zh-CN" altLang="en-US" dirty="0"/>
              <a:t>调用返回。如果没有进程在 </a:t>
            </a:r>
            <a:r>
              <a:rPr lang="en-US" dirty="0" err="1"/>
              <a:t>chan</a:t>
            </a:r>
            <a:r>
              <a:rPr lang="en-US" dirty="0"/>
              <a:t> </a:t>
            </a:r>
            <a:r>
              <a:rPr lang="zh-CN" altLang="en-US" dirty="0"/>
              <a:t>上等待唤醒， </a:t>
            </a:r>
            <a:r>
              <a:rPr lang="en-US" dirty="0"/>
              <a:t>wakeup </a:t>
            </a:r>
            <a:r>
              <a:rPr lang="zh-CN" altLang="en-US" dirty="0"/>
              <a:t>就什么也不做。</a:t>
            </a:r>
            <a:endParaRPr dirty="0"/>
          </a:p>
        </p:txBody>
      </p:sp>
    </p:spTree>
    <p:extLst>
      <p:ext uri="{BB962C8B-B14F-4D97-AF65-F5344CB8AC3E}">
        <p14:creationId xmlns:p14="http://schemas.microsoft.com/office/powerpoint/2010/main" val="3076979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15467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r>
              <a:rPr lang="en-US" altLang="zh-CN" sz="1100" b="0" i="0" u="none" strike="noStrike" kern="1200" baseline="0" dirty="0" err="1">
                <a:solidFill>
                  <a:schemeClr val="tx1"/>
                </a:solidFill>
                <a:latin typeface="+mn-lt"/>
                <a:ea typeface="+mn-ea"/>
                <a:cs typeface="+mn-cs"/>
              </a:rPr>
              <a:t>PPT</a:t>
            </a:r>
            <a:endParaRPr lang="en-US" altLang="zh-CN" sz="1100" b="0" i="0" u="none" strike="noStrike" kern="1200" baseline="0" dirty="0">
              <a:solidFill>
                <a:schemeClr val="tx1"/>
              </a:solidFill>
              <a:latin typeface="+mn-lt"/>
              <a:ea typeface="+mn-ea"/>
              <a:cs typeface="+mn-cs"/>
            </a:endParaRPr>
          </a:p>
          <a:p>
            <a:r>
              <a:rPr lang="zh-CN" altLang="en-US" sz="1100" b="0" i="0" u="none" strike="noStrike" kern="1200" baseline="0" dirty="0">
                <a:solidFill>
                  <a:schemeClr val="tx1"/>
                </a:solidFill>
                <a:latin typeface="+mn-lt"/>
                <a:ea typeface="+mn-ea"/>
                <a:cs typeface="+mn-cs"/>
              </a:rPr>
              <a:t>如图所示，</a:t>
            </a:r>
            <a:r>
              <a:rPr lang="en-US" altLang="zh-CN" sz="1100" b="0" i="0" u="none" strike="noStrike" kern="1200" baseline="0" dirty="0" err="1">
                <a:solidFill>
                  <a:schemeClr val="tx1"/>
                </a:solidFill>
                <a:latin typeface="+mn-lt"/>
                <a:ea typeface="+mn-ea"/>
                <a:cs typeface="+mn-cs"/>
              </a:rPr>
              <a:t>xv6</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使用了传统的内核概念 </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一个向其他运行中程序提供服务的特殊程序。进程通过系统调用使用内核服务。系统调用会进入内核，让内核执行服务然后返回。所以进程总是在用户空间和内核空间之间交替运行。</a:t>
            </a:r>
            <a:endParaRPr lang="en-US" altLang="zh-CN" sz="1100" b="0" i="0" u="none" strike="noStrike" kern="1200" baseline="0" dirty="0">
              <a:solidFill>
                <a:schemeClr val="tx1"/>
              </a:solidFill>
              <a:latin typeface="+mn-lt"/>
              <a:ea typeface="+mn-ea"/>
              <a:cs typeface="+mn-cs"/>
            </a:endParaRPr>
          </a:p>
          <a:p>
            <a:r>
              <a:rPr lang="zh-CN" altLang="en-US" dirty="0"/>
              <a:t>内核使用了 </a:t>
            </a:r>
            <a:r>
              <a:rPr lang="en-US" altLang="zh-CN" dirty="0"/>
              <a:t>CPU </a:t>
            </a:r>
            <a:r>
              <a:rPr lang="zh-CN" altLang="en-US" dirty="0"/>
              <a:t>的硬件保护机制来保证用户进程只能访问自己的内存空间。内核拥有实现保护机制所需的硬件权限</a:t>
            </a:r>
            <a:r>
              <a:rPr lang="en-US" altLang="zh-CN" dirty="0"/>
              <a:t>(hardware privileges)</a:t>
            </a:r>
            <a:r>
              <a:rPr lang="zh-CN" altLang="en-US" dirty="0"/>
              <a:t>，而用户程序没有这些权限。当一个用户程序进行一次系统调用时，硬件会提升特权级并且开始执行一些内核中预定义的功能。</a:t>
            </a:r>
          </a:p>
          <a:p>
            <a:pPr>
              <a:buNone/>
            </a:pPr>
            <a:endParaRPr dirty="0"/>
          </a:p>
        </p:txBody>
      </p:sp>
    </p:spTree>
    <p:extLst>
      <p:ext uri="{BB962C8B-B14F-4D97-AF65-F5344CB8AC3E}">
        <p14:creationId xmlns:p14="http://schemas.microsoft.com/office/powerpoint/2010/main" val="2255804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zh-CN" altLang="en-US" dirty="0"/>
              <a:t>中断 </a:t>
            </a:r>
            <a:r>
              <a:rPr lang="en-US" altLang="zh-CN" dirty="0"/>
              <a:t>0-31 </a:t>
            </a:r>
            <a:r>
              <a:rPr lang="zh-CN" altLang="en-US" dirty="0"/>
              <a:t>被定义为软件异常，比如除 </a:t>
            </a:r>
            <a:r>
              <a:rPr lang="en-US" altLang="zh-CN" dirty="0"/>
              <a:t>0 </a:t>
            </a:r>
            <a:r>
              <a:rPr lang="zh-CN" altLang="en-US" dirty="0"/>
              <a:t>错误和访问非法的内存页。</a:t>
            </a:r>
            <a:r>
              <a:rPr lang="en-US" altLang="zh-CN" dirty="0" err="1"/>
              <a:t>xv6</a:t>
            </a:r>
            <a:r>
              <a:rPr lang="en-US" altLang="zh-CN" dirty="0"/>
              <a:t> </a:t>
            </a:r>
            <a:r>
              <a:rPr lang="zh-CN" altLang="en-US" dirty="0"/>
              <a:t>将中断号 </a:t>
            </a:r>
            <a:r>
              <a:rPr lang="en-US" altLang="zh-CN" dirty="0"/>
              <a:t>32-63 </a:t>
            </a:r>
            <a:r>
              <a:rPr lang="zh-CN" altLang="en-US" dirty="0"/>
              <a:t>映射给硬件中断，并且用 </a:t>
            </a:r>
            <a:r>
              <a:rPr lang="en-US" altLang="zh-CN" dirty="0"/>
              <a:t>64 </a:t>
            </a:r>
            <a:r>
              <a:rPr lang="zh-CN" altLang="en-US" dirty="0"/>
              <a:t>作为系统调用的中断号。在多核处理器上，</a:t>
            </a:r>
            <a:r>
              <a:rPr lang="en-US" altLang="zh-CN" dirty="0" err="1"/>
              <a:t>xv6</a:t>
            </a:r>
            <a:r>
              <a:rPr lang="en-US" altLang="zh-CN" dirty="0"/>
              <a:t> </a:t>
            </a:r>
            <a:r>
              <a:rPr lang="zh-CN" altLang="en-US" dirty="0"/>
              <a:t>必须编写 </a:t>
            </a:r>
            <a:r>
              <a:rPr lang="en-US" altLang="zh-CN" dirty="0" err="1"/>
              <a:t>IOAPIC</a:t>
            </a:r>
            <a:r>
              <a:rPr lang="en-US" altLang="zh-CN" dirty="0"/>
              <a:t> </a:t>
            </a:r>
            <a:r>
              <a:rPr lang="zh-CN" altLang="en-US" dirty="0"/>
              <a:t>和每一个处理器的 </a:t>
            </a:r>
            <a:r>
              <a:rPr lang="en-US" altLang="zh-CN" dirty="0" err="1"/>
              <a:t>LAPIC</a:t>
            </a:r>
            <a:r>
              <a:rPr lang="zh-CN" altLang="en-US" dirty="0"/>
              <a:t>。</a:t>
            </a:r>
            <a:r>
              <a:rPr lang="en-US" altLang="zh-CN" dirty="0"/>
              <a:t>IO </a:t>
            </a:r>
            <a:r>
              <a:rPr lang="en-US" altLang="zh-CN" dirty="0" err="1"/>
              <a:t>APIC</a:t>
            </a:r>
            <a:r>
              <a:rPr lang="en-US" altLang="zh-CN" dirty="0"/>
              <a:t> </a:t>
            </a:r>
            <a:r>
              <a:rPr lang="zh-CN" altLang="en-US" dirty="0"/>
              <a:t>维护了一张表，处理器可以通过内存映射 </a:t>
            </a:r>
            <a:r>
              <a:rPr lang="en-US" altLang="zh-CN" dirty="0"/>
              <a:t>I/O</a:t>
            </a:r>
            <a:r>
              <a:rPr lang="zh-CN" altLang="en-US" dirty="0"/>
              <a:t>写这个表的表项，而非使用 </a:t>
            </a:r>
            <a:r>
              <a:rPr lang="en-US" altLang="zh-CN" dirty="0" err="1"/>
              <a:t>inb</a:t>
            </a:r>
            <a:r>
              <a:rPr lang="en-US" altLang="zh-CN" dirty="0"/>
              <a:t> </a:t>
            </a:r>
            <a:r>
              <a:rPr lang="zh-CN" altLang="en-US" dirty="0"/>
              <a:t>和 </a:t>
            </a:r>
            <a:r>
              <a:rPr lang="en-US" altLang="zh-CN" dirty="0" err="1"/>
              <a:t>outb</a:t>
            </a:r>
            <a:r>
              <a:rPr lang="en-US" altLang="zh-CN" dirty="0"/>
              <a:t> </a:t>
            </a:r>
            <a:r>
              <a:rPr lang="zh-CN" altLang="en-US" dirty="0"/>
              <a:t>指令。在初始化的过程中，</a:t>
            </a:r>
            <a:r>
              <a:rPr lang="en-US" altLang="zh-CN" dirty="0" err="1"/>
              <a:t>xv6</a:t>
            </a:r>
            <a:r>
              <a:rPr lang="en-US" altLang="zh-CN" dirty="0"/>
              <a:t> </a:t>
            </a:r>
            <a:r>
              <a:rPr lang="zh-CN" altLang="en-US" dirty="0"/>
              <a:t>将第 </a:t>
            </a:r>
            <a:r>
              <a:rPr lang="en-US" altLang="zh-CN" dirty="0"/>
              <a:t>0 </a:t>
            </a:r>
            <a:r>
              <a:rPr lang="zh-CN" altLang="en-US" dirty="0"/>
              <a:t>号中断映射到 </a:t>
            </a:r>
            <a:r>
              <a:rPr lang="en-US" altLang="zh-CN" dirty="0" err="1"/>
              <a:t>IRQ</a:t>
            </a:r>
            <a:r>
              <a:rPr lang="en-US" altLang="zh-CN" dirty="0"/>
              <a:t> 0</a:t>
            </a:r>
            <a:r>
              <a:rPr lang="zh-CN" altLang="en-US" dirty="0"/>
              <a:t>，以此类推，然后把它们都屏蔽掉。不同的设备自己开启自己的中断，并且同时指定哪一个处理器接受这个中断。举例来说，</a:t>
            </a:r>
            <a:r>
              <a:rPr lang="en-US" altLang="zh-CN" dirty="0" err="1"/>
              <a:t>xv6</a:t>
            </a:r>
            <a:r>
              <a:rPr lang="en-US" altLang="zh-CN" dirty="0"/>
              <a:t> </a:t>
            </a:r>
            <a:r>
              <a:rPr lang="zh-CN" altLang="en-US" dirty="0"/>
              <a:t>将键盘中断分发到处理器 </a:t>
            </a:r>
            <a:r>
              <a:rPr lang="en-US" altLang="zh-CN" dirty="0"/>
              <a:t>0</a:t>
            </a:r>
            <a:r>
              <a:rPr lang="zh-CN" altLang="en-US" dirty="0"/>
              <a:t>（</a:t>
            </a:r>
            <a:r>
              <a:rPr lang="en-US" altLang="zh-CN" dirty="0"/>
              <a:t>7516</a:t>
            </a:r>
            <a:r>
              <a:rPr lang="zh-CN" altLang="en-US" dirty="0"/>
              <a:t>）。将磁盘中断分发到编号最大的处理器，你们将在下面看到。</a:t>
            </a:r>
            <a:endParaRPr dirty="0"/>
          </a:p>
        </p:txBody>
      </p:sp>
    </p:spTree>
    <p:extLst>
      <p:ext uri="{BB962C8B-B14F-4D97-AF65-F5344CB8AC3E}">
        <p14:creationId xmlns:p14="http://schemas.microsoft.com/office/powerpoint/2010/main" val="1645134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7567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zh-CN" altLang="en-US" dirty="0"/>
              <a:t>一定要记住一行 </a:t>
            </a:r>
            <a:r>
              <a:rPr lang="en-US" altLang="zh-CN" dirty="0"/>
              <a:t>C </a:t>
            </a:r>
            <a:r>
              <a:rPr lang="zh-CN" altLang="en-US" dirty="0"/>
              <a:t>代码可能由多条机器指令组成，而另一个处理器或者中断可能在这些指令中间影响之。你不能假设这些代码是顺序执行的，也不能假设一个 </a:t>
            </a:r>
            <a:r>
              <a:rPr lang="en-US" altLang="zh-CN" dirty="0"/>
              <a:t>C </a:t>
            </a:r>
            <a:r>
              <a:rPr lang="zh-CN" altLang="en-US" dirty="0"/>
              <a:t>指令是以原子操作执行的。并发使得考虑代码的正确性变得困难。</a:t>
            </a:r>
            <a:r>
              <a:rPr lang="en-US" altLang="zh-CN" dirty="0" err="1"/>
              <a:t>XV6</a:t>
            </a:r>
            <a:r>
              <a:rPr lang="zh-CN" altLang="en-US" dirty="0"/>
              <a:t>使用结构体</a:t>
            </a:r>
            <a:r>
              <a:rPr lang="en-US" altLang="zh-CN" dirty="0" err="1"/>
              <a:t>Struct</a:t>
            </a:r>
            <a:r>
              <a:rPr lang="en-US" altLang="zh-CN" dirty="0"/>
              <a:t> spinlock</a:t>
            </a:r>
            <a:r>
              <a:rPr lang="zh-CN" altLang="en-US" dirty="0"/>
              <a:t>来作为锁，记录锁的名字，拥有锁的</a:t>
            </a:r>
            <a:r>
              <a:rPr lang="en-US" altLang="zh-CN" dirty="0"/>
              <a:t>CPU</a:t>
            </a:r>
            <a:r>
              <a:rPr lang="zh-CN" altLang="en-US" dirty="0"/>
              <a:t>，调用锁的栈。</a:t>
            </a:r>
            <a:r>
              <a:rPr lang="en-US" altLang="zh-CN" dirty="0" err="1"/>
              <a:t>PPT</a:t>
            </a:r>
            <a:endParaRPr dirty="0"/>
          </a:p>
        </p:txBody>
      </p:sp>
    </p:spTree>
    <p:extLst>
      <p:ext uri="{BB962C8B-B14F-4D97-AF65-F5344CB8AC3E}">
        <p14:creationId xmlns:p14="http://schemas.microsoft.com/office/powerpoint/2010/main" val="1227187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zh-CN" altLang="en-US" dirty="0"/>
              <a:t>函数 </a:t>
            </a:r>
            <a:r>
              <a:rPr lang="en-US" altLang="zh-CN" dirty="0"/>
              <a:t>acquire </a:t>
            </a:r>
            <a:r>
              <a:rPr lang="zh-CN" altLang="en-US" dirty="0"/>
              <a:t>在循环中反复使用 </a:t>
            </a:r>
            <a:r>
              <a:rPr lang="en-US" altLang="zh-CN" dirty="0" err="1"/>
              <a:t>xchg</a:t>
            </a:r>
            <a:r>
              <a:rPr lang="en-US" altLang="zh-CN" dirty="0"/>
              <a:t> </a:t>
            </a:r>
            <a:r>
              <a:rPr lang="zh-CN" altLang="en-US" dirty="0"/>
              <a:t>；每一次都读取 </a:t>
            </a:r>
            <a:r>
              <a:rPr lang="en-US" altLang="zh-CN" dirty="0" err="1"/>
              <a:t>lk</a:t>
            </a:r>
            <a:r>
              <a:rPr lang="en-US" altLang="zh-CN" dirty="0"/>
              <a:t>-&gt;locked </a:t>
            </a:r>
            <a:r>
              <a:rPr lang="zh-CN" altLang="en-US" dirty="0"/>
              <a:t>然后设置为</a:t>
            </a:r>
            <a:r>
              <a:rPr lang="en-US" altLang="zh-CN" dirty="0"/>
              <a:t>1</a:t>
            </a:r>
            <a:r>
              <a:rPr lang="zh-CN" altLang="en-US" dirty="0"/>
              <a:t>。如果锁已经被持有了， </a:t>
            </a:r>
            <a:r>
              <a:rPr lang="en-US" altLang="zh-CN" dirty="0" err="1"/>
              <a:t>lk</a:t>
            </a:r>
            <a:r>
              <a:rPr lang="en-US" altLang="zh-CN" dirty="0"/>
              <a:t>-&gt;locked </a:t>
            </a:r>
            <a:r>
              <a:rPr lang="zh-CN" altLang="en-US" dirty="0"/>
              <a:t>就已经为</a:t>
            </a:r>
            <a:r>
              <a:rPr lang="en-US" altLang="zh-CN" dirty="0"/>
              <a:t>1</a:t>
            </a:r>
            <a:r>
              <a:rPr lang="zh-CN" altLang="en-US" dirty="0"/>
              <a:t>了，故 </a:t>
            </a:r>
            <a:r>
              <a:rPr lang="en-US" altLang="zh-CN" dirty="0" err="1"/>
              <a:t>xchg</a:t>
            </a:r>
            <a:r>
              <a:rPr lang="en-US" altLang="zh-CN" dirty="0"/>
              <a:t> </a:t>
            </a:r>
            <a:r>
              <a:rPr lang="zh-CN" altLang="en-US" dirty="0"/>
              <a:t>会返回</a:t>
            </a:r>
            <a:r>
              <a:rPr lang="en-US" altLang="zh-CN" dirty="0"/>
              <a:t>1</a:t>
            </a:r>
            <a:r>
              <a:rPr lang="zh-CN" altLang="en-US" dirty="0"/>
              <a:t>然后继续循环。如果 </a:t>
            </a:r>
            <a:r>
              <a:rPr lang="en-US" altLang="zh-CN" dirty="0" err="1"/>
              <a:t>xchg</a:t>
            </a:r>
            <a:r>
              <a:rPr lang="en-US" altLang="zh-CN" dirty="0"/>
              <a:t> </a:t>
            </a:r>
            <a:r>
              <a:rPr lang="zh-CN" altLang="en-US" dirty="0"/>
              <a:t>返回</a:t>
            </a:r>
            <a:r>
              <a:rPr lang="en-US" altLang="zh-CN" dirty="0"/>
              <a:t>0</a:t>
            </a:r>
            <a:r>
              <a:rPr lang="zh-CN" altLang="en-US" dirty="0"/>
              <a:t>，但是</a:t>
            </a:r>
            <a:r>
              <a:rPr lang="en-US" altLang="zh-CN" dirty="0"/>
              <a:t>acquire </a:t>
            </a:r>
            <a:r>
              <a:rPr lang="zh-CN" altLang="en-US" dirty="0"/>
              <a:t>已经成功获得了锁，即 </a:t>
            </a:r>
            <a:r>
              <a:rPr lang="en-US" altLang="zh-CN" dirty="0"/>
              <a:t>locked </a:t>
            </a:r>
            <a:r>
              <a:rPr lang="zh-CN" altLang="en-US" dirty="0"/>
              <a:t>已经从</a:t>
            </a:r>
            <a:r>
              <a:rPr lang="en-US" altLang="zh-CN" dirty="0"/>
              <a:t>0</a:t>
            </a:r>
            <a:r>
              <a:rPr lang="zh-CN" altLang="en-US" dirty="0"/>
              <a:t>变为了</a:t>
            </a:r>
            <a:r>
              <a:rPr lang="en-US" altLang="zh-CN" dirty="0"/>
              <a:t>1</a:t>
            </a:r>
            <a:r>
              <a:rPr lang="zh-CN" altLang="en-US" dirty="0"/>
              <a:t>，这时循环可以停止了。一旦锁被获得了</a:t>
            </a:r>
            <a:r>
              <a:rPr lang="en-US" altLang="zh-CN" dirty="0"/>
              <a:t>acquire </a:t>
            </a:r>
            <a:r>
              <a:rPr lang="zh-CN" altLang="en-US" dirty="0"/>
              <a:t>会记录获得锁的 </a:t>
            </a:r>
            <a:r>
              <a:rPr lang="en-US" altLang="zh-CN" dirty="0"/>
              <a:t>CPU </a:t>
            </a:r>
            <a:r>
              <a:rPr lang="zh-CN" altLang="en-US" dirty="0"/>
              <a:t>和栈信息，以便调试。当某个进程获得了锁却没有释放时，这些信息可以帮我们找到问题所在。当然这些信息也被锁保护着，只有在持有锁时才能修改。</a:t>
            </a:r>
            <a:endParaRPr dirty="0"/>
          </a:p>
        </p:txBody>
      </p:sp>
    </p:spTree>
    <p:extLst>
      <p:ext uri="{BB962C8B-B14F-4D97-AF65-F5344CB8AC3E}">
        <p14:creationId xmlns:p14="http://schemas.microsoft.com/office/powerpoint/2010/main" val="30066343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a:t>release </a:t>
            </a:r>
            <a:r>
              <a:rPr lang="zh-CN" altLang="en-US" dirty="0"/>
              <a:t>则做了相反的事：清除调试信息并释放锁。</a:t>
            </a:r>
            <a:endParaRPr dirty="0"/>
          </a:p>
        </p:txBody>
      </p:sp>
    </p:spTree>
    <p:extLst>
      <p:ext uri="{BB962C8B-B14F-4D97-AF65-F5344CB8AC3E}">
        <p14:creationId xmlns:p14="http://schemas.microsoft.com/office/powerpoint/2010/main" val="2333635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r>
              <a:rPr lang="zh-CN" altLang="en-US" sz="1100" b="0" i="0" u="none" strike="noStrike" kern="1200" baseline="0" dirty="0">
                <a:solidFill>
                  <a:schemeClr val="tx1"/>
                </a:solidFill>
                <a:latin typeface="+mn-lt"/>
                <a:ea typeface="+mn-ea"/>
                <a:cs typeface="+mn-cs"/>
              </a:rPr>
              <a:t>首先，当一个 </a:t>
            </a:r>
            <a:r>
              <a:rPr lang="en-US" altLang="zh-CN" sz="1100" b="0" i="0" u="none" strike="noStrike" kern="1200" baseline="0" dirty="0">
                <a:solidFill>
                  <a:schemeClr val="tx1"/>
                </a:solidFill>
                <a:latin typeface="+mn-lt"/>
                <a:ea typeface="+mn-ea"/>
                <a:cs typeface="+mn-cs"/>
              </a:rPr>
              <a:t>CPU</a:t>
            </a:r>
            <a:r>
              <a:rPr lang="zh-CN" altLang="en-US" sz="1100" b="0" i="0" u="none" strike="noStrike" kern="1200" baseline="0" dirty="0">
                <a:solidFill>
                  <a:schemeClr val="tx1"/>
                </a:solidFill>
                <a:latin typeface="+mn-lt"/>
                <a:ea typeface="+mn-ea"/>
                <a:cs typeface="+mn-cs"/>
              </a:rPr>
              <a:t>正在写一个变量，而同时另一个 </a:t>
            </a:r>
            <a:r>
              <a:rPr lang="en-US" altLang="zh-CN" sz="1100" b="0" i="0" u="none" strike="noStrike" kern="1200" baseline="0" dirty="0">
                <a:solidFill>
                  <a:schemeClr val="tx1"/>
                </a:solidFill>
                <a:latin typeface="+mn-lt"/>
                <a:ea typeface="+mn-ea"/>
                <a:cs typeface="+mn-cs"/>
              </a:rPr>
              <a:t>CPU </a:t>
            </a:r>
            <a:r>
              <a:rPr lang="zh-CN" altLang="en-US" sz="1100" b="0" i="0" u="none" strike="noStrike" kern="1200" baseline="0" dirty="0">
                <a:solidFill>
                  <a:schemeClr val="tx1"/>
                </a:solidFill>
                <a:latin typeface="+mn-lt"/>
                <a:ea typeface="+mn-ea"/>
                <a:cs typeface="+mn-cs"/>
              </a:rPr>
              <a:t>可能读</a:t>
            </a:r>
            <a:r>
              <a:rPr lang="en-US" altLang="zh-CN" sz="1100" b="0" i="0" u="none" strike="noStrike" kern="1200" baseline="0" dirty="0">
                <a:solidFill>
                  <a:schemeClr val="tx1"/>
                </a:solidFill>
                <a:latin typeface="+mn-lt"/>
                <a:ea typeface="+mn-ea"/>
                <a:cs typeface="+mn-cs"/>
              </a:rPr>
              <a:t>/</a:t>
            </a:r>
            <a:r>
              <a:rPr lang="zh-CN" altLang="en-US" sz="1100" b="0" i="0" u="none" strike="noStrike" kern="1200" baseline="0" dirty="0">
                <a:solidFill>
                  <a:schemeClr val="tx1"/>
                </a:solidFill>
                <a:latin typeface="+mn-lt"/>
                <a:ea typeface="+mn-ea"/>
                <a:cs typeface="+mn-cs"/>
              </a:rPr>
              <a:t>写该变量时，需要用锁防止两个操作重叠。第二，当用锁保护不变量时，如果不变量涉及到多个数据结构，通常每个数据结构都需要用一个单独的锁保护起来，这样才能维持不变量。由于锁会降低并发度，所以我们一定要避免过度使用锁。当效率不是很重要的时候，完全可以使用单处理器计算机，这样就完全不用考虑锁了。当我们要保护内核的数据结构时，使用一个内核锁还是值得的，当进入内核时必须持有该锁，而退出内核时就释放该锁。许多单处理器操作系统就用这种方法运行在了多处理器上，有时这种方法被称为“内核巨锁（</a:t>
            </a:r>
            <a:r>
              <a:rPr lang="en-US" altLang="zh-CN" sz="1100" b="0" i="0" u="none" strike="noStrike" kern="1200" baseline="0" dirty="0">
                <a:solidFill>
                  <a:schemeClr val="tx1"/>
                </a:solidFill>
                <a:latin typeface="+mn-lt"/>
                <a:ea typeface="+mn-ea"/>
                <a:cs typeface="+mn-cs"/>
              </a:rPr>
              <a:t>giant kernel lock</a:t>
            </a:r>
            <a:r>
              <a:rPr lang="zh-CN" altLang="en-US" sz="1100" b="0" i="0" u="none" strike="noStrike" kern="1200" baseline="0" dirty="0">
                <a:solidFill>
                  <a:schemeClr val="tx1"/>
                </a:solidFill>
                <a:latin typeface="+mn-lt"/>
                <a:ea typeface="+mn-ea"/>
                <a:cs typeface="+mn-cs"/>
              </a:rPr>
              <a:t>）”，但使用这种方法就牺牲了并发性：即一时间只有一个 </a:t>
            </a:r>
            <a:r>
              <a:rPr lang="en-US" altLang="zh-CN" sz="1100" b="0" i="0" u="none" strike="noStrike" kern="1200" baseline="0" dirty="0">
                <a:solidFill>
                  <a:schemeClr val="tx1"/>
                </a:solidFill>
                <a:latin typeface="+mn-lt"/>
                <a:ea typeface="+mn-ea"/>
                <a:cs typeface="+mn-cs"/>
              </a:rPr>
              <a:t>CPU </a:t>
            </a:r>
            <a:r>
              <a:rPr lang="zh-CN" altLang="en-US" sz="1100" b="0" i="0" u="none" strike="noStrike" kern="1200" baseline="0" dirty="0">
                <a:solidFill>
                  <a:schemeClr val="tx1"/>
                </a:solidFill>
                <a:latin typeface="+mn-lt"/>
                <a:ea typeface="+mn-ea"/>
                <a:cs typeface="+mn-cs"/>
              </a:rPr>
              <a:t>可以运行在内核上。如果我们想要依靠内核做大量的计算，那么使用一组更为精细的锁来让内核可以在多个 </a:t>
            </a:r>
            <a:r>
              <a:rPr lang="en-US" altLang="zh-CN" sz="1100" b="0" i="0" u="none" strike="noStrike" kern="1200" baseline="0" dirty="0">
                <a:solidFill>
                  <a:schemeClr val="tx1"/>
                </a:solidFill>
                <a:latin typeface="+mn-lt"/>
                <a:ea typeface="+mn-ea"/>
                <a:cs typeface="+mn-cs"/>
              </a:rPr>
              <a:t>CPU </a:t>
            </a:r>
            <a:r>
              <a:rPr lang="zh-CN" altLang="en-US" sz="1100" b="0" i="0" u="none" strike="noStrike" kern="1200" baseline="0" dirty="0">
                <a:solidFill>
                  <a:schemeClr val="tx1"/>
                </a:solidFill>
                <a:latin typeface="+mn-lt"/>
                <a:ea typeface="+mn-ea"/>
                <a:cs typeface="+mn-cs"/>
              </a:rPr>
              <a:t>上轮流运行会更有效率。</a:t>
            </a:r>
            <a:endParaRPr dirty="0"/>
          </a:p>
        </p:txBody>
      </p:sp>
    </p:spTree>
    <p:extLst>
      <p:ext uri="{BB962C8B-B14F-4D97-AF65-F5344CB8AC3E}">
        <p14:creationId xmlns:p14="http://schemas.microsoft.com/office/powerpoint/2010/main" val="3504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6733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r>
              <a:rPr lang="zh-CN" altLang="en-US" sz="1100" b="0" i="0" u="none" strike="noStrike" kern="1200" baseline="0" dirty="0">
                <a:solidFill>
                  <a:schemeClr val="tx1"/>
                </a:solidFill>
                <a:latin typeface="+mn-lt"/>
                <a:ea typeface="+mn-ea"/>
                <a:cs typeface="+mn-cs"/>
              </a:rPr>
              <a:t>如果一段代码要使用多个锁，那么必须要注意代码每次运行都要以相同的顺序获得锁，否则就有死锁的危险。为了避免这种死锁，所有的代码路径获得锁的顺序必须相同。避免死锁也是我们把锁作为函数使用规范的一部分的原因：调用者必须以固定顺序调用函数，这样函数才能以相同顺序获得锁。</a:t>
            </a:r>
            <a:endParaRPr dirty="0"/>
          </a:p>
        </p:txBody>
      </p:sp>
    </p:spTree>
    <p:extLst>
      <p:ext uri="{BB962C8B-B14F-4D97-AF65-F5344CB8AC3E}">
        <p14:creationId xmlns:p14="http://schemas.microsoft.com/office/powerpoint/2010/main" val="3175387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90743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zh-CN" altLang="en-US" dirty="0"/>
              <a:t>如果数据没有准备好，那么对管道执行的 </a:t>
            </a:r>
            <a:r>
              <a:rPr lang="en-US" altLang="zh-CN" dirty="0"/>
              <a:t>read </a:t>
            </a:r>
            <a:r>
              <a:rPr lang="zh-CN" altLang="en-US" dirty="0"/>
              <a:t>会一直等待，直到有数据了或者其他绑定在这个管道写端口的描述符都已经关闭了。他们之间的互动，也需要进程的睡眠与唤醒。</a:t>
            </a:r>
            <a:endParaRPr lang="en-US" altLang="zh-CN" dirty="0"/>
          </a:p>
          <a:p>
            <a:pPr lvl="0">
              <a:spcBef>
                <a:spcPts val="0"/>
              </a:spcBef>
              <a:buNone/>
            </a:pPr>
            <a:endParaRPr dirty="0"/>
          </a:p>
        </p:txBody>
      </p:sp>
    </p:spTree>
    <p:extLst>
      <p:ext uri="{BB962C8B-B14F-4D97-AF65-F5344CB8AC3E}">
        <p14:creationId xmlns:p14="http://schemas.microsoft.com/office/powerpoint/2010/main" val="1022054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673175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r>
              <a:rPr lang="en-US" altLang="zh-CN" sz="1100" b="0" i="0" u="none" strike="noStrike" kern="1200" baseline="0" dirty="0" err="1">
                <a:solidFill>
                  <a:schemeClr val="tx1"/>
                </a:solidFill>
                <a:latin typeface="+mn-lt"/>
                <a:ea typeface="+mn-ea"/>
                <a:cs typeface="+mn-cs"/>
              </a:rPr>
              <a:t>PPT</a:t>
            </a:r>
            <a:endParaRPr lang="en-US" altLang="zh-CN" sz="1100" b="0" i="0" u="none" strike="noStrike" kern="1200" baseline="0" dirty="0">
              <a:solidFill>
                <a:schemeClr val="tx1"/>
              </a:solidFill>
              <a:latin typeface="+mn-lt"/>
              <a:ea typeface="+mn-ea"/>
              <a:cs typeface="+mn-cs"/>
            </a:endParaRPr>
          </a:p>
          <a:p>
            <a:pPr>
              <a:buNone/>
            </a:pPr>
            <a:r>
              <a:rPr lang="zh-CN" altLang="en-US" sz="1100" b="0" i="0" u="none" strike="noStrike" kern="1200" baseline="0" dirty="0">
                <a:solidFill>
                  <a:schemeClr val="tx1"/>
                </a:solidFill>
                <a:latin typeface="+mn-lt"/>
                <a:ea typeface="+mn-ea"/>
                <a:cs typeface="+mn-cs"/>
              </a:rPr>
              <a:t>文件描述符是一个整数，它代表了一个进程可以读写的被内核管理的对象。进程可以通过多种方式获得一个文件描述符，如打开文件、目录、设备，或者创建一个管道（</a:t>
            </a:r>
            <a:r>
              <a:rPr lang="en-US" altLang="zh-CN" sz="1100" b="0" i="0" u="none" strike="noStrike" kern="1200" baseline="0" dirty="0">
                <a:solidFill>
                  <a:schemeClr val="tx1"/>
                </a:solidFill>
                <a:latin typeface="+mn-lt"/>
                <a:ea typeface="+mn-ea"/>
                <a:cs typeface="+mn-cs"/>
              </a:rPr>
              <a:t>pipe</a:t>
            </a:r>
            <a:r>
              <a:rPr lang="zh-CN" altLang="en-US" sz="1100" b="0" i="0" u="none" strike="noStrike" kern="1200" baseline="0" dirty="0">
                <a:solidFill>
                  <a:schemeClr val="tx1"/>
                </a:solidFill>
                <a:latin typeface="+mn-lt"/>
                <a:ea typeface="+mn-ea"/>
                <a:cs typeface="+mn-cs"/>
              </a:rPr>
              <a:t>），或者复制已经存在的文件描述符。简单起见，我们常常把文件描述符指向的对象称为“文件”</a:t>
            </a:r>
            <a:endParaRPr lang="en-US" altLang="zh-CN" sz="1100" b="0" i="0" u="none" strike="noStrike" kern="1200" baseline="0" dirty="0">
              <a:solidFill>
                <a:schemeClr val="tx1"/>
              </a:solidFill>
              <a:latin typeface="+mn-lt"/>
              <a:ea typeface="+mn-ea"/>
              <a:cs typeface="+mn-cs"/>
            </a:endParaRPr>
          </a:p>
          <a:p>
            <a:pPr>
              <a:buNone/>
            </a:pPr>
            <a:r>
              <a:rPr lang="zh-CN" altLang="en-US" dirty="0"/>
              <a:t>文件描述符和 </a:t>
            </a:r>
            <a:r>
              <a:rPr lang="en-US" altLang="zh-CN" dirty="0"/>
              <a:t>fork </a:t>
            </a:r>
            <a:r>
              <a:rPr lang="zh-CN" altLang="en-US" dirty="0"/>
              <a:t>的交叉使用使得 </a:t>
            </a:r>
            <a:r>
              <a:rPr lang="en-US" altLang="zh-CN" dirty="0"/>
              <a:t>I/O </a:t>
            </a:r>
            <a:r>
              <a:rPr lang="zh-CN" altLang="en-US" dirty="0"/>
              <a:t>重定向能够轻易实现。 </a:t>
            </a:r>
            <a:r>
              <a:rPr lang="en-US" altLang="zh-CN" dirty="0"/>
              <a:t>fork </a:t>
            </a:r>
            <a:r>
              <a:rPr lang="zh-CN" altLang="en-US" dirty="0"/>
              <a:t>会复制父进程的文件描述符和内存，所以子进程和父进程的文件描述符一模一样。 </a:t>
            </a:r>
            <a:r>
              <a:rPr lang="en-US" altLang="zh-CN" dirty="0"/>
              <a:t>exec </a:t>
            </a:r>
            <a:r>
              <a:rPr lang="zh-CN" altLang="en-US" dirty="0"/>
              <a:t>会替换调用它的进程的内存但是会保留它的文件描述符表。这种行为使得 </a:t>
            </a:r>
            <a:r>
              <a:rPr lang="en-US" altLang="zh-CN" dirty="0"/>
              <a:t>shell </a:t>
            </a:r>
            <a:r>
              <a:rPr lang="zh-CN" altLang="en-US" dirty="0"/>
              <a:t>可以这样实现重定向： </a:t>
            </a:r>
            <a:r>
              <a:rPr lang="en-US" altLang="zh-CN" dirty="0"/>
              <a:t>fork </a:t>
            </a:r>
            <a:r>
              <a:rPr lang="zh-CN" altLang="en-US" dirty="0"/>
              <a:t>一个进程，重新打开指定文件的文件描述符，然后执行新的程序。</a:t>
            </a:r>
            <a:endParaRPr lang="en-US" altLang="zh-CN" dirty="0"/>
          </a:p>
          <a:p>
            <a:pPr>
              <a:buNone/>
            </a:pPr>
            <a:r>
              <a:rPr lang="zh-CN" altLang="en-US" sz="1100" b="0" i="0" u="none" strike="noStrike" kern="1200" baseline="0" dirty="0">
                <a:solidFill>
                  <a:schemeClr val="tx1"/>
                </a:solidFill>
                <a:latin typeface="+mn-lt"/>
                <a:ea typeface="+mn-ea"/>
                <a:cs typeface="+mn-cs"/>
              </a:rPr>
              <a:t>文件描述符是一个强大的抽象，因为他们将他们所连接的细节隐藏起来了：一个进程向描述符</a:t>
            </a:r>
            <a:r>
              <a:rPr lang="en-US" altLang="zh-CN" sz="1100" b="0" i="0" u="none" strike="noStrike" kern="1200" baseline="0" dirty="0">
                <a:solidFill>
                  <a:schemeClr val="tx1"/>
                </a:solidFill>
                <a:latin typeface="+mn-lt"/>
                <a:ea typeface="+mn-ea"/>
                <a:cs typeface="+mn-cs"/>
              </a:rPr>
              <a:t>1</a:t>
            </a:r>
            <a:r>
              <a:rPr lang="zh-CN" altLang="en-US" sz="1100" b="0" i="0" u="none" strike="noStrike" kern="1200" baseline="0" dirty="0">
                <a:solidFill>
                  <a:schemeClr val="tx1"/>
                </a:solidFill>
                <a:latin typeface="+mn-lt"/>
                <a:ea typeface="+mn-ea"/>
                <a:cs typeface="+mn-cs"/>
              </a:rPr>
              <a:t>写出，它有可能是写到一份文件，一个设备（如控制台），或一个管道。</a:t>
            </a:r>
            <a:endParaRPr dirty="0"/>
          </a:p>
        </p:txBody>
      </p:sp>
    </p:spTree>
    <p:extLst>
      <p:ext uri="{BB962C8B-B14F-4D97-AF65-F5344CB8AC3E}">
        <p14:creationId xmlns:p14="http://schemas.microsoft.com/office/powerpoint/2010/main" val="30154262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en-US" altLang="zh-CN" dirty="0" err="1"/>
              <a:t>xv6</a:t>
            </a:r>
            <a:r>
              <a:rPr lang="en-US" altLang="zh-CN" dirty="0"/>
              <a:t> </a:t>
            </a:r>
            <a:r>
              <a:rPr lang="zh-CN" altLang="en-US" dirty="0"/>
              <a:t>关于文件系统的操作都被实现为用户程序，可以拓展。</a:t>
            </a:r>
          </a:p>
          <a:p>
            <a:pPr lvl="0">
              <a:spcBef>
                <a:spcPts val="0"/>
              </a:spcBef>
              <a:buNone/>
            </a:pPr>
            <a:endParaRPr dirty="0"/>
          </a:p>
        </p:txBody>
      </p:sp>
    </p:spTree>
    <p:extLst>
      <p:ext uri="{BB962C8B-B14F-4D97-AF65-F5344CB8AC3E}">
        <p14:creationId xmlns:p14="http://schemas.microsoft.com/office/powerpoint/2010/main" val="291179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CN" altLang="en-US" dirty="0"/>
              <a:t>每一个这样的文件由一个 </a:t>
            </a:r>
            <a:r>
              <a:rPr lang="en-US" altLang="zh-CN" dirty="0" err="1"/>
              <a:t>i</a:t>
            </a:r>
            <a:r>
              <a:rPr lang="en-US" altLang="zh-CN" dirty="0"/>
              <a:t> </a:t>
            </a:r>
            <a:r>
              <a:rPr lang="zh-CN" altLang="en-US" dirty="0"/>
              <a:t>节点和一连串的数据块组成。。内核只会在有 </a:t>
            </a:r>
            <a:r>
              <a:rPr lang="en-US" altLang="zh-CN" dirty="0"/>
              <a:t>C </a:t>
            </a:r>
            <a:r>
              <a:rPr lang="zh-CN" altLang="en-US" dirty="0"/>
              <a:t>指针指向一个 </a:t>
            </a:r>
            <a:r>
              <a:rPr lang="en-US" altLang="zh-CN" dirty="0" err="1"/>
              <a:t>i</a:t>
            </a:r>
            <a:r>
              <a:rPr lang="en-US" altLang="zh-CN" dirty="0"/>
              <a:t> </a:t>
            </a:r>
            <a:r>
              <a:rPr lang="zh-CN" altLang="en-US" dirty="0"/>
              <a:t>节点的时候才会把这个 </a:t>
            </a:r>
            <a:r>
              <a:rPr lang="en-US" altLang="zh-CN" dirty="0" err="1"/>
              <a:t>i</a:t>
            </a:r>
            <a:r>
              <a:rPr lang="en-US" altLang="zh-CN" dirty="0"/>
              <a:t> </a:t>
            </a:r>
            <a:r>
              <a:rPr lang="zh-CN" altLang="en-US" dirty="0"/>
              <a:t>节点保存在内存中。 </a:t>
            </a:r>
            <a:r>
              <a:rPr lang="en-US" altLang="zh-CN" dirty="0"/>
              <a:t>ref </a:t>
            </a:r>
            <a:r>
              <a:rPr lang="zh-CN" altLang="en-US" dirty="0"/>
              <a:t>域用于统计有多少个 </a:t>
            </a:r>
            <a:r>
              <a:rPr lang="en-US" altLang="zh-CN" dirty="0"/>
              <a:t>C </a:t>
            </a:r>
            <a:r>
              <a:rPr lang="zh-CN" altLang="en-US" dirty="0"/>
              <a:t>指针指向它。如果 </a:t>
            </a:r>
            <a:r>
              <a:rPr lang="en-US" altLang="zh-CN" dirty="0"/>
              <a:t>ref </a:t>
            </a:r>
            <a:r>
              <a:rPr lang="zh-CN" altLang="en-US" dirty="0"/>
              <a:t>变为</a:t>
            </a:r>
            <a:r>
              <a:rPr lang="en-US" altLang="zh-CN" dirty="0"/>
              <a:t>0</a:t>
            </a:r>
            <a:r>
              <a:rPr lang="zh-CN" altLang="en-US" dirty="0"/>
              <a:t>，内核就会丢掉这个 </a:t>
            </a:r>
            <a:r>
              <a:rPr lang="en-US" altLang="zh-CN" dirty="0" err="1"/>
              <a:t>i</a:t>
            </a:r>
            <a:r>
              <a:rPr lang="en-US" altLang="zh-CN" dirty="0"/>
              <a:t> </a:t>
            </a:r>
            <a:r>
              <a:rPr lang="zh-CN" altLang="en-US" dirty="0"/>
              <a:t>节点。 </a:t>
            </a:r>
            <a:r>
              <a:rPr lang="en-US" altLang="zh-CN" dirty="0" err="1"/>
              <a:t>iget</a:t>
            </a:r>
            <a:r>
              <a:rPr lang="en-US" altLang="zh-CN" dirty="0"/>
              <a:t> </a:t>
            </a:r>
            <a:r>
              <a:rPr lang="zh-CN" altLang="en-US" dirty="0"/>
              <a:t>和 </a:t>
            </a:r>
            <a:r>
              <a:rPr lang="en-US" altLang="zh-CN" dirty="0" err="1"/>
              <a:t>iput</a:t>
            </a:r>
            <a:r>
              <a:rPr lang="en-US" altLang="zh-CN" dirty="0"/>
              <a:t> </a:t>
            </a:r>
            <a:r>
              <a:rPr lang="zh-CN" altLang="en-US" dirty="0"/>
              <a:t>两个函数申请和释放 </a:t>
            </a:r>
            <a:r>
              <a:rPr lang="en-US" altLang="zh-CN" dirty="0" err="1"/>
              <a:t>i</a:t>
            </a:r>
            <a:r>
              <a:rPr lang="en-US" altLang="zh-CN" dirty="0"/>
              <a:t> </a:t>
            </a:r>
            <a:r>
              <a:rPr lang="zh-CN" altLang="en-US" dirty="0"/>
              <a:t>节点指针，修改引用计数。</a:t>
            </a:r>
            <a:endParaRPr dirty="0"/>
          </a:p>
        </p:txBody>
      </p:sp>
    </p:spTree>
    <p:extLst>
      <p:ext uri="{BB962C8B-B14F-4D97-AF65-F5344CB8AC3E}">
        <p14:creationId xmlns:p14="http://schemas.microsoft.com/office/powerpoint/2010/main" val="38003167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CN" altLang="en-US" dirty="0"/>
              <a:t>要申请一个新的 </a:t>
            </a:r>
            <a:r>
              <a:rPr lang="en-US" altLang="zh-CN" dirty="0" err="1"/>
              <a:t>i</a:t>
            </a:r>
            <a:r>
              <a:rPr lang="en-US" altLang="zh-CN" dirty="0"/>
              <a:t> </a:t>
            </a:r>
            <a:r>
              <a:rPr lang="zh-CN" altLang="en-US" dirty="0"/>
              <a:t>节点（比如创建文件的时候），</a:t>
            </a:r>
            <a:r>
              <a:rPr lang="en-US" altLang="zh-CN" dirty="0" err="1"/>
              <a:t>xv6</a:t>
            </a:r>
            <a:r>
              <a:rPr lang="en-US" altLang="zh-CN" dirty="0"/>
              <a:t> </a:t>
            </a:r>
            <a:r>
              <a:rPr lang="zh-CN" altLang="en-US" dirty="0"/>
              <a:t>会调用 </a:t>
            </a:r>
            <a:r>
              <a:rPr lang="en-US" altLang="zh-CN" dirty="0" err="1"/>
              <a:t>ialloc</a:t>
            </a:r>
            <a:r>
              <a:rPr lang="en-US" altLang="zh-CN" dirty="0"/>
              <a:t> </a:t>
            </a:r>
            <a:r>
              <a:rPr lang="zh-CN" altLang="en-US" dirty="0"/>
              <a:t>。 </a:t>
            </a:r>
            <a:r>
              <a:rPr lang="en-US" altLang="zh-CN" dirty="0" err="1"/>
              <a:t>ialloc</a:t>
            </a:r>
            <a:r>
              <a:rPr lang="en-US" altLang="zh-CN" dirty="0"/>
              <a:t> </a:t>
            </a:r>
            <a:r>
              <a:rPr lang="zh-CN" altLang="en-US" dirty="0"/>
              <a:t>：它逐块遍历磁盘上的 </a:t>
            </a:r>
            <a:r>
              <a:rPr lang="en-US" altLang="zh-CN" dirty="0" err="1"/>
              <a:t>i</a:t>
            </a:r>
            <a:r>
              <a:rPr lang="en-US" altLang="zh-CN" dirty="0"/>
              <a:t> </a:t>
            </a:r>
            <a:r>
              <a:rPr lang="zh-CN" altLang="en-US" dirty="0"/>
              <a:t>节点数据结构，寻找一个标记为空闲的 </a:t>
            </a:r>
            <a:r>
              <a:rPr lang="en-US" altLang="zh-CN" dirty="0" err="1"/>
              <a:t>i</a:t>
            </a:r>
            <a:r>
              <a:rPr lang="en-US" altLang="zh-CN" dirty="0"/>
              <a:t> </a:t>
            </a:r>
            <a:r>
              <a:rPr lang="zh-CN" altLang="en-US" dirty="0"/>
              <a:t>节点。</a:t>
            </a:r>
            <a:endParaRPr lang="en-US" altLang="zh-CN" dirty="0"/>
          </a:p>
          <a:p>
            <a:pPr marL="0" marR="0" lvl="0" indent="0" algn="l" defTabSz="914400" rtl="0" eaLnBrk="1" fontAlgn="auto" latinLnBrk="0" hangingPunct="1">
              <a:lnSpc>
                <a:spcPct val="100000"/>
              </a:lnSpc>
              <a:spcBef>
                <a:spcPts val="0"/>
              </a:spcBef>
              <a:spcAft>
                <a:spcPts val="0"/>
              </a:spcAft>
              <a:buClrTx/>
              <a:buSzPct val="127272"/>
              <a:buFontTx/>
              <a:buNone/>
              <a:tabLst/>
              <a:defRPr/>
            </a:pPr>
            <a:r>
              <a:rPr lang="zh-CN" altLang="en-US" dirty="0"/>
              <a:t>找到之后修改</a:t>
            </a:r>
            <a:r>
              <a:rPr lang="en-US" altLang="zh-CN" dirty="0"/>
              <a:t>type</a:t>
            </a:r>
            <a:r>
              <a:rPr lang="zh-CN" altLang="en-US" dirty="0"/>
              <a:t>。</a:t>
            </a:r>
            <a:endParaRPr lang="en-US" altLang="zh-CN" dirty="0"/>
          </a:p>
          <a:p>
            <a:pPr>
              <a:buNone/>
            </a:pPr>
            <a:r>
              <a:rPr lang="en-US" altLang="zh-CN" sz="1100" b="0" i="0" u="none" strike="noStrike" kern="1200" baseline="0" dirty="0" err="1">
                <a:solidFill>
                  <a:schemeClr val="tx1"/>
                </a:solidFill>
                <a:latin typeface="+mn-lt"/>
                <a:ea typeface="+mn-ea"/>
                <a:cs typeface="+mn-cs"/>
              </a:rPr>
              <a:t>NDIRECT</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个项；这些块被称作直接块。接下来的</a:t>
            </a:r>
            <a:r>
              <a:rPr lang="en-US" altLang="zh-CN" sz="1100" b="0" i="0" u="none" strike="noStrike" kern="1200" baseline="0" dirty="0" err="1">
                <a:solidFill>
                  <a:schemeClr val="tx1"/>
                </a:solidFill>
                <a:latin typeface="+mn-lt"/>
                <a:ea typeface="+mn-ea"/>
                <a:cs typeface="+mn-cs"/>
              </a:rPr>
              <a:t>NINDIRECT</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个块的数据在 </a:t>
            </a:r>
            <a:r>
              <a:rPr lang="en-US" altLang="zh-CN" sz="1100" b="0" i="0" u="none" strike="noStrike" kern="1200" baseline="0" dirty="0" err="1">
                <a:solidFill>
                  <a:schemeClr val="tx1"/>
                </a:solidFill>
                <a:latin typeface="+mn-lt"/>
                <a:ea typeface="+mn-ea"/>
                <a:cs typeface="+mn-cs"/>
              </a:rPr>
              <a:t>i</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节点中列了出来但并没有直接存在 </a:t>
            </a:r>
            <a:r>
              <a:rPr lang="en-US" altLang="zh-CN" sz="1100" b="0" i="0" u="none" strike="noStrike" kern="1200" baseline="0" dirty="0" err="1">
                <a:solidFill>
                  <a:schemeClr val="tx1"/>
                </a:solidFill>
                <a:latin typeface="+mn-lt"/>
                <a:ea typeface="+mn-ea"/>
                <a:cs typeface="+mn-cs"/>
              </a:rPr>
              <a:t>i</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节点中，它们存在于一个叫做间接块的数据块中。 </a:t>
            </a:r>
            <a:r>
              <a:rPr lang="en-US" altLang="zh-CN" sz="1100" b="0" i="0" u="none" strike="noStrike" kern="1200" baseline="0" dirty="0" err="1">
                <a:solidFill>
                  <a:schemeClr val="tx1"/>
                </a:solidFill>
                <a:latin typeface="+mn-lt"/>
                <a:ea typeface="+mn-ea"/>
                <a:cs typeface="+mn-cs"/>
              </a:rPr>
              <a:t>addrs</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数组的最后一项就是间接块的地址。因此一个文件的前 </a:t>
            </a:r>
            <a:r>
              <a:rPr lang="en-US" altLang="zh-CN" sz="1100" b="0" i="0" u="none" strike="noStrike" kern="1200" baseline="0" dirty="0" err="1">
                <a:solidFill>
                  <a:schemeClr val="tx1"/>
                </a:solidFill>
                <a:latin typeface="+mn-lt"/>
                <a:ea typeface="+mn-ea"/>
                <a:cs typeface="+mn-cs"/>
              </a:rPr>
              <a:t>6KB</a:t>
            </a:r>
            <a:r>
              <a:rPr lang="zh-CN" altLang="en-US" sz="1100" b="0" i="0" u="none" strike="noStrike" kern="1200" baseline="0" dirty="0">
                <a:solidFill>
                  <a:schemeClr val="tx1"/>
                </a:solidFill>
                <a:latin typeface="+mn-lt"/>
                <a:ea typeface="+mn-ea"/>
                <a:cs typeface="+mn-cs"/>
              </a:rPr>
              <a:t>（ </a:t>
            </a:r>
            <a:r>
              <a:rPr lang="en-US" altLang="zh-CN" sz="1100" b="0" i="0" u="none" strike="noStrike" kern="1200" baseline="0" dirty="0" err="1">
                <a:solidFill>
                  <a:schemeClr val="tx1"/>
                </a:solidFill>
                <a:latin typeface="+mn-lt"/>
                <a:ea typeface="+mn-ea"/>
                <a:cs typeface="+mn-cs"/>
              </a:rPr>
              <a:t>NDIRECT</a:t>
            </a:r>
            <a:r>
              <a:rPr lang="en-US" altLang="zh-CN" sz="1100" b="0" i="0" u="none" strike="noStrike" kern="1200" baseline="0" dirty="0">
                <a:solidFill>
                  <a:schemeClr val="tx1"/>
                </a:solidFill>
                <a:latin typeface="+mn-lt"/>
                <a:ea typeface="+mn-ea"/>
                <a:cs typeface="+mn-cs"/>
              </a:rPr>
              <a:t> * </a:t>
            </a:r>
            <a:r>
              <a:rPr lang="en-US" altLang="zh-CN" sz="1100" b="0" i="0" u="none" strike="noStrike" kern="1200" baseline="0" dirty="0" err="1">
                <a:solidFill>
                  <a:schemeClr val="tx1"/>
                </a:solidFill>
                <a:latin typeface="+mn-lt"/>
                <a:ea typeface="+mn-ea"/>
                <a:cs typeface="+mn-cs"/>
              </a:rPr>
              <a:t>BSIZE</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）个自己可以直接从 </a:t>
            </a:r>
            <a:r>
              <a:rPr lang="en-US" altLang="zh-CN" sz="1100" b="0" i="0" u="none" strike="noStrike" kern="1200" baseline="0" dirty="0" err="1">
                <a:solidFill>
                  <a:schemeClr val="tx1"/>
                </a:solidFill>
                <a:latin typeface="+mn-lt"/>
                <a:ea typeface="+mn-ea"/>
                <a:cs typeface="+mn-cs"/>
              </a:rPr>
              <a:t>i</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节点中取出，而后</a:t>
            </a:r>
            <a:r>
              <a:rPr lang="en-US" altLang="zh-CN" sz="1100" b="0" i="0" u="none" strike="noStrike" kern="1200" baseline="0" dirty="0" err="1">
                <a:solidFill>
                  <a:schemeClr val="tx1"/>
                </a:solidFill>
                <a:latin typeface="+mn-lt"/>
                <a:ea typeface="+mn-ea"/>
                <a:cs typeface="+mn-cs"/>
              </a:rPr>
              <a:t>64KB</a:t>
            </a:r>
            <a:r>
              <a:rPr lang="zh-CN" altLang="en-US" sz="1100" b="0" i="0" u="none" strike="noStrike" kern="1200" baseline="0" dirty="0">
                <a:solidFill>
                  <a:schemeClr val="tx1"/>
                </a:solidFill>
                <a:latin typeface="+mn-lt"/>
                <a:ea typeface="+mn-ea"/>
                <a:cs typeface="+mn-cs"/>
              </a:rPr>
              <a:t>（ </a:t>
            </a:r>
            <a:r>
              <a:rPr lang="en-US" altLang="zh-CN" sz="1100" b="0" i="0" u="none" strike="noStrike" kern="1200" baseline="0" dirty="0" err="1">
                <a:solidFill>
                  <a:schemeClr val="tx1"/>
                </a:solidFill>
                <a:latin typeface="+mn-lt"/>
                <a:ea typeface="+mn-ea"/>
                <a:cs typeface="+mn-cs"/>
              </a:rPr>
              <a:t>NINDRECT</a:t>
            </a:r>
            <a:r>
              <a:rPr lang="en-US" altLang="zh-CN" sz="1100" b="0" i="0" u="none" strike="noStrike" kern="1200" baseline="0" dirty="0">
                <a:solidFill>
                  <a:schemeClr val="tx1"/>
                </a:solidFill>
                <a:latin typeface="+mn-lt"/>
                <a:ea typeface="+mn-ea"/>
                <a:cs typeface="+mn-cs"/>
              </a:rPr>
              <a:t>*</a:t>
            </a:r>
            <a:r>
              <a:rPr lang="en-US" altLang="zh-CN" sz="1100" b="0" i="0" u="none" strike="noStrike" kern="1200" baseline="0" dirty="0" err="1">
                <a:solidFill>
                  <a:schemeClr val="tx1"/>
                </a:solidFill>
                <a:latin typeface="+mn-lt"/>
                <a:ea typeface="+mn-ea"/>
                <a:cs typeface="+mn-cs"/>
              </a:rPr>
              <a:t>BSIZE</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）只能在访问了间接块后取出。在磁盘上这样保存是一种比较好的表示方法。</a:t>
            </a:r>
            <a:endParaRPr lang="en-US" altLang="zh-CN" sz="1100" b="0" i="0" u="none" strike="noStrike" kern="1200" baseline="0" dirty="0">
              <a:solidFill>
                <a:schemeClr val="tx1"/>
              </a:solidFill>
              <a:latin typeface="+mn-lt"/>
              <a:ea typeface="+mn-ea"/>
              <a:cs typeface="+mn-cs"/>
            </a:endParaRPr>
          </a:p>
          <a:p>
            <a:pPr>
              <a:buNone/>
            </a:pPr>
            <a:r>
              <a:rPr lang="zh-CN" altLang="en-US" dirty="0"/>
              <a:t>函数 </a:t>
            </a:r>
            <a:r>
              <a:rPr lang="en-US" altLang="zh-CN" dirty="0" err="1"/>
              <a:t>stati</a:t>
            </a:r>
            <a:r>
              <a:rPr lang="en-US" altLang="zh-CN" dirty="0"/>
              <a:t> </a:t>
            </a:r>
            <a:r>
              <a:rPr lang="zh-CN" altLang="en-US" dirty="0"/>
              <a:t>（</a:t>
            </a:r>
            <a:r>
              <a:rPr lang="en-US" altLang="zh-CN" dirty="0"/>
              <a:t>4887</a:t>
            </a:r>
            <a:r>
              <a:rPr lang="zh-CN" altLang="en-US" dirty="0"/>
              <a:t>）把 </a:t>
            </a:r>
            <a:r>
              <a:rPr lang="en-US" altLang="zh-CN" dirty="0" err="1"/>
              <a:t>i</a:t>
            </a:r>
            <a:r>
              <a:rPr lang="en-US" altLang="zh-CN" dirty="0"/>
              <a:t> </a:t>
            </a:r>
            <a:r>
              <a:rPr lang="zh-CN" altLang="en-US" dirty="0"/>
              <a:t>节点的元数据拷贝到 </a:t>
            </a:r>
            <a:r>
              <a:rPr lang="en-US" altLang="zh-CN" dirty="0"/>
              <a:t>stat </a:t>
            </a:r>
            <a:r>
              <a:rPr lang="zh-CN" altLang="en-US" dirty="0"/>
              <a:t>结构体中，这个结构体可通过系统调用 </a:t>
            </a:r>
            <a:r>
              <a:rPr lang="en-US" altLang="zh-CN" dirty="0"/>
              <a:t>stat </a:t>
            </a:r>
            <a:r>
              <a:rPr lang="zh-CN" altLang="en-US" dirty="0"/>
              <a:t>暴露给用户程序</a:t>
            </a:r>
            <a:endParaRPr lang="en-US" altLang="zh-CN" dirty="0"/>
          </a:p>
          <a:p>
            <a:pPr marL="0" marR="0" lvl="0" indent="0" algn="l" defTabSz="914400" rtl="0" eaLnBrk="1" fontAlgn="auto" latinLnBrk="0" hangingPunct="1">
              <a:lnSpc>
                <a:spcPct val="100000"/>
              </a:lnSpc>
              <a:spcBef>
                <a:spcPts val="0"/>
              </a:spcBef>
              <a:spcAft>
                <a:spcPts val="0"/>
              </a:spcAft>
              <a:buClrTx/>
              <a:buSzPct val="127272"/>
              <a:buFontTx/>
              <a:buNone/>
              <a:tabLst/>
              <a:defRPr/>
            </a:pPr>
            <a:endParaRPr dirty="0"/>
          </a:p>
        </p:txBody>
      </p:sp>
    </p:spTree>
    <p:extLst>
      <p:ext uri="{BB962C8B-B14F-4D97-AF65-F5344CB8AC3E}">
        <p14:creationId xmlns:p14="http://schemas.microsoft.com/office/powerpoint/2010/main" val="34751919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en-US" altLang="zh-CN" dirty="0" err="1"/>
              <a:t>PPT</a:t>
            </a:r>
            <a:r>
              <a:rPr lang="en-US" altLang="zh-CN" dirty="0"/>
              <a:t>  /a/b/c </a:t>
            </a:r>
            <a:r>
              <a:rPr lang="zh-CN" altLang="en-US" dirty="0"/>
              <a:t>指向一个在目录 </a:t>
            </a:r>
            <a:r>
              <a:rPr lang="en-US" altLang="zh-CN" dirty="0"/>
              <a:t>b </a:t>
            </a:r>
            <a:r>
              <a:rPr lang="zh-CN" altLang="en-US" dirty="0"/>
              <a:t>中的文件 </a:t>
            </a:r>
            <a:r>
              <a:rPr lang="en-US" altLang="zh-CN" dirty="0"/>
              <a:t>c </a:t>
            </a:r>
            <a:r>
              <a:rPr lang="zh-CN" altLang="en-US" dirty="0"/>
              <a:t>，而 </a:t>
            </a:r>
            <a:r>
              <a:rPr lang="en-US" altLang="zh-CN" dirty="0"/>
              <a:t>b </a:t>
            </a:r>
            <a:r>
              <a:rPr lang="zh-CN" altLang="en-US" dirty="0"/>
              <a:t>本身又是在目录 </a:t>
            </a:r>
            <a:r>
              <a:rPr lang="en-US" altLang="zh-CN" dirty="0"/>
              <a:t>a </a:t>
            </a:r>
            <a:r>
              <a:rPr lang="zh-CN" altLang="en-US" dirty="0"/>
              <a:t>中的， </a:t>
            </a:r>
            <a:r>
              <a:rPr lang="en-US" altLang="zh-CN" dirty="0"/>
              <a:t>a </a:t>
            </a:r>
            <a:r>
              <a:rPr lang="zh-CN" altLang="en-US" dirty="0"/>
              <a:t>又是处在 </a:t>
            </a:r>
            <a:r>
              <a:rPr lang="en-US" altLang="zh-CN" dirty="0"/>
              <a:t>root </a:t>
            </a:r>
            <a:r>
              <a:rPr lang="zh-CN" altLang="en-US" dirty="0"/>
              <a:t>目录下的。（递归）。</a:t>
            </a:r>
            <a:endParaRPr lang="en-US" altLang="zh-CN" dirty="0"/>
          </a:p>
          <a:p>
            <a:pPr lvl="0">
              <a:spcBef>
                <a:spcPts val="0"/>
              </a:spcBef>
              <a:buNone/>
            </a:pPr>
            <a:endParaRPr dirty="0"/>
          </a:p>
        </p:txBody>
      </p:sp>
    </p:spTree>
    <p:extLst>
      <p:ext uri="{BB962C8B-B14F-4D97-AF65-F5344CB8AC3E}">
        <p14:creationId xmlns:p14="http://schemas.microsoft.com/office/powerpoint/2010/main" val="23603828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r>
              <a:rPr lang="zh-CN" altLang="en-US" sz="1100" b="0" i="0" u="none" strike="noStrike" kern="1200" baseline="0" dirty="0">
                <a:solidFill>
                  <a:schemeClr val="tx1"/>
                </a:solidFill>
                <a:latin typeface="+mn-lt"/>
                <a:ea typeface="+mn-ea"/>
                <a:cs typeface="+mn-cs"/>
              </a:rPr>
              <a:t>文件系统不使用第</a:t>
            </a:r>
            <a:r>
              <a:rPr lang="en-US" altLang="zh-CN" sz="1100" b="0" i="0" u="none" strike="noStrike" kern="1200" baseline="0" dirty="0">
                <a:solidFill>
                  <a:schemeClr val="tx1"/>
                </a:solidFill>
                <a:latin typeface="+mn-lt"/>
                <a:ea typeface="+mn-ea"/>
                <a:cs typeface="+mn-cs"/>
              </a:rPr>
              <a:t>0</a:t>
            </a:r>
            <a:r>
              <a:rPr lang="zh-CN" altLang="en-US" sz="1100" b="0" i="0" u="none" strike="noStrike" kern="1200" baseline="0" dirty="0">
                <a:solidFill>
                  <a:schemeClr val="tx1"/>
                </a:solidFill>
                <a:latin typeface="+mn-lt"/>
                <a:ea typeface="+mn-ea"/>
                <a:cs typeface="+mn-cs"/>
              </a:rPr>
              <a:t>块（第</a:t>
            </a:r>
            <a:r>
              <a:rPr lang="en-US" altLang="zh-CN" sz="1100" b="0" i="0" u="none" strike="noStrike" kern="1200" baseline="0" dirty="0">
                <a:solidFill>
                  <a:schemeClr val="tx1"/>
                </a:solidFill>
                <a:latin typeface="+mn-lt"/>
                <a:ea typeface="+mn-ea"/>
                <a:cs typeface="+mn-cs"/>
              </a:rPr>
              <a:t>0</a:t>
            </a:r>
            <a:r>
              <a:rPr lang="zh-CN" altLang="en-US" sz="1100" b="0" i="0" u="none" strike="noStrike" kern="1200" baseline="0" dirty="0">
                <a:solidFill>
                  <a:schemeClr val="tx1"/>
                </a:solidFill>
                <a:latin typeface="+mn-lt"/>
                <a:ea typeface="+mn-ea"/>
                <a:cs typeface="+mn-cs"/>
              </a:rPr>
              <a:t>块存有 </a:t>
            </a:r>
            <a:r>
              <a:rPr lang="en-US" altLang="zh-CN" sz="1100" b="0" i="0" u="none" strike="noStrike" kern="1200" baseline="0" dirty="0">
                <a:solidFill>
                  <a:schemeClr val="tx1"/>
                </a:solidFill>
                <a:latin typeface="+mn-lt"/>
                <a:ea typeface="+mn-ea"/>
                <a:cs typeface="+mn-cs"/>
              </a:rPr>
              <a:t>bootloader</a:t>
            </a:r>
            <a:r>
              <a:rPr lang="zh-CN" altLang="en-US" sz="1100" b="0" i="0" u="none" strike="noStrike" kern="1200" baseline="0" dirty="0">
                <a:solidFill>
                  <a:schemeClr val="tx1"/>
                </a:solidFill>
                <a:latin typeface="+mn-lt"/>
                <a:ea typeface="+mn-ea"/>
                <a:cs typeface="+mn-cs"/>
              </a:rPr>
              <a:t>）。第</a:t>
            </a:r>
            <a:r>
              <a:rPr lang="en-US" altLang="zh-CN" sz="1100" b="0" i="0" u="none" strike="noStrike" kern="1200" baseline="0" dirty="0">
                <a:solidFill>
                  <a:schemeClr val="tx1"/>
                </a:solidFill>
                <a:latin typeface="+mn-lt"/>
                <a:ea typeface="+mn-ea"/>
                <a:cs typeface="+mn-cs"/>
              </a:rPr>
              <a:t>1</a:t>
            </a:r>
            <a:r>
              <a:rPr lang="zh-CN" altLang="en-US" sz="1100" b="0" i="0" u="none" strike="noStrike" kern="1200" baseline="0" dirty="0">
                <a:solidFill>
                  <a:schemeClr val="tx1"/>
                </a:solidFill>
                <a:latin typeface="+mn-lt"/>
                <a:ea typeface="+mn-ea"/>
                <a:cs typeface="+mn-cs"/>
              </a:rPr>
              <a:t>块叫做超级块；它包含了文件系统的元信息（如文件系统的总块数，数据块块数，</a:t>
            </a:r>
            <a:r>
              <a:rPr lang="en-US" altLang="zh-CN" sz="1100" b="0" i="0" u="none" strike="noStrike" kern="1200" baseline="0" dirty="0" err="1">
                <a:solidFill>
                  <a:schemeClr val="tx1"/>
                </a:solidFill>
                <a:latin typeface="+mn-lt"/>
                <a:ea typeface="+mn-ea"/>
                <a:cs typeface="+mn-cs"/>
              </a:rPr>
              <a:t>i</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节点数，以及日志的块数）。从第</a:t>
            </a:r>
            <a:r>
              <a:rPr lang="en-US" altLang="zh-CN" sz="1100" b="0" i="0" u="none" strike="noStrike" kern="1200" baseline="0" dirty="0">
                <a:solidFill>
                  <a:schemeClr val="tx1"/>
                </a:solidFill>
                <a:latin typeface="+mn-lt"/>
                <a:ea typeface="+mn-ea"/>
                <a:cs typeface="+mn-cs"/>
              </a:rPr>
              <a:t>2</a:t>
            </a:r>
            <a:r>
              <a:rPr lang="zh-CN" altLang="en-US" sz="1100" b="0" i="0" u="none" strike="noStrike" kern="1200" baseline="0" dirty="0">
                <a:solidFill>
                  <a:schemeClr val="tx1"/>
                </a:solidFill>
                <a:latin typeface="+mn-lt"/>
                <a:ea typeface="+mn-ea"/>
                <a:cs typeface="+mn-cs"/>
              </a:rPr>
              <a:t>块开始存放 </a:t>
            </a:r>
            <a:r>
              <a:rPr lang="en-US" altLang="zh-CN" sz="1100" b="0" i="0" u="none" strike="noStrike" kern="1200" baseline="0" dirty="0" err="1">
                <a:solidFill>
                  <a:schemeClr val="tx1"/>
                </a:solidFill>
                <a:latin typeface="+mn-lt"/>
                <a:ea typeface="+mn-ea"/>
                <a:cs typeface="+mn-cs"/>
              </a:rPr>
              <a:t>i</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节点，每一块能够存放多个 </a:t>
            </a:r>
            <a:r>
              <a:rPr lang="en-US" altLang="zh-CN" sz="1100" b="0" i="0" u="none" strike="noStrike" kern="1200" baseline="0" dirty="0" err="1">
                <a:solidFill>
                  <a:schemeClr val="tx1"/>
                </a:solidFill>
                <a:latin typeface="+mn-lt"/>
                <a:ea typeface="+mn-ea"/>
                <a:cs typeface="+mn-cs"/>
              </a:rPr>
              <a:t>i</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节点。接下来的块存放空闲块位图。剩下的大部分块是数据块，它们保存了文件和目录的内容。在磁盘的最后是日志块。</a:t>
            </a:r>
            <a:endParaRPr dirty="0"/>
          </a:p>
        </p:txBody>
      </p:sp>
    </p:spTree>
    <p:extLst>
      <p:ext uri="{BB962C8B-B14F-4D97-AF65-F5344CB8AC3E}">
        <p14:creationId xmlns:p14="http://schemas.microsoft.com/office/powerpoint/2010/main" val="350989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779319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zh-CN" altLang="en-US" dirty="0"/>
              <a:t>磁盘驱动程序用结构体 </a:t>
            </a:r>
            <a:r>
              <a:rPr lang="en-US" altLang="zh-CN" dirty="0" err="1"/>
              <a:t>buf</a:t>
            </a:r>
            <a:r>
              <a:rPr lang="zh-CN" altLang="en-US" dirty="0"/>
              <a:t>（称为缓冲区）（</a:t>
            </a:r>
            <a:r>
              <a:rPr lang="en-US" altLang="zh-CN" dirty="0"/>
              <a:t>3500</a:t>
            </a:r>
            <a:r>
              <a:rPr lang="zh-CN" altLang="en-US" dirty="0"/>
              <a:t>）来表示一个磁盘扇区。每一个缓冲区表示磁盘设备上的一个扇区。域</a:t>
            </a:r>
            <a:r>
              <a:rPr lang="en-US" altLang="zh-CN" dirty="0"/>
              <a:t>dev </a:t>
            </a:r>
            <a:r>
              <a:rPr lang="zh-CN" altLang="en-US" dirty="0"/>
              <a:t>和 </a:t>
            </a:r>
            <a:r>
              <a:rPr lang="en-US" altLang="zh-CN" dirty="0"/>
              <a:t>sector </a:t>
            </a:r>
            <a:r>
              <a:rPr lang="zh-CN" altLang="en-US" dirty="0"/>
              <a:t>给出了设备号和扇区号，域 </a:t>
            </a:r>
            <a:r>
              <a:rPr lang="en-US" altLang="zh-CN" dirty="0"/>
              <a:t>data </a:t>
            </a:r>
            <a:r>
              <a:rPr lang="zh-CN" altLang="en-US" dirty="0"/>
              <a:t>是该磁盘扇区数据的内存中的拷贝。</a:t>
            </a:r>
            <a:endParaRPr dirty="0"/>
          </a:p>
        </p:txBody>
      </p:sp>
    </p:spTree>
    <p:extLst>
      <p:ext uri="{BB962C8B-B14F-4D97-AF65-F5344CB8AC3E}">
        <p14:creationId xmlns:p14="http://schemas.microsoft.com/office/powerpoint/2010/main" val="11449618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r>
              <a:rPr lang="zh-CN" altLang="en-US" dirty="0"/>
              <a:t>（</a:t>
            </a:r>
            <a:r>
              <a:rPr lang="en-US" altLang="zh-CN" dirty="0"/>
              <a:t>1</a:t>
            </a:r>
            <a:r>
              <a:rPr lang="zh-CN" altLang="en-US" dirty="0"/>
              <a:t>）同步对磁盘的访问，使得对于每一个块，同一时间只有一份拷贝放在内存中并且只有一个内核线程使用这份拷贝</a:t>
            </a:r>
            <a:endParaRPr lang="en-US" altLang="zh-CN" dirty="0"/>
          </a:p>
          <a:p>
            <a:r>
              <a:rPr lang="zh-CN" altLang="en-US" dirty="0"/>
              <a:t>（</a:t>
            </a:r>
            <a:r>
              <a:rPr lang="en-US" altLang="zh-CN" dirty="0"/>
              <a:t>2</a:t>
            </a:r>
            <a:r>
              <a:rPr lang="zh-CN" altLang="en-US" dirty="0"/>
              <a:t>）缓存常用的块以提升性能。</a:t>
            </a:r>
            <a:endParaRPr lang="en-US" altLang="zh-CN" dirty="0"/>
          </a:p>
          <a:p>
            <a:r>
              <a:rPr lang="en-US" altLang="zh-CN" dirty="0" err="1"/>
              <a:t>LRU</a:t>
            </a:r>
            <a:endParaRPr lang="en-US" altLang="zh-CN" dirty="0"/>
          </a:p>
          <a:p>
            <a:endParaRPr lang="zh-CN" altLang="en-US" dirty="0"/>
          </a:p>
        </p:txBody>
      </p:sp>
    </p:spTree>
    <p:extLst>
      <p:ext uri="{BB962C8B-B14F-4D97-AF65-F5344CB8AC3E}">
        <p14:creationId xmlns:p14="http://schemas.microsoft.com/office/powerpoint/2010/main" val="4023400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r>
              <a:rPr lang="zh-CN" altLang="en-US" sz="1100" b="0" i="0" u="none" strike="noStrike" kern="1200" baseline="0" dirty="0">
                <a:solidFill>
                  <a:schemeClr val="tx1"/>
                </a:solidFill>
                <a:latin typeface="+mn-lt"/>
                <a:ea typeface="+mn-ea"/>
                <a:cs typeface="+mn-cs"/>
              </a:rPr>
              <a:t>一个系统调用并不直接导致对磁盘上文件系统的写操作，相反，他会把一个对磁盘写操作的描述包装成一个日志写在磁盘中。如果崩溃发生在操作提交之前，那么磁盘上的日志文件就不会被标记为已完成，恢复系统的代码就会忽视它，磁盘的状态正如这个操作从未执行过一样。如果是在操作提交之后崩溃的，恢复程序会重演所有的写操作，可能会重复之前已经进行了的对磁盘文件系统的写操作。在任何一种情况下，日志文件都使得磁盘操作对于系统崩溃来说是原子操作：在恢复之后，要么所有的写操作都完成了，要么一个写操作都没有完成。</a:t>
            </a:r>
            <a:endParaRPr lang="zh-CN" altLang="en-US" dirty="0"/>
          </a:p>
        </p:txBody>
      </p:sp>
    </p:spTree>
    <p:extLst>
      <p:ext uri="{BB962C8B-B14F-4D97-AF65-F5344CB8AC3E}">
        <p14:creationId xmlns:p14="http://schemas.microsoft.com/office/powerpoint/2010/main" val="40698778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zh-CN" altLang="en-US" dirty="0"/>
              <a:t>系统调用 </a:t>
            </a:r>
            <a:r>
              <a:rPr lang="en-US" altLang="zh-CN" dirty="0"/>
              <a:t>exit </a:t>
            </a:r>
            <a:r>
              <a:rPr lang="zh-CN" altLang="en-US" dirty="0"/>
              <a:t>会导致调用它的进程停止运行，并且释放诸如内存和打开文件在内的资源。系统调用 </a:t>
            </a:r>
            <a:r>
              <a:rPr lang="en-US" altLang="zh-CN" dirty="0"/>
              <a:t>wait </a:t>
            </a:r>
            <a:r>
              <a:rPr lang="zh-CN" altLang="en-US" dirty="0"/>
              <a:t>会返回一个当前</a:t>
            </a:r>
          </a:p>
          <a:p>
            <a:pPr lvl="0">
              <a:spcBef>
                <a:spcPts val="0"/>
              </a:spcBef>
              <a:buNone/>
            </a:pPr>
            <a:r>
              <a:rPr lang="zh-CN" altLang="en-US" dirty="0"/>
              <a:t>进程已退出的子进程，如果没有子进程退出， </a:t>
            </a:r>
            <a:r>
              <a:rPr lang="en-US" altLang="zh-CN" dirty="0"/>
              <a:t>wait </a:t>
            </a:r>
            <a:r>
              <a:rPr lang="zh-CN" altLang="en-US" dirty="0"/>
              <a:t>会等候直到有一个子进程退出。</a:t>
            </a:r>
            <a:endParaRPr dirty="0"/>
          </a:p>
        </p:txBody>
      </p:sp>
    </p:spTree>
    <p:extLst>
      <p:ext uri="{BB962C8B-B14F-4D97-AF65-F5344CB8AC3E}">
        <p14:creationId xmlns:p14="http://schemas.microsoft.com/office/powerpoint/2010/main" val="9674500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r>
              <a:rPr lang="zh-CN" altLang="en-US" sz="1100" b="0" i="0" u="none" strike="noStrike" kern="1200" baseline="0" dirty="0">
                <a:solidFill>
                  <a:schemeClr val="tx1"/>
                </a:solidFill>
                <a:latin typeface="+mn-lt"/>
                <a:ea typeface="+mn-ea"/>
                <a:cs typeface="+mn-cs"/>
              </a:rPr>
              <a:t>系统调用 </a:t>
            </a:r>
            <a:r>
              <a:rPr lang="en-US" altLang="zh-CN" sz="1100" b="0" i="0" u="none" strike="noStrike" kern="1200" baseline="0" dirty="0">
                <a:solidFill>
                  <a:schemeClr val="tx1"/>
                </a:solidFill>
                <a:latin typeface="+mn-lt"/>
                <a:ea typeface="+mn-ea"/>
                <a:cs typeface="+mn-cs"/>
              </a:rPr>
              <a:t>exit </a:t>
            </a:r>
            <a:r>
              <a:rPr lang="zh-CN" altLang="en-US" sz="1100" b="0" i="0" u="none" strike="noStrike" kern="1200" baseline="0" dirty="0">
                <a:solidFill>
                  <a:schemeClr val="tx1"/>
                </a:solidFill>
                <a:latin typeface="+mn-lt"/>
                <a:ea typeface="+mn-ea"/>
                <a:cs typeface="+mn-cs"/>
              </a:rPr>
              <a:t>会导致调用它的进程停止运行，并且释放诸如内存和打开文件在内的资源。系统调用 </a:t>
            </a:r>
            <a:r>
              <a:rPr lang="en-US" altLang="zh-CN" sz="1100" b="0" i="0" u="none" strike="noStrike" kern="1200" baseline="0" dirty="0">
                <a:solidFill>
                  <a:schemeClr val="tx1"/>
                </a:solidFill>
                <a:latin typeface="+mn-lt"/>
                <a:ea typeface="+mn-ea"/>
                <a:cs typeface="+mn-cs"/>
              </a:rPr>
              <a:t>wait </a:t>
            </a:r>
            <a:r>
              <a:rPr lang="zh-CN" altLang="en-US" sz="1100" b="0" i="0" u="none" strike="noStrike" kern="1200" baseline="0" dirty="0">
                <a:solidFill>
                  <a:schemeClr val="tx1"/>
                </a:solidFill>
                <a:latin typeface="+mn-lt"/>
                <a:ea typeface="+mn-ea"/>
                <a:cs typeface="+mn-cs"/>
              </a:rPr>
              <a:t>会返回一个当前进程已退出的子进程，如果没有子进程退出， </a:t>
            </a:r>
            <a:r>
              <a:rPr lang="en-US" altLang="zh-CN" sz="1100" b="0" i="0" u="none" strike="noStrike" kern="1200" baseline="0" dirty="0">
                <a:solidFill>
                  <a:schemeClr val="tx1"/>
                </a:solidFill>
                <a:latin typeface="+mn-lt"/>
                <a:ea typeface="+mn-ea"/>
                <a:cs typeface="+mn-cs"/>
              </a:rPr>
              <a:t>wait </a:t>
            </a:r>
            <a:r>
              <a:rPr lang="zh-CN" altLang="en-US" sz="1100" b="0" i="0" u="none" strike="noStrike" kern="1200" baseline="0" dirty="0">
                <a:solidFill>
                  <a:schemeClr val="tx1"/>
                </a:solidFill>
                <a:latin typeface="+mn-lt"/>
                <a:ea typeface="+mn-ea"/>
                <a:cs typeface="+mn-cs"/>
              </a:rPr>
              <a:t>会等候直到有一个子进程退出。记录该子进程的 </a:t>
            </a:r>
            <a:r>
              <a:rPr lang="en-US" altLang="zh-CN" sz="1100" b="0" i="0" u="none" strike="noStrike" kern="1200" baseline="0" dirty="0" err="1">
                <a:solidFill>
                  <a:schemeClr val="tx1"/>
                </a:solidFill>
                <a:latin typeface="+mn-lt"/>
                <a:ea typeface="+mn-ea"/>
                <a:cs typeface="+mn-cs"/>
              </a:rPr>
              <a:t>pid</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然后清理其 </a:t>
            </a:r>
            <a:r>
              <a:rPr lang="en-US" altLang="zh-CN" sz="1100" b="0" i="0" u="none" strike="noStrike" kern="1200" baseline="0" dirty="0" err="1">
                <a:solidFill>
                  <a:schemeClr val="tx1"/>
                </a:solidFill>
                <a:latin typeface="+mn-lt"/>
                <a:ea typeface="+mn-ea"/>
                <a:cs typeface="+mn-cs"/>
              </a:rPr>
              <a:t>struct</a:t>
            </a:r>
            <a:r>
              <a:rPr lang="en-US" altLang="zh-CN" sz="1100" b="0" i="0" u="none" strike="noStrike" kern="1200" baseline="0" dirty="0">
                <a:solidFill>
                  <a:schemeClr val="tx1"/>
                </a:solidFill>
                <a:latin typeface="+mn-lt"/>
                <a:ea typeface="+mn-ea"/>
                <a:cs typeface="+mn-cs"/>
              </a:rPr>
              <a:t> proc </a:t>
            </a:r>
            <a:r>
              <a:rPr lang="zh-CN" altLang="en-US" sz="1100" b="0" i="0" u="none" strike="noStrike" kern="1200" baseline="0" dirty="0">
                <a:solidFill>
                  <a:schemeClr val="tx1"/>
                </a:solidFill>
                <a:latin typeface="+mn-lt"/>
                <a:ea typeface="+mn-ea"/>
                <a:cs typeface="+mn-cs"/>
              </a:rPr>
              <a:t>，释放相关的内存空间。为其释放 </a:t>
            </a:r>
            <a:r>
              <a:rPr lang="en-US" altLang="zh-CN" sz="1100" b="0" i="0" u="none" strike="noStrike" kern="1200" baseline="0" dirty="0">
                <a:solidFill>
                  <a:schemeClr val="tx1"/>
                </a:solidFill>
                <a:latin typeface="+mn-lt"/>
                <a:ea typeface="+mn-ea"/>
                <a:cs typeface="+mn-cs"/>
              </a:rPr>
              <a:t>p-&gt;</a:t>
            </a:r>
            <a:r>
              <a:rPr lang="en-US" altLang="zh-CN" sz="1100" b="0" i="0" u="none" strike="noStrike" kern="1200" baseline="0" dirty="0" err="1">
                <a:solidFill>
                  <a:schemeClr val="tx1"/>
                </a:solidFill>
                <a:latin typeface="+mn-lt"/>
                <a:ea typeface="+mn-ea"/>
                <a:cs typeface="+mn-cs"/>
              </a:rPr>
              <a:t>kstack</a:t>
            </a:r>
            <a:r>
              <a:rPr lang="en-US" altLang="zh-CN" sz="1100" b="0" i="0" u="none" strike="noStrike" kern="1200" baseline="0" dirty="0">
                <a:solidFill>
                  <a:schemeClr val="tx1"/>
                </a:solidFill>
                <a:latin typeface="+mn-lt"/>
                <a:ea typeface="+mn-ea"/>
                <a:cs typeface="+mn-cs"/>
              </a:rPr>
              <a:t> </a:t>
            </a:r>
            <a:r>
              <a:rPr lang="zh-CN" altLang="en-US" sz="1100" b="0" i="0" u="none" strike="noStrike" kern="1200" baseline="0" dirty="0">
                <a:solidFill>
                  <a:schemeClr val="tx1"/>
                </a:solidFill>
                <a:latin typeface="+mn-lt"/>
                <a:ea typeface="+mn-ea"/>
                <a:cs typeface="+mn-cs"/>
              </a:rPr>
              <a:t>和 </a:t>
            </a:r>
            <a:r>
              <a:rPr lang="en-US" altLang="zh-CN" sz="1100" b="0" i="0" u="none" strike="noStrike" kern="1200" baseline="0" dirty="0">
                <a:solidFill>
                  <a:schemeClr val="tx1"/>
                </a:solidFill>
                <a:latin typeface="+mn-lt"/>
                <a:ea typeface="+mn-ea"/>
                <a:cs typeface="+mn-cs"/>
              </a:rPr>
              <a:t>p-&gt;</a:t>
            </a:r>
            <a:r>
              <a:rPr lang="en-US" altLang="zh-CN" sz="1100" b="0" i="0" u="none" strike="noStrike" kern="1200" baseline="0" dirty="0" err="1">
                <a:solidFill>
                  <a:schemeClr val="tx1"/>
                </a:solidFill>
                <a:latin typeface="+mn-lt"/>
                <a:ea typeface="+mn-ea"/>
                <a:cs typeface="+mn-cs"/>
              </a:rPr>
              <a:t>pgdir</a:t>
            </a:r>
            <a:r>
              <a:rPr lang="zh-CN" altLang="en-US" sz="1100" b="0" i="0" u="none" strike="noStrike" kern="1200" baseline="0" dirty="0">
                <a:solidFill>
                  <a:schemeClr val="tx1"/>
                </a:solidFill>
                <a:latin typeface="+mn-lt"/>
                <a:ea typeface="+mn-ea"/>
                <a:cs typeface="+mn-cs"/>
              </a:rPr>
              <a:t>。</a:t>
            </a:r>
            <a:endParaRPr lang="en-US" altLang="zh-CN" sz="1100" b="0" i="0" u="none" strike="noStrike" kern="1200" baseline="0" dirty="0">
              <a:solidFill>
                <a:schemeClr val="tx1"/>
              </a:solidFill>
              <a:latin typeface="+mn-lt"/>
              <a:ea typeface="+mn-ea"/>
              <a:cs typeface="+mn-cs"/>
            </a:endParaRPr>
          </a:p>
          <a:p>
            <a:r>
              <a:rPr lang="en-US" altLang="zh-CN" dirty="0"/>
              <a:t>1</a:t>
            </a:r>
            <a:r>
              <a:rPr lang="zh-CN" altLang="en-US" dirty="0"/>
              <a:t>）被终结的进程可能正在另一个 </a:t>
            </a:r>
            <a:r>
              <a:rPr lang="en-US" altLang="zh-CN" dirty="0"/>
              <a:t>CPU </a:t>
            </a:r>
            <a:r>
              <a:rPr lang="zh-CN" altLang="en-US" dirty="0"/>
              <a:t>上运行，所以它必须在被终结之前把 </a:t>
            </a:r>
            <a:r>
              <a:rPr lang="en-US" altLang="zh-CN" dirty="0"/>
              <a:t>CPU </a:t>
            </a:r>
            <a:r>
              <a:rPr lang="zh-CN" altLang="en-US" dirty="0"/>
              <a:t>让给调度器；</a:t>
            </a:r>
            <a:r>
              <a:rPr lang="en-US" altLang="zh-CN" dirty="0"/>
              <a:t>2</a:t>
            </a:r>
            <a:r>
              <a:rPr lang="zh-CN" altLang="en-US" dirty="0"/>
              <a:t>）被终结的进程可能正在</a:t>
            </a:r>
            <a:r>
              <a:rPr lang="en-US" altLang="zh-CN" dirty="0"/>
              <a:t>sleep </a:t>
            </a:r>
            <a:r>
              <a:rPr lang="zh-CN" altLang="en-US" dirty="0"/>
              <a:t>中，并持有内核资源。 </a:t>
            </a:r>
            <a:r>
              <a:rPr lang="en-US" altLang="zh-CN" dirty="0"/>
              <a:t>kill </a:t>
            </a:r>
            <a:r>
              <a:rPr lang="zh-CN" altLang="en-US" dirty="0"/>
              <a:t>很轻松地解决了这两个难题：它在进程表中设置被终结的进程的 </a:t>
            </a:r>
            <a:r>
              <a:rPr lang="en-US" altLang="zh-CN" dirty="0"/>
              <a:t>p-&gt;killed </a:t>
            </a:r>
            <a:r>
              <a:rPr lang="zh-CN" altLang="en-US" dirty="0"/>
              <a:t>，如果这个进程在睡眠中则唤醒之。如果被终结的进程正在另一个处理器上运行，它总会通过系统调用或者中断（例如时钟中断）进入内核。当它离开内核时， </a:t>
            </a:r>
            <a:r>
              <a:rPr lang="en-US" altLang="zh-CN" dirty="0"/>
              <a:t>trap </a:t>
            </a:r>
            <a:r>
              <a:rPr lang="zh-CN" altLang="en-US" dirty="0"/>
              <a:t>会检查它的 </a:t>
            </a:r>
            <a:r>
              <a:rPr lang="en-US" altLang="zh-CN" dirty="0"/>
              <a:t>p-&gt;killed </a:t>
            </a:r>
            <a:r>
              <a:rPr lang="zh-CN" altLang="en-US" dirty="0"/>
              <a:t>，如果被设置了，该进程就会调用 </a:t>
            </a:r>
            <a:r>
              <a:rPr lang="en-US" altLang="zh-CN" dirty="0"/>
              <a:t>exit </a:t>
            </a:r>
            <a:r>
              <a:rPr lang="zh-CN" altLang="en-US" dirty="0"/>
              <a:t>，终结自己。</a:t>
            </a:r>
            <a:endParaRPr dirty="0"/>
          </a:p>
        </p:txBody>
      </p:sp>
    </p:spTree>
    <p:extLst>
      <p:ext uri="{BB962C8B-B14F-4D97-AF65-F5344CB8AC3E}">
        <p14:creationId xmlns:p14="http://schemas.microsoft.com/office/powerpoint/2010/main" val="29312981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960279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33661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buNone/>
            </a:pPr>
            <a:r>
              <a:rPr lang="zh-CN" altLang="zh-CN" sz="1100" kern="1200" dirty="0">
                <a:solidFill>
                  <a:schemeClr val="tx1"/>
                </a:solidFill>
                <a:effectLst/>
                <a:latin typeface="+mn-lt"/>
                <a:ea typeface="+mn-ea"/>
                <a:cs typeface="+mn-cs"/>
              </a:rPr>
              <a:t>为了保证多进程安全，实现一个</a:t>
            </a:r>
            <a:r>
              <a:rPr lang="en-US" altLang="zh-CN" sz="1100" kern="1200" dirty="0" err="1">
                <a:solidFill>
                  <a:schemeClr val="tx1"/>
                </a:solidFill>
                <a:effectLst/>
                <a:latin typeface="+mn-lt"/>
                <a:ea typeface="+mn-ea"/>
                <a:cs typeface="+mn-cs"/>
              </a:rPr>
              <a:t>inode</a:t>
            </a:r>
            <a:r>
              <a:rPr lang="zh-CN" altLang="zh-CN" sz="1100" kern="1200" dirty="0">
                <a:solidFill>
                  <a:schemeClr val="tx1"/>
                </a:solidFill>
                <a:effectLst/>
                <a:latin typeface="+mn-lt"/>
                <a:ea typeface="+mn-ea"/>
                <a:cs typeface="+mn-cs"/>
              </a:rPr>
              <a:t>节点只能被一个进程操作，调用</a:t>
            </a:r>
            <a:r>
              <a:rPr lang="en-US" altLang="zh-CN" sz="1100" kern="1200" dirty="0" err="1">
                <a:solidFill>
                  <a:schemeClr val="tx1"/>
                </a:solidFill>
                <a:effectLst/>
                <a:latin typeface="+mn-lt"/>
                <a:ea typeface="+mn-ea"/>
                <a:cs typeface="+mn-cs"/>
              </a:rPr>
              <a:t>ilock</a:t>
            </a:r>
            <a:r>
              <a:rPr lang="zh-CN" altLang="zh-CN" sz="1100" kern="1200" dirty="0">
                <a:solidFill>
                  <a:schemeClr val="tx1"/>
                </a:solidFill>
                <a:effectLst/>
                <a:latin typeface="+mn-lt"/>
                <a:ea typeface="+mn-ea"/>
                <a:cs typeface="+mn-cs"/>
              </a:rPr>
              <a:t>将</a:t>
            </a:r>
            <a:r>
              <a:rPr lang="en-US" altLang="zh-CN" sz="1100" kern="1200" dirty="0" err="1">
                <a:solidFill>
                  <a:schemeClr val="tx1"/>
                </a:solidFill>
                <a:effectLst/>
                <a:latin typeface="+mn-lt"/>
                <a:ea typeface="+mn-ea"/>
                <a:cs typeface="+mn-cs"/>
              </a:rPr>
              <a:t>inode</a:t>
            </a:r>
            <a:r>
              <a:rPr lang="zh-CN" altLang="zh-CN" sz="1100" kern="1200" dirty="0">
                <a:solidFill>
                  <a:schemeClr val="tx1"/>
                </a:solidFill>
                <a:effectLst/>
                <a:latin typeface="+mn-lt"/>
                <a:ea typeface="+mn-ea"/>
                <a:cs typeface="+mn-cs"/>
              </a:rPr>
              <a:t>节点锁住。调用</a:t>
            </a:r>
            <a:r>
              <a:rPr lang="en-US" altLang="zh-CN" sz="1100" kern="1200" dirty="0" err="1">
                <a:solidFill>
                  <a:schemeClr val="tx1"/>
                </a:solidFill>
                <a:effectLst/>
                <a:latin typeface="+mn-lt"/>
                <a:ea typeface="+mn-ea"/>
                <a:cs typeface="+mn-cs"/>
              </a:rPr>
              <a:t>ilock</a:t>
            </a:r>
            <a:r>
              <a:rPr lang="zh-CN" altLang="zh-CN" sz="1100" kern="1200" dirty="0">
                <a:solidFill>
                  <a:schemeClr val="tx1"/>
                </a:solidFill>
                <a:effectLst/>
                <a:latin typeface="+mn-lt"/>
                <a:ea typeface="+mn-ea"/>
                <a:cs typeface="+mn-cs"/>
              </a:rPr>
              <a:t>加锁的另外一个原因是它会将</a:t>
            </a:r>
            <a:r>
              <a:rPr lang="en-US" altLang="zh-CN" sz="1100" kern="1200" dirty="0" err="1">
                <a:solidFill>
                  <a:schemeClr val="tx1"/>
                </a:solidFill>
                <a:effectLst/>
                <a:latin typeface="+mn-lt"/>
                <a:ea typeface="+mn-ea"/>
                <a:cs typeface="+mn-cs"/>
              </a:rPr>
              <a:t>inode</a:t>
            </a:r>
            <a:r>
              <a:rPr lang="zh-CN" altLang="zh-CN" sz="1100" kern="1200" dirty="0">
                <a:solidFill>
                  <a:schemeClr val="tx1"/>
                </a:solidFill>
                <a:effectLst/>
                <a:latin typeface="+mn-lt"/>
                <a:ea typeface="+mn-ea"/>
                <a:cs typeface="+mn-cs"/>
              </a:rPr>
              <a:t>的信息（如下面的</a:t>
            </a:r>
            <a:r>
              <a:rPr lang="en-US" altLang="zh-CN" sz="1100" kern="1200" dirty="0" err="1">
                <a:solidFill>
                  <a:schemeClr val="tx1"/>
                </a:solidFill>
                <a:effectLst/>
                <a:latin typeface="+mn-lt"/>
                <a:ea typeface="+mn-ea"/>
                <a:cs typeface="+mn-cs"/>
              </a:rPr>
              <a:t>ip</a:t>
            </a:r>
            <a:r>
              <a:rPr lang="en-US" altLang="zh-CN" sz="1100" kern="1200" dirty="0">
                <a:solidFill>
                  <a:schemeClr val="tx1"/>
                </a:solidFill>
                <a:effectLst/>
                <a:latin typeface="+mn-lt"/>
                <a:ea typeface="+mn-ea"/>
                <a:cs typeface="+mn-cs"/>
              </a:rPr>
              <a:t>-&gt;type</a:t>
            </a:r>
            <a:r>
              <a:rPr lang="zh-CN" altLang="zh-CN" sz="1100" kern="1200" dirty="0">
                <a:solidFill>
                  <a:schemeClr val="tx1"/>
                </a:solidFill>
                <a:effectLst/>
                <a:latin typeface="+mn-lt"/>
                <a:ea typeface="+mn-ea"/>
                <a:cs typeface="+mn-cs"/>
              </a:rPr>
              <a:t>）加载到内存中。</a:t>
            </a:r>
            <a:endParaRPr lang="zh-CN" altLang="en-US" dirty="0"/>
          </a:p>
        </p:txBody>
      </p:sp>
    </p:spTree>
    <p:extLst>
      <p:ext uri="{BB962C8B-B14F-4D97-AF65-F5344CB8AC3E}">
        <p14:creationId xmlns:p14="http://schemas.microsoft.com/office/powerpoint/2010/main" val="19409831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127272"/>
              <a:buFontTx/>
              <a:buNone/>
              <a:tabLst/>
              <a:defRPr/>
            </a:pPr>
            <a:r>
              <a:rPr lang="zh-CN" altLang="zh-CN" sz="1100" kern="1200" dirty="0">
                <a:solidFill>
                  <a:schemeClr val="tx1"/>
                </a:solidFill>
                <a:effectLst/>
                <a:latin typeface="+mn-lt"/>
                <a:ea typeface="+mn-ea"/>
                <a:cs typeface="+mn-cs"/>
              </a:rPr>
              <a:t>获得</a:t>
            </a:r>
            <a:r>
              <a:rPr lang="en-US" altLang="zh-CN" sz="1100" kern="1200" dirty="0" err="1">
                <a:solidFill>
                  <a:schemeClr val="tx1"/>
                </a:solidFill>
                <a:effectLst/>
                <a:latin typeface="+mn-lt"/>
                <a:ea typeface="+mn-ea"/>
                <a:cs typeface="+mn-cs"/>
              </a:rPr>
              <a:t>inode</a:t>
            </a:r>
            <a:r>
              <a:rPr lang="zh-CN" altLang="zh-CN" sz="1100" kern="1200" dirty="0">
                <a:solidFill>
                  <a:schemeClr val="tx1"/>
                </a:solidFill>
                <a:effectLst/>
                <a:latin typeface="+mn-lt"/>
                <a:ea typeface="+mn-ea"/>
                <a:cs typeface="+mn-cs"/>
              </a:rPr>
              <a:t>指针后，系统开始调用</a:t>
            </a:r>
            <a:r>
              <a:rPr lang="en-US" altLang="zh-CN" sz="1100" kern="1200" dirty="0" err="1">
                <a:solidFill>
                  <a:schemeClr val="tx1"/>
                </a:solidFill>
                <a:effectLst/>
                <a:latin typeface="+mn-lt"/>
                <a:ea typeface="+mn-ea"/>
                <a:cs typeface="+mn-cs"/>
              </a:rPr>
              <a:t>filealloc</a:t>
            </a:r>
            <a:r>
              <a:rPr lang="zh-CN" altLang="zh-CN" sz="1100" kern="1200" dirty="0">
                <a:solidFill>
                  <a:schemeClr val="tx1"/>
                </a:solidFill>
                <a:effectLst/>
                <a:latin typeface="+mn-lt"/>
                <a:ea typeface="+mn-ea"/>
                <a:cs typeface="+mn-cs"/>
              </a:rPr>
              <a:t>申请新的文件描述符，然后将文件信息和</a:t>
            </a:r>
            <a:r>
              <a:rPr lang="en-US" altLang="zh-CN" sz="1100" kern="1200" dirty="0" err="1">
                <a:solidFill>
                  <a:schemeClr val="tx1"/>
                </a:solidFill>
                <a:effectLst/>
                <a:latin typeface="+mn-lt"/>
                <a:ea typeface="+mn-ea"/>
                <a:cs typeface="+mn-cs"/>
              </a:rPr>
              <a:t>inode</a:t>
            </a:r>
            <a:r>
              <a:rPr lang="zh-CN" altLang="zh-CN" sz="1100" kern="1200" dirty="0">
                <a:solidFill>
                  <a:schemeClr val="tx1"/>
                </a:solidFill>
                <a:effectLst/>
                <a:latin typeface="+mn-lt"/>
                <a:ea typeface="+mn-ea"/>
                <a:cs typeface="+mn-cs"/>
              </a:rPr>
              <a:t>指针打包起来返回给上一层。这样</a:t>
            </a:r>
            <a:r>
              <a:rPr lang="en-US" altLang="zh-CN" sz="1100" kern="1200" dirty="0">
                <a:solidFill>
                  <a:schemeClr val="tx1"/>
                </a:solidFill>
                <a:effectLst/>
                <a:latin typeface="+mn-lt"/>
                <a:ea typeface="+mn-ea"/>
                <a:cs typeface="+mn-cs"/>
              </a:rPr>
              <a:t>cat</a:t>
            </a:r>
            <a:r>
              <a:rPr lang="zh-CN" altLang="zh-CN" sz="1100" kern="1200" dirty="0">
                <a:solidFill>
                  <a:schemeClr val="tx1"/>
                </a:solidFill>
                <a:effectLst/>
                <a:latin typeface="+mn-lt"/>
                <a:ea typeface="+mn-ea"/>
                <a:cs typeface="+mn-cs"/>
              </a:rPr>
              <a:t>函数就得到了需要打开的文件的文件描述符</a:t>
            </a:r>
            <a:r>
              <a:rPr lang="en-US" altLang="zh-CN" sz="1100" kern="1200" dirty="0" err="1">
                <a:solidFill>
                  <a:schemeClr val="tx1"/>
                </a:solidFill>
                <a:effectLst/>
                <a:latin typeface="+mn-lt"/>
                <a:ea typeface="+mn-ea"/>
                <a:cs typeface="+mn-cs"/>
              </a:rPr>
              <a:t>fd</a:t>
            </a:r>
            <a:r>
              <a:rPr lang="zh-CN" altLang="zh-CN" sz="1100" kern="1200" dirty="0">
                <a:solidFill>
                  <a:schemeClr val="tx1"/>
                </a:solidFill>
                <a:effectLst/>
                <a:latin typeface="+mn-lt"/>
                <a:ea typeface="+mn-ea"/>
                <a:cs typeface="+mn-cs"/>
              </a:rPr>
              <a:t>。</a:t>
            </a:r>
            <a:r>
              <a:rPr lang="en-US" altLang="zh-CN" sz="1100" kern="1200" dirty="0">
                <a:solidFill>
                  <a:schemeClr val="tx1"/>
                </a:solidFill>
                <a:effectLst/>
                <a:latin typeface="+mn-lt"/>
                <a:ea typeface="+mn-ea"/>
                <a:cs typeface="+mn-cs"/>
              </a:rPr>
              <a:t>Cat</a:t>
            </a:r>
            <a:r>
              <a:rPr lang="zh-CN" altLang="zh-CN" sz="1100" kern="1200" dirty="0">
                <a:solidFill>
                  <a:schemeClr val="tx1"/>
                </a:solidFill>
                <a:effectLst/>
                <a:latin typeface="+mn-lt"/>
                <a:ea typeface="+mn-ea"/>
                <a:cs typeface="+mn-cs"/>
              </a:rPr>
              <a:t>函数可以使用这个</a:t>
            </a:r>
            <a:r>
              <a:rPr lang="en-US" altLang="zh-CN" sz="1100" kern="1200" dirty="0" err="1">
                <a:solidFill>
                  <a:schemeClr val="tx1"/>
                </a:solidFill>
                <a:effectLst/>
                <a:latin typeface="+mn-lt"/>
                <a:ea typeface="+mn-ea"/>
                <a:cs typeface="+mn-cs"/>
              </a:rPr>
              <a:t>fd</a:t>
            </a:r>
            <a:r>
              <a:rPr lang="zh-CN" altLang="zh-CN" sz="1100" kern="1200" dirty="0">
                <a:solidFill>
                  <a:schemeClr val="tx1"/>
                </a:solidFill>
                <a:effectLst/>
                <a:latin typeface="+mn-lt"/>
                <a:ea typeface="+mn-ea"/>
                <a:cs typeface="+mn-cs"/>
              </a:rPr>
              <a:t>进行读写操作。</a:t>
            </a:r>
          </a:p>
        </p:txBody>
      </p:sp>
    </p:spTree>
    <p:extLst>
      <p:ext uri="{BB962C8B-B14F-4D97-AF65-F5344CB8AC3E}">
        <p14:creationId xmlns:p14="http://schemas.microsoft.com/office/powerpoint/2010/main" val="13105172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127272"/>
              <a:buFontTx/>
              <a:buChar char="●"/>
              <a:tabLst/>
              <a:defRPr/>
            </a:pPr>
            <a:r>
              <a:rPr lang="en-US" altLang="zh-CN" sz="1100" kern="1200" dirty="0" err="1">
                <a:solidFill>
                  <a:schemeClr val="tx1"/>
                </a:solidFill>
                <a:effectLst/>
                <a:latin typeface="+mn-lt"/>
                <a:ea typeface="+mn-ea"/>
                <a:cs typeface="+mn-cs"/>
              </a:rPr>
              <a:t>Namei</a:t>
            </a:r>
            <a:r>
              <a:rPr lang="zh-CN" altLang="zh-CN" sz="1100" kern="1200" dirty="0">
                <a:solidFill>
                  <a:schemeClr val="tx1"/>
                </a:solidFill>
                <a:effectLst/>
                <a:latin typeface="+mn-lt"/>
                <a:ea typeface="+mn-ea"/>
                <a:cs typeface="+mn-cs"/>
              </a:rPr>
              <a:t>函数承担的是寻找并打开文件的功能，输入路径返回</a:t>
            </a:r>
            <a:r>
              <a:rPr lang="en-US" altLang="zh-CN" sz="1100" kern="1200" dirty="0" err="1">
                <a:solidFill>
                  <a:schemeClr val="tx1"/>
                </a:solidFill>
                <a:effectLst/>
                <a:latin typeface="+mn-lt"/>
                <a:ea typeface="+mn-ea"/>
                <a:cs typeface="+mn-cs"/>
              </a:rPr>
              <a:t>inode</a:t>
            </a:r>
            <a:r>
              <a:rPr lang="zh-CN" altLang="zh-CN" sz="1100" kern="1200" dirty="0">
                <a:solidFill>
                  <a:schemeClr val="tx1"/>
                </a:solidFill>
                <a:effectLst/>
                <a:latin typeface="+mn-lt"/>
                <a:ea typeface="+mn-ea"/>
                <a:cs typeface="+mn-cs"/>
              </a:rPr>
              <a:t>指针和文件名，它是对</a:t>
            </a:r>
            <a:r>
              <a:rPr lang="en-US" altLang="zh-CN" sz="1100" kern="1200" dirty="0" err="1">
                <a:solidFill>
                  <a:schemeClr val="tx1"/>
                </a:solidFill>
                <a:effectLst/>
                <a:latin typeface="+mn-lt"/>
                <a:ea typeface="+mn-ea"/>
                <a:cs typeface="+mn-cs"/>
              </a:rPr>
              <a:t>namex</a:t>
            </a:r>
            <a:r>
              <a:rPr lang="zh-CN" altLang="zh-CN" sz="1100" kern="1200" dirty="0">
                <a:solidFill>
                  <a:schemeClr val="tx1"/>
                </a:solidFill>
                <a:effectLst/>
                <a:latin typeface="+mn-lt"/>
                <a:ea typeface="+mn-ea"/>
                <a:cs typeface="+mn-cs"/>
              </a:rPr>
              <a:t>函数的加上文件名的又一层包装。</a:t>
            </a:r>
            <a:r>
              <a:rPr lang="en-US" altLang="zh-CN" sz="1100" kern="1200" dirty="0" err="1">
                <a:solidFill>
                  <a:schemeClr val="tx1"/>
                </a:solidFill>
                <a:effectLst/>
                <a:latin typeface="+mn-lt"/>
                <a:ea typeface="+mn-ea"/>
                <a:cs typeface="+mn-cs"/>
              </a:rPr>
              <a:t>Namex</a:t>
            </a:r>
            <a:r>
              <a:rPr lang="zh-CN" altLang="zh-CN" sz="1100" kern="1200" dirty="0">
                <a:solidFill>
                  <a:schemeClr val="tx1"/>
                </a:solidFill>
                <a:effectLst/>
                <a:latin typeface="+mn-lt"/>
                <a:ea typeface="+mn-ea"/>
                <a:cs typeface="+mn-cs"/>
              </a:rPr>
              <a:t>函数负责使用路径查找</a:t>
            </a:r>
            <a:r>
              <a:rPr lang="en-US" altLang="zh-CN" sz="1100" kern="1200" dirty="0" err="1">
                <a:solidFill>
                  <a:schemeClr val="tx1"/>
                </a:solidFill>
                <a:effectLst/>
                <a:latin typeface="+mn-lt"/>
                <a:ea typeface="+mn-ea"/>
                <a:cs typeface="+mn-cs"/>
              </a:rPr>
              <a:t>inode</a:t>
            </a:r>
            <a:r>
              <a:rPr lang="zh-CN" altLang="zh-CN" sz="1100" kern="1200" dirty="0">
                <a:solidFill>
                  <a:schemeClr val="tx1"/>
                </a:solidFill>
                <a:effectLst/>
                <a:latin typeface="+mn-lt"/>
                <a:ea typeface="+mn-ea"/>
                <a:cs typeface="+mn-cs"/>
              </a:rPr>
              <a:t>。</a:t>
            </a:r>
          </a:p>
          <a:p>
            <a:endParaRPr lang="zh-CN" altLang="en-US" dirty="0"/>
          </a:p>
        </p:txBody>
      </p:sp>
    </p:spTree>
    <p:extLst>
      <p:ext uri="{BB962C8B-B14F-4D97-AF65-F5344CB8AC3E}">
        <p14:creationId xmlns:p14="http://schemas.microsoft.com/office/powerpoint/2010/main" val="3276287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err="1"/>
              <a:t>ppt</a:t>
            </a:r>
            <a:endParaRPr dirty="0"/>
          </a:p>
        </p:txBody>
      </p:sp>
    </p:spTree>
    <p:extLst>
      <p:ext uri="{BB962C8B-B14F-4D97-AF65-F5344CB8AC3E}">
        <p14:creationId xmlns:p14="http://schemas.microsoft.com/office/powerpoint/2010/main" val="40817529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100" kern="1200" dirty="0">
                <a:solidFill>
                  <a:schemeClr val="tx1"/>
                </a:solidFill>
                <a:effectLst/>
                <a:latin typeface="+mn-lt"/>
                <a:ea typeface="+mn-ea"/>
                <a:cs typeface="+mn-cs"/>
              </a:rPr>
              <a:t>如果地址以</a:t>
            </a:r>
            <a:r>
              <a:rPr lang="en-US" altLang="zh-CN" sz="1100" kern="1200" dirty="0">
                <a:solidFill>
                  <a:schemeClr val="tx1"/>
                </a:solidFill>
                <a:effectLst/>
                <a:latin typeface="+mn-lt"/>
                <a:ea typeface="+mn-ea"/>
                <a:cs typeface="+mn-cs"/>
              </a:rPr>
              <a:t>/</a:t>
            </a:r>
            <a:r>
              <a:rPr lang="zh-CN" altLang="zh-CN" sz="1100" kern="1200" dirty="0">
                <a:solidFill>
                  <a:schemeClr val="tx1"/>
                </a:solidFill>
                <a:effectLst/>
                <a:latin typeface="+mn-lt"/>
                <a:ea typeface="+mn-ea"/>
                <a:cs typeface="+mn-cs"/>
              </a:rPr>
              <a:t>开头那么从根目录开始找，否则从当前目录开始找。一层一层通过</a:t>
            </a:r>
            <a:r>
              <a:rPr lang="en-US" altLang="zh-CN" sz="1100" kern="1200" dirty="0" err="1">
                <a:solidFill>
                  <a:schemeClr val="tx1"/>
                </a:solidFill>
                <a:effectLst/>
                <a:latin typeface="+mn-lt"/>
                <a:ea typeface="+mn-ea"/>
                <a:cs typeface="+mn-cs"/>
              </a:rPr>
              <a:t>dirlookup</a:t>
            </a:r>
            <a:r>
              <a:rPr lang="zh-CN" altLang="zh-CN" sz="1100" kern="1200" dirty="0">
                <a:solidFill>
                  <a:schemeClr val="tx1"/>
                </a:solidFill>
                <a:effectLst/>
                <a:latin typeface="+mn-lt"/>
                <a:ea typeface="+mn-ea"/>
                <a:cs typeface="+mn-cs"/>
              </a:rPr>
              <a:t>函数匹配目录名，对每层目录调用</a:t>
            </a:r>
            <a:r>
              <a:rPr lang="en-US" altLang="zh-CN" sz="1100" kern="1200" dirty="0" err="1">
                <a:solidFill>
                  <a:schemeClr val="tx1"/>
                </a:solidFill>
                <a:effectLst/>
                <a:latin typeface="+mn-lt"/>
                <a:ea typeface="+mn-ea"/>
                <a:cs typeface="+mn-cs"/>
              </a:rPr>
              <a:t>dirlookup</a:t>
            </a:r>
            <a:r>
              <a:rPr lang="zh-CN" altLang="zh-CN" sz="1100" kern="1200" dirty="0">
                <a:solidFill>
                  <a:schemeClr val="tx1"/>
                </a:solidFill>
                <a:effectLst/>
                <a:latin typeface="+mn-lt"/>
                <a:ea typeface="+mn-ea"/>
                <a:cs typeface="+mn-cs"/>
              </a:rPr>
              <a:t>寻找下一层目录节点。直到找到目标文件或者找不到跳出。这个过程与</a:t>
            </a:r>
            <a:r>
              <a:rPr lang="en-US" altLang="zh-CN" sz="1100" kern="1200" dirty="0" err="1">
                <a:solidFill>
                  <a:schemeClr val="tx1"/>
                </a:solidFill>
                <a:effectLst/>
                <a:latin typeface="+mn-lt"/>
                <a:ea typeface="+mn-ea"/>
                <a:cs typeface="+mn-cs"/>
              </a:rPr>
              <a:t>jos</a:t>
            </a:r>
            <a:r>
              <a:rPr lang="zh-CN" altLang="zh-CN" sz="1100" kern="1200" dirty="0">
                <a:solidFill>
                  <a:schemeClr val="tx1"/>
                </a:solidFill>
                <a:effectLst/>
                <a:latin typeface="+mn-lt"/>
                <a:ea typeface="+mn-ea"/>
                <a:cs typeface="+mn-cs"/>
              </a:rPr>
              <a:t>中的</a:t>
            </a:r>
            <a:r>
              <a:rPr lang="en-US" altLang="zh-CN" sz="1100" kern="1200" dirty="0" err="1">
                <a:solidFill>
                  <a:schemeClr val="tx1"/>
                </a:solidFill>
                <a:effectLst/>
                <a:latin typeface="+mn-lt"/>
                <a:ea typeface="+mn-ea"/>
                <a:cs typeface="+mn-cs"/>
              </a:rPr>
              <a:t>walk_path</a:t>
            </a:r>
            <a:r>
              <a:rPr lang="zh-CN" altLang="zh-CN" sz="1100" kern="1200" dirty="0">
                <a:solidFill>
                  <a:schemeClr val="tx1"/>
                </a:solidFill>
                <a:effectLst/>
                <a:latin typeface="+mn-lt"/>
                <a:ea typeface="+mn-ea"/>
                <a:cs typeface="+mn-cs"/>
              </a:rPr>
              <a:t>相近。</a:t>
            </a:r>
            <a:endParaRPr lang="zh-CN" altLang="en-US" dirty="0"/>
          </a:p>
        </p:txBody>
      </p:sp>
    </p:spTree>
    <p:extLst>
      <p:ext uri="{BB962C8B-B14F-4D97-AF65-F5344CB8AC3E}">
        <p14:creationId xmlns:p14="http://schemas.microsoft.com/office/powerpoint/2010/main" val="20192246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100" kern="1200" dirty="0">
                <a:solidFill>
                  <a:schemeClr val="tx1"/>
                </a:solidFill>
                <a:effectLst/>
                <a:latin typeface="+mn-lt"/>
                <a:ea typeface="+mn-ea"/>
                <a:cs typeface="+mn-cs"/>
              </a:rPr>
              <a:t>函数使用一个大小</a:t>
            </a:r>
            <a:r>
              <a:rPr lang="en-US" altLang="zh-CN" sz="1100" kern="1200" dirty="0">
                <a:solidFill>
                  <a:schemeClr val="tx1"/>
                </a:solidFill>
                <a:effectLst/>
                <a:latin typeface="+mn-lt"/>
                <a:ea typeface="+mn-ea"/>
                <a:cs typeface="+mn-cs"/>
              </a:rPr>
              <a:t>512</a:t>
            </a:r>
            <a:r>
              <a:rPr lang="zh-CN" altLang="zh-CN" sz="1100" kern="1200" dirty="0">
                <a:solidFill>
                  <a:schemeClr val="tx1"/>
                </a:solidFill>
                <a:effectLst/>
                <a:latin typeface="+mn-lt"/>
                <a:ea typeface="+mn-ea"/>
                <a:cs typeface="+mn-cs"/>
              </a:rPr>
              <a:t>的</a:t>
            </a:r>
            <a:r>
              <a:rPr lang="en-US" altLang="zh-CN" sz="1100" kern="1200" dirty="0" err="1">
                <a:solidFill>
                  <a:schemeClr val="tx1"/>
                </a:solidFill>
                <a:effectLst/>
                <a:latin typeface="+mn-lt"/>
                <a:ea typeface="+mn-ea"/>
                <a:cs typeface="+mn-cs"/>
              </a:rPr>
              <a:t>buf</a:t>
            </a:r>
            <a:r>
              <a:rPr lang="zh-CN" altLang="zh-CN" sz="1100" kern="1200" dirty="0">
                <a:solidFill>
                  <a:schemeClr val="tx1"/>
                </a:solidFill>
                <a:effectLst/>
                <a:latin typeface="+mn-lt"/>
                <a:ea typeface="+mn-ea"/>
                <a:cs typeface="+mn-cs"/>
              </a:rPr>
              <a:t>做中转，每次从</a:t>
            </a:r>
            <a:r>
              <a:rPr lang="en-US" altLang="zh-CN" sz="1100" kern="1200" dirty="0" err="1">
                <a:solidFill>
                  <a:schemeClr val="tx1"/>
                </a:solidFill>
                <a:effectLst/>
                <a:latin typeface="+mn-lt"/>
                <a:ea typeface="+mn-ea"/>
                <a:cs typeface="+mn-cs"/>
              </a:rPr>
              <a:t>fd</a:t>
            </a:r>
            <a:r>
              <a:rPr lang="zh-CN" altLang="en-US" sz="1100" kern="1200" dirty="0">
                <a:solidFill>
                  <a:schemeClr val="tx1"/>
                </a:solidFill>
                <a:effectLst/>
                <a:latin typeface="+mn-lt"/>
                <a:ea typeface="+mn-ea"/>
                <a:cs typeface="+mn-cs"/>
              </a:rPr>
              <a:t>读入</a:t>
            </a:r>
            <a:endParaRPr lang="zh-CN" altLang="zh-CN" sz="1100" kern="1200" dirty="0">
              <a:solidFill>
                <a:schemeClr val="tx1"/>
              </a:solidFill>
              <a:effectLst/>
              <a:latin typeface="+mn-lt"/>
              <a:ea typeface="+mn-ea"/>
              <a:cs typeface="+mn-cs"/>
            </a:endParaRPr>
          </a:p>
          <a:p>
            <a:r>
              <a:rPr lang="zh-CN" altLang="zh-CN" sz="1100" kern="1200" dirty="0">
                <a:solidFill>
                  <a:schemeClr val="tx1"/>
                </a:solidFill>
                <a:effectLst/>
                <a:latin typeface="+mn-lt"/>
                <a:ea typeface="+mn-ea"/>
                <a:cs typeface="+mn-cs"/>
              </a:rPr>
              <a:t>文件里用</a:t>
            </a:r>
            <a:r>
              <a:rPr lang="en-US" altLang="zh-CN" sz="1100" kern="1200" dirty="0">
                <a:solidFill>
                  <a:schemeClr val="tx1"/>
                </a:solidFill>
                <a:effectLst/>
                <a:latin typeface="+mn-lt"/>
                <a:ea typeface="+mn-ea"/>
                <a:cs typeface="+mn-cs"/>
              </a:rPr>
              <a:t>read</a:t>
            </a:r>
            <a:r>
              <a:rPr lang="zh-CN" altLang="zh-CN" sz="1100" kern="1200" dirty="0">
                <a:solidFill>
                  <a:schemeClr val="tx1"/>
                </a:solidFill>
                <a:effectLst/>
                <a:latin typeface="+mn-lt"/>
                <a:ea typeface="+mn-ea"/>
                <a:cs typeface="+mn-cs"/>
              </a:rPr>
              <a:t>函数读取一个</a:t>
            </a:r>
            <a:r>
              <a:rPr lang="en-US" altLang="zh-CN" sz="1100" kern="1200" dirty="0" err="1">
                <a:solidFill>
                  <a:schemeClr val="tx1"/>
                </a:solidFill>
                <a:effectLst/>
                <a:latin typeface="+mn-lt"/>
                <a:ea typeface="+mn-ea"/>
                <a:cs typeface="+mn-cs"/>
              </a:rPr>
              <a:t>buf</a:t>
            </a:r>
            <a:r>
              <a:rPr lang="zh-CN" altLang="zh-CN" sz="1100" kern="1200" dirty="0">
                <a:solidFill>
                  <a:schemeClr val="tx1"/>
                </a:solidFill>
                <a:effectLst/>
                <a:latin typeface="+mn-lt"/>
                <a:ea typeface="+mn-ea"/>
                <a:cs typeface="+mn-cs"/>
              </a:rPr>
              <a:t>，再用</a:t>
            </a:r>
            <a:r>
              <a:rPr lang="en-US" altLang="zh-CN" sz="1100" kern="1200" dirty="0">
                <a:solidFill>
                  <a:schemeClr val="tx1"/>
                </a:solidFill>
                <a:effectLst/>
                <a:latin typeface="+mn-lt"/>
                <a:ea typeface="+mn-ea"/>
                <a:cs typeface="+mn-cs"/>
              </a:rPr>
              <a:t>write</a:t>
            </a:r>
            <a:r>
              <a:rPr lang="zh-CN" altLang="zh-CN" sz="1100" kern="1200" dirty="0">
                <a:solidFill>
                  <a:schemeClr val="tx1"/>
                </a:solidFill>
                <a:effectLst/>
                <a:latin typeface="+mn-lt"/>
                <a:ea typeface="+mn-ea"/>
                <a:cs typeface="+mn-cs"/>
              </a:rPr>
              <a:t>写到控制台或者文件或者其他输出流。</a:t>
            </a:r>
            <a:endParaRPr lang="en-US" altLang="zh-CN" sz="1100" kern="1200" dirty="0">
              <a:solidFill>
                <a:schemeClr val="tx1"/>
              </a:solidFill>
              <a:effectLst/>
              <a:latin typeface="+mn-lt"/>
              <a:ea typeface="+mn-ea"/>
              <a:cs typeface="+mn-cs"/>
            </a:endParaRPr>
          </a:p>
          <a:p>
            <a:r>
              <a:rPr lang="en-US" altLang="zh-CN" sz="1100" kern="1200" dirty="0">
                <a:solidFill>
                  <a:schemeClr val="tx1"/>
                </a:solidFill>
                <a:effectLst/>
                <a:latin typeface="+mn-lt"/>
                <a:ea typeface="+mn-ea"/>
                <a:cs typeface="+mn-cs"/>
              </a:rPr>
              <a:t>read()</a:t>
            </a:r>
            <a:r>
              <a:rPr lang="zh-CN" altLang="en-US" sz="1100" kern="1200" dirty="0">
                <a:solidFill>
                  <a:schemeClr val="tx1"/>
                </a:solidFill>
                <a:effectLst/>
                <a:latin typeface="+mn-lt"/>
                <a:ea typeface="+mn-ea"/>
                <a:cs typeface="+mn-cs"/>
              </a:rPr>
              <a:t>会调用</a:t>
            </a:r>
            <a:r>
              <a:rPr lang="en-US" altLang="zh-CN" sz="1100" kern="1200" dirty="0" err="1">
                <a:solidFill>
                  <a:schemeClr val="tx1"/>
                </a:solidFill>
                <a:effectLst/>
                <a:latin typeface="+mn-lt"/>
                <a:ea typeface="+mn-ea"/>
                <a:cs typeface="+mn-cs"/>
              </a:rPr>
              <a:t>sys_read</a:t>
            </a:r>
            <a:r>
              <a:rPr lang="en-US" altLang="zh-CN" sz="1100" kern="1200" dirty="0">
                <a:solidFill>
                  <a:schemeClr val="tx1"/>
                </a:solidFill>
                <a:effectLst/>
                <a:latin typeface="+mn-lt"/>
                <a:ea typeface="+mn-ea"/>
                <a:cs typeface="+mn-cs"/>
              </a:rPr>
              <a:t>()</a:t>
            </a:r>
          </a:p>
          <a:p>
            <a:endParaRPr lang="zh-CN" altLang="zh-CN" sz="1100" kern="1200" dirty="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9032655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127272"/>
              <a:buFontTx/>
              <a:buChar char="●"/>
              <a:tabLst/>
              <a:defRPr/>
            </a:pPr>
            <a:r>
              <a:rPr lang="en-US" altLang="zh-CN" sz="1100" kern="1200" dirty="0" err="1">
                <a:solidFill>
                  <a:schemeClr val="tx1"/>
                </a:solidFill>
                <a:effectLst/>
                <a:latin typeface="+mn-lt"/>
                <a:ea typeface="+mn-ea"/>
                <a:cs typeface="+mn-cs"/>
              </a:rPr>
              <a:t>Readi</a:t>
            </a:r>
            <a:r>
              <a:rPr lang="zh-CN" altLang="zh-CN" sz="1100" kern="1200" dirty="0">
                <a:solidFill>
                  <a:schemeClr val="tx1"/>
                </a:solidFill>
                <a:effectLst/>
                <a:latin typeface="+mn-lt"/>
                <a:ea typeface="+mn-ea"/>
                <a:cs typeface="+mn-cs"/>
              </a:rPr>
              <a:t>函数真正执行了读文件的操作。循环使用</a:t>
            </a:r>
            <a:r>
              <a:rPr lang="en-US" altLang="zh-CN" sz="1100" kern="1200" dirty="0">
                <a:solidFill>
                  <a:schemeClr val="tx1"/>
                </a:solidFill>
                <a:effectLst/>
                <a:latin typeface="+mn-lt"/>
                <a:ea typeface="+mn-ea"/>
                <a:cs typeface="+mn-cs"/>
              </a:rPr>
              <a:t>bread</a:t>
            </a:r>
            <a:r>
              <a:rPr lang="zh-CN" altLang="zh-CN" sz="1100" kern="1200" dirty="0">
                <a:solidFill>
                  <a:schemeClr val="tx1"/>
                </a:solidFill>
                <a:effectLst/>
                <a:latin typeface="+mn-lt"/>
                <a:ea typeface="+mn-ea"/>
                <a:cs typeface="+mn-cs"/>
              </a:rPr>
              <a:t>函数，将文件一块一块搬到缓冲区中实现读文件。</a:t>
            </a:r>
          </a:p>
          <a:p>
            <a:endParaRPr lang="zh-CN" altLang="en-US" dirty="0"/>
          </a:p>
        </p:txBody>
      </p:sp>
    </p:spTree>
    <p:extLst>
      <p:ext uri="{BB962C8B-B14F-4D97-AF65-F5344CB8AC3E}">
        <p14:creationId xmlns:p14="http://schemas.microsoft.com/office/powerpoint/2010/main" val="10001726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100" kern="1200" dirty="0">
                <a:solidFill>
                  <a:schemeClr val="tx1"/>
                </a:solidFill>
                <a:effectLst/>
                <a:latin typeface="+mn-lt"/>
                <a:ea typeface="+mn-ea"/>
                <a:cs typeface="+mn-cs"/>
              </a:rPr>
              <a:t>Bread</a:t>
            </a:r>
            <a:r>
              <a:rPr lang="zh-CN" altLang="zh-CN" sz="1100" kern="1200" dirty="0">
                <a:solidFill>
                  <a:schemeClr val="tx1"/>
                </a:solidFill>
                <a:effectLst/>
                <a:latin typeface="+mn-lt"/>
                <a:ea typeface="+mn-ea"/>
                <a:cs typeface="+mn-cs"/>
              </a:rPr>
              <a:t>函数中使用</a:t>
            </a:r>
            <a:r>
              <a:rPr lang="en-US" altLang="zh-CN" sz="1100" kern="1200" dirty="0" err="1">
                <a:solidFill>
                  <a:schemeClr val="tx1"/>
                </a:solidFill>
                <a:effectLst/>
                <a:latin typeface="+mn-lt"/>
                <a:ea typeface="+mn-ea"/>
                <a:cs typeface="+mn-cs"/>
              </a:rPr>
              <a:t>bget</a:t>
            </a:r>
            <a:r>
              <a:rPr lang="en-US" altLang="zh-CN" sz="1100" kern="1200" dirty="0">
                <a:solidFill>
                  <a:schemeClr val="tx1"/>
                </a:solidFill>
                <a:effectLst/>
                <a:latin typeface="+mn-lt"/>
                <a:ea typeface="+mn-ea"/>
                <a:cs typeface="+mn-cs"/>
              </a:rPr>
              <a:t>(</a:t>
            </a:r>
            <a:r>
              <a:rPr lang="en-US" altLang="zh-CN" sz="1100" kern="1200" dirty="0" err="1">
                <a:solidFill>
                  <a:schemeClr val="tx1"/>
                </a:solidFill>
                <a:effectLst/>
                <a:latin typeface="+mn-lt"/>
                <a:ea typeface="+mn-ea"/>
                <a:cs typeface="+mn-cs"/>
              </a:rPr>
              <a:t>dev,blockno</a:t>
            </a:r>
            <a:r>
              <a:rPr lang="en-US" altLang="zh-CN" sz="1100" kern="1200" dirty="0">
                <a:solidFill>
                  <a:schemeClr val="tx1"/>
                </a:solidFill>
                <a:effectLst/>
                <a:latin typeface="+mn-lt"/>
                <a:ea typeface="+mn-ea"/>
                <a:cs typeface="+mn-cs"/>
              </a:rPr>
              <a:t>)</a:t>
            </a:r>
            <a:r>
              <a:rPr lang="zh-CN" altLang="zh-CN" sz="1100" kern="1200" dirty="0">
                <a:solidFill>
                  <a:schemeClr val="tx1"/>
                </a:solidFill>
                <a:effectLst/>
                <a:latin typeface="+mn-lt"/>
                <a:ea typeface="+mn-ea"/>
                <a:cs typeface="+mn-cs"/>
              </a:rPr>
              <a:t>来调用文件对应的磁盘设备来读取响应的块。</a:t>
            </a:r>
          </a:p>
          <a:p>
            <a:r>
              <a:rPr lang="zh-CN" altLang="zh-CN" sz="1100" kern="1200" dirty="0">
                <a:solidFill>
                  <a:schemeClr val="tx1"/>
                </a:solidFill>
                <a:effectLst/>
                <a:latin typeface="+mn-lt"/>
                <a:ea typeface="+mn-ea"/>
                <a:cs typeface="+mn-cs"/>
              </a:rPr>
              <a:t>这里的</a:t>
            </a:r>
            <a:r>
              <a:rPr lang="en-US" altLang="zh-CN" sz="1100" kern="1200" dirty="0">
                <a:solidFill>
                  <a:schemeClr val="tx1"/>
                </a:solidFill>
                <a:effectLst/>
                <a:latin typeface="+mn-lt"/>
                <a:ea typeface="+mn-ea"/>
                <a:cs typeface="+mn-cs"/>
              </a:rPr>
              <a:t>dev</a:t>
            </a:r>
            <a:r>
              <a:rPr lang="zh-CN" altLang="zh-CN" sz="1100" kern="1200" dirty="0">
                <a:solidFill>
                  <a:schemeClr val="tx1"/>
                </a:solidFill>
                <a:effectLst/>
                <a:latin typeface="+mn-lt"/>
                <a:ea typeface="+mn-ea"/>
                <a:cs typeface="+mn-cs"/>
              </a:rPr>
              <a:t>是底层文件系统实现对磁盘驱动做的统一封装成的设备。</a:t>
            </a:r>
          </a:p>
          <a:p>
            <a:r>
              <a:rPr lang="zh-CN" altLang="zh-CN" sz="1100" kern="1200" dirty="0">
                <a:solidFill>
                  <a:schemeClr val="tx1"/>
                </a:solidFill>
                <a:effectLst/>
                <a:latin typeface="+mn-lt"/>
                <a:ea typeface="+mn-ea"/>
                <a:cs typeface="+mn-cs"/>
              </a:rPr>
              <a:t>最后再这么一层层将</a:t>
            </a:r>
            <a:r>
              <a:rPr lang="en-US" altLang="zh-CN" sz="1100" kern="1200" dirty="0" err="1">
                <a:solidFill>
                  <a:schemeClr val="tx1"/>
                </a:solidFill>
                <a:effectLst/>
                <a:latin typeface="+mn-lt"/>
                <a:ea typeface="+mn-ea"/>
                <a:cs typeface="+mn-cs"/>
              </a:rPr>
              <a:t>buf</a:t>
            </a:r>
            <a:r>
              <a:rPr lang="zh-CN" altLang="zh-CN" sz="1100" kern="1200" dirty="0">
                <a:solidFill>
                  <a:schemeClr val="tx1"/>
                </a:solidFill>
                <a:effectLst/>
                <a:latin typeface="+mn-lt"/>
                <a:ea typeface="+mn-ea"/>
                <a:cs typeface="+mn-cs"/>
              </a:rPr>
              <a:t>返回上去，我们就完成了一次读文件操作。</a:t>
            </a:r>
          </a:p>
          <a:p>
            <a:r>
              <a:rPr lang="zh-CN" altLang="zh-CN" sz="1100" kern="1200" dirty="0">
                <a:solidFill>
                  <a:schemeClr val="tx1"/>
                </a:solidFill>
                <a:effectLst/>
                <a:latin typeface="+mn-lt"/>
                <a:ea typeface="+mn-ea"/>
                <a:cs typeface="+mn-cs"/>
              </a:rPr>
              <a:t>接下来就应该调用</a:t>
            </a:r>
            <a:r>
              <a:rPr lang="en-US" altLang="zh-CN" sz="1100" kern="1200" dirty="0">
                <a:solidFill>
                  <a:schemeClr val="tx1"/>
                </a:solidFill>
                <a:effectLst/>
                <a:latin typeface="+mn-lt"/>
                <a:ea typeface="+mn-ea"/>
                <a:cs typeface="+mn-cs"/>
              </a:rPr>
              <a:t>write</a:t>
            </a:r>
            <a:r>
              <a:rPr lang="zh-CN" altLang="zh-CN" sz="1100" kern="1200" dirty="0">
                <a:solidFill>
                  <a:schemeClr val="tx1"/>
                </a:solidFill>
                <a:effectLst/>
                <a:latin typeface="+mn-lt"/>
                <a:ea typeface="+mn-ea"/>
                <a:cs typeface="+mn-cs"/>
              </a:rPr>
              <a:t>的系统调用来将读完的</a:t>
            </a:r>
            <a:r>
              <a:rPr lang="en-US" altLang="zh-CN" sz="1100" kern="1200" dirty="0" err="1">
                <a:solidFill>
                  <a:schemeClr val="tx1"/>
                </a:solidFill>
                <a:effectLst/>
                <a:latin typeface="+mn-lt"/>
                <a:ea typeface="+mn-ea"/>
                <a:cs typeface="+mn-cs"/>
              </a:rPr>
              <a:t>buf</a:t>
            </a:r>
            <a:r>
              <a:rPr lang="zh-CN" altLang="zh-CN" sz="1100" kern="1200" dirty="0">
                <a:solidFill>
                  <a:schemeClr val="tx1"/>
                </a:solidFill>
                <a:effectLst/>
                <a:latin typeface="+mn-lt"/>
                <a:ea typeface="+mn-ea"/>
                <a:cs typeface="+mn-cs"/>
              </a:rPr>
              <a:t>写到控制台了。</a:t>
            </a:r>
          </a:p>
          <a:p>
            <a:endParaRPr lang="zh-CN" altLang="en-US" dirty="0"/>
          </a:p>
        </p:txBody>
      </p:sp>
    </p:spTree>
    <p:extLst>
      <p:ext uri="{BB962C8B-B14F-4D97-AF65-F5344CB8AC3E}">
        <p14:creationId xmlns:p14="http://schemas.microsoft.com/office/powerpoint/2010/main" val="19903401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127272"/>
              <a:buFontTx/>
              <a:buChar char="●"/>
              <a:tabLst/>
              <a:defRPr/>
            </a:pPr>
            <a:r>
              <a:rPr lang="en-US" altLang="zh-CN" sz="1100" kern="1200" dirty="0">
                <a:solidFill>
                  <a:schemeClr val="tx1"/>
                </a:solidFill>
                <a:effectLst/>
                <a:latin typeface="+mn-lt"/>
                <a:ea typeface="+mn-ea"/>
                <a:cs typeface="+mn-cs"/>
              </a:rPr>
              <a:t>write</a:t>
            </a:r>
            <a:r>
              <a:rPr lang="zh-CN" altLang="zh-CN" sz="1100" kern="1200" dirty="0">
                <a:solidFill>
                  <a:schemeClr val="tx1"/>
                </a:solidFill>
                <a:effectLst/>
                <a:latin typeface="+mn-lt"/>
                <a:ea typeface="+mn-ea"/>
                <a:cs typeface="+mn-cs"/>
              </a:rPr>
              <a:t>和</a:t>
            </a:r>
            <a:r>
              <a:rPr lang="en-US" altLang="zh-CN" sz="1100" kern="1200" dirty="0">
                <a:solidFill>
                  <a:schemeClr val="tx1"/>
                </a:solidFill>
                <a:effectLst/>
                <a:latin typeface="+mn-lt"/>
                <a:ea typeface="+mn-ea"/>
                <a:cs typeface="+mn-cs"/>
              </a:rPr>
              <a:t>read</a:t>
            </a:r>
            <a:r>
              <a:rPr lang="zh-CN" altLang="zh-CN" sz="1100" kern="1200" dirty="0">
                <a:solidFill>
                  <a:schemeClr val="tx1"/>
                </a:solidFill>
                <a:effectLst/>
                <a:latin typeface="+mn-lt"/>
                <a:ea typeface="+mn-ea"/>
                <a:cs typeface="+mn-cs"/>
              </a:rPr>
              <a:t>对称，结构基本类似。这里我们要将文本输出到控制台，而控制台的文件描述符为</a:t>
            </a:r>
            <a:r>
              <a:rPr lang="en-US" altLang="zh-CN" sz="1100" kern="1200" dirty="0">
                <a:solidFill>
                  <a:schemeClr val="tx1"/>
                </a:solidFill>
                <a:effectLst/>
                <a:latin typeface="+mn-lt"/>
                <a:ea typeface="+mn-ea"/>
                <a:cs typeface="+mn-cs"/>
              </a:rPr>
              <a:t>1</a:t>
            </a:r>
            <a:r>
              <a:rPr lang="zh-CN" altLang="zh-CN" sz="1100" kern="1200" dirty="0">
                <a:solidFill>
                  <a:schemeClr val="tx1"/>
                </a:solidFill>
                <a:effectLst/>
                <a:latin typeface="+mn-lt"/>
                <a:ea typeface="+mn-ea"/>
                <a:cs typeface="+mn-cs"/>
              </a:rPr>
              <a:t>，于是我们调用</a:t>
            </a:r>
            <a:r>
              <a:rPr lang="en-US" altLang="zh-CN" sz="1100" kern="1200" dirty="0">
                <a:solidFill>
                  <a:schemeClr val="tx1"/>
                </a:solidFill>
                <a:effectLst/>
                <a:latin typeface="+mn-lt"/>
                <a:ea typeface="+mn-ea"/>
                <a:cs typeface="+mn-cs"/>
              </a:rPr>
              <a:t>write(1, </a:t>
            </a:r>
            <a:r>
              <a:rPr lang="en-US" altLang="zh-CN" sz="1100" kern="1200" dirty="0" err="1">
                <a:solidFill>
                  <a:schemeClr val="tx1"/>
                </a:solidFill>
                <a:effectLst/>
                <a:latin typeface="+mn-lt"/>
                <a:ea typeface="+mn-ea"/>
                <a:cs typeface="+mn-cs"/>
              </a:rPr>
              <a:t>buf</a:t>
            </a:r>
            <a:r>
              <a:rPr lang="en-US" altLang="zh-CN" sz="1100" kern="1200" dirty="0">
                <a:solidFill>
                  <a:schemeClr val="tx1"/>
                </a:solidFill>
                <a:effectLst/>
                <a:latin typeface="+mn-lt"/>
                <a:ea typeface="+mn-ea"/>
                <a:cs typeface="+mn-cs"/>
              </a:rPr>
              <a:t>, n)</a:t>
            </a:r>
            <a:r>
              <a:rPr lang="zh-CN" altLang="zh-CN" sz="1100" kern="1200" dirty="0">
                <a:solidFill>
                  <a:schemeClr val="tx1"/>
                </a:solidFill>
                <a:effectLst/>
                <a:latin typeface="+mn-lt"/>
                <a:ea typeface="+mn-ea"/>
                <a:cs typeface="+mn-cs"/>
              </a:rPr>
              <a:t>。</a:t>
            </a:r>
            <a:r>
              <a:rPr lang="en-US" altLang="zh-CN" sz="1100" kern="1200" dirty="0" err="1">
                <a:solidFill>
                  <a:schemeClr val="tx1"/>
                </a:solidFill>
                <a:effectLst/>
                <a:latin typeface="+mn-lt"/>
                <a:ea typeface="+mn-ea"/>
                <a:cs typeface="+mn-cs"/>
              </a:rPr>
              <a:t>sys_write</a:t>
            </a:r>
            <a:r>
              <a:rPr lang="zh-CN" altLang="zh-CN" sz="1100" kern="1200" dirty="0">
                <a:solidFill>
                  <a:schemeClr val="tx1"/>
                </a:solidFill>
                <a:effectLst/>
                <a:latin typeface="+mn-lt"/>
                <a:ea typeface="+mn-ea"/>
                <a:cs typeface="+mn-cs"/>
              </a:rPr>
              <a:t>类似的调用</a:t>
            </a:r>
            <a:r>
              <a:rPr lang="en-US" altLang="zh-CN" sz="1100" kern="1200" dirty="0" err="1">
                <a:solidFill>
                  <a:schemeClr val="tx1"/>
                </a:solidFill>
                <a:effectLst/>
                <a:latin typeface="+mn-lt"/>
                <a:ea typeface="+mn-ea"/>
                <a:cs typeface="+mn-cs"/>
              </a:rPr>
              <a:t>filewrite</a:t>
            </a:r>
            <a:r>
              <a:rPr lang="en-US" altLang="zh-CN" sz="1100" kern="1200" dirty="0">
                <a:solidFill>
                  <a:schemeClr val="tx1"/>
                </a:solidFill>
                <a:effectLst/>
                <a:latin typeface="+mn-lt"/>
                <a:ea typeface="+mn-ea"/>
                <a:cs typeface="+mn-cs"/>
              </a:rPr>
              <a:t>,</a:t>
            </a:r>
            <a:r>
              <a:rPr lang="zh-CN" altLang="zh-CN" sz="1100" kern="1200" dirty="0">
                <a:solidFill>
                  <a:schemeClr val="tx1"/>
                </a:solidFill>
                <a:effectLst/>
                <a:latin typeface="+mn-lt"/>
                <a:ea typeface="+mn-ea"/>
                <a:cs typeface="+mn-cs"/>
              </a:rPr>
              <a:t>再调用</a:t>
            </a:r>
            <a:r>
              <a:rPr lang="en-US" altLang="zh-CN" sz="1100" kern="1200" dirty="0" err="1">
                <a:solidFill>
                  <a:schemeClr val="tx1"/>
                </a:solidFill>
                <a:effectLst/>
                <a:latin typeface="+mn-lt"/>
                <a:ea typeface="+mn-ea"/>
                <a:cs typeface="+mn-cs"/>
              </a:rPr>
              <a:t>writei</a:t>
            </a:r>
            <a:r>
              <a:rPr lang="zh-CN" altLang="zh-CN" sz="11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Pct val="127272"/>
              <a:buFontTx/>
              <a:buChar char="●"/>
              <a:tabLst/>
              <a:defRPr/>
            </a:pPr>
            <a:r>
              <a:rPr lang="zh-CN" altLang="zh-CN" sz="1100" kern="1200" dirty="0">
                <a:solidFill>
                  <a:schemeClr val="tx1"/>
                </a:solidFill>
                <a:effectLst/>
                <a:latin typeface="+mn-lt"/>
                <a:ea typeface="+mn-ea"/>
                <a:cs typeface="+mn-cs"/>
              </a:rPr>
              <a:t>此时应当输出到控制台这个“设备”中。底层文件系统已经帮我们将磁盘，屏幕，控制台等各种设备都抽象成了“设备”，于是控制台的设备读写函数将帮助我们输出到控制台，也就是</a:t>
            </a:r>
            <a:r>
              <a:rPr lang="en-US" altLang="zh-CN" sz="1100" kern="1200" dirty="0">
                <a:solidFill>
                  <a:schemeClr val="tx1"/>
                </a:solidFill>
                <a:effectLst/>
                <a:latin typeface="+mn-lt"/>
                <a:ea typeface="+mn-ea"/>
                <a:cs typeface="+mn-cs"/>
              </a:rPr>
              <a:t>console</a:t>
            </a:r>
            <a:r>
              <a:rPr lang="zh-CN" altLang="zh-CN" sz="1100" kern="1200" dirty="0">
                <a:solidFill>
                  <a:schemeClr val="tx1"/>
                </a:solidFill>
                <a:effectLst/>
                <a:latin typeface="+mn-lt"/>
                <a:ea typeface="+mn-ea"/>
                <a:cs typeface="+mn-cs"/>
              </a:rPr>
              <a:t>。</a:t>
            </a:r>
            <a:r>
              <a:rPr lang="en-US" altLang="zh-CN" sz="1100" kern="1200" dirty="0">
                <a:solidFill>
                  <a:schemeClr val="tx1"/>
                </a:solidFill>
                <a:effectLst/>
                <a:latin typeface="+mn-lt"/>
                <a:ea typeface="+mn-ea"/>
                <a:cs typeface="+mn-cs"/>
              </a:rPr>
              <a:t>Console</a:t>
            </a:r>
            <a:r>
              <a:rPr lang="zh-CN" altLang="zh-CN" sz="1100" kern="1200" dirty="0">
                <a:solidFill>
                  <a:schemeClr val="tx1"/>
                </a:solidFill>
                <a:effectLst/>
                <a:latin typeface="+mn-lt"/>
                <a:ea typeface="+mn-ea"/>
                <a:cs typeface="+mn-cs"/>
              </a:rPr>
              <a:t>对应的写函数为</a:t>
            </a:r>
            <a:r>
              <a:rPr lang="en-US" altLang="zh-CN" sz="1100" kern="1200" dirty="0" err="1">
                <a:solidFill>
                  <a:schemeClr val="tx1"/>
                </a:solidFill>
                <a:effectLst/>
                <a:latin typeface="+mn-lt"/>
                <a:ea typeface="+mn-ea"/>
                <a:cs typeface="+mn-cs"/>
              </a:rPr>
              <a:t>consolewrite</a:t>
            </a:r>
            <a:r>
              <a:rPr lang="zh-CN" altLang="zh-CN" sz="1100" kern="1200" dirty="0">
                <a:solidFill>
                  <a:schemeClr val="tx1"/>
                </a:solidFill>
                <a:effectLst/>
                <a:latin typeface="+mn-lt"/>
                <a:ea typeface="+mn-ea"/>
                <a:cs typeface="+mn-cs"/>
              </a:rPr>
              <a:t>。</a:t>
            </a:r>
          </a:p>
          <a:p>
            <a:endParaRPr lang="zh-CN" altLang="en-US" dirty="0"/>
          </a:p>
        </p:txBody>
      </p:sp>
    </p:spTree>
    <p:extLst>
      <p:ext uri="{BB962C8B-B14F-4D97-AF65-F5344CB8AC3E}">
        <p14:creationId xmlns:p14="http://schemas.microsoft.com/office/powerpoint/2010/main" val="41688187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127272"/>
              <a:buFontTx/>
              <a:buChar char="●"/>
              <a:tabLst/>
              <a:defRPr/>
            </a:pPr>
            <a:r>
              <a:rPr lang="en-US" altLang="zh-CN" sz="1100" kern="1200" dirty="0" err="1">
                <a:solidFill>
                  <a:schemeClr val="tx1"/>
                </a:solidFill>
                <a:effectLst/>
                <a:latin typeface="+mn-lt"/>
                <a:ea typeface="+mn-ea"/>
                <a:cs typeface="+mn-cs"/>
              </a:rPr>
              <a:t>Consolewrite</a:t>
            </a:r>
            <a:r>
              <a:rPr lang="zh-CN" altLang="zh-CN" sz="1100" kern="1200" dirty="0">
                <a:solidFill>
                  <a:schemeClr val="tx1"/>
                </a:solidFill>
                <a:effectLst/>
                <a:latin typeface="+mn-lt"/>
                <a:ea typeface="+mn-ea"/>
                <a:cs typeface="+mn-cs"/>
              </a:rPr>
              <a:t>一开始先将文件</a:t>
            </a:r>
            <a:r>
              <a:rPr lang="en-US" altLang="zh-CN" sz="1100" kern="1200" dirty="0" err="1">
                <a:solidFill>
                  <a:schemeClr val="tx1"/>
                </a:solidFill>
                <a:effectLst/>
                <a:latin typeface="+mn-lt"/>
                <a:ea typeface="+mn-ea"/>
                <a:cs typeface="+mn-cs"/>
              </a:rPr>
              <a:t>inode</a:t>
            </a:r>
            <a:r>
              <a:rPr lang="zh-CN" altLang="zh-CN" sz="1100" kern="1200" dirty="0">
                <a:solidFill>
                  <a:schemeClr val="tx1"/>
                </a:solidFill>
                <a:effectLst/>
                <a:latin typeface="+mn-lt"/>
                <a:ea typeface="+mn-ea"/>
                <a:cs typeface="+mn-cs"/>
              </a:rPr>
              <a:t>锁上以防并发写操作而出错。紧接着将控制台锁上以防输出混乱。接下来就可以调用</a:t>
            </a:r>
            <a:r>
              <a:rPr lang="en-US" altLang="zh-CN" sz="1100" kern="1200" dirty="0" err="1">
                <a:solidFill>
                  <a:schemeClr val="tx1"/>
                </a:solidFill>
                <a:effectLst/>
                <a:latin typeface="+mn-lt"/>
                <a:ea typeface="+mn-ea"/>
                <a:cs typeface="+mn-cs"/>
              </a:rPr>
              <a:t>consputsc</a:t>
            </a:r>
            <a:r>
              <a:rPr lang="zh-CN" altLang="zh-CN" sz="1100" kern="1200" dirty="0">
                <a:solidFill>
                  <a:schemeClr val="tx1"/>
                </a:solidFill>
                <a:effectLst/>
                <a:latin typeface="+mn-lt"/>
                <a:ea typeface="+mn-ea"/>
                <a:cs typeface="+mn-cs"/>
              </a:rPr>
              <a:t>将</a:t>
            </a:r>
            <a:r>
              <a:rPr lang="en-US" altLang="zh-CN" sz="1100" kern="1200" dirty="0" err="1">
                <a:solidFill>
                  <a:schemeClr val="tx1"/>
                </a:solidFill>
                <a:effectLst/>
                <a:latin typeface="+mn-lt"/>
                <a:ea typeface="+mn-ea"/>
                <a:cs typeface="+mn-cs"/>
              </a:rPr>
              <a:t>buf</a:t>
            </a:r>
            <a:r>
              <a:rPr lang="zh-CN" altLang="zh-CN" sz="1100" kern="1200" dirty="0">
                <a:solidFill>
                  <a:schemeClr val="tx1"/>
                </a:solidFill>
                <a:effectLst/>
                <a:latin typeface="+mn-lt"/>
                <a:ea typeface="+mn-ea"/>
                <a:cs typeface="+mn-cs"/>
              </a:rPr>
              <a:t>中的字符一个一个推到控制台中，进而显示在屏幕上了。</a:t>
            </a:r>
          </a:p>
          <a:p>
            <a:endParaRPr lang="zh-CN" altLang="en-US" dirty="0"/>
          </a:p>
        </p:txBody>
      </p:sp>
    </p:spTree>
    <p:extLst>
      <p:ext uri="{BB962C8B-B14F-4D97-AF65-F5344CB8AC3E}">
        <p14:creationId xmlns:p14="http://schemas.microsoft.com/office/powerpoint/2010/main" val="4253957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当 </a:t>
            </a:r>
            <a:r>
              <a:rPr lang="en-US" altLang="zh-CN" dirty="0"/>
              <a:t>CPU </a:t>
            </a:r>
            <a:r>
              <a:rPr lang="zh-CN" altLang="en-US" dirty="0"/>
              <a:t>启动之后，执行 </a:t>
            </a:r>
            <a:r>
              <a:rPr lang="en-US" altLang="zh-CN" dirty="0"/>
              <a:t>scheduler </a:t>
            </a:r>
            <a:r>
              <a:rPr lang="zh-CN" altLang="en-US" dirty="0"/>
              <a:t>函数。</a:t>
            </a:r>
            <a:r>
              <a:rPr lang="en-US" altLang="zh-CN" dirty="0"/>
              <a:t>scheduler </a:t>
            </a:r>
            <a:r>
              <a:rPr lang="zh-CN" altLang="en-US" dirty="0"/>
              <a:t>函数内部有一个无限循环，每次循环为一个周期。在每个周期里，从进程表中找到一个 </a:t>
            </a:r>
            <a:r>
              <a:rPr lang="en-US" altLang="zh-CN" dirty="0"/>
              <a:t>RUNNABLE </a:t>
            </a:r>
            <a:r>
              <a:rPr lang="zh-CN" altLang="en-US" dirty="0"/>
              <a:t>的进程，切换为进程的上下文，此时开始执行函数。当函数运行结束时，调用 </a:t>
            </a:r>
            <a:r>
              <a:rPr lang="en-US" altLang="zh-CN" dirty="0"/>
              <a:t>return </a:t>
            </a:r>
            <a:r>
              <a:rPr lang="zh-CN" altLang="en-US" dirty="0"/>
              <a:t>函数，此时切换为 </a:t>
            </a:r>
            <a:r>
              <a:rPr lang="en-US" altLang="zh-CN" dirty="0"/>
              <a:t>CPU </a:t>
            </a:r>
            <a:r>
              <a:rPr lang="zh-CN" altLang="en-US" dirty="0"/>
              <a:t>的上下文，开始下一循环。</a:t>
            </a:r>
            <a:endParaRPr lang="en-US" altLang="zh-CN" dirty="0"/>
          </a:p>
          <a:p>
            <a:r>
              <a:rPr lang="zh-CN" altLang="en-US" dirty="0"/>
              <a:t>有两个部分</a:t>
            </a:r>
            <a:endParaRPr lang="en-US" altLang="zh-CN" dirty="0"/>
          </a:p>
          <a:p>
            <a:r>
              <a:rPr lang="zh-CN" altLang="en-US" dirty="0"/>
              <a:t>初始化部分：在 </a:t>
            </a:r>
            <a:r>
              <a:rPr lang="en-US" altLang="zh-CN" dirty="0" err="1"/>
              <a:t>schedulre</a:t>
            </a:r>
            <a:r>
              <a:rPr lang="en-US" altLang="zh-CN" dirty="0"/>
              <a:t>() </a:t>
            </a:r>
            <a:r>
              <a:rPr lang="zh-CN" altLang="en-US" dirty="0"/>
              <a:t>函数中，首先调用 </a:t>
            </a:r>
            <a:r>
              <a:rPr lang="en-US" altLang="zh-CN" dirty="0" err="1"/>
              <a:t>mycpu</a:t>
            </a:r>
            <a:r>
              <a:rPr lang="en-US" altLang="zh-CN" dirty="0"/>
              <a:t>() </a:t>
            </a:r>
            <a:r>
              <a:rPr lang="zh-CN" altLang="en-US" dirty="0"/>
              <a:t>获取当前 </a:t>
            </a:r>
            <a:r>
              <a:rPr lang="en-US" altLang="zh-CN" dirty="0"/>
              <a:t>CPU </a:t>
            </a:r>
            <a:r>
              <a:rPr lang="zh-CN" altLang="en-US" dirty="0"/>
              <a:t>信息，然后将该 </a:t>
            </a:r>
            <a:r>
              <a:rPr lang="en-US" altLang="zh-CN" dirty="0"/>
              <a:t>CPU </a:t>
            </a:r>
            <a:r>
              <a:rPr lang="zh-CN" altLang="en-US" dirty="0"/>
              <a:t>的当前正在运行的进程设为 </a:t>
            </a:r>
            <a:r>
              <a:rPr lang="en-US" altLang="zh-CN" dirty="0"/>
              <a:t>0</a:t>
            </a:r>
            <a:r>
              <a:rPr lang="zh-CN" altLang="en-US" dirty="0"/>
              <a:t>，表示无进程在运行：</a:t>
            </a:r>
            <a:endParaRPr lang="en-US" altLang="zh-CN" dirty="0"/>
          </a:p>
          <a:p>
            <a:r>
              <a:rPr lang="zh-CN" altLang="en-US" dirty="0"/>
              <a:t>调度部分：遍历进程表，检查是否有进程为 </a:t>
            </a:r>
            <a:r>
              <a:rPr lang="en-US" altLang="zh-CN" dirty="0"/>
              <a:t>RUNNABLE </a:t>
            </a:r>
            <a:r>
              <a:rPr lang="zh-CN" altLang="en-US" dirty="0"/>
              <a:t>状态（可以运行但未在运行）。如果有，就将 </a:t>
            </a:r>
            <a:r>
              <a:rPr lang="en-US" altLang="zh-CN" dirty="0"/>
              <a:t>CPU </a:t>
            </a:r>
            <a:r>
              <a:rPr lang="zh-CN" altLang="en-US" dirty="0"/>
              <a:t>的当前运行进程设为该进程，然后用 </a:t>
            </a:r>
            <a:r>
              <a:rPr lang="en-US" altLang="zh-CN" dirty="0" err="1"/>
              <a:t>switchuvm</a:t>
            </a:r>
            <a:r>
              <a:rPr lang="en-US" altLang="zh-CN" dirty="0"/>
              <a:t>() </a:t>
            </a:r>
            <a:r>
              <a:rPr lang="zh-CN" altLang="en-US" dirty="0"/>
              <a:t>修改 </a:t>
            </a:r>
            <a:r>
              <a:rPr lang="en-US" altLang="zh-CN" dirty="0"/>
              <a:t>CPU </a:t>
            </a:r>
            <a:r>
              <a:rPr lang="zh-CN" altLang="en-US" dirty="0"/>
              <a:t>的 </a:t>
            </a:r>
            <a:r>
              <a:rPr lang="en-US" altLang="zh-CN" dirty="0"/>
              <a:t>GDT </a:t>
            </a:r>
            <a:r>
              <a:rPr lang="zh-CN" altLang="en-US" dirty="0"/>
              <a:t>等信息。之后使用 </a:t>
            </a:r>
            <a:r>
              <a:rPr lang="en-US" altLang="zh-CN" dirty="0" err="1"/>
              <a:t>swtch</a:t>
            </a:r>
            <a:r>
              <a:rPr lang="en-US" altLang="zh-CN" dirty="0"/>
              <a:t>() </a:t>
            </a:r>
            <a:r>
              <a:rPr lang="zh-CN" altLang="en-US" dirty="0"/>
              <a:t>函数切换进程（修改上下文环境），最后修改内核虚拟地址空间。</a:t>
            </a:r>
          </a:p>
        </p:txBody>
      </p:sp>
    </p:spTree>
    <p:extLst>
      <p:ext uri="{BB962C8B-B14F-4D97-AF65-F5344CB8AC3E}">
        <p14:creationId xmlns:p14="http://schemas.microsoft.com/office/powerpoint/2010/main" val="39474330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在程序结束阶段，会调用 </a:t>
            </a:r>
            <a:r>
              <a:rPr lang="en-US" altLang="zh-CN" dirty="0"/>
              <a:t>exit() </a:t>
            </a:r>
            <a:r>
              <a:rPr lang="zh-CN" altLang="en-US" dirty="0"/>
              <a:t>函数。</a:t>
            </a:r>
            <a:r>
              <a:rPr lang="en-US" altLang="zh-CN" dirty="0"/>
              <a:t>exit() </a:t>
            </a:r>
            <a:r>
              <a:rPr lang="zh-CN" altLang="en-US" dirty="0"/>
              <a:t>函数在 </a:t>
            </a:r>
            <a:r>
              <a:rPr lang="en-US" altLang="zh-CN" dirty="0" err="1"/>
              <a:t>proc.c</a:t>
            </a:r>
            <a:r>
              <a:rPr lang="en-US" altLang="zh-CN" dirty="0"/>
              <a:t> </a:t>
            </a:r>
            <a:r>
              <a:rPr lang="zh-CN" altLang="en-US" dirty="0"/>
              <a:t>中。主要步骤如下：</a:t>
            </a:r>
          </a:p>
          <a:p>
            <a:r>
              <a:rPr lang="zh-CN" altLang="en-US" dirty="0"/>
              <a:t>首先遍历文件表。文件表大小最大为 </a:t>
            </a:r>
            <a:r>
              <a:rPr lang="en-US" altLang="zh-CN" dirty="0"/>
              <a:t>NOFILE=16 </a:t>
            </a:r>
            <a:r>
              <a:rPr lang="zh-CN" altLang="en-US" dirty="0"/>
              <a:t>个，也就是说一个进程最多打开 </a:t>
            </a:r>
            <a:r>
              <a:rPr lang="en-US" altLang="zh-CN" dirty="0"/>
              <a:t>16 </a:t>
            </a:r>
            <a:r>
              <a:rPr lang="zh-CN" altLang="en-US" dirty="0"/>
              <a:t>个文件。遍历文件表时查看是否打开过该文件，如果打开过就调用</a:t>
            </a:r>
            <a:r>
              <a:rPr lang="en-US" altLang="zh-CN" dirty="0" err="1"/>
              <a:t>fileclose</a:t>
            </a:r>
            <a:r>
              <a:rPr lang="en-US" altLang="zh-CN" dirty="0"/>
              <a:t>() </a:t>
            </a:r>
            <a:r>
              <a:rPr lang="zh-CN" altLang="en-US" dirty="0"/>
              <a:t>函数来关闭文件占用。</a:t>
            </a:r>
          </a:p>
        </p:txBody>
      </p:sp>
    </p:spTree>
    <p:extLst>
      <p:ext uri="{BB962C8B-B14F-4D97-AF65-F5344CB8AC3E}">
        <p14:creationId xmlns:p14="http://schemas.microsoft.com/office/powerpoint/2010/main" val="200919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6568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err="1"/>
              <a:t>ppt</a:t>
            </a:r>
            <a:endParaRPr dirty="0"/>
          </a:p>
        </p:txBody>
      </p:sp>
    </p:spTree>
    <p:extLst>
      <p:ext uri="{BB962C8B-B14F-4D97-AF65-F5344CB8AC3E}">
        <p14:creationId xmlns:p14="http://schemas.microsoft.com/office/powerpoint/2010/main" val="3857560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585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BA3B21"/>
        </a:solidFill>
        <a:effectLst/>
      </p:bgPr>
    </p:bg>
    <p:spTree>
      <p:nvGrpSpPr>
        <p:cNvPr id="1" name="Shape 9"/>
        <p:cNvGrpSpPr/>
        <p:nvPr/>
      </p:nvGrpSpPr>
      <p:grpSpPr>
        <a:xfrm>
          <a:off x="0" y="0"/>
          <a:ext cx="0" cy="0"/>
          <a:chOff x="0" y="0"/>
          <a:chExt cx="0" cy="0"/>
        </a:xfrm>
      </p:grpSpPr>
      <p:sp>
        <p:nvSpPr>
          <p:cNvPr id="10" name="Shape 10"/>
          <p:cNvSpPr/>
          <p:nvPr/>
        </p:nvSpPr>
        <p:spPr>
          <a:xfrm>
            <a:off x="0" y="3493950"/>
            <a:ext cx="9144000" cy="1649400"/>
          </a:xfrm>
          <a:prstGeom prst="rect">
            <a:avLst/>
          </a:prstGeom>
          <a:solidFill>
            <a:srgbClr val="27272D"/>
          </a:solidFill>
          <a:ln>
            <a:noFill/>
          </a:ln>
        </p:spPr>
        <p:txBody>
          <a:bodyPr wrap="square" lIns="91425" tIns="91425" rIns="91425" bIns="91425" anchor="ctr" anchorCtr="0">
            <a:noAutofit/>
          </a:bodyPr>
          <a:lstStyle/>
          <a:p>
            <a:pPr lvl="0" rtl="0">
              <a:spcBef>
                <a:spcPts val="0"/>
              </a:spcBef>
              <a:buNone/>
            </a:pPr>
            <a:endParaRPr>
              <a:solidFill>
                <a:srgbClr val="FFFFFF"/>
              </a:solidFill>
            </a:endParaRPr>
          </a:p>
        </p:txBody>
      </p:sp>
      <p:sp>
        <p:nvSpPr>
          <p:cNvPr id="11" name="Shape 11"/>
          <p:cNvSpPr/>
          <p:nvPr/>
        </p:nvSpPr>
        <p:spPr>
          <a:xfrm>
            <a:off x="3747300" y="3493900"/>
            <a:ext cx="1649400" cy="1649400"/>
          </a:xfrm>
          <a:prstGeom prst="rect">
            <a:avLst/>
          </a:prstGeom>
          <a:solidFill>
            <a:srgbClr val="4F4F5C"/>
          </a:solidFill>
          <a:ln>
            <a:noFill/>
          </a:ln>
        </p:spPr>
        <p:txBody>
          <a:bodyPr wrap="square"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984050" y="0"/>
            <a:ext cx="7175700" cy="3493800"/>
          </a:xfrm>
          <a:prstGeom prst="rect">
            <a:avLst/>
          </a:prstGeom>
        </p:spPr>
        <p:txBody>
          <a:bodyPr wrap="square"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BA3B21"/>
        </a:solidFill>
        <a:effectLst/>
      </p:bgPr>
    </p:bg>
    <p:spTree>
      <p:nvGrpSpPr>
        <p:cNvPr id="1" name="Shape 13"/>
        <p:cNvGrpSpPr/>
        <p:nvPr/>
      </p:nvGrpSpPr>
      <p:grpSpPr>
        <a:xfrm>
          <a:off x="0" y="0"/>
          <a:ext cx="0" cy="0"/>
          <a:chOff x="0" y="0"/>
          <a:chExt cx="0" cy="0"/>
        </a:xfrm>
      </p:grpSpPr>
      <p:sp>
        <p:nvSpPr>
          <p:cNvPr id="14" name="Shape 14"/>
          <p:cNvSpPr/>
          <p:nvPr/>
        </p:nvSpPr>
        <p:spPr>
          <a:xfrm>
            <a:off x="0" y="4044100"/>
            <a:ext cx="9144000" cy="1099200"/>
          </a:xfrm>
          <a:prstGeom prst="rect">
            <a:avLst/>
          </a:prstGeom>
          <a:solidFill>
            <a:srgbClr val="27272D"/>
          </a:solidFill>
          <a:ln>
            <a:noFill/>
          </a:ln>
        </p:spPr>
        <p:txBody>
          <a:bodyPr wrap="square" lIns="91425" tIns="91425" rIns="91425" bIns="91425" anchor="ctr" anchorCtr="0">
            <a:noAutofit/>
          </a:bodyPr>
          <a:lstStyle/>
          <a:p>
            <a:pPr lvl="0" rtl="0">
              <a:spcBef>
                <a:spcPts val="0"/>
              </a:spcBef>
              <a:buNone/>
            </a:pPr>
            <a:endParaRPr>
              <a:solidFill>
                <a:srgbClr val="FFFFFF"/>
              </a:solidFill>
            </a:endParaRPr>
          </a:p>
        </p:txBody>
      </p:sp>
      <p:sp>
        <p:nvSpPr>
          <p:cNvPr id="15" name="Shape 15"/>
          <p:cNvSpPr/>
          <p:nvPr/>
        </p:nvSpPr>
        <p:spPr>
          <a:xfrm>
            <a:off x="4022400" y="4044100"/>
            <a:ext cx="1099200" cy="1099200"/>
          </a:xfrm>
          <a:prstGeom prst="rect">
            <a:avLst/>
          </a:prstGeom>
          <a:solidFill>
            <a:srgbClr val="4F4F5C"/>
          </a:solidFill>
          <a:ln>
            <a:noFill/>
          </a:ln>
        </p:spPr>
        <p:txBody>
          <a:bodyPr wrap="square"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1735925" y="1126150"/>
            <a:ext cx="5672100" cy="1159800"/>
          </a:xfrm>
          <a:prstGeom prst="rect">
            <a:avLst/>
          </a:prstGeom>
        </p:spPr>
        <p:txBody>
          <a:bodyPr wrap="square" lIns="91425" tIns="91425" rIns="91425" bIns="91425" anchor="b"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7" name="Shape 17"/>
          <p:cNvSpPr txBox="1">
            <a:spLocks noGrp="1"/>
          </p:cNvSpPr>
          <p:nvPr>
            <p:ph type="subTitle" idx="1"/>
          </p:nvPr>
        </p:nvSpPr>
        <p:spPr>
          <a:xfrm>
            <a:off x="1735925" y="2665541"/>
            <a:ext cx="5672100" cy="784800"/>
          </a:xfrm>
          <a:prstGeom prst="rect">
            <a:avLst/>
          </a:prstGeom>
        </p:spPr>
        <p:txBody>
          <a:bodyPr wrap="square" lIns="91425" tIns="91425" rIns="91425" bIns="91425" anchor="t" anchorCtr="0"/>
          <a:lstStyle>
            <a:lvl1pPr lvl="0" algn="ctr" rtl="0">
              <a:spcBef>
                <a:spcPts val="0"/>
              </a:spcBef>
              <a:buClr>
                <a:srgbClr val="27272D"/>
              </a:buClr>
              <a:buSzPct val="100000"/>
              <a:buNone/>
              <a:defRPr sz="1800">
                <a:solidFill>
                  <a:srgbClr val="27272D"/>
                </a:solidFill>
              </a:defRPr>
            </a:lvl1pPr>
            <a:lvl2pPr lvl="1" algn="ctr" rtl="0">
              <a:spcBef>
                <a:spcPts val="0"/>
              </a:spcBef>
              <a:buClr>
                <a:srgbClr val="27272D"/>
              </a:buClr>
              <a:buSzPct val="100000"/>
              <a:buNone/>
              <a:defRPr sz="1800">
                <a:solidFill>
                  <a:srgbClr val="27272D"/>
                </a:solidFill>
              </a:defRPr>
            </a:lvl2pPr>
            <a:lvl3pPr lvl="2" algn="ctr" rtl="0">
              <a:spcBef>
                <a:spcPts val="0"/>
              </a:spcBef>
              <a:buClr>
                <a:srgbClr val="27272D"/>
              </a:buClr>
              <a:buSzPct val="100000"/>
              <a:buNone/>
              <a:defRPr sz="1800">
                <a:solidFill>
                  <a:srgbClr val="27272D"/>
                </a:solidFill>
              </a:defRPr>
            </a:lvl3pPr>
            <a:lvl4pPr lvl="3" algn="ctr" rtl="0">
              <a:spcBef>
                <a:spcPts val="0"/>
              </a:spcBef>
              <a:buClr>
                <a:srgbClr val="27272D"/>
              </a:buClr>
              <a:buSzPct val="100000"/>
              <a:buNone/>
              <a:defRPr sz="1800">
                <a:solidFill>
                  <a:srgbClr val="27272D"/>
                </a:solidFill>
              </a:defRPr>
            </a:lvl4pPr>
            <a:lvl5pPr lvl="4" algn="ctr" rtl="0">
              <a:spcBef>
                <a:spcPts val="0"/>
              </a:spcBef>
              <a:buClr>
                <a:srgbClr val="27272D"/>
              </a:buClr>
              <a:buSzPct val="100000"/>
              <a:buNone/>
              <a:defRPr sz="1800">
                <a:solidFill>
                  <a:srgbClr val="27272D"/>
                </a:solidFill>
              </a:defRPr>
            </a:lvl5pPr>
            <a:lvl6pPr lvl="5" algn="ctr" rtl="0">
              <a:spcBef>
                <a:spcPts val="0"/>
              </a:spcBef>
              <a:buClr>
                <a:srgbClr val="27272D"/>
              </a:buClr>
              <a:buSzPct val="100000"/>
              <a:buNone/>
              <a:defRPr sz="1800">
                <a:solidFill>
                  <a:srgbClr val="27272D"/>
                </a:solidFill>
              </a:defRPr>
            </a:lvl6pPr>
            <a:lvl7pPr lvl="6" algn="ctr" rtl="0">
              <a:spcBef>
                <a:spcPts val="0"/>
              </a:spcBef>
              <a:buClr>
                <a:srgbClr val="27272D"/>
              </a:buClr>
              <a:buSzPct val="100000"/>
              <a:buNone/>
              <a:defRPr sz="1800">
                <a:solidFill>
                  <a:srgbClr val="27272D"/>
                </a:solidFill>
              </a:defRPr>
            </a:lvl7pPr>
            <a:lvl8pPr lvl="7" algn="ctr" rtl="0">
              <a:spcBef>
                <a:spcPts val="0"/>
              </a:spcBef>
              <a:buClr>
                <a:srgbClr val="27272D"/>
              </a:buClr>
              <a:buSzPct val="100000"/>
              <a:buNone/>
              <a:defRPr sz="1800">
                <a:solidFill>
                  <a:srgbClr val="27272D"/>
                </a:solidFill>
              </a:defRPr>
            </a:lvl8pPr>
            <a:lvl9pPr lvl="8" algn="ctr" rtl="0">
              <a:spcBef>
                <a:spcPts val="0"/>
              </a:spcBef>
              <a:buClr>
                <a:srgbClr val="27272D"/>
              </a:buClr>
              <a:buSzPct val="100000"/>
              <a:buNone/>
              <a:defRPr sz="1800">
                <a:solidFill>
                  <a:srgbClr val="27272D"/>
                </a:solidFill>
              </a:defRPr>
            </a:lvl9pPr>
          </a:lstStyle>
          <a:p>
            <a:endParaRPr/>
          </a:p>
        </p:txBody>
      </p:sp>
      <p:cxnSp>
        <p:nvCxnSpPr>
          <p:cNvPr id="18" name="Shape 18"/>
          <p:cNvCxnSpPr/>
          <p:nvPr/>
        </p:nvCxnSpPr>
        <p:spPr>
          <a:xfrm>
            <a:off x="3527100" y="2474305"/>
            <a:ext cx="2089800" cy="0"/>
          </a:xfrm>
          <a:prstGeom prst="straightConnector1">
            <a:avLst/>
          </a:prstGeom>
          <a:noFill/>
          <a:ln w="19050" cap="flat" cmpd="sng">
            <a:solidFill>
              <a:srgbClr val="F55C21"/>
            </a:solidFill>
            <a:prstDash val="solid"/>
            <a:round/>
            <a:headEnd type="diamond" w="lg" len="lg"/>
            <a:tailEnd type="diamond"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9"/>
        <p:cNvGrpSpPr/>
        <p:nvPr/>
      </p:nvGrpSpPr>
      <p:grpSpPr>
        <a:xfrm>
          <a:off x="0" y="0"/>
          <a:ext cx="0" cy="0"/>
          <a:chOff x="0" y="0"/>
          <a:chExt cx="0" cy="0"/>
        </a:xfrm>
      </p:grpSpPr>
      <p:sp>
        <p:nvSpPr>
          <p:cNvPr id="20" name="Shape 20"/>
          <p:cNvSpPr/>
          <p:nvPr/>
        </p:nvSpPr>
        <p:spPr>
          <a:xfrm>
            <a:off x="0" y="4593700"/>
            <a:ext cx="9144000" cy="549600"/>
          </a:xfrm>
          <a:prstGeom prst="rect">
            <a:avLst/>
          </a:prstGeom>
          <a:solidFill>
            <a:srgbClr val="BA3B21"/>
          </a:solidFill>
          <a:ln>
            <a:noFill/>
          </a:ln>
        </p:spPr>
        <p:txBody>
          <a:bodyPr wrap="square" lIns="91425" tIns="91425" rIns="91425" bIns="91425" anchor="ctr" anchorCtr="0">
            <a:noAutofit/>
          </a:bodyPr>
          <a:lstStyle/>
          <a:p>
            <a:pPr lvl="0" rtl="0">
              <a:spcBef>
                <a:spcPts val="0"/>
              </a:spcBef>
              <a:buNone/>
            </a:pPr>
            <a:endParaRPr>
              <a:solidFill>
                <a:srgbClr val="FFFFFF"/>
              </a:solidFill>
            </a:endParaRPr>
          </a:p>
        </p:txBody>
      </p:sp>
      <p:sp>
        <p:nvSpPr>
          <p:cNvPr id="21" name="Shape 21"/>
          <p:cNvSpPr/>
          <p:nvPr/>
        </p:nvSpPr>
        <p:spPr>
          <a:xfrm>
            <a:off x="3473700" y="4593700"/>
            <a:ext cx="2196600" cy="549600"/>
          </a:xfrm>
          <a:prstGeom prst="rect">
            <a:avLst/>
          </a:prstGeom>
          <a:solidFill>
            <a:srgbClr val="F55C21"/>
          </a:solidFill>
          <a:ln>
            <a:noFill/>
          </a:ln>
        </p:spPr>
        <p:txBody>
          <a:bodyPr wrap="square" lIns="91425" tIns="91425" rIns="91425" bIns="91425" anchor="ctr" anchorCtr="0">
            <a:noAutofit/>
          </a:bodyPr>
          <a:lstStyle/>
          <a:p>
            <a:pPr lvl="0">
              <a:spcBef>
                <a:spcPts val="0"/>
              </a:spcBef>
              <a:buNone/>
            </a:pPr>
            <a:endParaRPr/>
          </a:p>
        </p:txBody>
      </p:sp>
      <p:cxnSp>
        <p:nvCxnSpPr>
          <p:cNvPr id="22" name="Shape 22"/>
          <p:cNvCxnSpPr/>
          <p:nvPr/>
        </p:nvCxnSpPr>
        <p:spPr>
          <a:xfrm>
            <a:off x="3527100" y="887200"/>
            <a:ext cx="2089800" cy="0"/>
          </a:xfrm>
          <a:prstGeom prst="straightConnector1">
            <a:avLst/>
          </a:prstGeom>
          <a:noFill/>
          <a:ln w="19050" cap="flat" cmpd="sng">
            <a:solidFill>
              <a:srgbClr val="BA3B21"/>
            </a:solidFill>
            <a:prstDash val="solid"/>
            <a:round/>
            <a:headEnd type="diamond" w="lg" len="lg"/>
            <a:tailEnd type="diamond" w="lg" len="lg"/>
          </a:ln>
        </p:spPr>
      </p:cxnSp>
      <p:sp>
        <p:nvSpPr>
          <p:cNvPr id="23" name="Shape 23"/>
          <p:cNvSpPr txBox="1">
            <a:spLocks noGrp="1"/>
          </p:cNvSpPr>
          <p:nvPr>
            <p:ph type="body" idx="1"/>
          </p:nvPr>
        </p:nvSpPr>
        <p:spPr>
          <a:xfrm>
            <a:off x="1404225" y="1194150"/>
            <a:ext cx="6335400" cy="3092700"/>
          </a:xfrm>
          <a:prstGeom prst="rect">
            <a:avLst/>
          </a:prstGeom>
        </p:spPr>
        <p:txBody>
          <a:bodyPr wrap="square" lIns="91425" tIns="91425" rIns="91425" bIns="91425" anchor="ctr" anchorCtr="0"/>
          <a:lstStyle>
            <a:lvl1pPr lvl="0" algn="ctr" rtl="0">
              <a:spcBef>
                <a:spcPts val="0"/>
              </a:spcBef>
              <a:buSzPct val="100000"/>
              <a:defRPr sz="3000" i="1"/>
            </a:lvl1pPr>
            <a:lvl2pPr lvl="1" algn="ctr" rtl="0">
              <a:spcBef>
                <a:spcPts val="0"/>
              </a:spcBef>
              <a:buSzPct val="100000"/>
              <a:defRPr sz="3000" i="1"/>
            </a:lvl2pPr>
            <a:lvl3pPr lvl="2" algn="ctr" rtl="0">
              <a:spcBef>
                <a:spcPts val="0"/>
              </a:spcBef>
              <a:buSzPct val="100000"/>
              <a:defRPr sz="3000" i="1"/>
            </a:lvl3pPr>
            <a:lvl4pPr lvl="3" algn="ctr" rtl="0">
              <a:spcBef>
                <a:spcPts val="0"/>
              </a:spcBef>
              <a:buSzPct val="100000"/>
              <a:defRPr sz="3000" i="1"/>
            </a:lvl4pPr>
            <a:lvl5pPr lvl="4" algn="ctr" rtl="0">
              <a:spcBef>
                <a:spcPts val="0"/>
              </a:spcBef>
              <a:buSzPct val="100000"/>
              <a:defRPr sz="3000" i="1"/>
            </a:lvl5pPr>
            <a:lvl6pPr lvl="5" algn="ctr" rtl="0">
              <a:spcBef>
                <a:spcPts val="0"/>
              </a:spcBef>
              <a:buSzPct val="100000"/>
              <a:defRPr sz="3000" i="1"/>
            </a:lvl6pPr>
            <a:lvl7pPr lvl="6" algn="ctr" rtl="0">
              <a:spcBef>
                <a:spcPts val="0"/>
              </a:spcBef>
              <a:buSzPct val="100000"/>
              <a:defRPr sz="3000" i="1"/>
            </a:lvl7pPr>
            <a:lvl8pPr lvl="7" algn="ctr" rtl="0">
              <a:spcBef>
                <a:spcPts val="0"/>
              </a:spcBef>
              <a:buSzPct val="100000"/>
              <a:defRPr sz="3000" i="1"/>
            </a:lvl8pPr>
            <a:lvl9pPr lvl="8" algn="ctr">
              <a:spcBef>
                <a:spcPts val="0"/>
              </a:spcBef>
              <a:buSzPct val="100000"/>
              <a:defRPr sz="3000" i="1"/>
            </a:lvl9pPr>
          </a:lstStyle>
          <a:p>
            <a:endParaRPr/>
          </a:p>
        </p:txBody>
      </p:sp>
      <p:sp>
        <p:nvSpPr>
          <p:cNvPr id="24" name="Shape 24"/>
          <p:cNvSpPr txBox="1"/>
          <p:nvPr/>
        </p:nvSpPr>
        <p:spPr>
          <a:xfrm>
            <a:off x="3593400" y="84512"/>
            <a:ext cx="1957200" cy="653700"/>
          </a:xfrm>
          <a:prstGeom prst="rect">
            <a:avLst/>
          </a:prstGeom>
          <a:noFill/>
          <a:ln>
            <a:noFill/>
          </a:ln>
        </p:spPr>
        <p:txBody>
          <a:bodyPr wrap="square" lIns="91425" tIns="91425" rIns="91425" bIns="91425" anchor="t" anchorCtr="0">
            <a:noAutofit/>
          </a:bodyPr>
          <a:lstStyle/>
          <a:p>
            <a:pPr lvl="0" algn="ctr">
              <a:spcBef>
                <a:spcPts val="0"/>
              </a:spcBef>
              <a:buNone/>
            </a:pPr>
            <a:r>
              <a:rPr lang="en" sz="6800" b="1">
                <a:solidFill>
                  <a:srgbClr val="F55C21"/>
                </a:solidFill>
                <a:latin typeface="Encode Sans"/>
                <a:ea typeface="Encode Sans"/>
                <a:cs typeface="Encode Sans"/>
                <a:sym typeface="Encode Sans"/>
              </a:rPr>
              <a:t>“</a:t>
            </a:r>
          </a:p>
        </p:txBody>
      </p:sp>
      <p:sp>
        <p:nvSpPr>
          <p:cNvPr id="25" name="Shape 25"/>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6"/>
        <p:cNvGrpSpPr/>
        <p:nvPr/>
      </p:nvGrpSpPr>
      <p:grpSpPr>
        <a:xfrm>
          <a:off x="0" y="0"/>
          <a:ext cx="0" cy="0"/>
          <a:chOff x="0" y="0"/>
          <a:chExt cx="0" cy="0"/>
        </a:xfrm>
      </p:grpSpPr>
      <p:grpSp>
        <p:nvGrpSpPr>
          <p:cNvPr id="27" name="Shape 27"/>
          <p:cNvGrpSpPr/>
          <p:nvPr/>
        </p:nvGrpSpPr>
        <p:grpSpPr>
          <a:xfrm>
            <a:off x="-11050" y="887200"/>
            <a:ext cx="9155050" cy="4256100"/>
            <a:chOff x="-11050" y="887200"/>
            <a:chExt cx="9155050" cy="4256100"/>
          </a:xfrm>
        </p:grpSpPr>
        <p:cxnSp>
          <p:nvCxnSpPr>
            <p:cNvPr id="28" name="Shape 28"/>
            <p:cNvCxnSpPr/>
            <p:nvPr/>
          </p:nvCxnSpPr>
          <p:spPr>
            <a:xfrm>
              <a:off x="-11050" y="887200"/>
              <a:ext cx="8060400" cy="0"/>
            </a:xfrm>
            <a:prstGeom prst="straightConnector1">
              <a:avLst/>
            </a:prstGeom>
            <a:noFill/>
            <a:ln w="19050" cap="flat" cmpd="sng">
              <a:solidFill>
                <a:srgbClr val="BA3B21"/>
              </a:solidFill>
              <a:prstDash val="solid"/>
              <a:round/>
              <a:headEnd type="none" w="lg" len="lg"/>
              <a:tailEnd type="diamond" w="lg" len="lg"/>
            </a:ln>
          </p:spPr>
        </p:cxnSp>
        <p:sp>
          <p:nvSpPr>
            <p:cNvPr id="29" name="Shape 29"/>
            <p:cNvSpPr/>
            <p:nvPr/>
          </p:nvSpPr>
          <p:spPr>
            <a:xfrm>
              <a:off x="0" y="4593700"/>
              <a:ext cx="9144000" cy="549600"/>
            </a:xfrm>
            <a:prstGeom prst="rect">
              <a:avLst/>
            </a:prstGeom>
            <a:solidFill>
              <a:srgbClr val="BA3B21"/>
            </a:solidFill>
            <a:ln>
              <a:noFill/>
            </a:ln>
          </p:spPr>
          <p:txBody>
            <a:bodyPr wrap="square" lIns="91425" tIns="91425" rIns="91425" bIns="91425" anchor="ctr" anchorCtr="0">
              <a:noAutofit/>
            </a:bodyPr>
            <a:lstStyle/>
            <a:p>
              <a:pPr lvl="0" rtl="0">
                <a:spcBef>
                  <a:spcPts val="0"/>
                </a:spcBef>
                <a:buNone/>
              </a:pPr>
              <a:endParaRPr>
                <a:solidFill>
                  <a:srgbClr val="FFFFFF"/>
                </a:solidFill>
              </a:endParaRPr>
            </a:p>
          </p:txBody>
        </p:sp>
        <p:sp>
          <p:nvSpPr>
            <p:cNvPr id="30" name="Shape 30"/>
            <p:cNvSpPr/>
            <p:nvPr/>
          </p:nvSpPr>
          <p:spPr>
            <a:xfrm>
              <a:off x="0" y="4593700"/>
              <a:ext cx="549600" cy="549600"/>
            </a:xfrm>
            <a:prstGeom prst="rect">
              <a:avLst/>
            </a:prstGeom>
            <a:solidFill>
              <a:srgbClr val="F55C21"/>
            </a:solidFill>
            <a:ln>
              <a:noFill/>
            </a:ln>
          </p:spPr>
          <p:txBody>
            <a:bodyPr wrap="square" lIns="91425" tIns="91425" rIns="91425" bIns="91425" anchor="ctr" anchorCtr="0">
              <a:noAutofit/>
            </a:bodyPr>
            <a:lstStyle/>
            <a:p>
              <a:pPr lvl="0">
                <a:spcBef>
                  <a:spcPts val="0"/>
                </a:spcBef>
                <a:buNone/>
              </a:pPr>
              <a:endParaRPr/>
            </a:p>
          </p:txBody>
        </p:sp>
        <p:cxnSp>
          <p:nvCxnSpPr>
            <p:cNvPr id="31" name="Shape 31"/>
            <p:cNvCxnSpPr/>
            <p:nvPr/>
          </p:nvCxnSpPr>
          <p:spPr>
            <a:xfrm>
              <a:off x="-11050" y="887200"/>
              <a:ext cx="552900" cy="0"/>
            </a:xfrm>
            <a:prstGeom prst="straightConnector1">
              <a:avLst/>
            </a:prstGeom>
            <a:noFill/>
            <a:ln w="19050" cap="flat" cmpd="sng">
              <a:solidFill>
                <a:srgbClr val="F55C21"/>
              </a:solidFill>
              <a:prstDash val="solid"/>
              <a:round/>
              <a:headEnd type="none" w="lg" len="lg"/>
              <a:tailEnd type="none" w="lg" len="lg"/>
            </a:ln>
          </p:spPr>
        </p:cxnSp>
      </p:grpSp>
      <p:sp>
        <p:nvSpPr>
          <p:cNvPr id="32" name="Shape 32"/>
          <p:cNvSpPr txBox="1">
            <a:spLocks noGrp="1"/>
          </p:cNvSpPr>
          <p:nvPr>
            <p:ph type="title"/>
          </p:nvPr>
        </p:nvSpPr>
        <p:spPr>
          <a:xfrm>
            <a:off x="549600" y="361375"/>
            <a:ext cx="7497000" cy="5496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body" idx="1"/>
          </p:nvPr>
        </p:nvSpPr>
        <p:spPr>
          <a:xfrm>
            <a:off x="549600" y="1200150"/>
            <a:ext cx="7497000" cy="29463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4" name="Shape 34"/>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4"/>
        <p:cNvGrpSpPr/>
        <p:nvPr/>
      </p:nvGrpSpPr>
      <p:grpSpPr>
        <a:xfrm>
          <a:off x="0" y="0"/>
          <a:ext cx="0" cy="0"/>
          <a:chOff x="0" y="0"/>
          <a:chExt cx="0" cy="0"/>
        </a:xfrm>
      </p:grpSpPr>
      <p:grpSp>
        <p:nvGrpSpPr>
          <p:cNvPr id="45" name="Shape 45"/>
          <p:cNvGrpSpPr/>
          <p:nvPr/>
        </p:nvGrpSpPr>
        <p:grpSpPr>
          <a:xfrm>
            <a:off x="-11050" y="887200"/>
            <a:ext cx="9155050" cy="4256100"/>
            <a:chOff x="-11050" y="887200"/>
            <a:chExt cx="9155050" cy="4256100"/>
          </a:xfrm>
        </p:grpSpPr>
        <p:cxnSp>
          <p:nvCxnSpPr>
            <p:cNvPr id="46" name="Shape 46"/>
            <p:cNvCxnSpPr/>
            <p:nvPr/>
          </p:nvCxnSpPr>
          <p:spPr>
            <a:xfrm>
              <a:off x="-11050" y="887200"/>
              <a:ext cx="8060400" cy="0"/>
            </a:xfrm>
            <a:prstGeom prst="straightConnector1">
              <a:avLst/>
            </a:prstGeom>
            <a:noFill/>
            <a:ln w="19050" cap="flat" cmpd="sng">
              <a:solidFill>
                <a:srgbClr val="BA3B21"/>
              </a:solidFill>
              <a:prstDash val="solid"/>
              <a:round/>
              <a:headEnd type="none" w="lg" len="lg"/>
              <a:tailEnd type="diamond" w="lg" len="lg"/>
            </a:ln>
          </p:spPr>
        </p:cxnSp>
        <p:sp>
          <p:nvSpPr>
            <p:cNvPr id="47" name="Shape 47"/>
            <p:cNvSpPr/>
            <p:nvPr/>
          </p:nvSpPr>
          <p:spPr>
            <a:xfrm>
              <a:off x="0" y="4593700"/>
              <a:ext cx="9144000" cy="549600"/>
            </a:xfrm>
            <a:prstGeom prst="rect">
              <a:avLst/>
            </a:prstGeom>
            <a:solidFill>
              <a:srgbClr val="BA3B21"/>
            </a:solidFill>
            <a:ln>
              <a:noFill/>
            </a:ln>
          </p:spPr>
          <p:txBody>
            <a:bodyPr wrap="square" lIns="91425" tIns="91425" rIns="91425" bIns="91425" anchor="ctr" anchorCtr="0">
              <a:noAutofit/>
            </a:bodyPr>
            <a:lstStyle/>
            <a:p>
              <a:pPr lvl="0" rtl="0">
                <a:spcBef>
                  <a:spcPts val="0"/>
                </a:spcBef>
                <a:buNone/>
              </a:pPr>
              <a:endParaRPr>
                <a:solidFill>
                  <a:srgbClr val="FFFFFF"/>
                </a:solidFill>
              </a:endParaRPr>
            </a:p>
          </p:txBody>
        </p:sp>
        <p:sp>
          <p:nvSpPr>
            <p:cNvPr id="48" name="Shape 48"/>
            <p:cNvSpPr/>
            <p:nvPr/>
          </p:nvSpPr>
          <p:spPr>
            <a:xfrm>
              <a:off x="0" y="4593700"/>
              <a:ext cx="549600" cy="549600"/>
            </a:xfrm>
            <a:prstGeom prst="rect">
              <a:avLst/>
            </a:prstGeom>
            <a:solidFill>
              <a:srgbClr val="F55C21"/>
            </a:solidFill>
            <a:ln>
              <a:noFill/>
            </a:ln>
          </p:spPr>
          <p:txBody>
            <a:bodyPr wrap="square" lIns="91425" tIns="91425" rIns="91425" bIns="91425" anchor="ctr" anchorCtr="0">
              <a:noAutofit/>
            </a:bodyPr>
            <a:lstStyle/>
            <a:p>
              <a:pPr lvl="0">
                <a:spcBef>
                  <a:spcPts val="0"/>
                </a:spcBef>
                <a:buNone/>
              </a:pPr>
              <a:endParaRPr/>
            </a:p>
          </p:txBody>
        </p:sp>
        <p:cxnSp>
          <p:nvCxnSpPr>
            <p:cNvPr id="49" name="Shape 49"/>
            <p:cNvCxnSpPr/>
            <p:nvPr/>
          </p:nvCxnSpPr>
          <p:spPr>
            <a:xfrm>
              <a:off x="-11050" y="887200"/>
              <a:ext cx="552900" cy="0"/>
            </a:xfrm>
            <a:prstGeom prst="straightConnector1">
              <a:avLst/>
            </a:prstGeom>
            <a:noFill/>
            <a:ln w="19050" cap="flat" cmpd="sng">
              <a:solidFill>
                <a:srgbClr val="F55C21"/>
              </a:solidFill>
              <a:prstDash val="solid"/>
              <a:round/>
              <a:headEnd type="none" w="lg" len="lg"/>
              <a:tailEnd type="none" w="lg" len="lg"/>
            </a:ln>
          </p:spPr>
        </p:cxnSp>
      </p:grpSp>
      <p:sp>
        <p:nvSpPr>
          <p:cNvPr id="50" name="Shape 50"/>
          <p:cNvSpPr txBox="1">
            <a:spLocks noGrp="1"/>
          </p:cNvSpPr>
          <p:nvPr>
            <p:ph type="title"/>
          </p:nvPr>
        </p:nvSpPr>
        <p:spPr>
          <a:xfrm>
            <a:off x="549600" y="361375"/>
            <a:ext cx="7497000" cy="5496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1" name="Shape 51"/>
          <p:cNvSpPr txBox="1">
            <a:spLocks noGrp="1"/>
          </p:cNvSpPr>
          <p:nvPr>
            <p:ph type="body" idx="1"/>
          </p:nvPr>
        </p:nvSpPr>
        <p:spPr>
          <a:xfrm>
            <a:off x="549600" y="1200150"/>
            <a:ext cx="3639000" cy="3108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52" name="Shape 52"/>
          <p:cNvSpPr txBox="1">
            <a:spLocks noGrp="1"/>
          </p:cNvSpPr>
          <p:nvPr>
            <p:ph type="body" idx="2"/>
          </p:nvPr>
        </p:nvSpPr>
        <p:spPr>
          <a:xfrm>
            <a:off x="4407604" y="1200150"/>
            <a:ext cx="3639000" cy="3108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53" name="Shape 53"/>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olored">
    <p:bg>
      <p:bgPr>
        <a:solidFill>
          <a:srgbClr val="BA3B21"/>
        </a:solidFill>
        <a:effectLst/>
      </p:bgPr>
    </p:bg>
    <p:spTree>
      <p:nvGrpSpPr>
        <p:cNvPr id="1" name="Shape 83"/>
        <p:cNvGrpSpPr/>
        <p:nvPr/>
      </p:nvGrpSpPr>
      <p:grpSpPr>
        <a:xfrm>
          <a:off x="0" y="0"/>
          <a:ext cx="0" cy="0"/>
          <a:chOff x="0" y="0"/>
          <a:chExt cx="0" cy="0"/>
        </a:xfrm>
      </p:grpSpPr>
      <p:sp>
        <p:nvSpPr>
          <p:cNvPr id="84" name="Shape 84"/>
          <p:cNvSpPr/>
          <p:nvPr/>
        </p:nvSpPr>
        <p:spPr>
          <a:xfrm>
            <a:off x="0" y="4593700"/>
            <a:ext cx="9144000" cy="549600"/>
          </a:xfrm>
          <a:prstGeom prst="rect">
            <a:avLst/>
          </a:prstGeom>
          <a:solidFill>
            <a:srgbClr val="27272D"/>
          </a:solidFill>
          <a:ln>
            <a:noFill/>
          </a:ln>
        </p:spPr>
        <p:txBody>
          <a:bodyPr wrap="square" lIns="91425" tIns="91425" rIns="91425" bIns="91425" anchor="ctr" anchorCtr="0">
            <a:noAutofit/>
          </a:bodyPr>
          <a:lstStyle/>
          <a:p>
            <a:pPr lvl="0" rtl="0">
              <a:spcBef>
                <a:spcPts val="0"/>
              </a:spcBef>
              <a:buNone/>
            </a:pPr>
            <a:endParaRPr>
              <a:solidFill>
                <a:srgbClr val="FFFFFF"/>
              </a:solidFill>
            </a:endParaRPr>
          </a:p>
        </p:txBody>
      </p:sp>
      <p:sp>
        <p:nvSpPr>
          <p:cNvPr id="85" name="Shape 85"/>
          <p:cNvSpPr/>
          <p:nvPr/>
        </p:nvSpPr>
        <p:spPr>
          <a:xfrm>
            <a:off x="3473700" y="4593700"/>
            <a:ext cx="2196600" cy="549600"/>
          </a:xfrm>
          <a:prstGeom prst="rect">
            <a:avLst/>
          </a:prstGeom>
          <a:solidFill>
            <a:srgbClr val="4F4F5C"/>
          </a:solidFill>
          <a:ln>
            <a:noFill/>
          </a:ln>
        </p:spPr>
        <p:txBody>
          <a:bodyPr wrap="square" lIns="91425" tIns="91425" rIns="91425" bIns="91425" anchor="ctr" anchorCtr="0">
            <a:noAutofit/>
          </a:bodyPr>
          <a:lstStyle/>
          <a:p>
            <a:pPr lvl="0">
              <a:spcBef>
                <a:spcPts val="0"/>
              </a:spcBef>
              <a:buNone/>
            </a:pPr>
            <a:endParaRPr/>
          </a:p>
        </p:txBody>
      </p:sp>
      <p:sp>
        <p:nvSpPr>
          <p:cNvPr id="86" name="Shape 86"/>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7272D"/>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49600" y="361375"/>
            <a:ext cx="7497000" cy="549600"/>
          </a:xfrm>
          <a:prstGeom prst="rect">
            <a:avLst/>
          </a:prstGeom>
          <a:noFill/>
          <a:ln>
            <a:noFill/>
          </a:ln>
        </p:spPr>
        <p:txBody>
          <a:bodyPr wrap="square" lIns="91425" tIns="91425" rIns="91425" bIns="91425" anchor="b" anchorCtr="0"/>
          <a:lstStyle>
            <a:lvl1pPr lvl="0">
              <a:spcBef>
                <a:spcPts val="0"/>
              </a:spcBef>
              <a:buClr>
                <a:srgbClr val="FFFFFF"/>
              </a:buClr>
              <a:buSzPct val="100000"/>
              <a:buFont typeface="Encode Sans"/>
              <a:buNone/>
              <a:defRPr sz="1800" b="1">
                <a:solidFill>
                  <a:srgbClr val="FFFFFF"/>
                </a:solidFill>
                <a:latin typeface="Encode Sans"/>
                <a:ea typeface="Encode Sans"/>
                <a:cs typeface="Encode Sans"/>
                <a:sym typeface="Encode Sans"/>
              </a:defRPr>
            </a:lvl1pPr>
            <a:lvl2pPr lvl="1">
              <a:spcBef>
                <a:spcPts val="0"/>
              </a:spcBef>
              <a:buClr>
                <a:srgbClr val="FFFFFF"/>
              </a:buClr>
              <a:buSzPct val="100000"/>
              <a:buFont typeface="Encode Sans"/>
              <a:buNone/>
              <a:defRPr sz="1800" b="1">
                <a:solidFill>
                  <a:srgbClr val="FFFFFF"/>
                </a:solidFill>
                <a:latin typeface="Encode Sans"/>
                <a:ea typeface="Encode Sans"/>
                <a:cs typeface="Encode Sans"/>
                <a:sym typeface="Encode Sans"/>
              </a:defRPr>
            </a:lvl2pPr>
            <a:lvl3pPr lvl="2">
              <a:spcBef>
                <a:spcPts val="0"/>
              </a:spcBef>
              <a:buClr>
                <a:srgbClr val="FFFFFF"/>
              </a:buClr>
              <a:buSzPct val="100000"/>
              <a:buFont typeface="Encode Sans"/>
              <a:buNone/>
              <a:defRPr sz="1800" b="1">
                <a:solidFill>
                  <a:srgbClr val="FFFFFF"/>
                </a:solidFill>
                <a:latin typeface="Encode Sans"/>
                <a:ea typeface="Encode Sans"/>
                <a:cs typeface="Encode Sans"/>
                <a:sym typeface="Encode Sans"/>
              </a:defRPr>
            </a:lvl3pPr>
            <a:lvl4pPr lvl="3">
              <a:spcBef>
                <a:spcPts val="0"/>
              </a:spcBef>
              <a:buClr>
                <a:srgbClr val="FFFFFF"/>
              </a:buClr>
              <a:buSzPct val="100000"/>
              <a:buFont typeface="Encode Sans"/>
              <a:buNone/>
              <a:defRPr sz="1800" b="1">
                <a:solidFill>
                  <a:srgbClr val="FFFFFF"/>
                </a:solidFill>
                <a:latin typeface="Encode Sans"/>
                <a:ea typeface="Encode Sans"/>
                <a:cs typeface="Encode Sans"/>
                <a:sym typeface="Encode Sans"/>
              </a:defRPr>
            </a:lvl4pPr>
            <a:lvl5pPr lvl="4">
              <a:spcBef>
                <a:spcPts val="0"/>
              </a:spcBef>
              <a:buClr>
                <a:srgbClr val="FFFFFF"/>
              </a:buClr>
              <a:buSzPct val="100000"/>
              <a:buFont typeface="Encode Sans"/>
              <a:buNone/>
              <a:defRPr sz="1800" b="1">
                <a:solidFill>
                  <a:srgbClr val="FFFFFF"/>
                </a:solidFill>
                <a:latin typeface="Encode Sans"/>
                <a:ea typeface="Encode Sans"/>
                <a:cs typeface="Encode Sans"/>
                <a:sym typeface="Encode Sans"/>
              </a:defRPr>
            </a:lvl5pPr>
            <a:lvl6pPr lvl="5">
              <a:spcBef>
                <a:spcPts val="0"/>
              </a:spcBef>
              <a:buClr>
                <a:srgbClr val="FFFFFF"/>
              </a:buClr>
              <a:buSzPct val="100000"/>
              <a:buFont typeface="Encode Sans"/>
              <a:buNone/>
              <a:defRPr sz="1800" b="1">
                <a:solidFill>
                  <a:srgbClr val="FFFFFF"/>
                </a:solidFill>
                <a:latin typeface="Encode Sans"/>
                <a:ea typeface="Encode Sans"/>
                <a:cs typeface="Encode Sans"/>
                <a:sym typeface="Encode Sans"/>
              </a:defRPr>
            </a:lvl6pPr>
            <a:lvl7pPr lvl="6">
              <a:spcBef>
                <a:spcPts val="0"/>
              </a:spcBef>
              <a:buClr>
                <a:srgbClr val="FFFFFF"/>
              </a:buClr>
              <a:buSzPct val="100000"/>
              <a:buFont typeface="Encode Sans"/>
              <a:buNone/>
              <a:defRPr sz="1800" b="1">
                <a:solidFill>
                  <a:srgbClr val="FFFFFF"/>
                </a:solidFill>
                <a:latin typeface="Encode Sans"/>
                <a:ea typeface="Encode Sans"/>
                <a:cs typeface="Encode Sans"/>
                <a:sym typeface="Encode Sans"/>
              </a:defRPr>
            </a:lvl7pPr>
            <a:lvl8pPr lvl="7">
              <a:spcBef>
                <a:spcPts val="0"/>
              </a:spcBef>
              <a:buClr>
                <a:srgbClr val="FFFFFF"/>
              </a:buClr>
              <a:buSzPct val="100000"/>
              <a:buFont typeface="Encode Sans"/>
              <a:buNone/>
              <a:defRPr sz="1800" b="1">
                <a:solidFill>
                  <a:srgbClr val="FFFFFF"/>
                </a:solidFill>
                <a:latin typeface="Encode Sans"/>
                <a:ea typeface="Encode Sans"/>
                <a:cs typeface="Encode Sans"/>
                <a:sym typeface="Encode Sans"/>
              </a:defRPr>
            </a:lvl8pPr>
            <a:lvl9pPr lvl="8">
              <a:spcBef>
                <a:spcPts val="0"/>
              </a:spcBef>
              <a:buClr>
                <a:srgbClr val="FFFFFF"/>
              </a:buClr>
              <a:buSzPct val="100000"/>
              <a:buFont typeface="Encode Sans"/>
              <a:buNone/>
              <a:defRPr sz="1800" b="1">
                <a:solidFill>
                  <a:srgbClr val="FFFFFF"/>
                </a:solidFill>
                <a:latin typeface="Encode Sans"/>
                <a:ea typeface="Encode Sans"/>
                <a:cs typeface="Encode Sans"/>
                <a:sym typeface="Encode Sans"/>
              </a:defRPr>
            </a:lvl9pPr>
          </a:lstStyle>
          <a:p>
            <a:endParaRPr/>
          </a:p>
        </p:txBody>
      </p:sp>
      <p:sp>
        <p:nvSpPr>
          <p:cNvPr id="7" name="Shape 7"/>
          <p:cNvSpPr txBox="1">
            <a:spLocks noGrp="1"/>
          </p:cNvSpPr>
          <p:nvPr>
            <p:ph type="body" idx="1"/>
          </p:nvPr>
        </p:nvSpPr>
        <p:spPr>
          <a:xfrm>
            <a:off x="549600" y="1200150"/>
            <a:ext cx="7497000" cy="2946300"/>
          </a:xfrm>
          <a:prstGeom prst="rect">
            <a:avLst/>
          </a:prstGeom>
          <a:noFill/>
          <a:ln>
            <a:noFill/>
          </a:ln>
        </p:spPr>
        <p:txBody>
          <a:bodyPr wrap="square" lIns="91425" tIns="91425" rIns="91425" bIns="91425" anchor="t" anchorCtr="0"/>
          <a:lstStyle>
            <a:lvl1pPr lvl="0">
              <a:lnSpc>
                <a:spcPct val="115000"/>
              </a:lnSpc>
              <a:spcBef>
                <a:spcPts val="600"/>
              </a:spcBef>
              <a:buClr>
                <a:srgbClr val="F55C21"/>
              </a:buClr>
              <a:buSzPct val="100000"/>
              <a:buFont typeface="Encode Sans ExtraLight"/>
              <a:buChar char="▪"/>
              <a:defRPr sz="2400">
                <a:solidFill>
                  <a:srgbClr val="FFFFFF"/>
                </a:solidFill>
                <a:latin typeface="Encode Sans ExtraLight"/>
                <a:ea typeface="Encode Sans ExtraLight"/>
                <a:cs typeface="Encode Sans ExtraLight"/>
                <a:sym typeface="Encode Sans ExtraLight"/>
              </a:defRPr>
            </a:lvl1pPr>
            <a:lvl2pPr lvl="1">
              <a:lnSpc>
                <a:spcPct val="115000"/>
              </a:lnSpc>
              <a:spcBef>
                <a:spcPts val="480"/>
              </a:spcBef>
              <a:buClr>
                <a:srgbClr val="BA3B21"/>
              </a:buClr>
              <a:buSzPct val="100000"/>
              <a:buFont typeface="Encode Sans ExtraLight"/>
              <a:buChar char="▫"/>
              <a:defRPr sz="2400">
                <a:solidFill>
                  <a:srgbClr val="FFFFFF"/>
                </a:solidFill>
                <a:latin typeface="Encode Sans ExtraLight"/>
                <a:ea typeface="Encode Sans ExtraLight"/>
                <a:cs typeface="Encode Sans ExtraLight"/>
                <a:sym typeface="Encode Sans ExtraLight"/>
              </a:defRPr>
            </a:lvl2pPr>
            <a:lvl3pPr lvl="2">
              <a:lnSpc>
                <a:spcPct val="115000"/>
              </a:lnSpc>
              <a:spcBef>
                <a:spcPts val="480"/>
              </a:spcBef>
              <a:buClr>
                <a:srgbClr val="BA3B21"/>
              </a:buClr>
              <a:buSzPct val="100000"/>
              <a:buFont typeface="Encode Sans ExtraLight"/>
              <a:buChar char="▫"/>
              <a:defRPr sz="2400">
                <a:solidFill>
                  <a:srgbClr val="FFFFFF"/>
                </a:solidFill>
                <a:latin typeface="Encode Sans ExtraLight"/>
                <a:ea typeface="Encode Sans ExtraLight"/>
                <a:cs typeface="Encode Sans ExtraLight"/>
                <a:sym typeface="Encode Sans ExtraLight"/>
              </a:defRPr>
            </a:lvl3pPr>
            <a:lvl4pPr lvl="3">
              <a:lnSpc>
                <a:spcPct val="115000"/>
              </a:lnSpc>
              <a:spcBef>
                <a:spcPts val="360"/>
              </a:spcBef>
              <a:buClr>
                <a:srgbClr val="BA3B21"/>
              </a:buClr>
              <a:buSzPct val="100000"/>
              <a:buFont typeface="Encode Sans ExtraLight"/>
              <a:buChar char="▫"/>
              <a:defRPr sz="2400">
                <a:solidFill>
                  <a:srgbClr val="FFFFFF"/>
                </a:solidFill>
                <a:latin typeface="Encode Sans ExtraLight"/>
                <a:ea typeface="Encode Sans ExtraLight"/>
                <a:cs typeface="Encode Sans ExtraLight"/>
                <a:sym typeface="Encode Sans ExtraLight"/>
              </a:defRPr>
            </a:lvl4pPr>
            <a:lvl5pPr lvl="4">
              <a:lnSpc>
                <a:spcPct val="115000"/>
              </a:lnSpc>
              <a:spcBef>
                <a:spcPts val="360"/>
              </a:spcBef>
              <a:buClr>
                <a:srgbClr val="BA3B21"/>
              </a:buClr>
              <a:buSzPct val="100000"/>
              <a:buFont typeface="Encode Sans ExtraLight"/>
              <a:buChar char="▫"/>
              <a:defRPr sz="2400">
                <a:solidFill>
                  <a:srgbClr val="FFFFFF"/>
                </a:solidFill>
                <a:latin typeface="Encode Sans ExtraLight"/>
                <a:ea typeface="Encode Sans ExtraLight"/>
                <a:cs typeface="Encode Sans ExtraLight"/>
                <a:sym typeface="Encode Sans ExtraLight"/>
              </a:defRPr>
            </a:lvl5pPr>
            <a:lvl6pPr lvl="5">
              <a:lnSpc>
                <a:spcPct val="115000"/>
              </a:lnSpc>
              <a:spcBef>
                <a:spcPts val="360"/>
              </a:spcBef>
              <a:buClr>
                <a:srgbClr val="BA3B21"/>
              </a:buClr>
              <a:buSzPct val="100000"/>
              <a:buFont typeface="Encode Sans ExtraLight"/>
              <a:buChar char="▫"/>
              <a:defRPr sz="2400">
                <a:solidFill>
                  <a:srgbClr val="FFFFFF"/>
                </a:solidFill>
                <a:latin typeface="Encode Sans ExtraLight"/>
                <a:ea typeface="Encode Sans ExtraLight"/>
                <a:cs typeface="Encode Sans ExtraLight"/>
                <a:sym typeface="Encode Sans ExtraLight"/>
              </a:defRPr>
            </a:lvl6pPr>
            <a:lvl7pPr lvl="6">
              <a:lnSpc>
                <a:spcPct val="115000"/>
              </a:lnSpc>
              <a:spcBef>
                <a:spcPts val="360"/>
              </a:spcBef>
              <a:buClr>
                <a:srgbClr val="BA3B21"/>
              </a:buClr>
              <a:buSzPct val="100000"/>
              <a:buFont typeface="Encode Sans ExtraLight"/>
              <a:buChar char="▫"/>
              <a:defRPr sz="2400">
                <a:solidFill>
                  <a:srgbClr val="FFFFFF"/>
                </a:solidFill>
                <a:latin typeface="Encode Sans ExtraLight"/>
                <a:ea typeface="Encode Sans ExtraLight"/>
                <a:cs typeface="Encode Sans ExtraLight"/>
                <a:sym typeface="Encode Sans ExtraLight"/>
              </a:defRPr>
            </a:lvl7pPr>
            <a:lvl8pPr lvl="7">
              <a:lnSpc>
                <a:spcPct val="115000"/>
              </a:lnSpc>
              <a:spcBef>
                <a:spcPts val="360"/>
              </a:spcBef>
              <a:buClr>
                <a:srgbClr val="BA3B21"/>
              </a:buClr>
              <a:buSzPct val="100000"/>
              <a:buFont typeface="Encode Sans ExtraLight"/>
              <a:buChar char="▫"/>
              <a:defRPr sz="2400">
                <a:solidFill>
                  <a:srgbClr val="FFFFFF"/>
                </a:solidFill>
                <a:latin typeface="Encode Sans ExtraLight"/>
                <a:ea typeface="Encode Sans ExtraLight"/>
                <a:cs typeface="Encode Sans ExtraLight"/>
                <a:sym typeface="Encode Sans ExtraLight"/>
              </a:defRPr>
            </a:lvl8pPr>
            <a:lvl9pPr lvl="8">
              <a:lnSpc>
                <a:spcPct val="115000"/>
              </a:lnSpc>
              <a:spcBef>
                <a:spcPts val="360"/>
              </a:spcBef>
              <a:buClr>
                <a:srgbClr val="BA3B21"/>
              </a:buClr>
              <a:buSzPct val="100000"/>
              <a:buFont typeface="Encode Sans ExtraLight"/>
              <a:buChar char="▫"/>
              <a:defRPr sz="2400">
                <a:solidFill>
                  <a:srgbClr val="FFFFFF"/>
                </a:solidFill>
                <a:latin typeface="Encode Sans ExtraLight"/>
                <a:ea typeface="Encode Sans ExtraLight"/>
                <a:cs typeface="Encode Sans ExtraLight"/>
                <a:sym typeface="Encode Sans ExtraLight"/>
              </a:defRPr>
            </a:lvl9pPr>
          </a:lstStyle>
          <a:p>
            <a:endParaRPr/>
          </a:p>
        </p:txBody>
      </p:sp>
      <p:sp>
        <p:nvSpPr>
          <p:cNvPr id="8" name="Shape 8"/>
          <p:cNvSpPr txBox="1">
            <a:spLocks noGrp="1"/>
          </p:cNvSpPr>
          <p:nvPr>
            <p:ph type="sldNum" idx="12"/>
          </p:nvPr>
        </p:nvSpPr>
        <p:spPr>
          <a:xfrm>
            <a:off x="8046650" y="4593850"/>
            <a:ext cx="1097400" cy="549600"/>
          </a:xfrm>
          <a:prstGeom prst="rect">
            <a:avLst/>
          </a:prstGeom>
          <a:solidFill>
            <a:srgbClr val="D4D3D9"/>
          </a:solidFill>
          <a:ln>
            <a:noFill/>
          </a:ln>
        </p:spPr>
        <p:txBody>
          <a:bodyPr wrap="square" lIns="91425" tIns="91425" rIns="91425" bIns="91425" anchor="ctr" anchorCtr="0">
            <a:noAutofit/>
          </a:bodyPr>
          <a:lstStyle/>
          <a:p>
            <a:pPr lvl="0" algn="ctr">
              <a:spcBef>
                <a:spcPts val="0"/>
              </a:spcBef>
              <a:buNone/>
            </a:pPr>
            <a:fld id="{00000000-1234-1234-1234-123412341234}" type="slidenum">
              <a:rPr lang="en" sz="1300" b="1">
                <a:solidFill>
                  <a:srgbClr val="27272D"/>
                </a:solidFill>
                <a:latin typeface="Encode Sans"/>
                <a:ea typeface="Encode Sans"/>
                <a:cs typeface="Encode Sans"/>
                <a:sym typeface="Encode Sans"/>
              </a:rPr>
              <a:t>‹#›</a:t>
            </a:fld>
            <a:endParaRPr lang="en" sz="1300" b="1">
              <a:solidFill>
                <a:srgbClr val="27272D"/>
              </a:solidFill>
              <a:latin typeface="Encode Sans"/>
              <a:ea typeface="Encode Sans"/>
              <a:cs typeface="Encode Sans"/>
              <a:sym typeface="Encode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3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43.xml"/><Relationship Id="rId7" Type="http://schemas.openxmlformats.org/officeDocument/2006/relationships/slide" Target="slide32.xml"/><Relationship Id="rId12" Type="http://schemas.openxmlformats.org/officeDocument/2006/relationships/slide" Target="slide41.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slide" Target="slide53.xml"/><Relationship Id="rId11" Type="http://schemas.openxmlformats.org/officeDocument/2006/relationships/slide" Target="slide9.xml"/><Relationship Id="rId5" Type="http://schemas.openxmlformats.org/officeDocument/2006/relationships/slide" Target="slide24.xml"/><Relationship Id="rId10" Type="http://schemas.openxmlformats.org/officeDocument/2006/relationships/slide" Target="slide35.xml"/><Relationship Id="rId4" Type="http://schemas.openxmlformats.org/officeDocument/2006/relationships/slide" Target="slide11.xml"/><Relationship Id="rId9" Type="http://schemas.openxmlformats.org/officeDocument/2006/relationships/slide" Target="slide45.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958519" y="192506"/>
            <a:ext cx="7175700" cy="3493800"/>
          </a:xfrm>
          <a:prstGeom prst="rect">
            <a:avLst/>
          </a:prstGeom>
        </p:spPr>
        <p:txBody>
          <a:bodyPr wrap="square" lIns="91425" tIns="91425" rIns="91425" bIns="91425" anchor="ctr" anchorCtr="0">
            <a:noAutofit/>
          </a:bodyPr>
          <a:lstStyle/>
          <a:p>
            <a:pPr lvl="0">
              <a:spcBef>
                <a:spcPts val="0"/>
              </a:spcBef>
              <a:buNone/>
            </a:pPr>
            <a:r>
              <a:rPr lang="en-US" altLang="zh-CN" dirty="0" err="1"/>
              <a:t>XV6</a:t>
            </a:r>
            <a:r>
              <a:rPr lang="zh-CN" altLang="en-US" dirty="0"/>
              <a:t>系统理解</a:t>
            </a:r>
            <a:r>
              <a:rPr lang="en-US" altLang="zh-CN" dirty="0"/>
              <a:t>+MIT</a:t>
            </a:r>
            <a:r>
              <a:rPr lang="zh-CN" altLang="en-US" dirty="0"/>
              <a:t>实验</a:t>
            </a:r>
            <a:br>
              <a:rPr lang="en-US" altLang="zh-CN" dirty="0"/>
            </a:br>
            <a:br>
              <a:rPr lang="en-US" altLang="zh-CN" dirty="0"/>
            </a:br>
            <a:r>
              <a:rPr lang="zh-CN" altLang="en-US" sz="2000" dirty="0"/>
              <a:t>李俊儒 </a:t>
            </a:r>
            <a:r>
              <a:rPr lang="en-US" altLang="zh-CN" sz="2000" dirty="0"/>
              <a:t>1153710105</a:t>
            </a:r>
            <a:br>
              <a:rPr lang="en-US" altLang="zh-CN" sz="2000" dirty="0"/>
            </a:br>
            <a:r>
              <a:rPr lang="zh-CN" altLang="en-US" sz="2000" dirty="0"/>
              <a:t>指导老师：曲明成</a:t>
            </a:r>
            <a:endParaRPr lang="en" sz="2000" dirty="0"/>
          </a:p>
        </p:txBody>
      </p:sp>
      <p:grpSp>
        <p:nvGrpSpPr>
          <p:cNvPr id="92" name="Shape 92"/>
          <p:cNvGrpSpPr/>
          <p:nvPr/>
        </p:nvGrpSpPr>
        <p:grpSpPr>
          <a:xfrm>
            <a:off x="4131085" y="3900717"/>
            <a:ext cx="881739" cy="835747"/>
            <a:chOff x="5300400" y="3670175"/>
            <a:chExt cx="421300" cy="399325"/>
          </a:xfrm>
        </p:grpSpPr>
        <p:sp>
          <p:nvSpPr>
            <p:cNvPr id="93" name="Shape 93"/>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solidFill>
                  <a:srgbClr val="FFFFFF"/>
                </a:solidFill>
              </a:endParaRPr>
            </a:p>
          </p:txBody>
        </p:sp>
        <p:sp>
          <p:nvSpPr>
            <p:cNvPr id="94" name="Shape 94"/>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solidFill>
                  <a:srgbClr val="FFFFFF"/>
                </a:solidFill>
              </a:endParaRPr>
            </a:p>
          </p:txBody>
        </p:sp>
        <p:sp>
          <p:nvSpPr>
            <p:cNvPr id="95" name="Shape 95"/>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solidFill>
                  <a:srgbClr val="FFFFFF"/>
                </a:solidFill>
              </a:endParaRPr>
            </a:p>
          </p:txBody>
        </p:sp>
        <p:sp>
          <p:nvSpPr>
            <p:cNvPr id="96" name="Shape 96"/>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solidFill>
                  <a:srgbClr val="FFFFFF"/>
                </a:solidFill>
              </a:endParaRPr>
            </a:p>
          </p:txBody>
        </p:sp>
        <p:sp>
          <p:nvSpPr>
            <p:cNvPr id="97" name="Shape 97"/>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solidFill>
                  <a:srgbClr val="FFFFFF"/>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en-US" altLang="zh-CN" dirty="0"/>
              <a:t>Shell</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r>
              <a:rPr lang="en-US" altLang="zh-CN" dirty="0" err="1"/>
              <a:t>xv6</a:t>
            </a:r>
            <a:r>
              <a:rPr lang="en-US" altLang="zh-CN" dirty="0"/>
              <a:t> shell </a:t>
            </a:r>
            <a:r>
              <a:rPr lang="zh-CN" altLang="en-US" dirty="0"/>
              <a:t>用</a:t>
            </a:r>
            <a:r>
              <a:rPr lang="en-US" altLang="zh-CN" dirty="0"/>
              <a:t>Exec</a:t>
            </a:r>
            <a:r>
              <a:rPr lang="zh-CN" altLang="en-US" dirty="0"/>
              <a:t>调用为用户执行程序。</a:t>
            </a:r>
            <a:r>
              <a:rPr lang="en-US" altLang="zh-CN" dirty="0"/>
              <a:t>shell </a:t>
            </a:r>
            <a:r>
              <a:rPr lang="zh-CN" altLang="en-US" dirty="0"/>
              <a:t>的主要结构，主循环通过 </a:t>
            </a:r>
            <a:r>
              <a:rPr lang="en-US" altLang="zh-CN" dirty="0" err="1"/>
              <a:t>getcmd</a:t>
            </a:r>
            <a:r>
              <a:rPr lang="en-US" altLang="zh-CN" dirty="0"/>
              <a:t> </a:t>
            </a:r>
            <a:r>
              <a:rPr lang="zh-CN" altLang="en-US" dirty="0"/>
              <a:t>读取命令行的输入，然后它调用 </a:t>
            </a:r>
            <a:r>
              <a:rPr lang="en-US" altLang="zh-CN" dirty="0"/>
              <a:t>fork </a:t>
            </a:r>
            <a:r>
              <a:rPr lang="zh-CN" altLang="en-US" dirty="0"/>
              <a:t>生成一个 </a:t>
            </a:r>
            <a:r>
              <a:rPr lang="en-US" altLang="zh-CN" dirty="0"/>
              <a:t>shell </a:t>
            </a:r>
            <a:r>
              <a:rPr lang="zh-CN" altLang="en-US" dirty="0"/>
              <a:t>进程的副本。父 </a:t>
            </a:r>
            <a:r>
              <a:rPr lang="en-US" altLang="zh-CN" dirty="0"/>
              <a:t>shell </a:t>
            </a:r>
            <a:r>
              <a:rPr lang="zh-CN" altLang="en-US" dirty="0"/>
              <a:t>调用 </a:t>
            </a:r>
            <a:r>
              <a:rPr lang="en-US" altLang="zh-CN" dirty="0"/>
              <a:t>wait </a:t>
            </a:r>
            <a:r>
              <a:rPr lang="zh-CN" altLang="en-US" dirty="0"/>
              <a:t>，而子进程执行用户命令。</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10</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39688417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3819A0B3-E9B0-4980-8854-1FC70CA6D3A0}"/>
              </a:ext>
            </a:extLst>
          </p:cNvPr>
          <p:cNvSpPr>
            <a:spLocks noGrp="1"/>
          </p:cNvSpPr>
          <p:nvPr>
            <p:ph type="body" idx="1"/>
          </p:nvPr>
        </p:nvSpPr>
        <p:spPr/>
        <p:txBody>
          <a:bodyPr/>
          <a:lstStyle/>
          <a:p>
            <a:r>
              <a:rPr lang="en-US" altLang="zh-CN" dirty="0"/>
              <a:t>cat</a:t>
            </a:r>
            <a:r>
              <a:rPr lang="zh-CN" altLang="en-US" dirty="0"/>
              <a:t>程序结束时</a:t>
            </a:r>
          </a:p>
        </p:txBody>
      </p:sp>
      <p:sp>
        <p:nvSpPr>
          <p:cNvPr id="5" name="灯片编号占位符 4">
            <a:extLst>
              <a:ext uri="{FF2B5EF4-FFF2-40B4-BE49-F238E27FC236}">
                <a16:creationId xmlns:a16="http://schemas.microsoft.com/office/drawing/2014/main" id="{19D6A7EF-3F80-480E-BBE5-AAD602B52BD2}"/>
              </a:ext>
            </a:extLst>
          </p:cNvPr>
          <p:cNvSpPr>
            <a:spLocks noGrp="1"/>
          </p:cNvSpPr>
          <p:nvPr>
            <p:ph type="sldNum" idx="12"/>
          </p:nvPr>
        </p:nvSpPr>
        <p:spPr/>
        <p:txBody>
          <a:bodyPr/>
          <a:lstStyle/>
          <a:p>
            <a:pPr lvl="0">
              <a:spcBef>
                <a:spcPts val="0"/>
              </a:spcBef>
              <a:buNone/>
            </a:pPr>
            <a:fld id="{00000000-1234-1234-1234-123412341234}" type="slidenum">
              <a:rPr lang="en" smtClean="0"/>
              <a:t>100</a:t>
            </a:fld>
            <a:endParaRPr lang="en"/>
          </a:p>
        </p:txBody>
      </p:sp>
    </p:spTree>
    <p:extLst>
      <p:ext uri="{BB962C8B-B14F-4D97-AF65-F5344CB8AC3E}">
        <p14:creationId xmlns:p14="http://schemas.microsoft.com/office/powerpoint/2010/main" val="13308247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2C32C19-0E5C-47FB-95B2-E77EAA2FFE3F}"/>
              </a:ext>
            </a:extLst>
          </p:cNvPr>
          <p:cNvSpPr>
            <a:spLocks noGrp="1"/>
          </p:cNvSpPr>
          <p:nvPr>
            <p:ph type="title"/>
          </p:nvPr>
        </p:nvSpPr>
        <p:spPr/>
        <p:txBody>
          <a:bodyPr/>
          <a:lstStyle/>
          <a:p>
            <a:r>
              <a:rPr lang="en-US" altLang="zh-CN" dirty="0"/>
              <a:t>exit()</a:t>
            </a:r>
            <a:endParaRPr lang="zh-CN" altLang="en-US" dirty="0"/>
          </a:p>
        </p:txBody>
      </p:sp>
      <p:sp>
        <p:nvSpPr>
          <p:cNvPr id="5" name="文本占位符 4">
            <a:extLst>
              <a:ext uri="{FF2B5EF4-FFF2-40B4-BE49-F238E27FC236}">
                <a16:creationId xmlns:a16="http://schemas.microsoft.com/office/drawing/2014/main" id="{87CFCBDC-9883-4112-8CC8-C52370C8B2F0}"/>
              </a:ext>
            </a:extLst>
          </p:cNvPr>
          <p:cNvSpPr>
            <a:spLocks noGrp="1"/>
          </p:cNvSpPr>
          <p:nvPr>
            <p:ph type="body" idx="1"/>
          </p:nvPr>
        </p:nvSpPr>
        <p:spPr/>
        <p:txBody>
          <a:bodyPr/>
          <a:lstStyle/>
          <a:p>
            <a:r>
              <a:rPr lang="zh-CN" altLang="en-US" dirty="0"/>
              <a:t>释放文件</a:t>
            </a:r>
            <a:endParaRPr lang="en-US" altLang="zh-CN" dirty="0"/>
          </a:p>
          <a:p>
            <a:r>
              <a:rPr lang="zh-CN" altLang="en-US" dirty="0"/>
              <a:t>通知父进程</a:t>
            </a:r>
            <a:endParaRPr lang="en-US" altLang="zh-CN" dirty="0"/>
          </a:p>
          <a:p>
            <a:r>
              <a:rPr lang="zh-CN" altLang="en-US" dirty="0"/>
              <a:t>设置为</a:t>
            </a:r>
            <a:r>
              <a:rPr lang="en-US" altLang="zh-CN" dirty="0"/>
              <a:t>ZOMBIE</a:t>
            </a:r>
            <a:r>
              <a:rPr lang="zh-CN" altLang="en-US" dirty="0"/>
              <a:t>状态</a:t>
            </a:r>
          </a:p>
        </p:txBody>
      </p:sp>
      <p:sp>
        <p:nvSpPr>
          <p:cNvPr id="3" name="灯片编号占位符 2">
            <a:extLst>
              <a:ext uri="{FF2B5EF4-FFF2-40B4-BE49-F238E27FC236}">
                <a16:creationId xmlns:a16="http://schemas.microsoft.com/office/drawing/2014/main" id="{007B3016-4435-4B49-A91D-B6E87D62227B}"/>
              </a:ext>
            </a:extLst>
          </p:cNvPr>
          <p:cNvSpPr>
            <a:spLocks noGrp="1"/>
          </p:cNvSpPr>
          <p:nvPr>
            <p:ph type="sldNum" idx="12"/>
          </p:nvPr>
        </p:nvSpPr>
        <p:spPr/>
        <p:txBody>
          <a:bodyPr/>
          <a:lstStyle/>
          <a:p>
            <a:pPr lvl="0">
              <a:spcBef>
                <a:spcPts val="0"/>
              </a:spcBef>
              <a:buNone/>
            </a:pPr>
            <a:fld id="{00000000-1234-1234-1234-123412341234}" type="slidenum">
              <a:rPr lang="en" smtClean="0"/>
              <a:t>101</a:t>
            </a:fld>
            <a:endParaRPr lang="en"/>
          </a:p>
        </p:txBody>
      </p:sp>
      <p:pic>
        <p:nvPicPr>
          <p:cNvPr id="7" name="图片 6">
            <a:extLst>
              <a:ext uri="{FF2B5EF4-FFF2-40B4-BE49-F238E27FC236}">
                <a16:creationId xmlns:a16="http://schemas.microsoft.com/office/drawing/2014/main" id="{3637B58F-1A72-4565-A5C3-D393F03DB8D3}"/>
              </a:ext>
            </a:extLst>
          </p:cNvPr>
          <p:cNvPicPr>
            <a:picLocks noChangeAspect="1"/>
          </p:cNvPicPr>
          <p:nvPr/>
        </p:nvPicPr>
        <p:blipFill>
          <a:blip r:embed="rId3"/>
          <a:stretch>
            <a:fillRect/>
          </a:stretch>
        </p:blipFill>
        <p:spPr>
          <a:xfrm>
            <a:off x="5082402" y="636175"/>
            <a:ext cx="2838095" cy="2009524"/>
          </a:xfrm>
          <a:prstGeom prst="rect">
            <a:avLst/>
          </a:prstGeom>
        </p:spPr>
      </p:pic>
      <p:pic>
        <p:nvPicPr>
          <p:cNvPr id="8" name="图片 7">
            <a:extLst>
              <a:ext uri="{FF2B5EF4-FFF2-40B4-BE49-F238E27FC236}">
                <a16:creationId xmlns:a16="http://schemas.microsoft.com/office/drawing/2014/main" id="{3A59D747-D117-4F9B-9C91-2F2B2A478E12}"/>
              </a:ext>
            </a:extLst>
          </p:cNvPr>
          <p:cNvPicPr>
            <a:picLocks noChangeAspect="1"/>
          </p:cNvPicPr>
          <p:nvPr/>
        </p:nvPicPr>
        <p:blipFill>
          <a:blip r:embed="rId4"/>
          <a:stretch>
            <a:fillRect/>
          </a:stretch>
        </p:blipFill>
        <p:spPr>
          <a:xfrm>
            <a:off x="4992551" y="3069525"/>
            <a:ext cx="3123809" cy="561905"/>
          </a:xfrm>
          <a:prstGeom prst="rect">
            <a:avLst/>
          </a:prstGeom>
        </p:spPr>
      </p:pic>
      <p:pic>
        <p:nvPicPr>
          <p:cNvPr id="9" name="图片 8">
            <a:extLst>
              <a:ext uri="{FF2B5EF4-FFF2-40B4-BE49-F238E27FC236}">
                <a16:creationId xmlns:a16="http://schemas.microsoft.com/office/drawing/2014/main" id="{2AF2E78F-1F41-478E-823A-DE71FED1D08A}"/>
              </a:ext>
            </a:extLst>
          </p:cNvPr>
          <p:cNvPicPr>
            <a:picLocks noChangeAspect="1"/>
          </p:cNvPicPr>
          <p:nvPr/>
        </p:nvPicPr>
        <p:blipFill>
          <a:blip r:embed="rId5"/>
          <a:stretch>
            <a:fillRect/>
          </a:stretch>
        </p:blipFill>
        <p:spPr>
          <a:xfrm>
            <a:off x="4992551" y="3889071"/>
            <a:ext cx="3790476" cy="771429"/>
          </a:xfrm>
          <a:prstGeom prst="rect">
            <a:avLst/>
          </a:prstGeom>
        </p:spPr>
      </p:pic>
    </p:spTree>
    <p:extLst>
      <p:ext uri="{BB962C8B-B14F-4D97-AF65-F5344CB8AC3E}">
        <p14:creationId xmlns:p14="http://schemas.microsoft.com/office/powerpoint/2010/main" val="51190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zh-CN" altLang="en-US" dirty="0"/>
              <a:t>创建进程</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11</a:t>
            </a:fld>
            <a:endParaRPr lang="en"/>
          </a:p>
        </p:txBody>
      </p:sp>
    </p:spTree>
    <p:extLst>
      <p:ext uri="{BB962C8B-B14F-4D97-AF65-F5344CB8AC3E}">
        <p14:creationId xmlns:p14="http://schemas.microsoft.com/office/powerpoint/2010/main" val="179067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创建进程</a:t>
            </a:r>
            <a:endParaRPr lang="en" dirty="0"/>
          </a:p>
        </p:txBody>
      </p:sp>
      <p:pic>
        <p:nvPicPr>
          <p:cNvPr id="3" name="图片 2"/>
          <p:cNvPicPr>
            <a:picLocks noChangeAspect="1"/>
          </p:cNvPicPr>
          <p:nvPr/>
        </p:nvPicPr>
        <p:blipFill>
          <a:blip r:embed="rId3"/>
          <a:stretch>
            <a:fillRect/>
          </a:stretch>
        </p:blipFill>
        <p:spPr>
          <a:xfrm>
            <a:off x="1266359" y="1460575"/>
            <a:ext cx="6063482" cy="2761304"/>
          </a:xfrm>
          <a:prstGeom prst="rect">
            <a:avLst/>
          </a:prstGeom>
        </p:spPr>
      </p:pic>
      <p:sp>
        <p:nvSpPr>
          <p:cNvPr id="138" name="Shape 138"/>
          <p:cNvSpPr txBox="1">
            <a:spLocks noGrp="1"/>
          </p:cNvSpPr>
          <p:nvPr>
            <p:ph type="body" idx="1"/>
          </p:nvPr>
        </p:nvSpPr>
        <p:spPr>
          <a:xfrm>
            <a:off x="549600" y="910975"/>
            <a:ext cx="7497000" cy="3943975"/>
          </a:xfrm>
          <a:prstGeom prst="rect">
            <a:avLst/>
          </a:prstGeom>
        </p:spPr>
        <p:txBody>
          <a:bodyPr wrap="square" lIns="91425" tIns="91425" rIns="91425" bIns="91425" anchor="t" anchorCtr="0">
            <a:noAutofit/>
          </a:bodyPr>
          <a:lstStyle/>
          <a:p>
            <a:pPr marL="457200" lvl="0" indent="-381000"/>
            <a:endParaRPr lang="zh-CN" altLang="en-US"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12</a:t>
            </a:fld>
            <a:endParaRPr lang="en"/>
          </a:p>
        </p:txBody>
      </p:sp>
      <p:sp>
        <p:nvSpPr>
          <p:cNvPr id="2" name="云形 1">
            <a:hlinkClick r:id="rId4"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pic>
        <p:nvPicPr>
          <p:cNvPr id="4" name="图片 3"/>
          <p:cNvPicPr>
            <a:picLocks noChangeAspect="1"/>
          </p:cNvPicPr>
          <p:nvPr/>
        </p:nvPicPr>
        <p:blipFill>
          <a:blip r:embed="rId5"/>
          <a:stretch>
            <a:fillRect/>
          </a:stretch>
        </p:blipFill>
        <p:spPr>
          <a:xfrm>
            <a:off x="279816" y="4527503"/>
            <a:ext cx="8315484" cy="487951"/>
          </a:xfrm>
          <a:prstGeom prst="rect">
            <a:avLst/>
          </a:prstGeom>
        </p:spPr>
      </p:pic>
    </p:spTree>
    <p:extLst>
      <p:ext uri="{BB962C8B-B14F-4D97-AF65-F5344CB8AC3E}">
        <p14:creationId xmlns:p14="http://schemas.microsoft.com/office/powerpoint/2010/main" val="3521568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创建进程</a:t>
            </a:r>
            <a:endParaRPr lang="en" dirty="0"/>
          </a:p>
        </p:txBody>
      </p:sp>
      <p:sp>
        <p:nvSpPr>
          <p:cNvPr id="138" name="Shape 138"/>
          <p:cNvSpPr txBox="1">
            <a:spLocks noGrp="1"/>
          </p:cNvSpPr>
          <p:nvPr>
            <p:ph type="body" idx="1"/>
          </p:nvPr>
        </p:nvSpPr>
        <p:spPr>
          <a:xfrm>
            <a:off x="603060" y="910975"/>
            <a:ext cx="7497000" cy="3943975"/>
          </a:xfrm>
          <a:prstGeom prst="rect">
            <a:avLst/>
          </a:prstGeom>
        </p:spPr>
        <p:txBody>
          <a:bodyPr wrap="square" lIns="91425" tIns="91425" rIns="91425" bIns="91425" anchor="t" anchorCtr="0">
            <a:noAutofit/>
          </a:bodyPr>
          <a:lstStyle/>
          <a:p>
            <a:pPr marL="457200" lvl="0" indent="-381000"/>
            <a:r>
              <a:rPr lang="zh-CN" altLang="en-US" dirty="0"/>
              <a:t>第一个进程，</a:t>
            </a:r>
            <a:r>
              <a:rPr lang="en-US" altLang="zh-CN" dirty="0"/>
              <a:t>main</a:t>
            </a:r>
            <a:r>
              <a:rPr lang="zh-CN" altLang="en-US" dirty="0"/>
              <a:t>初始化之后调用</a:t>
            </a:r>
            <a:r>
              <a:rPr lang="en-US" altLang="zh-CN" dirty="0" err="1"/>
              <a:t>userinit</a:t>
            </a:r>
            <a:r>
              <a:rPr lang="zh-CN" altLang="en-US" dirty="0"/>
              <a:t>创建。</a:t>
            </a:r>
            <a:endParaRPr lang="en-US" altLang="zh-CN" dirty="0"/>
          </a:p>
          <a:p>
            <a:pPr marL="457200" lvl="0" indent="-381000"/>
            <a:r>
              <a:rPr lang="zh-CN" altLang="en-US" dirty="0"/>
              <a:t>为进程的内核线程分配内核栈。</a:t>
            </a:r>
          </a:p>
          <a:p>
            <a:pPr marL="457200" lvl="0" indent="-381000"/>
            <a:r>
              <a:rPr lang="zh-CN" altLang="en-US" dirty="0"/>
              <a:t>运行第一个进程，调用 </a:t>
            </a:r>
            <a:r>
              <a:rPr lang="en-US" altLang="zh-CN" dirty="0"/>
              <a:t>scheduler </a:t>
            </a:r>
            <a:r>
              <a:rPr lang="zh-CN" altLang="en-US" dirty="0"/>
              <a:t>开始运行进程，这里就涉及到</a:t>
            </a:r>
            <a:r>
              <a:rPr lang="en-US" altLang="zh-CN" dirty="0"/>
              <a:t>CPU</a:t>
            </a:r>
            <a:r>
              <a:rPr lang="zh-CN" altLang="en-US" dirty="0"/>
              <a:t>的调度。</a:t>
            </a:r>
            <a:endParaRPr lang="en-US" altLang="zh-CN" dirty="0"/>
          </a:p>
          <a:p>
            <a:pPr marL="457200" lvl="0" indent="-381000"/>
            <a:r>
              <a:rPr lang="en-US" altLang="zh-CN" dirty="0" err="1"/>
              <a:t>xv6</a:t>
            </a:r>
            <a:r>
              <a:rPr lang="en-US" altLang="zh-CN" dirty="0"/>
              <a:t> </a:t>
            </a:r>
            <a:r>
              <a:rPr lang="zh-CN" altLang="en-US" dirty="0"/>
              <a:t>使用的是朴素的线性搜索（找第一个空闲的</a:t>
            </a:r>
            <a:r>
              <a:rPr lang="en-US" altLang="zh-CN" dirty="0"/>
              <a:t>proc </a:t>
            </a:r>
            <a:r>
              <a:rPr lang="zh-CN" altLang="en-US" dirty="0"/>
              <a:t>）。</a:t>
            </a:r>
            <a:endParaRPr lang="en-US" altLang="zh-CN" dirty="0"/>
          </a:p>
          <a:p>
            <a:pPr marL="457200" lvl="0" indent="-381000"/>
            <a:endParaRPr lang="en-US" altLang="zh-CN" dirty="0"/>
          </a:p>
          <a:p>
            <a:pPr marL="457200" lvl="0" indent="-381000"/>
            <a:endParaRPr lang="zh-CN" altLang="en-US"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13</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214406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创建进程</a:t>
            </a:r>
            <a:endParaRPr lang="en" dirty="0"/>
          </a:p>
        </p:txBody>
      </p:sp>
      <p:sp>
        <p:nvSpPr>
          <p:cNvPr id="138" name="Shape 138"/>
          <p:cNvSpPr txBox="1">
            <a:spLocks noGrp="1"/>
          </p:cNvSpPr>
          <p:nvPr>
            <p:ph type="body" idx="1"/>
          </p:nvPr>
        </p:nvSpPr>
        <p:spPr>
          <a:xfrm>
            <a:off x="549600" y="910975"/>
            <a:ext cx="7497000" cy="3943975"/>
          </a:xfrm>
          <a:prstGeom prst="rect">
            <a:avLst/>
          </a:prstGeom>
        </p:spPr>
        <p:txBody>
          <a:bodyPr wrap="square" lIns="91425" tIns="91425" rIns="91425" bIns="91425" anchor="t" anchorCtr="0">
            <a:noAutofit/>
          </a:bodyPr>
          <a:lstStyle/>
          <a:p>
            <a:pPr marL="457200" lvl="0" indent="-381000"/>
            <a:r>
              <a:rPr lang="en-US" altLang="zh-CN" dirty="0"/>
              <a:t>Fork</a:t>
            </a:r>
            <a:r>
              <a:rPr lang="zh-CN" altLang="en-US" dirty="0"/>
              <a:t>（系统调用）</a:t>
            </a:r>
            <a:r>
              <a:rPr lang="en-US" altLang="zh-CN" dirty="0"/>
              <a:t> </a:t>
            </a:r>
            <a:r>
              <a:rPr lang="zh-CN" altLang="en-US" dirty="0"/>
              <a:t>子进程</a:t>
            </a:r>
            <a:endParaRPr lang="en-US" altLang="zh-CN" dirty="0"/>
          </a:p>
          <a:p>
            <a:pPr marL="457200" lvl="0" indent="-381000"/>
            <a:r>
              <a:rPr lang="zh-CN" altLang="en-US" dirty="0"/>
              <a:t>父子进程拥有不同的内存空间和寄存器，改变一个进程中的变量不会影响另一个进程。</a:t>
            </a:r>
            <a:endParaRPr lang="en-US" altLang="zh-CN" dirty="0"/>
          </a:p>
          <a:p>
            <a:pPr marL="457200" lvl="0" indent="-381000"/>
            <a:r>
              <a:rPr lang="en-US" altLang="zh-CN" dirty="0"/>
              <a:t>Exec</a:t>
            </a:r>
            <a:r>
              <a:rPr lang="zh-CN" altLang="en-US" dirty="0"/>
              <a:t>（系统调用）读取文件并执行</a:t>
            </a:r>
            <a:endParaRPr lang="en-US" altLang="zh-CN" dirty="0"/>
          </a:p>
          <a:p>
            <a:pPr marL="457200" lvl="0" indent="-381000"/>
            <a:r>
              <a:rPr lang="en-US" altLang="zh-CN" dirty="0"/>
              <a:t>fork </a:t>
            </a:r>
            <a:r>
              <a:rPr lang="zh-CN" altLang="en-US" dirty="0"/>
              <a:t>在子进程需要装入父进程的内存时分配空间</a:t>
            </a:r>
            <a:endParaRPr lang="en-US" altLang="zh-CN" dirty="0"/>
          </a:p>
          <a:p>
            <a:pPr marL="457200" lvl="0" indent="-381000"/>
            <a:r>
              <a:rPr lang="zh-CN" altLang="en-US" dirty="0"/>
              <a:t> </a:t>
            </a:r>
            <a:r>
              <a:rPr lang="en-US" altLang="zh-CN" dirty="0"/>
              <a:t>exec </a:t>
            </a:r>
            <a:r>
              <a:rPr lang="zh-CN" altLang="en-US" dirty="0"/>
              <a:t>在需要装入可执行文件时分配空间。</a:t>
            </a:r>
            <a:endParaRPr lang="en-US" altLang="zh-CN" dirty="0"/>
          </a:p>
          <a:p>
            <a:pPr marL="457200" lvl="0" indent="-381000"/>
            <a:r>
              <a:rPr lang="zh-CN" altLang="en-US" dirty="0"/>
              <a:t>所有的 </a:t>
            </a:r>
            <a:r>
              <a:rPr lang="en-US" altLang="zh-CN" dirty="0" err="1"/>
              <a:t>xv6</a:t>
            </a:r>
            <a:r>
              <a:rPr lang="en-US" altLang="zh-CN" dirty="0"/>
              <a:t> </a:t>
            </a:r>
            <a:r>
              <a:rPr lang="zh-CN" altLang="en-US" dirty="0"/>
              <a:t>进程都以 </a:t>
            </a:r>
            <a:r>
              <a:rPr lang="en-US" altLang="zh-CN" dirty="0"/>
              <a:t>root </a:t>
            </a:r>
            <a:r>
              <a:rPr lang="zh-CN" altLang="en-US" dirty="0"/>
              <a:t>用户执行。</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14</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3284355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创建进程</a:t>
            </a:r>
            <a:endParaRPr lang="en" dirty="0"/>
          </a:p>
        </p:txBody>
      </p:sp>
      <p:sp>
        <p:nvSpPr>
          <p:cNvPr id="138" name="Shape 138"/>
          <p:cNvSpPr txBox="1">
            <a:spLocks noGrp="1"/>
          </p:cNvSpPr>
          <p:nvPr>
            <p:ph type="body" idx="1"/>
          </p:nvPr>
        </p:nvSpPr>
        <p:spPr>
          <a:xfrm>
            <a:off x="549600" y="910975"/>
            <a:ext cx="7497000" cy="3943975"/>
          </a:xfrm>
          <a:prstGeom prst="rect">
            <a:avLst/>
          </a:prstGeom>
        </p:spPr>
        <p:txBody>
          <a:bodyPr wrap="square" lIns="91425" tIns="91425" rIns="91425" bIns="91425" anchor="t" anchorCtr="0">
            <a:noAutofit/>
          </a:bodyPr>
          <a:lstStyle/>
          <a:p>
            <a:pPr marL="457200" lvl="0" indent="-381000"/>
            <a:r>
              <a:rPr lang="zh-CN" altLang="en-US" dirty="0"/>
              <a:t>每个进程都有用户栈和内核栈</a:t>
            </a:r>
            <a:endParaRPr lang="en-US" altLang="zh-CN" dirty="0"/>
          </a:p>
          <a:p>
            <a:pPr marL="457200" lvl="0" indent="-381000"/>
            <a:r>
              <a:rPr lang="zh-CN" altLang="en-US" dirty="0"/>
              <a:t>进程使用系统调用时，处理器转入内核栈中，提升硬件的特权级，然后运行系统调用对应的内核代码</a:t>
            </a:r>
            <a:endParaRPr lang="en-US" altLang="zh-CN" dirty="0"/>
          </a:p>
          <a:p>
            <a:pPr marL="457200" lvl="0" indent="-381000"/>
            <a:r>
              <a:rPr lang="zh-CN" altLang="en-US" dirty="0"/>
              <a:t>当系统调用完成时，又从内核空间回到用户空间：降低硬件特权级，转入用户栈。</a:t>
            </a:r>
            <a:endParaRPr lang="en-US" altLang="zh-CN" dirty="0"/>
          </a:p>
          <a:p>
            <a:pPr marL="457200" lvl="0" indent="-381000"/>
            <a:endParaRPr lang="zh-CN" altLang="en-US"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15</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3751723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zh-CN" altLang="en-US" dirty="0"/>
              <a:t>内存管理</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16</a:t>
            </a:fld>
            <a:endParaRPr lang="en"/>
          </a:p>
        </p:txBody>
      </p:sp>
    </p:spTree>
    <p:extLst>
      <p:ext uri="{BB962C8B-B14F-4D97-AF65-F5344CB8AC3E}">
        <p14:creationId xmlns:p14="http://schemas.microsoft.com/office/powerpoint/2010/main" val="3577191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内存管理</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lvl="0" indent="-381000"/>
            <a:r>
              <a:rPr lang="zh-CN" altLang="en-US" dirty="0"/>
              <a:t>需要的内存是：用户内存空间和对内核可见的用户状态</a:t>
            </a:r>
            <a:endParaRPr lang="en-US" altLang="zh-CN" dirty="0"/>
          </a:p>
          <a:p>
            <a:pPr marL="457200" indent="-381000"/>
            <a:r>
              <a:rPr lang="en-US" altLang="zh-CN" dirty="0" err="1"/>
              <a:t>xv6</a:t>
            </a:r>
            <a:r>
              <a:rPr lang="en-US" altLang="zh-CN" dirty="0"/>
              <a:t> </a:t>
            </a:r>
            <a:r>
              <a:rPr lang="zh-CN" altLang="en-US" dirty="0"/>
              <a:t>为每个进程维护了不同的页表，这样就能够合理地定义进程的地址空间了。</a:t>
            </a:r>
            <a:endParaRPr lang="en-US" altLang="zh-CN" dirty="0"/>
          </a:p>
          <a:p>
            <a:pPr marL="457200" lvl="0" indent="-381000"/>
            <a:r>
              <a:rPr lang="zh-CN" altLang="en-US" dirty="0"/>
              <a:t>每个进程中都有内核的页表。</a:t>
            </a:r>
          </a:p>
          <a:p>
            <a:pPr marL="457200" lvl="0" indent="-381000"/>
            <a:endParaRPr lang="zh-CN" altLang="en-US"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17</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2867927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内存管理</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lvl="0" indent="-381000"/>
            <a:endParaRPr lang="zh-CN" altLang="en-US"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18</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pic>
        <p:nvPicPr>
          <p:cNvPr id="3" name="图片 2"/>
          <p:cNvPicPr>
            <a:picLocks noChangeAspect="1"/>
          </p:cNvPicPr>
          <p:nvPr/>
        </p:nvPicPr>
        <p:blipFill>
          <a:blip r:embed="rId4"/>
          <a:stretch>
            <a:fillRect/>
          </a:stretch>
        </p:blipFill>
        <p:spPr>
          <a:xfrm>
            <a:off x="2259573" y="892428"/>
            <a:ext cx="4077053" cy="3254022"/>
          </a:xfrm>
          <a:prstGeom prst="rect">
            <a:avLst/>
          </a:prstGeom>
        </p:spPr>
      </p:pic>
    </p:spTree>
    <p:extLst>
      <p:ext uri="{BB962C8B-B14F-4D97-AF65-F5344CB8AC3E}">
        <p14:creationId xmlns:p14="http://schemas.microsoft.com/office/powerpoint/2010/main" val="2368411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内存管理</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lvl="0" indent="-381000"/>
            <a:endParaRPr lang="zh-CN" altLang="en-US"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19</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pic>
        <p:nvPicPr>
          <p:cNvPr id="5" name="图片 4"/>
          <p:cNvPicPr>
            <a:picLocks noChangeAspect="1"/>
          </p:cNvPicPr>
          <p:nvPr/>
        </p:nvPicPr>
        <p:blipFill>
          <a:blip r:embed="rId4"/>
          <a:stretch>
            <a:fillRect/>
          </a:stretch>
        </p:blipFill>
        <p:spPr>
          <a:xfrm>
            <a:off x="1969544" y="114087"/>
            <a:ext cx="5204911" cy="4915326"/>
          </a:xfrm>
          <a:prstGeom prst="rect">
            <a:avLst/>
          </a:prstGeom>
        </p:spPr>
      </p:pic>
    </p:spTree>
    <p:extLst>
      <p:ext uri="{BB962C8B-B14F-4D97-AF65-F5344CB8AC3E}">
        <p14:creationId xmlns:p14="http://schemas.microsoft.com/office/powerpoint/2010/main" val="194986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rtl="0">
              <a:spcBef>
                <a:spcPts val="0"/>
              </a:spcBef>
              <a:buNone/>
            </a:pPr>
            <a:r>
              <a:rPr lang="zh-CN" altLang="en-US" dirty="0"/>
              <a:t>系统的概述</a:t>
            </a:r>
            <a:endParaRPr lang="en" dirty="0"/>
          </a:p>
        </p:txBody>
      </p:sp>
      <p:sp>
        <p:nvSpPr>
          <p:cNvPr id="104" name="Shape 104"/>
          <p:cNvSpPr txBox="1">
            <a:spLocks noGrp="1"/>
          </p:cNvSpPr>
          <p:nvPr>
            <p:ph type="body" idx="1"/>
          </p:nvPr>
        </p:nvSpPr>
        <p:spPr>
          <a:xfrm>
            <a:off x="1099614" y="1234526"/>
            <a:ext cx="5926827" cy="2725582"/>
          </a:xfrm>
          <a:prstGeom prst="rect">
            <a:avLst/>
          </a:prstGeom>
        </p:spPr>
        <p:txBody>
          <a:bodyPr wrap="square" lIns="91425" tIns="91425" rIns="91425" bIns="91425" anchor="t" anchorCtr="0">
            <a:noAutofit/>
          </a:bodyPr>
          <a:lstStyle/>
          <a:p>
            <a:r>
              <a:rPr lang="en-US" altLang="zh-CN" sz="1600" dirty="0" err="1"/>
              <a:t>xv6</a:t>
            </a:r>
            <a:r>
              <a:rPr lang="en-US" altLang="zh-CN" sz="1600" dirty="0"/>
              <a:t> </a:t>
            </a:r>
            <a:r>
              <a:rPr lang="zh-CN" altLang="zh-CN" sz="1600" dirty="0"/>
              <a:t>是</a:t>
            </a:r>
            <a:r>
              <a:rPr lang="en-US" altLang="zh-CN" sz="1600" dirty="0"/>
              <a:t> MIT </a:t>
            </a:r>
            <a:r>
              <a:rPr lang="zh-CN" altLang="zh-CN" sz="1600" dirty="0"/>
              <a:t>开发的一个教学用的完整的类</a:t>
            </a:r>
            <a:r>
              <a:rPr lang="en-US" altLang="zh-CN" sz="1600" dirty="0"/>
              <a:t> Unix </a:t>
            </a:r>
            <a:r>
              <a:rPr lang="zh-CN" altLang="zh-CN" sz="1600" dirty="0"/>
              <a:t>操作系统。它通过研究一个名为</a:t>
            </a:r>
            <a:r>
              <a:rPr lang="en-US" altLang="zh-CN" sz="1600" dirty="0"/>
              <a:t> </a:t>
            </a:r>
            <a:r>
              <a:rPr lang="en-US" altLang="zh-CN" sz="1600" dirty="0" err="1"/>
              <a:t>xv6</a:t>
            </a:r>
            <a:r>
              <a:rPr lang="en-US" altLang="zh-CN" sz="1600" dirty="0"/>
              <a:t> </a:t>
            </a:r>
            <a:r>
              <a:rPr lang="zh-CN" altLang="zh-CN" sz="1600" dirty="0"/>
              <a:t>的操作系统内核来解释操作系统中的主要概念。</a:t>
            </a:r>
            <a:r>
              <a:rPr lang="en-US" altLang="zh-CN" sz="1600" dirty="0" err="1"/>
              <a:t>xv6</a:t>
            </a:r>
            <a:r>
              <a:rPr lang="en-US" altLang="zh-CN" sz="1600" dirty="0"/>
              <a:t> </a:t>
            </a:r>
            <a:r>
              <a:rPr lang="zh-CN" altLang="zh-CN" sz="1600" dirty="0"/>
              <a:t>是</a:t>
            </a:r>
            <a:r>
              <a:rPr lang="en-US" altLang="zh-CN" sz="1600" dirty="0"/>
              <a:t> Unix Version 6</a:t>
            </a:r>
            <a:r>
              <a:rPr lang="zh-CN" altLang="zh-CN" sz="1600" dirty="0"/>
              <a:t>（</a:t>
            </a:r>
            <a:r>
              <a:rPr lang="en-US" altLang="zh-CN" sz="1600" dirty="0" err="1"/>
              <a:t>v6</a:t>
            </a:r>
            <a:r>
              <a:rPr lang="zh-CN" altLang="zh-CN" sz="1600" dirty="0"/>
              <a:t>）操作系统的重新实现。</a:t>
            </a:r>
            <a:r>
              <a:rPr lang="en-US" altLang="zh-CN" sz="1600" dirty="0" err="1"/>
              <a:t>xv6</a:t>
            </a:r>
            <a:r>
              <a:rPr lang="en-US" altLang="zh-CN" sz="1600" dirty="0"/>
              <a:t> </a:t>
            </a:r>
            <a:r>
              <a:rPr lang="zh-CN" altLang="zh-CN" sz="1600" dirty="0"/>
              <a:t>在一定程度上遵守</a:t>
            </a:r>
            <a:r>
              <a:rPr lang="en-US" altLang="zh-CN" sz="1600" dirty="0"/>
              <a:t> </a:t>
            </a:r>
            <a:r>
              <a:rPr lang="en-US" altLang="zh-CN" sz="1600" dirty="0" err="1"/>
              <a:t>v6</a:t>
            </a:r>
            <a:r>
              <a:rPr lang="en-US" altLang="zh-CN" sz="1600" dirty="0"/>
              <a:t> </a:t>
            </a:r>
            <a:r>
              <a:rPr lang="zh-CN" altLang="zh-CN" sz="1600" dirty="0"/>
              <a:t>的结构和风 格，但它是用</a:t>
            </a:r>
            <a:r>
              <a:rPr lang="en-US" altLang="zh-CN" sz="1600" dirty="0"/>
              <a:t> ANSI C </a:t>
            </a:r>
            <a:r>
              <a:rPr lang="zh-CN" altLang="zh-CN" sz="1600" dirty="0"/>
              <a:t>实现的，并且是基于</a:t>
            </a:r>
            <a:r>
              <a:rPr lang="en-US" altLang="zh-CN" sz="1600" dirty="0"/>
              <a:t> </a:t>
            </a:r>
            <a:r>
              <a:rPr lang="en-US" altLang="zh-CN" sz="1600" dirty="0" err="1"/>
              <a:t>x86</a:t>
            </a:r>
            <a:r>
              <a:rPr lang="en-US" altLang="zh-CN" sz="1600" dirty="0"/>
              <a:t> </a:t>
            </a:r>
            <a:r>
              <a:rPr lang="zh-CN" altLang="zh-CN" sz="1600" dirty="0"/>
              <a:t>多核处理器的。</a:t>
            </a:r>
          </a:p>
        </p:txBody>
      </p:sp>
      <p:sp>
        <p:nvSpPr>
          <p:cNvPr id="106" name="Shape 106"/>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内存管理</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lvl="0" indent="-381000"/>
            <a:r>
              <a:rPr lang="zh-CN" altLang="en-US" dirty="0"/>
              <a:t>一个页表在物理内存中像一棵两层的树。</a:t>
            </a:r>
            <a:endParaRPr lang="en-US" altLang="zh-CN" dirty="0"/>
          </a:p>
          <a:p>
            <a:pPr marL="457200" lvl="0" indent="-381000"/>
            <a:r>
              <a:rPr lang="zh-CN" altLang="en-US" dirty="0"/>
              <a:t>树的根是一个 </a:t>
            </a:r>
            <a:r>
              <a:rPr lang="en-US" altLang="zh-CN" dirty="0"/>
              <a:t>4096 </a:t>
            </a:r>
            <a:r>
              <a:rPr lang="zh-CN" altLang="en-US" dirty="0"/>
              <a:t>字节的页目录，其中包含了 </a:t>
            </a:r>
            <a:r>
              <a:rPr lang="en-US" altLang="zh-CN" dirty="0"/>
              <a:t>1024 </a:t>
            </a:r>
            <a:r>
              <a:rPr lang="zh-CN" altLang="en-US" dirty="0"/>
              <a:t>个类似 </a:t>
            </a:r>
            <a:r>
              <a:rPr lang="en-US" altLang="zh-CN" dirty="0" err="1"/>
              <a:t>PTE</a:t>
            </a:r>
            <a:r>
              <a:rPr lang="en-US" altLang="zh-CN" dirty="0"/>
              <a:t> </a:t>
            </a:r>
            <a:r>
              <a:rPr lang="zh-CN" altLang="en-US" dirty="0"/>
              <a:t>的条目，但其实每个条目是指向一个页表页的引用。</a:t>
            </a:r>
            <a:endParaRPr lang="en-US" altLang="zh-CN" dirty="0"/>
          </a:p>
          <a:p>
            <a:pPr marL="457200" lvl="0" indent="-381000"/>
            <a:r>
              <a:rPr lang="zh-CN" altLang="en-US" dirty="0"/>
              <a:t>而每个页表页又是包含 </a:t>
            </a:r>
            <a:r>
              <a:rPr lang="en-US" altLang="zh-CN" dirty="0"/>
              <a:t>1024 </a:t>
            </a:r>
            <a:r>
              <a:rPr lang="zh-CN" altLang="en-US" dirty="0"/>
              <a:t>个 </a:t>
            </a:r>
            <a:r>
              <a:rPr lang="en-US" altLang="zh-CN" dirty="0"/>
              <a:t>32</a:t>
            </a:r>
            <a:r>
              <a:rPr lang="zh-CN" altLang="en-US" dirty="0"/>
              <a:t>位 </a:t>
            </a:r>
            <a:r>
              <a:rPr lang="en-US" altLang="zh-CN" dirty="0" err="1"/>
              <a:t>PTE</a:t>
            </a:r>
            <a:r>
              <a:rPr lang="en-US" altLang="zh-CN" dirty="0"/>
              <a:t> </a:t>
            </a:r>
            <a:r>
              <a:rPr lang="zh-CN" altLang="en-US" dirty="0"/>
              <a:t>的数组。</a:t>
            </a:r>
            <a:endParaRPr lang="en-US" altLang="zh-CN" dirty="0"/>
          </a:p>
          <a:p>
            <a:pPr marL="457200" lvl="0" indent="-381000"/>
            <a:r>
              <a:rPr lang="zh-CN" altLang="en-US" dirty="0"/>
              <a:t>二级结构就使得页目录可以忽略那些没有任何映射的页表页。</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20</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4283385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内存管理</a:t>
            </a:r>
          </a:p>
        </p:txBody>
      </p:sp>
      <p:sp>
        <p:nvSpPr>
          <p:cNvPr id="3" name="文本占位符 2"/>
          <p:cNvSpPr>
            <a:spLocks noGrp="1"/>
          </p:cNvSpPr>
          <p:nvPr>
            <p:ph type="body" idx="1"/>
          </p:nvPr>
        </p:nvSpPr>
        <p:spPr/>
        <p:txBody>
          <a:bodyPr/>
          <a:lstStyle/>
          <a:p>
            <a:r>
              <a:rPr lang="en-US" altLang="zh-CN" dirty="0" err="1"/>
              <a:t>xv6</a:t>
            </a:r>
            <a:r>
              <a:rPr lang="en-US" altLang="zh-CN" dirty="0"/>
              <a:t> </a:t>
            </a:r>
            <a:r>
              <a:rPr lang="zh-CN" altLang="en-US" dirty="0"/>
              <a:t>在每个进程的页表中都包含了内核运行所需要的所有映射，这样映射的原因之一是内核可以使用自己的指令和数据。原因之二是内核有时需要对物理页进行写操作，这样很方便。</a:t>
            </a:r>
            <a:endParaRPr lang="en-US" altLang="zh-CN" dirty="0"/>
          </a:p>
          <a:p>
            <a:endParaRPr lang="zh-CN" altLang="en-US" dirty="0"/>
          </a:p>
        </p:txBody>
      </p:sp>
      <p:sp>
        <p:nvSpPr>
          <p:cNvPr id="4" name="灯片编号占位符 3"/>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sp>
        <p:nvSpPr>
          <p:cNvPr id="5" name="云形 4">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2667653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内存管理</a:t>
            </a:r>
          </a:p>
        </p:txBody>
      </p:sp>
      <p:sp>
        <p:nvSpPr>
          <p:cNvPr id="3" name="文本占位符 2"/>
          <p:cNvSpPr>
            <a:spLocks noGrp="1"/>
          </p:cNvSpPr>
          <p:nvPr>
            <p:ph type="body" idx="1"/>
          </p:nvPr>
        </p:nvSpPr>
        <p:spPr/>
        <p:txBody>
          <a:bodyPr/>
          <a:lstStyle/>
          <a:p>
            <a:r>
              <a:rPr lang="en-US" altLang="zh-CN" dirty="0" err="1"/>
              <a:t>PTE</a:t>
            </a:r>
            <a:r>
              <a:rPr lang="en-US" altLang="zh-CN" dirty="0"/>
              <a:t> </a:t>
            </a:r>
            <a:r>
              <a:rPr lang="zh-CN" altLang="en-US" dirty="0"/>
              <a:t>都包含一些标志位</a:t>
            </a:r>
            <a:endParaRPr lang="en-US" altLang="zh-CN" dirty="0"/>
          </a:p>
          <a:p>
            <a:r>
              <a:rPr lang="en-US" altLang="zh-CN" dirty="0" err="1"/>
              <a:t>PTE_P</a:t>
            </a:r>
            <a:endParaRPr lang="en-US" altLang="zh-CN" dirty="0"/>
          </a:p>
          <a:p>
            <a:r>
              <a:rPr lang="en-US" altLang="zh-CN" dirty="0" err="1"/>
              <a:t>PTE_W</a:t>
            </a:r>
            <a:endParaRPr lang="en-US" altLang="zh-CN" dirty="0"/>
          </a:p>
          <a:p>
            <a:r>
              <a:rPr lang="en-US" altLang="zh-CN" dirty="0" err="1"/>
              <a:t>PTE_U</a:t>
            </a:r>
            <a:endParaRPr lang="en-US" altLang="zh-CN" dirty="0"/>
          </a:p>
          <a:p>
            <a:endParaRPr lang="zh-CN" altLang="en-US" dirty="0"/>
          </a:p>
        </p:txBody>
      </p:sp>
      <p:sp>
        <p:nvSpPr>
          <p:cNvPr id="4" name="灯片编号占位符 3"/>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
        <p:nvSpPr>
          <p:cNvPr id="5" name="云形 4">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3461313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内存管理</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lvl="0" indent="-381000"/>
            <a:r>
              <a:rPr lang="zh-CN" altLang="en-US" dirty="0"/>
              <a:t>如何寻找空闲页</a:t>
            </a:r>
            <a:endParaRPr lang="en-US" altLang="zh-CN" dirty="0"/>
          </a:p>
          <a:p>
            <a:pPr marL="457200" lvl="0" indent="-381000"/>
            <a:r>
              <a:rPr lang="zh-CN" altLang="en-US" dirty="0"/>
              <a:t>链表存哪？</a:t>
            </a:r>
            <a:endParaRPr lang="en-US" altLang="zh-CN" dirty="0"/>
          </a:p>
          <a:p>
            <a:pPr marL="457200" lvl="0" indent="-381000"/>
            <a:r>
              <a:rPr lang="zh-CN" altLang="en-US" dirty="0"/>
              <a:t>自举问题</a:t>
            </a:r>
            <a:endParaRPr lang="en-US" altLang="zh-CN" dirty="0"/>
          </a:p>
          <a:p>
            <a:pPr marL="457200" lvl="0" indent="-381000"/>
            <a:endParaRPr lang="zh-CN" altLang="en-US"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23</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1696103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en-US" altLang="zh-CN" dirty="0"/>
              <a:t>CPU</a:t>
            </a:r>
            <a:r>
              <a:rPr lang="zh-CN" altLang="en-US" dirty="0"/>
              <a:t>调度</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24</a:t>
            </a:fld>
            <a:endParaRPr lang="en"/>
          </a:p>
        </p:txBody>
      </p:sp>
    </p:spTree>
    <p:extLst>
      <p:ext uri="{BB962C8B-B14F-4D97-AF65-F5344CB8AC3E}">
        <p14:creationId xmlns:p14="http://schemas.microsoft.com/office/powerpoint/2010/main" val="4052866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en-US" altLang="zh-CN" dirty="0"/>
              <a:t>CPU</a:t>
            </a:r>
            <a:r>
              <a:rPr lang="zh-CN" altLang="en-US" dirty="0"/>
              <a:t>调度</a:t>
            </a:r>
            <a:endParaRPr lang="en" dirty="0"/>
          </a:p>
        </p:txBody>
      </p:sp>
      <p:sp>
        <p:nvSpPr>
          <p:cNvPr id="138" name="Shape 138"/>
          <p:cNvSpPr txBox="1">
            <a:spLocks noGrp="1"/>
          </p:cNvSpPr>
          <p:nvPr>
            <p:ph type="body" idx="1"/>
          </p:nvPr>
        </p:nvSpPr>
        <p:spPr>
          <a:xfrm>
            <a:off x="549600" y="1200150"/>
            <a:ext cx="8236260" cy="2946300"/>
          </a:xfrm>
          <a:prstGeom prst="rect">
            <a:avLst/>
          </a:prstGeom>
        </p:spPr>
        <p:txBody>
          <a:bodyPr wrap="square" lIns="91425" tIns="91425" rIns="91425" bIns="91425" anchor="t" anchorCtr="0">
            <a:noAutofit/>
          </a:bodyPr>
          <a:lstStyle/>
          <a:p>
            <a:r>
              <a:rPr lang="en-US" altLang="zh-CN" dirty="0"/>
              <a:t>scheduler </a:t>
            </a:r>
            <a:r>
              <a:rPr lang="zh-CN" altLang="en-US" dirty="0"/>
              <a:t>会找到为一个 </a:t>
            </a:r>
            <a:r>
              <a:rPr lang="en-US" altLang="zh-CN" dirty="0"/>
              <a:t>p-&gt;state </a:t>
            </a:r>
            <a:r>
              <a:rPr lang="zh-CN" altLang="en-US" dirty="0"/>
              <a:t>为</a:t>
            </a:r>
            <a:r>
              <a:rPr lang="en-US" altLang="zh-CN" dirty="0"/>
              <a:t>RUNNABLE </a:t>
            </a:r>
            <a:r>
              <a:rPr lang="zh-CN" altLang="en-US" dirty="0"/>
              <a:t>的进程 </a:t>
            </a:r>
            <a:r>
              <a:rPr lang="en-US" altLang="zh-CN" dirty="0" err="1"/>
              <a:t>initproc</a:t>
            </a:r>
            <a:r>
              <a:rPr lang="en-US" altLang="zh-CN" dirty="0"/>
              <a:t> </a:t>
            </a:r>
            <a:r>
              <a:rPr lang="zh-CN" altLang="en-US" dirty="0"/>
              <a:t>，然后将 </a:t>
            </a:r>
            <a:r>
              <a:rPr lang="en-US" altLang="zh-CN" dirty="0"/>
              <a:t>per-</a:t>
            </a:r>
            <a:r>
              <a:rPr lang="en-US" altLang="zh-CN" dirty="0" err="1"/>
              <a:t>cpu</a:t>
            </a:r>
            <a:r>
              <a:rPr lang="en-US" altLang="zh-CN" dirty="0"/>
              <a:t> </a:t>
            </a:r>
            <a:r>
              <a:rPr lang="zh-CN" altLang="en-US" dirty="0"/>
              <a:t>的变量</a:t>
            </a:r>
            <a:r>
              <a:rPr lang="en-US" altLang="zh-CN" dirty="0"/>
              <a:t>proc </a:t>
            </a:r>
            <a:r>
              <a:rPr lang="zh-CN" altLang="en-US" dirty="0"/>
              <a:t>为该进程，接着调用 </a:t>
            </a:r>
            <a:r>
              <a:rPr lang="en-US" altLang="zh-CN" dirty="0" err="1"/>
              <a:t>switchuvm</a:t>
            </a:r>
            <a:r>
              <a:rPr lang="en-US" altLang="zh-CN" dirty="0"/>
              <a:t> </a:t>
            </a:r>
            <a:r>
              <a:rPr lang="zh-CN" altLang="en-US" dirty="0"/>
              <a:t>通知硬件开始使用目标进程的页表。调用 </a:t>
            </a:r>
            <a:r>
              <a:rPr lang="en-US" altLang="zh-CN" dirty="0" err="1"/>
              <a:t>swtch</a:t>
            </a:r>
            <a:r>
              <a:rPr lang="en-US" altLang="zh-CN" dirty="0"/>
              <a:t> </a:t>
            </a:r>
            <a:r>
              <a:rPr lang="zh-CN" altLang="en-US" dirty="0"/>
              <a:t>，切换上下文到目标进程的内核线程中。</a:t>
            </a:r>
            <a:endParaRPr lang="en-US" altLang="zh-CN" dirty="0"/>
          </a:p>
          <a:p>
            <a:r>
              <a:rPr lang="zh-CN" altLang="en-US" dirty="0"/>
              <a:t>什么样的进程是</a:t>
            </a:r>
            <a:r>
              <a:rPr lang="en-US" altLang="zh-CN" dirty="0"/>
              <a:t>RUNNABLE</a:t>
            </a:r>
            <a:r>
              <a:rPr lang="zh-CN" altLang="en-US" dirty="0"/>
              <a:t>？</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25</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1139747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en-US" altLang="zh-CN" dirty="0"/>
              <a:t>CPU</a:t>
            </a:r>
            <a:r>
              <a:rPr lang="zh-CN" altLang="en-US" dirty="0"/>
              <a:t>调度</a:t>
            </a:r>
            <a:endParaRPr lang="en" dirty="0"/>
          </a:p>
        </p:txBody>
      </p:sp>
      <p:sp>
        <p:nvSpPr>
          <p:cNvPr id="138" name="Shape 138"/>
          <p:cNvSpPr txBox="1">
            <a:spLocks noGrp="1"/>
          </p:cNvSpPr>
          <p:nvPr>
            <p:ph type="body" idx="1"/>
          </p:nvPr>
        </p:nvSpPr>
        <p:spPr>
          <a:xfrm>
            <a:off x="549600" y="1200150"/>
            <a:ext cx="8236260" cy="2946300"/>
          </a:xfrm>
          <a:prstGeom prst="rect">
            <a:avLst/>
          </a:prstGeom>
        </p:spPr>
        <p:txBody>
          <a:bodyPr wrap="square" lIns="91425" tIns="91425" rIns="91425" bIns="91425" anchor="t" anchorCtr="0">
            <a:noAutofit/>
          </a:bodyPr>
          <a:lstStyle/>
          <a:p>
            <a:r>
              <a:rPr lang="zh-CN" altLang="en-US" dirty="0"/>
              <a:t>没有任何 </a:t>
            </a:r>
            <a:r>
              <a:rPr lang="en-US" altLang="zh-CN" dirty="0"/>
              <a:t>CPU </a:t>
            </a:r>
            <a:r>
              <a:rPr lang="zh-CN" altLang="en-US" dirty="0"/>
              <a:t>此时正在其内核栈上运行，没有任何 </a:t>
            </a:r>
            <a:r>
              <a:rPr lang="en-US" altLang="zh-CN" dirty="0"/>
              <a:t>CPU </a:t>
            </a:r>
            <a:r>
              <a:rPr lang="zh-CN" altLang="en-US" dirty="0"/>
              <a:t>的 </a:t>
            </a:r>
            <a:r>
              <a:rPr lang="en-US" altLang="zh-CN" dirty="0"/>
              <a:t>%</a:t>
            </a:r>
            <a:r>
              <a:rPr lang="en-US" altLang="zh-CN" dirty="0" err="1"/>
              <a:t>cr3</a:t>
            </a:r>
            <a:r>
              <a:rPr lang="en-US" altLang="zh-CN" dirty="0"/>
              <a:t> </a:t>
            </a:r>
            <a:r>
              <a:rPr lang="zh-CN" altLang="en-US" dirty="0"/>
              <a:t>寄存器指向进程的页表，也没有任何 </a:t>
            </a:r>
            <a:r>
              <a:rPr lang="en-US" altLang="zh-CN" dirty="0"/>
              <a:t>CPU </a:t>
            </a:r>
            <a:r>
              <a:rPr lang="zh-CN" altLang="en-US" dirty="0"/>
              <a:t>的 </a:t>
            </a:r>
            <a:r>
              <a:rPr lang="en-US" altLang="zh-CN" dirty="0"/>
              <a:t>proc </a:t>
            </a:r>
            <a:r>
              <a:rPr lang="zh-CN" altLang="en-US" dirty="0"/>
              <a:t>指向该进程。</a:t>
            </a:r>
            <a:endParaRPr lang="en-US" altLang="zh-CN" dirty="0"/>
          </a:p>
          <a:p>
            <a:r>
              <a:rPr lang="zh-CN" altLang="en-US" dirty="0"/>
              <a:t>这之后会提到</a:t>
            </a:r>
            <a:r>
              <a:rPr lang="en-US" altLang="zh-CN" dirty="0" err="1"/>
              <a:t>ptable.lock</a:t>
            </a:r>
            <a:r>
              <a:rPr lang="zh-CN" altLang="en-US" dirty="0"/>
              <a:t>锁的重要性。</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26</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1052368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en-US" altLang="zh-CN" dirty="0"/>
              <a:t>CPU</a:t>
            </a:r>
            <a:r>
              <a:rPr lang="zh-CN" altLang="en-US" dirty="0"/>
              <a:t>调度</a:t>
            </a:r>
            <a:endParaRPr lang="en" dirty="0"/>
          </a:p>
        </p:txBody>
      </p:sp>
      <p:sp>
        <p:nvSpPr>
          <p:cNvPr id="138" name="Shape 138"/>
          <p:cNvSpPr txBox="1">
            <a:spLocks noGrp="1"/>
          </p:cNvSpPr>
          <p:nvPr>
            <p:ph type="body" idx="1"/>
          </p:nvPr>
        </p:nvSpPr>
        <p:spPr>
          <a:xfrm>
            <a:off x="549600" y="1200150"/>
            <a:ext cx="8236260" cy="2946300"/>
          </a:xfrm>
          <a:prstGeom prst="rect">
            <a:avLst/>
          </a:prstGeom>
        </p:spPr>
        <p:txBody>
          <a:bodyPr wrap="square" lIns="91425" tIns="91425" rIns="91425" bIns="91425" anchor="t" anchorCtr="0">
            <a:noAutofit/>
          </a:bodyPr>
          <a:lstStyle/>
          <a:p>
            <a:r>
              <a:rPr lang="zh-CN" altLang="en-US" dirty="0"/>
              <a:t>当一个进程等待磁盘请求时，</a:t>
            </a:r>
            <a:r>
              <a:rPr lang="en-US" altLang="zh-CN" dirty="0" err="1"/>
              <a:t>xv6</a:t>
            </a:r>
            <a:r>
              <a:rPr lang="en-US" altLang="zh-CN" dirty="0"/>
              <a:t> </a:t>
            </a:r>
            <a:r>
              <a:rPr lang="zh-CN" altLang="en-US" dirty="0"/>
              <a:t>使之进入睡眠状态，然后调度执行另一个进程。</a:t>
            </a:r>
            <a:endParaRPr lang="en-US" altLang="zh-CN" dirty="0"/>
          </a:p>
          <a:p>
            <a:r>
              <a:rPr lang="zh-CN" altLang="en-US" dirty="0"/>
              <a:t>另外，当一个进程耗尽了它在处理器上运行的时间片（</a:t>
            </a:r>
            <a:r>
              <a:rPr lang="en-US" altLang="zh-CN" dirty="0"/>
              <a:t>100</a:t>
            </a:r>
            <a:r>
              <a:rPr lang="zh-CN" altLang="en-US" dirty="0"/>
              <a:t>毫秒）后，</a:t>
            </a:r>
            <a:r>
              <a:rPr lang="en-US" altLang="zh-CN" dirty="0" err="1"/>
              <a:t>xv6</a:t>
            </a:r>
            <a:r>
              <a:rPr lang="en-US" altLang="zh-CN" dirty="0"/>
              <a:t> </a:t>
            </a:r>
            <a:r>
              <a:rPr lang="zh-CN" altLang="en-US" dirty="0"/>
              <a:t>使用时钟中断强制它停止运行，这样调度器才能调度运行其他进程。</a:t>
            </a:r>
            <a:endParaRPr lang="en-US" altLang="zh-CN" dirty="0"/>
          </a:p>
          <a:p>
            <a:r>
              <a:rPr lang="zh-CN" altLang="en-US" dirty="0"/>
              <a:t>独占处理器的假象。</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27</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240668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en-US" altLang="zh-CN" dirty="0"/>
              <a:t>CPU</a:t>
            </a:r>
            <a:r>
              <a:rPr lang="zh-CN" altLang="en-US" dirty="0"/>
              <a:t>调度</a:t>
            </a:r>
            <a:endParaRPr lang="en" dirty="0"/>
          </a:p>
        </p:txBody>
      </p:sp>
      <p:sp>
        <p:nvSpPr>
          <p:cNvPr id="138" name="Shape 138"/>
          <p:cNvSpPr txBox="1">
            <a:spLocks noGrp="1"/>
          </p:cNvSpPr>
          <p:nvPr>
            <p:ph type="body" idx="1"/>
          </p:nvPr>
        </p:nvSpPr>
        <p:spPr>
          <a:xfrm>
            <a:off x="549600" y="1200150"/>
            <a:ext cx="8236260" cy="2946300"/>
          </a:xfrm>
          <a:prstGeom prst="rect">
            <a:avLst/>
          </a:prstGeom>
        </p:spPr>
        <p:txBody>
          <a:bodyPr wrap="square" lIns="91425" tIns="91425" rIns="91425" bIns="91425" anchor="t" anchorCtr="0">
            <a:noAutofit/>
          </a:bodyPr>
          <a:lstStyle/>
          <a:p>
            <a:r>
              <a:rPr lang="zh-CN" altLang="en-US" dirty="0"/>
              <a:t>上下文切换</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28</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pic>
        <p:nvPicPr>
          <p:cNvPr id="3" name="图片 2"/>
          <p:cNvPicPr>
            <a:picLocks noChangeAspect="1"/>
          </p:cNvPicPr>
          <p:nvPr/>
        </p:nvPicPr>
        <p:blipFill>
          <a:blip r:embed="rId4"/>
          <a:stretch>
            <a:fillRect/>
          </a:stretch>
        </p:blipFill>
        <p:spPr>
          <a:xfrm>
            <a:off x="1257969" y="1877705"/>
            <a:ext cx="5447923" cy="2572375"/>
          </a:xfrm>
          <a:prstGeom prst="rect">
            <a:avLst/>
          </a:prstGeom>
        </p:spPr>
      </p:pic>
    </p:spTree>
    <p:extLst>
      <p:ext uri="{BB962C8B-B14F-4D97-AF65-F5344CB8AC3E}">
        <p14:creationId xmlns:p14="http://schemas.microsoft.com/office/powerpoint/2010/main" val="4250627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en-US" altLang="zh-CN" dirty="0"/>
              <a:t>CPU</a:t>
            </a:r>
            <a:r>
              <a:rPr lang="zh-CN" altLang="en-US" dirty="0"/>
              <a:t>调度</a:t>
            </a:r>
            <a:endParaRPr lang="en" dirty="0"/>
          </a:p>
        </p:txBody>
      </p:sp>
      <p:sp>
        <p:nvSpPr>
          <p:cNvPr id="138" name="Shape 138"/>
          <p:cNvSpPr txBox="1">
            <a:spLocks noGrp="1"/>
          </p:cNvSpPr>
          <p:nvPr>
            <p:ph type="body" idx="1"/>
          </p:nvPr>
        </p:nvSpPr>
        <p:spPr>
          <a:xfrm>
            <a:off x="549600" y="1168619"/>
            <a:ext cx="8236260" cy="2946300"/>
          </a:xfrm>
          <a:prstGeom prst="rect">
            <a:avLst/>
          </a:prstGeom>
        </p:spPr>
        <p:txBody>
          <a:bodyPr wrap="square" lIns="91425" tIns="91425" rIns="91425" bIns="91425" anchor="t" anchorCtr="0">
            <a:noAutofit/>
          </a:bodyPr>
          <a:lstStyle/>
          <a:p>
            <a:r>
              <a:rPr lang="zh-CN" altLang="en-US" dirty="0"/>
              <a:t>进程的切换也需要锁来保护。</a:t>
            </a:r>
            <a:endParaRPr lang="en-US" altLang="zh-CN" dirty="0"/>
          </a:p>
          <a:p>
            <a:r>
              <a:rPr lang="zh-CN" altLang="en-US" dirty="0"/>
              <a:t>进程想要让出 </a:t>
            </a:r>
            <a:r>
              <a:rPr lang="en-US" altLang="zh-CN" dirty="0"/>
              <a:t>CPU </a:t>
            </a:r>
            <a:r>
              <a:rPr lang="zh-CN" altLang="en-US" dirty="0"/>
              <a:t>必须要获得进程表的锁 </a:t>
            </a:r>
            <a:r>
              <a:rPr lang="en-US" altLang="zh-CN" dirty="0" err="1"/>
              <a:t>ptable.lock</a:t>
            </a:r>
            <a:r>
              <a:rPr lang="en-US" altLang="zh-CN" dirty="0"/>
              <a:t> </a:t>
            </a:r>
            <a:r>
              <a:rPr lang="zh-CN" altLang="en-US" dirty="0"/>
              <a:t>，并释放其拥有的其他锁，修改自己的状态（ </a:t>
            </a:r>
            <a:r>
              <a:rPr lang="en-US" altLang="zh-CN" dirty="0"/>
              <a:t>proc-&gt;state </a:t>
            </a:r>
            <a:r>
              <a:rPr lang="zh-CN" altLang="en-US" dirty="0"/>
              <a:t>），然后调用 </a:t>
            </a:r>
            <a:r>
              <a:rPr lang="en-US" altLang="zh-CN" dirty="0" err="1"/>
              <a:t>sched</a:t>
            </a:r>
            <a:r>
              <a:rPr lang="en-US" altLang="zh-CN" dirty="0"/>
              <a:t> </a:t>
            </a:r>
            <a:r>
              <a:rPr lang="zh-CN" altLang="en-US" dirty="0"/>
              <a:t>。</a:t>
            </a:r>
            <a:endParaRPr lang="en-US" altLang="zh-CN" dirty="0"/>
          </a:p>
          <a:p>
            <a:r>
              <a:rPr lang="zh-CN" altLang="en-US" dirty="0"/>
              <a:t>在对 </a:t>
            </a:r>
            <a:r>
              <a:rPr lang="en-US" altLang="zh-CN" dirty="0" err="1"/>
              <a:t>swtch</a:t>
            </a:r>
            <a:r>
              <a:rPr lang="en-US" altLang="zh-CN" dirty="0"/>
              <a:t> </a:t>
            </a:r>
            <a:r>
              <a:rPr lang="zh-CN" altLang="en-US" dirty="0"/>
              <a:t>的调用的整个过程中，</a:t>
            </a:r>
            <a:r>
              <a:rPr lang="en-US" altLang="zh-CN" dirty="0" err="1"/>
              <a:t>xv6</a:t>
            </a:r>
            <a:r>
              <a:rPr lang="en-US" altLang="zh-CN" dirty="0"/>
              <a:t> </a:t>
            </a:r>
            <a:r>
              <a:rPr lang="zh-CN" altLang="en-US" dirty="0"/>
              <a:t>都持有锁 </a:t>
            </a:r>
            <a:r>
              <a:rPr lang="en-US" altLang="zh-CN" dirty="0" err="1"/>
              <a:t>ptable.lock</a:t>
            </a:r>
            <a:r>
              <a:rPr lang="en-US" altLang="zh-CN" dirty="0"/>
              <a:t> </a:t>
            </a:r>
            <a:r>
              <a:rPr lang="zh-CN" altLang="en-US" dirty="0"/>
              <a:t>： </a:t>
            </a:r>
            <a:r>
              <a:rPr lang="en-US" altLang="zh-CN" dirty="0" err="1"/>
              <a:t>swtch</a:t>
            </a:r>
            <a:r>
              <a:rPr lang="en-US" altLang="zh-CN" dirty="0"/>
              <a:t> </a:t>
            </a:r>
            <a:r>
              <a:rPr lang="zh-CN" altLang="en-US" dirty="0"/>
              <a:t>的调用者必须持有该锁，并将锁的控制权转移给切换代码。</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29</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225027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系统基本信息</a:t>
            </a:r>
          </a:p>
        </p:txBody>
      </p:sp>
      <p:sp>
        <p:nvSpPr>
          <p:cNvPr id="3" name="文本占位符 2"/>
          <p:cNvSpPr>
            <a:spLocks noGrp="1"/>
          </p:cNvSpPr>
          <p:nvPr>
            <p:ph type="body" idx="1"/>
          </p:nvPr>
        </p:nvSpPr>
        <p:spPr>
          <a:xfrm>
            <a:off x="817824" y="1041654"/>
            <a:ext cx="3639000" cy="3108300"/>
          </a:xfrm>
        </p:spPr>
        <p:txBody>
          <a:bodyPr/>
          <a:lstStyle/>
          <a:p>
            <a:r>
              <a:rPr lang="zh-CN" altLang="en-US" dirty="0"/>
              <a:t>最大进程数：</a:t>
            </a:r>
            <a:r>
              <a:rPr lang="en-US" altLang="zh-CN" dirty="0"/>
              <a:t>64</a:t>
            </a:r>
          </a:p>
          <a:p>
            <a:r>
              <a:rPr lang="zh-CN" altLang="en-US" dirty="0"/>
              <a:t>内核栈大小：</a:t>
            </a:r>
            <a:r>
              <a:rPr lang="en-US" altLang="zh-CN" dirty="0" err="1"/>
              <a:t>4kB</a:t>
            </a:r>
            <a:endParaRPr lang="en-US" altLang="zh-CN" dirty="0"/>
          </a:p>
          <a:p>
            <a:r>
              <a:rPr lang="zh-CN" altLang="en-US" dirty="0"/>
              <a:t>最大数目</a:t>
            </a:r>
            <a:r>
              <a:rPr lang="en-US" altLang="zh-CN" dirty="0" err="1"/>
              <a:t>Cpu</a:t>
            </a:r>
            <a:r>
              <a:rPr lang="zh-CN" altLang="en-US" dirty="0"/>
              <a:t>：</a:t>
            </a:r>
            <a:r>
              <a:rPr lang="en-US" altLang="zh-CN" dirty="0"/>
              <a:t>8</a:t>
            </a:r>
          </a:p>
          <a:p>
            <a:r>
              <a:rPr lang="zh-CN" altLang="en-US" dirty="0"/>
              <a:t>进程文件最多打开数：</a:t>
            </a:r>
            <a:r>
              <a:rPr lang="en-US" altLang="zh-CN" dirty="0"/>
              <a:t>16</a:t>
            </a:r>
          </a:p>
          <a:p>
            <a:r>
              <a:rPr lang="zh-CN" altLang="en-US" dirty="0"/>
              <a:t>系统文件最多打开数：</a:t>
            </a:r>
            <a:r>
              <a:rPr lang="en-US" altLang="zh-CN" dirty="0"/>
              <a:t>100</a:t>
            </a:r>
          </a:p>
          <a:p>
            <a:r>
              <a:rPr lang="zh-CN" altLang="en-US" dirty="0"/>
              <a:t>最多活跃</a:t>
            </a:r>
            <a:r>
              <a:rPr lang="en-US" altLang="zh-CN" dirty="0" err="1"/>
              <a:t>i</a:t>
            </a:r>
            <a:r>
              <a:rPr lang="en-US" altLang="zh-CN" dirty="0"/>
              <a:t>-nodes</a:t>
            </a:r>
            <a:r>
              <a:rPr lang="zh-CN" altLang="en-US" dirty="0"/>
              <a:t>节点：</a:t>
            </a:r>
            <a:r>
              <a:rPr lang="en-US" altLang="zh-CN" dirty="0"/>
              <a:t>50</a:t>
            </a:r>
          </a:p>
          <a:p>
            <a:r>
              <a:rPr lang="zh-CN" altLang="en-US" dirty="0"/>
              <a:t>最多设备数：</a:t>
            </a:r>
            <a:r>
              <a:rPr lang="en-US" altLang="zh-CN" dirty="0"/>
              <a:t>10</a:t>
            </a:r>
          </a:p>
          <a:p>
            <a:endParaRPr lang="zh-CN" altLang="en-US" dirty="0"/>
          </a:p>
        </p:txBody>
      </p:sp>
      <p:sp>
        <p:nvSpPr>
          <p:cNvPr id="5" name="灯片编号占位符 4"/>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spTree>
    <p:extLst>
      <p:ext uri="{BB962C8B-B14F-4D97-AF65-F5344CB8AC3E}">
        <p14:creationId xmlns:p14="http://schemas.microsoft.com/office/powerpoint/2010/main" val="1227489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zh-CN" altLang="en-US" dirty="0"/>
              <a:t>睡眠与唤醒</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30</a:t>
            </a:fld>
            <a:endParaRPr lang="en"/>
          </a:p>
        </p:txBody>
      </p:sp>
    </p:spTree>
    <p:extLst>
      <p:ext uri="{BB962C8B-B14F-4D97-AF65-F5344CB8AC3E}">
        <p14:creationId xmlns:p14="http://schemas.microsoft.com/office/powerpoint/2010/main" val="3854402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睡眠与唤醒</a:t>
            </a:r>
            <a:endParaRPr lang="en" dirty="0"/>
          </a:p>
        </p:txBody>
      </p:sp>
      <p:sp>
        <p:nvSpPr>
          <p:cNvPr id="138" name="Shape 138"/>
          <p:cNvSpPr txBox="1">
            <a:spLocks noGrp="1"/>
          </p:cNvSpPr>
          <p:nvPr>
            <p:ph type="body" idx="1"/>
          </p:nvPr>
        </p:nvSpPr>
        <p:spPr>
          <a:xfrm>
            <a:off x="549600" y="1168618"/>
            <a:ext cx="8236260" cy="3545271"/>
          </a:xfrm>
          <a:prstGeom prst="rect">
            <a:avLst/>
          </a:prstGeom>
        </p:spPr>
        <p:txBody>
          <a:bodyPr wrap="square" lIns="91425" tIns="91425" rIns="91425" bIns="91425" anchor="t" anchorCtr="0">
            <a:noAutofit/>
          </a:bodyPr>
          <a:lstStyle/>
          <a:p>
            <a:r>
              <a:rPr lang="zh-CN" altLang="en-US" dirty="0"/>
              <a:t>睡眠和唤醒实际上就提供了进程间通信的机制，它们可以让一个进程暂时休眠，等待某个特定事件的发生，然后当特定事件发生时，另一个进程会唤醒该进程。</a:t>
            </a:r>
            <a:endParaRPr lang="en-US" altLang="zh-CN" dirty="0"/>
          </a:p>
          <a:p>
            <a:r>
              <a:rPr lang="en-US" altLang="zh-CN" dirty="0"/>
              <a:t>Sleep</a:t>
            </a:r>
            <a:r>
              <a:rPr lang="zh-CN" altLang="en-US" dirty="0"/>
              <a:t>和</a:t>
            </a:r>
            <a:r>
              <a:rPr lang="en-US" altLang="zh-CN" dirty="0"/>
              <a:t>wakeup</a:t>
            </a:r>
            <a:r>
              <a:rPr lang="zh-CN" altLang="en-US" dirty="0"/>
              <a:t>相互配合</a:t>
            </a:r>
            <a:endParaRPr lang="en-US" altLang="zh-CN" dirty="0"/>
          </a:p>
          <a:p>
            <a:r>
              <a:rPr lang="en-US" altLang="zh-CN" dirty="0"/>
              <a:t>sleep(</a:t>
            </a:r>
            <a:r>
              <a:rPr lang="en-US" altLang="zh-CN" dirty="0" err="1"/>
              <a:t>chan</a:t>
            </a:r>
            <a:r>
              <a:rPr lang="en-US" altLang="zh-CN" dirty="0"/>
              <a:t>) </a:t>
            </a:r>
            <a:r>
              <a:rPr lang="zh-CN" altLang="en-US" dirty="0"/>
              <a:t>让进程在任意的 </a:t>
            </a:r>
            <a:r>
              <a:rPr lang="en-US" altLang="zh-CN" dirty="0" err="1"/>
              <a:t>chan</a:t>
            </a:r>
            <a:r>
              <a:rPr lang="en-US" altLang="zh-CN" dirty="0"/>
              <a:t> </a:t>
            </a:r>
            <a:r>
              <a:rPr lang="zh-CN" altLang="en-US" dirty="0"/>
              <a:t>上休眠，称之为等待队列。</a:t>
            </a:r>
          </a:p>
          <a:p>
            <a:r>
              <a:rPr lang="en-US" altLang="zh-CN" dirty="0"/>
              <a:t>wakeup(</a:t>
            </a:r>
            <a:r>
              <a:rPr lang="en-US" altLang="zh-CN" dirty="0" err="1"/>
              <a:t>chan</a:t>
            </a:r>
            <a:r>
              <a:rPr lang="en-US" altLang="zh-CN" dirty="0"/>
              <a:t>) </a:t>
            </a:r>
            <a:r>
              <a:rPr lang="zh-CN" altLang="en-US" dirty="0"/>
              <a:t>则唤醒在 </a:t>
            </a:r>
            <a:r>
              <a:rPr lang="en-US" altLang="zh-CN" dirty="0" err="1"/>
              <a:t>chan</a:t>
            </a:r>
            <a:r>
              <a:rPr lang="en-US" altLang="zh-CN" dirty="0"/>
              <a:t> </a:t>
            </a:r>
            <a:r>
              <a:rPr lang="zh-CN" altLang="en-US" dirty="0"/>
              <a:t>上休眠的所有进程。</a:t>
            </a:r>
            <a:endParaRPr lang="en-US" altLang="zh-CN" dirty="0"/>
          </a:p>
          <a:p>
            <a:r>
              <a:rPr lang="zh-CN" altLang="en-US" dirty="0"/>
              <a:t>不合理的操作会产生死锁</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31</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3115569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zh-CN" altLang="en-US" dirty="0"/>
              <a:t>中断和系统调用</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32</a:t>
            </a:fld>
            <a:endParaRPr lang="en"/>
          </a:p>
        </p:txBody>
      </p:sp>
    </p:spTree>
    <p:extLst>
      <p:ext uri="{BB962C8B-B14F-4D97-AF65-F5344CB8AC3E}">
        <p14:creationId xmlns:p14="http://schemas.microsoft.com/office/powerpoint/2010/main" val="3122925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中断和系统调用</a:t>
            </a:r>
            <a:endParaRPr lang="en" dirty="0"/>
          </a:p>
        </p:txBody>
      </p:sp>
      <p:pic>
        <p:nvPicPr>
          <p:cNvPr id="3" name="图片 2"/>
          <p:cNvPicPr>
            <a:picLocks noChangeAspect="1"/>
          </p:cNvPicPr>
          <p:nvPr/>
        </p:nvPicPr>
        <p:blipFill>
          <a:blip r:embed="rId3"/>
          <a:stretch>
            <a:fillRect/>
          </a:stretch>
        </p:blipFill>
        <p:spPr>
          <a:xfrm>
            <a:off x="2549415" y="3208511"/>
            <a:ext cx="3154953" cy="1089754"/>
          </a:xfrm>
          <a:prstGeom prst="rect">
            <a:avLst/>
          </a:prstGeom>
        </p:spPr>
      </p:pic>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indent="-381000"/>
            <a:r>
              <a:rPr lang="zh-CN" altLang="en-US" dirty="0"/>
              <a:t>内核：一个向其他运行中程序提供服务的特殊程序。</a:t>
            </a:r>
            <a:endParaRPr lang="en-US" altLang="zh-CN" dirty="0"/>
          </a:p>
          <a:p>
            <a:pPr marL="457200" indent="-381000"/>
            <a:r>
              <a:rPr lang="zh-CN" altLang="en-US" dirty="0"/>
              <a:t>系统调用，返回。。。交替运行</a:t>
            </a:r>
            <a:endParaRPr lang="en-US" altLang="zh-CN" dirty="0"/>
          </a:p>
          <a:p>
            <a:pPr marL="457200" indent="-381000"/>
            <a:r>
              <a:rPr lang="zh-CN" altLang="en-US" dirty="0"/>
              <a:t>权限不同</a:t>
            </a:r>
            <a:endParaRPr lang="en-US" altLang="zh-CN" dirty="0"/>
          </a:p>
          <a:p>
            <a:pPr marL="457200" indent="-381000"/>
            <a:r>
              <a:rPr lang="zh-CN" altLang="en-US" dirty="0"/>
              <a:t>中断处理程序的入口在中断描述符表（</a:t>
            </a:r>
            <a:r>
              <a:rPr lang="en-US" altLang="zh-CN" dirty="0"/>
              <a:t>IDT</a:t>
            </a:r>
            <a:r>
              <a:rPr lang="zh-CN" altLang="en-US" dirty="0"/>
              <a:t>有</a:t>
            </a:r>
            <a:r>
              <a:rPr lang="en-US" altLang="zh-CN" dirty="0"/>
              <a:t>256</a:t>
            </a:r>
            <a:r>
              <a:rPr lang="zh-CN" altLang="en-US" dirty="0"/>
              <a:t>项）中被定义。</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33</a:t>
            </a:fld>
            <a:endParaRPr lang="en"/>
          </a:p>
        </p:txBody>
      </p:sp>
      <p:sp>
        <p:nvSpPr>
          <p:cNvPr id="2" name="云形 1">
            <a:hlinkClick r:id="rId4"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3995724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中断和系统调用</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lvl="0" indent="-381000"/>
            <a:r>
              <a:rPr lang="zh-CN" altLang="en-US" dirty="0"/>
              <a:t>系统调用、异常和中断</a:t>
            </a:r>
            <a:endParaRPr lang="en-US" altLang="zh-CN" dirty="0"/>
          </a:p>
          <a:p>
            <a:pPr marL="457200" lvl="0" indent="-381000"/>
            <a:r>
              <a:rPr lang="zh-CN" altLang="en-US" dirty="0"/>
              <a:t>中断 </a:t>
            </a:r>
            <a:r>
              <a:rPr lang="en-US" altLang="zh-CN" dirty="0"/>
              <a:t>0-31 </a:t>
            </a:r>
            <a:r>
              <a:rPr lang="zh-CN" altLang="en-US" dirty="0"/>
              <a:t>被定义为软件异常</a:t>
            </a:r>
            <a:endParaRPr lang="en-US" altLang="zh-CN" dirty="0"/>
          </a:p>
          <a:p>
            <a:pPr marL="457200" lvl="0" indent="-381000"/>
            <a:r>
              <a:rPr lang="en-US" altLang="zh-CN" dirty="0"/>
              <a:t>32-63 </a:t>
            </a:r>
            <a:r>
              <a:rPr lang="zh-CN" altLang="en-US" dirty="0"/>
              <a:t>映射给硬件中断</a:t>
            </a:r>
            <a:endParaRPr lang="en-US" altLang="zh-CN" dirty="0"/>
          </a:p>
          <a:p>
            <a:pPr marL="457200" lvl="0" indent="-381000"/>
            <a:r>
              <a:rPr lang="en-US" altLang="zh-CN" dirty="0"/>
              <a:t>64</a:t>
            </a:r>
            <a:r>
              <a:rPr lang="zh-CN" altLang="en-US" dirty="0"/>
              <a:t>为系统调用</a:t>
            </a:r>
            <a:endParaRPr lang="en-US" altLang="zh-CN" dirty="0"/>
          </a:p>
          <a:p>
            <a:pPr marL="457200" lvl="0" indent="-381000"/>
            <a:r>
              <a:rPr lang="zh-CN" altLang="en-US" dirty="0"/>
              <a:t>多核处理器处理中断。</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34</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2786782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zh-CN" altLang="en-US" dirty="0"/>
              <a:t>互斥（锁）</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35</a:t>
            </a:fld>
            <a:endParaRPr lang="en"/>
          </a:p>
        </p:txBody>
      </p:sp>
    </p:spTree>
    <p:extLst>
      <p:ext uri="{BB962C8B-B14F-4D97-AF65-F5344CB8AC3E}">
        <p14:creationId xmlns:p14="http://schemas.microsoft.com/office/powerpoint/2010/main" val="4201991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互斥</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indent="-381000"/>
            <a:r>
              <a:rPr lang="zh-CN" altLang="en-US" dirty="0"/>
              <a:t>多个</a:t>
            </a:r>
            <a:r>
              <a:rPr lang="en-US" altLang="zh-CN" dirty="0"/>
              <a:t>CPU</a:t>
            </a:r>
            <a:r>
              <a:rPr lang="zh-CN" altLang="en-US" dirty="0"/>
              <a:t>防止互相干扰</a:t>
            </a:r>
            <a:endParaRPr lang="en-US" altLang="zh-CN" dirty="0"/>
          </a:p>
          <a:p>
            <a:pPr marL="457200" indent="-381000"/>
            <a:r>
              <a:rPr lang="zh-CN" altLang="en-US" dirty="0"/>
              <a:t>锁。锁提供了互斥功能，保证某个时间点只有一个 </a:t>
            </a:r>
            <a:r>
              <a:rPr lang="en-US" altLang="zh-CN" dirty="0"/>
              <a:t>CPU</a:t>
            </a:r>
            <a:r>
              <a:rPr lang="zh-CN" altLang="en-US" dirty="0"/>
              <a:t>能持有锁。</a:t>
            </a:r>
            <a:endParaRPr lang="en-US" altLang="zh-CN" dirty="0"/>
          </a:p>
          <a:p>
            <a:pPr marL="457200" indent="-381000"/>
            <a:r>
              <a:rPr lang="en-US" altLang="zh-CN" dirty="0" err="1"/>
              <a:t>xv6</a:t>
            </a:r>
            <a:r>
              <a:rPr lang="en-US" altLang="zh-CN" dirty="0"/>
              <a:t> </a:t>
            </a:r>
            <a:r>
              <a:rPr lang="zh-CN" altLang="en-US" dirty="0"/>
              <a:t>用结构体 </a:t>
            </a:r>
            <a:r>
              <a:rPr lang="en-US" altLang="zh-CN" dirty="0" err="1"/>
              <a:t>struct</a:t>
            </a:r>
            <a:r>
              <a:rPr lang="en-US" altLang="zh-CN" dirty="0"/>
              <a:t> spinlock</a:t>
            </a:r>
          </a:p>
          <a:p>
            <a:pPr marL="457200" indent="-381000"/>
            <a:endParaRPr lang="zh-CN" altLang="en-US"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36</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pic>
        <p:nvPicPr>
          <p:cNvPr id="3" name="图片 2"/>
          <p:cNvPicPr>
            <a:picLocks noChangeAspect="1"/>
          </p:cNvPicPr>
          <p:nvPr/>
        </p:nvPicPr>
        <p:blipFill>
          <a:blip r:embed="rId4"/>
          <a:stretch>
            <a:fillRect/>
          </a:stretch>
        </p:blipFill>
        <p:spPr>
          <a:xfrm>
            <a:off x="2110964" y="3109572"/>
            <a:ext cx="5303296" cy="1759078"/>
          </a:xfrm>
          <a:prstGeom prst="rect">
            <a:avLst/>
          </a:prstGeom>
        </p:spPr>
      </p:pic>
    </p:spTree>
    <p:extLst>
      <p:ext uri="{BB962C8B-B14F-4D97-AF65-F5344CB8AC3E}">
        <p14:creationId xmlns:p14="http://schemas.microsoft.com/office/powerpoint/2010/main" val="4262420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互斥</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indent="-381000"/>
            <a:endParaRPr lang="zh-CN" altLang="en-US"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37</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pic>
        <p:nvPicPr>
          <p:cNvPr id="4" name="图片 3"/>
          <p:cNvPicPr>
            <a:picLocks noChangeAspect="1"/>
          </p:cNvPicPr>
          <p:nvPr/>
        </p:nvPicPr>
        <p:blipFill>
          <a:blip r:embed="rId4"/>
          <a:stretch>
            <a:fillRect/>
          </a:stretch>
        </p:blipFill>
        <p:spPr>
          <a:xfrm>
            <a:off x="1617560" y="1200150"/>
            <a:ext cx="5361080" cy="3235135"/>
          </a:xfrm>
          <a:prstGeom prst="rect">
            <a:avLst/>
          </a:prstGeom>
        </p:spPr>
      </p:pic>
    </p:spTree>
    <p:extLst>
      <p:ext uri="{BB962C8B-B14F-4D97-AF65-F5344CB8AC3E}">
        <p14:creationId xmlns:p14="http://schemas.microsoft.com/office/powerpoint/2010/main" val="1290603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互斥</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indent="-381000"/>
            <a:endParaRPr lang="zh-CN" altLang="en-US"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38</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pic>
        <p:nvPicPr>
          <p:cNvPr id="3" name="图片 2"/>
          <p:cNvPicPr>
            <a:picLocks noChangeAspect="1"/>
          </p:cNvPicPr>
          <p:nvPr/>
        </p:nvPicPr>
        <p:blipFill>
          <a:blip r:embed="rId4"/>
          <a:stretch>
            <a:fillRect/>
          </a:stretch>
        </p:blipFill>
        <p:spPr>
          <a:xfrm>
            <a:off x="1152940" y="925350"/>
            <a:ext cx="5959091" cy="3943300"/>
          </a:xfrm>
          <a:prstGeom prst="rect">
            <a:avLst/>
          </a:prstGeom>
        </p:spPr>
      </p:pic>
    </p:spTree>
    <p:extLst>
      <p:ext uri="{BB962C8B-B14F-4D97-AF65-F5344CB8AC3E}">
        <p14:creationId xmlns:p14="http://schemas.microsoft.com/office/powerpoint/2010/main" val="2644726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互斥</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indent="-381000"/>
            <a:r>
              <a:rPr lang="zh-CN" altLang="en-US" dirty="0"/>
              <a:t>什么时候设置锁？</a:t>
            </a:r>
            <a:endParaRPr lang="en-US" altLang="zh-CN" dirty="0"/>
          </a:p>
          <a:p>
            <a:pPr marL="457200" indent="-381000"/>
            <a:r>
              <a:rPr lang="zh-CN" altLang="en-US" dirty="0"/>
              <a:t>过度使用锁？</a:t>
            </a:r>
            <a:endParaRPr lang="en-US" altLang="zh-CN" dirty="0"/>
          </a:p>
          <a:p>
            <a:pPr marL="457200" indent="-381000"/>
            <a:r>
              <a:rPr lang="zh-CN" altLang="en-US" dirty="0"/>
              <a:t>内核巨锁：牺牲并发性</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39</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322875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1735924" y="1126150"/>
            <a:ext cx="5936785" cy="1159800"/>
          </a:xfrm>
          <a:prstGeom prst="rect">
            <a:avLst/>
          </a:prstGeom>
        </p:spPr>
        <p:txBody>
          <a:bodyPr wrap="square" lIns="91425" tIns="91425" rIns="91425" bIns="91425" anchor="b" anchorCtr="0">
            <a:noAutofit/>
          </a:bodyPr>
          <a:lstStyle/>
          <a:p>
            <a:pPr lvl="0">
              <a:spcBef>
                <a:spcPts val="0"/>
              </a:spcBef>
              <a:buNone/>
            </a:pPr>
            <a:r>
              <a:rPr lang="en" dirty="0"/>
              <a:t>1.</a:t>
            </a:r>
          </a:p>
          <a:p>
            <a:pPr lvl="0" rtl="0">
              <a:spcBef>
                <a:spcPts val="0"/>
              </a:spcBef>
              <a:buNone/>
            </a:pPr>
            <a:r>
              <a:rPr lang="zh-CN" altLang="en-US" dirty="0"/>
              <a:t>通过</a:t>
            </a:r>
            <a:r>
              <a:rPr lang="en-US" altLang="zh-CN" dirty="0" err="1"/>
              <a:t>XV6</a:t>
            </a:r>
            <a:r>
              <a:rPr lang="zh-CN" altLang="en-US" dirty="0"/>
              <a:t>运行实例理解系统</a:t>
            </a:r>
            <a:endParaRPr lang="en" dirty="0"/>
          </a:p>
        </p:txBody>
      </p:sp>
      <p:grpSp>
        <p:nvGrpSpPr>
          <p:cNvPr id="121" name="Shape 121"/>
          <p:cNvGrpSpPr/>
          <p:nvPr/>
        </p:nvGrpSpPr>
        <p:grpSpPr>
          <a:xfrm>
            <a:off x="4392102" y="4301022"/>
            <a:ext cx="359234" cy="585619"/>
            <a:chOff x="6730350" y="2315900"/>
            <a:chExt cx="257700" cy="420100"/>
          </a:xfrm>
        </p:grpSpPr>
        <p:sp>
          <p:nvSpPr>
            <p:cNvPr id="122" name="Shape 122"/>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6" name="Shape 126"/>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互斥</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indent="-381000"/>
            <a:r>
              <a:rPr lang="zh-CN" altLang="en-US" dirty="0"/>
              <a:t>死锁的避免：申请锁的顺序。</a:t>
            </a:r>
            <a:endParaRPr lang="en-US" altLang="zh-CN" dirty="0"/>
          </a:p>
          <a:p>
            <a:pPr marL="457200" indent="-381000"/>
            <a:r>
              <a:rPr lang="zh-CN" altLang="en-US" dirty="0"/>
              <a:t>内存乱序的解决。</a:t>
            </a:r>
            <a:endParaRPr lang="en-US" altLang="zh-CN" dirty="0"/>
          </a:p>
          <a:p>
            <a:pPr marL="457200" indent="-381000"/>
            <a:r>
              <a:rPr lang="zh-CN" altLang="en-US" dirty="0"/>
              <a:t>为了避免乱序可能造成的不确定性，</a:t>
            </a:r>
            <a:r>
              <a:rPr lang="en-US" altLang="zh-CN" dirty="0" err="1"/>
              <a:t>xv6</a:t>
            </a:r>
            <a:r>
              <a:rPr lang="en-US" altLang="zh-CN" dirty="0"/>
              <a:t> </a:t>
            </a:r>
            <a:r>
              <a:rPr lang="zh-CN" altLang="en-US" dirty="0"/>
              <a:t>决定使用稳妥的 </a:t>
            </a:r>
            <a:r>
              <a:rPr lang="en-US" altLang="zh-CN" dirty="0" err="1"/>
              <a:t>xchg</a:t>
            </a:r>
            <a:r>
              <a:rPr lang="en-US" altLang="zh-CN" dirty="0"/>
              <a:t> </a:t>
            </a:r>
            <a:r>
              <a:rPr lang="zh-CN" altLang="en-US" dirty="0"/>
              <a:t>，这样就能保证不出现乱序了。</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40</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140241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zh-CN" altLang="en-US" dirty="0"/>
              <a:t>通信</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41</a:t>
            </a:fld>
            <a:endParaRPr lang="en"/>
          </a:p>
        </p:txBody>
      </p:sp>
    </p:spTree>
    <p:extLst>
      <p:ext uri="{BB962C8B-B14F-4D97-AF65-F5344CB8AC3E}">
        <p14:creationId xmlns:p14="http://schemas.microsoft.com/office/powerpoint/2010/main" val="7239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通信</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lvl="0" indent="-381000"/>
            <a:r>
              <a:rPr lang="zh-CN" altLang="en-US" dirty="0"/>
              <a:t>管道是一个小的内核缓冲区，它以文件描述符对的形式提供给进程，一个用于写操作，一个用于读操作。从管道的一端写的数据可以从管道的另一端读取。管道提供了一种进程间交互的方式。</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42</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
        <p:nvSpPr>
          <p:cNvPr id="6" name="云形 5">
            <a:hlinkClick r:id="rId3" action="ppaction://hlinksldjump"/>
          </p:cNvPr>
          <p:cNvSpPr/>
          <p:nvPr/>
        </p:nvSpPr>
        <p:spPr>
          <a:xfrm>
            <a:off x="3612299" y="3475305"/>
            <a:ext cx="1716445" cy="9603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睡眠与唤醒</a:t>
            </a:r>
          </a:p>
        </p:txBody>
      </p:sp>
    </p:spTree>
    <p:extLst>
      <p:ext uri="{BB962C8B-B14F-4D97-AF65-F5344CB8AC3E}">
        <p14:creationId xmlns:p14="http://schemas.microsoft.com/office/powerpoint/2010/main" val="28761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zh-CN" altLang="en-US" dirty="0"/>
              <a:t>文件和</a:t>
            </a:r>
            <a:r>
              <a:rPr lang="en-US" altLang="zh-CN" dirty="0"/>
              <a:t>IO</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43</a:t>
            </a:fld>
            <a:endParaRPr lang="en"/>
          </a:p>
        </p:txBody>
      </p:sp>
    </p:spTree>
    <p:extLst>
      <p:ext uri="{BB962C8B-B14F-4D97-AF65-F5344CB8AC3E}">
        <p14:creationId xmlns:p14="http://schemas.microsoft.com/office/powerpoint/2010/main" val="2049292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文件和</a:t>
            </a:r>
            <a:r>
              <a:rPr lang="en-US" altLang="zh-CN" dirty="0"/>
              <a:t>IO</a:t>
            </a:r>
            <a:endParaRPr lang="en" dirty="0"/>
          </a:p>
        </p:txBody>
      </p:sp>
      <p:sp>
        <p:nvSpPr>
          <p:cNvPr id="138" name="Shape 138"/>
          <p:cNvSpPr txBox="1">
            <a:spLocks noGrp="1"/>
          </p:cNvSpPr>
          <p:nvPr>
            <p:ph type="body" idx="1"/>
          </p:nvPr>
        </p:nvSpPr>
        <p:spPr>
          <a:xfrm>
            <a:off x="342276" y="1114806"/>
            <a:ext cx="8253024" cy="3393700"/>
          </a:xfrm>
          <a:prstGeom prst="rect">
            <a:avLst/>
          </a:prstGeom>
        </p:spPr>
        <p:txBody>
          <a:bodyPr wrap="square" lIns="91425" tIns="91425" rIns="91425" bIns="91425" anchor="t" anchorCtr="0">
            <a:noAutofit/>
          </a:bodyPr>
          <a:lstStyle/>
          <a:p>
            <a:pPr marL="457200" indent="-381000"/>
            <a:r>
              <a:rPr lang="zh-CN" altLang="en-US" dirty="0"/>
              <a:t>文件描述符：文件描述符的接口是对文件、管道、设备等的抽象</a:t>
            </a:r>
            <a:endParaRPr lang="en-US" altLang="zh-CN" dirty="0"/>
          </a:p>
          <a:p>
            <a:pPr marL="457200" indent="-381000"/>
            <a:r>
              <a:rPr lang="en-US" altLang="zh-CN" dirty="0"/>
              <a:t>read(</a:t>
            </a:r>
            <a:r>
              <a:rPr lang="en-US" altLang="zh-CN" dirty="0" err="1"/>
              <a:t>fd</a:t>
            </a:r>
            <a:r>
              <a:rPr lang="en-US" altLang="zh-CN" dirty="0"/>
              <a:t>, </a:t>
            </a:r>
            <a:r>
              <a:rPr lang="en-US" altLang="zh-CN" dirty="0" err="1"/>
              <a:t>buf</a:t>
            </a:r>
            <a:r>
              <a:rPr lang="en-US" altLang="zh-CN" dirty="0"/>
              <a:t>, n)  write(</a:t>
            </a:r>
            <a:r>
              <a:rPr lang="en-US" altLang="zh-CN" dirty="0" err="1"/>
              <a:t>fd</a:t>
            </a:r>
            <a:r>
              <a:rPr lang="en-US" altLang="zh-CN" dirty="0"/>
              <a:t>, </a:t>
            </a:r>
            <a:r>
              <a:rPr lang="en-US" altLang="zh-CN" dirty="0" err="1"/>
              <a:t>buf</a:t>
            </a:r>
            <a:r>
              <a:rPr lang="en-US" altLang="zh-CN" dirty="0"/>
              <a:t>, n)</a:t>
            </a:r>
          </a:p>
          <a:p>
            <a:pPr marL="457200" indent="-381000"/>
            <a:r>
              <a:rPr lang="zh-CN" altLang="en-US" dirty="0"/>
              <a:t>一个进程向描述符</a:t>
            </a:r>
            <a:r>
              <a:rPr lang="en-US" altLang="zh-CN" dirty="0"/>
              <a:t>1</a:t>
            </a:r>
            <a:r>
              <a:rPr lang="zh-CN" altLang="en-US" dirty="0"/>
              <a:t>写出，它有可能是写到一份文件，一个设备（如控制台），或一个管道。</a:t>
            </a:r>
            <a:endParaRPr lang="en-US" altLang="zh-CN"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44</a:t>
            </a:fld>
            <a:endParaRPr lang="en"/>
          </a:p>
        </p:txBody>
      </p:sp>
      <p:sp>
        <p:nvSpPr>
          <p:cNvPr id="2" name="云形 1">
            <a:hlinkClick r:id="rId3" action="ppaction://hlinksldjump"/>
          </p:cNvPr>
          <p:cNvSpPr/>
          <p:nvPr/>
        </p:nvSpPr>
        <p:spPr>
          <a:xfrm>
            <a:off x="7597140" y="377089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914747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zh-CN" altLang="en-US" dirty="0"/>
              <a:t>文件系统</a:t>
            </a:r>
            <a:endParaRPr lang="en-US" altLang="zh-CN" dirty="0"/>
          </a:p>
          <a:p>
            <a:pPr lvl="0">
              <a:spcBef>
                <a:spcPts val="0"/>
              </a:spcBef>
              <a:buNone/>
            </a:pPr>
            <a:r>
              <a:rPr lang="zh-CN" altLang="en-US" dirty="0"/>
              <a:t>组织和存储数据</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45</a:t>
            </a:fld>
            <a:endParaRPr lang="en"/>
          </a:p>
        </p:txBody>
      </p:sp>
    </p:spTree>
    <p:extLst>
      <p:ext uri="{BB962C8B-B14F-4D97-AF65-F5344CB8AC3E}">
        <p14:creationId xmlns:p14="http://schemas.microsoft.com/office/powerpoint/2010/main" val="2555110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文件节点</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r>
              <a:rPr lang="zh-CN" altLang="en-US" dirty="0"/>
              <a:t>每一个这样的文件由一个 </a:t>
            </a:r>
            <a:r>
              <a:rPr lang="en-US" altLang="zh-CN" dirty="0" err="1"/>
              <a:t>i</a:t>
            </a:r>
            <a:r>
              <a:rPr lang="en-US" altLang="zh-CN" dirty="0"/>
              <a:t> </a:t>
            </a:r>
            <a:r>
              <a:rPr lang="zh-CN" altLang="en-US" dirty="0"/>
              <a:t>节点和一连串的数据块组成。</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46</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pic>
        <p:nvPicPr>
          <p:cNvPr id="3" name="图片 2"/>
          <p:cNvPicPr>
            <a:picLocks noChangeAspect="1"/>
          </p:cNvPicPr>
          <p:nvPr/>
        </p:nvPicPr>
        <p:blipFill>
          <a:blip r:embed="rId4"/>
          <a:stretch>
            <a:fillRect/>
          </a:stretch>
        </p:blipFill>
        <p:spPr>
          <a:xfrm>
            <a:off x="826997" y="2426916"/>
            <a:ext cx="6942205" cy="2154477"/>
          </a:xfrm>
          <a:prstGeom prst="rect">
            <a:avLst/>
          </a:prstGeom>
        </p:spPr>
      </p:pic>
    </p:spTree>
    <p:extLst>
      <p:ext uri="{BB962C8B-B14F-4D97-AF65-F5344CB8AC3E}">
        <p14:creationId xmlns:p14="http://schemas.microsoft.com/office/powerpoint/2010/main" val="3927656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文件节点</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r>
              <a:rPr lang="zh-CN" altLang="en-US" dirty="0"/>
              <a:t>分配新的</a:t>
            </a:r>
            <a:r>
              <a:rPr lang="en-US" altLang="zh-CN" dirty="0" err="1"/>
              <a:t>i</a:t>
            </a:r>
            <a:r>
              <a:rPr lang="zh-CN" altLang="en-US" dirty="0"/>
              <a:t>节点：线性遍历</a:t>
            </a:r>
            <a:endParaRPr lang="en-US" altLang="zh-CN" dirty="0"/>
          </a:p>
          <a:p>
            <a:r>
              <a:rPr lang="zh-CN" altLang="en-US" dirty="0"/>
              <a:t>节点如何和数据块建立联系：直接、间接</a:t>
            </a:r>
            <a:endParaRPr lang="en-US" altLang="zh-CN" dirty="0"/>
          </a:p>
          <a:p>
            <a:r>
              <a:rPr lang="en-US" altLang="zh-CN" dirty="0" err="1"/>
              <a:t>NDIRECT</a:t>
            </a:r>
            <a:r>
              <a:rPr lang="zh-CN" altLang="en-US" dirty="0"/>
              <a:t>：直接映射块</a:t>
            </a:r>
            <a:endParaRPr lang="en-US" altLang="zh-CN" dirty="0"/>
          </a:p>
          <a:p>
            <a:r>
              <a:rPr lang="en-US" altLang="zh-CN" dirty="0" err="1"/>
              <a:t>NINDIRECT</a:t>
            </a:r>
            <a:r>
              <a:rPr lang="zh-CN" altLang="en-US" dirty="0"/>
              <a:t>：间接映射块</a:t>
            </a:r>
            <a:endParaRPr lang="en-US" altLang="zh-CN" dirty="0"/>
          </a:p>
          <a:p>
            <a:r>
              <a:rPr lang="en-US" altLang="zh-CN" dirty="0" err="1"/>
              <a:t>STATI</a:t>
            </a:r>
            <a:r>
              <a:rPr lang="zh-CN" altLang="en-US" dirty="0"/>
              <a:t>函数</a:t>
            </a:r>
            <a:endParaRPr lang="en-US" altLang="zh-CN"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47</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pic>
        <p:nvPicPr>
          <p:cNvPr id="3" name="图片 2"/>
          <p:cNvPicPr>
            <a:picLocks noChangeAspect="1"/>
          </p:cNvPicPr>
          <p:nvPr/>
        </p:nvPicPr>
        <p:blipFill>
          <a:blip r:embed="rId4"/>
          <a:stretch>
            <a:fillRect/>
          </a:stretch>
        </p:blipFill>
        <p:spPr>
          <a:xfrm>
            <a:off x="4204513" y="2252068"/>
            <a:ext cx="3209747" cy="2616582"/>
          </a:xfrm>
          <a:prstGeom prst="rect">
            <a:avLst/>
          </a:prstGeom>
        </p:spPr>
      </p:pic>
    </p:spTree>
    <p:extLst>
      <p:ext uri="{BB962C8B-B14F-4D97-AF65-F5344CB8AC3E}">
        <p14:creationId xmlns:p14="http://schemas.microsoft.com/office/powerpoint/2010/main" val="3300236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文件目录</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r>
              <a:rPr lang="en-US" altLang="zh-CN" dirty="0" err="1"/>
              <a:t>xv6</a:t>
            </a:r>
            <a:r>
              <a:rPr lang="en-US" altLang="zh-CN" dirty="0"/>
              <a:t> </a:t>
            </a:r>
            <a:r>
              <a:rPr lang="zh-CN" altLang="en-US" dirty="0"/>
              <a:t>把目录实现为一种特殊的文件。目录是一棵树，它的根节点是一个特殊的目录 </a:t>
            </a:r>
            <a:r>
              <a:rPr lang="en-US" altLang="zh-CN" dirty="0"/>
              <a:t>root </a:t>
            </a:r>
          </a:p>
          <a:p>
            <a:r>
              <a:rPr lang="zh-CN" altLang="en-US" dirty="0"/>
              <a:t>递归</a:t>
            </a:r>
            <a:endParaRPr lang="en-US" altLang="zh-CN" dirty="0"/>
          </a:p>
          <a:p>
            <a:r>
              <a:rPr lang="zh-CN" altLang="en-US" dirty="0"/>
              <a:t>如果目录为</a:t>
            </a:r>
            <a:r>
              <a:rPr lang="en-US" altLang="zh-CN" dirty="0"/>
              <a:t>/ </a:t>
            </a:r>
            <a:r>
              <a:rPr lang="zh-CN" altLang="en-US" dirty="0"/>
              <a:t>那么从根目录开始，否则就从当前目录开始递归。</a:t>
            </a:r>
            <a:endParaRPr lang="en-US" altLang="zh-CN" dirty="0"/>
          </a:p>
          <a:p>
            <a:r>
              <a:rPr lang="en-US" altLang="zh-CN" dirty="0"/>
              <a:t>/a/b/c</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48</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3165988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磁盘结构</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r>
              <a:rPr lang="zh-CN" altLang="en-US" dirty="0"/>
              <a:t>第</a:t>
            </a:r>
            <a:r>
              <a:rPr lang="en-US" altLang="zh-CN" dirty="0"/>
              <a:t>0</a:t>
            </a:r>
            <a:r>
              <a:rPr lang="zh-CN" altLang="en-US" dirty="0"/>
              <a:t>块（第</a:t>
            </a:r>
            <a:r>
              <a:rPr lang="en-US" altLang="zh-CN" dirty="0"/>
              <a:t>0</a:t>
            </a:r>
            <a:r>
              <a:rPr lang="zh-CN" altLang="en-US" dirty="0"/>
              <a:t>块存有 </a:t>
            </a:r>
            <a:r>
              <a:rPr lang="en-US" altLang="zh-CN" dirty="0"/>
              <a:t>bootloader</a:t>
            </a:r>
            <a:r>
              <a:rPr lang="zh-CN" altLang="en-US" dirty="0"/>
              <a:t>）</a:t>
            </a:r>
            <a:endParaRPr lang="en-US" altLang="zh-CN" dirty="0"/>
          </a:p>
          <a:p>
            <a:r>
              <a:rPr lang="zh-CN" altLang="en-US" dirty="0"/>
              <a:t>第</a:t>
            </a:r>
            <a:r>
              <a:rPr lang="en-US" altLang="zh-CN" dirty="0"/>
              <a:t>1</a:t>
            </a:r>
            <a:r>
              <a:rPr lang="zh-CN" altLang="en-US" dirty="0"/>
              <a:t>块叫做超级块；它包含了文件系统的元信息。</a:t>
            </a:r>
            <a:endParaRPr lang="en-US" altLang="zh-CN" dirty="0"/>
          </a:p>
          <a:p>
            <a:r>
              <a:rPr lang="zh-CN" altLang="en-US" dirty="0"/>
              <a:t>第</a:t>
            </a:r>
            <a:r>
              <a:rPr lang="en-US" altLang="zh-CN" dirty="0"/>
              <a:t>2</a:t>
            </a:r>
            <a:r>
              <a:rPr lang="zh-CN" altLang="en-US" dirty="0"/>
              <a:t>块开始存放 </a:t>
            </a:r>
            <a:r>
              <a:rPr lang="en-US" altLang="zh-CN" dirty="0" err="1"/>
              <a:t>i</a:t>
            </a:r>
            <a:r>
              <a:rPr lang="en-US" altLang="zh-CN" dirty="0"/>
              <a:t> </a:t>
            </a:r>
            <a:r>
              <a:rPr lang="zh-CN" altLang="en-US" dirty="0"/>
              <a:t>节点。</a:t>
            </a:r>
            <a:endParaRPr lang="en-US" altLang="zh-CN" dirty="0"/>
          </a:p>
          <a:p>
            <a:r>
              <a:rPr lang="zh-CN" altLang="en-US" dirty="0"/>
              <a:t>块存放空闲块位图</a:t>
            </a:r>
            <a:endParaRPr lang="en-US" altLang="zh-CN" dirty="0"/>
          </a:p>
          <a:p>
            <a:r>
              <a:rPr lang="zh-CN" altLang="en-US" dirty="0"/>
              <a:t>数据块</a:t>
            </a:r>
            <a:endParaRPr lang="en-US" altLang="zh-CN" dirty="0"/>
          </a:p>
          <a:p>
            <a:r>
              <a:rPr lang="zh-CN" altLang="en-US" dirty="0"/>
              <a:t>日志块</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49</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pic>
        <p:nvPicPr>
          <p:cNvPr id="3" name="图片 2"/>
          <p:cNvPicPr>
            <a:picLocks noChangeAspect="1"/>
          </p:cNvPicPr>
          <p:nvPr/>
        </p:nvPicPr>
        <p:blipFill>
          <a:blip r:embed="rId4"/>
          <a:stretch>
            <a:fillRect/>
          </a:stretch>
        </p:blipFill>
        <p:spPr>
          <a:xfrm>
            <a:off x="1858743" y="3559061"/>
            <a:ext cx="4816257" cy="739204"/>
          </a:xfrm>
          <a:prstGeom prst="rect">
            <a:avLst/>
          </a:prstGeom>
        </p:spPr>
      </p:pic>
    </p:spTree>
    <p:extLst>
      <p:ext uri="{BB962C8B-B14F-4D97-AF65-F5344CB8AC3E}">
        <p14:creationId xmlns:p14="http://schemas.microsoft.com/office/powerpoint/2010/main" val="223427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zh-CN" altLang="en-US" dirty="0"/>
              <a:t>系统的引导</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a:t>
            </a:fld>
            <a:endParaRPr lang="e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磁盘驱动程序</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r>
              <a:rPr lang="zh-CN" altLang="en-US" dirty="0"/>
              <a:t>磁盘驱动程序用结构体 </a:t>
            </a:r>
            <a:r>
              <a:rPr lang="en-US" altLang="zh-CN" dirty="0" err="1"/>
              <a:t>buf</a:t>
            </a:r>
            <a:r>
              <a:rPr lang="zh-CN" altLang="en-US" dirty="0"/>
              <a:t>（缓冲区）来表示一个磁盘扇区。</a:t>
            </a:r>
            <a:endParaRPr lang="en-US" altLang="zh-CN" dirty="0"/>
          </a:p>
          <a:p>
            <a:r>
              <a:rPr lang="en-US" altLang="zh-CN" dirty="0" err="1"/>
              <a:t>B_VALID</a:t>
            </a:r>
            <a:r>
              <a:rPr lang="en-US" altLang="zh-CN" dirty="0"/>
              <a:t> </a:t>
            </a:r>
            <a:r>
              <a:rPr lang="zh-CN" altLang="en-US" dirty="0"/>
              <a:t>位代表数据已经被读入，</a:t>
            </a:r>
            <a:r>
              <a:rPr lang="en-US" altLang="zh-CN" dirty="0" err="1"/>
              <a:t>B_DIRTY</a:t>
            </a:r>
            <a:r>
              <a:rPr lang="en-US" altLang="zh-CN" dirty="0"/>
              <a:t> </a:t>
            </a:r>
            <a:r>
              <a:rPr lang="zh-CN" altLang="en-US" dirty="0"/>
              <a:t>位代表数据需要被写出。</a:t>
            </a:r>
            <a:r>
              <a:rPr lang="en-US" altLang="zh-CN" dirty="0" err="1"/>
              <a:t>B_BUSY</a:t>
            </a:r>
            <a:r>
              <a:rPr lang="en-US" altLang="zh-CN" dirty="0"/>
              <a:t> </a:t>
            </a:r>
            <a:r>
              <a:rPr lang="zh-CN" altLang="en-US" dirty="0"/>
              <a:t>位是一个锁；它代表某个进程正在使用这个缓冲区，其他进程必须等待。</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50</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
        <p:nvSpPr>
          <p:cNvPr id="3" name="矩形 2"/>
          <p:cNvSpPr/>
          <p:nvPr/>
        </p:nvSpPr>
        <p:spPr>
          <a:xfrm>
            <a:off x="3761521" y="2417862"/>
            <a:ext cx="1620957" cy="307777"/>
          </a:xfrm>
          <a:prstGeom prst="rect">
            <a:avLst/>
          </a:prstGeom>
        </p:spPr>
        <p:txBody>
          <a:bodyPr wrap="none">
            <a:spAutoFit/>
          </a:bodyPr>
          <a:lstStyle/>
          <a:p>
            <a:r>
              <a:rPr lang="zh-CN" altLang="en-US" kern="1200" dirty="0">
                <a:solidFill>
                  <a:schemeClr val="tx1"/>
                </a:solidFill>
              </a:rPr>
              <a:t>块存放空闲块位图</a:t>
            </a:r>
            <a:endParaRPr lang="zh-CN" altLang="en-US" dirty="0"/>
          </a:p>
        </p:txBody>
      </p:sp>
    </p:spTree>
    <p:extLst>
      <p:ext uri="{BB962C8B-B14F-4D97-AF65-F5344CB8AC3E}">
        <p14:creationId xmlns:p14="http://schemas.microsoft.com/office/powerpoint/2010/main" val="12656713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磁盘缓冲区调度</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r>
              <a:rPr lang="zh-CN" altLang="en-US" dirty="0"/>
              <a:t>（</a:t>
            </a:r>
            <a:r>
              <a:rPr lang="en-US" altLang="zh-CN" dirty="0"/>
              <a:t>1</a:t>
            </a:r>
            <a:r>
              <a:rPr lang="zh-CN" altLang="en-US" dirty="0"/>
              <a:t>）同步对磁盘的访问，使得对于每一个块，同一时间只有一份拷贝放在内存中并且只有一个内核线程使用这份拷贝</a:t>
            </a:r>
            <a:endParaRPr lang="en-US" altLang="zh-CN" dirty="0"/>
          </a:p>
          <a:p>
            <a:r>
              <a:rPr lang="zh-CN" altLang="en-US" dirty="0"/>
              <a:t>（</a:t>
            </a:r>
            <a:r>
              <a:rPr lang="en-US" altLang="zh-CN" dirty="0"/>
              <a:t>2</a:t>
            </a:r>
            <a:r>
              <a:rPr lang="zh-CN" altLang="en-US" dirty="0"/>
              <a:t>）缓存常用的块以提升性能。</a:t>
            </a:r>
            <a:endParaRPr lang="en-US" altLang="zh-CN" dirty="0"/>
          </a:p>
          <a:p>
            <a:r>
              <a:rPr lang="zh-CN" altLang="en-US" dirty="0"/>
              <a:t>采用</a:t>
            </a:r>
            <a:r>
              <a:rPr lang="en-US" altLang="zh-CN" dirty="0" err="1"/>
              <a:t>LRU</a:t>
            </a:r>
            <a:r>
              <a:rPr lang="zh-CN" altLang="en-US" dirty="0"/>
              <a:t>算法调度，处理冲突。</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51</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3617336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日志层</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r>
              <a:rPr lang="zh-CN" altLang="en-US" dirty="0"/>
              <a:t>一个系统调用并不直接导致对磁盘上文件系统的写操作，相反，他会把一个对磁盘写操作的描述包装成一个日志写在磁盘中。</a:t>
            </a:r>
            <a:endParaRPr lang="en-US" altLang="zh-CN" dirty="0"/>
          </a:p>
          <a:p>
            <a:r>
              <a:rPr lang="zh-CN" altLang="en-US" dirty="0"/>
              <a:t>在恢复之后，要么所有的写操作都完成了，要么一个写操作都没有完成。</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52</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1768262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zh-CN" altLang="en-US" dirty="0"/>
              <a:t>进程结束</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53</a:t>
            </a:fld>
            <a:endParaRPr lang="en"/>
          </a:p>
        </p:txBody>
      </p:sp>
    </p:spTree>
    <p:extLst>
      <p:ext uri="{BB962C8B-B14F-4D97-AF65-F5344CB8AC3E}">
        <p14:creationId xmlns:p14="http://schemas.microsoft.com/office/powerpoint/2010/main" val="4175785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进程结束</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indent="-381000"/>
            <a:r>
              <a:rPr lang="en-US" altLang="zh-CN" dirty="0"/>
              <a:t>Exit </a:t>
            </a:r>
            <a:r>
              <a:rPr lang="zh-CN" altLang="en-US" dirty="0"/>
              <a:t>状态变为</a:t>
            </a:r>
            <a:r>
              <a:rPr lang="en-US" altLang="zh-CN" dirty="0"/>
              <a:t>ZOMBIE</a:t>
            </a:r>
          </a:p>
          <a:p>
            <a:pPr marL="457200" indent="-381000"/>
            <a:r>
              <a:rPr lang="en-US" altLang="zh-CN" dirty="0"/>
              <a:t>Wait</a:t>
            </a:r>
            <a:r>
              <a:rPr lang="zh-CN" altLang="en-US" dirty="0"/>
              <a:t>父进程可以调用 </a:t>
            </a:r>
            <a:r>
              <a:rPr lang="en-US" altLang="zh-CN" dirty="0"/>
              <a:t>wait </a:t>
            </a:r>
            <a:r>
              <a:rPr lang="zh-CN" altLang="en-US" dirty="0"/>
              <a:t>来等待一个子进程退出</a:t>
            </a:r>
            <a:endParaRPr lang="en-US" altLang="zh-CN" dirty="0"/>
          </a:p>
          <a:p>
            <a:pPr marL="457200" indent="-381000"/>
            <a:r>
              <a:rPr lang="en-US" altLang="zh-CN" dirty="0"/>
              <a:t>Kill </a:t>
            </a:r>
            <a:r>
              <a:rPr lang="zh-CN" altLang="en-US" dirty="0"/>
              <a:t>可以终结其他进程</a:t>
            </a:r>
            <a:endParaRPr lang="en-US" altLang="zh-CN" dirty="0"/>
          </a:p>
          <a:p>
            <a:pPr marL="457200" lvl="1" indent="-381000"/>
            <a:r>
              <a:rPr lang="en-US" altLang="zh-CN" dirty="0"/>
              <a:t>1</a:t>
            </a:r>
            <a:r>
              <a:rPr lang="zh-CN" altLang="en-US" dirty="0"/>
              <a:t>）被终结的进程可能正在另一个 </a:t>
            </a:r>
            <a:r>
              <a:rPr lang="en-US" altLang="zh-CN" dirty="0"/>
              <a:t>CPU </a:t>
            </a:r>
            <a:r>
              <a:rPr lang="zh-CN" altLang="en-US" dirty="0"/>
              <a:t>上运行，所以它必须在被终结之前把 </a:t>
            </a:r>
            <a:r>
              <a:rPr lang="en-US" altLang="zh-CN" dirty="0"/>
              <a:t>CPU </a:t>
            </a:r>
            <a:r>
              <a:rPr lang="zh-CN" altLang="en-US" dirty="0"/>
              <a:t>让给调度器；</a:t>
            </a:r>
            <a:endParaRPr lang="en-US" altLang="zh-CN" dirty="0"/>
          </a:p>
          <a:p>
            <a:pPr marL="457200" lvl="3" indent="-381000"/>
            <a:r>
              <a:rPr lang="en-US" altLang="zh-CN" dirty="0"/>
              <a:t>2</a:t>
            </a:r>
            <a:r>
              <a:rPr lang="zh-CN" altLang="en-US" dirty="0"/>
              <a:t>）被终结的进程可能正在</a:t>
            </a:r>
            <a:r>
              <a:rPr lang="en-US" altLang="zh-CN" dirty="0"/>
              <a:t>sleep </a:t>
            </a:r>
            <a:r>
              <a:rPr lang="zh-CN" altLang="en-US" dirty="0"/>
              <a:t>中，并持有内核资源。</a:t>
            </a:r>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54</a:t>
            </a:fld>
            <a:endParaRPr lang="en"/>
          </a:p>
        </p:txBody>
      </p:sp>
      <p:sp>
        <p:nvSpPr>
          <p:cNvPr id="2" name="云形 1">
            <a:hlinkClick r:id="rId3" action="ppaction://hlinksldjump"/>
          </p:cNvPr>
          <p:cNvSpPr/>
          <p:nvPr/>
        </p:nvSpPr>
        <p:spPr>
          <a:xfrm>
            <a:off x="7414260" y="3627120"/>
            <a:ext cx="1371600" cy="8229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总览</a:t>
            </a:r>
          </a:p>
        </p:txBody>
      </p:sp>
    </p:spTree>
    <p:extLst>
      <p:ext uri="{BB962C8B-B14F-4D97-AF65-F5344CB8AC3E}">
        <p14:creationId xmlns:p14="http://schemas.microsoft.com/office/powerpoint/2010/main" val="553702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zh-CN" altLang="en-US" dirty="0"/>
              <a:t>总结</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55</a:t>
            </a:fld>
            <a:endParaRPr lang="en"/>
          </a:p>
        </p:txBody>
      </p:sp>
    </p:spTree>
    <p:extLst>
      <p:ext uri="{BB962C8B-B14F-4D97-AF65-F5344CB8AC3E}">
        <p14:creationId xmlns:p14="http://schemas.microsoft.com/office/powerpoint/2010/main" val="4076774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缺点</a:t>
            </a:r>
          </a:p>
        </p:txBody>
      </p:sp>
      <p:sp>
        <p:nvSpPr>
          <p:cNvPr id="3" name="文本占位符 2"/>
          <p:cNvSpPr>
            <a:spLocks noGrp="1"/>
          </p:cNvSpPr>
          <p:nvPr>
            <p:ph type="body" idx="1"/>
          </p:nvPr>
        </p:nvSpPr>
        <p:spPr/>
        <p:txBody>
          <a:bodyPr/>
          <a:lstStyle/>
          <a:p>
            <a:r>
              <a:rPr lang="zh-CN" altLang="en-US" dirty="0"/>
              <a:t>寻找空闲</a:t>
            </a:r>
            <a:r>
              <a:rPr lang="en-US" altLang="zh-CN" dirty="0"/>
              <a:t>proc</a:t>
            </a:r>
            <a:r>
              <a:rPr lang="zh-CN" altLang="en-US" dirty="0"/>
              <a:t>算法朴素，线性搜索。</a:t>
            </a:r>
            <a:endParaRPr lang="en-US" altLang="zh-CN" dirty="0"/>
          </a:p>
          <a:p>
            <a:r>
              <a:rPr lang="zh-CN" altLang="en-US" dirty="0"/>
              <a:t>进程页表含有内核映射，方便，但无法使用超过</a:t>
            </a:r>
            <a:r>
              <a:rPr lang="en-US" altLang="zh-CN" dirty="0" err="1"/>
              <a:t>2GB</a:t>
            </a:r>
            <a:r>
              <a:rPr lang="zh-CN" altLang="en-US" dirty="0"/>
              <a:t>的物理内存。</a:t>
            </a:r>
            <a:endParaRPr lang="en-US" altLang="zh-CN" dirty="0"/>
          </a:p>
          <a:p>
            <a:r>
              <a:rPr lang="zh-CN" altLang="en-US" dirty="0"/>
              <a:t>，</a:t>
            </a:r>
            <a:r>
              <a:rPr lang="en-US" altLang="zh-CN" dirty="0" err="1"/>
              <a:t>xv6</a:t>
            </a:r>
            <a:r>
              <a:rPr lang="en-US" altLang="zh-CN" dirty="0"/>
              <a:t> </a:t>
            </a:r>
            <a:r>
              <a:rPr lang="zh-CN" altLang="en-US" dirty="0"/>
              <a:t>不能向磁盘中请求页，没有实现 </a:t>
            </a:r>
            <a:r>
              <a:rPr lang="en-US" altLang="zh-CN" dirty="0"/>
              <a:t>copy-on-write </a:t>
            </a:r>
            <a:r>
              <a:rPr lang="zh-CN" altLang="en-US" dirty="0"/>
              <a:t>的 </a:t>
            </a:r>
            <a:r>
              <a:rPr lang="en-US" altLang="zh-CN" dirty="0"/>
              <a:t>fork </a:t>
            </a:r>
            <a:r>
              <a:rPr lang="zh-CN" altLang="en-US" dirty="0"/>
              <a:t>操作、共享内存和惰性分配页（</a:t>
            </a:r>
            <a:r>
              <a:rPr lang="en-US" altLang="zh-CN" dirty="0"/>
              <a:t>lazily-allocated page</a:t>
            </a:r>
            <a:r>
              <a:rPr lang="zh-CN" altLang="en-US" dirty="0"/>
              <a:t>），也不能自动扩展栈。</a:t>
            </a:r>
            <a:endParaRPr lang="en-US" altLang="zh-CN" dirty="0"/>
          </a:p>
          <a:p>
            <a:r>
              <a:rPr lang="en-US" altLang="zh-CN" dirty="0"/>
              <a:t>CPU</a:t>
            </a:r>
            <a:r>
              <a:rPr lang="zh-CN" altLang="en-US" dirty="0"/>
              <a:t>调度效率低下</a:t>
            </a:r>
            <a:endParaRPr lang="en-US" altLang="zh-CN" dirty="0"/>
          </a:p>
          <a:p>
            <a:endParaRPr lang="en-US" altLang="zh-CN" dirty="0"/>
          </a:p>
        </p:txBody>
      </p:sp>
      <p:sp>
        <p:nvSpPr>
          <p:cNvPr id="4" name="灯片编号占位符 3"/>
          <p:cNvSpPr>
            <a:spLocks noGrp="1"/>
          </p:cNvSpPr>
          <p:nvPr>
            <p:ph type="sldNum" idx="12"/>
          </p:nvPr>
        </p:nvSpPr>
        <p:spPr/>
        <p:txBody>
          <a:bodyPr/>
          <a:lstStyle/>
          <a:p>
            <a:pPr lvl="0">
              <a:spcBef>
                <a:spcPts val="0"/>
              </a:spcBef>
              <a:buNone/>
            </a:pPr>
            <a:fld id="{00000000-1234-1234-1234-123412341234}" type="slidenum">
              <a:rPr lang="en" smtClean="0"/>
              <a:t>56</a:t>
            </a:fld>
            <a:endParaRPr lang="en"/>
          </a:p>
        </p:txBody>
      </p:sp>
    </p:spTree>
    <p:extLst>
      <p:ext uri="{BB962C8B-B14F-4D97-AF65-F5344CB8AC3E}">
        <p14:creationId xmlns:p14="http://schemas.microsoft.com/office/powerpoint/2010/main" val="1126170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1735924" y="1126150"/>
            <a:ext cx="5936785" cy="1159800"/>
          </a:xfrm>
          <a:prstGeom prst="rect">
            <a:avLst/>
          </a:prstGeom>
        </p:spPr>
        <p:txBody>
          <a:bodyPr wrap="square" lIns="91425" tIns="91425" rIns="91425" bIns="91425" anchor="b" anchorCtr="0">
            <a:noAutofit/>
          </a:bodyPr>
          <a:lstStyle/>
          <a:p>
            <a:pPr lvl="0">
              <a:spcBef>
                <a:spcPts val="0"/>
              </a:spcBef>
              <a:buNone/>
            </a:pPr>
            <a:r>
              <a:rPr lang="en" dirty="0"/>
              <a:t>2.</a:t>
            </a:r>
            <a:br>
              <a:rPr lang="en" dirty="0"/>
            </a:br>
            <a:r>
              <a:rPr lang="zh-CN" altLang="en-US" dirty="0"/>
              <a:t>对</a:t>
            </a:r>
            <a:r>
              <a:rPr lang="en-US" altLang="zh-CN" dirty="0"/>
              <a:t>MIT</a:t>
            </a:r>
            <a:r>
              <a:rPr lang="zh-CN" altLang="en-US" dirty="0"/>
              <a:t>实验的总结</a:t>
            </a:r>
            <a:endParaRPr lang="en" dirty="0"/>
          </a:p>
        </p:txBody>
      </p:sp>
      <p:grpSp>
        <p:nvGrpSpPr>
          <p:cNvPr id="121" name="Shape 121"/>
          <p:cNvGrpSpPr/>
          <p:nvPr/>
        </p:nvGrpSpPr>
        <p:grpSpPr>
          <a:xfrm>
            <a:off x="4392102" y="4301022"/>
            <a:ext cx="359234" cy="585619"/>
            <a:chOff x="6730350" y="2315900"/>
            <a:chExt cx="257700" cy="420100"/>
          </a:xfrm>
        </p:grpSpPr>
        <p:sp>
          <p:nvSpPr>
            <p:cNvPr id="122" name="Shape 122"/>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6" name="Shape 126"/>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570858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 </a:t>
            </a:r>
            <a:r>
              <a:rPr lang="en-US" altLang="zh-CN" dirty="0"/>
              <a:t>Booting a PC</a:t>
            </a:r>
            <a:endParaRPr lang="zh-CN" altLang="en-US" dirty="0"/>
          </a:p>
        </p:txBody>
      </p:sp>
      <p:sp>
        <p:nvSpPr>
          <p:cNvPr id="3" name="文本占位符 2"/>
          <p:cNvSpPr>
            <a:spLocks noGrp="1"/>
          </p:cNvSpPr>
          <p:nvPr>
            <p:ph type="body" idx="1"/>
          </p:nvPr>
        </p:nvSpPr>
        <p:spPr/>
        <p:txBody>
          <a:bodyPr/>
          <a:lstStyle/>
          <a:p>
            <a:r>
              <a:rPr lang="zh-CN" altLang="en-US" dirty="0"/>
              <a:t>安装环境</a:t>
            </a:r>
            <a:endParaRPr lang="en-US" altLang="zh-CN" dirty="0"/>
          </a:p>
          <a:p>
            <a:r>
              <a:rPr lang="zh-CN" altLang="en-US" dirty="0"/>
              <a:t>熟悉</a:t>
            </a:r>
            <a:r>
              <a:rPr lang="en-US" altLang="zh-CN" dirty="0" err="1"/>
              <a:t>X86</a:t>
            </a:r>
            <a:r>
              <a:rPr lang="zh-CN" altLang="en-US" dirty="0"/>
              <a:t>，复习</a:t>
            </a:r>
            <a:r>
              <a:rPr lang="en-US" altLang="zh-CN" dirty="0"/>
              <a:t>C</a:t>
            </a:r>
            <a:r>
              <a:rPr lang="zh-CN" altLang="en-US" dirty="0"/>
              <a:t>语言</a:t>
            </a:r>
            <a:endParaRPr lang="en-US" altLang="zh-CN" dirty="0"/>
          </a:p>
          <a:p>
            <a:r>
              <a:rPr lang="zh-CN" altLang="en-US" dirty="0"/>
              <a:t>调试跟踪</a:t>
            </a:r>
            <a:r>
              <a:rPr lang="en-US" altLang="zh-CN" dirty="0"/>
              <a:t>BOOT</a:t>
            </a:r>
            <a:r>
              <a:rPr lang="zh-CN" altLang="en-US" dirty="0"/>
              <a:t>代码</a:t>
            </a:r>
            <a:endParaRPr lang="en-US" altLang="zh-CN" dirty="0"/>
          </a:p>
          <a:p>
            <a:r>
              <a:rPr lang="zh-CN" altLang="en-US" dirty="0"/>
              <a:t>跟踪内核代码</a:t>
            </a:r>
            <a:endParaRPr lang="en-US" altLang="zh-CN" dirty="0"/>
          </a:p>
          <a:p>
            <a:r>
              <a:rPr lang="zh-CN" altLang="en-US" dirty="0"/>
              <a:t>改写格式化打印</a:t>
            </a:r>
            <a:endParaRPr lang="en-US" altLang="zh-CN" dirty="0"/>
          </a:p>
          <a:p>
            <a:r>
              <a:rPr lang="zh-CN" altLang="en-US" dirty="0"/>
              <a:t>堆栈回溯，理解各个寄存器作用</a:t>
            </a:r>
            <a:endParaRPr lang="en-US" altLang="zh-CN" dirty="0"/>
          </a:p>
        </p:txBody>
      </p:sp>
      <p:sp>
        <p:nvSpPr>
          <p:cNvPr id="4" name="灯片编号占位符 3"/>
          <p:cNvSpPr>
            <a:spLocks noGrp="1"/>
          </p:cNvSpPr>
          <p:nvPr>
            <p:ph type="sldNum" idx="12"/>
          </p:nvPr>
        </p:nvSpPr>
        <p:spPr/>
        <p:txBody>
          <a:bodyPr/>
          <a:lstStyle/>
          <a:p>
            <a:pPr lvl="0">
              <a:spcBef>
                <a:spcPts val="0"/>
              </a:spcBef>
              <a:buNone/>
            </a:pPr>
            <a:fld id="{00000000-1234-1234-1234-123412341234}" type="slidenum">
              <a:rPr lang="en" smtClean="0"/>
              <a:t>58</a:t>
            </a:fld>
            <a:endParaRPr lang="en"/>
          </a:p>
        </p:txBody>
      </p:sp>
    </p:spTree>
    <p:extLst>
      <p:ext uri="{BB962C8B-B14F-4D97-AF65-F5344CB8AC3E}">
        <p14:creationId xmlns:p14="http://schemas.microsoft.com/office/powerpoint/2010/main" val="9908199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 </a:t>
            </a:r>
            <a:r>
              <a:rPr lang="en-US" altLang="zh-CN" dirty="0"/>
              <a:t>Memory Management</a:t>
            </a:r>
            <a:endParaRPr lang="zh-CN" altLang="en-US" dirty="0"/>
          </a:p>
        </p:txBody>
      </p:sp>
      <p:sp>
        <p:nvSpPr>
          <p:cNvPr id="3" name="文本占位符 2"/>
          <p:cNvSpPr>
            <a:spLocks noGrp="1"/>
          </p:cNvSpPr>
          <p:nvPr>
            <p:ph type="body" idx="1"/>
          </p:nvPr>
        </p:nvSpPr>
        <p:spPr/>
        <p:txBody>
          <a:bodyPr/>
          <a:lstStyle/>
          <a:p>
            <a:r>
              <a:rPr lang="zh-CN" altLang="en-US" dirty="0"/>
              <a:t>关于内存管理的实验</a:t>
            </a:r>
            <a:endParaRPr lang="en-US" altLang="zh-CN" dirty="0"/>
          </a:p>
          <a:p>
            <a:r>
              <a:rPr lang="zh-CN" altLang="en-US" dirty="0"/>
              <a:t>了解二级页表的设置</a:t>
            </a:r>
            <a:endParaRPr lang="en-US" altLang="zh-CN" dirty="0"/>
          </a:p>
          <a:p>
            <a:r>
              <a:rPr lang="zh-CN" altLang="en-US" dirty="0"/>
              <a:t>通过改写</a:t>
            </a:r>
            <a:r>
              <a:rPr lang="en-US" altLang="zh-CN" dirty="0"/>
              <a:t>11</a:t>
            </a:r>
            <a:r>
              <a:rPr lang="zh-CN" altLang="en-US" dirty="0"/>
              <a:t>个函数，学会管理空闲页表，申请新页表，回收页表。</a:t>
            </a:r>
            <a:endParaRPr lang="en-US" altLang="zh-CN" dirty="0"/>
          </a:p>
          <a:p>
            <a:r>
              <a:rPr lang="zh-CN" altLang="en-US" dirty="0"/>
              <a:t>段页管理，虚拟内存。</a:t>
            </a:r>
            <a:endParaRPr lang="en-US" altLang="zh-CN" dirty="0"/>
          </a:p>
        </p:txBody>
      </p:sp>
      <p:sp>
        <p:nvSpPr>
          <p:cNvPr id="4" name="灯片编号占位符 3"/>
          <p:cNvSpPr>
            <a:spLocks noGrp="1"/>
          </p:cNvSpPr>
          <p:nvPr>
            <p:ph type="sldNum" idx="12"/>
          </p:nvPr>
        </p:nvSpPr>
        <p:spPr/>
        <p:txBody>
          <a:bodyPr/>
          <a:lstStyle/>
          <a:p>
            <a:pPr lvl="0">
              <a:spcBef>
                <a:spcPts val="0"/>
              </a:spcBef>
              <a:buNone/>
            </a:pPr>
            <a:fld id="{00000000-1234-1234-1234-123412341234}" type="slidenum">
              <a:rPr lang="en" smtClean="0"/>
              <a:t>59</a:t>
            </a:fld>
            <a:endParaRPr lang="en"/>
          </a:p>
        </p:txBody>
      </p:sp>
    </p:spTree>
    <p:extLst>
      <p:ext uri="{BB962C8B-B14F-4D97-AF65-F5344CB8AC3E}">
        <p14:creationId xmlns:p14="http://schemas.microsoft.com/office/powerpoint/2010/main" val="177935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系统的引导</a:t>
            </a:r>
            <a:endParaRPr lang="en" dirty="0"/>
          </a:p>
        </p:txBody>
      </p:sp>
      <p:sp>
        <p:nvSpPr>
          <p:cNvPr id="138" name="Shape 138"/>
          <p:cNvSpPr txBox="1">
            <a:spLocks noGrp="1"/>
          </p:cNvSpPr>
          <p:nvPr>
            <p:ph type="body" idx="1"/>
          </p:nvPr>
        </p:nvSpPr>
        <p:spPr>
          <a:xfrm>
            <a:off x="549600" y="1200150"/>
            <a:ext cx="7497000" cy="2946300"/>
          </a:xfrm>
          <a:prstGeom prst="rect">
            <a:avLst/>
          </a:prstGeom>
        </p:spPr>
        <p:txBody>
          <a:bodyPr wrap="square" lIns="91425" tIns="91425" rIns="91425" bIns="91425" anchor="t" anchorCtr="0">
            <a:noAutofit/>
          </a:bodyPr>
          <a:lstStyle/>
          <a:p>
            <a:pPr marL="457200" lvl="0" indent="-381000"/>
            <a:r>
              <a:rPr lang="en-US" altLang="zh-CN" dirty="0"/>
              <a:t>BIOS</a:t>
            </a:r>
            <a:r>
              <a:rPr lang="zh-CN" altLang="en-US" dirty="0"/>
              <a:t>将把</a:t>
            </a:r>
            <a:r>
              <a:rPr lang="en-US" altLang="zh-CN" dirty="0"/>
              <a:t>OS</a:t>
            </a:r>
            <a:r>
              <a:rPr lang="zh-CN" altLang="en-US" dirty="0"/>
              <a:t>的</a:t>
            </a:r>
            <a:r>
              <a:rPr lang="en-US" altLang="zh-CN" dirty="0" err="1"/>
              <a:t>BootLoader</a:t>
            </a:r>
            <a:r>
              <a:rPr lang="zh-CN" altLang="en-US" dirty="0"/>
              <a:t>从磁盘上拷贝到内存当中</a:t>
            </a:r>
          </a:p>
          <a:p>
            <a:pPr marL="457200" lvl="0" indent="-381000"/>
            <a:r>
              <a:rPr lang="zh-CN" altLang="en-US" dirty="0"/>
              <a:t>完成从实模式到保护模式的转换</a:t>
            </a:r>
          </a:p>
          <a:p>
            <a:pPr marL="457200" indent="-381000"/>
            <a:r>
              <a:rPr lang="zh-CN" altLang="en-US" dirty="0"/>
              <a:t>将内核代码加入到内存</a:t>
            </a:r>
            <a:endParaRPr lang="en-US" altLang="zh-CN" dirty="0"/>
          </a:p>
          <a:p>
            <a:pPr marL="457200" indent="-381000"/>
            <a:r>
              <a:rPr lang="zh-CN" altLang="en-US" dirty="0"/>
              <a:t>加载全局符号表</a:t>
            </a:r>
            <a:r>
              <a:rPr lang="en-US" altLang="zh-CN" dirty="0"/>
              <a:t>GDT</a:t>
            </a:r>
          </a:p>
          <a:p>
            <a:pPr marL="457200" indent="-381000"/>
            <a:endParaRPr lang="zh-CN" altLang="en-US" dirty="0"/>
          </a:p>
        </p:txBody>
      </p:sp>
      <p:sp>
        <p:nvSpPr>
          <p:cNvPr id="139" name="Shape 139"/>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a:t>
            </a:fld>
            <a:endParaRPr lang="e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实验三 </a:t>
            </a:r>
            <a:r>
              <a:rPr lang="en-US" altLang="zh-CN" dirty="0"/>
              <a:t>User Environments</a:t>
            </a:r>
            <a:r>
              <a:rPr lang="zh-CN" altLang="en-US" dirty="0"/>
              <a:t> </a:t>
            </a:r>
          </a:p>
        </p:txBody>
      </p:sp>
      <p:sp>
        <p:nvSpPr>
          <p:cNvPr id="3" name="文本占位符 2"/>
          <p:cNvSpPr>
            <a:spLocks noGrp="1"/>
          </p:cNvSpPr>
          <p:nvPr>
            <p:ph type="body" idx="1"/>
          </p:nvPr>
        </p:nvSpPr>
        <p:spPr/>
        <p:txBody>
          <a:bodyPr/>
          <a:lstStyle/>
          <a:p>
            <a:r>
              <a:rPr lang="zh-CN" altLang="en-US" dirty="0"/>
              <a:t>对于用户进程的初始化，都用到哪些数据结构，需要哪些初始化函数。</a:t>
            </a:r>
            <a:endParaRPr lang="en-US" altLang="zh-CN" dirty="0"/>
          </a:p>
          <a:p>
            <a:r>
              <a:rPr lang="zh-CN" altLang="en-US" dirty="0"/>
              <a:t>学会中断和系统调用的处理机制</a:t>
            </a:r>
            <a:endParaRPr lang="en-US" altLang="zh-CN" dirty="0"/>
          </a:p>
          <a:p>
            <a:r>
              <a:rPr lang="zh-CN" altLang="en-US" dirty="0"/>
              <a:t>编写中断处理函数。中断映射表。</a:t>
            </a:r>
            <a:endParaRPr lang="en-US" altLang="zh-CN" dirty="0"/>
          </a:p>
        </p:txBody>
      </p:sp>
      <p:sp>
        <p:nvSpPr>
          <p:cNvPr id="4" name="灯片编号占位符 3"/>
          <p:cNvSpPr>
            <a:spLocks noGrp="1"/>
          </p:cNvSpPr>
          <p:nvPr>
            <p:ph type="sldNum" idx="12"/>
          </p:nvPr>
        </p:nvSpPr>
        <p:spPr/>
        <p:txBody>
          <a:bodyPr/>
          <a:lstStyle/>
          <a:p>
            <a:pPr lvl="0">
              <a:spcBef>
                <a:spcPts val="0"/>
              </a:spcBef>
              <a:buNone/>
            </a:pPr>
            <a:fld id="{00000000-1234-1234-1234-123412341234}" type="slidenum">
              <a:rPr lang="en" smtClean="0"/>
              <a:t>60</a:t>
            </a:fld>
            <a:endParaRPr lang="en"/>
          </a:p>
        </p:txBody>
      </p:sp>
    </p:spTree>
    <p:extLst>
      <p:ext uri="{BB962C8B-B14F-4D97-AF65-F5344CB8AC3E}">
        <p14:creationId xmlns:p14="http://schemas.microsoft.com/office/powerpoint/2010/main" val="28409316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实验四 </a:t>
            </a:r>
            <a:r>
              <a:rPr lang="en-US" altLang="zh-CN" dirty="0"/>
              <a:t>Preemptive Multitasking</a:t>
            </a:r>
            <a:endParaRPr lang="zh-CN" altLang="en-US" dirty="0"/>
          </a:p>
        </p:txBody>
      </p:sp>
      <p:sp>
        <p:nvSpPr>
          <p:cNvPr id="3" name="文本占位符 2"/>
          <p:cNvSpPr>
            <a:spLocks noGrp="1"/>
          </p:cNvSpPr>
          <p:nvPr>
            <p:ph type="body" idx="1"/>
          </p:nvPr>
        </p:nvSpPr>
        <p:spPr>
          <a:xfrm>
            <a:off x="549600" y="1200150"/>
            <a:ext cx="7316745" cy="3522162"/>
          </a:xfrm>
        </p:spPr>
        <p:txBody>
          <a:bodyPr/>
          <a:lstStyle/>
          <a:p>
            <a:r>
              <a:rPr lang="zh-CN" altLang="en-US" dirty="0"/>
              <a:t>在本实验中，实现抢占式多进程管理。</a:t>
            </a:r>
          </a:p>
          <a:p>
            <a:r>
              <a:rPr lang="zh-CN" altLang="en-US" dirty="0"/>
              <a:t>需要向 </a:t>
            </a:r>
            <a:r>
              <a:rPr lang="en-US" altLang="zh-CN" dirty="0"/>
              <a:t>JOS </a:t>
            </a:r>
            <a:r>
              <a:rPr lang="zh-CN" altLang="en-US" dirty="0"/>
              <a:t>添加多核支持，实现转轮调度，并添加基础的系统调用。</a:t>
            </a:r>
          </a:p>
          <a:p>
            <a:r>
              <a:rPr lang="zh-CN" altLang="en-US" dirty="0"/>
              <a:t>需要实现 </a:t>
            </a:r>
            <a:r>
              <a:rPr lang="en-US" altLang="zh-CN" dirty="0"/>
              <a:t>Unix </a:t>
            </a:r>
            <a:r>
              <a:rPr lang="zh-CN" altLang="en-US" dirty="0"/>
              <a:t>风格的 </a:t>
            </a:r>
            <a:r>
              <a:rPr lang="en-US" altLang="zh-CN" dirty="0"/>
              <a:t>fork() </a:t>
            </a:r>
            <a:r>
              <a:rPr lang="zh-CN" altLang="en-US" dirty="0"/>
              <a:t>函数，支持从用户态环境建立一个自己的拷贝。</a:t>
            </a:r>
          </a:p>
          <a:p>
            <a:r>
              <a:rPr lang="zh-CN" altLang="en-US" dirty="0"/>
              <a:t>需要添加对进程间通信 </a:t>
            </a:r>
            <a:r>
              <a:rPr lang="en-US" altLang="zh-CN" dirty="0"/>
              <a:t>(</a:t>
            </a:r>
            <a:r>
              <a:rPr lang="en-US" altLang="zh-CN" dirty="0" err="1"/>
              <a:t>IPC</a:t>
            </a:r>
            <a:r>
              <a:rPr lang="en-US" altLang="zh-CN" dirty="0"/>
              <a:t>) </a:t>
            </a:r>
            <a:r>
              <a:rPr lang="zh-CN" altLang="en-US" dirty="0"/>
              <a:t>的支持，允许不同的用户态环境减间的交流并同步。还需要添加对硬件时钟中断和抢占的支持。</a:t>
            </a:r>
          </a:p>
          <a:p>
            <a:endParaRPr lang="en-US" altLang="zh-CN" dirty="0"/>
          </a:p>
        </p:txBody>
      </p:sp>
      <p:sp>
        <p:nvSpPr>
          <p:cNvPr id="4" name="灯片编号占位符 3"/>
          <p:cNvSpPr>
            <a:spLocks noGrp="1"/>
          </p:cNvSpPr>
          <p:nvPr>
            <p:ph type="sldNum" idx="12"/>
          </p:nvPr>
        </p:nvSpPr>
        <p:spPr/>
        <p:txBody>
          <a:bodyPr/>
          <a:lstStyle/>
          <a:p>
            <a:pPr lvl="0">
              <a:spcBef>
                <a:spcPts val="0"/>
              </a:spcBef>
              <a:buNone/>
            </a:pPr>
            <a:fld id="{00000000-1234-1234-1234-123412341234}" type="slidenum">
              <a:rPr lang="en" smtClean="0"/>
              <a:t>61</a:t>
            </a:fld>
            <a:endParaRPr lang="en"/>
          </a:p>
        </p:txBody>
      </p:sp>
    </p:spTree>
    <p:extLst>
      <p:ext uri="{BB962C8B-B14F-4D97-AF65-F5344CB8AC3E}">
        <p14:creationId xmlns:p14="http://schemas.microsoft.com/office/powerpoint/2010/main" val="18022607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实验五 </a:t>
            </a:r>
            <a:r>
              <a:rPr lang="en-US" altLang="zh-CN" dirty="0"/>
              <a:t>File system, Spawn and Shell</a:t>
            </a:r>
            <a:endParaRPr lang="zh-CN" altLang="en-US" dirty="0"/>
          </a:p>
        </p:txBody>
      </p:sp>
      <p:sp>
        <p:nvSpPr>
          <p:cNvPr id="3" name="文本占位符 2"/>
          <p:cNvSpPr>
            <a:spLocks noGrp="1"/>
          </p:cNvSpPr>
          <p:nvPr>
            <p:ph type="body" idx="1"/>
          </p:nvPr>
        </p:nvSpPr>
        <p:spPr/>
        <p:txBody>
          <a:bodyPr/>
          <a:lstStyle/>
          <a:p>
            <a:r>
              <a:rPr lang="zh-CN" altLang="zh-CN" dirty="0"/>
              <a:t>在本实验中，我们将实现</a:t>
            </a:r>
            <a:r>
              <a:rPr lang="en-US" altLang="zh-CN" dirty="0"/>
              <a:t>spawn</a:t>
            </a:r>
            <a:r>
              <a:rPr lang="zh-CN" altLang="zh-CN" dirty="0"/>
              <a:t>一个加载和运行磁盘可执行文件的库调用。然后充实我们的内核和库操作系统，在控制台上运行一个</a:t>
            </a:r>
            <a:r>
              <a:rPr lang="en-US" altLang="zh-CN" dirty="0"/>
              <a:t>shell</a:t>
            </a:r>
            <a:r>
              <a:rPr lang="zh-CN" altLang="zh-CN" dirty="0"/>
              <a:t>。</a:t>
            </a:r>
            <a:endParaRPr lang="en-US" altLang="zh-CN" dirty="0"/>
          </a:p>
          <a:p>
            <a:r>
              <a:rPr lang="zh-CN" altLang="zh-CN" dirty="0"/>
              <a:t>这些功能需要一个文件系统，本实验将介绍一个简单的读</a:t>
            </a:r>
            <a:r>
              <a:rPr lang="en-US" altLang="zh-CN" dirty="0"/>
              <a:t>/</a:t>
            </a:r>
            <a:r>
              <a:rPr lang="zh-CN" altLang="zh-CN" dirty="0"/>
              <a:t>写文件系统。</a:t>
            </a:r>
          </a:p>
          <a:p>
            <a:endParaRPr lang="en-US" altLang="zh-CN" dirty="0"/>
          </a:p>
        </p:txBody>
      </p:sp>
      <p:sp>
        <p:nvSpPr>
          <p:cNvPr id="4" name="灯片编号占位符 3"/>
          <p:cNvSpPr>
            <a:spLocks noGrp="1"/>
          </p:cNvSpPr>
          <p:nvPr>
            <p:ph type="sldNum" idx="12"/>
          </p:nvPr>
        </p:nvSpPr>
        <p:spPr/>
        <p:txBody>
          <a:bodyPr/>
          <a:lstStyle/>
          <a:p>
            <a:pPr lvl="0">
              <a:spcBef>
                <a:spcPts val="0"/>
              </a:spcBef>
              <a:buNone/>
            </a:pPr>
            <a:fld id="{00000000-1234-1234-1234-123412341234}" type="slidenum">
              <a:rPr lang="en" smtClean="0"/>
              <a:t>62</a:t>
            </a:fld>
            <a:endParaRPr lang="en"/>
          </a:p>
        </p:txBody>
      </p:sp>
    </p:spTree>
    <p:extLst>
      <p:ext uri="{BB962C8B-B14F-4D97-AF65-F5344CB8AC3E}">
        <p14:creationId xmlns:p14="http://schemas.microsoft.com/office/powerpoint/2010/main" val="37757529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2B697E-296D-4730-846D-D3209629F649}"/>
              </a:ext>
            </a:extLst>
          </p:cNvPr>
          <p:cNvSpPr>
            <a:spLocks noGrp="1"/>
          </p:cNvSpPr>
          <p:nvPr>
            <p:ph type="ctrTitle"/>
          </p:nvPr>
        </p:nvSpPr>
        <p:spPr/>
        <p:txBody>
          <a:bodyPr/>
          <a:lstStyle/>
          <a:p>
            <a:r>
              <a:rPr lang="en-US" altLang="zh-CN" dirty="0"/>
              <a:t>3.</a:t>
            </a:r>
            <a:br>
              <a:rPr lang="en-US" altLang="zh-CN" dirty="0"/>
            </a:br>
            <a:r>
              <a:rPr lang="zh-CN" altLang="en-US" dirty="0"/>
              <a:t>结合</a:t>
            </a:r>
            <a:r>
              <a:rPr lang="en-US" altLang="zh-CN" dirty="0"/>
              <a:t>cat</a:t>
            </a:r>
            <a:r>
              <a:rPr lang="zh-CN" altLang="en-US" dirty="0"/>
              <a:t>指令分析</a:t>
            </a:r>
            <a:r>
              <a:rPr lang="en-US" altLang="zh-CN" dirty="0"/>
              <a:t>xv6</a:t>
            </a:r>
            <a:endParaRPr lang="zh-CN" altLang="en-US" dirty="0"/>
          </a:p>
        </p:txBody>
      </p:sp>
      <p:sp>
        <p:nvSpPr>
          <p:cNvPr id="6" name="副标题 5">
            <a:extLst>
              <a:ext uri="{FF2B5EF4-FFF2-40B4-BE49-F238E27FC236}">
                <a16:creationId xmlns:a16="http://schemas.microsoft.com/office/drawing/2014/main" id="{53C62EA1-036B-4EDF-9116-30BA5ADE2CF3}"/>
              </a:ext>
            </a:extLst>
          </p:cNvPr>
          <p:cNvSpPr>
            <a:spLocks noGrp="1"/>
          </p:cNvSpPr>
          <p:nvPr>
            <p:ph type="subTitle"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23C2A2B-AD65-41F0-B645-20AFD3BF2280}"/>
              </a:ext>
            </a:extLst>
          </p:cNvPr>
          <p:cNvSpPr>
            <a:spLocks noGrp="1"/>
          </p:cNvSpPr>
          <p:nvPr>
            <p:ph type="sldNum" idx="4294967295"/>
          </p:nvPr>
        </p:nvSpPr>
        <p:spPr>
          <a:xfrm>
            <a:off x="8047038" y="4594225"/>
            <a:ext cx="1096962" cy="549275"/>
          </a:xfrm>
        </p:spPr>
        <p:txBody>
          <a:bodyPr/>
          <a:lstStyle/>
          <a:p>
            <a:pPr lvl="0">
              <a:spcBef>
                <a:spcPts val="0"/>
              </a:spcBef>
              <a:buNone/>
            </a:pPr>
            <a:fld id="{00000000-1234-1234-1234-123412341234}" type="slidenum">
              <a:rPr lang="en" smtClean="0"/>
              <a:t>63</a:t>
            </a:fld>
            <a:endParaRPr lang="en"/>
          </a:p>
        </p:txBody>
      </p:sp>
    </p:spTree>
    <p:extLst>
      <p:ext uri="{BB962C8B-B14F-4D97-AF65-F5344CB8AC3E}">
        <p14:creationId xmlns:p14="http://schemas.microsoft.com/office/powerpoint/2010/main" val="24316300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D382F84-0E4D-4D83-BE84-C49AD92A1A44}"/>
              </a:ext>
            </a:extLst>
          </p:cNvPr>
          <p:cNvSpPr>
            <a:spLocks noGrp="1"/>
          </p:cNvSpPr>
          <p:nvPr>
            <p:ph type="title"/>
          </p:nvPr>
        </p:nvSpPr>
        <p:spPr/>
        <p:txBody>
          <a:bodyPr/>
          <a:lstStyle/>
          <a:p>
            <a:r>
              <a:rPr lang="zh-CN" altLang="en-US" dirty="0"/>
              <a:t>何为</a:t>
            </a:r>
            <a:r>
              <a:rPr lang="en-US" altLang="zh-CN" dirty="0"/>
              <a:t>cat</a:t>
            </a:r>
            <a:r>
              <a:rPr lang="zh-CN" altLang="en-US" dirty="0"/>
              <a:t>指令？</a:t>
            </a:r>
          </a:p>
        </p:txBody>
      </p:sp>
      <p:sp>
        <p:nvSpPr>
          <p:cNvPr id="5" name="文本占位符 4">
            <a:extLst>
              <a:ext uri="{FF2B5EF4-FFF2-40B4-BE49-F238E27FC236}">
                <a16:creationId xmlns:a16="http://schemas.microsoft.com/office/drawing/2014/main" id="{518399AE-6BB1-4FD1-93F7-633D176ABF89}"/>
              </a:ext>
            </a:extLst>
          </p:cNvPr>
          <p:cNvSpPr>
            <a:spLocks noGrp="1"/>
          </p:cNvSpPr>
          <p:nvPr>
            <p:ph type="body" idx="1"/>
          </p:nvPr>
        </p:nvSpPr>
        <p:spPr/>
        <p:txBody>
          <a:bodyPr/>
          <a:lstStyle/>
          <a:p>
            <a:r>
              <a:rPr lang="en-US" altLang="zh-CN" dirty="0"/>
              <a:t>concatenate</a:t>
            </a:r>
            <a:r>
              <a:rPr lang="zh-CN" altLang="en-US" dirty="0"/>
              <a:t>（连接）</a:t>
            </a:r>
            <a:endParaRPr lang="en-US" altLang="zh-CN" dirty="0"/>
          </a:p>
          <a:p>
            <a:r>
              <a:rPr lang="en-US" altLang="zh-CN" dirty="0"/>
              <a:t>cat</a:t>
            </a:r>
            <a:r>
              <a:rPr lang="zh-CN" altLang="en-US" dirty="0"/>
              <a:t>指令用于连续输出（连接）多个文件的内容</a:t>
            </a:r>
            <a:endParaRPr lang="en-US" altLang="zh-CN" dirty="0"/>
          </a:p>
          <a:p>
            <a:r>
              <a:rPr lang="zh-CN" altLang="en-US" dirty="0"/>
              <a:t>例如：</a:t>
            </a:r>
            <a:endParaRPr lang="en-US" altLang="zh-CN" dirty="0"/>
          </a:p>
          <a:p>
            <a:pPr lvl="3"/>
            <a:r>
              <a:rPr lang="en-US" altLang="zh-CN" dirty="0"/>
              <a:t>cat 1.txt 2.txt</a:t>
            </a:r>
          </a:p>
          <a:p>
            <a:pPr lvl="3"/>
            <a:r>
              <a:rPr lang="zh-CN" altLang="en-US" dirty="0"/>
              <a:t>连接</a:t>
            </a:r>
            <a:r>
              <a:rPr lang="en-US" altLang="zh-CN" dirty="0"/>
              <a:t>1.txt </a:t>
            </a:r>
            <a:r>
              <a:rPr lang="zh-CN" altLang="en-US" dirty="0"/>
              <a:t>和</a:t>
            </a:r>
            <a:r>
              <a:rPr lang="en-US" altLang="zh-CN" dirty="0"/>
              <a:t>2.txt</a:t>
            </a:r>
            <a:r>
              <a:rPr lang="zh-CN" altLang="en-US" dirty="0"/>
              <a:t>两个文件的内容并输出</a:t>
            </a:r>
          </a:p>
        </p:txBody>
      </p:sp>
    </p:spTree>
    <p:extLst>
      <p:ext uri="{BB962C8B-B14F-4D97-AF65-F5344CB8AC3E}">
        <p14:creationId xmlns:p14="http://schemas.microsoft.com/office/powerpoint/2010/main" val="2488242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FFD40860-C012-4435-87BD-0A8E58F1F57E}"/>
              </a:ext>
            </a:extLst>
          </p:cNvPr>
          <p:cNvSpPr>
            <a:spLocks noGrp="1"/>
          </p:cNvSpPr>
          <p:nvPr>
            <p:ph type="body" idx="1"/>
          </p:nvPr>
        </p:nvSpPr>
        <p:spPr/>
        <p:txBody>
          <a:bodyPr/>
          <a:lstStyle/>
          <a:p>
            <a:r>
              <a:rPr lang="zh-CN" altLang="en-US" dirty="0"/>
              <a:t>先做点准备工作</a:t>
            </a:r>
          </a:p>
        </p:txBody>
      </p:sp>
      <p:sp>
        <p:nvSpPr>
          <p:cNvPr id="4" name="灯片编号占位符 3">
            <a:extLst>
              <a:ext uri="{FF2B5EF4-FFF2-40B4-BE49-F238E27FC236}">
                <a16:creationId xmlns:a16="http://schemas.microsoft.com/office/drawing/2014/main" id="{22D85485-16C1-413C-80A9-E2E85D26F539}"/>
              </a:ext>
            </a:extLst>
          </p:cNvPr>
          <p:cNvSpPr>
            <a:spLocks noGrp="1"/>
          </p:cNvSpPr>
          <p:nvPr>
            <p:ph type="sldNum" idx="12"/>
          </p:nvPr>
        </p:nvSpPr>
        <p:spPr/>
        <p:txBody>
          <a:bodyPr/>
          <a:lstStyle/>
          <a:p>
            <a:pPr lvl="0">
              <a:spcBef>
                <a:spcPts val="0"/>
              </a:spcBef>
              <a:buNone/>
            </a:pPr>
            <a:fld id="{00000000-1234-1234-1234-123412341234}" type="slidenum">
              <a:rPr lang="en" smtClean="0"/>
              <a:t>65</a:t>
            </a:fld>
            <a:endParaRPr lang="en"/>
          </a:p>
        </p:txBody>
      </p:sp>
    </p:spTree>
    <p:extLst>
      <p:ext uri="{BB962C8B-B14F-4D97-AF65-F5344CB8AC3E}">
        <p14:creationId xmlns:p14="http://schemas.microsoft.com/office/powerpoint/2010/main" val="6086145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8B56F4D3-19B8-4BDC-8DA6-816BA810B735}"/>
              </a:ext>
            </a:extLst>
          </p:cNvPr>
          <p:cNvSpPr>
            <a:spLocks noGrp="1"/>
          </p:cNvSpPr>
          <p:nvPr>
            <p:ph type="title"/>
          </p:nvPr>
        </p:nvSpPr>
        <p:spPr>
          <a:xfrm>
            <a:off x="549600" y="361375"/>
            <a:ext cx="7497000" cy="549600"/>
          </a:xfrm>
        </p:spPr>
        <p:txBody>
          <a:bodyPr/>
          <a:lstStyle/>
          <a:p>
            <a:endParaRPr lang="zh-CN" altLang="en-US"/>
          </a:p>
        </p:txBody>
      </p:sp>
      <p:pic>
        <p:nvPicPr>
          <p:cNvPr id="14" name="图片 13">
            <a:extLst>
              <a:ext uri="{FF2B5EF4-FFF2-40B4-BE49-F238E27FC236}">
                <a16:creationId xmlns:a16="http://schemas.microsoft.com/office/drawing/2014/main" id="{83136DFE-ACDD-4C27-893F-CE214A7FA21D}"/>
              </a:ext>
            </a:extLst>
          </p:cNvPr>
          <p:cNvPicPr>
            <a:picLocks noChangeAspect="1"/>
          </p:cNvPicPr>
          <p:nvPr/>
        </p:nvPicPr>
        <p:blipFill>
          <a:blip r:embed="rId2"/>
          <a:stretch>
            <a:fillRect/>
          </a:stretch>
        </p:blipFill>
        <p:spPr>
          <a:xfrm>
            <a:off x="4298100" y="1571870"/>
            <a:ext cx="4003285" cy="2436175"/>
          </a:xfrm>
          <a:prstGeom prst="rect">
            <a:avLst/>
          </a:prstGeom>
        </p:spPr>
      </p:pic>
      <p:sp>
        <p:nvSpPr>
          <p:cNvPr id="12" name="文本占位符 11">
            <a:extLst>
              <a:ext uri="{FF2B5EF4-FFF2-40B4-BE49-F238E27FC236}">
                <a16:creationId xmlns:a16="http://schemas.microsoft.com/office/drawing/2014/main" id="{8D0E4ED1-232C-4741-99A1-A12B7B3D0F3D}"/>
              </a:ext>
            </a:extLst>
          </p:cNvPr>
          <p:cNvSpPr>
            <a:spLocks noGrp="1"/>
          </p:cNvSpPr>
          <p:nvPr>
            <p:ph type="body" idx="2"/>
          </p:nvPr>
        </p:nvSpPr>
        <p:spPr>
          <a:xfrm>
            <a:off x="549600" y="1235808"/>
            <a:ext cx="3639000" cy="3108300"/>
          </a:xfrm>
        </p:spPr>
        <p:txBody>
          <a:bodyPr/>
          <a:lstStyle/>
          <a:p>
            <a:r>
              <a:rPr lang="zh-CN" altLang="en-US" dirty="0"/>
              <a:t>新建一个</a:t>
            </a:r>
            <a:r>
              <a:rPr lang="en-US" altLang="zh-CN" dirty="0"/>
              <a:t>test.txt</a:t>
            </a:r>
            <a:r>
              <a:rPr lang="zh-CN" altLang="en-US" dirty="0"/>
              <a:t>文件</a:t>
            </a:r>
            <a:endParaRPr lang="en-US" altLang="zh-CN" dirty="0"/>
          </a:p>
          <a:p>
            <a:r>
              <a:rPr lang="zh-CN" altLang="en-US" dirty="0"/>
              <a:t>文件内容仅有</a:t>
            </a:r>
            <a:r>
              <a:rPr lang="en-US" altLang="zh-CN" dirty="0"/>
              <a:t>:test</a:t>
            </a:r>
          </a:p>
          <a:p>
            <a:pPr lvl="1"/>
            <a:r>
              <a:rPr lang="en-US" altLang="zh-CN" dirty="0"/>
              <a:t>echo test &gt; text.txt</a:t>
            </a:r>
            <a:endParaRPr lang="zh-CN" altLang="en-US" dirty="0"/>
          </a:p>
        </p:txBody>
      </p:sp>
      <p:sp>
        <p:nvSpPr>
          <p:cNvPr id="3" name="灯片编号占位符 2">
            <a:extLst>
              <a:ext uri="{FF2B5EF4-FFF2-40B4-BE49-F238E27FC236}">
                <a16:creationId xmlns:a16="http://schemas.microsoft.com/office/drawing/2014/main" id="{D5AF4430-692D-4A1D-8E51-A090E057CFAC}"/>
              </a:ext>
            </a:extLst>
          </p:cNvPr>
          <p:cNvSpPr>
            <a:spLocks noGrp="1"/>
          </p:cNvSpPr>
          <p:nvPr>
            <p:ph type="sldNum" idx="12"/>
          </p:nvPr>
        </p:nvSpPr>
        <p:spPr/>
        <p:txBody>
          <a:bodyPr/>
          <a:lstStyle/>
          <a:p>
            <a:pPr lvl="0">
              <a:spcBef>
                <a:spcPts val="0"/>
              </a:spcBef>
              <a:buNone/>
            </a:pPr>
            <a:fld id="{00000000-1234-1234-1234-123412341234}" type="slidenum">
              <a:rPr lang="en" smtClean="0"/>
              <a:t>66</a:t>
            </a:fld>
            <a:endParaRPr lang="en"/>
          </a:p>
        </p:txBody>
      </p:sp>
    </p:spTree>
    <p:extLst>
      <p:ext uri="{BB962C8B-B14F-4D97-AF65-F5344CB8AC3E}">
        <p14:creationId xmlns:p14="http://schemas.microsoft.com/office/powerpoint/2010/main" val="4259473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BFDD4CFE-3B19-44FE-AE94-BEC9C3C33BF6}"/>
              </a:ext>
            </a:extLst>
          </p:cNvPr>
          <p:cNvSpPr>
            <a:spLocks noGrp="1"/>
          </p:cNvSpPr>
          <p:nvPr>
            <p:ph type="body" idx="1"/>
          </p:nvPr>
        </p:nvSpPr>
        <p:spPr/>
        <p:txBody>
          <a:bodyPr/>
          <a:lstStyle/>
          <a:p>
            <a:r>
              <a:rPr lang="zh-CN" altLang="en-US" dirty="0"/>
              <a:t>在</a:t>
            </a:r>
            <a:r>
              <a:rPr lang="en-US" altLang="zh-CN" dirty="0"/>
              <a:t>cat</a:t>
            </a:r>
            <a:r>
              <a:rPr lang="zh-CN" altLang="en-US" dirty="0"/>
              <a:t>程序执行前</a:t>
            </a:r>
          </a:p>
        </p:txBody>
      </p:sp>
      <p:sp>
        <p:nvSpPr>
          <p:cNvPr id="5" name="灯片编号占位符 4">
            <a:extLst>
              <a:ext uri="{FF2B5EF4-FFF2-40B4-BE49-F238E27FC236}">
                <a16:creationId xmlns:a16="http://schemas.microsoft.com/office/drawing/2014/main" id="{360FD921-C68C-4AAF-88D1-2D99A6CD8347}"/>
              </a:ext>
            </a:extLst>
          </p:cNvPr>
          <p:cNvSpPr>
            <a:spLocks noGrp="1"/>
          </p:cNvSpPr>
          <p:nvPr>
            <p:ph type="sldNum" idx="12"/>
          </p:nvPr>
        </p:nvSpPr>
        <p:spPr/>
        <p:txBody>
          <a:bodyPr/>
          <a:lstStyle/>
          <a:p>
            <a:pPr lvl="0">
              <a:spcBef>
                <a:spcPts val="0"/>
              </a:spcBef>
              <a:buNone/>
            </a:pPr>
            <a:fld id="{00000000-1234-1234-1234-123412341234}" type="slidenum">
              <a:rPr lang="en" smtClean="0"/>
              <a:t>67</a:t>
            </a:fld>
            <a:endParaRPr lang="en"/>
          </a:p>
        </p:txBody>
      </p:sp>
    </p:spTree>
    <p:extLst>
      <p:ext uri="{BB962C8B-B14F-4D97-AF65-F5344CB8AC3E}">
        <p14:creationId xmlns:p14="http://schemas.microsoft.com/office/powerpoint/2010/main" val="26208710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92C448-27E0-4C59-B227-FCA8E2574C42}"/>
              </a:ext>
            </a:extLst>
          </p:cNvPr>
          <p:cNvSpPr>
            <a:spLocks noGrp="1"/>
          </p:cNvSpPr>
          <p:nvPr>
            <p:ph type="title"/>
          </p:nvPr>
        </p:nvSpPr>
        <p:spPr/>
        <p:txBody>
          <a:bodyPr/>
          <a:lstStyle/>
          <a:p>
            <a:r>
              <a:rPr lang="zh-CN" altLang="en-US" dirty="0"/>
              <a:t>当用户输入</a:t>
            </a:r>
            <a:r>
              <a:rPr lang="en-US" altLang="zh-CN" dirty="0"/>
              <a:t>c</a:t>
            </a:r>
            <a:r>
              <a:rPr lang="zh-CN" altLang="en-US" dirty="0"/>
              <a:t>、</a:t>
            </a:r>
            <a:r>
              <a:rPr lang="en-US" altLang="zh-CN" dirty="0"/>
              <a:t>a</a:t>
            </a:r>
            <a:r>
              <a:rPr lang="zh-CN" altLang="en-US" dirty="0"/>
              <a:t>、</a:t>
            </a:r>
            <a:r>
              <a:rPr lang="en-US" altLang="zh-CN" dirty="0"/>
              <a:t>t</a:t>
            </a:r>
            <a:r>
              <a:rPr lang="zh-CN" altLang="en-US" dirty="0"/>
              <a:t>、回车符时发生了什么？</a:t>
            </a:r>
          </a:p>
        </p:txBody>
      </p:sp>
      <p:sp>
        <p:nvSpPr>
          <p:cNvPr id="7" name="文本占位符 6">
            <a:extLst>
              <a:ext uri="{FF2B5EF4-FFF2-40B4-BE49-F238E27FC236}">
                <a16:creationId xmlns:a16="http://schemas.microsoft.com/office/drawing/2014/main" id="{5056C322-E86C-4049-8654-8E04094CC475}"/>
              </a:ext>
            </a:extLst>
          </p:cNvPr>
          <p:cNvSpPr>
            <a:spLocks noGrp="1"/>
          </p:cNvSpPr>
          <p:nvPr>
            <p:ph type="body" idx="1"/>
          </p:nvPr>
        </p:nvSpPr>
        <p:spPr/>
        <p:txBody>
          <a:bodyPr/>
          <a:lstStyle/>
          <a:p>
            <a:r>
              <a:rPr lang="zh-CN" altLang="en-US" dirty="0"/>
              <a:t>硬件产生中断</a:t>
            </a:r>
            <a:endParaRPr lang="en-US" altLang="zh-CN" dirty="0"/>
          </a:p>
          <a:p>
            <a:r>
              <a:rPr lang="en-US" altLang="zh-CN" dirty="0" err="1"/>
              <a:t>Cpu</a:t>
            </a:r>
            <a:r>
              <a:rPr lang="zh-CN" altLang="en-US" dirty="0"/>
              <a:t>获取中断向量</a:t>
            </a:r>
            <a:endParaRPr lang="en-US" altLang="zh-CN" dirty="0"/>
          </a:p>
          <a:p>
            <a:r>
              <a:rPr lang="zh-CN" altLang="en-US" dirty="0"/>
              <a:t>执行中断服务程序</a:t>
            </a:r>
            <a:endParaRPr lang="en-US" altLang="zh-CN" dirty="0"/>
          </a:p>
          <a:p>
            <a:r>
              <a:rPr lang="zh-CN" altLang="en-US" dirty="0"/>
              <a:t>返回</a:t>
            </a:r>
            <a:endParaRPr lang="en-US" altLang="zh-CN" dirty="0"/>
          </a:p>
        </p:txBody>
      </p:sp>
      <p:sp>
        <p:nvSpPr>
          <p:cNvPr id="5" name="灯片编号占位符 4">
            <a:extLst>
              <a:ext uri="{FF2B5EF4-FFF2-40B4-BE49-F238E27FC236}">
                <a16:creationId xmlns:a16="http://schemas.microsoft.com/office/drawing/2014/main" id="{BC91EA50-002E-4A26-93DA-0C54A1564ED0}"/>
              </a:ext>
            </a:extLst>
          </p:cNvPr>
          <p:cNvSpPr>
            <a:spLocks noGrp="1"/>
          </p:cNvSpPr>
          <p:nvPr>
            <p:ph type="sldNum" idx="12"/>
          </p:nvPr>
        </p:nvSpPr>
        <p:spPr/>
        <p:txBody>
          <a:bodyPr/>
          <a:lstStyle/>
          <a:p>
            <a:pPr lvl="0">
              <a:spcBef>
                <a:spcPts val="0"/>
              </a:spcBef>
              <a:buNone/>
            </a:pPr>
            <a:fld id="{00000000-1234-1234-1234-123412341234}" type="slidenum">
              <a:rPr lang="en" smtClean="0"/>
              <a:t>68</a:t>
            </a:fld>
            <a:endParaRPr lang="en"/>
          </a:p>
        </p:txBody>
      </p:sp>
    </p:spTree>
    <p:extLst>
      <p:ext uri="{BB962C8B-B14F-4D97-AF65-F5344CB8AC3E}">
        <p14:creationId xmlns:p14="http://schemas.microsoft.com/office/powerpoint/2010/main" val="2352135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92C448-27E0-4C59-B227-FCA8E2574C42}"/>
              </a:ext>
            </a:extLst>
          </p:cNvPr>
          <p:cNvSpPr>
            <a:spLocks noGrp="1"/>
          </p:cNvSpPr>
          <p:nvPr>
            <p:ph type="title"/>
          </p:nvPr>
        </p:nvSpPr>
        <p:spPr/>
        <p:txBody>
          <a:bodyPr/>
          <a:lstStyle/>
          <a:p>
            <a:r>
              <a:rPr lang="zh-CN" altLang="en-US" dirty="0"/>
              <a:t>当用户输入</a:t>
            </a:r>
            <a:r>
              <a:rPr lang="en-US" altLang="zh-CN" dirty="0"/>
              <a:t>c</a:t>
            </a:r>
            <a:r>
              <a:rPr lang="zh-CN" altLang="en-US" dirty="0"/>
              <a:t>、</a:t>
            </a:r>
            <a:r>
              <a:rPr lang="en-US" altLang="zh-CN" dirty="0"/>
              <a:t>a</a:t>
            </a:r>
            <a:r>
              <a:rPr lang="zh-CN" altLang="en-US" dirty="0"/>
              <a:t>、</a:t>
            </a:r>
            <a:r>
              <a:rPr lang="en-US" altLang="zh-CN" dirty="0"/>
              <a:t>t</a:t>
            </a:r>
            <a:r>
              <a:rPr lang="zh-CN" altLang="en-US" dirty="0"/>
              <a:t>、回车符时发生了什么？</a:t>
            </a:r>
          </a:p>
        </p:txBody>
      </p:sp>
      <p:sp>
        <p:nvSpPr>
          <p:cNvPr id="7" name="文本占位符 6">
            <a:extLst>
              <a:ext uri="{FF2B5EF4-FFF2-40B4-BE49-F238E27FC236}">
                <a16:creationId xmlns:a16="http://schemas.microsoft.com/office/drawing/2014/main" id="{5056C322-E86C-4049-8654-8E04094CC475}"/>
              </a:ext>
            </a:extLst>
          </p:cNvPr>
          <p:cNvSpPr>
            <a:spLocks noGrp="1"/>
          </p:cNvSpPr>
          <p:nvPr>
            <p:ph type="body" idx="1"/>
          </p:nvPr>
        </p:nvSpPr>
        <p:spPr/>
        <p:txBody>
          <a:bodyPr/>
          <a:lstStyle/>
          <a:p>
            <a:r>
              <a:rPr lang="zh-CN" altLang="en-US" dirty="0"/>
              <a:t>系统启动过程中的中断服务程序初始化</a:t>
            </a:r>
            <a:endParaRPr lang="en-US" altLang="zh-CN" dirty="0"/>
          </a:p>
          <a:p>
            <a:endParaRPr lang="en-US" altLang="zh-CN" dirty="0"/>
          </a:p>
        </p:txBody>
      </p:sp>
      <p:sp>
        <p:nvSpPr>
          <p:cNvPr id="5" name="灯片编号占位符 4">
            <a:extLst>
              <a:ext uri="{FF2B5EF4-FFF2-40B4-BE49-F238E27FC236}">
                <a16:creationId xmlns:a16="http://schemas.microsoft.com/office/drawing/2014/main" id="{BC91EA50-002E-4A26-93DA-0C54A1564ED0}"/>
              </a:ext>
            </a:extLst>
          </p:cNvPr>
          <p:cNvSpPr>
            <a:spLocks noGrp="1"/>
          </p:cNvSpPr>
          <p:nvPr>
            <p:ph type="sldNum" idx="12"/>
          </p:nvPr>
        </p:nvSpPr>
        <p:spPr/>
        <p:txBody>
          <a:bodyPr/>
          <a:lstStyle/>
          <a:p>
            <a:pPr lvl="0">
              <a:spcBef>
                <a:spcPts val="0"/>
              </a:spcBef>
              <a:buNone/>
            </a:pPr>
            <a:fld id="{00000000-1234-1234-1234-123412341234}" type="slidenum">
              <a:rPr lang="en" smtClean="0"/>
              <a:t>69</a:t>
            </a:fld>
            <a:endParaRPr lang="en"/>
          </a:p>
        </p:txBody>
      </p:sp>
      <p:pic>
        <p:nvPicPr>
          <p:cNvPr id="8" name="图片 7"/>
          <p:cNvPicPr/>
          <p:nvPr/>
        </p:nvPicPr>
        <p:blipFill>
          <a:blip r:embed="rId2"/>
          <a:stretch>
            <a:fillRect/>
          </a:stretch>
        </p:blipFill>
        <p:spPr>
          <a:xfrm>
            <a:off x="1334144" y="1885532"/>
            <a:ext cx="5274310" cy="2400300"/>
          </a:xfrm>
          <a:prstGeom prst="rect">
            <a:avLst/>
          </a:prstGeom>
        </p:spPr>
      </p:pic>
    </p:spTree>
    <p:extLst>
      <p:ext uri="{BB962C8B-B14F-4D97-AF65-F5344CB8AC3E}">
        <p14:creationId xmlns:p14="http://schemas.microsoft.com/office/powerpoint/2010/main" val="286247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idx="4294967295"/>
          </p:nvPr>
        </p:nvSpPr>
        <p:spPr>
          <a:xfrm>
            <a:off x="150692" y="452611"/>
            <a:ext cx="7355624" cy="1159800"/>
          </a:xfrm>
          <a:prstGeom prst="rect">
            <a:avLst/>
          </a:prstGeom>
        </p:spPr>
        <p:txBody>
          <a:bodyPr wrap="square" lIns="91425" tIns="91425" rIns="91425" bIns="91425" anchor="b" anchorCtr="0">
            <a:noAutofit/>
          </a:bodyPr>
          <a:lstStyle/>
          <a:p>
            <a:pPr lvl="0" rtl="0">
              <a:spcBef>
                <a:spcPts val="0"/>
              </a:spcBef>
              <a:buNone/>
            </a:pPr>
            <a:r>
              <a:rPr lang="zh-CN" altLang="en-US" sz="6000" dirty="0"/>
              <a:t>以进程的一生为线索</a:t>
            </a:r>
            <a:endParaRPr lang="en" sz="6000" dirty="0"/>
          </a:p>
        </p:txBody>
      </p:sp>
      <p:sp>
        <p:nvSpPr>
          <p:cNvPr id="146" name="Shape 146"/>
          <p:cNvSpPr/>
          <p:nvPr/>
        </p:nvSpPr>
        <p:spPr>
          <a:xfrm>
            <a:off x="7270660" y="3329856"/>
            <a:ext cx="332070" cy="317072"/>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55C21"/>
          </a:solidFill>
          <a:ln>
            <a:noFill/>
          </a:ln>
        </p:spPr>
        <p:txBody>
          <a:bodyPr wrap="square" lIns="91425" tIns="91425" rIns="91425" bIns="91425" anchor="ctr" anchorCtr="0">
            <a:noAutofit/>
          </a:bodyPr>
          <a:lstStyle/>
          <a:p>
            <a:pPr lvl="0">
              <a:spcBef>
                <a:spcPts val="0"/>
              </a:spcBef>
              <a:buNone/>
            </a:pPr>
            <a:endParaRPr/>
          </a:p>
        </p:txBody>
      </p:sp>
      <p:grpSp>
        <p:nvGrpSpPr>
          <p:cNvPr id="147" name="Shape 147"/>
          <p:cNvGrpSpPr/>
          <p:nvPr/>
        </p:nvGrpSpPr>
        <p:grpSpPr>
          <a:xfrm>
            <a:off x="6858619" y="1549382"/>
            <a:ext cx="1422686" cy="1423059"/>
            <a:chOff x="6654650" y="3665275"/>
            <a:chExt cx="409100" cy="409125"/>
          </a:xfrm>
        </p:grpSpPr>
        <p:sp>
          <p:nvSpPr>
            <p:cNvPr id="148" name="Shape 14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grpSp>
        <p:nvGrpSpPr>
          <p:cNvPr id="150" name="Shape 150"/>
          <p:cNvGrpSpPr/>
          <p:nvPr/>
        </p:nvGrpSpPr>
        <p:grpSpPr>
          <a:xfrm rot="1056978">
            <a:off x="5487385" y="2667859"/>
            <a:ext cx="939944" cy="940012"/>
            <a:chOff x="570875" y="4322250"/>
            <a:chExt cx="443300" cy="443325"/>
          </a:xfrm>
        </p:grpSpPr>
        <p:sp>
          <p:nvSpPr>
            <p:cNvPr id="151" name="Shape 15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7272D"/>
            </a:solidFill>
            <a:ln>
              <a:noFill/>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7272D"/>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7272D"/>
            </a:solidFill>
            <a:ln>
              <a:noFill/>
            </a:ln>
          </p:spPr>
          <p:txBody>
            <a:bodyPr wrap="square" lIns="91425" tIns="91425" rIns="91425" bIns="91425" anchor="ctr" anchorCtr="0">
              <a:noAutofit/>
            </a:bodyPr>
            <a:lstStyle/>
            <a:p>
              <a:pPr lvl="0">
                <a:spcBef>
                  <a:spcPts val="0"/>
                </a:spcBef>
                <a:buNone/>
              </a:pPr>
              <a:endParaRPr/>
            </a:p>
          </p:txBody>
        </p:sp>
        <p:sp>
          <p:nvSpPr>
            <p:cNvPr id="154" name="Shape 15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7272D"/>
            </a:solidFill>
            <a:ln>
              <a:noFill/>
            </a:ln>
          </p:spPr>
          <p:txBody>
            <a:bodyPr wrap="square" lIns="91425" tIns="91425" rIns="91425" bIns="91425" anchor="ctr" anchorCtr="0">
              <a:noAutofit/>
            </a:bodyPr>
            <a:lstStyle/>
            <a:p>
              <a:pPr lvl="0">
                <a:spcBef>
                  <a:spcPts val="0"/>
                </a:spcBef>
                <a:buNone/>
              </a:pPr>
              <a:endParaRPr/>
            </a:p>
          </p:txBody>
        </p:sp>
      </p:grpSp>
      <p:sp>
        <p:nvSpPr>
          <p:cNvPr id="155" name="Shape 155"/>
          <p:cNvSpPr/>
          <p:nvPr/>
        </p:nvSpPr>
        <p:spPr>
          <a:xfrm rot="2466644">
            <a:off x="5592882" y="1825071"/>
            <a:ext cx="461391" cy="440552"/>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55C21"/>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rot="-1609331">
            <a:off x="6267631" y="2102268"/>
            <a:ext cx="332013" cy="31701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55C21"/>
          </a:solidFill>
          <a:ln>
            <a:noFill/>
          </a:ln>
        </p:spPr>
        <p:txBody>
          <a:bodyPr wrap="square" lIns="91425" tIns="91425" rIns="91425" bIns="91425" anchor="ctr" anchorCtr="0">
            <a:noAutofit/>
          </a:bodyPr>
          <a:lstStyle/>
          <a:p>
            <a:pPr lvl="0">
              <a:spcBef>
                <a:spcPts val="0"/>
              </a:spcBef>
              <a:buNone/>
            </a:pPr>
            <a:endParaRPr/>
          </a:p>
        </p:txBody>
      </p:sp>
      <p:sp>
        <p:nvSpPr>
          <p:cNvPr id="157" name="Shape 157"/>
          <p:cNvSpPr/>
          <p:nvPr/>
        </p:nvSpPr>
        <p:spPr>
          <a:xfrm rot="2925939">
            <a:off x="8280859" y="2353418"/>
            <a:ext cx="248651" cy="23742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55C21"/>
          </a:solidFill>
          <a:ln>
            <a:noFill/>
          </a:ln>
        </p:spPr>
        <p:txBody>
          <a:bodyPr wrap="square" lIns="91425" tIns="91425" rIns="91425" bIns="91425" anchor="ctr" anchorCtr="0">
            <a:noAutofit/>
          </a:bodyPr>
          <a:lstStyle/>
          <a:p>
            <a:pPr lvl="0">
              <a:spcBef>
                <a:spcPts val="0"/>
              </a:spcBef>
              <a:buNone/>
            </a:pPr>
            <a:endParaRPr/>
          </a:p>
        </p:txBody>
      </p:sp>
      <p:sp>
        <p:nvSpPr>
          <p:cNvPr id="158" name="Shape 158"/>
          <p:cNvSpPr/>
          <p:nvPr/>
        </p:nvSpPr>
        <p:spPr>
          <a:xfrm rot="-1609494">
            <a:off x="7246102" y="762887"/>
            <a:ext cx="224006" cy="21388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55C21"/>
          </a:solidFill>
          <a:ln>
            <a:noFill/>
          </a:ln>
        </p:spPr>
        <p:txBody>
          <a:bodyPr wrap="square" lIns="91425" tIns="91425" rIns="91425" bIns="91425" anchor="ctr" anchorCtr="0">
            <a:noAutofit/>
          </a:bodyPr>
          <a:lstStyle/>
          <a:p>
            <a:pPr lvl="0">
              <a:spcBef>
                <a:spcPts val="0"/>
              </a:spcBef>
              <a:buNone/>
            </a:pPr>
            <a:endParaRPr/>
          </a:p>
        </p:txBody>
      </p:sp>
      <p:sp>
        <p:nvSpPr>
          <p:cNvPr id="159" name="Shape 159"/>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a:t>
            </a:fld>
            <a:endParaRPr lang="e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92C448-27E0-4C59-B227-FCA8E2574C42}"/>
              </a:ext>
            </a:extLst>
          </p:cNvPr>
          <p:cNvSpPr>
            <a:spLocks noGrp="1"/>
          </p:cNvSpPr>
          <p:nvPr>
            <p:ph type="title"/>
          </p:nvPr>
        </p:nvSpPr>
        <p:spPr/>
        <p:txBody>
          <a:bodyPr/>
          <a:lstStyle/>
          <a:p>
            <a:r>
              <a:rPr lang="zh-CN" altLang="en-US" dirty="0"/>
              <a:t>当用户输入</a:t>
            </a:r>
            <a:r>
              <a:rPr lang="en-US" altLang="zh-CN" dirty="0"/>
              <a:t>c</a:t>
            </a:r>
            <a:r>
              <a:rPr lang="zh-CN" altLang="en-US" dirty="0"/>
              <a:t>、</a:t>
            </a:r>
            <a:r>
              <a:rPr lang="en-US" altLang="zh-CN" dirty="0"/>
              <a:t>a</a:t>
            </a:r>
            <a:r>
              <a:rPr lang="zh-CN" altLang="en-US" dirty="0"/>
              <a:t>、</a:t>
            </a:r>
            <a:r>
              <a:rPr lang="en-US" altLang="zh-CN" dirty="0"/>
              <a:t>t</a:t>
            </a:r>
            <a:r>
              <a:rPr lang="zh-CN" altLang="en-US" dirty="0"/>
              <a:t>、回车符时发生了什么？</a:t>
            </a:r>
          </a:p>
        </p:txBody>
      </p:sp>
      <p:sp>
        <p:nvSpPr>
          <p:cNvPr id="7" name="文本占位符 6">
            <a:extLst>
              <a:ext uri="{FF2B5EF4-FFF2-40B4-BE49-F238E27FC236}">
                <a16:creationId xmlns:a16="http://schemas.microsoft.com/office/drawing/2014/main" id="{5056C322-E86C-4049-8654-8E04094CC475}"/>
              </a:ext>
            </a:extLst>
          </p:cNvPr>
          <p:cNvSpPr>
            <a:spLocks noGrp="1"/>
          </p:cNvSpPr>
          <p:nvPr>
            <p:ph type="body" idx="1"/>
          </p:nvPr>
        </p:nvSpPr>
        <p:spPr/>
        <p:txBody>
          <a:bodyPr/>
          <a:lstStyle/>
          <a:p>
            <a:r>
              <a:rPr lang="zh-CN" altLang="en-US" dirty="0"/>
              <a:t>系统启动过程中的中断服务程序初始化</a:t>
            </a:r>
            <a:endParaRPr lang="en-US" altLang="zh-CN" dirty="0"/>
          </a:p>
          <a:p>
            <a:endParaRPr lang="en-US" altLang="zh-CN" dirty="0"/>
          </a:p>
        </p:txBody>
      </p:sp>
      <p:sp>
        <p:nvSpPr>
          <p:cNvPr id="5" name="灯片编号占位符 4">
            <a:extLst>
              <a:ext uri="{FF2B5EF4-FFF2-40B4-BE49-F238E27FC236}">
                <a16:creationId xmlns:a16="http://schemas.microsoft.com/office/drawing/2014/main" id="{BC91EA50-002E-4A26-93DA-0C54A1564ED0}"/>
              </a:ext>
            </a:extLst>
          </p:cNvPr>
          <p:cNvSpPr>
            <a:spLocks noGrp="1"/>
          </p:cNvSpPr>
          <p:nvPr>
            <p:ph type="sldNum" idx="12"/>
          </p:nvPr>
        </p:nvSpPr>
        <p:spPr/>
        <p:txBody>
          <a:bodyPr/>
          <a:lstStyle/>
          <a:p>
            <a:pPr lvl="0">
              <a:spcBef>
                <a:spcPts val="0"/>
              </a:spcBef>
              <a:buNone/>
            </a:pPr>
            <a:fld id="{00000000-1234-1234-1234-123412341234}" type="slidenum">
              <a:rPr lang="en" smtClean="0"/>
              <a:t>70</a:t>
            </a:fld>
            <a:endParaRPr lang="en"/>
          </a:p>
        </p:txBody>
      </p:sp>
      <p:pic>
        <p:nvPicPr>
          <p:cNvPr id="9" name="图片 8"/>
          <p:cNvPicPr/>
          <p:nvPr/>
        </p:nvPicPr>
        <p:blipFill>
          <a:blip r:embed="rId2"/>
          <a:stretch>
            <a:fillRect/>
          </a:stretch>
        </p:blipFill>
        <p:spPr>
          <a:xfrm>
            <a:off x="941098" y="1765287"/>
            <a:ext cx="3099900" cy="2604863"/>
          </a:xfrm>
          <a:prstGeom prst="rect">
            <a:avLst/>
          </a:prstGeom>
        </p:spPr>
      </p:pic>
      <p:pic>
        <p:nvPicPr>
          <p:cNvPr id="10" name="图片 9"/>
          <p:cNvPicPr/>
          <p:nvPr/>
        </p:nvPicPr>
        <p:blipFill>
          <a:blip r:embed="rId3"/>
          <a:stretch>
            <a:fillRect/>
          </a:stretch>
        </p:blipFill>
        <p:spPr>
          <a:xfrm>
            <a:off x="4432496" y="1765287"/>
            <a:ext cx="4005418" cy="2564807"/>
          </a:xfrm>
          <a:prstGeom prst="rect">
            <a:avLst/>
          </a:prstGeom>
        </p:spPr>
      </p:pic>
    </p:spTree>
    <p:extLst>
      <p:ext uri="{BB962C8B-B14F-4D97-AF65-F5344CB8AC3E}">
        <p14:creationId xmlns:p14="http://schemas.microsoft.com/office/powerpoint/2010/main" val="39781201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92C448-27E0-4C59-B227-FCA8E2574C42}"/>
              </a:ext>
            </a:extLst>
          </p:cNvPr>
          <p:cNvSpPr>
            <a:spLocks noGrp="1"/>
          </p:cNvSpPr>
          <p:nvPr>
            <p:ph type="title"/>
          </p:nvPr>
        </p:nvSpPr>
        <p:spPr/>
        <p:txBody>
          <a:bodyPr/>
          <a:lstStyle/>
          <a:p>
            <a:r>
              <a:rPr lang="zh-CN" altLang="en-US" dirty="0"/>
              <a:t>当用户输入</a:t>
            </a:r>
            <a:r>
              <a:rPr lang="en-US" altLang="zh-CN" dirty="0"/>
              <a:t>c</a:t>
            </a:r>
            <a:r>
              <a:rPr lang="zh-CN" altLang="en-US" dirty="0"/>
              <a:t>、</a:t>
            </a:r>
            <a:r>
              <a:rPr lang="en-US" altLang="zh-CN" dirty="0"/>
              <a:t>a</a:t>
            </a:r>
            <a:r>
              <a:rPr lang="zh-CN" altLang="en-US" dirty="0"/>
              <a:t>、</a:t>
            </a:r>
            <a:r>
              <a:rPr lang="en-US" altLang="zh-CN" dirty="0"/>
              <a:t>t</a:t>
            </a:r>
            <a:r>
              <a:rPr lang="zh-CN" altLang="en-US" dirty="0"/>
              <a:t>、回车符时发生了什么？</a:t>
            </a:r>
          </a:p>
        </p:txBody>
      </p:sp>
      <p:sp>
        <p:nvSpPr>
          <p:cNvPr id="7" name="文本占位符 6">
            <a:extLst>
              <a:ext uri="{FF2B5EF4-FFF2-40B4-BE49-F238E27FC236}">
                <a16:creationId xmlns:a16="http://schemas.microsoft.com/office/drawing/2014/main" id="{5056C322-E86C-4049-8654-8E04094CC475}"/>
              </a:ext>
            </a:extLst>
          </p:cNvPr>
          <p:cNvSpPr>
            <a:spLocks noGrp="1"/>
          </p:cNvSpPr>
          <p:nvPr>
            <p:ph type="body" idx="1"/>
          </p:nvPr>
        </p:nvSpPr>
        <p:spPr/>
        <p:txBody>
          <a:bodyPr/>
          <a:lstStyle/>
          <a:p>
            <a:r>
              <a:rPr lang="zh-CN" altLang="zh-CN" dirty="0"/>
              <a:t>中断向量的入口地址和入口程序是</a:t>
            </a:r>
            <a:r>
              <a:rPr lang="en-US" altLang="zh-CN" b="1" dirty="0" err="1"/>
              <a:t>vectors.S</a:t>
            </a:r>
            <a:endParaRPr lang="en-US" altLang="zh-CN" dirty="0"/>
          </a:p>
        </p:txBody>
      </p:sp>
      <p:sp>
        <p:nvSpPr>
          <p:cNvPr id="5" name="灯片编号占位符 4">
            <a:extLst>
              <a:ext uri="{FF2B5EF4-FFF2-40B4-BE49-F238E27FC236}">
                <a16:creationId xmlns:a16="http://schemas.microsoft.com/office/drawing/2014/main" id="{BC91EA50-002E-4A26-93DA-0C54A1564ED0}"/>
              </a:ext>
            </a:extLst>
          </p:cNvPr>
          <p:cNvSpPr>
            <a:spLocks noGrp="1"/>
          </p:cNvSpPr>
          <p:nvPr>
            <p:ph type="sldNum" idx="12"/>
          </p:nvPr>
        </p:nvSpPr>
        <p:spPr/>
        <p:txBody>
          <a:bodyPr/>
          <a:lstStyle/>
          <a:p>
            <a:pPr lvl="0">
              <a:spcBef>
                <a:spcPts val="0"/>
              </a:spcBef>
              <a:buNone/>
            </a:pPr>
            <a:fld id="{00000000-1234-1234-1234-123412341234}" type="slidenum">
              <a:rPr lang="en" smtClean="0"/>
              <a:t>71</a:t>
            </a:fld>
            <a:endParaRPr lang="en"/>
          </a:p>
        </p:txBody>
      </p:sp>
      <p:pic>
        <p:nvPicPr>
          <p:cNvPr id="8" name="图片 7"/>
          <p:cNvPicPr/>
          <p:nvPr/>
        </p:nvPicPr>
        <p:blipFill>
          <a:blip r:embed="rId2"/>
          <a:stretch>
            <a:fillRect/>
          </a:stretch>
        </p:blipFill>
        <p:spPr>
          <a:xfrm>
            <a:off x="2436175" y="1883711"/>
            <a:ext cx="3311101" cy="2551914"/>
          </a:xfrm>
          <a:prstGeom prst="rect">
            <a:avLst/>
          </a:prstGeom>
        </p:spPr>
      </p:pic>
    </p:spTree>
    <p:extLst>
      <p:ext uri="{BB962C8B-B14F-4D97-AF65-F5344CB8AC3E}">
        <p14:creationId xmlns:p14="http://schemas.microsoft.com/office/powerpoint/2010/main" val="28459683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92C448-27E0-4C59-B227-FCA8E2574C42}"/>
              </a:ext>
            </a:extLst>
          </p:cNvPr>
          <p:cNvSpPr>
            <a:spLocks noGrp="1"/>
          </p:cNvSpPr>
          <p:nvPr>
            <p:ph type="title"/>
          </p:nvPr>
        </p:nvSpPr>
        <p:spPr/>
        <p:txBody>
          <a:bodyPr/>
          <a:lstStyle/>
          <a:p>
            <a:r>
              <a:rPr lang="zh-CN" altLang="en-US" dirty="0"/>
              <a:t>当用户输入</a:t>
            </a:r>
            <a:r>
              <a:rPr lang="en-US" altLang="zh-CN" dirty="0"/>
              <a:t>c</a:t>
            </a:r>
            <a:r>
              <a:rPr lang="zh-CN" altLang="en-US" dirty="0"/>
              <a:t>、</a:t>
            </a:r>
            <a:r>
              <a:rPr lang="en-US" altLang="zh-CN" dirty="0"/>
              <a:t>a</a:t>
            </a:r>
            <a:r>
              <a:rPr lang="zh-CN" altLang="en-US" dirty="0"/>
              <a:t>、</a:t>
            </a:r>
            <a:r>
              <a:rPr lang="en-US" altLang="zh-CN" dirty="0"/>
              <a:t>t</a:t>
            </a:r>
            <a:r>
              <a:rPr lang="zh-CN" altLang="en-US" dirty="0"/>
              <a:t>、回车符时发生了什么？</a:t>
            </a:r>
          </a:p>
        </p:txBody>
      </p:sp>
      <p:sp>
        <p:nvSpPr>
          <p:cNvPr id="7" name="文本占位符 6">
            <a:extLst>
              <a:ext uri="{FF2B5EF4-FFF2-40B4-BE49-F238E27FC236}">
                <a16:creationId xmlns:a16="http://schemas.microsoft.com/office/drawing/2014/main" id="{5056C322-E86C-4049-8654-8E04094CC475}"/>
              </a:ext>
            </a:extLst>
          </p:cNvPr>
          <p:cNvSpPr>
            <a:spLocks noGrp="1"/>
          </p:cNvSpPr>
          <p:nvPr>
            <p:ph type="body" idx="1"/>
          </p:nvPr>
        </p:nvSpPr>
        <p:spPr/>
        <p:txBody>
          <a:bodyPr/>
          <a:lstStyle/>
          <a:p>
            <a:r>
              <a:rPr lang="zh-CN" altLang="en-US" dirty="0"/>
              <a:t>键盘</a:t>
            </a:r>
            <a:r>
              <a:rPr lang="zh-CN" altLang="zh-CN" dirty="0"/>
              <a:t>中断</a:t>
            </a:r>
            <a:r>
              <a:rPr lang="zh-CN" altLang="en-US" dirty="0"/>
              <a:t>发生之后</a:t>
            </a:r>
            <a:endParaRPr lang="en-US" altLang="zh-CN" dirty="0"/>
          </a:p>
        </p:txBody>
      </p:sp>
      <p:sp>
        <p:nvSpPr>
          <p:cNvPr id="5" name="灯片编号占位符 4">
            <a:extLst>
              <a:ext uri="{FF2B5EF4-FFF2-40B4-BE49-F238E27FC236}">
                <a16:creationId xmlns:a16="http://schemas.microsoft.com/office/drawing/2014/main" id="{BC91EA50-002E-4A26-93DA-0C54A1564ED0}"/>
              </a:ext>
            </a:extLst>
          </p:cNvPr>
          <p:cNvSpPr>
            <a:spLocks noGrp="1"/>
          </p:cNvSpPr>
          <p:nvPr>
            <p:ph type="sldNum" idx="12"/>
          </p:nvPr>
        </p:nvSpPr>
        <p:spPr/>
        <p:txBody>
          <a:bodyPr/>
          <a:lstStyle/>
          <a:p>
            <a:pPr lvl="0">
              <a:spcBef>
                <a:spcPts val="0"/>
              </a:spcBef>
              <a:buNone/>
            </a:pPr>
            <a:fld id="{00000000-1234-1234-1234-123412341234}" type="slidenum">
              <a:rPr lang="en" smtClean="0"/>
              <a:t>72</a:t>
            </a:fld>
            <a:endParaRPr lang="en"/>
          </a:p>
        </p:txBody>
      </p:sp>
      <p:pic>
        <p:nvPicPr>
          <p:cNvPr id="9" name="图片 8"/>
          <p:cNvPicPr/>
          <p:nvPr/>
        </p:nvPicPr>
        <p:blipFill>
          <a:blip r:embed="rId2"/>
          <a:stretch>
            <a:fillRect/>
          </a:stretch>
        </p:blipFill>
        <p:spPr>
          <a:xfrm>
            <a:off x="4007394" y="1314350"/>
            <a:ext cx="2784475" cy="2832100"/>
          </a:xfrm>
          <a:prstGeom prst="rect">
            <a:avLst/>
          </a:prstGeom>
        </p:spPr>
      </p:pic>
    </p:spTree>
    <p:extLst>
      <p:ext uri="{BB962C8B-B14F-4D97-AF65-F5344CB8AC3E}">
        <p14:creationId xmlns:p14="http://schemas.microsoft.com/office/powerpoint/2010/main" val="29588369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92C448-27E0-4C59-B227-FCA8E2574C42}"/>
              </a:ext>
            </a:extLst>
          </p:cNvPr>
          <p:cNvSpPr>
            <a:spLocks noGrp="1"/>
          </p:cNvSpPr>
          <p:nvPr>
            <p:ph type="title"/>
          </p:nvPr>
        </p:nvSpPr>
        <p:spPr/>
        <p:txBody>
          <a:bodyPr/>
          <a:lstStyle/>
          <a:p>
            <a:r>
              <a:rPr lang="zh-CN" altLang="en-US" dirty="0"/>
              <a:t>当用户输入</a:t>
            </a:r>
            <a:r>
              <a:rPr lang="en-US" altLang="zh-CN" dirty="0"/>
              <a:t>c</a:t>
            </a:r>
            <a:r>
              <a:rPr lang="zh-CN" altLang="en-US" dirty="0"/>
              <a:t>、</a:t>
            </a:r>
            <a:r>
              <a:rPr lang="en-US" altLang="zh-CN" dirty="0"/>
              <a:t>a</a:t>
            </a:r>
            <a:r>
              <a:rPr lang="zh-CN" altLang="en-US" dirty="0"/>
              <a:t>、</a:t>
            </a:r>
            <a:r>
              <a:rPr lang="en-US" altLang="zh-CN" dirty="0"/>
              <a:t>t</a:t>
            </a:r>
            <a:r>
              <a:rPr lang="zh-CN" altLang="en-US" dirty="0"/>
              <a:t>、回车符时发生了什么？</a:t>
            </a:r>
          </a:p>
        </p:txBody>
      </p:sp>
      <p:sp>
        <p:nvSpPr>
          <p:cNvPr id="7" name="文本占位符 6">
            <a:extLst>
              <a:ext uri="{FF2B5EF4-FFF2-40B4-BE49-F238E27FC236}">
                <a16:creationId xmlns:a16="http://schemas.microsoft.com/office/drawing/2014/main" id="{5056C322-E86C-4049-8654-8E04094CC475}"/>
              </a:ext>
            </a:extLst>
          </p:cNvPr>
          <p:cNvSpPr>
            <a:spLocks noGrp="1"/>
          </p:cNvSpPr>
          <p:nvPr>
            <p:ph type="body" idx="1"/>
          </p:nvPr>
        </p:nvSpPr>
        <p:spPr/>
        <p:txBody>
          <a:bodyPr/>
          <a:lstStyle/>
          <a:p>
            <a:r>
              <a:rPr lang="en-US" altLang="zh-CN" dirty="0"/>
              <a:t>trap</a:t>
            </a:r>
            <a:r>
              <a:rPr lang="zh-CN" altLang="zh-CN" dirty="0"/>
              <a:t>就会去执行中断服务程序</a:t>
            </a:r>
            <a:r>
              <a:rPr lang="en-US" altLang="zh-CN" dirty="0" err="1"/>
              <a:t>kbdintr</a:t>
            </a:r>
            <a:r>
              <a:rPr lang="en-US" altLang="zh-CN" dirty="0"/>
              <a:t>,</a:t>
            </a:r>
          </a:p>
        </p:txBody>
      </p:sp>
      <p:sp>
        <p:nvSpPr>
          <p:cNvPr id="5" name="灯片编号占位符 4">
            <a:extLst>
              <a:ext uri="{FF2B5EF4-FFF2-40B4-BE49-F238E27FC236}">
                <a16:creationId xmlns:a16="http://schemas.microsoft.com/office/drawing/2014/main" id="{BC91EA50-002E-4A26-93DA-0C54A1564ED0}"/>
              </a:ext>
            </a:extLst>
          </p:cNvPr>
          <p:cNvSpPr>
            <a:spLocks noGrp="1"/>
          </p:cNvSpPr>
          <p:nvPr>
            <p:ph type="sldNum" idx="12"/>
          </p:nvPr>
        </p:nvSpPr>
        <p:spPr/>
        <p:txBody>
          <a:bodyPr/>
          <a:lstStyle/>
          <a:p>
            <a:pPr lvl="0">
              <a:spcBef>
                <a:spcPts val="0"/>
              </a:spcBef>
              <a:buNone/>
            </a:pPr>
            <a:fld id="{00000000-1234-1234-1234-123412341234}" type="slidenum">
              <a:rPr lang="en" smtClean="0"/>
              <a:t>73</a:t>
            </a:fld>
            <a:endParaRPr lang="en"/>
          </a:p>
        </p:txBody>
      </p:sp>
      <p:pic>
        <p:nvPicPr>
          <p:cNvPr id="8" name="图片 7"/>
          <p:cNvPicPr/>
          <p:nvPr/>
        </p:nvPicPr>
        <p:blipFill>
          <a:blip r:embed="rId2"/>
          <a:stretch>
            <a:fillRect/>
          </a:stretch>
        </p:blipFill>
        <p:spPr>
          <a:xfrm>
            <a:off x="549600" y="2417440"/>
            <a:ext cx="2448560" cy="909320"/>
          </a:xfrm>
          <a:prstGeom prst="rect">
            <a:avLst/>
          </a:prstGeom>
        </p:spPr>
      </p:pic>
      <p:pic>
        <p:nvPicPr>
          <p:cNvPr id="10" name="图片 9"/>
          <p:cNvPicPr/>
          <p:nvPr/>
        </p:nvPicPr>
        <p:blipFill>
          <a:blip r:embed="rId3"/>
          <a:stretch>
            <a:fillRect/>
          </a:stretch>
        </p:blipFill>
        <p:spPr>
          <a:xfrm>
            <a:off x="4458534" y="1941792"/>
            <a:ext cx="2772100" cy="2493833"/>
          </a:xfrm>
          <a:prstGeom prst="rect">
            <a:avLst/>
          </a:prstGeom>
        </p:spPr>
      </p:pic>
    </p:spTree>
    <p:extLst>
      <p:ext uri="{BB962C8B-B14F-4D97-AF65-F5344CB8AC3E}">
        <p14:creationId xmlns:p14="http://schemas.microsoft.com/office/powerpoint/2010/main" val="1262193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416EC-25ED-45B3-9F36-1216FE598F01}"/>
              </a:ext>
            </a:extLst>
          </p:cNvPr>
          <p:cNvSpPr>
            <a:spLocks noGrp="1"/>
          </p:cNvSpPr>
          <p:nvPr>
            <p:ph type="title"/>
          </p:nvPr>
        </p:nvSpPr>
        <p:spPr/>
        <p:txBody>
          <a:bodyPr/>
          <a:lstStyle/>
          <a:p>
            <a:r>
              <a:rPr lang="en-US" altLang="zh-CN" dirty="0"/>
              <a:t>shell</a:t>
            </a:r>
            <a:r>
              <a:rPr lang="zh-CN" altLang="en-US" dirty="0"/>
              <a:t>开始载入并执行一个程序的步骤</a:t>
            </a:r>
            <a:r>
              <a:rPr lang="en-US" altLang="zh-CN" dirty="0" err="1"/>
              <a:t>sh.c</a:t>
            </a:r>
            <a:endParaRPr lang="zh-CN" altLang="en-US" dirty="0"/>
          </a:p>
        </p:txBody>
      </p:sp>
      <p:sp>
        <p:nvSpPr>
          <p:cNvPr id="3" name="文本占位符 2">
            <a:extLst>
              <a:ext uri="{FF2B5EF4-FFF2-40B4-BE49-F238E27FC236}">
                <a16:creationId xmlns:a16="http://schemas.microsoft.com/office/drawing/2014/main" id="{B98E91A2-F5B0-4D45-ACAA-EC15A81854B8}"/>
              </a:ext>
            </a:extLst>
          </p:cNvPr>
          <p:cNvSpPr>
            <a:spLocks noGrp="1"/>
          </p:cNvSpPr>
          <p:nvPr>
            <p:ph type="body" idx="1"/>
          </p:nvPr>
        </p:nvSpPr>
        <p:spPr>
          <a:xfrm>
            <a:off x="389700" y="1098600"/>
            <a:ext cx="7497000" cy="2946300"/>
          </a:xfrm>
        </p:spPr>
        <p:txBody>
          <a:bodyPr/>
          <a:lstStyle/>
          <a:p>
            <a:r>
              <a:rPr lang="en-US" altLang="zh-CN" dirty="0"/>
              <a:t>fork</a:t>
            </a:r>
            <a:r>
              <a:rPr lang="zh-CN" altLang="en-US" dirty="0"/>
              <a:t>：新建</a:t>
            </a:r>
            <a:r>
              <a:rPr lang="en-US" altLang="zh-CN" dirty="0"/>
              <a:t>shell</a:t>
            </a:r>
            <a:r>
              <a:rPr lang="zh-CN" altLang="en-US" dirty="0"/>
              <a:t>的子进程</a:t>
            </a:r>
            <a:endParaRPr lang="en-US" altLang="zh-CN" dirty="0"/>
          </a:p>
          <a:p>
            <a:r>
              <a:rPr lang="en-US" altLang="zh-CN" dirty="0" err="1"/>
              <a:t>runcmd</a:t>
            </a:r>
            <a:r>
              <a:rPr lang="zh-CN" altLang="en-US" dirty="0"/>
              <a:t>：子进程来用</a:t>
            </a:r>
            <a:r>
              <a:rPr lang="en-US" altLang="zh-CN" dirty="0"/>
              <a:t>exec</a:t>
            </a:r>
            <a:r>
              <a:rPr lang="zh-CN" altLang="en-US" dirty="0"/>
              <a:t>执行</a:t>
            </a:r>
            <a:r>
              <a:rPr lang="en-US" altLang="zh-CN" dirty="0"/>
              <a:t>cat</a:t>
            </a:r>
          </a:p>
          <a:p>
            <a:r>
              <a:rPr lang="en-US" altLang="zh-CN" dirty="0"/>
              <a:t>wait</a:t>
            </a:r>
            <a:r>
              <a:rPr lang="zh-CN" altLang="en-US" dirty="0"/>
              <a:t>：父进程等待子进程结束</a:t>
            </a:r>
          </a:p>
        </p:txBody>
      </p:sp>
      <p:sp>
        <p:nvSpPr>
          <p:cNvPr id="4" name="灯片编号占位符 3">
            <a:extLst>
              <a:ext uri="{FF2B5EF4-FFF2-40B4-BE49-F238E27FC236}">
                <a16:creationId xmlns:a16="http://schemas.microsoft.com/office/drawing/2014/main" id="{11EEDAA8-95EC-4504-980A-B97E34009FAC}"/>
              </a:ext>
            </a:extLst>
          </p:cNvPr>
          <p:cNvSpPr>
            <a:spLocks noGrp="1"/>
          </p:cNvSpPr>
          <p:nvPr>
            <p:ph type="sldNum" idx="12"/>
          </p:nvPr>
        </p:nvSpPr>
        <p:spPr/>
        <p:txBody>
          <a:bodyPr/>
          <a:lstStyle/>
          <a:p>
            <a:pPr lvl="0">
              <a:spcBef>
                <a:spcPts val="0"/>
              </a:spcBef>
              <a:buNone/>
            </a:pPr>
            <a:fld id="{00000000-1234-1234-1234-123412341234}" type="slidenum">
              <a:rPr lang="en" smtClean="0"/>
              <a:t>74</a:t>
            </a:fld>
            <a:endParaRPr lang="en"/>
          </a:p>
        </p:txBody>
      </p:sp>
      <p:pic>
        <p:nvPicPr>
          <p:cNvPr id="5" name="图片 4">
            <a:extLst>
              <a:ext uri="{FF2B5EF4-FFF2-40B4-BE49-F238E27FC236}">
                <a16:creationId xmlns:a16="http://schemas.microsoft.com/office/drawing/2014/main" id="{3A9B240A-4359-4C4B-B69A-4FD6A45EDEE3}"/>
              </a:ext>
            </a:extLst>
          </p:cNvPr>
          <p:cNvPicPr>
            <a:picLocks noChangeAspect="1"/>
          </p:cNvPicPr>
          <p:nvPr/>
        </p:nvPicPr>
        <p:blipFill>
          <a:blip r:embed="rId2"/>
          <a:stretch>
            <a:fillRect/>
          </a:stretch>
        </p:blipFill>
        <p:spPr>
          <a:xfrm>
            <a:off x="6248738" y="1606395"/>
            <a:ext cx="2704762" cy="523810"/>
          </a:xfrm>
          <a:prstGeom prst="rect">
            <a:avLst/>
          </a:prstGeom>
        </p:spPr>
      </p:pic>
    </p:spTree>
    <p:extLst>
      <p:ext uri="{BB962C8B-B14F-4D97-AF65-F5344CB8AC3E}">
        <p14:creationId xmlns:p14="http://schemas.microsoft.com/office/powerpoint/2010/main" val="5148525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0C8D-F693-4700-98F4-6DEC4A9501F0}"/>
              </a:ext>
            </a:extLst>
          </p:cNvPr>
          <p:cNvSpPr>
            <a:spLocks noGrp="1"/>
          </p:cNvSpPr>
          <p:nvPr>
            <p:ph type="title"/>
          </p:nvPr>
        </p:nvSpPr>
        <p:spPr/>
        <p:txBody>
          <a:bodyPr/>
          <a:lstStyle/>
          <a:p>
            <a:r>
              <a:rPr lang="zh-CN" altLang="en-US" dirty="0"/>
              <a:t>新建子进程的过程</a:t>
            </a:r>
            <a:r>
              <a:rPr lang="en-US" altLang="zh-CN" dirty="0"/>
              <a:t>(fork)</a:t>
            </a:r>
            <a:endParaRPr lang="zh-CN" altLang="en-US" dirty="0"/>
          </a:p>
        </p:txBody>
      </p:sp>
      <p:sp>
        <p:nvSpPr>
          <p:cNvPr id="3" name="文本占位符 2">
            <a:extLst>
              <a:ext uri="{FF2B5EF4-FFF2-40B4-BE49-F238E27FC236}">
                <a16:creationId xmlns:a16="http://schemas.microsoft.com/office/drawing/2014/main" id="{55EE071C-EEF8-4373-A273-F8B16DAEC42C}"/>
              </a:ext>
            </a:extLst>
          </p:cNvPr>
          <p:cNvSpPr>
            <a:spLocks noGrp="1"/>
          </p:cNvSpPr>
          <p:nvPr>
            <p:ph type="body" idx="1"/>
          </p:nvPr>
        </p:nvSpPr>
        <p:spPr/>
        <p:txBody>
          <a:bodyPr/>
          <a:lstStyle/>
          <a:p>
            <a:r>
              <a:rPr lang="zh-CN" altLang="en-US" dirty="0"/>
              <a:t>实际上</a:t>
            </a:r>
            <a:r>
              <a:rPr lang="en-US" altLang="zh-CN" dirty="0"/>
              <a:t>fork1</a:t>
            </a:r>
            <a:r>
              <a:rPr lang="zh-CN" altLang="en-US" dirty="0"/>
              <a:t>是添加了安全验证的</a:t>
            </a:r>
            <a:r>
              <a:rPr lang="en-US" altLang="zh-CN" dirty="0"/>
              <a:t>fork()</a:t>
            </a:r>
          </a:p>
          <a:p>
            <a:r>
              <a:rPr lang="zh-CN" altLang="en-US" dirty="0"/>
              <a:t>获取进程</a:t>
            </a:r>
            <a:endParaRPr lang="en-US" altLang="zh-CN" dirty="0"/>
          </a:p>
          <a:p>
            <a:r>
              <a:rPr lang="zh-CN" altLang="en-US" dirty="0"/>
              <a:t>复制页表</a:t>
            </a:r>
            <a:endParaRPr lang="en-US" altLang="zh-CN" dirty="0"/>
          </a:p>
          <a:p>
            <a:r>
              <a:rPr lang="zh-CN" altLang="en-US" dirty="0"/>
              <a:t>修改</a:t>
            </a:r>
            <a:r>
              <a:rPr lang="en-US" altLang="zh-CN"/>
              <a:t>PCB</a:t>
            </a:r>
            <a:r>
              <a:rPr lang="zh-CN" altLang="en-US"/>
              <a:t>信息</a:t>
            </a:r>
            <a:endParaRPr lang="zh-CN" altLang="en-US" dirty="0"/>
          </a:p>
        </p:txBody>
      </p:sp>
      <p:sp>
        <p:nvSpPr>
          <p:cNvPr id="4" name="灯片编号占位符 3">
            <a:extLst>
              <a:ext uri="{FF2B5EF4-FFF2-40B4-BE49-F238E27FC236}">
                <a16:creationId xmlns:a16="http://schemas.microsoft.com/office/drawing/2014/main" id="{BB69C1EA-0D7B-44B3-9A3E-6BAF69013FC2}"/>
              </a:ext>
            </a:extLst>
          </p:cNvPr>
          <p:cNvSpPr>
            <a:spLocks noGrp="1"/>
          </p:cNvSpPr>
          <p:nvPr>
            <p:ph type="sldNum" idx="12"/>
          </p:nvPr>
        </p:nvSpPr>
        <p:spPr/>
        <p:txBody>
          <a:bodyPr/>
          <a:lstStyle/>
          <a:p>
            <a:pPr lvl="0">
              <a:spcBef>
                <a:spcPts val="0"/>
              </a:spcBef>
              <a:buNone/>
            </a:pPr>
            <a:fld id="{00000000-1234-1234-1234-123412341234}" type="slidenum">
              <a:rPr lang="en" smtClean="0"/>
              <a:t>75</a:t>
            </a:fld>
            <a:endParaRPr lang="en"/>
          </a:p>
        </p:txBody>
      </p:sp>
      <p:pic>
        <p:nvPicPr>
          <p:cNvPr id="7" name="图片 6">
            <a:extLst>
              <a:ext uri="{FF2B5EF4-FFF2-40B4-BE49-F238E27FC236}">
                <a16:creationId xmlns:a16="http://schemas.microsoft.com/office/drawing/2014/main" id="{06080625-CCEB-4A9B-AF25-1F6997AC9CA0}"/>
              </a:ext>
            </a:extLst>
          </p:cNvPr>
          <p:cNvPicPr>
            <a:picLocks noChangeAspect="1"/>
          </p:cNvPicPr>
          <p:nvPr/>
        </p:nvPicPr>
        <p:blipFill>
          <a:blip r:embed="rId2"/>
          <a:stretch>
            <a:fillRect/>
          </a:stretch>
        </p:blipFill>
        <p:spPr>
          <a:xfrm>
            <a:off x="4188600" y="1115458"/>
            <a:ext cx="4809524" cy="3666667"/>
          </a:xfrm>
          <a:prstGeom prst="rect">
            <a:avLst/>
          </a:prstGeom>
        </p:spPr>
      </p:pic>
    </p:spTree>
    <p:extLst>
      <p:ext uri="{BB962C8B-B14F-4D97-AF65-F5344CB8AC3E}">
        <p14:creationId xmlns:p14="http://schemas.microsoft.com/office/powerpoint/2010/main" val="28567679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4D3A5-5801-4AD0-98E2-FD5D4FA51DC5}"/>
              </a:ext>
            </a:extLst>
          </p:cNvPr>
          <p:cNvSpPr>
            <a:spLocks noGrp="1"/>
          </p:cNvSpPr>
          <p:nvPr>
            <p:ph type="title"/>
          </p:nvPr>
        </p:nvSpPr>
        <p:spPr/>
        <p:txBody>
          <a:bodyPr/>
          <a:lstStyle/>
          <a:p>
            <a:r>
              <a:rPr lang="zh-CN" altLang="en-US" dirty="0"/>
              <a:t>新建子进程的过程</a:t>
            </a:r>
            <a:r>
              <a:rPr lang="en-US" altLang="zh-CN" dirty="0"/>
              <a:t>(fork)</a:t>
            </a:r>
            <a:endParaRPr lang="zh-CN" altLang="en-US" dirty="0"/>
          </a:p>
        </p:txBody>
      </p:sp>
      <p:pic>
        <p:nvPicPr>
          <p:cNvPr id="6" name="图片 5">
            <a:extLst>
              <a:ext uri="{FF2B5EF4-FFF2-40B4-BE49-F238E27FC236}">
                <a16:creationId xmlns:a16="http://schemas.microsoft.com/office/drawing/2014/main" id="{1F04C25A-F824-4069-B955-B9C79408FB6D}"/>
              </a:ext>
            </a:extLst>
          </p:cNvPr>
          <p:cNvPicPr>
            <a:picLocks noChangeAspect="1"/>
          </p:cNvPicPr>
          <p:nvPr/>
        </p:nvPicPr>
        <p:blipFill>
          <a:blip r:embed="rId2"/>
          <a:stretch>
            <a:fillRect/>
          </a:stretch>
        </p:blipFill>
        <p:spPr>
          <a:xfrm>
            <a:off x="4298100" y="1561936"/>
            <a:ext cx="4685714" cy="2380952"/>
          </a:xfrm>
          <a:prstGeom prst="rect">
            <a:avLst/>
          </a:prstGeom>
        </p:spPr>
      </p:pic>
      <p:sp>
        <p:nvSpPr>
          <p:cNvPr id="3" name="文本占位符 2">
            <a:extLst>
              <a:ext uri="{FF2B5EF4-FFF2-40B4-BE49-F238E27FC236}">
                <a16:creationId xmlns:a16="http://schemas.microsoft.com/office/drawing/2014/main" id="{761F6FE6-D0F6-49E4-B81B-D318B141656F}"/>
              </a:ext>
            </a:extLst>
          </p:cNvPr>
          <p:cNvSpPr>
            <a:spLocks noGrp="1"/>
          </p:cNvSpPr>
          <p:nvPr>
            <p:ph type="body" idx="1"/>
          </p:nvPr>
        </p:nvSpPr>
        <p:spPr/>
        <p:txBody>
          <a:bodyPr/>
          <a:lstStyle/>
          <a:p>
            <a:r>
              <a:rPr lang="zh-CN" altLang="en-US" dirty="0"/>
              <a:t>复制打开的文件</a:t>
            </a:r>
            <a:endParaRPr lang="en-US" altLang="zh-CN" dirty="0"/>
          </a:p>
          <a:p>
            <a:r>
              <a:rPr lang="zh-CN" altLang="en-US" dirty="0"/>
              <a:t>复制进程名</a:t>
            </a:r>
            <a:endParaRPr lang="en-US" altLang="zh-CN" dirty="0"/>
          </a:p>
          <a:p>
            <a:r>
              <a:rPr lang="zh-CN" altLang="en-US" dirty="0"/>
              <a:t>修改子进程状态</a:t>
            </a:r>
            <a:r>
              <a:rPr lang="en-US" altLang="zh-CN" dirty="0"/>
              <a:t>(RUNNABLE)</a:t>
            </a:r>
            <a:endParaRPr lang="zh-CN" altLang="en-US" dirty="0"/>
          </a:p>
        </p:txBody>
      </p:sp>
      <p:sp>
        <p:nvSpPr>
          <p:cNvPr id="5" name="灯片编号占位符 4">
            <a:extLst>
              <a:ext uri="{FF2B5EF4-FFF2-40B4-BE49-F238E27FC236}">
                <a16:creationId xmlns:a16="http://schemas.microsoft.com/office/drawing/2014/main" id="{4F3BDADA-A62C-427B-B26A-BB19D82DF100}"/>
              </a:ext>
            </a:extLst>
          </p:cNvPr>
          <p:cNvSpPr>
            <a:spLocks noGrp="1"/>
          </p:cNvSpPr>
          <p:nvPr>
            <p:ph type="sldNum" idx="12"/>
          </p:nvPr>
        </p:nvSpPr>
        <p:spPr/>
        <p:txBody>
          <a:bodyPr/>
          <a:lstStyle/>
          <a:p>
            <a:pPr lvl="0">
              <a:spcBef>
                <a:spcPts val="0"/>
              </a:spcBef>
              <a:buNone/>
            </a:pPr>
            <a:fld id="{00000000-1234-1234-1234-123412341234}" type="slidenum">
              <a:rPr lang="en" smtClean="0"/>
              <a:t>76</a:t>
            </a:fld>
            <a:endParaRPr lang="en"/>
          </a:p>
        </p:txBody>
      </p:sp>
    </p:spTree>
    <p:extLst>
      <p:ext uri="{BB962C8B-B14F-4D97-AF65-F5344CB8AC3E}">
        <p14:creationId xmlns:p14="http://schemas.microsoft.com/office/powerpoint/2010/main" val="33409472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B3518-8E20-4E28-983D-3BBA45A0B890}"/>
              </a:ext>
            </a:extLst>
          </p:cNvPr>
          <p:cNvSpPr>
            <a:spLocks noGrp="1"/>
          </p:cNvSpPr>
          <p:nvPr>
            <p:ph type="title"/>
          </p:nvPr>
        </p:nvSpPr>
        <p:spPr/>
        <p:txBody>
          <a:bodyPr/>
          <a:lstStyle/>
          <a:p>
            <a:r>
              <a:rPr lang="zh-CN" altLang="en-US" dirty="0"/>
              <a:t>执行</a:t>
            </a:r>
            <a:r>
              <a:rPr lang="en-US" altLang="zh-CN" dirty="0" err="1"/>
              <a:t>parsecmd</a:t>
            </a:r>
            <a:r>
              <a:rPr lang="en-US" altLang="zh-CN" dirty="0"/>
              <a:t>()</a:t>
            </a:r>
            <a:r>
              <a:rPr lang="zh-CN" altLang="en-US" dirty="0"/>
              <a:t>，对命令进行划分</a:t>
            </a:r>
          </a:p>
        </p:txBody>
      </p:sp>
      <p:sp>
        <p:nvSpPr>
          <p:cNvPr id="5" name="文本占位符 4">
            <a:extLst>
              <a:ext uri="{FF2B5EF4-FFF2-40B4-BE49-F238E27FC236}">
                <a16:creationId xmlns:a16="http://schemas.microsoft.com/office/drawing/2014/main" id="{B1516780-EA65-4E9B-8737-4C10C714F89D}"/>
              </a:ext>
            </a:extLst>
          </p:cNvPr>
          <p:cNvSpPr>
            <a:spLocks noGrp="1"/>
          </p:cNvSpPr>
          <p:nvPr>
            <p:ph type="body" idx="1"/>
          </p:nvPr>
        </p:nvSpPr>
        <p:spPr/>
        <p:txBody>
          <a:bodyPr/>
          <a:lstStyle/>
          <a:p>
            <a:r>
              <a:rPr lang="zh-CN" altLang="en-US" dirty="0"/>
              <a:t>由于该实例无重定向等内容</a:t>
            </a:r>
            <a:endParaRPr lang="en-US" altLang="zh-CN" dirty="0"/>
          </a:p>
          <a:p>
            <a:r>
              <a:rPr lang="zh-CN" altLang="en-US" dirty="0"/>
              <a:t>所以返回一个</a:t>
            </a:r>
            <a:r>
              <a:rPr lang="en-US" altLang="zh-CN" dirty="0" err="1"/>
              <a:t>execcmd</a:t>
            </a:r>
            <a:r>
              <a:rPr lang="zh-CN" altLang="en-US" dirty="0"/>
              <a:t>结构体</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DD8B7BB3-4212-48D5-9EEB-A155784E2AE0}"/>
              </a:ext>
            </a:extLst>
          </p:cNvPr>
          <p:cNvSpPr>
            <a:spLocks noGrp="1"/>
          </p:cNvSpPr>
          <p:nvPr>
            <p:ph type="sldNum" idx="12"/>
          </p:nvPr>
        </p:nvSpPr>
        <p:spPr/>
        <p:txBody>
          <a:bodyPr/>
          <a:lstStyle/>
          <a:p>
            <a:pPr lvl="0">
              <a:spcBef>
                <a:spcPts val="0"/>
              </a:spcBef>
              <a:buNone/>
            </a:pPr>
            <a:fld id="{00000000-1234-1234-1234-123412341234}" type="slidenum">
              <a:rPr lang="en" smtClean="0"/>
              <a:t>77</a:t>
            </a:fld>
            <a:endParaRPr lang="en"/>
          </a:p>
        </p:txBody>
      </p:sp>
      <p:pic>
        <p:nvPicPr>
          <p:cNvPr id="7" name="图片 6">
            <a:extLst>
              <a:ext uri="{FF2B5EF4-FFF2-40B4-BE49-F238E27FC236}">
                <a16:creationId xmlns:a16="http://schemas.microsoft.com/office/drawing/2014/main" id="{D5292A31-191C-4EDE-86BB-779236B98DCB}"/>
              </a:ext>
            </a:extLst>
          </p:cNvPr>
          <p:cNvPicPr>
            <a:picLocks noChangeAspect="1"/>
          </p:cNvPicPr>
          <p:nvPr/>
        </p:nvPicPr>
        <p:blipFill>
          <a:blip r:embed="rId2"/>
          <a:stretch>
            <a:fillRect/>
          </a:stretch>
        </p:blipFill>
        <p:spPr>
          <a:xfrm>
            <a:off x="5111866" y="1688339"/>
            <a:ext cx="3119794" cy="1766822"/>
          </a:xfrm>
          <a:prstGeom prst="rect">
            <a:avLst/>
          </a:prstGeom>
        </p:spPr>
      </p:pic>
    </p:spTree>
    <p:extLst>
      <p:ext uri="{BB962C8B-B14F-4D97-AF65-F5344CB8AC3E}">
        <p14:creationId xmlns:p14="http://schemas.microsoft.com/office/powerpoint/2010/main" val="42395088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F82A5-0102-48F7-AA11-6F0071518713}"/>
              </a:ext>
            </a:extLst>
          </p:cNvPr>
          <p:cNvSpPr>
            <a:spLocks noGrp="1"/>
          </p:cNvSpPr>
          <p:nvPr>
            <p:ph type="title"/>
          </p:nvPr>
        </p:nvSpPr>
        <p:spPr/>
        <p:txBody>
          <a:bodyPr/>
          <a:lstStyle/>
          <a:p>
            <a:r>
              <a:rPr lang="zh-CN" altLang="en-US" dirty="0"/>
              <a:t>执行指令</a:t>
            </a:r>
            <a:r>
              <a:rPr lang="en-US" altLang="zh-CN" dirty="0"/>
              <a:t>(</a:t>
            </a:r>
            <a:r>
              <a:rPr lang="en-US" altLang="zh-CN" dirty="0" err="1"/>
              <a:t>runcmd</a:t>
            </a:r>
            <a:r>
              <a:rPr lang="en-US" altLang="zh-CN" dirty="0"/>
              <a:t>)</a:t>
            </a:r>
            <a:endParaRPr lang="zh-CN" altLang="en-US" dirty="0"/>
          </a:p>
        </p:txBody>
      </p:sp>
      <p:sp>
        <p:nvSpPr>
          <p:cNvPr id="5" name="文本占位符 4">
            <a:extLst>
              <a:ext uri="{FF2B5EF4-FFF2-40B4-BE49-F238E27FC236}">
                <a16:creationId xmlns:a16="http://schemas.microsoft.com/office/drawing/2014/main" id="{BBA513A1-1CBE-4F4D-81C6-DF07C68DA8BA}"/>
              </a:ext>
            </a:extLst>
          </p:cNvPr>
          <p:cNvSpPr>
            <a:spLocks noGrp="1"/>
          </p:cNvSpPr>
          <p:nvPr>
            <p:ph type="body" idx="1"/>
          </p:nvPr>
        </p:nvSpPr>
        <p:spPr/>
        <p:txBody>
          <a:bodyPr/>
          <a:lstStyle/>
          <a:p>
            <a:r>
              <a:rPr lang="zh-CN" altLang="en-US" dirty="0"/>
              <a:t>进行一些检查</a:t>
            </a:r>
            <a:endParaRPr lang="en-US" altLang="zh-CN" dirty="0"/>
          </a:p>
          <a:p>
            <a:r>
              <a:rPr lang="zh-CN" altLang="en-US" dirty="0"/>
              <a:t>调用</a:t>
            </a:r>
            <a:r>
              <a:rPr lang="en-US" altLang="zh-CN" dirty="0"/>
              <a:t>exec</a:t>
            </a:r>
            <a:r>
              <a:rPr lang="zh-CN" altLang="en-US" dirty="0"/>
              <a:t>执行程序</a:t>
            </a:r>
            <a:endParaRPr lang="en-US" altLang="zh-CN" dirty="0"/>
          </a:p>
        </p:txBody>
      </p:sp>
      <p:sp>
        <p:nvSpPr>
          <p:cNvPr id="4" name="灯片编号占位符 3">
            <a:extLst>
              <a:ext uri="{FF2B5EF4-FFF2-40B4-BE49-F238E27FC236}">
                <a16:creationId xmlns:a16="http://schemas.microsoft.com/office/drawing/2014/main" id="{D1A11BFF-9656-4AE9-AF22-D8D46000743E}"/>
              </a:ext>
            </a:extLst>
          </p:cNvPr>
          <p:cNvSpPr>
            <a:spLocks noGrp="1"/>
          </p:cNvSpPr>
          <p:nvPr>
            <p:ph type="sldNum" idx="12"/>
          </p:nvPr>
        </p:nvSpPr>
        <p:spPr/>
        <p:txBody>
          <a:bodyPr/>
          <a:lstStyle/>
          <a:p>
            <a:pPr lvl="0">
              <a:spcBef>
                <a:spcPts val="0"/>
              </a:spcBef>
              <a:buNone/>
            </a:pPr>
            <a:fld id="{00000000-1234-1234-1234-123412341234}" type="slidenum">
              <a:rPr lang="en" smtClean="0"/>
              <a:t>78</a:t>
            </a:fld>
            <a:endParaRPr lang="en"/>
          </a:p>
        </p:txBody>
      </p:sp>
      <p:pic>
        <p:nvPicPr>
          <p:cNvPr id="7" name="图片 6">
            <a:extLst>
              <a:ext uri="{FF2B5EF4-FFF2-40B4-BE49-F238E27FC236}">
                <a16:creationId xmlns:a16="http://schemas.microsoft.com/office/drawing/2014/main" id="{B407DE8E-0093-46B2-969D-33EBA9810891}"/>
              </a:ext>
            </a:extLst>
          </p:cNvPr>
          <p:cNvPicPr>
            <a:picLocks noChangeAspect="1"/>
          </p:cNvPicPr>
          <p:nvPr/>
        </p:nvPicPr>
        <p:blipFill>
          <a:blip r:embed="rId2"/>
          <a:stretch>
            <a:fillRect/>
          </a:stretch>
        </p:blipFill>
        <p:spPr>
          <a:xfrm>
            <a:off x="4711900" y="1632044"/>
            <a:ext cx="4173654" cy="1987455"/>
          </a:xfrm>
          <a:prstGeom prst="rect">
            <a:avLst/>
          </a:prstGeom>
        </p:spPr>
      </p:pic>
    </p:spTree>
    <p:extLst>
      <p:ext uri="{BB962C8B-B14F-4D97-AF65-F5344CB8AC3E}">
        <p14:creationId xmlns:p14="http://schemas.microsoft.com/office/powerpoint/2010/main" val="7354046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BBE81-5C71-4970-868C-CF715C83C7F1}"/>
              </a:ext>
            </a:extLst>
          </p:cNvPr>
          <p:cNvSpPr>
            <a:spLocks noGrp="1"/>
          </p:cNvSpPr>
          <p:nvPr>
            <p:ph type="title"/>
          </p:nvPr>
        </p:nvSpPr>
        <p:spPr/>
        <p:txBody>
          <a:bodyPr/>
          <a:lstStyle/>
          <a:p>
            <a:r>
              <a:rPr lang="zh-CN" altLang="en-US" dirty="0"/>
              <a:t>执行</a:t>
            </a:r>
            <a:r>
              <a:rPr lang="en-US" altLang="zh-CN" dirty="0"/>
              <a:t>cat(exec)</a:t>
            </a:r>
            <a:endParaRPr lang="zh-CN" altLang="en-US" dirty="0"/>
          </a:p>
        </p:txBody>
      </p:sp>
      <p:sp>
        <p:nvSpPr>
          <p:cNvPr id="3" name="文本占位符 2">
            <a:extLst>
              <a:ext uri="{FF2B5EF4-FFF2-40B4-BE49-F238E27FC236}">
                <a16:creationId xmlns:a16="http://schemas.microsoft.com/office/drawing/2014/main" id="{6547AA1E-2934-4510-A1F0-2E4AC5D013AF}"/>
              </a:ext>
            </a:extLst>
          </p:cNvPr>
          <p:cNvSpPr>
            <a:spLocks noGrp="1"/>
          </p:cNvSpPr>
          <p:nvPr>
            <p:ph type="body" idx="1"/>
          </p:nvPr>
        </p:nvSpPr>
        <p:spPr/>
        <p:txBody>
          <a:bodyPr/>
          <a:lstStyle/>
          <a:p>
            <a:r>
              <a:rPr lang="en-US" altLang="zh-CN" dirty="0" err="1"/>
              <a:t>namei</a:t>
            </a:r>
            <a:r>
              <a:rPr lang="zh-CN" altLang="en-US" dirty="0"/>
              <a:t>：获得</a:t>
            </a:r>
            <a:r>
              <a:rPr lang="en-US" altLang="zh-CN" dirty="0" err="1"/>
              <a:t>inode</a:t>
            </a:r>
            <a:r>
              <a:rPr lang="zh-CN" altLang="en-US" dirty="0"/>
              <a:t>节点</a:t>
            </a:r>
            <a:endParaRPr lang="en-US" altLang="zh-CN" dirty="0"/>
          </a:p>
          <a:p>
            <a:r>
              <a:rPr lang="zh-CN" altLang="en-US" dirty="0"/>
              <a:t>检查文件头信息（</a:t>
            </a:r>
            <a:r>
              <a:rPr lang="en-US" altLang="zh-CN" dirty="0"/>
              <a:t>ELF_MAGIC</a:t>
            </a:r>
            <a:r>
              <a:rPr lang="zh-CN" altLang="en-US" dirty="0"/>
              <a:t>）</a:t>
            </a:r>
            <a:endParaRPr lang="en-US" altLang="zh-CN" dirty="0"/>
          </a:p>
          <a:p>
            <a:r>
              <a:rPr lang="en-US" altLang="zh-CN" dirty="0" err="1"/>
              <a:t>setupkvm</a:t>
            </a:r>
            <a:r>
              <a:rPr lang="en-US" altLang="zh-CN" dirty="0"/>
              <a:t>()</a:t>
            </a:r>
            <a:r>
              <a:rPr lang="zh-CN" altLang="en-US" dirty="0"/>
              <a:t>：初始化页表里内核部分</a:t>
            </a:r>
          </a:p>
        </p:txBody>
      </p:sp>
      <p:pic>
        <p:nvPicPr>
          <p:cNvPr id="6" name="图片 5">
            <a:extLst>
              <a:ext uri="{FF2B5EF4-FFF2-40B4-BE49-F238E27FC236}">
                <a16:creationId xmlns:a16="http://schemas.microsoft.com/office/drawing/2014/main" id="{B7D1B912-D77C-47F2-BA60-FDEA9B0B375C}"/>
              </a:ext>
            </a:extLst>
          </p:cNvPr>
          <p:cNvPicPr>
            <a:picLocks noChangeAspect="1"/>
          </p:cNvPicPr>
          <p:nvPr/>
        </p:nvPicPr>
        <p:blipFill>
          <a:blip r:embed="rId2"/>
          <a:stretch>
            <a:fillRect/>
          </a:stretch>
        </p:blipFill>
        <p:spPr>
          <a:xfrm>
            <a:off x="4298100" y="1200150"/>
            <a:ext cx="4777033" cy="2978150"/>
          </a:xfrm>
          <a:prstGeom prst="rect">
            <a:avLst/>
          </a:prstGeom>
        </p:spPr>
      </p:pic>
      <p:sp>
        <p:nvSpPr>
          <p:cNvPr id="5" name="灯片编号占位符 4">
            <a:extLst>
              <a:ext uri="{FF2B5EF4-FFF2-40B4-BE49-F238E27FC236}">
                <a16:creationId xmlns:a16="http://schemas.microsoft.com/office/drawing/2014/main" id="{51E6E4F8-4012-4304-AF86-4CD4F5E34133}"/>
              </a:ext>
            </a:extLst>
          </p:cNvPr>
          <p:cNvSpPr>
            <a:spLocks noGrp="1"/>
          </p:cNvSpPr>
          <p:nvPr>
            <p:ph type="sldNum" idx="12"/>
          </p:nvPr>
        </p:nvSpPr>
        <p:spPr/>
        <p:txBody>
          <a:bodyPr/>
          <a:lstStyle/>
          <a:p>
            <a:pPr lvl="0">
              <a:spcBef>
                <a:spcPts val="0"/>
              </a:spcBef>
              <a:buNone/>
            </a:pPr>
            <a:fld id="{00000000-1234-1234-1234-123412341234}" type="slidenum">
              <a:rPr lang="en" smtClean="0"/>
              <a:t>79</a:t>
            </a:fld>
            <a:endParaRPr lang="en"/>
          </a:p>
        </p:txBody>
      </p:sp>
    </p:spTree>
    <p:extLst>
      <p:ext uri="{BB962C8B-B14F-4D97-AF65-F5344CB8AC3E}">
        <p14:creationId xmlns:p14="http://schemas.microsoft.com/office/powerpoint/2010/main" val="253474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Shape 165"/>
          <p:cNvSpPr txBox="1">
            <a:spLocks noGrp="1"/>
          </p:cNvSpPr>
          <p:nvPr>
            <p:ph type="title"/>
          </p:nvPr>
        </p:nvSpPr>
        <p:spPr>
          <a:xfrm>
            <a:off x="549600" y="361375"/>
            <a:ext cx="7497000" cy="549600"/>
          </a:xfrm>
          <a:prstGeom prst="rect">
            <a:avLst/>
          </a:prstGeom>
        </p:spPr>
        <p:txBody>
          <a:bodyPr wrap="square" lIns="91425" tIns="91425" rIns="91425" bIns="91425" anchor="b" anchorCtr="0">
            <a:noAutofit/>
          </a:bodyPr>
          <a:lstStyle/>
          <a:p>
            <a:pPr lvl="0">
              <a:spcBef>
                <a:spcPts val="0"/>
              </a:spcBef>
              <a:buNone/>
            </a:pPr>
            <a:r>
              <a:rPr lang="zh-CN" altLang="en-US" dirty="0"/>
              <a:t>以五状态图为核心</a:t>
            </a:r>
            <a:endParaRPr lang="en" dirty="0"/>
          </a:p>
        </p:txBody>
      </p:sp>
      <p:sp>
        <p:nvSpPr>
          <p:cNvPr id="167" name="Shape 167"/>
          <p:cNvSpPr txBox="1">
            <a:spLocks noGrp="1"/>
          </p:cNvSpPr>
          <p:nvPr>
            <p:ph type="sldNum" idx="12"/>
          </p:nvPr>
        </p:nvSpPr>
        <p:spPr>
          <a:xfrm>
            <a:off x="80466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8</a:t>
            </a:fld>
            <a:endParaRPr lang="en"/>
          </a:p>
        </p:txBody>
      </p:sp>
      <p:sp>
        <p:nvSpPr>
          <p:cNvPr id="8" name="Line 5"/>
          <p:cNvSpPr>
            <a:spLocks noChangeShapeType="1"/>
          </p:cNvSpPr>
          <p:nvPr/>
        </p:nvSpPr>
        <p:spPr bwMode="auto">
          <a:xfrm flipV="1">
            <a:off x="3235897" y="2004700"/>
            <a:ext cx="900112" cy="12573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6"/>
          <p:cNvSpPr>
            <a:spLocks noChangeShapeType="1"/>
          </p:cNvSpPr>
          <p:nvPr/>
        </p:nvSpPr>
        <p:spPr bwMode="auto">
          <a:xfrm>
            <a:off x="4475734" y="1868175"/>
            <a:ext cx="609600" cy="1343025"/>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flipH="1" flipV="1">
            <a:off x="4696397" y="1941200"/>
            <a:ext cx="609600" cy="1344613"/>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8"/>
          <p:cNvSpPr>
            <a:spLocks noChangeShapeType="1"/>
          </p:cNvSpPr>
          <p:nvPr/>
        </p:nvSpPr>
        <p:spPr bwMode="auto">
          <a:xfrm flipH="1" flipV="1">
            <a:off x="3526409" y="3446150"/>
            <a:ext cx="1390650" cy="127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9"/>
          <p:cNvSpPr>
            <a:spLocks noChangeShapeType="1"/>
          </p:cNvSpPr>
          <p:nvPr/>
        </p:nvSpPr>
        <p:spPr bwMode="auto">
          <a:xfrm>
            <a:off x="5696522" y="3447738"/>
            <a:ext cx="1019175" cy="1587"/>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Rectangle 10"/>
          <p:cNvSpPr>
            <a:spLocks noChangeArrowheads="1"/>
          </p:cNvSpPr>
          <p:nvPr/>
        </p:nvSpPr>
        <p:spPr bwMode="auto">
          <a:xfrm>
            <a:off x="2559622" y="1369700"/>
            <a:ext cx="16303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dirty="0">
                <a:solidFill>
                  <a:srgbClr val="0000FF"/>
                </a:solidFill>
                <a:latin typeface="Times New Roman" pitchFamily="18" charset="0"/>
                <a:ea typeface="宋体" pitchFamily="2" charset="-122"/>
              </a:rPr>
              <a:t>允许进入</a:t>
            </a:r>
            <a:endParaRPr kumimoji="0" lang="zh-CN" altLang="en-US" sz="1800" dirty="0">
              <a:latin typeface="Verdana" pitchFamily="34" charset="0"/>
              <a:ea typeface="宋体" pitchFamily="2" charset="-122"/>
            </a:endParaRPr>
          </a:p>
        </p:txBody>
      </p:sp>
      <p:sp>
        <p:nvSpPr>
          <p:cNvPr id="14" name="Oval 11"/>
          <p:cNvSpPr>
            <a:spLocks noChangeArrowheads="1"/>
          </p:cNvSpPr>
          <p:nvPr/>
        </p:nvSpPr>
        <p:spPr bwMode="auto">
          <a:xfrm>
            <a:off x="3850259" y="1447488"/>
            <a:ext cx="1017588" cy="576262"/>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15" name="Rectangle 12"/>
          <p:cNvSpPr>
            <a:spLocks noChangeArrowheads="1"/>
          </p:cNvSpPr>
          <p:nvPr/>
        </p:nvSpPr>
        <p:spPr bwMode="auto">
          <a:xfrm>
            <a:off x="4056634" y="1533213"/>
            <a:ext cx="10191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FF5050"/>
                </a:solidFill>
                <a:latin typeface="Times New Roman" pitchFamily="18" charset="0"/>
                <a:ea typeface="宋体" pitchFamily="2" charset="-122"/>
              </a:rPr>
              <a:t>就绪</a:t>
            </a:r>
            <a:endParaRPr kumimoji="0" lang="zh-CN" altLang="en-US" sz="1800">
              <a:latin typeface="Verdana" pitchFamily="34" charset="0"/>
              <a:ea typeface="宋体" pitchFamily="2" charset="-122"/>
            </a:endParaRPr>
          </a:p>
        </p:txBody>
      </p:sp>
      <p:sp>
        <p:nvSpPr>
          <p:cNvPr id="16" name="Oval 13"/>
          <p:cNvSpPr>
            <a:spLocks noChangeArrowheads="1"/>
          </p:cNvSpPr>
          <p:nvPr/>
        </p:nvSpPr>
        <p:spPr bwMode="auto">
          <a:xfrm>
            <a:off x="2531047" y="3174688"/>
            <a:ext cx="1019175" cy="576262"/>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17" name="Rectangle 14"/>
          <p:cNvSpPr>
            <a:spLocks noChangeArrowheads="1"/>
          </p:cNvSpPr>
          <p:nvPr/>
        </p:nvSpPr>
        <p:spPr bwMode="auto">
          <a:xfrm>
            <a:off x="2739009" y="3260413"/>
            <a:ext cx="10175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FF5050"/>
                </a:solidFill>
                <a:latin typeface="Times New Roman" pitchFamily="18" charset="0"/>
                <a:ea typeface="宋体" pitchFamily="2" charset="-122"/>
              </a:rPr>
              <a:t>阻塞</a:t>
            </a:r>
            <a:endParaRPr kumimoji="0" lang="zh-CN" altLang="en-US" sz="1800">
              <a:latin typeface="Verdana" pitchFamily="34" charset="0"/>
              <a:ea typeface="宋体" pitchFamily="2" charset="-122"/>
            </a:endParaRPr>
          </a:p>
        </p:txBody>
      </p:sp>
      <p:sp>
        <p:nvSpPr>
          <p:cNvPr id="18" name="Oval 15"/>
          <p:cNvSpPr>
            <a:spLocks noChangeArrowheads="1"/>
          </p:cNvSpPr>
          <p:nvPr/>
        </p:nvSpPr>
        <p:spPr bwMode="auto">
          <a:xfrm>
            <a:off x="4813872" y="3174688"/>
            <a:ext cx="1019175" cy="576262"/>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19" name="Rectangle 16"/>
          <p:cNvSpPr>
            <a:spLocks noChangeArrowheads="1"/>
          </p:cNvSpPr>
          <p:nvPr/>
        </p:nvSpPr>
        <p:spPr bwMode="auto">
          <a:xfrm>
            <a:off x="5004372" y="3279463"/>
            <a:ext cx="10350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FF5050"/>
                </a:solidFill>
                <a:latin typeface="Times New Roman" pitchFamily="18" charset="0"/>
                <a:ea typeface="宋体" pitchFamily="2" charset="-122"/>
              </a:rPr>
              <a:t>运行</a:t>
            </a:r>
            <a:endParaRPr kumimoji="0" lang="zh-CN" altLang="en-US" sz="1800">
              <a:latin typeface="Verdana" pitchFamily="34" charset="0"/>
              <a:ea typeface="宋体" pitchFamily="2" charset="-122"/>
            </a:endParaRPr>
          </a:p>
        </p:txBody>
      </p:sp>
      <p:sp>
        <p:nvSpPr>
          <p:cNvPr id="22" name="Rectangle 19"/>
          <p:cNvSpPr>
            <a:spLocks noChangeArrowheads="1"/>
          </p:cNvSpPr>
          <p:nvPr/>
        </p:nvSpPr>
        <p:spPr bwMode="auto">
          <a:xfrm>
            <a:off x="2309554" y="2404688"/>
            <a:ext cx="16287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dirty="0">
                <a:solidFill>
                  <a:srgbClr val="0000FF"/>
                </a:solidFill>
                <a:latin typeface="Times New Roman" pitchFamily="18" charset="0"/>
                <a:ea typeface="宋体" pitchFamily="2" charset="-122"/>
              </a:rPr>
              <a:t>事件已发生</a:t>
            </a:r>
            <a:endParaRPr kumimoji="0" lang="zh-CN" altLang="en-US" sz="1800" dirty="0">
              <a:latin typeface="Verdana" pitchFamily="34" charset="0"/>
              <a:ea typeface="宋体" pitchFamily="2" charset="-122"/>
            </a:endParaRPr>
          </a:p>
        </p:txBody>
      </p:sp>
      <p:sp>
        <p:nvSpPr>
          <p:cNvPr id="23" name="Rectangle 20"/>
          <p:cNvSpPr>
            <a:spLocks noChangeArrowheads="1"/>
          </p:cNvSpPr>
          <p:nvPr/>
        </p:nvSpPr>
        <p:spPr bwMode="auto">
          <a:xfrm>
            <a:off x="3393059" y="3558863"/>
            <a:ext cx="16287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dirty="0">
                <a:solidFill>
                  <a:srgbClr val="0000FF"/>
                </a:solidFill>
                <a:latin typeface="Times New Roman" pitchFamily="18" charset="0"/>
                <a:ea typeface="宋体" pitchFamily="2" charset="-122"/>
              </a:rPr>
              <a:t>等待事件发生</a:t>
            </a:r>
            <a:endParaRPr kumimoji="0" lang="zh-CN" altLang="en-US" sz="1800" dirty="0">
              <a:latin typeface="Verdana" pitchFamily="34" charset="0"/>
              <a:ea typeface="宋体" pitchFamily="2" charset="-122"/>
            </a:endParaRPr>
          </a:p>
        </p:txBody>
      </p:sp>
      <p:sp>
        <p:nvSpPr>
          <p:cNvPr id="24" name="Oval 22"/>
          <p:cNvSpPr>
            <a:spLocks noChangeArrowheads="1"/>
          </p:cNvSpPr>
          <p:nvPr/>
        </p:nvSpPr>
        <p:spPr bwMode="auto">
          <a:xfrm>
            <a:off x="1419797" y="1447488"/>
            <a:ext cx="1019175" cy="576262"/>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25" name="Rectangle 23"/>
          <p:cNvSpPr>
            <a:spLocks noChangeArrowheads="1"/>
          </p:cNvSpPr>
          <p:nvPr/>
        </p:nvSpPr>
        <p:spPr bwMode="auto">
          <a:xfrm>
            <a:off x="1627759" y="1533213"/>
            <a:ext cx="10175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dirty="0">
                <a:solidFill>
                  <a:srgbClr val="FF5050"/>
                </a:solidFill>
                <a:latin typeface="Times New Roman" pitchFamily="18" charset="0"/>
                <a:ea typeface="宋体" pitchFamily="2" charset="-122"/>
              </a:rPr>
              <a:t>新建</a:t>
            </a:r>
            <a:endParaRPr kumimoji="0" lang="zh-CN" altLang="en-US" sz="1800" dirty="0">
              <a:latin typeface="Verdana" pitchFamily="34" charset="0"/>
              <a:ea typeface="宋体" pitchFamily="2" charset="-122"/>
            </a:endParaRPr>
          </a:p>
        </p:txBody>
      </p:sp>
      <p:sp>
        <p:nvSpPr>
          <p:cNvPr id="26" name="Oval 24"/>
          <p:cNvSpPr>
            <a:spLocks noChangeArrowheads="1"/>
          </p:cNvSpPr>
          <p:nvPr/>
        </p:nvSpPr>
        <p:spPr bwMode="auto">
          <a:xfrm>
            <a:off x="6715697" y="3174688"/>
            <a:ext cx="1017587" cy="576262"/>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27" name="Rectangle 25"/>
          <p:cNvSpPr>
            <a:spLocks noChangeArrowheads="1"/>
          </p:cNvSpPr>
          <p:nvPr/>
        </p:nvSpPr>
        <p:spPr bwMode="auto">
          <a:xfrm>
            <a:off x="6922072" y="3260413"/>
            <a:ext cx="10191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FF5050"/>
                </a:solidFill>
                <a:latin typeface="Times New Roman" pitchFamily="18" charset="0"/>
                <a:ea typeface="宋体" pitchFamily="2" charset="-122"/>
              </a:rPr>
              <a:t>退出</a:t>
            </a:r>
            <a:endParaRPr kumimoji="0" lang="zh-CN" altLang="en-US" sz="1800">
              <a:latin typeface="Verdana" pitchFamily="34" charset="0"/>
              <a:ea typeface="宋体" pitchFamily="2" charset="-122"/>
            </a:endParaRPr>
          </a:p>
        </p:txBody>
      </p:sp>
      <p:sp>
        <p:nvSpPr>
          <p:cNvPr id="28" name="Line 26"/>
          <p:cNvSpPr>
            <a:spLocks noChangeShapeType="1"/>
          </p:cNvSpPr>
          <p:nvPr/>
        </p:nvSpPr>
        <p:spPr bwMode="auto">
          <a:xfrm>
            <a:off x="2421509" y="1750700"/>
            <a:ext cx="1425575"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Rectangle 27"/>
          <p:cNvSpPr>
            <a:spLocks noChangeArrowheads="1"/>
          </p:cNvSpPr>
          <p:nvPr/>
        </p:nvSpPr>
        <p:spPr bwMode="auto">
          <a:xfrm>
            <a:off x="5672709" y="3558863"/>
            <a:ext cx="16287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dirty="0">
                <a:solidFill>
                  <a:srgbClr val="0000FF"/>
                </a:solidFill>
                <a:latin typeface="Times New Roman" pitchFamily="18" charset="0"/>
                <a:ea typeface="宋体" pitchFamily="2" charset="-122"/>
              </a:rPr>
              <a:t>完成</a:t>
            </a:r>
            <a:r>
              <a:rPr kumimoji="0" lang="en-US" altLang="zh-CN" sz="1800" b="1" dirty="0">
                <a:solidFill>
                  <a:srgbClr val="0000FF"/>
                </a:solidFill>
                <a:latin typeface="Times New Roman" pitchFamily="18" charset="0"/>
                <a:ea typeface="宋体" pitchFamily="2" charset="-122"/>
              </a:rPr>
              <a:t>/</a:t>
            </a:r>
            <a:r>
              <a:rPr kumimoji="0" lang="zh-CN" altLang="en-US" sz="1800" b="1" dirty="0">
                <a:solidFill>
                  <a:srgbClr val="0000FF"/>
                </a:solidFill>
                <a:latin typeface="Times New Roman" pitchFamily="18" charset="0"/>
                <a:ea typeface="宋体" pitchFamily="2" charset="-122"/>
              </a:rPr>
              <a:t>终止</a:t>
            </a:r>
            <a:endParaRPr kumimoji="0" lang="zh-CN" altLang="en-US" sz="1800" dirty="0">
              <a:latin typeface="Verdana" pitchFamily="34" charset="0"/>
              <a:ea typeface="宋体" pitchFamily="2" charset="-122"/>
            </a:endParaRPr>
          </a:p>
        </p:txBody>
      </p:sp>
      <p:sp>
        <p:nvSpPr>
          <p:cNvPr id="5" name="虚尾箭头 4"/>
          <p:cNvSpPr/>
          <p:nvPr/>
        </p:nvSpPr>
        <p:spPr>
          <a:xfrm rot="9137813">
            <a:off x="1566180" y="3675112"/>
            <a:ext cx="1076365" cy="2575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虚尾箭头 31"/>
          <p:cNvSpPr/>
          <p:nvPr/>
        </p:nvSpPr>
        <p:spPr>
          <a:xfrm rot="6022821">
            <a:off x="189887" y="3001810"/>
            <a:ext cx="2298621" cy="2575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虚尾箭头 32"/>
          <p:cNvSpPr/>
          <p:nvPr/>
        </p:nvSpPr>
        <p:spPr>
          <a:xfrm rot="9994304">
            <a:off x="2610323" y="3895301"/>
            <a:ext cx="2563179" cy="53459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云形 5">
            <a:hlinkClick r:id="rId3" action="ppaction://hlinksldjump"/>
          </p:cNvPr>
          <p:cNvSpPr/>
          <p:nvPr/>
        </p:nvSpPr>
        <p:spPr>
          <a:xfrm>
            <a:off x="1362163" y="4031922"/>
            <a:ext cx="1302038" cy="6959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文件和</a:t>
            </a:r>
            <a:r>
              <a:rPr lang="en-US" altLang="zh-CN" dirty="0"/>
              <a:t>IO</a:t>
            </a:r>
            <a:endParaRPr lang="zh-CN" altLang="en-US" dirty="0"/>
          </a:p>
        </p:txBody>
      </p:sp>
      <p:sp>
        <p:nvSpPr>
          <p:cNvPr id="7" name="云形 6">
            <a:hlinkClick r:id="rId4" action="ppaction://hlinksldjump"/>
          </p:cNvPr>
          <p:cNvSpPr/>
          <p:nvPr/>
        </p:nvSpPr>
        <p:spPr>
          <a:xfrm>
            <a:off x="436190" y="1032827"/>
            <a:ext cx="982020" cy="7012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创建进程</a:t>
            </a:r>
          </a:p>
        </p:txBody>
      </p:sp>
      <p:sp>
        <p:nvSpPr>
          <p:cNvPr id="36" name="云形 35">
            <a:hlinkClick r:id="rId5" action="ppaction://hlinksldjump"/>
          </p:cNvPr>
          <p:cNvSpPr/>
          <p:nvPr/>
        </p:nvSpPr>
        <p:spPr>
          <a:xfrm>
            <a:off x="3850582" y="2490413"/>
            <a:ext cx="982020" cy="7012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a:t>
            </a:r>
            <a:r>
              <a:rPr lang="zh-CN" altLang="en-US" dirty="0"/>
              <a:t>调度</a:t>
            </a:r>
          </a:p>
        </p:txBody>
      </p:sp>
      <p:sp>
        <p:nvSpPr>
          <p:cNvPr id="37" name="云形 36">
            <a:hlinkClick r:id="rId6" action="ppaction://hlinksldjump"/>
          </p:cNvPr>
          <p:cNvSpPr/>
          <p:nvPr/>
        </p:nvSpPr>
        <p:spPr>
          <a:xfrm>
            <a:off x="7427539" y="3572997"/>
            <a:ext cx="982020" cy="7012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进程回收</a:t>
            </a:r>
          </a:p>
        </p:txBody>
      </p:sp>
      <p:sp>
        <p:nvSpPr>
          <p:cNvPr id="38" name="云形 37">
            <a:hlinkClick r:id="rId7" action="ppaction://hlinksldjump"/>
          </p:cNvPr>
          <p:cNvSpPr/>
          <p:nvPr/>
        </p:nvSpPr>
        <p:spPr>
          <a:xfrm>
            <a:off x="4917059" y="2101860"/>
            <a:ext cx="1699000" cy="7012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中断和系统调用</a:t>
            </a:r>
          </a:p>
        </p:txBody>
      </p:sp>
      <p:sp>
        <p:nvSpPr>
          <p:cNvPr id="39" name="虚尾箭头 38"/>
          <p:cNvSpPr/>
          <p:nvPr/>
        </p:nvSpPr>
        <p:spPr>
          <a:xfrm rot="19366832">
            <a:off x="5481706" y="2372346"/>
            <a:ext cx="2512865" cy="2575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云形 39">
            <a:hlinkClick r:id="rId8" action="ppaction://hlinksldjump"/>
          </p:cNvPr>
          <p:cNvSpPr/>
          <p:nvPr/>
        </p:nvSpPr>
        <p:spPr>
          <a:xfrm>
            <a:off x="7679270" y="1083365"/>
            <a:ext cx="982020" cy="7012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内存管理</a:t>
            </a:r>
          </a:p>
        </p:txBody>
      </p:sp>
      <p:sp>
        <p:nvSpPr>
          <p:cNvPr id="42" name="云形 41">
            <a:hlinkClick r:id="rId9" action="ppaction://hlinksldjump"/>
          </p:cNvPr>
          <p:cNvSpPr/>
          <p:nvPr/>
        </p:nvSpPr>
        <p:spPr>
          <a:xfrm>
            <a:off x="0" y="4450940"/>
            <a:ext cx="1381051" cy="6959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文件系统</a:t>
            </a:r>
          </a:p>
        </p:txBody>
      </p:sp>
      <p:sp>
        <p:nvSpPr>
          <p:cNvPr id="43" name="云形 42">
            <a:hlinkClick r:id="rId10" action="ppaction://hlinksldjump"/>
          </p:cNvPr>
          <p:cNvSpPr/>
          <p:nvPr/>
        </p:nvSpPr>
        <p:spPr>
          <a:xfrm>
            <a:off x="4917059" y="989525"/>
            <a:ext cx="979487" cy="6692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互斥</a:t>
            </a:r>
          </a:p>
        </p:txBody>
      </p:sp>
      <p:sp>
        <p:nvSpPr>
          <p:cNvPr id="45" name="云形 44">
            <a:hlinkClick r:id="rId11" action="ppaction://hlinksldjump"/>
          </p:cNvPr>
          <p:cNvSpPr/>
          <p:nvPr/>
        </p:nvSpPr>
        <p:spPr>
          <a:xfrm>
            <a:off x="3265587" y="281413"/>
            <a:ext cx="982020" cy="7012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Shell</a:t>
            </a:r>
            <a:endParaRPr lang="zh-CN" altLang="en-US" dirty="0"/>
          </a:p>
        </p:txBody>
      </p:sp>
      <p:sp>
        <p:nvSpPr>
          <p:cNvPr id="46" name="云形 45">
            <a:hlinkClick r:id="rId12" action="ppaction://hlinksldjump"/>
          </p:cNvPr>
          <p:cNvSpPr/>
          <p:nvPr/>
        </p:nvSpPr>
        <p:spPr>
          <a:xfrm>
            <a:off x="5688584" y="945585"/>
            <a:ext cx="952066" cy="81413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通信</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C4AC3-9AEE-4D0F-8B0A-647D064A18CF}"/>
              </a:ext>
            </a:extLst>
          </p:cNvPr>
          <p:cNvSpPr>
            <a:spLocks noGrp="1"/>
          </p:cNvSpPr>
          <p:nvPr>
            <p:ph type="title"/>
          </p:nvPr>
        </p:nvSpPr>
        <p:spPr/>
        <p:txBody>
          <a:bodyPr/>
          <a:lstStyle/>
          <a:p>
            <a:r>
              <a:rPr lang="zh-CN" altLang="en-US" dirty="0"/>
              <a:t>将程序内容载入内存</a:t>
            </a:r>
          </a:p>
        </p:txBody>
      </p:sp>
      <p:sp>
        <p:nvSpPr>
          <p:cNvPr id="3" name="文本占位符 2">
            <a:extLst>
              <a:ext uri="{FF2B5EF4-FFF2-40B4-BE49-F238E27FC236}">
                <a16:creationId xmlns:a16="http://schemas.microsoft.com/office/drawing/2014/main" id="{9135E39E-83E5-406D-9D5C-3457164FD1D8}"/>
              </a:ext>
            </a:extLst>
          </p:cNvPr>
          <p:cNvSpPr>
            <a:spLocks noGrp="1"/>
          </p:cNvSpPr>
          <p:nvPr>
            <p:ph type="body" idx="1"/>
          </p:nvPr>
        </p:nvSpPr>
        <p:spPr/>
        <p:txBody>
          <a:bodyPr/>
          <a:lstStyle/>
          <a:p>
            <a:r>
              <a:rPr lang="zh-CN" altLang="en-US" dirty="0"/>
              <a:t>将程序内容载入内存</a:t>
            </a:r>
            <a:endParaRPr lang="en-US" altLang="zh-CN" dirty="0"/>
          </a:p>
          <a:p>
            <a:r>
              <a:rPr lang="en-US" altLang="zh-CN" dirty="0" err="1"/>
              <a:t>allocuvm</a:t>
            </a:r>
            <a:r>
              <a:rPr lang="zh-CN" altLang="en-US" dirty="0"/>
              <a:t>：为程序每一段开设内存，并映射到虚拟内存</a:t>
            </a:r>
            <a:endParaRPr lang="en-US" altLang="zh-CN" dirty="0"/>
          </a:p>
          <a:p>
            <a:r>
              <a:rPr lang="en-US" altLang="zh-CN" dirty="0" err="1"/>
              <a:t>loaduvm</a:t>
            </a:r>
            <a:r>
              <a:rPr lang="zh-CN" altLang="en-US" dirty="0"/>
              <a:t>：将程序每一段的内容载入到内存中</a:t>
            </a:r>
          </a:p>
        </p:txBody>
      </p:sp>
      <p:sp>
        <p:nvSpPr>
          <p:cNvPr id="5" name="灯片编号占位符 4">
            <a:extLst>
              <a:ext uri="{FF2B5EF4-FFF2-40B4-BE49-F238E27FC236}">
                <a16:creationId xmlns:a16="http://schemas.microsoft.com/office/drawing/2014/main" id="{C56C680D-8CF5-437D-9FD2-3A7636C0DC5F}"/>
              </a:ext>
            </a:extLst>
          </p:cNvPr>
          <p:cNvSpPr>
            <a:spLocks noGrp="1"/>
          </p:cNvSpPr>
          <p:nvPr>
            <p:ph type="sldNum" idx="12"/>
          </p:nvPr>
        </p:nvSpPr>
        <p:spPr/>
        <p:txBody>
          <a:bodyPr/>
          <a:lstStyle/>
          <a:p>
            <a:pPr lvl="0">
              <a:spcBef>
                <a:spcPts val="0"/>
              </a:spcBef>
              <a:buNone/>
            </a:pPr>
            <a:fld id="{00000000-1234-1234-1234-123412341234}" type="slidenum">
              <a:rPr lang="en" smtClean="0"/>
              <a:t>80</a:t>
            </a:fld>
            <a:endParaRPr lang="en"/>
          </a:p>
        </p:txBody>
      </p:sp>
      <p:pic>
        <p:nvPicPr>
          <p:cNvPr id="6" name="图片 5">
            <a:extLst>
              <a:ext uri="{FF2B5EF4-FFF2-40B4-BE49-F238E27FC236}">
                <a16:creationId xmlns:a16="http://schemas.microsoft.com/office/drawing/2014/main" id="{C6F2B8FF-3958-441A-B5A8-8178C4A82259}"/>
              </a:ext>
            </a:extLst>
          </p:cNvPr>
          <p:cNvPicPr>
            <a:picLocks noChangeAspect="1"/>
          </p:cNvPicPr>
          <p:nvPr/>
        </p:nvPicPr>
        <p:blipFill>
          <a:blip r:embed="rId2"/>
          <a:stretch>
            <a:fillRect/>
          </a:stretch>
        </p:blipFill>
        <p:spPr>
          <a:xfrm>
            <a:off x="4298100" y="1200150"/>
            <a:ext cx="4810750" cy="3393700"/>
          </a:xfrm>
          <a:prstGeom prst="rect">
            <a:avLst/>
          </a:prstGeom>
        </p:spPr>
      </p:pic>
    </p:spTree>
    <p:extLst>
      <p:ext uri="{BB962C8B-B14F-4D97-AF65-F5344CB8AC3E}">
        <p14:creationId xmlns:p14="http://schemas.microsoft.com/office/powerpoint/2010/main" val="5065952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A822F-374D-4807-B841-2B3403734C14}"/>
              </a:ext>
            </a:extLst>
          </p:cNvPr>
          <p:cNvSpPr>
            <a:spLocks noGrp="1"/>
          </p:cNvSpPr>
          <p:nvPr>
            <p:ph type="title"/>
          </p:nvPr>
        </p:nvSpPr>
        <p:spPr/>
        <p:txBody>
          <a:bodyPr/>
          <a:lstStyle/>
          <a:p>
            <a:r>
              <a:rPr lang="zh-CN" altLang="en-US" dirty="0"/>
              <a:t>设置用户栈</a:t>
            </a:r>
          </a:p>
        </p:txBody>
      </p:sp>
      <p:sp>
        <p:nvSpPr>
          <p:cNvPr id="3" name="文本占位符 2">
            <a:extLst>
              <a:ext uri="{FF2B5EF4-FFF2-40B4-BE49-F238E27FC236}">
                <a16:creationId xmlns:a16="http://schemas.microsoft.com/office/drawing/2014/main" id="{5BADAA5F-7111-4E3E-B17D-E7B67E054A0E}"/>
              </a:ext>
            </a:extLst>
          </p:cNvPr>
          <p:cNvSpPr>
            <a:spLocks noGrp="1"/>
          </p:cNvSpPr>
          <p:nvPr>
            <p:ph type="body" idx="1"/>
          </p:nvPr>
        </p:nvSpPr>
        <p:spPr/>
        <p:txBody>
          <a:bodyPr/>
          <a:lstStyle/>
          <a:p>
            <a:r>
              <a:rPr lang="zh-CN" altLang="en-US" dirty="0"/>
              <a:t>用户栈向下拓展过程中越界怎么办？</a:t>
            </a:r>
            <a:endParaRPr lang="en-US" altLang="zh-CN" dirty="0"/>
          </a:p>
          <a:p>
            <a:r>
              <a:rPr lang="zh-CN" altLang="en-US" dirty="0"/>
              <a:t>多申请一个页做边界，把边界设为</a:t>
            </a:r>
            <a:r>
              <a:rPr lang="en-US" altLang="zh-CN" dirty="0"/>
              <a:t>inaccessible</a:t>
            </a:r>
            <a:endParaRPr lang="zh-CN" altLang="en-US" dirty="0"/>
          </a:p>
        </p:txBody>
      </p:sp>
      <p:sp>
        <p:nvSpPr>
          <p:cNvPr id="5" name="灯片编号占位符 4">
            <a:extLst>
              <a:ext uri="{FF2B5EF4-FFF2-40B4-BE49-F238E27FC236}">
                <a16:creationId xmlns:a16="http://schemas.microsoft.com/office/drawing/2014/main" id="{969C2C69-63C9-4D09-9F7B-700042C2A736}"/>
              </a:ext>
            </a:extLst>
          </p:cNvPr>
          <p:cNvSpPr>
            <a:spLocks noGrp="1"/>
          </p:cNvSpPr>
          <p:nvPr>
            <p:ph type="sldNum" idx="12"/>
          </p:nvPr>
        </p:nvSpPr>
        <p:spPr/>
        <p:txBody>
          <a:bodyPr/>
          <a:lstStyle/>
          <a:p>
            <a:pPr lvl="0">
              <a:spcBef>
                <a:spcPts val="0"/>
              </a:spcBef>
              <a:buNone/>
            </a:pPr>
            <a:fld id="{00000000-1234-1234-1234-123412341234}" type="slidenum">
              <a:rPr lang="en" smtClean="0"/>
              <a:t>81</a:t>
            </a:fld>
            <a:endParaRPr lang="en"/>
          </a:p>
        </p:txBody>
      </p:sp>
      <p:pic>
        <p:nvPicPr>
          <p:cNvPr id="6" name="图片 5">
            <a:extLst>
              <a:ext uri="{FF2B5EF4-FFF2-40B4-BE49-F238E27FC236}">
                <a16:creationId xmlns:a16="http://schemas.microsoft.com/office/drawing/2014/main" id="{1E06E2C3-7BB8-4995-9A4C-7BEDF6E4C93E}"/>
              </a:ext>
            </a:extLst>
          </p:cNvPr>
          <p:cNvPicPr>
            <a:picLocks noChangeAspect="1"/>
          </p:cNvPicPr>
          <p:nvPr/>
        </p:nvPicPr>
        <p:blipFill>
          <a:blip r:embed="rId2"/>
          <a:stretch>
            <a:fillRect/>
          </a:stretch>
        </p:blipFill>
        <p:spPr>
          <a:xfrm>
            <a:off x="4298100" y="1997075"/>
            <a:ext cx="4672904" cy="1149350"/>
          </a:xfrm>
          <a:prstGeom prst="rect">
            <a:avLst/>
          </a:prstGeom>
        </p:spPr>
      </p:pic>
    </p:spTree>
    <p:extLst>
      <p:ext uri="{BB962C8B-B14F-4D97-AF65-F5344CB8AC3E}">
        <p14:creationId xmlns:p14="http://schemas.microsoft.com/office/powerpoint/2010/main" val="32024881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4BC72-00D8-40DA-A37C-647676EB00D8}"/>
              </a:ext>
            </a:extLst>
          </p:cNvPr>
          <p:cNvSpPr>
            <a:spLocks noGrp="1"/>
          </p:cNvSpPr>
          <p:nvPr>
            <p:ph type="title"/>
          </p:nvPr>
        </p:nvSpPr>
        <p:spPr/>
        <p:txBody>
          <a:bodyPr/>
          <a:lstStyle/>
          <a:p>
            <a:r>
              <a:rPr lang="zh-CN" altLang="en-US" dirty="0"/>
              <a:t>参数压栈</a:t>
            </a:r>
          </a:p>
        </p:txBody>
      </p:sp>
      <p:sp>
        <p:nvSpPr>
          <p:cNvPr id="5" name="灯片编号占位符 4">
            <a:extLst>
              <a:ext uri="{FF2B5EF4-FFF2-40B4-BE49-F238E27FC236}">
                <a16:creationId xmlns:a16="http://schemas.microsoft.com/office/drawing/2014/main" id="{39FCB67C-5FFD-4E85-AF95-65A8CA28D6BC}"/>
              </a:ext>
            </a:extLst>
          </p:cNvPr>
          <p:cNvSpPr>
            <a:spLocks noGrp="1"/>
          </p:cNvSpPr>
          <p:nvPr>
            <p:ph type="sldNum" idx="12"/>
          </p:nvPr>
        </p:nvSpPr>
        <p:spPr/>
        <p:txBody>
          <a:bodyPr/>
          <a:lstStyle/>
          <a:p>
            <a:pPr lvl="0">
              <a:spcBef>
                <a:spcPts val="0"/>
              </a:spcBef>
              <a:buNone/>
            </a:pPr>
            <a:fld id="{00000000-1234-1234-1234-123412341234}" type="slidenum">
              <a:rPr lang="en" smtClean="0"/>
              <a:t>82</a:t>
            </a:fld>
            <a:endParaRPr lang="en"/>
          </a:p>
        </p:txBody>
      </p:sp>
      <p:pic>
        <p:nvPicPr>
          <p:cNvPr id="6" name="图片 5">
            <a:extLst>
              <a:ext uri="{FF2B5EF4-FFF2-40B4-BE49-F238E27FC236}">
                <a16:creationId xmlns:a16="http://schemas.microsoft.com/office/drawing/2014/main" id="{96F8BA1A-20BC-413F-80DE-38A2E4311E68}"/>
              </a:ext>
            </a:extLst>
          </p:cNvPr>
          <p:cNvPicPr>
            <a:picLocks noChangeAspect="1"/>
          </p:cNvPicPr>
          <p:nvPr/>
        </p:nvPicPr>
        <p:blipFill>
          <a:blip r:embed="rId2"/>
          <a:stretch>
            <a:fillRect/>
          </a:stretch>
        </p:blipFill>
        <p:spPr>
          <a:xfrm>
            <a:off x="2168835" y="1413035"/>
            <a:ext cx="4806329" cy="2881955"/>
          </a:xfrm>
          <a:prstGeom prst="rect">
            <a:avLst/>
          </a:prstGeom>
        </p:spPr>
      </p:pic>
    </p:spTree>
    <p:extLst>
      <p:ext uri="{BB962C8B-B14F-4D97-AF65-F5344CB8AC3E}">
        <p14:creationId xmlns:p14="http://schemas.microsoft.com/office/powerpoint/2010/main" val="6101720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6A614-F45A-4841-AE84-D30C183BBB6E}"/>
              </a:ext>
            </a:extLst>
          </p:cNvPr>
          <p:cNvSpPr>
            <a:spLocks noGrp="1"/>
          </p:cNvSpPr>
          <p:nvPr>
            <p:ph type="title"/>
          </p:nvPr>
        </p:nvSpPr>
        <p:spPr/>
        <p:txBody>
          <a:bodyPr/>
          <a:lstStyle/>
          <a:p>
            <a:r>
              <a:rPr lang="zh-CN" altLang="en-US" dirty="0"/>
              <a:t>进程交接</a:t>
            </a:r>
          </a:p>
        </p:txBody>
      </p:sp>
      <p:pic>
        <p:nvPicPr>
          <p:cNvPr id="6" name="图片 5">
            <a:extLst>
              <a:ext uri="{FF2B5EF4-FFF2-40B4-BE49-F238E27FC236}">
                <a16:creationId xmlns:a16="http://schemas.microsoft.com/office/drawing/2014/main" id="{CFA01A59-D352-4D20-91B4-0DC217174A53}"/>
              </a:ext>
            </a:extLst>
          </p:cNvPr>
          <p:cNvPicPr>
            <a:picLocks noChangeAspect="1"/>
          </p:cNvPicPr>
          <p:nvPr/>
        </p:nvPicPr>
        <p:blipFill>
          <a:blip r:embed="rId2"/>
          <a:stretch>
            <a:fillRect/>
          </a:stretch>
        </p:blipFill>
        <p:spPr>
          <a:xfrm>
            <a:off x="4298100" y="1547856"/>
            <a:ext cx="4726744" cy="2047788"/>
          </a:xfrm>
          <a:prstGeom prst="rect">
            <a:avLst/>
          </a:prstGeom>
        </p:spPr>
      </p:pic>
      <p:sp>
        <p:nvSpPr>
          <p:cNvPr id="3" name="文本占位符 2">
            <a:extLst>
              <a:ext uri="{FF2B5EF4-FFF2-40B4-BE49-F238E27FC236}">
                <a16:creationId xmlns:a16="http://schemas.microsoft.com/office/drawing/2014/main" id="{95C5E514-0E74-4133-B001-E89E20A3B985}"/>
              </a:ext>
            </a:extLst>
          </p:cNvPr>
          <p:cNvSpPr>
            <a:spLocks noGrp="1"/>
          </p:cNvSpPr>
          <p:nvPr>
            <p:ph type="body" idx="1"/>
          </p:nvPr>
        </p:nvSpPr>
        <p:spPr/>
        <p:txBody>
          <a:bodyPr/>
          <a:lstStyle/>
          <a:p>
            <a:r>
              <a:rPr lang="en-US" altLang="zh-CN" dirty="0" err="1"/>
              <a:t>switchuvm</a:t>
            </a:r>
            <a:r>
              <a:rPr lang="zh-CN" altLang="en-US" dirty="0"/>
              <a:t>：修改</a:t>
            </a:r>
            <a:r>
              <a:rPr lang="en-US" altLang="zh-CN" dirty="0" err="1"/>
              <a:t>cpu</a:t>
            </a:r>
            <a:r>
              <a:rPr lang="zh-CN" altLang="en-US" dirty="0"/>
              <a:t>的</a:t>
            </a:r>
            <a:r>
              <a:rPr lang="en-US" altLang="zh-CN" dirty="0"/>
              <a:t>TSS</a:t>
            </a:r>
            <a:r>
              <a:rPr lang="zh-CN" altLang="en-US" dirty="0"/>
              <a:t>信息</a:t>
            </a:r>
            <a:endParaRPr lang="en-US" altLang="zh-CN" dirty="0"/>
          </a:p>
          <a:p>
            <a:r>
              <a:rPr lang="zh-CN" altLang="en-US" dirty="0"/>
              <a:t>修改新进程的</a:t>
            </a:r>
            <a:r>
              <a:rPr lang="en-US" altLang="zh-CN" dirty="0" err="1"/>
              <a:t>eip</a:t>
            </a:r>
            <a:r>
              <a:rPr lang="zh-CN" altLang="en-US" dirty="0"/>
              <a:t>、</a:t>
            </a:r>
            <a:r>
              <a:rPr lang="en-US" altLang="zh-CN" dirty="0" err="1"/>
              <a:t>esp</a:t>
            </a:r>
            <a:r>
              <a:rPr lang="zh-CN" altLang="en-US" dirty="0"/>
              <a:t>等</a:t>
            </a:r>
            <a:endParaRPr lang="en-US" altLang="zh-CN" dirty="0"/>
          </a:p>
          <a:p>
            <a:r>
              <a:rPr lang="zh-CN" altLang="en-US" dirty="0"/>
              <a:t>释放之前的（被覆盖的）进程使用的页</a:t>
            </a:r>
            <a:endParaRPr lang="en-US" altLang="zh-CN" dirty="0"/>
          </a:p>
        </p:txBody>
      </p:sp>
      <p:sp>
        <p:nvSpPr>
          <p:cNvPr id="5" name="灯片编号占位符 4">
            <a:extLst>
              <a:ext uri="{FF2B5EF4-FFF2-40B4-BE49-F238E27FC236}">
                <a16:creationId xmlns:a16="http://schemas.microsoft.com/office/drawing/2014/main" id="{A97A86AE-93E0-4AF4-AE1D-733196DDCA61}"/>
              </a:ext>
            </a:extLst>
          </p:cNvPr>
          <p:cNvSpPr>
            <a:spLocks noGrp="1"/>
          </p:cNvSpPr>
          <p:nvPr>
            <p:ph type="sldNum" idx="12"/>
          </p:nvPr>
        </p:nvSpPr>
        <p:spPr/>
        <p:txBody>
          <a:bodyPr/>
          <a:lstStyle/>
          <a:p>
            <a:pPr lvl="0">
              <a:spcBef>
                <a:spcPts val="0"/>
              </a:spcBef>
              <a:buNone/>
            </a:pPr>
            <a:fld id="{00000000-1234-1234-1234-123412341234}" type="slidenum">
              <a:rPr lang="en" smtClean="0"/>
              <a:t>83</a:t>
            </a:fld>
            <a:endParaRPr lang="en"/>
          </a:p>
        </p:txBody>
      </p:sp>
    </p:spTree>
    <p:extLst>
      <p:ext uri="{BB962C8B-B14F-4D97-AF65-F5344CB8AC3E}">
        <p14:creationId xmlns:p14="http://schemas.microsoft.com/office/powerpoint/2010/main" val="22125237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5D1B4AB2-BDB1-4DEB-8465-065AFFB3AD21}"/>
              </a:ext>
            </a:extLst>
          </p:cNvPr>
          <p:cNvSpPr>
            <a:spLocks noGrp="1"/>
          </p:cNvSpPr>
          <p:nvPr>
            <p:ph type="body" idx="1"/>
          </p:nvPr>
        </p:nvSpPr>
        <p:spPr/>
        <p:txBody>
          <a:bodyPr/>
          <a:lstStyle/>
          <a:p>
            <a:r>
              <a:rPr lang="en-US" altLang="zh-CN" dirty="0"/>
              <a:t>cat</a:t>
            </a:r>
            <a:r>
              <a:rPr lang="zh-CN" altLang="en-US" dirty="0"/>
              <a:t>运行时的工作</a:t>
            </a:r>
          </a:p>
        </p:txBody>
      </p:sp>
      <p:sp>
        <p:nvSpPr>
          <p:cNvPr id="5" name="灯片编号占位符 4">
            <a:extLst>
              <a:ext uri="{FF2B5EF4-FFF2-40B4-BE49-F238E27FC236}">
                <a16:creationId xmlns:a16="http://schemas.microsoft.com/office/drawing/2014/main" id="{80014570-B714-4EBB-85DB-9FC943D1C431}"/>
              </a:ext>
            </a:extLst>
          </p:cNvPr>
          <p:cNvSpPr>
            <a:spLocks noGrp="1"/>
          </p:cNvSpPr>
          <p:nvPr>
            <p:ph type="sldNum" idx="12"/>
          </p:nvPr>
        </p:nvSpPr>
        <p:spPr/>
        <p:txBody>
          <a:bodyPr/>
          <a:lstStyle/>
          <a:p>
            <a:pPr lvl="0">
              <a:spcBef>
                <a:spcPts val="0"/>
              </a:spcBef>
              <a:buNone/>
            </a:pPr>
            <a:fld id="{00000000-1234-1234-1234-123412341234}" type="slidenum">
              <a:rPr lang="en" smtClean="0"/>
              <a:t>84</a:t>
            </a:fld>
            <a:endParaRPr lang="en"/>
          </a:p>
        </p:txBody>
      </p:sp>
    </p:spTree>
    <p:extLst>
      <p:ext uri="{BB962C8B-B14F-4D97-AF65-F5344CB8AC3E}">
        <p14:creationId xmlns:p14="http://schemas.microsoft.com/office/powerpoint/2010/main" val="39556718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1C1FF-AD10-4886-B869-9BC064CD3AB2}"/>
              </a:ext>
            </a:extLst>
          </p:cNvPr>
          <p:cNvSpPr>
            <a:spLocks noGrp="1"/>
          </p:cNvSpPr>
          <p:nvPr>
            <p:ph type="title"/>
          </p:nvPr>
        </p:nvSpPr>
        <p:spPr/>
        <p:txBody>
          <a:bodyPr/>
          <a:lstStyle/>
          <a:p>
            <a:r>
              <a:rPr lang="en-US" altLang="zh-CN" dirty="0" err="1"/>
              <a:t>cat.c</a:t>
            </a:r>
            <a:endParaRPr lang="zh-CN" altLang="en-US" dirty="0"/>
          </a:p>
        </p:txBody>
      </p:sp>
      <p:sp>
        <p:nvSpPr>
          <p:cNvPr id="3" name="文本占位符 2">
            <a:extLst>
              <a:ext uri="{FF2B5EF4-FFF2-40B4-BE49-F238E27FC236}">
                <a16:creationId xmlns:a16="http://schemas.microsoft.com/office/drawing/2014/main" id="{725FE732-D64D-4DD2-81CE-BB170B057549}"/>
              </a:ext>
            </a:extLst>
          </p:cNvPr>
          <p:cNvSpPr>
            <a:spLocks noGrp="1"/>
          </p:cNvSpPr>
          <p:nvPr>
            <p:ph type="body" idx="1"/>
          </p:nvPr>
        </p:nvSpPr>
        <p:spPr/>
        <p:txBody>
          <a:bodyPr/>
          <a:lstStyle/>
          <a:p>
            <a:r>
              <a:rPr lang="zh-CN" altLang="en-US" dirty="0"/>
              <a:t>读入所有文件</a:t>
            </a:r>
            <a:endParaRPr lang="en-US" altLang="zh-CN" dirty="0"/>
          </a:p>
          <a:p>
            <a:r>
              <a:rPr lang="zh-CN" altLang="en-US" dirty="0"/>
              <a:t>然后调用</a:t>
            </a:r>
            <a:r>
              <a:rPr lang="en-US" altLang="zh-CN" dirty="0"/>
              <a:t>cat</a:t>
            </a:r>
            <a:r>
              <a:rPr lang="zh-CN" altLang="en-US" dirty="0"/>
              <a:t>输出文件内容</a:t>
            </a:r>
          </a:p>
        </p:txBody>
      </p:sp>
      <p:sp>
        <p:nvSpPr>
          <p:cNvPr id="5" name="灯片编号占位符 4">
            <a:extLst>
              <a:ext uri="{FF2B5EF4-FFF2-40B4-BE49-F238E27FC236}">
                <a16:creationId xmlns:a16="http://schemas.microsoft.com/office/drawing/2014/main" id="{F5768648-F5F4-472C-983C-30D91B8EEC78}"/>
              </a:ext>
            </a:extLst>
          </p:cNvPr>
          <p:cNvSpPr>
            <a:spLocks noGrp="1"/>
          </p:cNvSpPr>
          <p:nvPr>
            <p:ph type="sldNum" idx="12"/>
          </p:nvPr>
        </p:nvSpPr>
        <p:spPr/>
        <p:txBody>
          <a:bodyPr/>
          <a:lstStyle/>
          <a:p>
            <a:pPr lvl="0">
              <a:spcBef>
                <a:spcPts val="0"/>
              </a:spcBef>
              <a:buNone/>
            </a:pPr>
            <a:fld id="{00000000-1234-1234-1234-123412341234}" type="slidenum">
              <a:rPr lang="en" smtClean="0"/>
              <a:t>85</a:t>
            </a:fld>
            <a:endParaRPr lang="en"/>
          </a:p>
        </p:txBody>
      </p:sp>
      <p:pic>
        <p:nvPicPr>
          <p:cNvPr id="6" name="图片 5">
            <a:extLst>
              <a:ext uri="{FF2B5EF4-FFF2-40B4-BE49-F238E27FC236}">
                <a16:creationId xmlns:a16="http://schemas.microsoft.com/office/drawing/2014/main" id="{096B2044-A985-47FE-9D4F-341582A45773}"/>
              </a:ext>
            </a:extLst>
          </p:cNvPr>
          <p:cNvPicPr>
            <a:picLocks noChangeAspect="1"/>
          </p:cNvPicPr>
          <p:nvPr/>
        </p:nvPicPr>
        <p:blipFill>
          <a:blip r:embed="rId2"/>
          <a:stretch>
            <a:fillRect/>
          </a:stretch>
        </p:blipFill>
        <p:spPr>
          <a:xfrm>
            <a:off x="4572000" y="1080984"/>
            <a:ext cx="4171429" cy="3342857"/>
          </a:xfrm>
          <a:prstGeom prst="rect">
            <a:avLst/>
          </a:prstGeom>
        </p:spPr>
      </p:pic>
    </p:spTree>
    <p:extLst>
      <p:ext uri="{BB962C8B-B14F-4D97-AF65-F5344CB8AC3E}">
        <p14:creationId xmlns:p14="http://schemas.microsoft.com/office/powerpoint/2010/main" val="3739691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456EBE0-FAD6-486D-A4F1-48EA026AE9DA}"/>
              </a:ext>
            </a:extLst>
          </p:cNvPr>
          <p:cNvSpPr>
            <a:spLocks noGrp="1"/>
          </p:cNvSpPr>
          <p:nvPr>
            <p:ph type="title"/>
          </p:nvPr>
        </p:nvSpPr>
        <p:spPr/>
        <p:txBody>
          <a:bodyPr/>
          <a:lstStyle/>
          <a:p>
            <a:r>
              <a:rPr lang="en-US" altLang="zh-CN" dirty="0" err="1"/>
              <a:t>cat.c</a:t>
            </a:r>
            <a:endParaRPr lang="zh-CN" altLang="en-US" dirty="0"/>
          </a:p>
        </p:txBody>
      </p:sp>
      <p:sp>
        <p:nvSpPr>
          <p:cNvPr id="7" name="文本占位符 6">
            <a:extLst>
              <a:ext uri="{FF2B5EF4-FFF2-40B4-BE49-F238E27FC236}">
                <a16:creationId xmlns:a16="http://schemas.microsoft.com/office/drawing/2014/main" id="{39A49EEA-2594-4983-90A4-798E0C1A6E73}"/>
              </a:ext>
            </a:extLst>
          </p:cNvPr>
          <p:cNvSpPr>
            <a:spLocks noGrp="1"/>
          </p:cNvSpPr>
          <p:nvPr>
            <p:ph type="body" idx="1"/>
          </p:nvPr>
        </p:nvSpPr>
        <p:spPr/>
        <p:txBody>
          <a:bodyPr/>
          <a:lstStyle/>
          <a:p>
            <a:r>
              <a:rPr lang="zh-CN" altLang="en-US" dirty="0"/>
              <a:t>读入</a:t>
            </a:r>
            <a:endParaRPr lang="en-US" altLang="zh-CN" dirty="0"/>
          </a:p>
          <a:p>
            <a:r>
              <a:rPr lang="zh-CN" altLang="en-US" dirty="0"/>
              <a:t>然后输出</a:t>
            </a:r>
          </a:p>
        </p:txBody>
      </p:sp>
      <p:sp>
        <p:nvSpPr>
          <p:cNvPr id="3" name="灯片编号占位符 2">
            <a:extLst>
              <a:ext uri="{FF2B5EF4-FFF2-40B4-BE49-F238E27FC236}">
                <a16:creationId xmlns:a16="http://schemas.microsoft.com/office/drawing/2014/main" id="{49BF7C98-DCFF-4CCA-8CDD-8527A50EEB38}"/>
              </a:ext>
            </a:extLst>
          </p:cNvPr>
          <p:cNvSpPr>
            <a:spLocks noGrp="1"/>
          </p:cNvSpPr>
          <p:nvPr>
            <p:ph type="sldNum" idx="12"/>
          </p:nvPr>
        </p:nvSpPr>
        <p:spPr/>
        <p:txBody>
          <a:bodyPr/>
          <a:lstStyle/>
          <a:p>
            <a:pPr lvl="0">
              <a:spcBef>
                <a:spcPts val="0"/>
              </a:spcBef>
              <a:buNone/>
            </a:pPr>
            <a:fld id="{00000000-1234-1234-1234-123412341234}" type="slidenum">
              <a:rPr lang="en" smtClean="0"/>
              <a:t>86</a:t>
            </a:fld>
            <a:endParaRPr lang="en"/>
          </a:p>
        </p:txBody>
      </p:sp>
      <p:pic>
        <p:nvPicPr>
          <p:cNvPr id="9" name="图片 8">
            <a:extLst>
              <a:ext uri="{FF2B5EF4-FFF2-40B4-BE49-F238E27FC236}">
                <a16:creationId xmlns:a16="http://schemas.microsoft.com/office/drawing/2014/main" id="{6A88C2ED-037D-4650-BEFE-63BE17021D26}"/>
              </a:ext>
            </a:extLst>
          </p:cNvPr>
          <p:cNvPicPr>
            <a:picLocks noChangeAspect="1"/>
          </p:cNvPicPr>
          <p:nvPr/>
        </p:nvPicPr>
        <p:blipFill>
          <a:blip r:embed="rId2"/>
          <a:stretch>
            <a:fillRect/>
          </a:stretch>
        </p:blipFill>
        <p:spPr>
          <a:xfrm>
            <a:off x="4708757" y="1397157"/>
            <a:ext cx="3714286" cy="2714286"/>
          </a:xfrm>
          <a:prstGeom prst="rect">
            <a:avLst/>
          </a:prstGeom>
        </p:spPr>
      </p:pic>
    </p:spTree>
    <p:extLst>
      <p:ext uri="{BB962C8B-B14F-4D97-AF65-F5344CB8AC3E}">
        <p14:creationId xmlns:p14="http://schemas.microsoft.com/office/powerpoint/2010/main" val="22412127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5ACD1-CF49-42C8-85A7-987659DDEFB5}"/>
              </a:ext>
            </a:extLst>
          </p:cNvPr>
          <p:cNvSpPr>
            <a:spLocks noGrp="1"/>
          </p:cNvSpPr>
          <p:nvPr>
            <p:ph type="title"/>
          </p:nvPr>
        </p:nvSpPr>
        <p:spPr/>
        <p:txBody>
          <a:bodyPr/>
          <a:lstStyle/>
          <a:p>
            <a:r>
              <a:rPr lang="en-US" altLang="zh-CN" dirty="0"/>
              <a:t>open()</a:t>
            </a:r>
            <a:endParaRPr lang="zh-CN" altLang="en-US" dirty="0"/>
          </a:p>
        </p:txBody>
      </p:sp>
      <p:sp>
        <p:nvSpPr>
          <p:cNvPr id="3" name="文本占位符 2">
            <a:extLst>
              <a:ext uri="{FF2B5EF4-FFF2-40B4-BE49-F238E27FC236}">
                <a16:creationId xmlns:a16="http://schemas.microsoft.com/office/drawing/2014/main" id="{9C7F345D-464C-4592-9B4D-0D48CA669462}"/>
              </a:ext>
            </a:extLst>
          </p:cNvPr>
          <p:cNvSpPr>
            <a:spLocks noGrp="1"/>
          </p:cNvSpPr>
          <p:nvPr>
            <p:ph type="body" idx="1"/>
          </p:nvPr>
        </p:nvSpPr>
        <p:spPr/>
        <p:txBody>
          <a:bodyPr/>
          <a:lstStyle/>
          <a:p>
            <a:r>
              <a:rPr lang="zh-CN" altLang="en-US" dirty="0"/>
              <a:t>调用统一接口</a:t>
            </a:r>
            <a:r>
              <a:rPr lang="en-US" altLang="zh-CN" dirty="0"/>
              <a:t>open</a:t>
            </a:r>
            <a:r>
              <a:rPr lang="zh-CN" altLang="en-US" dirty="0"/>
              <a:t>，获得文件描述符</a:t>
            </a:r>
            <a:r>
              <a:rPr lang="en-US" altLang="zh-CN" dirty="0" err="1"/>
              <a:t>fd</a:t>
            </a:r>
            <a:endParaRPr lang="en-US" altLang="zh-CN" dirty="0"/>
          </a:p>
          <a:p>
            <a:r>
              <a:rPr lang="en-US" altLang="zh-CN" dirty="0"/>
              <a:t>open</a:t>
            </a:r>
            <a:r>
              <a:rPr lang="zh-CN" altLang="en-US" dirty="0"/>
              <a:t>系统调用</a:t>
            </a:r>
            <a:r>
              <a:rPr lang="en-US" altLang="zh-CN" dirty="0" err="1"/>
              <a:t>sys_open</a:t>
            </a:r>
            <a:endParaRPr lang="zh-CN" altLang="en-US" dirty="0"/>
          </a:p>
        </p:txBody>
      </p:sp>
      <p:sp>
        <p:nvSpPr>
          <p:cNvPr id="5" name="灯片编号占位符 4">
            <a:extLst>
              <a:ext uri="{FF2B5EF4-FFF2-40B4-BE49-F238E27FC236}">
                <a16:creationId xmlns:a16="http://schemas.microsoft.com/office/drawing/2014/main" id="{52C2225A-A09A-4669-BB91-A733A42F3391}"/>
              </a:ext>
            </a:extLst>
          </p:cNvPr>
          <p:cNvSpPr>
            <a:spLocks noGrp="1"/>
          </p:cNvSpPr>
          <p:nvPr>
            <p:ph type="sldNum" idx="12"/>
          </p:nvPr>
        </p:nvSpPr>
        <p:spPr/>
        <p:txBody>
          <a:bodyPr/>
          <a:lstStyle/>
          <a:p>
            <a:pPr lvl="0">
              <a:spcBef>
                <a:spcPts val="0"/>
              </a:spcBef>
              <a:buNone/>
            </a:pPr>
            <a:fld id="{00000000-1234-1234-1234-123412341234}" type="slidenum">
              <a:rPr lang="en" smtClean="0"/>
              <a:t>87</a:t>
            </a:fld>
            <a:endParaRPr lang="en"/>
          </a:p>
        </p:txBody>
      </p:sp>
      <p:pic>
        <p:nvPicPr>
          <p:cNvPr id="6" name="图片 5">
            <a:extLst>
              <a:ext uri="{FF2B5EF4-FFF2-40B4-BE49-F238E27FC236}">
                <a16:creationId xmlns:a16="http://schemas.microsoft.com/office/drawing/2014/main" id="{D6FC6835-01BD-4867-BE19-E57E017EC3BA}"/>
              </a:ext>
            </a:extLst>
          </p:cNvPr>
          <p:cNvPicPr>
            <a:picLocks noChangeAspect="1"/>
          </p:cNvPicPr>
          <p:nvPr/>
        </p:nvPicPr>
        <p:blipFill>
          <a:blip r:embed="rId2"/>
          <a:stretch>
            <a:fillRect/>
          </a:stretch>
        </p:blipFill>
        <p:spPr>
          <a:xfrm>
            <a:off x="4495831" y="2151877"/>
            <a:ext cx="4648169" cy="839745"/>
          </a:xfrm>
          <a:prstGeom prst="rect">
            <a:avLst/>
          </a:prstGeom>
        </p:spPr>
      </p:pic>
    </p:spTree>
    <p:extLst>
      <p:ext uri="{BB962C8B-B14F-4D97-AF65-F5344CB8AC3E}">
        <p14:creationId xmlns:p14="http://schemas.microsoft.com/office/powerpoint/2010/main" val="33387477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54159-21DE-4F52-A385-697028540070}"/>
              </a:ext>
            </a:extLst>
          </p:cNvPr>
          <p:cNvSpPr>
            <a:spLocks noGrp="1"/>
          </p:cNvSpPr>
          <p:nvPr>
            <p:ph type="title"/>
          </p:nvPr>
        </p:nvSpPr>
        <p:spPr/>
        <p:txBody>
          <a:bodyPr/>
          <a:lstStyle/>
          <a:p>
            <a:r>
              <a:rPr lang="en-US" altLang="zh-CN" dirty="0" err="1"/>
              <a:t>sys_open</a:t>
            </a:r>
            <a:r>
              <a:rPr lang="en-US" altLang="zh-CN" dirty="0"/>
              <a:t>()</a:t>
            </a:r>
            <a:endParaRPr lang="zh-CN" altLang="en-US" dirty="0"/>
          </a:p>
        </p:txBody>
      </p:sp>
      <p:sp>
        <p:nvSpPr>
          <p:cNvPr id="3" name="文本占位符 2">
            <a:extLst>
              <a:ext uri="{FF2B5EF4-FFF2-40B4-BE49-F238E27FC236}">
                <a16:creationId xmlns:a16="http://schemas.microsoft.com/office/drawing/2014/main" id="{03E9C14C-47D3-4F73-949A-24AB66FE32CF}"/>
              </a:ext>
            </a:extLst>
          </p:cNvPr>
          <p:cNvSpPr>
            <a:spLocks noGrp="1"/>
          </p:cNvSpPr>
          <p:nvPr>
            <p:ph type="body" idx="1"/>
          </p:nvPr>
        </p:nvSpPr>
        <p:spPr/>
        <p:txBody>
          <a:bodyPr/>
          <a:lstStyle/>
          <a:p>
            <a:r>
              <a:rPr lang="zh-CN" altLang="en-US" dirty="0"/>
              <a:t>判断是否需要创建文件</a:t>
            </a:r>
            <a:endParaRPr lang="en-US" altLang="zh-CN" dirty="0"/>
          </a:p>
          <a:p>
            <a:r>
              <a:rPr lang="zh-CN" altLang="en-US" dirty="0"/>
              <a:t>否则读入</a:t>
            </a:r>
            <a:r>
              <a:rPr lang="en-US" altLang="zh-CN" dirty="0" err="1"/>
              <a:t>inode</a:t>
            </a:r>
            <a:r>
              <a:rPr lang="en-US" altLang="zh-CN" dirty="0"/>
              <a:t>(</a:t>
            </a:r>
            <a:r>
              <a:rPr lang="en-US" altLang="zh-CN" dirty="0" err="1"/>
              <a:t>namei</a:t>
            </a:r>
            <a:r>
              <a:rPr lang="zh-CN" altLang="en-US" dirty="0"/>
              <a:t>函数</a:t>
            </a:r>
            <a:r>
              <a:rPr lang="en-US" altLang="zh-CN" dirty="0"/>
              <a:t>)</a:t>
            </a:r>
            <a:endParaRPr lang="zh-CN" altLang="en-US" dirty="0"/>
          </a:p>
        </p:txBody>
      </p:sp>
      <p:sp>
        <p:nvSpPr>
          <p:cNvPr id="5" name="灯片编号占位符 4">
            <a:extLst>
              <a:ext uri="{FF2B5EF4-FFF2-40B4-BE49-F238E27FC236}">
                <a16:creationId xmlns:a16="http://schemas.microsoft.com/office/drawing/2014/main" id="{950B723A-5D54-4650-9176-7F1F601473C0}"/>
              </a:ext>
            </a:extLst>
          </p:cNvPr>
          <p:cNvSpPr>
            <a:spLocks noGrp="1"/>
          </p:cNvSpPr>
          <p:nvPr>
            <p:ph type="sldNum" idx="12"/>
          </p:nvPr>
        </p:nvSpPr>
        <p:spPr/>
        <p:txBody>
          <a:bodyPr/>
          <a:lstStyle/>
          <a:p>
            <a:pPr lvl="0">
              <a:spcBef>
                <a:spcPts val="0"/>
              </a:spcBef>
              <a:buNone/>
            </a:pPr>
            <a:fld id="{00000000-1234-1234-1234-123412341234}" type="slidenum">
              <a:rPr lang="en" smtClean="0"/>
              <a:t>88</a:t>
            </a:fld>
            <a:endParaRPr lang="en"/>
          </a:p>
        </p:txBody>
      </p:sp>
      <p:pic>
        <p:nvPicPr>
          <p:cNvPr id="6" name="图片 5">
            <a:extLst>
              <a:ext uri="{FF2B5EF4-FFF2-40B4-BE49-F238E27FC236}">
                <a16:creationId xmlns:a16="http://schemas.microsoft.com/office/drawing/2014/main" id="{825508D8-AE4D-4747-8FC1-93C80C0A30BA}"/>
              </a:ext>
            </a:extLst>
          </p:cNvPr>
          <p:cNvPicPr>
            <a:picLocks noChangeAspect="1"/>
          </p:cNvPicPr>
          <p:nvPr/>
        </p:nvPicPr>
        <p:blipFill>
          <a:blip r:embed="rId3"/>
          <a:stretch>
            <a:fillRect/>
          </a:stretch>
        </p:blipFill>
        <p:spPr>
          <a:xfrm>
            <a:off x="4572000" y="1235252"/>
            <a:ext cx="3771429" cy="3038095"/>
          </a:xfrm>
          <a:prstGeom prst="rect">
            <a:avLst/>
          </a:prstGeom>
        </p:spPr>
      </p:pic>
    </p:spTree>
    <p:extLst>
      <p:ext uri="{BB962C8B-B14F-4D97-AF65-F5344CB8AC3E}">
        <p14:creationId xmlns:p14="http://schemas.microsoft.com/office/powerpoint/2010/main" val="16338536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A740B-54D6-4422-B82A-EE8CB113E7CA}"/>
              </a:ext>
            </a:extLst>
          </p:cNvPr>
          <p:cNvSpPr>
            <a:spLocks noGrp="1"/>
          </p:cNvSpPr>
          <p:nvPr>
            <p:ph type="title"/>
          </p:nvPr>
        </p:nvSpPr>
        <p:spPr/>
        <p:txBody>
          <a:bodyPr/>
          <a:lstStyle/>
          <a:p>
            <a:r>
              <a:rPr lang="en-US" altLang="zh-CN" dirty="0" err="1"/>
              <a:t>sys_open</a:t>
            </a:r>
            <a:r>
              <a:rPr lang="en-US" altLang="zh-CN" dirty="0"/>
              <a:t>()</a:t>
            </a:r>
            <a:endParaRPr lang="zh-CN" altLang="en-US" dirty="0"/>
          </a:p>
        </p:txBody>
      </p:sp>
      <p:sp>
        <p:nvSpPr>
          <p:cNvPr id="3" name="文本占位符 2">
            <a:extLst>
              <a:ext uri="{FF2B5EF4-FFF2-40B4-BE49-F238E27FC236}">
                <a16:creationId xmlns:a16="http://schemas.microsoft.com/office/drawing/2014/main" id="{31D9A2ED-6DFB-4203-B278-8A76AD1AB2A2}"/>
              </a:ext>
            </a:extLst>
          </p:cNvPr>
          <p:cNvSpPr>
            <a:spLocks noGrp="1"/>
          </p:cNvSpPr>
          <p:nvPr>
            <p:ph type="body" idx="1"/>
          </p:nvPr>
        </p:nvSpPr>
        <p:spPr/>
        <p:txBody>
          <a:bodyPr/>
          <a:lstStyle/>
          <a:p>
            <a:r>
              <a:rPr lang="en-US" altLang="zh-CN" dirty="0" err="1"/>
              <a:t>filealloc</a:t>
            </a:r>
            <a:r>
              <a:rPr lang="zh-CN" altLang="en-US" dirty="0"/>
              <a:t>：申请新的文件描述符</a:t>
            </a:r>
            <a:endParaRPr lang="en-US" altLang="zh-CN" dirty="0"/>
          </a:p>
          <a:p>
            <a:r>
              <a:rPr lang="zh-CN" altLang="en-US" dirty="0"/>
              <a:t>修改文件头信息</a:t>
            </a:r>
            <a:endParaRPr lang="en-US" altLang="zh-CN" dirty="0"/>
          </a:p>
          <a:p>
            <a:r>
              <a:rPr lang="zh-CN" altLang="en-US" dirty="0"/>
              <a:t>返回文件描述符</a:t>
            </a:r>
          </a:p>
        </p:txBody>
      </p:sp>
      <p:sp>
        <p:nvSpPr>
          <p:cNvPr id="5" name="灯片编号占位符 4">
            <a:extLst>
              <a:ext uri="{FF2B5EF4-FFF2-40B4-BE49-F238E27FC236}">
                <a16:creationId xmlns:a16="http://schemas.microsoft.com/office/drawing/2014/main" id="{724F6348-FB7C-4DB9-92FE-7FF6C0FE6E0E}"/>
              </a:ext>
            </a:extLst>
          </p:cNvPr>
          <p:cNvSpPr>
            <a:spLocks noGrp="1"/>
          </p:cNvSpPr>
          <p:nvPr>
            <p:ph type="sldNum" idx="12"/>
          </p:nvPr>
        </p:nvSpPr>
        <p:spPr/>
        <p:txBody>
          <a:bodyPr/>
          <a:lstStyle/>
          <a:p>
            <a:pPr lvl="0">
              <a:spcBef>
                <a:spcPts val="0"/>
              </a:spcBef>
              <a:buNone/>
            </a:pPr>
            <a:fld id="{00000000-1234-1234-1234-123412341234}" type="slidenum">
              <a:rPr lang="en" smtClean="0"/>
              <a:t>89</a:t>
            </a:fld>
            <a:endParaRPr lang="en"/>
          </a:p>
        </p:txBody>
      </p:sp>
      <p:pic>
        <p:nvPicPr>
          <p:cNvPr id="6" name="图片 5">
            <a:extLst>
              <a:ext uri="{FF2B5EF4-FFF2-40B4-BE49-F238E27FC236}">
                <a16:creationId xmlns:a16="http://schemas.microsoft.com/office/drawing/2014/main" id="{5523EF74-7B6C-4660-B367-103EDEC8592F}"/>
              </a:ext>
            </a:extLst>
          </p:cNvPr>
          <p:cNvPicPr>
            <a:picLocks noChangeAspect="1"/>
          </p:cNvPicPr>
          <p:nvPr/>
        </p:nvPicPr>
        <p:blipFill>
          <a:blip r:embed="rId3"/>
          <a:stretch>
            <a:fillRect/>
          </a:stretch>
        </p:blipFill>
        <p:spPr>
          <a:xfrm>
            <a:off x="4298100" y="1420966"/>
            <a:ext cx="4304762" cy="2666667"/>
          </a:xfrm>
          <a:prstGeom prst="rect">
            <a:avLst/>
          </a:prstGeom>
        </p:spPr>
      </p:pic>
    </p:spTree>
    <p:extLst>
      <p:ext uri="{BB962C8B-B14F-4D97-AF65-F5344CB8AC3E}">
        <p14:creationId xmlns:p14="http://schemas.microsoft.com/office/powerpoint/2010/main" val="1132360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1404300" y="877891"/>
            <a:ext cx="6335400" cy="3092700"/>
          </a:xfrm>
          <a:prstGeom prst="rect">
            <a:avLst/>
          </a:prstGeom>
        </p:spPr>
        <p:txBody>
          <a:bodyPr wrap="square" lIns="91425" tIns="91425" rIns="91425" bIns="91425" anchor="ctr" anchorCtr="0">
            <a:noAutofit/>
          </a:bodyPr>
          <a:lstStyle/>
          <a:p>
            <a:pPr lvl="0">
              <a:spcBef>
                <a:spcPts val="0"/>
              </a:spcBef>
              <a:buNone/>
            </a:pPr>
            <a:r>
              <a:rPr lang="en-US" altLang="zh-CN" dirty="0"/>
              <a:t>Shell</a:t>
            </a:r>
            <a:endParaRPr lang="en" dirty="0"/>
          </a:p>
        </p:txBody>
      </p:sp>
      <p:sp>
        <p:nvSpPr>
          <p:cNvPr id="132" name="Shape 132"/>
          <p:cNvSpPr txBox="1">
            <a:spLocks noGrp="1"/>
          </p:cNvSpPr>
          <p:nvPr>
            <p:ph type="sldNum" idx="12"/>
          </p:nvPr>
        </p:nvSpPr>
        <p:spPr>
          <a:xfrm>
            <a:off x="4023300" y="4593850"/>
            <a:ext cx="1097400" cy="549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9</a:t>
            </a:fld>
            <a:endParaRPr lang="en"/>
          </a:p>
        </p:txBody>
      </p:sp>
    </p:spTree>
    <p:extLst>
      <p:ext uri="{BB962C8B-B14F-4D97-AF65-F5344CB8AC3E}">
        <p14:creationId xmlns:p14="http://schemas.microsoft.com/office/powerpoint/2010/main" val="4482722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4DF2A-D561-4F07-8A22-80E059AEBDA1}"/>
              </a:ext>
            </a:extLst>
          </p:cNvPr>
          <p:cNvSpPr>
            <a:spLocks noGrp="1"/>
          </p:cNvSpPr>
          <p:nvPr>
            <p:ph type="title"/>
          </p:nvPr>
        </p:nvSpPr>
        <p:spPr/>
        <p:txBody>
          <a:bodyPr/>
          <a:lstStyle/>
          <a:p>
            <a:r>
              <a:rPr lang="en-US" altLang="zh-CN" dirty="0" err="1"/>
              <a:t>namei</a:t>
            </a:r>
            <a:r>
              <a:rPr lang="en-US" altLang="zh-CN" dirty="0"/>
              <a:t>()</a:t>
            </a:r>
            <a:endParaRPr lang="zh-CN" altLang="en-US" dirty="0"/>
          </a:p>
        </p:txBody>
      </p:sp>
      <p:sp>
        <p:nvSpPr>
          <p:cNvPr id="3" name="文本占位符 2">
            <a:extLst>
              <a:ext uri="{FF2B5EF4-FFF2-40B4-BE49-F238E27FC236}">
                <a16:creationId xmlns:a16="http://schemas.microsoft.com/office/drawing/2014/main" id="{5E05F8D1-6DDD-4595-A78E-21C645FA5EA4}"/>
              </a:ext>
            </a:extLst>
          </p:cNvPr>
          <p:cNvSpPr>
            <a:spLocks noGrp="1"/>
          </p:cNvSpPr>
          <p:nvPr>
            <p:ph type="body" idx="1"/>
          </p:nvPr>
        </p:nvSpPr>
        <p:spPr/>
        <p:txBody>
          <a:bodyPr/>
          <a:lstStyle/>
          <a:p>
            <a:r>
              <a:rPr lang="zh-CN" altLang="en-US" dirty="0"/>
              <a:t>寻找并打开文件</a:t>
            </a:r>
            <a:endParaRPr lang="en-US" altLang="zh-CN" dirty="0"/>
          </a:p>
          <a:p>
            <a:r>
              <a:rPr lang="en-US" altLang="zh-CN" dirty="0" err="1"/>
              <a:t>namex</a:t>
            </a:r>
            <a:r>
              <a:rPr lang="en-US" altLang="zh-CN" dirty="0"/>
              <a:t>:</a:t>
            </a:r>
            <a:r>
              <a:rPr lang="zh-CN" altLang="en-US" dirty="0"/>
              <a:t>路经查找</a:t>
            </a:r>
            <a:r>
              <a:rPr lang="en-US" altLang="zh-CN" dirty="0" err="1"/>
              <a:t>inode</a:t>
            </a:r>
            <a:endParaRPr lang="zh-CN" altLang="en-US" dirty="0"/>
          </a:p>
        </p:txBody>
      </p:sp>
      <p:sp>
        <p:nvSpPr>
          <p:cNvPr id="5" name="灯片编号占位符 4">
            <a:extLst>
              <a:ext uri="{FF2B5EF4-FFF2-40B4-BE49-F238E27FC236}">
                <a16:creationId xmlns:a16="http://schemas.microsoft.com/office/drawing/2014/main" id="{D70FAA10-C086-41BE-8B6D-A0B17FC55786}"/>
              </a:ext>
            </a:extLst>
          </p:cNvPr>
          <p:cNvSpPr>
            <a:spLocks noGrp="1"/>
          </p:cNvSpPr>
          <p:nvPr>
            <p:ph type="sldNum" idx="12"/>
          </p:nvPr>
        </p:nvSpPr>
        <p:spPr/>
        <p:txBody>
          <a:bodyPr/>
          <a:lstStyle/>
          <a:p>
            <a:pPr lvl="0">
              <a:spcBef>
                <a:spcPts val="0"/>
              </a:spcBef>
              <a:buNone/>
            </a:pPr>
            <a:fld id="{00000000-1234-1234-1234-123412341234}" type="slidenum">
              <a:rPr lang="en" smtClean="0"/>
              <a:t>90</a:t>
            </a:fld>
            <a:endParaRPr lang="en"/>
          </a:p>
        </p:txBody>
      </p:sp>
      <p:pic>
        <p:nvPicPr>
          <p:cNvPr id="6" name="图片 5">
            <a:extLst>
              <a:ext uri="{FF2B5EF4-FFF2-40B4-BE49-F238E27FC236}">
                <a16:creationId xmlns:a16="http://schemas.microsoft.com/office/drawing/2014/main" id="{8C8F0A83-8213-43CB-A038-423D8D4FC08E}"/>
              </a:ext>
            </a:extLst>
          </p:cNvPr>
          <p:cNvPicPr/>
          <p:nvPr/>
        </p:nvPicPr>
        <p:blipFill>
          <a:blip r:embed="rId3">
            <a:extLst>
              <a:ext uri="{28A0092B-C50C-407E-A947-70E740481C1C}">
                <a14:useLocalDpi xmlns:a14="http://schemas.microsoft.com/office/drawing/2010/main" val="0"/>
              </a:ext>
            </a:extLst>
          </a:blip>
          <a:stretch>
            <a:fillRect/>
          </a:stretch>
        </p:blipFill>
        <p:spPr>
          <a:xfrm>
            <a:off x="5053012" y="2066925"/>
            <a:ext cx="2543175" cy="1009650"/>
          </a:xfrm>
          <a:prstGeom prst="rect">
            <a:avLst/>
          </a:prstGeom>
        </p:spPr>
      </p:pic>
    </p:spTree>
    <p:extLst>
      <p:ext uri="{BB962C8B-B14F-4D97-AF65-F5344CB8AC3E}">
        <p14:creationId xmlns:p14="http://schemas.microsoft.com/office/powerpoint/2010/main" val="6958589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961A7-E54E-4D9F-A77F-A92A2BC126B3}"/>
              </a:ext>
            </a:extLst>
          </p:cNvPr>
          <p:cNvSpPr>
            <a:spLocks noGrp="1"/>
          </p:cNvSpPr>
          <p:nvPr>
            <p:ph type="title"/>
          </p:nvPr>
        </p:nvSpPr>
        <p:spPr/>
        <p:txBody>
          <a:bodyPr/>
          <a:lstStyle/>
          <a:p>
            <a:r>
              <a:rPr lang="en-US" altLang="zh-CN" dirty="0" err="1"/>
              <a:t>namex</a:t>
            </a:r>
            <a:endParaRPr lang="zh-CN" altLang="en-US" dirty="0"/>
          </a:p>
        </p:txBody>
      </p:sp>
      <p:sp>
        <p:nvSpPr>
          <p:cNvPr id="3" name="文本占位符 2">
            <a:extLst>
              <a:ext uri="{FF2B5EF4-FFF2-40B4-BE49-F238E27FC236}">
                <a16:creationId xmlns:a16="http://schemas.microsoft.com/office/drawing/2014/main" id="{EEAAB002-26D9-41B1-810F-CAB745DED47C}"/>
              </a:ext>
            </a:extLst>
          </p:cNvPr>
          <p:cNvSpPr>
            <a:spLocks noGrp="1"/>
          </p:cNvSpPr>
          <p:nvPr>
            <p:ph type="body" idx="1"/>
          </p:nvPr>
        </p:nvSpPr>
        <p:spPr/>
        <p:txBody>
          <a:bodyPr/>
          <a:lstStyle/>
          <a:p>
            <a:r>
              <a:rPr lang="zh-CN" altLang="en-US" dirty="0"/>
              <a:t>以</a:t>
            </a:r>
            <a:r>
              <a:rPr lang="en-US" altLang="zh-CN" dirty="0"/>
              <a:t>/</a:t>
            </a:r>
            <a:r>
              <a:rPr lang="zh-CN" altLang="en-US" dirty="0"/>
              <a:t>开头：从根目录开始</a:t>
            </a:r>
            <a:endParaRPr lang="en-US" altLang="zh-CN" dirty="0"/>
          </a:p>
          <a:p>
            <a:r>
              <a:rPr lang="zh-CN" altLang="en-US" dirty="0"/>
              <a:t>否则从当前目录开始</a:t>
            </a:r>
            <a:endParaRPr lang="en-US" altLang="zh-CN" dirty="0"/>
          </a:p>
          <a:p>
            <a:r>
              <a:rPr lang="en-US" altLang="zh-CN" dirty="0" err="1"/>
              <a:t>dirlookup</a:t>
            </a:r>
            <a:r>
              <a:rPr lang="zh-CN" altLang="en-US" dirty="0"/>
              <a:t>：寻找下一层目录节点</a:t>
            </a:r>
            <a:endParaRPr lang="en-US" altLang="zh-CN" dirty="0"/>
          </a:p>
        </p:txBody>
      </p:sp>
      <p:sp>
        <p:nvSpPr>
          <p:cNvPr id="5" name="灯片编号占位符 4">
            <a:extLst>
              <a:ext uri="{FF2B5EF4-FFF2-40B4-BE49-F238E27FC236}">
                <a16:creationId xmlns:a16="http://schemas.microsoft.com/office/drawing/2014/main" id="{85F695FF-E6C5-4834-A137-C70ACDEE4705}"/>
              </a:ext>
            </a:extLst>
          </p:cNvPr>
          <p:cNvSpPr>
            <a:spLocks noGrp="1"/>
          </p:cNvSpPr>
          <p:nvPr>
            <p:ph type="sldNum" idx="12"/>
          </p:nvPr>
        </p:nvSpPr>
        <p:spPr/>
        <p:txBody>
          <a:bodyPr/>
          <a:lstStyle/>
          <a:p>
            <a:pPr lvl="0">
              <a:spcBef>
                <a:spcPts val="0"/>
              </a:spcBef>
              <a:buNone/>
            </a:pPr>
            <a:fld id="{00000000-1234-1234-1234-123412341234}" type="slidenum">
              <a:rPr lang="en" smtClean="0"/>
              <a:t>91</a:t>
            </a:fld>
            <a:endParaRPr lang="en"/>
          </a:p>
        </p:txBody>
      </p:sp>
      <p:pic>
        <p:nvPicPr>
          <p:cNvPr id="6" name="图片 5">
            <a:extLst>
              <a:ext uri="{FF2B5EF4-FFF2-40B4-BE49-F238E27FC236}">
                <a16:creationId xmlns:a16="http://schemas.microsoft.com/office/drawing/2014/main" id="{F674B61B-ACF0-47D7-A27F-F978440EFB7E}"/>
              </a:ext>
            </a:extLst>
          </p:cNvPr>
          <p:cNvPicPr/>
          <p:nvPr/>
        </p:nvPicPr>
        <p:blipFill>
          <a:blip r:embed="rId3">
            <a:extLst>
              <a:ext uri="{28A0092B-C50C-407E-A947-70E740481C1C}">
                <a14:useLocalDpi xmlns:a14="http://schemas.microsoft.com/office/drawing/2010/main" val="0"/>
              </a:ext>
            </a:extLst>
          </a:blip>
          <a:stretch>
            <a:fillRect/>
          </a:stretch>
        </p:blipFill>
        <p:spPr>
          <a:xfrm>
            <a:off x="4679950" y="471487"/>
            <a:ext cx="3619500" cy="4200525"/>
          </a:xfrm>
          <a:prstGeom prst="rect">
            <a:avLst/>
          </a:prstGeom>
        </p:spPr>
      </p:pic>
    </p:spTree>
    <p:extLst>
      <p:ext uri="{BB962C8B-B14F-4D97-AF65-F5344CB8AC3E}">
        <p14:creationId xmlns:p14="http://schemas.microsoft.com/office/powerpoint/2010/main" val="1507012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5AE44-49CB-4E99-9F59-C20B979D8D9E}"/>
              </a:ext>
            </a:extLst>
          </p:cNvPr>
          <p:cNvSpPr>
            <a:spLocks noGrp="1"/>
          </p:cNvSpPr>
          <p:nvPr>
            <p:ph type="title"/>
          </p:nvPr>
        </p:nvSpPr>
        <p:spPr/>
        <p:txBody>
          <a:bodyPr/>
          <a:lstStyle/>
          <a:p>
            <a:r>
              <a:rPr lang="en-US" altLang="zh-CN" dirty="0"/>
              <a:t>cat()</a:t>
            </a:r>
            <a:r>
              <a:rPr lang="zh-CN" altLang="en-US" dirty="0"/>
              <a:t>：从文件读入内容</a:t>
            </a:r>
          </a:p>
        </p:txBody>
      </p:sp>
      <p:sp>
        <p:nvSpPr>
          <p:cNvPr id="3" name="文本占位符 2">
            <a:extLst>
              <a:ext uri="{FF2B5EF4-FFF2-40B4-BE49-F238E27FC236}">
                <a16:creationId xmlns:a16="http://schemas.microsoft.com/office/drawing/2014/main" id="{144E645F-4353-48DE-8F2E-F723CD356BF7}"/>
              </a:ext>
            </a:extLst>
          </p:cNvPr>
          <p:cNvSpPr>
            <a:spLocks noGrp="1"/>
          </p:cNvSpPr>
          <p:nvPr>
            <p:ph type="body" idx="1"/>
          </p:nvPr>
        </p:nvSpPr>
        <p:spPr/>
        <p:txBody>
          <a:bodyPr/>
          <a:lstStyle/>
          <a:p>
            <a:r>
              <a:rPr lang="zh-CN" altLang="en-US" dirty="0"/>
              <a:t>每次读取一小块</a:t>
            </a:r>
            <a:r>
              <a:rPr lang="en-US" altLang="zh-CN" dirty="0"/>
              <a:t>(512B)</a:t>
            </a:r>
          </a:p>
          <a:p>
            <a:r>
              <a:rPr lang="zh-CN" altLang="en-US" dirty="0"/>
              <a:t>然后写到控制台里</a:t>
            </a:r>
            <a:endParaRPr lang="en-US" altLang="zh-CN" dirty="0"/>
          </a:p>
          <a:p>
            <a:r>
              <a:rPr lang="en-US" altLang="zh-CN" dirty="0"/>
              <a:t>read()</a:t>
            </a:r>
            <a:r>
              <a:rPr lang="zh-CN" altLang="en-US" dirty="0"/>
              <a:t>调用</a:t>
            </a:r>
            <a:r>
              <a:rPr lang="en-US" altLang="zh-CN" dirty="0" err="1"/>
              <a:t>sys_read</a:t>
            </a:r>
            <a:r>
              <a:rPr lang="en-US" altLang="zh-CN" dirty="0"/>
              <a:t>()</a:t>
            </a:r>
          </a:p>
        </p:txBody>
      </p:sp>
      <p:sp>
        <p:nvSpPr>
          <p:cNvPr id="5" name="灯片编号占位符 4">
            <a:extLst>
              <a:ext uri="{FF2B5EF4-FFF2-40B4-BE49-F238E27FC236}">
                <a16:creationId xmlns:a16="http://schemas.microsoft.com/office/drawing/2014/main" id="{8E29C49C-6FFD-4BA6-A6B3-B029A8FA92A9}"/>
              </a:ext>
            </a:extLst>
          </p:cNvPr>
          <p:cNvSpPr>
            <a:spLocks noGrp="1"/>
          </p:cNvSpPr>
          <p:nvPr>
            <p:ph type="sldNum" idx="12"/>
          </p:nvPr>
        </p:nvSpPr>
        <p:spPr/>
        <p:txBody>
          <a:bodyPr/>
          <a:lstStyle/>
          <a:p>
            <a:pPr lvl="0">
              <a:spcBef>
                <a:spcPts val="0"/>
              </a:spcBef>
              <a:buNone/>
            </a:pPr>
            <a:fld id="{00000000-1234-1234-1234-123412341234}" type="slidenum">
              <a:rPr lang="en" smtClean="0"/>
              <a:t>92</a:t>
            </a:fld>
            <a:endParaRPr lang="en"/>
          </a:p>
        </p:txBody>
      </p:sp>
      <p:pic>
        <p:nvPicPr>
          <p:cNvPr id="6" name="图片 5">
            <a:extLst>
              <a:ext uri="{FF2B5EF4-FFF2-40B4-BE49-F238E27FC236}">
                <a16:creationId xmlns:a16="http://schemas.microsoft.com/office/drawing/2014/main" id="{75CF8C3B-2B02-4492-8079-F1E6BAAD41FB}"/>
              </a:ext>
            </a:extLst>
          </p:cNvPr>
          <p:cNvPicPr/>
          <p:nvPr/>
        </p:nvPicPr>
        <p:blipFill>
          <a:blip r:embed="rId3">
            <a:extLst>
              <a:ext uri="{28A0092B-C50C-407E-A947-70E740481C1C}">
                <a14:useLocalDpi xmlns:a14="http://schemas.microsoft.com/office/drawing/2010/main" val="0"/>
              </a:ext>
            </a:extLst>
          </a:blip>
          <a:stretch>
            <a:fillRect/>
          </a:stretch>
        </p:blipFill>
        <p:spPr>
          <a:xfrm>
            <a:off x="4572000" y="1254112"/>
            <a:ext cx="3667125" cy="3000375"/>
          </a:xfrm>
          <a:prstGeom prst="rect">
            <a:avLst/>
          </a:prstGeom>
        </p:spPr>
      </p:pic>
    </p:spTree>
    <p:extLst>
      <p:ext uri="{BB962C8B-B14F-4D97-AF65-F5344CB8AC3E}">
        <p14:creationId xmlns:p14="http://schemas.microsoft.com/office/powerpoint/2010/main" val="21955485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0258C-7514-4E7A-98A9-53642ED07B7E}"/>
              </a:ext>
            </a:extLst>
          </p:cNvPr>
          <p:cNvSpPr>
            <a:spLocks noGrp="1"/>
          </p:cNvSpPr>
          <p:nvPr>
            <p:ph type="title"/>
          </p:nvPr>
        </p:nvSpPr>
        <p:spPr/>
        <p:txBody>
          <a:bodyPr/>
          <a:lstStyle/>
          <a:p>
            <a:r>
              <a:rPr lang="en-US" altLang="zh-CN" dirty="0" err="1"/>
              <a:t>sys_read</a:t>
            </a:r>
            <a:r>
              <a:rPr lang="en-US" altLang="zh-CN" dirty="0"/>
              <a:t>()</a:t>
            </a:r>
            <a:endParaRPr lang="zh-CN" altLang="en-US" dirty="0"/>
          </a:p>
        </p:txBody>
      </p:sp>
      <p:sp>
        <p:nvSpPr>
          <p:cNvPr id="3" name="文本占位符 2">
            <a:extLst>
              <a:ext uri="{FF2B5EF4-FFF2-40B4-BE49-F238E27FC236}">
                <a16:creationId xmlns:a16="http://schemas.microsoft.com/office/drawing/2014/main" id="{A5BAF6CE-B005-431B-8B16-EFF7F731180E}"/>
              </a:ext>
            </a:extLst>
          </p:cNvPr>
          <p:cNvSpPr>
            <a:spLocks noGrp="1"/>
          </p:cNvSpPr>
          <p:nvPr>
            <p:ph type="body" idx="1"/>
          </p:nvPr>
        </p:nvSpPr>
        <p:spPr/>
        <p:txBody>
          <a:bodyPr/>
          <a:lstStyle/>
          <a:p>
            <a:r>
              <a:rPr lang="zh-CN" altLang="en-US" dirty="0"/>
              <a:t>简单检查</a:t>
            </a:r>
            <a:endParaRPr lang="en-US" altLang="zh-CN" dirty="0"/>
          </a:p>
          <a:p>
            <a:r>
              <a:rPr lang="zh-CN" altLang="en-US" dirty="0"/>
              <a:t>传给</a:t>
            </a:r>
            <a:r>
              <a:rPr lang="en-US" altLang="zh-CN" dirty="0" err="1"/>
              <a:t>fileread</a:t>
            </a:r>
            <a:r>
              <a:rPr lang="en-US" altLang="zh-CN" dirty="0"/>
              <a:t>()</a:t>
            </a:r>
            <a:endParaRPr lang="zh-CN" altLang="en-US" dirty="0"/>
          </a:p>
        </p:txBody>
      </p:sp>
      <p:sp>
        <p:nvSpPr>
          <p:cNvPr id="5" name="灯片编号占位符 4">
            <a:extLst>
              <a:ext uri="{FF2B5EF4-FFF2-40B4-BE49-F238E27FC236}">
                <a16:creationId xmlns:a16="http://schemas.microsoft.com/office/drawing/2014/main" id="{301A3E12-1EE2-4644-90E7-544692FFB82F}"/>
              </a:ext>
            </a:extLst>
          </p:cNvPr>
          <p:cNvSpPr>
            <a:spLocks noGrp="1"/>
          </p:cNvSpPr>
          <p:nvPr>
            <p:ph type="sldNum" idx="12"/>
          </p:nvPr>
        </p:nvSpPr>
        <p:spPr/>
        <p:txBody>
          <a:bodyPr/>
          <a:lstStyle/>
          <a:p>
            <a:pPr lvl="0">
              <a:spcBef>
                <a:spcPts val="0"/>
              </a:spcBef>
              <a:buNone/>
            </a:pPr>
            <a:fld id="{00000000-1234-1234-1234-123412341234}" type="slidenum">
              <a:rPr lang="en" smtClean="0"/>
              <a:t>93</a:t>
            </a:fld>
            <a:endParaRPr lang="en"/>
          </a:p>
        </p:txBody>
      </p:sp>
      <p:pic>
        <p:nvPicPr>
          <p:cNvPr id="7" name="图片 6">
            <a:extLst>
              <a:ext uri="{FF2B5EF4-FFF2-40B4-BE49-F238E27FC236}">
                <a16:creationId xmlns:a16="http://schemas.microsoft.com/office/drawing/2014/main" id="{9B0E71BD-099E-41DB-AF21-EC6B9F89157A}"/>
              </a:ext>
            </a:extLst>
          </p:cNvPr>
          <p:cNvPicPr/>
          <p:nvPr/>
        </p:nvPicPr>
        <p:blipFill>
          <a:blip r:embed="rId2">
            <a:extLst>
              <a:ext uri="{28A0092B-C50C-407E-A947-70E740481C1C}">
                <a14:useLocalDpi xmlns:a14="http://schemas.microsoft.com/office/drawing/2010/main" val="0"/>
              </a:ext>
            </a:extLst>
          </a:blip>
          <a:stretch>
            <a:fillRect/>
          </a:stretch>
        </p:blipFill>
        <p:spPr>
          <a:xfrm>
            <a:off x="3869690" y="1627822"/>
            <a:ext cx="5274310" cy="1887855"/>
          </a:xfrm>
          <a:prstGeom prst="rect">
            <a:avLst/>
          </a:prstGeom>
        </p:spPr>
      </p:pic>
    </p:spTree>
    <p:extLst>
      <p:ext uri="{BB962C8B-B14F-4D97-AF65-F5344CB8AC3E}">
        <p14:creationId xmlns:p14="http://schemas.microsoft.com/office/powerpoint/2010/main" val="11975747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60B6D-2FA5-4F3A-AFF5-E0774243DE08}"/>
              </a:ext>
            </a:extLst>
          </p:cNvPr>
          <p:cNvSpPr>
            <a:spLocks noGrp="1"/>
          </p:cNvSpPr>
          <p:nvPr>
            <p:ph type="title"/>
          </p:nvPr>
        </p:nvSpPr>
        <p:spPr/>
        <p:txBody>
          <a:bodyPr/>
          <a:lstStyle/>
          <a:p>
            <a:r>
              <a:rPr lang="en-US" altLang="zh-CN" dirty="0" err="1"/>
              <a:t>fileread</a:t>
            </a:r>
            <a:r>
              <a:rPr lang="en-US" altLang="zh-CN" dirty="0"/>
              <a:t>()</a:t>
            </a:r>
            <a:endParaRPr lang="zh-CN" altLang="en-US" dirty="0"/>
          </a:p>
        </p:txBody>
      </p:sp>
      <p:sp>
        <p:nvSpPr>
          <p:cNvPr id="3" name="文本占位符 2">
            <a:extLst>
              <a:ext uri="{FF2B5EF4-FFF2-40B4-BE49-F238E27FC236}">
                <a16:creationId xmlns:a16="http://schemas.microsoft.com/office/drawing/2014/main" id="{A79AFA00-A1D1-44E0-B97E-6EC9B39E16E2}"/>
              </a:ext>
            </a:extLst>
          </p:cNvPr>
          <p:cNvSpPr>
            <a:spLocks noGrp="1"/>
          </p:cNvSpPr>
          <p:nvPr>
            <p:ph type="body" idx="1"/>
          </p:nvPr>
        </p:nvSpPr>
        <p:spPr/>
        <p:txBody>
          <a:bodyPr/>
          <a:lstStyle/>
          <a:p>
            <a:r>
              <a:rPr lang="zh-CN" altLang="en-US" dirty="0"/>
              <a:t>检查是否可读</a:t>
            </a:r>
            <a:endParaRPr lang="en-US" altLang="zh-CN" dirty="0"/>
          </a:p>
          <a:p>
            <a:r>
              <a:rPr lang="zh-CN" altLang="en-US" dirty="0"/>
              <a:t>加锁</a:t>
            </a:r>
            <a:endParaRPr lang="en-US" altLang="zh-CN" dirty="0"/>
          </a:p>
          <a:p>
            <a:r>
              <a:rPr lang="zh-CN" altLang="en-US" dirty="0"/>
              <a:t>使用</a:t>
            </a:r>
            <a:r>
              <a:rPr lang="en-US" altLang="zh-CN" dirty="0" err="1"/>
              <a:t>readi</a:t>
            </a:r>
            <a:r>
              <a:rPr lang="zh-CN" altLang="en-US" dirty="0"/>
              <a:t>来读取文件内容</a:t>
            </a:r>
            <a:endParaRPr lang="en-US" altLang="zh-CN" dirty="0"/>
          </a:p>
          <a:p>
            <a:r>
              <a:rPr lang="zh-CN" altLang="en-US" dirty="0"/>
              <a:t>解锁</a:t>
            </a:r>
          </a:p>
        </p:txBody>
      </p:sp>
      <p:sp>
        <p:nvSpPr>
          <p:cNvPr id="5" name="灯片编号占位符 4">
            <a:extLst>
              <a:ext uri="{FF2B5EF4-FFF2-40B4-BE49-F238E27FC236}">
                <a16:creationId xmlns:a16="http://schemas.microsoft.com/office/drawing/2014/main" id="{05156CF1-111A-45B8-B4DB-600F08C8BDD8}"/>
              </a:ext>
            </a:extLst>
          </p:cNvPr>
          <p:cNvSpPr>
            <a:spLocks noGrp="1"/>
          </p:cNvSpPr>
          <p:nvPr>
            <p:ph type="sldNum" idx="12"/>
          </p:nvPr>
        </p:nvSpPr>
        <p:spPr/>
        <p:txBody>
          <a:bodyPr/>
          <a:lstStyle/>
          <a:p>
            <a:pPr lvl="0">
              <a:spcBef>
                <a:spcPts val="0"/>
              </a:spcBef>
              <a:buNone/>
            </a:pPr>
            <a:fld id="{00000000-1234-1234-1234-123412341234}" type="slidenum">
              <a:rPr lang="en" smtClean="0"/>
              <a:t>94</a:t>
            </a:fld>
            <a:endParaRPr lang="en"/>
          </a:p>
        </p:txBody>
      </p:sp>
      <p:pic>
        <p:nvPicPr>
          <p:cNvPr id="6" name="图片 5">
            <a:extLst>
              <a:ext uri="{FF2B5EF4-FFF2-40B4-BE49-F238E27FC236}">
                <a16:creationId xmlns:a16="http://schemas.microsoft.com/office/drawing/2014/main" id="{CD79E86D-2B40-4AAD-B19D-80D78194F2BA}"/>
              </a:ext>
            </a:extLst>
          </p:cNvPr>
          <p:cNvPicPr/>
          <p:nvPr/>
        </p:nvPicPr>
        <p:blipFill>
          <a:blip r:embed="rId2">
            <a:extLst>
              <a:ext uri="{28A0092B-C50C-407E-A947-70E740481C1C}">
                <a14:useLocalDpi xmlns:a14="http://schemas.microsoft.com/office/drawing/2010/main" val="0"/>
              </a:ext>
            </a:extLst>
          </a:blip>
          <a:stretch>
            <a:fillRect/>
          </a:stretch>
        </p:blipFill>
        <p:spPr>
          <a:xfrm>
            <a:off x="4675187" y="1171262"/>
            <a:ext cx="3781425" cy="3162300"/>
          </a:xfrm>
          <a:prstGeom prst="rect">
            <a:avLst/>
          </a:prstGeom>
        </p:spPr>
      </p:pic>
    </p:spTree>
    <p:extLst>
      <p:ext uri="{BB962C8B-B14F-4D97-AF65-F5344CB8AC3E}">
        <p14:creationId xmlns:p14="http://schemas.microsoft.com/office/powerpoint/2010/main" val="20570361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B9FF4-FB08-4125-B89F-34FCC0B365F8}"/>
              </a:ext>
            </a:extLst>
          </p:cNvPr>
          <p:cNvSpPr>
            <a:spLocks noGrp="1"/>
          </p:cNvSpPr>
          <p:nvPr>
            <p:ph type="title"/>
          </p:nvPr>
        </p:nvSpPr>
        <p:spPr/>
        <p:txBody>
          <a:bodyPr/>
          <a:lstStyle/>
          <a:p>
            <a:r>
              <a:rPr lang="en-US" altLang="zh-CN" dirty="0" err="1"/>
              <a:t>readi</a:t>
            </a:r>
            <a:r>
              <a:rPr lang="en-US" altLang="zh-CN" dirty="0"/>
              <a:t>()</a:t>
            </a:r>
            <a:endParaRPr lang="zh-CN" altLang="en-US" dirty="0"/>
          </a:p>
        </p:txBody>
      </p:sp>
      <p:sp>
        <p:nvSpPr>
          <p:cNvPr id="5" name="灯片编号占位符 4">
            <a:extLst>
              <a:ext uri="{FF2B5EF4-FFF2-40B4-BE49-F238E27FC236}">
                <a16:creationId xmlns:a16="http://schemas.microsoft.com/office/drawing/2014/main" id="{809FB962-3820-487E-931E-4D32D2FD6336}"/>
              </a:ext>
            </a:extLst>
          </p:cNvPr>
          <p:cNvSpPr>
            <a:spLocks noGrp="1"/>
          </p:cNvSpPr>
          <p:nvPr>
            <p:ph type="sldNum" idx="12"/>
          </p:nvPr>
        </p:nvSpPr>
        <p:spPr/>
        <p:txBody>
          <a:bodyPr/>
          <a:lstStyle/>
          <a:p>
            <a:pPr lvl="0">
              <a:spcBef>
                <a:spcPts val="0"/>
              </a:spcBef>
              <a:buNone/>
            </a:pPr>
            <a:fld id="{00000000-1234-1234-1234-123412341234}" type="slidenum">
              <a:rPr lang="en" smtClean="0"/>
              <a:t>95</a:t>
            </a:fld>
            <a:endParaRPr lang="en"/>
          </a:p>
        </p:txBody>
      </p:sp>
      <p:pic>
        <p:nvPicPr>
          <p:cNvPr id="6" name="图片 5">
            <a:extLst>
              <a:ext uri="{FF2B5EF4-FFF2-40B4-BE49-F238E27FC236}">
                <a16:creationId xmlns:a16="http://schemas.microsoft.com/office/drawing/2014/main" id="{61A7FF48-0B2D-4755-AB7F-D83A2AC139F1}"/>
              </a:ext>
            </a:extLst>
          </p:cNvPr>
          <p:cNvPicPr/>
          <p:nvPr/>
        </p:nvPicPr>
        <p:blipFill>
          <a:blip r:embed="rId3">
            <a:extLst>
              <a:ext uri="{28A0092B-C50C-407E-A947-70E740481C1C}">
                <a14:useLocalDpi xmlns:a14="http://schemas.microsoft.com/office/drawing/2010/main" val="0"/>
              </a:ext>
            </a:extLst>
          </a:blip>
          <a:stretch>
            <a:fillRect/>
          </a:stretch>
        </p:blipFill>
        <p:spPr>
          <a:xfrm>
            <a:off x="1698200" y="1019090"/>
            <a:ext cx="5747600" cy="3933910"/>
          </a:xfrm>
          <a:prstGeom prst="rect">
            <a:avLst/>
          </a:prstGeom>
        </p:spPr>
      </p:pic>
    </p:spTree>
    <p:extLst>
      <p:ext uri="{BB962C8B-B14F-4D97-AF65-F5344CB8AC3E}">
        <p14:creationId xmlns:p14="http://schemas.microsoft.com/office/powerpoint/2010/main" val="14629420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01EDF-A566-425C-B5E5-DD4E3CA2C15A}"/>
              </a:ext>
            </a:extLst>
          </p:cNvPr>
          <p:cNvSpPr>
            <a:spLocks noGrp="1"/>
          </p:cNvSpPr>
          <p:nvPr>
            <p:ph type="title"/>
          </p:nvPr>
        </p:nvSpPr>
        <p:spPr/>
        <p:txBody>
          <a:bodyPr/>
          <a:lstStyle/>
          <a:p>
            <a:r>
              <a:rPr lang="en-US" altLang="zh-CN" dirty="0"/>
              <a:t>bread()</a:t>
            </a:r>
            <a:endParaRPr lang="zh-CN" altLang="en-US" dirty="0"/>
          </a:p>
        </p:txBody>
      </p:sp>
      <p:sp>
        <p:nvSpPr>
          <p:cNvPr id="3" name="文本占位符 2">
            <a:extLst>
              <a:ext uri="{FF2B5EF4-FFF2-40B4-BE49-F238E27FC236}">
                <a16:creationId xmlns:a16="http://schemas.microsoft.com/office/drawing/2014/main" id="{02DBAAC7-6756-4965-B512-9A3A4E3A5647}"/>
              </a:ext>
            </a:extLst>
          </p:cNvPr>
          <p:cNvSpPr>
            <a:spLocks noGrp="1"/>
          </p:cNvSpPr>
          <p:nvPr>
            <p:ph type="body" idx="1"/>
          </p:nvPr>
        </p:nvSpPr>
        <p:spPr/>
        <p:txBody>
          <a:bodyPr/>
          <a:lstStyle/>
          <a:p>
            <a:r>
              <a:rPr lang="zh-CN" altLang="en-US" dirty="0"/>
              <a:t>调用</a:t>
            </a:r>
            <a:r>
              <a:rPr lang="en-US" altLang="zh-CN" dirty="0" err="1"/>
              <a:t>bget</a:t>
            </a:r>
            <a:r>
              <a:rPr lang="en-US" altLang="zh-CN" dirty="0"/>
              <a:t>()</a:t>
            </a:r>
            <a:r>
              <a:rPr lang="zh-CN" altLang="en-US" dirty="0"/>
              <a:t>读取相应块</a:t>
            </a:r>
            <a:endParaRPr lang="en-US" altLang="zh-CN" dirty="0"/>
          </a:p>
          <a:p>
            <a:endParaRPr lang="zh-CN" altLang="en-US" dirty="0"/>
          </a:p>
        </p:txBody>
      </p:sp>
      <p:sp>
        <p:nvSpPr>
          <p:cNvPr id="5" name="灯片编号占位符 4">
            <a:extLst>
              <a:ext uri="{FF2B5EF4-FFF2-40B4-BE49-F238E27FC236}">
                <a16:creationId xmlns:a16="http://schemas.microsoft.com/office/drawing/2014/main" id="{3A7D1820-E2E0-4191-8C83-94A4A0AFE440}"/>
              </a:ext>
            </a:extLst>
          </p:cNvPr>
          <p:cNvSpPr>
            <a:spLocks noGrp="1"/>
          </p:cNvSpPr>
          <p:nvPr>
            <p:ph type="sldNum" idx="12"/>
          </p:nvPr>
        </p:nvSpPr>
        <p:spPr/>
        <p:txBody>
          <a:bodyPr/>
          <a:lstStyle/>
          <a:p>
            <a:pPr lvl="0">
              <a:spcBef>
                <a:spcPts val="0"/>
              </a:spcBef>
              <a:buNone/>
            </a:pPr>
            <a:fld id="{00000000-1234-1234-1234-123412341234}" type="slidenum">
              <a:rPr lang="en" smtClean="0"/>
              <a:t>96</a:t>
            </a:fld>
            <a:endParaRPr lang="en"/>
          </a:p>
        </p:txBody>
      </p:sp>
      <p:pic>
        <p:nvPicPr>
          <p:cNvPr id="6" name="图片 5">
            <a:extLst>
              <a:ext uri="{FF2B5EF4-FFF2-40B4-BE49-F238E27FC236}">
                <a16:creationId xmlns:a16="http://schemas.microsoft.com/office/drawing/2014/main" id="{ED67F591-0DDC-4B0F-BD1C-8F478C3758B0}"/>
              </a:ext>
            </a:extLst>
          </p:cNvPr>
          <p:cNvPicPr/>
          <p:nvPr/>
        </p:nvPicPr>
        <p:blipFill>
          <a:blip r:embed="rId3">
            <a:extLst>
              <a:ext uri="{28A0092B-C50C-407E-A947-70E740481C1C}">
                <a14:useLocalDpi xmlns:a14="http://schemas.microsoft.com/office/drawing/2010/main" val="0"/>
              </a:ext>
            </a:extLst>
          </a:blip>
          <a:stretch>
            <a:fillRect/>
          </a:stretch>
        </p:blipFill>
        <p:spPr>
          <a:xfrm>
            <a:off x="4798575" y="1620668"/>
            <a:ext cx="3405625" cy="2267263"/>
          </a:xfrm>
          <a:prstGeom prst="rect">
            <a:avLst/>
          </a:prstGeom>
        </p:spPr>
      </p:pic>
    </p:spTree>
    <p:extLst>
      <p:ext uri="{BB962C8B-B14F-4D97-AF65-F5344CB8AC3E}">
        <p14:creationId xmlns:p14="http://schemas.microsoft.com/office/powerpoint/2010/main" val="18755749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36C86-8F34-4E2B-8A30-1D1E4A55BD84}"/>
              </a:ext>
            </a:extLst>
          </p:cNvPr>
          <p:cNvSpPr>
            <a:spLocks noGrp="1"/>
          </p:cNvSpPr>
          <p:nvPr>
            <p:ph type="title"/>
          </p:nvPr>
        </p:nvSpPr>
        <p:spPr/>
        <p:txBody>
          <a:bodyPr/>
          <a:lstStyle/>
          <a:p>
            <a:r>
              <a:rPr lang="zh-CN" altLang="en-US" dirty="0"/>
              <a:t>写内容到控制台</a:t>
            </a:r>
          </a:p>
        </p:txBody>
      </p:sp>
      <p:sp>
        <p:nvSpPr>
          <p:cNvPr id="5" name="灯片编号占位符 4">
            <a:extLst>
              <a:ext uri="{FF2B5EF4-FFF2-40B4-BE49-F238E27FC236}">
                <a16:creationId xmlns:a16="http://schemas.microsoft.com/office/drawing/2014/main" id="{DBE7EB6E-3661-474E-91FB-B686B2860ABF}"/>
              </a:ext>
            </a:extLst>
          </p:cNvPr>
          <p:cNvSpPr>
            <a:spLocks noGrp="1"/>
          </p:cNvSpPr>
          <p:nvPr>
            <p:ph type="sldNum" idx="12"/>
          </p:nvPr>
        </p:nvSpPr>
        <p:spPr/>
        <p:txBody>
          <a:bodyPr/>
          <a:lstStyle/>
          <a:p>
            <a:pPr lvl="0">
              <a:spcBef>
                <a:spcPts val="0"/>
              </a:spcBef>
              <a:buNone/>
            </a:pPr>
            <a:fld id="{00000000-1234-1234-1234-123412341234}" type="slidenum">
              <a:rPr lang="en" smtClean="0"/>
              <a:t>97</a:t>
            </a:fld>
            <a:endParaRPr lang="en"/>
          </a:p>
        </p:txBody>
      </p:sp>
      <p:pic>
        <p:nvPicPr>
          <p:cNvPr id="6" name="图片 5">
            <a:extLst>
              <a:ext uri="{FF2B5EF4-FFF2-40B4-BE49-F238E27FC236}">
                <a16:creationId xmlns:a16="http://schemas.microsoft.com/office/drawing/2014/main" id="{1D61D73C-C21B-48D7-9882-E427F77F88DC}"/>
              </a:ext>
            </a:extLst>
          </p:cNvPr>
          <p:cNvPicPr/>
          <p:nvPr/>
        </p:nvPicPr>
        <p:blipFill>
          <a:blip r:embed="rId3">
            <a:extLst>
              <a:ext uri="{28A0092B-C50C-407E-A947-70E740481C1C}">
                <a14:useLocalDpi xmlns:a14="http://schemas.microsoft.com/office/drawing/2010/main" val="0"/>
              </a:ext>
            </a:extLst>
          </a:blip>
          <a:stretch>
            <a:fillRect/>
          </a:stretch>
        </p:blipFill>
        <p:spPr>
          <a:xfrm>
            <a:off x="729780" y="1368107"/>
            <a:ext cx="7684439" cy="2407285"/>
          </a:xfrm>
          <a:prstGeom prst="rect">
            <a:avLst/>
          </a:prstGeom>
        </p:spPr>
      </p:pic>
    </p:spTree>
    <p:extLst>
      <p:ext uri="{BB962C8B-B14F-4D97-AF65-F5344CB8AC3E}">
        <p14:creationId xmlns:p14="http://schemas.microsoft.com/office/powerpoint/2010/main" val="21704620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A9423-1E82-489D-BFB1-95C308BCAE47}"/>
              </a:ext>
            </a:extLst>
          </p:cNvPr>
          <p:cNvSpPr>
            <a:spLocks noGrp="1"/>
          </p:cNvSpPr>
          <p:nvPr>
            <p:ph type="title"/>
          </p:nvPr>
        </p:nvSpPr>
        <p:spPr/>
        <p:txBody>
          <a:bodyPr/>
          <a:lstStyle/>
          <a:p>
            <a:r>
              <a:rPr lang="en-US" altLang="zh-CN" dirty="0" err="1"/>
              <a:t>consolewrite</a:t>
            </a:r>
            <a:r>
              <a:rPr lang="en-US" altLang="zh-CN" dirty="0"/>
              <a:t>()</a:t>
            </a:r>
            <a:endParaRPr lang="zh-CN" altLang="en-US" dirty="0"/>
          </a:p>
        </p:txBody>
      </p:sp>
      <p:sp>
        <p:nvSpPr>
          <p:cNvPr id="5" name="灯片编号占位符 4">
            <a:extLst>
              <a:ext uri="{FF2B5EF4-FFF2-40B4-BE49-F238E27FC236}">
                <a16:creationId xmlns:a16="http://schemas.microsoft.com/office/drawing/2014/main" id="{D8AD6FFB-A292-4BC1-8CD3-98379F595F84}"/>
              </a:ext>
            </a:extLst>
          </p:cNvPr>
          <p:cNvSpPr>
            <a:spLocks noGrp="1"/>
          </p:cNvSpPr>
          <p:nvPr>
            <p:ph type="sldNum" idx="12"/>
          </p:nvPr>
        </p:nvSpPr>
        <p:spPr/>
        <p:txBody>
          <a:bodyPr/>
          <a:lstStyle/>
          <a:p>
            <a:pPr lvl="0">
              <a:spcBef>
                <a:spcPts val="0"/>
              </a:spcBef>
              <a:buNone/>
            </a:pPr>
            <a:fld id="{00000000-1234-1234-1234-123412341234}" type="slidenum">
              <a:rPr lang="en" smtClean="0"/>
              <a:t>98</a:t>
            </a:fld>
            <a:endParaRPr lang="en"/>
          </a:p>
        </p:txBody>
      </p:sp>
      <p:pic>
        <p:nvPicPr>
          <p:cNvPr id="6" name="图片 5">
            <a:extLst>
              <a:ext uri="{FF2B5EF4-FFF2-40B4-BE49-F238E27FC236}">
                <a16:creationId xmlns:a16="http://schemas.microsoft.com/office/drawing/2014/main" id="{09FA0BC3-FBA7-4CD3-9C92-9AAE5C781C51}"/>
              </a:ext>
            </a:extLst>
          </p:cNvPr>
          <p:cNvPicPr/>
          <p:nvPr/>
        </p:nvPicPr>
        <p:blipFill>
          <a:blip r:embed="rId3">
            <a:extLst>
              <a:ext uri="{28A0092B-C50C-407E-A947-70E740481C1C}">
                <a14:useLocalDpi xmlns:a14="http://schemas.microsoft.com/office/drawing/2010/main" val="0"/>
              </a:ext>
            </a:extLst>
          </a:blip>
          <a:stretch>
            <a:fillRect/>
          </a:stretch>
        </p:blipFill>
        <p:spPr>
          <a:xfrm>
            <a:off x="1689100" y="1100743"/>
            <a:ext cx="5219700" cy="2942013"/>
          </a:xfrm>
          <a:prstGeom prst="rect">
            <a:avLst/>
          </a:prstGeom>
        </p:spPr>
      </p:pic>
    </p:spTree>
    <p:extLst>
      <p:ext uri="{BB962C8B-B14F-4D97-AF65-F5344CB8AC3E}">
        <p14:creationId xmlns:p14="http://schemas.microsoft.com/office/powerpoint/2010/main" val="9075909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C6582-7EA1-4B94-A0D4-3ACEF40AE085}"/>
              </a:ext>
            </a:extLst>
          </p:cNvPr>
          <p:cNvSpPr>
            <a:spLocks noGrp="1"/>
          </p:cNvSpPr>
          <p:nvPr>
            <p:ph type="title"/>
          </p:nvPr>
        </p:nvSpPr>
        <p:spPr/>
        <p:txBody>
          <a:bodyPr/>
          <a:lstStyle/>
          <a:p>
            <a:r>
              <a:rPr lang="en-US" altLang="zh-CN" dirty="0"/>
              <a:t>CPU</a:t>
            </a:r>
            <a:r>
              <a:rPr lang="zh-CN" altLang="en-US" dirty="0"/>
              <a:t>的程序调度</a:t>
            </a:r>
          </a:p>
        </p:txBody>
      </p:sp>
      <p:sp>
        <p:nvSpPr>
          <p:cNvPr id="3" name="文本占位符 2">
            <a:extLst>
              <a:ext uri="{FF2B5EF4-FFF2-40B4-BE49-F238E27FC236}">
                <a16:creationId xmlns:a16="http://schemas.microsoft.com/office/drawing/2014/main" id="{1334E026-CD6D-4FCC-91C6-57A2967FFE14}"/>
              </a:ext>
            </a:extLst>
          </p:cNvPr>
          <p:cNvSpPr>
            <a:spLocks noGrp="1"/>
          </p:cNvSpPr>
          <p:nvPr>
            <p:ph type="body" idx="1"/>
          </p:nvPr>
        </p:nvSpPr>
        <p:spPr/>
        <p:txBody>
          <a:bodyPr/>
          <a:lstStyle/>
          <a:p>
            <a:r>
              <a:rPr lang="zh-CN" altLang="en-US" dirty="0"/>
              <a:t>无限循环调度程序：</a:t>
            </a:r>
            <a:endParaRPr lang="en-US" altLang="zh-CN" dirty="0"/>
          </a:p>
          <a:p>
            <a:r>
              <a:rPr lang="zh-CN" altLang="en-US" dirty="0"/>
              <a:t>找到可以运行的程序使其运行</a:t>
            </a:r>
            <a:endParaRPr lang="en-US" altLang="zh-CN" dirty="0"/>
          </a:p>
          <a:p>
            <a:r>
              <a:rPr lang="zh-CN" altLang="en-US" dirty="0"/>
              <a:t>等待其交还控制权</a:t>
            </a:r>
          </a:p>
        </p:txBody>
      </p:sp>
      <p:sp>
        <p:nvSpPr>
          <p:cNvPr id="5" name="灯片编号占位符 4">
            <a:extLst>
              <a:ext uri="{FF2B5EF4-FFF2-40B4-BE49-F238E27FC236}">
                <a16:creationId xmlns:a16="http://schemas.microsoft.com/office/drawing/2014/main" id="{24A7B061-23C8-428D-855E-C9D7913FCD14}"/>
              </a:ext>
            </a:extLst>
          </p:cNvPr>
          <p:cNvSpPr>
            <a:spLocks noGrp="1"/>
          </p:cNvSpPr>
          <p:nvPr>
            <p:ph type="sldNum" idx="12"/>
          </p:nvPr>
        </p:nvSpPr>
        <p:spPr/>
        <p:txBody>
          <a:bodyPr/>
          <a:lstStyle/>
          <a:p>
            <a:pPr lvl="0">
              <a:spcBef>
                <a:spcPts val="0"/>
              </a:spcBef>
              <a:buNone/>
            </a:pPr>
            <a:fld id="{00000000-1234-1234-1234-123412341234}" type="slidenum">
              <a:rPr lang="en" smtClean="0"/>
              <a:t>99</a:t>
            </a:fld>
            <a:endParaRPr lang="en"/>
          </a:p>
        </p:txBody>
      </p:sp>
      <p:pic>
        <p:nvPicPr>
          <p:cNvPr id="6" name="图片 5">
            <a:extLst>
              <a:ext uri="{FF2B5EF4-FFF2-40B4-BE49-F238E27FC236}">
                <a16:creationId xmlns:a16="http://schemas.microsoft.com/office/drawing/2014/main" id="{A886A0A6-B155-4D99-A6B3-3137CBAAAF0E}"/>
              </a:ext>
            </a:extLst>
          </p:cNvPr>
          <p:cNvPicPr>
            <a:picLocks noChangeAspect="1"/>
          </p:cNvPicPr>
          <p:nvPr/>
        </p:nvPicPr>
        <p:blipFill>
          <a:blip r:embed="rId3"/>
          <a:stretch>
            <a:fillRect/>
          </a:stretch>
        </p:blipFill>
        <p:spPr>
          <a:xfrm>
            <a:off x="4619393" y="0"/>
            <a:ext cx="4524607" cy="5143500"/>
          </a:xfrm>
          <a:prstGeom prst="rect">
            <a:avLst/>
          </a:prstGeom>
        </p:spPr>
      </p:pic>
    </p:spTree>
    <p:extLst>
      <p:ext uri="{BB962C8B-B14F-4D97-AF65-F5344CB8AC3E}">
        <p14:creationId xmlns:p14="http://schemas.microsoft.com/office/powerpoint/2010/main" val="2793877331"/>
      </p:ext>
    </p:extLst>
  </p:cSld>
  <p:clrMapOvr>
    <a:masterClrMapping/>
  </p:clrMapOvr>
</p:sld>
</file>

<file path=ppt/theme/theme1.xml><?xml version="1.0" encoding="utf-8"?>
<a:theme xmlns:a="http://schemas.openxmlformats.org/drawingml/2006/main" name="Laert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1077</TotalTime>
  <Words>7130</Words>
  <Application>Microsoft Office PowerPoint</Application>
  <PresentationFormat>全屏显示(16:9)</PresentationFormat>
  <Paragraphs>541</Paragraphs>
  <Slides>101</Slides>
  <Notes>67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101</vt:i4>
      </vt:variant>
    </vt:vector>
  </HeadingPairs>
  <TitlesOfParts>
    <vt:vector size="109" baseType="lpstr">
      <vt:lpstr>Arial</vt:lpstr>
      <vt:lpstr>Verdana</vt:lpstr>
      <vt:lpstr>Times New Roman</vt:lpstr>
      <vt:lpstr>宋体</vt:lpstr>
      <vt:lpstr>ＭＳ Ｐゴシック</vt:lpstr>
      <vt:lpstr>Encode Sans</vt:lpstr>
      <vt:lpstr>Encode Sans ExtraLight</vt:lpstr>
      <vt:lpstr>Laertes template</vt:lpstr>
      <vt:lpstr>XV6系统理解+MIT实验  李俊儒 1153710105 指导老师：曲明成</vt:lpstr>
      <vt:lpstr>系统的概述</vt:lpstr>
      <vt:lpstr>系统基本信息</vt:lpstr>
      <vt:lpstr>1. 通过XV6运行实例理解系统</vt:lpstr>
      <vt:lpstr>PowerPoint 演示文稿</vt:lpstr>
      <vt:lpstr>系统的引导</vt:lpstr>
      <vt:lpstr>以进程的一生为线索</vt:lpstr>
      <vt:lpstr>以五状态图为核心</vt:lpstr>
      <vt:lpstr>PowerPoint 演示文稿</vt:lpstr>
      <vt:lpstr>Shell</vt:lpstr>
      <vt:lpstr>PowerPoint 演示文稿</vt:lpstr>
      <vt:lpstr>创建进程</vt:lpstr>
      <vt:lpstr>创建进程</vt:lpstr>
      <vt:lpstr>创建进程</vt:lpstr>
      <vt:lpstr>创建进程</vt:lpstr>
      <vt:lpstr>PowerPoint 演示文稿</vt:lpstr>
      <vt:lpstr>内存管理</vt:lpstr>
      <vt:lpstr>内存管理</vt:lpstr>
      <vt:lpstr>内存管理</vt:lpstr>
      <vt:lpstr>内存管理</vt:lpstr>
      <vt:lpstr>内存管理</vt:lpstr>
      <vt:lpstr>内存管理</vt:lpstr>
      <vt:lpstr>内存管理</vt:lpstr>
      <vt:lpstr>PowerPoint 演示文稿</vt:lpstr>
      <vt:lpstr>CPU调度</vt:lpstr>
      <vt:lpstr>CPU调度</vt:lpstr>
      <vt:lpstr>CPU调度</vt:lpstr>
      <vt:lpstr>CPU调度</vt:lpstr>
      <vt:lpstr>CPU调度</vt:lpstr>
      <vt:lpstr>PowerPoint 演示文稿</vt:lpstr>
      <vt:lpstr>睡眠与唤醒</vt:lpstr>
      <vt:lpstr>PowerPoint 演示文稿</vt:lpstr>
      <vt:lpstr>中断和系统调用</vt:lpstr>
      <vt:lpstr>中断和系统调用</vt:lpstr>
      <vt:lpstr>PowerPoint 演示文稿</vt:lpstr>
      <vt:lpstr>互斥</vt:lpstr>
      <vt:lpstr>互斥</vt:lpstr>
      <vt:lpstr>互斥</vt:lpstr>
      <vt:lpstr>互斥</vt:lpstr>
      <vt:lpstr>互斥</vt:lpstr>
      <vt:lpstr>PowerPoint 演示文稿</vt:lpstr>
      <vt:lpstr>通信</vt:lpstr>
      <vt:lpstr>PowerPoint 演示文稿</vt:lpstr>
      <vt:lpstr>文件和IO</vt:lpstr>
      <vt:lpstr>PowerPoint 演示文稿</vt:lpstr>
      <vt:lpstr>文件节点</vt:lpstr>
      <vt:lpstr>文件节点</vt:lpstr>
      <vt:lpstr>文件目录</vt:lpstr>
      <vt:lpstr>磁盘结构</vt:lpstr>
      <vt:lpstr>磁盘驱动程序</vt:lpstr>
      <vt:lpstr>磁盘缓冲区调度</vt:lpstr>
      <vt:lpstr>日志层</vt:lpstr>
      <vt:lpstr>PowerPoint 演示文稿</vt:lpstr>
      <vt:lpstr>进程结束</vt:lpstr>
      <vt:lpstr>PowerPoint 演示文稿</vt:lpstr>
      <vt:lpstr>缺点</vt:lpstr>
      <vt:lpstr>2. 对MIT实验的总结</vt:lpstr>
      <vt:lpstr>实验一 Booting a PC</vt:lpstr>
      <vt:lpstr>实验二 Memory Management</vt:lpstr>
      <vt:lpstr>实验三 User Environments </vt:lpstr>
      <vt:lpstr>实验四 Preemptive Multitasking</vt:lpstr>
      <vt:lpstr>实验五 File system, Spawn and Shell</vt:lpstr>
      <vt:lpstr>3. 结合cat指令分析xv6</vt:lpstr>
      <vt:lpstr>何为cat指令？</vt:lpstr>
      <vt:lpstr>PowerPoint 演示文稿</vt:lpstr>
      <vt:lpstr>PowerPoint 演示文稿</vt:lpstr>
      <vt:lpstr>PowerPoint 演示文稿</vt:lpstr>
      <vt:lpstr>当用户输入c、a、t、回车符时发生了什么？</vt:lpstr>
      <vt:lpstr>当用户输入c、a、t、回车符时发生了什么？</vt:lpstr>
      <vt:lpstr>当用户输入c、a、t、回车符时发生了什么？</vt:lpstr>
      <vt:lpstr>当用户输入c、a、t、回车符时发生了什么？</vt:lpstr>
      <vt:lpstr>当用户输入c、a、t、回车符时发生了什么？</vt:lpstr>
      <vt:lpstr>当用户输入c、a、t、回车符时发生了什么？</vt:lpstr>
      <vt:lpstr>shell开始载入并执行一个程序的步骤sh.c</vt:lpstr>
      <vt:lpstr>新建子进程的过程(fork)</vt:lpstr>
      <vt:lpstr>新建子进程的过程(fork)</vt:lpstr>
      <vt:lpstr>执行parsecmd()，对命令进行划分</vt:lpstr>
      <vt:lpstr>执行指令(runcmd)</vt:lpstr>
      <vt:lpstr>执行cat(exec)</vt:lpstr>
      <vt:lpstr>将程序内容载入内存</vt:lpstr>
      <vt:lpstr>设置用户栈</vt:lpstr>
      <vt:lpstr>参数压栈</vt:lpstr>
      <vt:lpstr>进程交接</vt:lpstr>
      <vt:lpstr>PowerPoint 演示文稿</vt:lpstr>
      <vt:lpstr>cat.c</vt:lpstr>
      <vt:lpstr>cat.c</vt:lpstr>
      <vt:lpstr>open()</vt:lpstr>
      <vt:lpstr>sys_open()</vt:lpstr>
      <vt:lpstr>sys_open()</vt:lpstr>
      <vt:lpstr>namei()</vt:lpstr>
      <vt:lpstr>namex</vt:lpstr>
      <vt:lpstr>cat()：从文件读入内容</vt:lpstr>
      <vt:lpstr>sys_read()</vt:lpstr>
      <vt:lpstr>fileread()</vt:lpstr>
      <vt:lpstr>readi()</vt:lpstr>
      <vt:lpstr>bread()</vt:lpstr>
      <vt:lpstr>写内容到控制台</vt:lpstr>
      <vt:lpstr>consolewrite()</vt:lpstr>
      <vt:lpstr>CPU的程序调度</vt:lpstr>
      <vt:lpstr>PowerPoint 演示文稿</vt:lpstr>
      <vt:lpstr>exit()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XV6系统理解+MIT实验  李俊儒 1153710105</dc:title>
  <cp:lastModifiedBy>QWERTIer _</cp:lastModifiedBy>
  <cp:revision>128</cp:revision>
  <dcterms:modified xsi:type="dcterms:W3CDTF">2018-01-17T05:40:49Z</dcterms:modified>
</cp:coreProperties>
</file>