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3"/>
  </p:notesMasterIdLst>
  <p:sldIdLst>
    <p:sldId id="427" r:id="rId2"/>
    <p:sldId id="604" r:id="rId3"/>
    <p:sldId id="559" r:id="rId4"/>
    <p:sldId id="576" r:id="rId5"/>
    <p:sldId id="596" r:id="rId6"/>
    <p:sldId id="569" r:id="rId7"/>
    <p:sldId id="570" r:id="rId8"/>
    <p:sldId id="571" r:id="rId9"/>
    <p:sldId id="572" r:id="rId10"/>
    <p:sldId id="601" r:id="rId11"/>
    <p:sldId id="597" r:id="rId12"/>
    <p:sldId id="573" r:id="rId13"/>
    <p:sldId id="578" r:id="rId14"/>
    <p:sldId id="574" r:id="rId15"/>
    <p:sldId id="577" r:id="rId16"/>
    <p:sldId id="575" r:id="rId17"/>
    <p:sldId id="579" r:id="rId18"/>
    <p:sldId id="563" r:id="rId19"/>
    <p:sldId id="580" r:id="rId20"/>
    <p:sldId id="593" r:id="rId21"/>
    <p:sldId id="598" r:id="rId22"/>
    <p:sldId id="599" r:id="rId23"/>
    <p:sldId id="600" r:id="rId24"/>
    <p:sldId id="595" r:id="rId25"/>
    <p:sldId id="594" r:id="rId26"/>
    <p:sldId id="564" r:id="rId27"/>
    <p:sldId id="565" r:id="rId28"/>
    <p:sldId id="581" r:id="rId29"/>
    <p:sldId id="582" r:id="rId30"/>
    <p:sldId id="584" r:id="rId31"/>
    <p:sldId id="585" r:id="rId32"/>
    <p:sldId id="586" r:id="rId33"/>
    <p:sldId id="587" r:id="rId34"/>
    <p:sldId id="588" r:id="rId35"/>
    <p:sldId id="602" r:id="rId36"/>
    <p:sldId id="603" r:id="rId37"/>
    <p:sldId id="589" r:id="rId38"/>
    <p:sldId id="590" r:id="rId39"/>
    <p:sldId id="591" r:id="rId40"/>
    <p:sldId id="566" r:id="rId41"/>
    <p:sldId id="568" r:id="rId42"/>
  </p:sldIdLst>
  <p:sldSz cx="9144000" cy="6858000" type="screen4x3"/>
  <p:notesSz cx="6858000" cy="9144000"/>
  <p:defaultTextStyle>
    <a:defPPr>
      <a:defRPr lang="zh-CN"/>
    </a:defPPr>
    <a:lvl1pPr algn="l" rtl="0" fontAlgn="base">
      <a:spcBef>
        <a:spcPct val="0"/>
      </a:spcBef>
      <a:spcAft>
        <a:spcPct val="0"/>
      </a:spcAft>
      <a:defRPr sz="2600" b="1" kern="1200">
        <a:solidFill>
          <a:schemeClr val="tx1"/>
        </a:solidFill>
        <a:latin typeface="Arial" charset="0"/>
        <a:ea typeface="宋体" pitchFamily="2" charset="-122"/>
        <a:cs typeface="+mn-cs"/>
      </a:defRPr>
    </a:lvl1pPr>
    <a:lvl2pPr marL="457200" algn="l" rtl="0" fontAlgn="base">
      <a:spcBef>
        <a:spcPct val="0"/>
      </a:spcBef>
      <a:spcAft>
        <a:spcPct val="0"/>
      </a:spcAft>
      <a:defRPr sz="2600" b="1" kern="1200">
        <a:solidFill>
          <a:schemeClr val="tx1"/>
        </a:solidFill>
        <a:latin typeface="Arial" charset="0"/>
        <a:ea typeface="宋体" pitchFamily="2" charset="-122"/>
        <a:cs typeface="+mn-cs"/>
      </a:defRPr>
    </a:lvl2pPr>
    <a:lvl3pPr marL="914400" algn="l" rtl="0" fontAlgn="base">
      <a:spcBef>
        <a:spcPct val="0"/>
      </a:spcBef>
      <a:spcAft>
        <a:spcPct val="0"/>
      </a:spcAft>
      <a:defRPr sz="2600" b="1" kern="1200">
        <a:solidFill>
          <a:schemeClr val="tx1"/>
        </a:solidFill>
        <a:latin typeface="Arial" charset="0"/>
        <a:ea typeface="宋体" pitchFamily="2" charset="-122"/>
        <a:cs typeface="+mn-cs"/>
      </a:defRPr>
    </a:lvl3pPr>
    <a:lvl4pPr marL="1371600" algn="l" rtl="0" fontAlgn="base">
      <a:spcBef>
        <a:spcPct val="0"/>
      </a:spcBef>
      <a:spcAft>
        <a:spcPct val="0"/>
      </a:spcAft>
      <a:defRPr sz="2600" b="1" kern="1200">
        <a:solidFill>
          <a:schemeClr val="tx1"/>
        </a:solidFill>
        <a:latin typeface="Arial" charset="0"/>
        <a:ea typeface="宋体" pitchFamily="2" charset="-122"/>
        <a:cs typeface="+mn-cs"/>
      </a:defRPr>
    </a:lvl4pPr>
    <a:lvl5pPr marL="1828800" algn="l" rtl="0" fontAlgn="base">
      <a:spcBef>
        <a:spcPct val="0"/>
      </a:spcBef>
      <a:spcAft>
        <a:spcPct val="0"/>
      </a:spcAft>
      <a:defRPr sz="2600" b="1" kern="1200">
        <a:solidFill>
          <a:schemeClr val="tx1"/>
        </a:solidFill>
        <a:latin typeface="Arial" charset="0"/>
        <a:ea typeface="宋体" pitchFamily="2" charset="-122"/>
        <a:cs typeface="+mn-cs"/>
      </a:defRPr>
    </a:lvl5pPr>
    <a:lvl6pPr marL="2286000" algn="l" defTabSz="914400" rtl="0" eaLnBrk="1" latinLnBrk="0" hangingPunct="1">
      <a:defRPr sz="2600" b="1" kern="1200">
        <a:solidFill>
          <a:schemeClr val="tx1"/>
        </a:solidFill>
        <a:latin typeface="Arial" charset="0"/>
        <a:ea typeface="宋体" pitchFamily="2" charset="-122"/>
        <a:cs typeface="+mn-cs"/>
      </a:defRPr>
    </a:lvl6pPr>
    <a:lvl7pPr marL="2743200" algn="l" defTabSz="914400" rtl="0" eaLnBrk="1" latinLnBrk="0" hangingPunct="1">
      <a:defRPr sz="2600" b="1" kern="1200">
        <a:solidFill>
          <a:schemeClr val="tx1"/>
        </a:solidFill>
        <a:latin typeface="Arial" charset="0"/>
        <a:ea typeface="宋体" pitchFamily="2" charset="-122"/>
        <a:cs typeface="+mn-cs"/>
      </a:defRPr>
    </a:lvl7pPr>
    <a:lvl8pPr marL="3200400" algn="l" defTabSz="914400" rtl="0" eaLnBrk="1" latinLnBrk="0" hangingPunct="1">
      <a:defRPr sz="2600" b="1" kern="1200">
        <a:solidFill>
          <a:schemeClr val="tx1"/>
        </a:solidFill>
        <a:latin typeface="Arial" charset="0"/>
        <a:ea typeface="宋体" pitchFamily="2" charset="-122"/>
        <a:cs typeface="+mn-cs"/>
      </a:defRPr>
    </a:lvl8pPr>
    <a:lvl9pPr marL="3657600" algn="l" defTabSz="914400" rtl="0" eaLnBrk="1" latinLnBrk="0" hangingPunct="1">
      <a:defRPr sz="2600" b="1" kern="1200">
        <a:solidFill>
          <a:schemeClr val="tx1"/>
        </a:solidFill>
        <a:latin typeface="Arial" charset="0"/>
        <a:ea typeface="宋体"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0C0C0"/>
    <a:srgbClr val="33CC33"/>
    <a:srgbClr val="EAEAEA"/>
    <a:srgbClr val="F7FBFF"/>
    <a:srgbClr val="EFF7FF"/>
    <a:srgbClr val="EBF5FF"/>
    <a:srgbClr val="CC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86900" autoAdjust="0"/>
  </p:normalViewPr>
  <p:slideViewPr>
    <p:cSldViewPr>
      <p:cViewPr>
        <p:scale>
          <a:sx n="75" d="100"/>
          <a:sy n="75" d="100"/>
        </p:scale>
        <p:origin x="-111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5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ltLang="zh-CN"/>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zh-CN"/>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ltLang="zh-CN"/>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pPr>
              <a:defRPr/>
            </a:pPr>
            <a:fld id="{9E4CF83F-BBD4-48EB-B238-7C89499A2E06}" type="slidenum">
              <a:rPr lang="en-US" altLang="zh-CN"/>
              <a:pPr>
                <a:defRPr/>
              </a:pPr>
              <a:t>‹#›</a:t>
            </a:fld>
            <a:endParaRPr lang="en-US" altLang="zh-CN"/>
          </a:p>
        </p:txBody>
      </p:sp>
    </p:spTree>
    <p:extLst>
      <p:ext uri="{BB962C8B-B14F-4D97-AF65-F5344CB8AC3E}">
        <p14:creationId xmlns:p14="http://schemas.microsoft.com/office/powerpoint/2010/main" val="22755074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baike.baidu.com/view/1112575.htm"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baike.baidu.com/view/81485.htm" TargetMode="External"/><Relationship Id="rId4" Type="http://schemas.openxmlformats.org/officeDocument/2006/relationships/hyperlink" Target="http://baike.baidu.com/view/1584285.ht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、用户层</a:t>
            </a:r>
            <a:r>
              <a:rPr lang="en-US" altLang="zh-CN" dirty="0" smtClean="0"/>
              <a:t>IO</a:t>
            </a:r>
            <a:r>
              <a:rPr lang="zh-CN" altLang="en-US" dirty="0" smtClean="0"/>
              <a:t>，</a:t>
            </a:r>
            <a:r>
              <a:rPr lang="en-US" altLang="zh-CN" dirty="0" smtClean="0"/>
              <a:t>C</a:t>
            </a:r>
            <a:r>
              <a:rPr lang="zh-CN" altLang="en-US" dirty="0" smtClean="0"/>
              <a:t>库函数，</a:t>
            </a:r>
            <a:r>
              <a:rPr lang="en-US" altLang="zh-CN" dirty="0" err="1" smtClean="0"/>
              <a:t>fopen,fread,fwrite,fclose</a:t>
            </a:r>
            <a:r>
              <a:rPr lang="zh-CN" altLang="en-US" dirty="0" smtClean="0"/>
              <a:t>，这些函数直接转调操作系统的输入输出相关系统调用。</a:t>
            </a:r>
            <a:endParaRPr lang="en-US" altLang="zh-CN" dirty="0" smtClean="0"/>
          </a:p>
          <a:p>
            <a:r>
              <a:rPr lang="en-US" altLang="zh-CN" dirty="0" smtClean="0"/>
              <a:t>2</a:t>
            </a:r>
            <a:r>
              <a:rPr lang="zh-CN" altLang="en-US" dirty="0" smtClean="0"/>
              <a:t>、这一层以下在内核中实现。</a:t>
            </a:r>
            <a:endParaRPr lang="en-US" altLang="zh-CN" dirty="0" smtClean="0"/>
          </a:p>
          <a:p>
            <a:r>
              <a:rPr lang="en-US" altLang="zh-CN" dirty="0" smtClean="0"/>
              <a:t>1</a:t>
            </a:r>
            <a:r>
              <a:rPr lang="zh-CN" altLang="en-US" dirty="0" smtClean="0"/>
              <a:t>）设备名与设备驱动程序的映射。</a:t>
            </a:r>
            <a:r>
              <a:rPr lang="en-US" altLang="zh-CN" dirty="0" smtClean="0"/>
              <a:t>UNIX</a:t>
            </a:r>
            <a:r>
              <a:rPr lang="zh-CN" altLang="en-US" dirty="0" smtClean="0"/>
              <a:t>一个设备名对应一个特殊的设备。</a:t>
            </a:r>
            <a:r>
              <a:rPr lang="en-US" altLang="zh-CN" dirty="0" smtClean="0"/>
              <a:t>/DEV/tty0.</a:t>
            </a:r>
          </a:p>
          <a:p>
            <a:r>
              <a:rPr lang="en-US" altLang="zh-CN" dirty="0" smtClean="0"/>
              <a:t>2</a:t>
            </a:r>
            <a:r>
              <a:rPr lang="zh-CN" altLang="en-US" dirty="0" smtClean="0"/>
              <a:t>）设备保护，实现用户是否可使用设备的权限进行检查。</a:t>
            </a:r>
            <a:endParaRPr lang="en-US" altLang="zh-CN" dirty="0" smtClean="0"/>
          </a:p>
          <a:p>
            <a:r>
              <a:rPr lang="en-US" altLang="zh-CN" dirty="0" smtClean="0"/>
              <a:t>3</a:t>
            </a:r>
            <a:r>
              <a:rPr lang="zh-CN" altLang="en-US" dirty="0" smtClean="0"/>
              <a:t>）缓冲。到齐后一次写入磁盘，</a:t>
            </a:r>
            <a:r>
              <a:rPr lang="en-US" altLang="zh-CN" dirty="0" smtClean="0"/>
              <a:t>CPU</a:t>
            </a:r>
            <a:r>
              <a:rPr lang="zh-CN" altLang="en-US" dirty="0" smtClean="0"/>
              <a:t>写入大量数据后在这里缓存，之后写入磁盘，扇区统一大小的逻辑封装。</a:t>
            </a:r>
            <a:endParaRPr lang="en-US" altLang="zh-CN" dirty="0" smtClean="0"/>
          </a:p>
          <a:p>
            <a:r>
              <a:rPr lang="en-US" altLang="zh-CN" dirty="0" smtClean="0"/>
              <a:t>4</a:t>
            </a:r>
            <a:r>
              <a:rPr lang="zh-CN" altLang="en-US" dirty="0" smtClean="0"/>
              <a:t>）错误报告。与设备直接相关的错误。</a:t>
            </a:r>
            <a:endParaRPr lang="en-US" altLang="zh-CN" dirty="0" smtClean="0"/>
          </a:p>
          <a:p>
            <a:r>
              <a:rPr lang="en-US" altLang="zh-CN" dirty="0" smtClean="0"/>
              <a:t>5</a:t>
            </a:r>
            <a:r>
              <a:rPr lang="zh-CN" altLang="en-US" dirty="0" smtClean="0"/>
              <a:t>）分配及释放设备。设备状态、使用情况，共享还是独占。</a:t>
            </a:r>
            <a:endParaRPr lang="en-US" altLang="zh-CN" dirty="0" smtClean="0"/>
          </a:p>
          <a:p>
            <a:r>
              <a:rPr lang="en-US" altLang="zh-CN" dirty="0" smtClean="0"/>
              <a:t>3</a:t>
            </a:r>
            <a:r>
              <a:rPr lang="zh-CN" altLang="en-US" dirty="0" smtClean="0"/>
              <a:t>、驱动程序和中断处理</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9E4CF83F-BBD4-48EB-B238-7C89499A2E06}" type="slidenum">
              <a:rPr lang="en-US" altLang="zh-CN" smtClean="0"/>
              <a:pPr>
                <a:defRPr/>
              </a:pPr>
              <a:t>9</a:t>
            </a:fld>
            <a:endParaRPr lang="en-US" altLang="zh-CN"/>
          </a:p>
        </p:txBody>
      </p:sp>
    </p:spTree>
    <p:extLst>
      <p:ext uri="{BB962C8B-B14F-4D97-AF65-F5344CB8AC3E}">
        <p14:creationId xmlns:p14="http://schemas.microsoft.com/office/powerpoint/2010/main" val="606437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E4CF83F-BBD4-48EB-B238-7C89499A2E06}" type="slidenum">
              <a:rPr lang="en-US" altLang="zh-CN" smtClean="0"/>
              <a:pPr>
                <a:defRPr/>
              </a:pPr>
              <a:t>11</a:t>
            </a:fld>
            <a:endParaRPr lang="en-US" altLang="zh-CN"/>
          </a:p>
        </p:txBody>
      </p:sp>
    </p:spTree>
    <p:extLst>
      <p:ext uri="{BB962C8B-B14F-4D97-AF65-F5344CB8AC3E}">
        <p14:creationId xmlns:p14="http://schemas.microsoft.com/office/powerpoint/2010/main" val="3242373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设备控制器是一个可编址的设备，当它仅控制一个设备时，它只有一个唯一的设备地址；若控制可连接多个设备时，则应含有多个设备地址，并使每一个设备地址对应一个设备。</a:t>
            </a:r>
            <a:endParaRPr lang="en-US" altLang="zh-CN" dirty="0" smtClean="0"/>
          </a:p>
          <a:p>
            <a:endParaRPr lang="en-US" altLang="zh-CN" dirty="0" smtClean="0"/>
          </a:p>
          <a:p>
            <a:r>
              <a:rPr lang="zh-CN" altLang="en-US" dirty="0" smtClean="0"/>
              <a:t>控制器分成两类：一类是用于</a:t>
            </a:r>
            <a:r>
              <a:rPr lang="zh-CN" altLang="en-US" dirty="0" smtClean="0">
                <a:hlinkClick r:id="rId3"/>
              </a:rPr>
              <a:t>控制字符</a:t>
            </a:r>
            <a:r>
              <a:rPr lang="zh-CN" altLang="en-US" dirty="0" smtClean="0"/>
              <a:t>设备的控制器，另一类是用于控制</a:t>
            </a:r>
            <a:r>
              <a:rPr lang="zh-CN" altLang="en-US" dirty="0" smtClean="0">
                <a:hlinkClick r:id="rId4"/>
              </a:rPr>
              <a:t>块设备</a:t>
            </a:r>
            <a:r>
              <a:rPr lang="zh-CN" altLang="en-US" dirty="0" smtClean="0"/>
              <a:t>的控制器。在微型机和</a:t>
            </a:r>
            <a:r>
              <a:rPr lang="zh-CN" altLang="en-US" dirty="0" smtClean="0">
                <a:hlinkClick r:id="rId5"/>
              </a:rPr>
              <a:t>小型机</a:t>
            </a:r>
            <a:r>
              <a:rPr lang="zh-CN" altLang="en-US" dirty="0" smtClean="0"/>
              <a:t>中的控制器，常做成印刷电路卡形式，因而也常称为接口卡，可将它插入计算机。有些控制器还可以处理两个、四个或八个同类设备。</a:t>
            </a:r>
            <a:endParaRPr lang="zh-CN" altLang="en-US" dirty="0"/>
          </a:p>
        </p:txBody>
      </p:sp>
      <p:sp>
        <p:nvSpPr>
          <p:cNvPr id="4" name="灯片编号占位符 3"/>
          <p:cNvSpPr>
            <a:spLocks noGrp="1"/>
          </p:cNvSpPr>
          <p:nvPr>
            <p:ph type="sldNum" sz="quarter" idx="10"/>
          </p:nvPr>
        </p:nvSpPr>
        <p:spPr/>
        <p:txBody>
          <a:bodyPr/>
          <a:lstStyle/>
          <a:p>
            <a:pPr>
              <a:defRPr/>
            </a:pPr>
            <a:fld id="{9E4CF83F-BBD4-48EB-B238-7C89499A2E06}" type="slidenum">
              <a:rPr lang="en-US" altLang="zh-CN" smtClean="0"/>
              <a:pPr>
                <a:defRPr/>
              </a:pPr>
              <a:t>13</a:t>
            </a:fld>
            <a:endParaRPr lang="en-US" altLang="zh-CN"/>
          </a:p>
        </p:txBody>
      </p:sp>
    </p:spTree>
    <p:extLst>
      <p:ext uri="{BB962C8B-B14F-4D97-AF65-F5344CB8AC3E}">
        <p14:creationId xmlns:p14="http://schemas.microsoft.com/office/powerpoint/2010/main" val="1408248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X86</a:t>
            </a:r>
            <a:r>
              <a:rPr lang="zh-CN" altLang="en-US" dirty="0" smtClean="0"/>
              <a:t>每一个外设有数据寄存器、命令寄存器 </a:t>
            </a:r>
            <a:r>
              <a:rPr lang="en-US" altLang="zh-CN" dirty="0" smtClean="0"/>
              <a:t>; </a:t>
            </a:r>
            <a:r>
              <a:rPr lang="zh-CN" altLang="en-US" dirty="0" smtClean="0"/>
              <a:t>整个过程按标准使用</a:t>
            </a:r>
            <a:r>
              <a:rPr lang="en-US" altLang="zh-CN" dirty="0" smtClean="0"/>
              <a:t>I/O</a:t>
            </a:r>
            <a:r>
              <a:rPr lang="zh-CN" altLang="en-US" dirty="0" smtClean="0"/>
              <a:t>指令： </a:t>
            </a:r>
            <a:r>
              <a:rPr lang="en-US" altLang="zh-CN" dirty="0" smtClean="0"/>
              <a:t>;</a:t>
            </a:r>
            <a:br>
              <a:rPr lang="en-US" altLang="zh-CN" dirty="0" smtClean="0"/>
            </a:br>
            <a:r>
              <a:rPr lang="en-US" altLang="zh-CN" dirty="0" smtClean="0"/>
              <a:t>in, out</a:t>
            </a:r>
            <a:r>
              <a:rPr lang="zh-CN" altLang="en-US" dirty="0" smtClean="0"/>
              <a:t>（只能与</a:t>
            </a:r>
            <a:r>
              <a:rPr lang="en-US" altLang="zh-CN" dirty="0" err="1" smtClean="0"/>
              <a:t>DX,AX,AL</a:t>
            </a:r>
            <a:r>
              <a:rPr lang="zh-CN" altLang="en-US" dirty="0" smtClean="0"/>
              <a:t>寄存器结合使用） </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pPr>
              <a:defRPr/>
            </a:pPr>
            <a:fld id="{9E4CF83F-BBD4-48EB-B238-7C89499A2E06}" type="slidenum">
              <a:rPr lang="en-US" altLang="zh-CN" smtClean="0"/>
              <a:pPr>
                <a:defRPr/>
              </a:pPr>
              <a:t>14</a:t>
            </a:fld>
            <a:endParaRPr lang="en-US" altLang="zh-CN"/>
          </a:p>
        </p:txBody>
      </p:sp>
    </p:spTree>
    <p:extLst>
      <p:ext uri="{BB962C8B-B14F-4D97-AF65-F5344CB8AC3E}">
        <p14:creationId xmlns:p14="http://schemas.microsoft.com/office/powerpoint/2010/main" val="687806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I/O</a:t>
            </a:r>
            <a:r>
              <a:rPr lang="zh-CN" altLang="en-US" dirty="0" smtClean="0"/>
              <a:t>通道是一种特殊的处理机。它具有执行</a:t>
            </a:r>
            <a:r>
              <a:rPr lang="en-US" altLang="zh-CN" dirty="0" smtClean="0"/>
              <a:t>I/O</a:t>
            </a:r>
            <a:r>
              <a:rPr lang="zh-CN" altLang="en-US" dirty="0" smtClean="0"/>
              <a:t>指令的能力，并通过执行通道</a:t>
            </a:r>
            <a:r>
              <a:rPr lang="en-US" altLang="zh-CN" dirty="0" smtClean="0"/>
              <a:t>(I/O)</a:t>
            </a:r>
            <a:r>
              <a:rPr lang="zh-CN" altLang="en-US" dirty="0" smtClean="0"/>
              <a:t>程序来控制</a:t>
            </a:r>
            <a:r>
              <a:rPr lang="en-US" altLang="zh-CN" dirty="0" smtClean="0"/>
              <a:t>I/O</a:t>
            </a:r>
            <a:r>
              <a:rPr lang="zh-CN" altLang="en-US" dirty="0" smtClean="0"/>
              <a:t>操作。但</a:t>
            </a:r>
            <a:r>
              <a:rPr lang="en-US" altLang="zh-CN" dirty="0" smtClean="0"/>
              <a:t>I/O</a:t>
            </a:r>
            <a:r>
              <a:rPr lang="zh-CN" altLang="en-US" dirty="0" smtClean="0"/>
              <a:t>通道又与一般的处理机不同，主要表现在以下两个方面：一是其指令类型单一，这是由于通道硬件比较简单，其所能执行的命令，主要局限于与</a:t>
            </a:r>
            <a:r>
              <a:rPr lang="en-US" altLang="zh-CN" dirty="0" smtClean="0"/>
              <a:t>I/O</a:t>
            </a:r>
            <a:r>
              <a:rPr lang="zh-CN" altLang="en-US" dirty="0" smtClean="0"/>
              <a:t>操作有关的指令；再就是通道没有自己的内存，通道所执行的通道程序是放在主机的内存中的，换言之，是通道与</a:t>
            </a:r>
            <a:r>
              <a:rPr lang="en-US" altLang="zh-CN" dirty="0" smtClean="0"/>
              <a:t>CPU</a:t>
            </a:r>
            <a:r>
              <a:rPr lang="zh-CN" altLang="en-US" dirty="0" smtClean="0"/>
              <a:t>共享内存。</a:t>
            </a:r>
            <a:endParaRPr lang="zh-CN" altLang="en-US" dirty="0"/>
          </a:p>
        </p:txBody>
      </p:sp>
      <p:sp>
        <p:nvSpPr>
          <p:cNvPr id="4" name="灯片编号占位符 3"/>
          <p:cNvSpPr>
            <a:spLocks noGrp="1"/>
          </p:cNvSpPr>
          <p:nvPr>
            <p:ph type="sldNum" sz="quarter" idx="10"/>
          </p:nvPr>
        </p:nvSpPr>
        <p:spPr/>
        <p:txBody>
          <a:bodyPr/>
          <a:lstStyle/>
          <a:p>
            <a:pPr>
              <a:defRPr/>
            </a:pPr>
            <a:fld id="{9E4CF83F-BBD4-48EB-B238-7C89499A2E06}" type="slidenum">
              <a:rPr lang="en-US" altLang="zh-CN" smtClean="0"/>
              <a:pPr>
                <a:defRPr/>
              </a:pPr>
              <a:t>15</a:t>
            </a:fld>
            <a:endParaRPr lang="en-US" altLang="zh-CN"/>
          </a:p>
        </p:txBody>
      </p:sp>
    </p:spTree>
    <p:extLst>
      <p:ext uri="{BB962C8B-B14F-4D97-AF65-F5344CB8AC3E}">
        <p14:creationId xmlns:p14="http://schemas.microsoft.com/office/powerpoint/2010/main" val="2581026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简单原始，很多场景依旧使用。比如卫星引导程序等待地面命令，火箭转段，控制数据间隔不能太快</a:t>
            </a:r>
            <a:endParaRPr lang="zh-CN" altLang="en-US" dirty="0"/>
          </a:p>
        </p:txBody>
      </p:sp>
      <p:sp>
        <p:nvSpPr>
          <p:cNvPr id="4" name="灯片编号占位符 3"/>
          <p:cNvSpPr>
            <a:spLocks noGrp="1"/>
          </p:cNvSpPr>
          <p:nvPr>
            <p:ph type="sldNum" sz="quarter" idx="10"/>
          </p:nvPr>
        </p:nvSpPr>
        <p:spPr/>
        <p:txBody>
          <a:bodyPr/>
          <a:lstStyle/>
          <a:p>
            <a:pPr>
              <a:defRPr/>
            </a:pPr>
            <a:fld id="{9E4CF83F-BBD4-48EB-B238-7C89499A2E06}" type="slidenum">
              <a:rPr lang="en-US" altLang="zh-CN" smtClean="0"/>
              <a:pPr>
                <a:defRPr/>
              </a:pPr>
              <a:t>16</a:t>
            </a:fld>
            <a:endParaRPr lang="en-US" altLang="zh-CN"/>
          </a:p>
        </p:txBody>
      </p:sp>
    </p:spTree>
    <p:extLst>
      <p:ext uri="{BB962C8B-B14F-4D97-AF65-F5344CB8AC3E}">
        <p14:creationId xmlns:p14="http://schemas.microsoft.com/office/powerpoint/2010/main" val="3505826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err="1" smtClean="0">
                <a:solidFill>
                  <a:schemeClr val="tx1"/>
                </a:solidFill>
                <a:latin typeface="Arial" charset="0"/>
                <a:ea typeface="宋体" pitchFamily="2" charset="-122"/>
                <a:cs typeface="+mn-cs"/>
              </a:rPr>
              <a:t>SJA1000</a:t>
            </a:r>
            <a:r>
              <a:rPr lang="en-US" altLang="zh-CN" sz="1200" b="0" i="0" u="none" strike="noStrike" kern="1200" baseline="0" dirty="0" smtClean="0">
                <a:solidFill>
                  <a:schemeClr val="tx1"/>
                </a:solidFill>
                <a:latin typeface="Arial" charset="0"/>
                <a:ea typeface="宋体" pitchFamily="2" charset="-122"/>
                <a:cs typeface="+mn-cs"/>
              </a:rPr>
              <a:t> </a:t>
            </a:r>
            <a:r>
              <a:rPr lang="zh-CN" altLang="en-US" sz="1200" b="0" i="0" u="none" strike="noStrike" kern="1200" baseline="0" dirty="0" smtClean="0">
                <a:solidFill>
                  <a:schemeClr val="tx1"/>
                </a:solidFill>
                <a:latin typeface="Arial" charset="0"/>
                <a:ea typeface="宋体" pitchFamily="2" charset="-122"/>
                <a:cs typeface="+mn-cs"/>
              </a:rPr>
              <a:t>的地址区包括控制段和信息缓冲区控制段在初始化载入是可被编程来配置通讯参数的例</a:t>
            </a:r>
          </a:p>
          <a:p>
            <a:r>
              <a:rPr lang="zh-CN" altLang="en-US" sz="1200" b="0" i="0" u="none" strike="noStrike" kern="1200" baseline="0" dirty="0" smtClean="0">
                <a:solidFill>
                  <a:schemeClr val="tx1"/>
                </a:solidFill>
                <a:latin typeface="Arial" charset="0"/>
                <a:ea typeface="宋体" pitchFamily="2" charset="-122"/>
                <a:cs typeface="+mn-cs"/>
              </a:rPr>
              <a:t>如位时序微</a:t>
            </a:r>
          </a:p>
          <a:p>
            <a:endParaRPr lang="zh-CN" altLang="en-US" dirty="0"/>
          </a:p>
        </p:txBody>
      </p:sp>
      <p:sp>
        <p:nvSpPr>
          <p:cNvPr id="4" name="灯片编号占位符 3"/>
          <p:cNvSpPr>
            <a:spLocks noGrp="1"/>
          </p:cNvSpPr>
          <p:nvPr>
            <p:ph type="sldNum" sz="quarter" idx="10"/>
          </p:nvPr>
        </p:nvSpPr>
        <p:spPr/>
        <p:txBody>
          <a:bodyPr/>
          <a:lstStyle/>
          <a:p>
            <a:pPr>
              <a:defRPr/>
            </a:pPr>
            <a:fld id="{9E4CF83F-BBD4-48EB-B238-7C89499A2E06}" type="slidenum">
              <a:rPr lang="en-US" altLang="zh-CN" smtClean="0"/>
              <a:pPr>
                <a:defRPr/>
              </a:pPr>
              <a:t>20</a:t>
            </a:fld>
            <a:endParaRPr lang="en-US" altLang="zh-CN"/>
          </a:p>
        </p:txBody>
      </p:sp>
    </p:spTree>
    <p:extLst>
      <p:ext uri="{BB962C8B-B14F-4D97-AF65-F5344CB8AC3E}">
        <p14:creationId xmlns:p14="http://schemas.microsoft.com/office/powerpoint/2010/main" val="1925891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4094240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04800"/>
            <a:ext cx="78486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12775" y="1268413"/>
            <a:ext cx="7921625"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Text Box 9"/>
          <p:cNvSpPr txBox="1">
            <a:spLocks noChangeArrowheads="1"/>
          </p:cNvSpPr>
          <p:nvPr userDrawn="1"/>
        </p:nvSpPr>
        <p:spPr bwMode="auto">
          <a:xfrm>
            <a:off x="4114800" y="652145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600" b="1">
                <a:solidFill>
                  <a:schemeClr val="tx1"/>
                </a:solidFill>
                <a:latin typeface="Arial" charset="0"/>
                <a:ea typeface="宋体" pitchFamily="2" charset="-122"/>
              </a:defRPr>
            </a:lvl1pPr>
            <a:lvl2pPr marL="742950" indent="-285750" eaLnBrk="0" hangingPunct="0">
              <a:defRPr sz="2600" b="1">
                <a:solidFill>
                  <a:schemeClr val="tx1"/>
                </a:solidFill>
                <a:latin typeface="Arial" charset="0"/>
                <a:ea typeface="宋体" pitchFamily="2" charset="-122"/>
              </a:defRPr>
            </a:lvl2pPr>
            <a:lvl3pPr marL="1143000" indent="-228600" eaLnBrk="0" hangingPunct="0">
              <a:defRPr sz="2600" b="1">
                <a:solidFill>
                  <a:schemeClr val="tx1"/>
                </a:solidFill>
                <a:latin typeface="Arial" charset="0"/>
                <a:ea typeface="宋体" pitchFamily="2" charset="-122"/>
              </a:defRPr>
            </a:lvl3pPr>
            <a:lvl4pPr marL="1600200" indent="-228600" eaLnBrk="0" hangingPunct="0">
              <a:defRPr sz="2600" b="1">
                <a:solidFill>
                  <a:schemeClr val="tx1"/>
                </a:solidFill>
                <a:latin typeface="Arial" charset="0"/>
                <a:ea typeface="宋体" pitchFamily="2" charset="-122"/>
              </a:defRPr>
            </a:lvl4pPr>
            <a:lvl5pPr marL="2057400" indent="-228600" eaLnBrk="0" hangingPunct="0">
              <a:defRPr sz="2600" b="1">
                <a:solidFill>
                  <a:schemeClr val="tx1"/>
                </a:solidFill>
                <a:latin typeface="Arial" charset="0"/>
                <a:ea typeface="宋体" pitchFamily="2" charset="-122"/>
              </a:defRPr>
            </a:lvl5pPr>
            <a:lvl6pPr marL="2514600" indent="-228600" eaLnBrk="0" fontAlgn="base" hangingPunct="0">
              <a:spcBef>
                <a:spcPct val="0"/>
              </a:spcBef>
              <a:spcAft>
                <a:spcPct val="0"/>
              </a:spcAft>
              <a:defRPr sz="2600" b="1">
                <a:solidFill>
                  <a:schemeClr val="tx1"/>
                </a:solidFill>
                <a:latin typeface="Arial" charset="0"/>
                <a:ea typeface="宋体" pitchFamily="2" charset="-122"/>
              </a:defRPr>
            </a:lvl6pPr>
            <a:lvl7pPr marL="2971800" indent="-228600" eaLnBrk="0" fontAlgn="base" hangingPunct="0">
              <a:spcBef>
                <a:spcPct val="0"/>
              </a:spcBef>
              <a:spcAft>
                <a:spcPct val="0"/>
              </a:spcAft>
              <a:defRPr sz="2600" b="1">
                <a:solidFill>
                  <a:schemeClr val="tx1"/>
                </a:solidFill>
                <a:latin typeface="Arial" charset="0"/>
                <a:ea typeface="宋体" pitchFamily="2" charset="-122"/>
              </a:defRPr>
            </a:lvl7pPr>
            <a:lvl8pPr marL="3429000" indent="-228600" eaLnBrk="0" fontAlgn="base" hangingPunct="0">
              <a:spcBef>
                <a:spcPct val="0"/>
              </a:spcBef>
              <a:spcAft>
                <a:spcPct val="0"/>
              </a:spcAft>
              <a:defRPr sz="2600" b="1">
                <a:solidFill>
                  <a:schemeClr val="tx1"/>
                </a:solidFill>
                <a:latin typeface="Arial" charset="0"/>
                <a:ea typeface="宋体" pitchFamily="2" charset="-122"/>
              </a:defRPr>
            </a:lvl8pPr>
            <a:lvl9pPr marL="3886200" indent="-228600" eaLnBrk="0" fontAlgn="base" hangingPunct="0">
              <a:spcBef>
                <a:spcPct val="0"/>
              </a:spcBef>
              <a:spcAft>
                <a:spcPct val="0"/>
              </a:spcAft>
              <a:defRPr sz="2600" b="1">
                <a:solidFill>
                  <a:schemeClr val="tx1"/>
                </a:solidFill>
                <a:latin typeface="Arial" charset="0"/>
                <a:ea typeface="宋体" pitchFamily="2" charset="-122"/>
              </a:defRPr>
            </a:lvl9pPr>
          </a:lstStyle>
          <a:p>
            <a:pPr algn="ctr">
              <a:spcBef>
                <a:spcPct val="50000"/>
              </a:spcBef>
              <a:defRPr/>
            </a:pPr>
            <a:r>
              <a:rPr lang="en-US" altLang="zh-CN" sz="1600" smtClean="0">
                <a:ea typeface="华文琥珀" pitchFamily="2" charset="-122"/>
              </a:rPr>
              <a:t>- </a:t>
            </a:r>
            <a:fld id="{5CE8BB86-B0BF-46CF-8F6B-A2408D6EE415}" type="slidenum">
              <a:rPr lang="en-US" altLang="zh-CN" sz="1600" smtClean="0">
                <a:ea typeface="华文琥珀" pitchFamily="2" charset="-122"/>
              </a:rPr>
              <a:pPr algn="ctr">
                <a:spcBef>
                  <a:spcPct val="50000"/>
                </a:spcBef>
                <a:defRPr/>
              </a:pPr>
              <a:t>‹#›</a:t>
            </a:fld>
            <a:r>
              <a:rPr lang="en-US" altLang="zh-CN" sz="1600" smtClean="0">
                <a:ea typeface="华文琥珀" pitchFamily="2" charset="-122"/>
              </a:rPr>
              <a:t> -</a:t>
            </a:r>
          </a:p>
        </p:txBody>
      </p:sp>
      <p:sp>
        <p:nvSpPr>
          <p:cNvPr id="1029" name="Line 32"/>
          <p:cNvSpPr>
            <a:spLocks noChangeShapeType="1"/>
          </p:cNvSpPr>
          <p:nvPr userDrawn="1"/>
        </p:nvSpPr>
        <p:spPr bwMode="auto">
          <a:xfrm>
            <a:off x="0" y="1066800"/>
            <a:ext cx="8024813" cy="0"/>
          </a:xfrm>
          <a:prstGeom prst="line">
            <a:avLst/>
          </a:prstGeom>
          <a:noFill/>
          <a:ln w="50800">
            <a:solidFill>
              <a:srgbClr val="C1C43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2" name="Text Box 10"/>
          <p:cNvSpPr txBox="1">
            <a:spLocks noChangeArrowheads="1"/>
          </p:cNvSpPr>
          <p:nvPr userDrawn="1"/>
        </p:nvSpPr>
        <p:spPr bwMode="auto">
          <a:xfrm>
            <a:off x="7543800" y="6553200"/>
            <a:ext cx="1504950" cy="244475"/>
          </a:xfrm>
          <a:prstGeom prst="rect">
            <a:avLst/>
          </a:prstGeom>
          <a:noFill/>
          <a:ln w="9525">
            <a:noFill/>
            <a:miter lim="800000"/>
            <a:headEnd/>
            <a:tailEnd/>
          </a:ln>
          <a:effectLst/>
        </p:spPr>
        <p:txBody>
          <a:bodyPr>
            <a:spAutoFit/>
          </a:bodyPr>
          <a:lstStyle>
            <a:lvl1pPr>
              <a:defRPr>
                <a:solidFill>
                  <a:schemeClr val="tx1"/>
                </a:solidFill>
                <a:latin typeface="Arial" charset="0"/>
                <a:ea typeface="宋体" pitchFamily="2" charset="-122"/>
              </a:defRPr>
            </a:lvl1pPr>
            <a:lvl2pPr marL="37931725" indent="-37474525">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marL="457200" fontAlgn="base">
              <a:spcBef>
                <a:spcPct val="0"/>
              </a:spcBef>
              <a:spcAft>
                <a:spcPct val="0"/>
              </a:spcAft>
              <a:defRPr>
                <a:solidFill>
                  <a:schemeClr val="tx1"/>
                </a:solidFill>
                <a:latin typeface="Arial" charset="0"/>
                <a:ea typeface="宋体" pitchFamily="2" charset="-122"/>
              </a:defRPr>
            </a:lvl6pPr>
            <a:lvl7pPr marL="914400" fontAlgn="base">
              <a:spcBef>
                <a:spcPct val="0"/>
              </a:spcBef>
              <a:spcAft>
                <a:spcPct val="0"/>
              </a:spcAft>
              <a:defRPr>
                <a:solidFill>
                  <a:schemeClr val="tx1"/>
                </a:solidFill>
                <a:latin typeface="Arial" charset="0"/>
                <a:ea typeface="宋体" pitchFamily="2" charset="-122"/>
              </a:defRPr>
            </a:lvl7pPr>
            <a:lvl8pPr marL="1371600" fontAlgn="base">
              <a:spcBef>
                <a:spcPct val="0"/>
              </a:spcBef>
              <a:spcAft>
                <a:spcPct val="0"/>
              </a:spcAft>
              <a:defRPr>
                <a:solidFill>
                  <a:schemeClr val="tx1"/>
                </a:solidFill>
                <a:latin typeface="Arial" charset="0"/>
                <a:ea typeface="宋体" pitchFamily="2" charset="-122"/>
              </a:defRPr>
            </a:lvl8pPr>
            <a:lvl9pPr marL="18288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defRPr/>
            </a:pPr>
            <a:r>
              <a:rPr lang="zh-CN" altLang="en-US" sz="1000" dirty="0" smtClean="0">
                <a:solidFill>
                  <a:srgbClr val="006699"/>
                </a:solidFill>
                <a:latin typeface="Helvetica" pitchFamily="34" charset="0"/>
                <a:ea typeface="ＭＳ Ｐゴシック" pitchFamily="34" charset="-128"/>
              </a:rPr>
              <a:t>航天软件中心</a:t>
            </a:r>
          </a:p>
        </p:txBody>
      </p:sp>
      <p:sp>
        <p:nvSpPr>
          <p:cNvPr id="146443" name="Text Box 11"/>
          <p:cNvSpPr txBox="1">
            <a:spLocks noChangeArrowheads="1"/>
          </p:cNvSpPr>
          <p:nvPr userDrawn="1"/>
        </p:nvSpPr>
        <p:spPr bwMode="auto">
          <a:xfrm>
            <a:off x="76200" y="6602413"/>
            <a:ext cx="1592263" cy="244475"/>
          </a:xfrm>
          <a:prstGeom prst="rect">
            <a:avLst/>
          </a:prstGeom>
          <a:noFill/>
          <a:ln w="9525">
            <a:noFill/>
            <a:miter lim="800000"/>
            <a:headEnd/>
            <a:tailEnd/>
          </a:ln>
          <a:effectLst/>
        </p:spPr>
        <p:txBody>
          <a:bodyPr wrap="none">
            <a:spAutoFit/>
          </a:bodyPr>
          <a:lstStyle>
            <a:lvl1pPr>
              <a:defRPr>
                <a:solidFill>
                  <a:schemeClr val="tx1"/>
                </a:solidFill>
                <a:latin typeface="Arial" charset="0"/>
                <a:ea typeface="宋体" pitchFamily="2" charset="-122"/>
              </a:defRPr>
            </a:lvl1pPr>
            <a:lvl2pPr marL="37931725" indent="-37474525">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marL="457200" fontAlgn="base">
              <a:spcBef>
                <a:spcPct val="0"/>
              </a:spcBef>
              <a:spcAft>
                <a:spcPct val="0"/>
              </a:spcAft>
              <a:defRPr>
                <a:solidFill>
                  <a:schemeClr val="tx1"/>
                </a:solidFill>
                <a:latin typeface="Arial" charset="0"/>
                <a:ea typeface="宋体" pitchFamily="2" charset="-122"/>
              </a:defRPr>
            </a:lvl6pPr>
            <a:lvl7pPr marL="914400" fontAlgn="base">
              <a:spcBef>
                <a:spcPct val="0"/>
              </a:spcBef>
              <a:spcAft>
                <a:spcPct val="0"/>
              </a:spcAft>
              <a:defRPr>
                <a:solidFill>
                  <a:schemeClr val="tx1"/>
                </a:solidFill>
                <a:latin typeface="Arial" charset="0"/>
                <a:ea typeface="宋体" pitchFamily="2" charset="-122"/>
              </a:defRPr>
            </a:lvl7pPr>
            <a:lvl8pPr marL="1371600" fontAlgn="base">
              <a:spcBef>
                <a:spcPct val="0"/>
              </a:spcBef>
              <a:spcAft>
                <a:spcPct val="0"/>
              </a:spcAft>
              <a:defRPr>
                <a:solidFill>
                  <a:schemeClr val="tx1"/>
                </a:solidFill>
                <a:latin typeface="Arial" charset="0"/>
                <a:ea typeface="宋体" pitchFamily="2" charset="-122"/>
              </a:defRPr>
            </a:lvl8pPr>
            <a:lvl9pPr marL="1828800" fontAlgn="base">
              <a:spcBef>
                <a:spcPct val="0"/>
              </a:spcBef>
              <a:spcAft>
                <a:spcPct val="0"/>
              </a:spcAft>
              <a:defRPr>
                <a:solidFill>
                  <a:schemeClr val="tx1"/>
                </a:solidFill>
                <a:latin typeface="Arial" charset="0"/>
                <a:ea typeface="宋体" pitchFamily="2" charset="-122"/>
              </a:defRPr>
            </a:lvl9pPr>
          </a:lstStyle>
          <a:p>
            <a:pPr eaLnBrk="0" hangingPunct="0">
              <a:spcBef>
                <a:spcPct val="50000"/>
              </a:spcBef>
              <a:defRPr/>
            </a:pPr>
            <a:r>
              <a:rPr lang="zh-CN" altLang="en-US" sz="1000" dirty="0" smtClean="0">
                <a:solidFill>
                  <a:srgbClr val="006699"/>
                </a:solidFill>
                <a:latin typeface="Helvetica" pitchFamily="34" charset="0"/>
                <a:ea typeface="ＭＳ Ｐゴシック" pitchFamily="34" charset="-128"/>
              </a:rPr>
              <a:t>操作系统 </a:t>
            </a:r>
            <a:r>
              <a:rPr lang="en-US" altLang="zh-CN" sz="1000" dirty="0" smtClean="0">
                <a:solidFill>
                  <a:srgbClr val="006699"/>
                </a:solidFill>
                <a:latin typeface="Helvetica" pitchFamily="34" charset="0"/>
                <a:ea typeface="ＭＳ Ｐゴシック" pitchFamily="34" charset="-128"/>
              </a:rPr>
              <a:t>for 2013</a:t>
            </a:r>
            <a:r>
              <a:rPr lang="zh-CN" altLang="en-US" sz="1000" dirty="0" smtClean="0">
                <a:solidFill>
                  <a:srgbClr val="006699"/>
                </a:solidFill>
                <a:latin typeface="Helvetica" pitchFamily="34" charset="0"/>
                <a:ea typeface="ＭＳ Ｐゴシック" pitchFamily="34" charset="-128"/>
              </a:rPr>
              <a:t>级本科</a:t>
            </a:r>
          </a:p>
        </p:txBody>
      </p:sp>
    </p:spTree>
  </p:cSld>
  <p:clrMap bg1="lt1" tx1="dk1" bg2="lt2" tx2="dk2" accent1="accent1" accent2="accent2" accent3="accent3" accent4="accent4" accent5="accent5" accent6="accent6" hlink="hlink" folHlink="folHlink"/>
  <p:sldLayoutIdLst>
    <p:sldLayoutId id="2147483679" r:id="rId1"/>
  </p:sldLayoutIdLst>
  <p:timing>
    <p:tnLst>
      <p:par>
        <p:cTn id="1" dur="indefinite" restart="never" nodeType="tmRoot"/>
      </p:par>
    </p:tnLst>
  </p:timing>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charset="0"/>
          <a:ea typeface="宋体" pitchFamily="2" charset="-122"/>
        </a:defRPr>
      </a:lvl2pPr>
      <a:lvl3pPr algn="l" rtl="0" eaLnBrk="0" fontAlgn="base" hangingPunct="0">
        <a:spcBef>
          <a:spcPct val="0"/>
        </a:spcBef>
        <a:spcAft>
          <a:spcPct val="0"/>
        </a:spcAft>
        <a:defRPr sz="3600" b="1">
          <a:solidFill>
            <a:schemeClr val="tx1"/>
          </a:solidFill>
          <a:latin typeface="Arial" charset="0"/>
          <a:ea typeface="宋体" pitchFamily="2" charset="-122"/>
        </a:defRPr>
      </a:lvl3pPr>
      <a:lvl4pPr algn="l" rtl="0" eaLnBrk="0" fontAlgn="base" hangingPunct="0">
        <a:spcBef>
          <a:spcPct val="0"/>
        </a:spcBef>
        <a:spcAft>
          <a:spcPct val="0"/>
        </a:spcAft>
        <a:defRPr sz="3600" b="1">
          <a:solidFill>
            <a:schemeClr val="tx1"/>
          </a:solidFill>
          <a:latin typeface="Arial" charset="0"/>
          <a:ea typeface="宋体" pitchFamily="2" charset="-122"/>
        </a:defRPr>
      </a:lvl4pPr>
      <a:lvl5pPr algn="l" rtl="0" eaLnBrk="0" fontAlgn="base" hangingPunct="0">
        <a:spcBef>
          <a:spcPct val="0"/>
        </a:spcBef>
        <a:spcAft>
          <a:spcPct val="0"/>
        </a:spcAft>
        <a:defRPr sz="3600" b="1">
          <a:solidFill>
            <a:schemeClr val="tx1"/>
          </a:solidFill>
          <a:latin typeface="Arial" charset="0"/>
          <a:ea typeface="宋体" pitchFamily="2" charset="-122"/>
        </a:defRPr>
      </a:lvl5pPr>
      <a:lvl6pPr marL="457200" algn="l" rtl="0" fontAlgn="base">
        <a:spcBef>
          <a:spcPct val="0"/>
        </a:spcBef>
        <a:spcAft>
          <a:spcPct val="0"/>
        </a:spcAft>
        <a:defRPr sz="3600" b="1">
          <a:solidFill>
            <a:schemeClr val="tx1"/>
          </a:solidFill>
          <a:latin typeface="Arial" charset="0"/>
          <a:ea typeface="宋体" pitchFamily="2" charset="-122"/>
        </a:defRPr>
      </a:lvl6pPr>
      <a:lvl7pPr marL="914400" algn="l" rtl="0" fontAlgn="base">
        <a:spcBef>
          <a:spcPct val="0"/>
        </a:spcBef>
        <a:spcAft>
          <a:spcPct val="0"/>
        </a:spcAft>
        <a:defRPr sz="3600" b="1">
          <a:solidFill>
            <a:schemeClr val="tx1"/>
          </a:solidFill>
          <a:latin typeface="Arial" charset="0"/>
          <a:ea typeface="宋体" pitchFamily="2" charset="-122"/>
        </a:defRPr>
      </a:lvl7pPr>
      <a:lvl8pPr marL="1371600" algn="l" rtl="0" fontAlgn="base">
        <a:spcBef>
          <a:spcPct val="0"/>
        </a:spcBef>
        <a:spcAft>
          <a:spcPct val="0"/>
        </a:spcAft>
        <a:defRPr sz="3600" b="1">
          <a:solidFill>
            <a:schemeClr val="tx1"/>
          </a:solidFill>
          <a:latin typeface="Arial" charset="0"/>
          <a:ea typeface="宋体" pitchFamily="2" charset="-122"/>
        </a:defRPr>
      </a:lvl8pPr>
      <a:lvl9pPr marL="1828800" algn="l" rtl="0" fontAlgn="base">
        <a:spcBef>
          <a:spcPct val="0"/>
        </a:spcBef>
        <a:spcAft>
          <a:spcPct val="0"/>
        </a:spcAft>
        <a:defRPr sz="3600" b="1">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rgbClr val="993300"/>
        </a:buClr>
        <a:buSzPct val="90000"/>
        <a:buFont typeface="Wingdings"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80000"/>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rgbClr val="009900"/>
        </a:buClr>
        <a:buSzPct val="75000"/>
        <a:buFont typeface="Webdings" pitchFamily="18" charset="2"/>
        <a:buChar char="4"/>
        <a:defRPr sz="2000">
          <a:solidFill>
            <a:schemeClr val="tx1"/>
          </a:solidFill>
          <a:latin typeface="+mn-lt"/>
          <a:ea typeface="+mn-ea"/>
        </a:defRPr>
      </a:lvl3pPr>
      <a:lvl4pPr marL="1600200" indent="-228600" algn="l" rtl="0" eaLnBrk="0" fontAlgn="base" hangingPunct="0">
        <a:spcBef>
          <a:spcPct val="20000"/>
        </a:spcBef>
        <a:spcAft>
          <a:spcPct val="0"/>
        </a:spcAft>
        <a:buClr>
          <a:srgbClr val="FF6600"/>
        </a:buClr>
        <a:buSzPct val="75000"/>
        <a:buFont typeface="Times New Roman" pitchFamily="18" charset="0"/>
        <a:buChar char="–"/>
        <a:defRPr>
          <a:solidFill>
            <a:schemeClr val="tx1"/>
          </a:solidFill>
          <a:latin typeface="+mn-lt"/>
          <a:ea typeface="+mn-ea"/>
        </a:defRPr>
      </a:lvl4pPr>
      <a:lvl5pPr marL="2057400" indent="-228600" algn="l" rtl="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mn-lt"/>
          <a:ea typeface="+mn-ea"/>
        </a:defRPr>
      </a:lvl5pPr>
      <a:lvl6pPr marL="25146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6pPr>
      <a:lvl7pPr marL="29718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7pPr>
      <a:lvl8pPr marL="34290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8pPr>
      <a:lvl9pPr marL="38862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image" Target="../media/image5.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3.wmf"/><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wm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8.png"/><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9" name="Rectangle 13"/>
          <p:cNvSpPr>
            <a:spLocks noChangeArrowheads="1"/>
          </p:cNvSpPr>
          <p:nvPr/>
        </p:nvSpPr>
        <p:spPr bwMode="auto">
          <a:xfrm>
            <a:off x="1676400" y="1981200"/>
            <a:ext cx="5791200" cy="39624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444500" indent="-173038"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spcBef>
                <a:spcPct val="0"/>
              </a:spcBef>
              <a:buClr>
                <a:srgbClr val="CC0000"/>
              </a:buClr>
              <a:buFont typeface="Wingdings" pitchFamily="2" charset="2"/>
              <a:buNone/>
            </a:pPr>
            <a:r>
              <a:rPr lang="en-US" altLang="zh-CN">
                <a:latin typeface="Times New Roman" pitchFamily="18" charset="0"/>
              </a:rPr>
              <a:t>10.1 </a:t>
            </a:r>
            <a:r>
              <a:rPr lang="zh-CN" altLang="en-US">
                <a:latin typeface="Times New Roman" pitchFamily="18" charset="0"/>
              </a:rPr>
              <a:t>设备管理概述</a:t>
            </a:r>
          </a:p>
          <a:p>
            <a:pPr eaLnBrk="1" hangingPunct="1">
              <a:lnSpc>
                <a:spcPct val="130000"/>
              </a:lnSpc>
              <a:spcBef>
                <a:spcPct val="0"/>
              </a:spcBef>
              <a:buClr>
                <a:srgbClr val="CC0000"/>
              </a:buClr>
              <a:buFont typeface="Wingdings" pitchFamily="2" charset="2"/>
              <a:buNone/>
            </a:pPr>
            <a:r>
              <a:rPr lang="en-US" altLang="zh-CN">
                <a:latin typeface="Times New Roman" pitchFamily="18" charset="0"/>
              </a:rPr>
              <a:t>10.2 I/O</a:t>
            </a:r>
            <a:r>
              <a:rPr lang="zh-CN" altLang="en-US">
                <a:latin typeface="Times New Roman" pitchFamily="18" charset="0"/>
              </a:rPr>
              <a:t>控制方式</a:t>
            </a:r>
          </a:p>
          <a:p>
            <a:pPr eaLnBrk="1" hangingPunct="1">
              <a:lnSpc>
                <a:spcPct val="130000"/>
              </a:lnSpc>
              <a:spcBef>
                <a:spcPct val="0"/>
              </a:spcBef>
              <a:buClr>
                <a:srgbClr val="CC0000"/>
              </a:buClr>
              <a:buFont typeface="Wingdings" pitchFamily="2" charset="2"/>
              <a:buNone/>
            </a:pPr>
            <a:r>
              <a:rPr lang="en-US" altLang="zh-CN">
                <a:latin typeface="Times New Roman" pitchFamily="18" charset="0"/>
              </a:rPr>
              <a:t>10.3 </a:t>
            </a:r>
            <a:r>
              <a:rPr lang="zh-CN" altLang="en-US">
                <a:latin typeface="Times New Roman" pitchFamily="18" charset="0"/>
              </a:rPr>
              <a:t>缓冲技术</a:t>
            </a:r>
          </a:p>
          <a:p>
            <a:pPr eaLnBrk="1" hangingPunct="1">
              <a:lnSpc>
                <a:spcPct val="130000"/>
              </a:lnSpc>
              <a:spcBef>
                <a:spcPct val="0"/>
              </a:spcBef>
              <a:buClr>
                <a:srgbClr val="CC0000"/>
              </a:buClr>
              <a:buFont typeface="Wingdings" pitchFamily="2" charset="2"/>
              <a:buNone/>
            </a:pPr>
            <a:r>
              <a:rPr lang="en-US" altLang="zh-CN">
                <a:latin typeface="Times New Roman" pitchFamily="18" charset="0"/>
              </a:rPr>
              <a:t>10.4 </a:t>
            </a:r>
            <a:r>
              <a:rPr lang="zh-CN" altLang="en-US">
                <a:latin typeface="Times New Roman" pitchFamily="18" charset="0"/>
              </a:rPr>
              <a:t>设备分配与驱动</a:t>
            </a:r>
          </a:p>
          <a:p>
            <a:pPr eaLnBrk="1" hangingPunct="1">
              <a:lnSpc>
                <a:spcPct val="110000"/>
              </a:lnSpc>
              <a:spcBef>
                <a:spcPct val="0"/>
              </a:spcBef>
              <a:buClr>
                <a:srgbClr val="CC0000"/>
              </a:buClr>
              <a:buFont typeface="Wingdings" pitchFamily="2" charset="2"/>
              <a:buNone/>
            </a:pPr>
            <a:endParaRPr lang="en-US" altLang="zh-CN">
              <a:solidFill>
                <a:srgbClr val="000099"/>
              </a:solidFill>
              <a:latin typeface="Times New Roman" pitchFamily="18" charset="0"/>
              <a:ea typeface="楷体_GB2312" pitchFamily="49" charset="-122"/>
            </a:endParaRPr>
          </a:p>
        </p:txBody>
      </p:sp>
      <p:sp>
        <p:nvSpPr>
          <p:cNvPr id="214028" name="Rectangle 12"/>
          <p:cNvSpPr>
            <a:spLocks noChangeArrowheads="1"/>
          </p:cNvSpPr>
          <p:nvPr/>
        </p:nvSpPr>
        <p:spPr bwMode="auto">
          <a:xfrm>
            <a:off x="3609975" y="1443038"/>
            <a:ext cx="22574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1347788"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defTabSz="1347788"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defTabSz="1347788"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defTabSz="1347788"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defTabSz="1347788"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defTabSz="1347788"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defTabSz="1347788"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defTabSz="1347788"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defTabSz="1347788"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a:solidFill>
                  <a:srgbClr val="CC0000"/>
                </a:solidFill>
                <a:latin typeface="黑体" pitchFamily="2" charset="-122"/>
                <a:ea typeface="黑体" pitchFamily="2" charset="-122"/>
              </a:rPr>
              <a:t>主要内容</a:t>
            </a:r>
          </a:p>
        </p:txBody>
      </p:sp>
      <p:sp>
        <p:nvSpPr>
          <p:cNvPr id="4100" name="Rectangle 14"/>
          <p:cNvSpPr>
            <a:spLocks noChangeArrowheads="1"/>
          </p:cNvSpPr>
          <p:nvPr/>
        </p:nvSpPr>
        <p:spPr bwMode="auto">
          <a:xfrm>
            <a:off x="2286000" y="381000"/>
            <a:ext cx="434340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3200">
                <a:solidFill>
                  <a:srgbClr val="FF0000"/>
                </a:solidFill>
                <a:latin typeface="黑体" pitchFamily="2" charset="-122"/>
                <a:ea typeface="黑体" pitchFamily="2" charset="-122"/>
              </a:rPr>
              <a:t>第</a:t>
            </a:r>
            <a:r>
              <a:rPr lang="en-US" altLang="zh-CN" sz="3200">
                <a:solidFill>
                  <a:srgbClr val="FF0000"/>
                </a:solidFill>
                <a:latin typeface="黑体" pitchFamily="2" charset="-122"/>
                <a:ea typeface="黑体" pitchFamily="2" charset="-122"/>
              </a:rPr>
              <a:t>10</a:t>
            </a:r>
            <a:r>
              <a:rPr lang="zh-CN" altLang="en-US" sz="3200">
                <a:solidFill>
                  <a:srgbClr val="FF0000"/>
                </a:solidFill>
                <a:latin typeface="黑体" pitchFamily="2" charset="-122"/>
                <a:ea typeface="黑体" pitchFamily="2" charset="-122"/>
              </a:rPr>
              <a:t>章 </a:t>
            </a:r>
            <a:r>
              <a:rPr lang="en-US" altLang="zh-CN" sz="3200">
                <a:solidFill>
                  <a:srgbClr val="FF0000"/>
                </a:solidFill>
                <a:latin typeface="黑体" pitchFamily="2" charset="-122"/>
                <a:ea typeface="黑体" pitchFamily="2" charset="-122"/>
              </a:rPr>
              <a:t>I/O</a:t>
            </a:r>
            <a:r>
              <a:rPr lang="zh-CN" altLang="en-US" sz="3200">
                <a:solidFill>
                  <a:srgbClr val="FF0000"/>
                </a:solidFill>
                <a:latin typeface="黑体" pitchFamily="2" charset="-122"/>
                <a:ea typeface="黑体" pitchFamily="2" charset="-122"/>
              </a:rPr>
              <a:t>设备管理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4028"/>
                                        </p:tgtEl>
                                        <p:attrNameLst>
                                          <p:attrName>style.visibility</p:attrName>
                                        </p:attrNameLst>
                                      </p:cBhvr>
                                      <p:to>
                                        <p:strVal val="visible"/>
                                      </p:to>
                                    </p:set>
                                    <p:animEffect transition="in" filter="wipe(up)">
                                      <p:cBhvr>
                                        <p:cTn id="7" dur="1000"/>
                                        <p:tgtEl>
                                          <p:spTgt spid="214028"/>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214029"/>
                                        </p:tgtEl>
                                        <p:attrNameLst>
                                          <p:attrName>style.visibility</p:attrName>
                                        </p:attrNameLst>
                                      </p:cBhvr>
                                      <p:to>
                                        <p:strVal val="visible"/>
                                      </p:to>
                                    </p:set>
                                    <p:animEffect transition="in" filter="wipe(up)">
                                      <p:cBhvr>
                                        <p:cTn id="11" dur="1000"/>
                                        <p:tgtEl>
                                          <p:spTgt spid="214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9" grpId="0" animBg="1"/>
      <p:bldP spid="2140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系统组成</a:t>
            </a:r>
            <a:endParaRPr lang="zh-CN" altLang="en-US" dirty="0"/>
          </a:p>
        </p:txBody>
      </p:sp>
      <p:sp>
        <p:nvSpPr>
          <p:cNvPr id="3" name="内容占位符 2"/>
          <p:cNvSpPr>
            <a:spLocks noGrp="1"/>
          </p:cNvSpPr>
          <p:nvPr>
            <p:ph idx="1"/>
          </p:nvPr>
        </p:nvSpPr>
        <p:spPr>
          <a:xfrm>
            <a:off x="381000" y="1371600"/>
            <a:ext cx="7921625" cy="4525962"/>
          </a:xfrm>
        </p:spPr>
        <p:txBody>
          <a:bodyPr/>
          <a:lstStyle/>
          <a:p>
            <a:r>
              <a:rPr lang="zh-CN" altLang="en-US" dirty="0" smtClean="0"/>
              <a:t>用户库函数接口</a:t>
            </a:r>
            <a:endParaRPr lang="en-US" altLang="zh-CN" dirty="0" smtClean="0"/>
          </a:p>
          <a:p>
            <a:r>
              <a:rPr lang="en-US" altLang="zh-CN" dirty="0" smtClean="0">
                <a:solidFill>
                  <a:srgbClr val="FF0000"/>
                </a:solidFill>
              </a:rPr>
              <a:t>IO</a:t>
            </a:r>
            <a:r>
              <a:rPr lang="zh-CN" altLang="en-US" dirty="0" smtClean="0">
                <a:solidFill>
                  <a:srgbClr val="FF0000"/>
                </a:solidFill>
              </a:rPr>
              <a:t>内核子系统</a:t>
            </a:r>
            <a:endParaRPr lang="en-US" altLang="zh-CN" dirty="0" smtClean="0">
              <a:solidFill>
                <a:srgbClr val="FF0000"/>
              </a:solidFill>
            </a:endParaRPr>
          </a:p>
          <a:p>
            <a:pPr marL="0" indent="0">
              <a:buNone/>
            </a:pPr>
            <a:r>
              <a:rPr lang="en-US" altLang="zh-CN" sz="2000" dirty="0"/>
              <a:t>	</a:t>
            </a:r>
            <a:r>
              <a:rPr lang="en-US" altLang="zh-CN" sz="2000" dirty="0" smtClean="0">
                <a:solidFill>
                  <a:srgbClr val="FF0000"/>
                </a:solidFill>
              </a:rPr>
              <a:t>IO</a:t>
            </a:r>
            <a:r>
              <a:rPr lang="zh-CN" altLang="en-US" sz="2000" dirty="0" smtClean="0">
                <a:solidFill>
                  <a:srgbClr val="FF0000"/>
                </a:solidFill>
              </a:rPr>
              <a:t>调度（磁盘寻道）</a:t>
            </a:r>
            <a:r>
              <a:rPr lang="zh-CN" altLang="en-US" sz="2000" dirty="0" smtClean="0"/>
              <a:t>、</a:t>
            </a:r>
            <a:r>
              <a:rPr lang="zh-CN" altLang="en-US" sz="2000" dirty="0" smtClean="0">
                <a:solidFill>
                  <a:srgbClr val="FF0000"/>
                </a:solidFill>
              </a:rPr>
              <a:t>缓冲（文件系统磁盘访问）</a:t>
            </a:r>
            <a:r>
              <a:rPr lang="zh-CN" altLang="en-US" sz="2000" dirty="0" smtClean="0"/>
              <a:t>、</a:t>
            </a:r>
            <a:r>
              <a:rPr lang="zh-CN" altLang="en-US" sz="2000" dirty="0"/>
              <a:t>错误处理、保护</a:t>
            </a:r>
            <a:endParaRPr lang="en-US" altLang="zh-CN" sz="2000" dirty="0"/>
          </a:p>
          <a:p>
            <a:r>
              <a:rPr lang="zh-CN" altLang="en-US" dirty="0" smtClean="0">
                <a:solidFill>
                  <a:srgbClr val="FF0000"/>
                </a:solidFill>
              </a:rPr>
              <a:t>设备驱动程序（中断服务程序）</a:t>
            </a:r>
            <a:endParaRPr lang="en-US" altLang="zh-CN" dirty="0" smtClean="0">
              <a:solidFill>
                <a:srgbClr val="FF0000"/>
              </a:solidFill>
            </a:endParaRPr>
          </a:p>
          <a:p>
            <a:pPr marL="0" indent="0">
              <a:buNone/>
            </a:pPr>
            <a:r>
              <a:rPr lang="en-US" altLang="zh-CN" sz="2000" dirty="0" smtClean="0"/>
              <a:t>	</a:t>
            </a:r>
            <a:r>
              <a:rPr lang="zh-CN" altLang="en-US" sz="2000" dirty="0" smtClean="0"/>
              <a:t>隐藏设备差异</a:t>
            </a:r>
            <a:r>
              <a:rPr lang="zh-CN" altLang="en-US" sz="2000" dirty="0" smtClean="0"/>
              <a:t>，为操作系统</a:t>
            </a:r>
            <a:r>
              <a:rPr lang="zh-CN" altLang="en-US" sz="2000" dirty="0" smtClean="0"/>
              <a:t>和设备提供商提供标准的接口</a:t>
            </a:r>
            <a:endParaRPr lang="en-US" altLang="zh-CN" sz="2000" dirty="0" smtClean="0"/>
          </a:p>
          <a:p>
            <a:r>
              <a:rPr lang="en-US" altLang="zh-CN" dirty="0" smtClean="0"/>
              <a:t>IO</a:t>
            </a:r>
            <a:r>
              <a:rPr lang="zh-CN" altLang="en-US" dirty="0" smtClean="0"/>
              <a:t>硬件</a:t>
            </a:r>
            <a:endParaRPr lang="en-US" altLang="zh-CN" dirty="0" smtClean="0"/>
          </a:p>
          <a:p>
            <a:pPr marL="0" indent="0">
              <a:buNone/>
            </a:pPr>
            <a:r>
              <a:rPr lang="en-US" altLang="zh-CN" sz="2000" dirty="0" smtClean="0"/>
              <a:t>	</a:t>
            </a:r>
            <a:r>
              <a:rPr lang="zh-CN" altLang="en-US" sz="2000" dirty="0" smtClean="0"/>
              <a:t>字符</a:t>
            </a:r>
            <a:r>
              <a:rPr lang="zh-CN" altLang="en-US" sz="2000" dirty="0"/>
              <a:t>设备、块设备；读写；同步异步</a:t>
            </a:r>
          </a:p>
        </p:txBody>
      </p:sp>
      <p:sp>
        <p:nvSpPr>
          <p:cNvPr id="4" name="TextBox 3"/>
          <p:cNvSpPr txBox="1"/>
          <p:nvPr/>
        </p:nvSpPr>
        <p:spPr>
          <a:xfrm>
            <a:off x="6927850" y="6003547"/>
            <a:ext cx="2063750" cy="338554"/>
          </a:xfrm>
          <a:prstGeom prst="rect">
            <a:avLst/>
          </a:prstGeom>
          <a:noFill/>
          <a:ln>
            <a:solidFill>
              <a:srgbClr val="000000"/>
            </a:solidFill>
          </a:ln>
        </p:spPr>
        <p:txBody>
          <a:bodyPr wrap="square" rtlCol="0">
            <a:spAutoFit/>
          </a:bodyPr>
          <a:lstStyle/>
          <a:p>
            <a:pPr algn="ctr"/>
            <a:r>
              <a:rPr lang="en-US" altLang="zh-CN" sz="1600" dirty="0" smtClean="0"/>
              <a:t>IO</a:t>
            </a:r>
            <a:r>
              <a:rPr lang="zh-CN" altLang="en-US" sz="1600" dirty="0" smtClean="0"/>
              <a:t>硬件</a:t>
            </a:r>
            <a:endParaRPr lang="zh-CN" altLang="en-US" sz="1600" dirty="0"/>
          </a:p>
        </p:txBody>
      </p:sp>
      <p:sp>
        <p:nvSpPr>
          <p:cNvPr id="6" name="TextBox 5"/>
          <p:cNvSpPr txBox="1"/>
          <p:nvPr/>
        </p:nvSpPr>
        <p:spPr>
          <a:xfrm>
            <a:off x="6921500" y="5508247"/>
            <a:ext cx="2063750" cy="338554"/>
          </a:xfrm>
          <a:prstGeom prst="rect">
            <a:avLst/>
          </a:prstGeom>
          <a:noFill/>
          <a:ln>
            <a:solidFill>
              <a:srgbClr val="000000"/>
            </a:solidFill>
          </a:ln>
        </p:spPr>
        <p:txBody>
          <a:bodyPr wrap="square" rtlCol="0">
            <a:spAutoFit/>
          </a:bodyPr>
          <a:lstStyle/>
          <a:p>
            <a:pPr algn="ctr"/>
            <a:r>
              <a:rPr lang="zh-CN" altLang="en-US" sz="1600" dirty="0"/>
              <a:t>设备驱动程序</a:t>
            </a:r>
            <a:endParaRPr lang="en-US" altLang="zh-CN" sz="1600" dirty="0"/>
          </a:p>
        </p:txBody>
      </p:sp>
      <p:sp>
        <p:nvSpPr>
          <p:cNvPr id="7" name="TextBox 6"/>
          <p:cNvSpPr txBox="1"/>
          <p:nvPr/>
        </p:nvSpPr>
        <p:spPr>
          <a:xfrm>
            <a:off x="6921500" y="5010090"/>
            <a:ext cx="2063750" cy="338554"/>
          </a:xfrm>
          <a:prstGeom prst="rect">
            <a:avLst/>
          </a:prstGeom>
          <a:noFill/>
          <a:ln>
            <a:solidFill>
              <a:srgbClr val="000000"/>
            </a:solidFill>
          </a:ln>
        </p:spPr>
        <p:txBody>
          <a:bodyPr wrap="square" rtlCol="0">
            <a:spAutoFit/>
          </a:bodyPr>
          <a:lstStyle/>
          <a:p>
            <a:pPr algn="ctr"/>
            <a:r>
              <a:rPr lang="en-US" altLang="zh-CN" sz="1600" dirty="0"/>
              <a:t>IO</a:t>
            </a:r>
            <a:r>
              <a:rPr lang="zh-CN" altLang="en-US" sz="1600" dirty="0"/>
              <a:t>内核子系统</a:t>
            </a:r>
            <a:endParaRPr lang="en-US" altLang="zh-CN" sz="1600" dirty="0"/>
          </a:p>
        </p:txBody>
      </p:sp>
      <p:sp>
        <p:nvSpPr>
          <p:cNvPr id="8" name="TextBox 7"/>
          <p:cNvSpPr txBox="1"/>
          <p:nvPr/>
        </p:nvSpPr>
        <p:spPr>
          <a:xfrm>
            <a:off x="6927850" y="4517647"/>
            <a:ext cx="2063750" cy="338554"/>
          </a:xfrm>
          <a:prstGeom prst="rect">
            <a:avLst/>
          </a:prstGeom>
          <a:noFill/>
          <a:ln>
            <a:solidFill>
              <a:srgbClr val="000000"/>
            </a:solidFill>
            <a:prstDash val="dash"/>
          </a:ln>
        </p:spPr>
        <p:txBody>
          <a:bodyPr wrap="square" rtlCol="0">
            <a:spAutoFit/>
          </a:bodyPr>
          <a:lstStyle/>
          <a:p>
            <a:pPr algn="ctr"/>
            <a:r>
              <a:rPr lang="zh-CN" altLang="en-US" sz="1600" dirty="0" smtClean="0"/>
              <a:t>系统调用接口</a:t>
            </a:r>
            <a:endParaRPr lang="en-US" altLang="zh-CN" sz="1600" dirty="0"/>
          </a:p>
        </p:txBody>
      </p:sp>
      <p:sp>
        <p:nvSpPr>
          <p:cNvPr id="9" name="TextBox 8"/>
          <p:cNvSpPr txBox="1"/>
          <p:nvPr/>
        </p:nvSpPr>
        <p:spPr>
          <a:xfrm>
            <a:off x="6927850" y="4022347"/>
            <a:ext cx="2063750" cy="338554"/>
          </a:xfrm>
          <a:prstGeom prst="rect">
            <a:avLst/>
          </a:prstGeom>
          <a:noFill/>
          <a:ln>
            <a:solidFill>
              <a:srgbClr val="000000"/>
            </a:solidFill>
          </a:ln>
        </p:spPr>
        <p:txBody>
          <a:bodyPr wrap="square" rtlCol="0">
            <a:spAutoFit/>
          </a:bodyPr>
          <a:lstStyle/>
          <a:p>
            <a:pPr algn="ctr"/>
            <a:r>
              <a:rPr lang="zh-CN" altLang="en-US" sz="1600" dirty="0" smtClean="0"/>
              <a:t>高级语言库</a:t>
            </a:r>
            <a:r>
              <a:rPr lang="zh-CN" altLang="en-US" sz="1600" dirty="0"/>
              <a:t>函数接口</a:t>
            </a:r>
            <a:endParaRPr lang="en-US" altLang="zh-CN" sz="1600" dirty="0"/>
          </a:p>
        </p:txBody>
      </p:sp>
    </p:spTree>
    <p:extLst>
      <p:ext uri="{BB962C8B-B14F-4D97-AF65-F5344CB8AC3E}">
        <p14:creationId xmlns:p14="http://schemas.microsoft.com/office/powerpoint/2010/main" val="2656312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系统用户接口</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805112736"/>
              </p:ext>
            </p:extLst>
          </p:nvPr>
        </p:nvGraphicFramePr>
        <p:xfrm>
          <a:off x="762000" y="1828800"/>
          <a:ext cx="6477000" cy="3581400"/>
        </p:xfrm>
        <a:graphic>
          <a:graphicData uri="http://schemas.openxmlformats.org/drawingml/2006/table">
            <a:tbl>
              <a:tblPr/>
              <a:tblGrid>
                <a:gridCol w="1457325"/>
                <a:gridCol w="5019675"/>
              </a:tblGrid>
              <a:tr h="447675">
                <a:tc>
                  <a:txBody>
                    <a:bodyPr/>
                    <a:lstStyle/>
                    <a:p>
                      <a:pPr algn="ctr">
                        <a:spcAft>
                          <a:spcPts val="0"/>
                        </a:spcAft>
                        <a:tabLst>
                          <a:tab pos="409575" algn="l"/>
                        </a:tabLst>
                      </a:pPr>
                      <a:r>
                        <a:rPr lang="zh-CN" altLang="en-US" b="1" dirty="0">
                          <a:effectLst/>
                          <a:latin typeface="宋体"/>
                        </a:rPr>
                        <a:t>函数名</a:t>
                      </a:r>
                      <a:r>
                        <a:rPr lang="zh-CN" altLang="en-US" dirty="0">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09575" algn="l"/>
                        </a:tabLst>
                      </a:pPr>
                      <a:r>
                        <a:rPr lang="zh-CN" altLang="en-US" b="1" dirty="0">
                          <a:effectLst/>
                          <a:latin typeface="宋体"/>
                        </a:rPr>
                        <a:t>功能</a:t>
                      </a:r>
                      <a:r>
                        <a:rPr lang="zh-CN" altLang="en-US" dirty="0">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675">
                <a:tc>
                  <a:txBody>
                    <a:bodyPr/>
                    <a:lstStyle/>
                    <a:p>
                      <a:pPr algn="ctr">
                        <a:spcAft>
                          <a:spcPts val="0"/>
                        </a:spcAft>
                        <a:tabLst>
                          <a:tab pos="409575" algn="l"/>
                        </a:tabLst>
                      </a:pPr>
                      <a:r>
                        <a:rPr lang="en-US">
                          <a:effectLst/>
                          <a:latin typeface="Times New Roman"/>
                        </a:rPr>
                        <a:t>create()</a:t>
                      </a:r>
                      <a:r>
                        <a:rPr lang="en-US">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09575" algn="l"/>
                        </a:tabLst>
                      </a:pPr>
                      <a:r>
                        <a:rPr lang="zh-CN" altLang="en-US">
                          <a:effectLst/>
                          <a:latin typeface="Times New Roman"/>
                        </a:rPr>
                        <a:t> </a:t>
                      </a:r>
                      <a:r>
                        <a:rPr lang="zh-CN" altLang="en-US">
                          <a:effectLst/>
                          <a:latin typeface="宋体"/>
                        </a:rPr>
                        <a:t>创建设备</a:t>
                      </a:r>
                      <a:r>
                        <a:rPr lang="zh-CN" altLang="en-US">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675">
                <a:tc>
                  <a:txBody>
                    <a:bodyPr/>
                    <a:lstStyle/>
                    <a:p>
                      <a:pPr algn="ctr">
                        <a:spcAft>
                          <a:spcPts val="0"/>
                        </a:spcAft>
                        <a:tabLst>
                          <a:tab pos="409575" algn="l"/>
                        </a:tabLst>
                      </a:pPr>
                      <a:r>
                        <a:rPr lang="en-US">
                          <a:effectLst/>
                          <a:latin typeface="Times New Roman"/>
                        </a:rPr>
                        <a:t>remove()</a:t>
                      </a:r>
                      <a:r>
                        <a:rPr lang="en-US">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09575" algn="l"/>
                        </a:tabLst>
                      </a:pPr>
                      <a:r>
                        <a:rPr lang="zh-CN" altLang="en-US">
                          <a:effectLst/>
                          <a:latin typeface="宋体"/>
                        </a:rPr>
                        <a:t>删除设备</a:t>
                      </a:r>
                      <a:r>
                        <a:rPr lang="zh-CN" altLang="en-US">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675">
                <a:tc>
                  <a:txBody>
                    <a:bodyPr/>
                    <a:lstStyle/>
                    <a:p>
                      <a:pPr algn="ctr">
                        <a:spcAft>
                          <a:spcPts val="0"/>
                        </a:spcAft>
                        <a:tabLst>
                          <a:tab pos="409575" algn="l"/>
                        </a:tabLst>
                      </a:pPr>
                      <a:r>
                        <a:rPr lang="en-US">
                          <a:effectLst/>
                          <a:latin typeface="Times New Roman"/>
                        </a:rPr>
                        <a:t>open()</a:t>
                      </a:r>
                      <a:r>
                        <a:rPr lang="en-US">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09575" algn="l"/>
                        </a:tabLst>
                      </a:pPr>
                      <a:r>
                        <a:rPr lang="zh-CN" altLang="en-US">
                          <a:effectLst/>
                          <a:latin typeface="宋体"/>
                        </a:rPr>
                        <a:t>打开设备</a:t>
                      </a:r>
                      <a:r>
                        <a:rPr lang="zh-CN" altLang="en-US">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675">
                <a:tc>
                  <a:txBody>
                    <a:bodyPr/>
                    <a:lstStyle/>
                    <a:p>
                      <a:pPr algn="ctr">
                        <a:spcAft>
                          <a:spcPts val="0"/>
                        </a:spcAft>
                        <a:tabLst>
                          <a:tab pos="409575" algn="l"/>
                        </a:tabLst>
                      </a:pPr>
                      <a:r>
                        <a:rPr lang="en-US">
                          <a:effectLst/>
                          <a:latin typeface="Times New Roman"/>
                        </a:rPr>
                        <a:t>close()</a:t>
                      </a:r>
                      <a:r>
                        <a:rPr lang="en-US">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09575" algn="l"/>
                        </a:tabLst>
                      </a:pPr>
                      <a:r>
                        <a:rPr lang="zh-CN" altLang="en-US">
                          <a:effectLst/>
                          <a:latin typeface="宋体"/>
                        </a:rPr>
                        <a:t>关闭设备</a:t>
                      </a:r>
                      <a:r>
                        <a:rPr lang="zh-CN" altLang="en-US">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675">
                <a:tc>
                  <a:txBody>
                    <a:bodyPr/>
                    <a:lstStyle/>
                    <a:p>
                      <a:pPr algn="ctr">
                        <a:spcAft>
                          <a:spcPts val="0"/>
                        </a:spcAft>
                        <a:tabLst>
                          <a:tab pos="409575" algn="l"/>
                        </a:tabLst>
                      </a:pPr>
                      <a:r>
                        <a:rPr lang="en-US">
                          <a:effectLst/>
                          <a:latin typeface="Times New Roman"/>
                        </a:rPr>
                        <a:t>read()</a:t>
                      </a:r>
                      <a:r>
                        <a:rPr lang="en-US">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09575" algn="l"/>
                        </a:tabLst>
                      </a:pPr>
                      <a:r>
                        <a:rPr lang="zh-CN" altLang="en-US">
                          <a:effectLst/>
                          <a:latin typeface="宋体"/>
                        </a:rPr>
                        <a:t>从设备中读取数据</a:t>
                      </a:r>
                      <a:r>
                        <a:rPr lang="zh-CN" altLang="en-US">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675">
                <a:tc>
                  <a:txBody>
                    <a:bodyPr/>
                    <a:lstStyle/>
                    <a:p>
                      <a:pPr algn="ctr">
                        <a:spcAft>
                          <a:spcPts val="0"/>
                        </a:spcAft>
                        <a:tabLst>
                          <a:tab pos="409575" algn="l"/>
                        </a:tabLst>
                      </a:pPr>
                      <a:r>
                        <a:rPr lang="en-US">
                          <a:effectLst/>
                          <a:latin typeface="Times New Roman"/>
                        </a:rPr>
                        <a:t>write()</a:t>
                      </a:r>
                      <a:r>
                        <a:rPr lang="en-US">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09575" algn="l"/>
                        </a:tabLst>
                      </a:pPr>
                      <a:r>
                        <a:rPr lang="zh-CN" altLang="en-US">
                          <a:effectLst/>
                          <a:latin typeface="宋体"/>
                        </a:rPr>
                        <a:t>向设备中写入数据</a:t>
                      </a:r>
                      <a:r>
                        <a:rPr lang="zh-CN" altLang="en-US">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675">
                <a:tc>
                  <a:txBody>
                    <a:bodyPr/>
                    <a:lstStyle/>
                    <a:p>
                      <a:pPr algn="ctr">
                        <a:spcAft>
                          <a:spcPts val="0"/>
                        </a:spcAft>
                        <a:tabLst>
                          <a:tab pos="409575" algn="l"/>
                        </a:tabLst>
                      </a:pPr>
                      <a:r>
                        <a:rPr lang="en-US" dirty="0" err="1">
                          <a:effectLst/>
                          <a:latin typeface="Times New Roman"/>
                        </a:rPr>
                        <a:t>ioctl</a:t>
                      </a:r>
                      <a:r>
                        <a:rPr lang="en-US" dirty="0">
                          <a:effectLst/>
                          <a:latin typeface="Times New Roman"/>
                        </a:rPr>
                        <a:t>()</a:t>
                      </a:r>
                      <a:r>
                        <a:rPr lang="en-US" dirty="0">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09575" algn="l"/>
                        </a:tabLst>
                      </a:pPr>
                      <a:r>
                        <a:rPr lang="zh-CN" altLang="en-US" dirty="0">
                          <a:effectLst/>
                          <a:latin typeface="宋体"/>
                        </a:rPr>
                        <a:t>控制设备</a:t>
                      </a:r>
                      <a:r>
                        <a:rPr lang="en-US" altLang="zh-CN" dirty="0">
                          <a:effectLst/>
                          <a:latin typeface="Times New Roman"/>
                        </a:rPr>
                        <a:t>(</a:t>
                      </a:r>
                      <a:r>
                        <a:rPr lang="zh-CN" altLang="en-US" dirty="0">
                          <a:effectLst/>
                          <a:latin typeface="宋体"/>
                        </a:rPr>
                        <a:t>例如设置波特率等</a:t>
                      </a:r>
                      <a:r>
                        <a:rPr lang="en-US" altLang="zh-CN" dirty="0">
                          <a:effectLst/>
                          <a:latin typeface="Times New Roman"/>
                        </a:rPr>
                        <a:t>)</a:t>
                      </a:r>
                      <a:r>
                        <a:rPr lang="zh-CN" altLang="en-US" dirty="0">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762000" y="5867400"/>
            <a:ext cx="6160661" cy="492443"/>
          </a:xfrm>
          <a:prstGeom prst="rect">
            <a:avLst/>
          </a:prstGeom>
        </p:spPr>
        <p:txBody>
          <a:bodyPr wrap="none">
            <a:spAutoFit/>
          </a:bodyPr>
          <a:lstStyle/>
          <a:p>
            <a:r>
              <a:rPr lang="en-US" altLang="zh-CN" dirty="0" smtClean="0"/>
              <a:t>Linux I/O: open/close/read/write/</a:t>
            </a:r>
            <a:r>
              <a:rPr lang="en-US" altLang="zh-CN" dirty="0" err="1" smtClean="0"/>
              <a:t>lseek</a:t>
            </a:r>
            <a:endParaRPr lang="zh-CN" altLang="en-US" dirty="0"/>
          </a:p>
        </p:txBody>
      </p:sp>
      <p:sp>
        <p:nvSpPr>
          <p:cNvPr id="7" name="矩形 6"/>
          <p:cNvSpPr/>
          <p:nvPr/>
        </p:nvSpPr>
        <p:spPr>
          <a:xfrm>
            <a:off x="762000" y="1143000"/>
            <a:ext cx="2097049" cy="492443"/>
          </a:xfrm>
          <a:prstGeom prst="rect">
            <a:avLst/>
          </a:prstGeom>
        </p:spPr>
        <p:txBody>
          <a:bodyPr wrap="none">
            <a:spAutoFit/>
          </a:bodyPr>
          <a:lstStyle/>
          <a:p>
            <a:r>
              <a:rPr lang="en-US" altLang="zh-CN" dirty="0" err="1" smtClean="0"/>
              <a:t>Vxworks</a:t>
            </a:r>
            <a:r>
              <a:rPr lang="en-US" altLang="zh-CN" dirty="0" smtClean="0"/>
              <a:t> I</a:t>
            </a:r>
            <a:r>
              <a:rPr lang="en-US" altLang="zh-CN" dirty="0"/>
              <a:t>/</a:t>
            </a:r>
            <a:r>
              <a:rPr lang="en-US" altLang="zh-CN" dirty="0" smtClean="0"/>
              <a:t>O</a:t>
            </a:r>
            <a:endParaRPr lang="zh-CN" altLang="en-US" dirty="0"/>
          </a:p>
        </p:txBody>
      </p:sp>
    </p:spTree>
    <p:extLst>
      <p:ext uri="{BB962C8B-B14F-4D97-AF65-F5344CB8AC3E}">
        <p14:creationId xmlns:p14="http://schemas.microsoft.com/office/powerpoint/2010/main" val="41194783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mtClean="0"/>
              <a:t>I/O</a:t>
            </a:r>
            <a:r>
              <a:rPr lang="zh-CN" altLang="en-US" smtClean="0"/>
              <a:t>系统如何向设备发命令</a:t>
            </a:r>
            <a:r>
              <a:rPr lang="en-US" altLang="zh-CN" smtClean="0"/>
              <a:t>?</a:t>
            </a:r>
          </a:p>
        </p:txBody>
      </p:sp>
      <p:grpSp>
        <p:nvGrpSpPr>
          <p:cNvPr id="484355" name="Group 3"/>
          <p:cNvGrpSpPr>
            <a:grpSpLocks/>
          </p:cNvGrpSpPr>
          <p:nvPr/>
        </p:nvGrpSpPr>
        <p:grpSpPr bwMode="auto">
          <a:xfrm>
            <a:off x="5935663" y="1143000"/>
            <a:ext cx="2979737" cy="1828800"/>
            <a:chOff x="3739" y="768"/>
            <a:chExt cx="1877" cy="1152"/>
          </a:xfrm>
        </p:grpSpPr>
        <p:sp>
          <p:nvSpPr>
            <p:cNvPr id="11285" name="Rectangle 4"/>
            <p:cNvSpPr>
              <a:spLocks noChangeArrowheads="1"/>
            </p:cNvSpPr>
            <p:nvPr/>
          </p:nvSpPr>
          <p:spPr bwMode="auto">
            <a:xfrm>
              <a:off x="3792" y="776"/>
              <a:ext cx="866" cy="29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1286" name="Text Box 5"/>
            <p:cNvSpPr txBox="1">
              <a:spLocks noChangeArrowheads="1"/>
            </p:cNvSpPr>
            <p:nvPr/>
          </p:nvSpPr>
          <p:spPr bwMode="auto">
            <a:xfrm>
              <a:off x="3838" y="811"/>
              <a:ext cx="7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t>系统接口</a:t>
              </a:r>
            </a:p>
          </p:txBody>
        </p:sp>
        <p:sp>
          <p:nvSpPr>
            <p:cNvPr id="11287" name="Rectangle 6"/>
            <p:cNvSpPr>
              <a:spLocks noChangeArrowheads="1"/>
            </p:cNvSpPr>
            <p:nvPr/>
          </p:nvSpPr>
          <p:spPr bwMode="auto">
            <a:xfrm>
              <a:off x="3792" y="1195"/>
              <a:ext cx="866" cy="29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1288" name="Text Box 7"/>
            <p:cNvSpPr txBox="1">
              <a:spLocks noChangeArrowheads="1"/>
            </p:cNvSpPr>
            <p:nvPr/>
          </p:nvSpPr>
          <p:spPr bwMode="auto">
            <a:xfrm>
              <a:off x="3838" y="1229"/>
              <a:ext cx="7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solidFill>
                    <a:srgbClr val="FF0000"/>
                  </a:solidFill>
                </a:rPr>
                <a:t>设备命令</a:t>
              </a:r>
            </a:p>
          </p:txBody>
        </p:sp>
        <p:sp>
          <p:nvSpPr>
            <p:cNvPr id="11289" name="Rectangle 8"/>
            <p:cNvSpPr>
              <a:spLocks noChangeArrowheads="1"/>
            </p:cNvSpPr>
            <p:nvPr/>
          </p:nvSpPr>
          <p:spPr bwMode="auto">
            <a:xfrm>
              <a:off x="3792" y="1621"/>
              <a:ext cx="866" cy="29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1290" name="Text Box 9"/>
            <p:cNvSpPr txBox="1">
              <a:spLocks noChangeArrowheads="1"/>
            </p:cNvSpPr>
            <p:nvPr/>
          </p:nvSpPr>
          <p:spPr bwMode="auto">
            <a:xfrm>
              <a:off x="3739" y="1656"/>
              <a:ext cx="10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solidFill>
                    <a:srgbClr val="FF0000"/>
                  </a:solidFill>
                </a:rPr>
                <a:t>设备控制器</a:t>
              </a:r>
            </a:p>
          </p:txBody>
        </p:sp>
        <p:sp>
          <p:nvSpPr>
            <p:cNvPr id="11291" name="AutoShape 10"/>
            <p:cNvSpPr>
              <a:spLocks noChangeArrowheads="1"/>
            </p:cNvSpPr>
            <p:nvPr/>
          </p:nvSpPr>
          <p:spPr bwMode="auto">
            <a:xfrm>
              <a:off x="4111" y="1067"/>
              <a:ext cx="183" cy="128"/>
            </a:xfrm>
            <a:prstGeom prst="downArrow">
              <a:avLst>
                <a:gd name="adj1" fmla="val 50000"/>
                <a:gd name="adj2" fmla="val 25000"/>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1292" name="AutoShape 11"/>
            <p:cNvSpPr>
              <a:spLocks noChangeArrowheads="1"/>
            </p:cNvSpPr>
            <p:nvPr/>
          </p:nvSpPr>
          <p:spPr bwMode="auto">
            <a:xfrm>
              <a:off x="4111" y="1493"/>
              <a:ext cx="183" cy="128"/>
            </a:xfrm>
            <a:prstGeom prst="downArrow">
              <a:avLst>
                <a:gd name="adj1" fmla="val 50000"/>
                <a:gd name="adj2" fmla="val 25000"/>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1293" name="Rectangle 12"/>
            <p:cNvSpPr>
              <a:spLocks noChangeArrowheads="1"/>
            </p:cNvSpPr>
            <p:nvPr/>
          </p:nvSpPr>
          <p:spPr bwMode="auto">
            <a:xfrm>
              <a:off x="4750" y="768"/>
              <a:ext cx="866" cy="29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1294" name="Text Box 13"/>
            <p:cNvSpPr txBox="1">
              <a:spLocks noChangeArrowheads="1"/>
            </p:cNvSpPr>
            <p:nvPr/>
          </p:nvSpPr>
          <p:spPr bwMode="auto">
            <a:xfrm>
              <a:off x="4795" y="803"/>
              <a:ext cx="7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t>系统接口</a:t>
              </a:r>
            </a:p>
          </p:txBody>
        </p:sp>
        <p:sp>
          <p:nvSpPr>
            <p:cNvPr id="11295" name="Rectangle 14"/>
            <p:cNvSpPr>
              <a:spLocks noChangeArrowheads="1"/>
            </p:cNvSpPr>
            <p:nvPr/>
          </p:nvSpPr>
          <p:spPr bwMode="auto">
            <a:xfrm>
              <a:off x="4750" y="1187"/>
              <a:ext cx="866" cy="29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1296" name="Text Box 15"/>
            <p:cNvSpPr txBox="1">
              <a:spLocks noChangeArrowheads="1"/>
            </p:cNvSpPr>
            <p:nvPr/>
          </p:nvSpPr>
          <p:spPr bwMode="auto">
            <a:xfrm>
              <a:off x="4795" y="1221"/>
              <a:ext cx="7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t>中断处理</a:t>
              </a:r>
            </a:p>
          </p:txBody>
        </p:sp>
        <p:sp>
          <p:nvSpPr>
            <p:cNvPr id="11297" name="Rectangle 16"/>
            <p:cNvSpPr>
              <a:spLocks noChangeArrowheads="1"/>
            </p:cNvSpPr>
            <p:nvPr/>
          </p:nvSpPr>
          <p:spPr bwMode="auto">
            <a:xfrm>
              <a:off x="4750" y="1613"/>
              <a:ext cx="866" cy="29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1298" name="Text Box 17"/>
            <p:cNvSpPr txBox="1">
              <a:spLocks noChangeArrowheads="1"/>
            </p:cNvSpPr>
            <p:nvPr/>
          </p:nvSpPr>
          <p:spPr bwMode="auto">
            <a:xfrm>
              <a:off x="4841" y="1648"/>
              <a:ext cx="7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t>设备中断</a:t>
              </a:r>
            </a:p>
          </p:txBody>
        </p:sp>
        <p:sp>
          <p:nvSpPr>
            <p:cNvPr id="11299" name="AutoShape 18"/>
            <p:cNvSpPr>
              <a:spLocks noChangeArrowheads="1"/>
            </p:cNvSpPr>
            <p:nvPr/>
          </p:nvSpPr>
          <p:spPr bwMode="auto">
            <a:xfrm rot="10800000">
              <a:off x="5069" y="1485"/>
              <a:ext cx="182" cy="128"/>
            </a:xfrm>
            <a:prstGeom prst="downArrow">
              <a:avLst>
                <a:gd name="adj1" fmla="val 50000"/>
                <a:gd name="adj2" fmla="val 25000"/>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1300" name="AutoShape 19"/>
            <p:cNvSpPr>
              <a:spLocks noChangeArrowheads="1"/>
            </p:cNvSpPr>
            <p:nvPr/>
          </p:nvSpPr>
          <p:spPr bwMode="auto">
            <a:xfrm rot="10800000">
              <a:off x="5069" y="1067"/>
              <a:ext cx="182" cy="128"/>
            </a:xfrm>
            <a:prstGeom prst="downArrow">
              <a:avLst>
                <a:gd name="adj1" fmla="val 50000"/>
                <a:gd name="adj2" fmla="val 25000"/>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sp>
        <p:nvSpPr>
          <p:cNvPr id="484372" name="Rectangle 20"/>
          <p:cNvSpPr>
            <a:spLocks noChangeArrowheads="1"/>
          </p:cNvSpPr>
          <p:nvPr/>
        </p:nvSpPr>
        <p:spPr bwMode="auto">
          <a:xfrm>
            <a:off x="765175" y="1219200"/>
            <a:ext cx="80740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en-US" altLang="zh-CN"/>
              <a:t>I/O</a:t>
            </a:r>
            <a:r>
              <a:rPr lang="zh-CN" altLang="en-US"/>
              <a:t>系统向设备控制器发命令</a:t>
            </a:r>
          </a:p>
        </p:txBody>
      </p:sp>
      <p:grpSp>
        <p:nvGrpSpPr>
          <p:cNvPr id="484373" name="Group 21"/>
          <p:cNvGrpSpPr>
            <a:grpSpLocks/>
          </p:cNvGrpSpPr>
          <p:nvPr/>
        </p:nvGrpSpPr>
        <p:grpSpPr bwMode="auto">
          <a:xfrm>
            <a:off x="914400" y="1905000"/>
            <a:ext cx="7620000" cy="603250"/>
            <a:chOff x="576" y="1456"/>
            <a:chExt cx="4800" cy="380"/>
          </a:xfrm>
        </p:grpSpPr>
        <p:sp>
          <p:nvSpPr>
            <p:cNvPr id="11283" name="Rectangle 22"/>
            <p:cNvSpPr>
              <a:spLocks noChangeArrowheads="1"/>
            </p:cNvSpPr>
            <p:nvPr/>
          </p:nvSpPr>
          <p:spPr bwMode="auto">
            <a:xfrm>
              <a:off x="576" y="1456"/>
              <a:ext cx="4800"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sym typeface="Symbol" pitchFamily="18" charset="2"/>
                </a:rPr>
                <a:t>设备控制器的结构</a:t>
              </a:r>
            </a:p>
          </p:txBody>
        </p:sp>
        <p:pic>
          <p:nvPicPr>
            <p:cNvPr id="11284" name="Picture 23"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1606"/>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4376" name="Group 24"/>
          <p:cNvGrpSpPr>
            <a:grpSpLocks/>
          </p:cNvGrpSpPr>
          <p:nvPr/>
        </p:nvGrpSpPr>
        <p:grpSpPr bwMode="auto">
          <a:xfrm>
            <a:off x="1371600" y="2667000"/>
            <a:ext cx="5486400" cy="3657600"/>
            <a:chOff x="768" y="1824"/>
            <a:chExt cx="3456" cy="2304"/>
          </a:xfrm>
        </p:grpSpPr>
        <p:sp>
          <p:nvSpPr>
            <p:cNvPr id="11271" name="Rectangle 25"/>
            <p:cNvSpPr>
              <a:spLocks noChangeArrowheads="1"/>
            </p:cNvSpPr>
            <p:nvPr/>
          </p:nvSpPr>
          <p:spPr bwMode="auto">
            <a:xfrm>
              <a:off x="768" y="1824"/>
              <a:ext cx="2832" cy="2304"/>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endParaRPr lang="zh-CN" altLang="zh-CN" sz="2400"/>
            </a:p>
          </p:txBody>
        </p:sp>
        <p:grpSp>
          <p:nvGrpSpPr>
            <p:cNvPr id="11272" name="Group 26"/>
            <p:cNvGrpSpPr>
              <a:grpSpLocks/>
            </p:cNvGrpSpPr>
            <p:nvPr/>
          </p:nvGrpSpPr>
          <p:grpSpPr bwMode="auto">
            <a:xfrm>
              <a:off x="864" y="2400"/>
              <a:ext cx="1104" cy="1344"/>
              <a:chOff x="1488" y="2448"/>
              <a:chExt cx="528" cy="576"/>
            </a:xfrm>
          </p:grpSpPr>
          <p:sp>
            <p:nvSpPr>
              <p:cNvPr id="11279" name="Rectangle 27"/>
              <p:cNvSpPr>
                <a:spLocks noChangeArrowheads="1"/>
              </p:cNvSpPr>
              <p:nvPr/>
            </p:nvSpPr>
            <p:spPr bwMode="auto">
              <a:xfrm>
                <a:off x="1488" y="2448"/>
                <a:ext cx="528" cy="144"/>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400"/>
                  <a:t>read</a:t>
                </a:r>
              </a:p>
            </p:txBody>
          </p:sp>
          <p:sp>
            <p:nvSpPr>
              <p:cNvPr id="11280" name="Rectangle 28"/>
              <p:cNvSpPr>
                <a:spLocks noChangeArrowheads="1"/>
              </p:cNvSpPr>
              <p:nvPr/>
            </p:nvSpPr>
            <p:spPr bwMode="auto">
              <a:xfrm>
                <a:off x="1488" y="2592"/>
                <a:ext cx="528" cy="144"/>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400"/>
                  <a:t>write</a:t>
                </a:r>
              </a:p>
            </p:txBody>
          </p:sp>
          <p:sp>
            <p:nvSpPr>
              <p:cNvPr id="11281" name="Rectangle 29"/>
              <p:cNvSpPr>
                <a:spLocks noChangeArrowheads="1"/>
              </p:cNvSpPr>
              <p:nvPr/>
            </p:nvSpPr>
            <p:spPr bwMode="auto">
              <a:xfrm>
                <a:off x="1488" y="2736"/>
                <a:ext cx="528" cy="144"/>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400"/>
                  <a:t>control</a:t>
                </a:r>
              </a:p>
            </p:txBody>
          </p:sp>
          <p:sp>
            <p:nvSpPr>
              <p:cNvPr id="11282" name="Rectangle 30"/>
              <p:cNvSpPr>
                <a:spLocks noChangeArrowheads="1"/>
              </p:cNvSpPr>
              <p:nvPr/>
            </p:nvSpPr>
            <p:spPr bwMode="auto">
              <a:xfrm>
                <a:off x="1488" y="2880"/>
                <a:ext cx="528" cy="144"/>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400"/>
                  <a:t>status</a:t>
                </a:r>
              </a:p>
            </p:txBody>
          </p:sp>
        </p:grpSp>
        <p:sp>
          <p:nvSpPr>
            <p:cNvPr id="11273" name="Rectangle 31"/>
            <p:cNvSpPr>
              <a:spLocks noChangeArrowheads="1"/>
            </p:cNvSpPr>
            <p:nvPr/>
          </p:nvSpPr>
          <p:spPr bwMode="auto">
            <a:xfrm>
              <a:off x="2112" y="2675"/>
              <a:ext cx="1152" cy="925"/>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zh-CN" altLang="en-US" sz="2400"/>
                <a:t>显存</a:t>
              </a:r>
            </a:p>
          </p:txBody>
        </p:sp>
        <p:sp>
          <p:nvSpPr>
            <p:cNvPr id="11274" name="Text Box 32"/>
            <p:cNvSpPr txBox="1">
              <a:spLocks noChangeArrowheads="1"/>
            </p:cNvSpPr>
            <p:nvPr/>
          </p:nvSpPr>
          <p:spPr bwMode="auto">
            <a:xfrm>
              <a:off x="988" y="3792"/>
              <a:ext cx="882" cy="2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spcBef>
                  <a:spcPct val="0"/>
                </a:spcBef>
                <a:buClrTx/>
                <a:buSzPct val="100000"/>
                <a:buFontTx/>
                <a:buNone/>
              </a:pPr>
              <a:r>
                <a:rPr lang="zh-CN" altLang="en-US" sz="2400"/>
                <a:t>寄存器组</a:t>
              </a:r>
            </a:p>
          </p:txBody>
        </p:sp>
        <p:sp>
          <p:nvSpPr>
            <p:cNvPr id="11275" name="Rectangle 33"/>
            <p:cNvSpPr>
              <a:spLocks noChangeArrowheads="1"/>
            </p:cNvSpPr>
            <p:nvPr/>
          </p:nvSpPr>
          <p:spPr bwMode="auto">
            <a:xfrm>
              <a:off x="2112" y="2160"/>
              <a:ext cx="1317" cy="418"/>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zh-CN" altLang="en-US" sz="2400"/>
                <a:t>硬件控制器</a:t>
              </a:r>
            </a:p>
          </p:txBody>
        </p:sp>
        <p:sp>
          <p:nvSpPr>
            <p:cNvPr id="11276" name="Rectangle 34"/>
            <p:cNvSpPr>
              <a:spLocks noChangeArrowheads="1"/>
            </p:cNvSpPr>
            <p:nvPr/>
          </p:nvSpPr>
          <p:spPr bwMode="auto">
            <a:xfrm>
              <a:off x="864" y="1920"/>
              <a:ext cx="1104" cy="418"/>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zh-CN" altLang="en-US" sz="2400"/>
                <a:t>总线接口</a:t>
              </a:r>
            </a:p>
          </p:txBody>
        </p:sp>
        <p:pic>
          <p:nvPicPr>
            <p:cNvPr id="11277" name="Picture 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9" y="2064"/>
              <a:ext cx="475"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78" name="AutoShape 36"/>
            <p:cNvSpPr>
              <a:spLocks noChangeArrowheads="1"/>
            </p:cNvSpPr>
            <p:nvPr/>
          </p:nvSpPr>
          <p:spPr bwMode="auto">
            <a:xfrm>
              <a:off x="3360" y="2304"/>
              <a:ext cx="384" cy="144"/>
            </a:xfrm>
            <a:prstGeom prst="leftRightArrow">
              <a:avLst>
                <a:gd name="adj1" fmla="val 50000"/>
                <a:gd name="adj2" fmla="val 53333"/>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84355"/>
                                        </p:tgtEl>
                                        <p:attrNameLst>
                                          <p:attrName>style.visibility</p:attrName>
                                        </p:attrNameLst>
                                      </p:cBhvr>
                                      <p:to>
                                        <p:strVal val="visible"/>
                                      </p:to>
                                    </p:set>
                                    <p:animEffect transition="in" filter="dissolve">
                                      <p:cBhvr>
                                        <p:cTn id="7" dur="500"/>
                                        <p:tgtEl>
                                          <p:spTgt spid="4843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4372"/>
                                        </p:tgtEl>
                                        <p:attrNameLst>
                                          <p:attrName>style.visibility</p:attrName>
                                        </p:attrNameLst>
                                      </p:cBhvr>
                                      <p:to>
                                        <p:strVal val="visible"/>
                                      </p:to>
                                    </p:set>
                                    <p:animEffect transition="in" filter="dissolve">
                                      <p:cBhvr>
                                        <p:cTn id="12" dur="500"/>
                                        <p:tgtEl>
                                          <p:spTgt spid="4843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84373"/>
                                        </p:tgtEl>
                                        <p:attrNameLst>
                                          <p:attrName>style.visibility</p:attrName>
                                        </p:attrNameLst>
                                      </p:cBhvr>
                                      <p:to>
                                        <p:strVal val="visible"/>
                                      </p:to>
                                    </p:set>
                                    <p:animEffect transition="in" filter="dissolve">
                                      <p:cBhvr>
                                        <p:cTn id="17" dur="500"/>
                                        <p:tgtEl>
                                          <p:spTgt spid="4843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84376"/>
                                        </p:tgtEl>
                                        <p:attrNameLst>
                                          <p:attrName>style.visibility</p:attrName>
                                        </p:attrNameLst>
                                      </p:cBhvr>
                                      <p:to>
                                        <p:strVal val="visible"/>
                                      </p:to>
                                    </p:set>
                                    <p:animEffect transition="in" filter="dissolve">
                                      <p:cBhvr>
                                        <p:cTn id="22" dur="500"/>
                                        <p:tgtEl>
                                          <p:spTgt spid="484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7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38"/>
          <p:cNvSpPr>
            <a:spLocks noChangeAspect="1" noChangeArrowheads="1"/>
          </p:cNvSpPr>
          <p:nvPr/>
        </p:nvSpPr>
        <p:spPr bwMode="auto">
          <a:xfrm>
            <a:off x="685800" y="2424113"/>
            <a:ext cx="6781800" cy="412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2291" name="Rectangle 40"/>
          <p:cNvSpPr>
            <a:spLocks noChangeArrowheads="1"/>
          </p:cNvSpPr>
          <p:nvPr/>
        </p:nvSpPr>
        <p:spPr bwMode="auto">
          <a:xfrm>
            <a:off x="3505200" y="1219200"/>
            <a:ext cx="2286000" cy="846138"/>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solidFill>
                  <a:srgbClr val="CC0000"/>
                </a:solidFill>
                <a:latin typeface="Times New Roman" pitchFamily="18" charset="0"/>
              </a:rPr>
              <a:t>设备控制器</a:t>
            </a:r>
          </a:p>
        </p:txBody>
      </p:sp>
      <p:sp>
        <p:nvSpPr>
          <p:cNvPr id="12292" name="Rectangle 41"/>
          <p:cNvSpPr>
            <a:spLocks noChangeArrowheads="1"/>
          </p:cNvSpPr>
          <p:nvPr/>
        </p:nvSpPr>
        <p:spPr bwMode="auto">
          <a:xfrm>
            <a:off x="2286000" y="1905000"/>
            <a:ext cx="4548188" cy="4343400"/>
          </a:xfrm>
          <a:prstGeom prst="rect">
            <a:avLst/>
          </a:prstGeom>
          <a:solidFill>
            <a:srgbClr val="FFFFFF"/>
          </a:solidFill>
          <a:ln w="19050">
            <a:solidFill>
              <a:srgbClr val="800000"/>
            </a:solidFill>
            <a:prstDash val="dash"/>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2293" name="Rectangle 42"/>
          <p:cNvSpPr>
            <a:spLocks noChangeArrowheads="1"/>
          </p:cNvSpPr>
          <p:nvPr/>
        </p:nvSpPr>
        <p:spPr bwMode="auto">
          <a:xfrm>
            <a:off x="2768600" y="2293938"/>
            <a:ext cx="1778000" cy="847725"/>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000">
                <a:latin typeface="Times New Roman" pitchFamily="18" charset="0"/>
              </a:rPr>
              <a:t>控制寄存器</a:t>
            </a:r>
          </a:p>
        </p:txBody>
      </p:sp>
      <p:sp>
        <p:nvSpPr>
          <p:cNvPr id="12294" name="Rectangle 43"/>
          <p:cNvSpPr>
            <a:spLocks noChangeArrowheads="1"/>
          </p:cNvSpPr>
          <p:nvPr/>
        </p:nvSpPr>
        <p:spPr bwMode="auto">
          <a:xfrm>
            <a:off x="4800600" y="2401888"/>
            <a:ext cx="1778000" cy="3389312"/>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endParaRPr lang="en-US" altLang="zh-CN" sz="2000">
              <a:latin typeface="Times New Roman" pitchFamily="18" charset="0"/>
            </a:endParaRPr>
          </a:p>
          <a:p>
            <a:pPr algn="just" eaLnBrk="1" hangingPunct="1">
              <a:spcBef>
                <a:spcPct val="0"/>
              </a:spcBef>
              <a:buClrTx/>
              <a:buSzTx/>
              <a:buFontTx/>
              <a:buNone/>
            </a:pPr>
            <a:r>
              <a:rPr lang="zh-CN" altLang="en-US" sz="2000">
                <a:latin typeface="Times New Roman" pitchFamily="18" charset="0"/>
              </a:rPr>
              <a:t>设备地址</a:t>
            </a:r>
            <a:r>
              <a:rPr lang="en-US" altLang="zh-CN" sz="2000">
                <a:latin typeface="Times New Roman" pitchFamily="18" charset="0"/>
              </a:rPr>
              <a:t>1</a:t>
            </a:r>
          </a:p>
          <a:p>
            <a:pPr algn="just" eaLnBrk="1" hangingPunct="1">
              <a:spcBef>
                <a:spcPct val="0"/>
              </a:spcBef>
              <a:buClrTx/>
              <a:buSzTx/>
              <a:buFontTx/>
              <a:buNone/>
            </a:pPr>
            <a:endParaRPr lang="en-US" altLang="zh-CN" sz="2000">
              <a:latin typeface="Times New Roman" pitchFamily="18" charset="0"/>
            </a:endParaRPr>
          </a:p>
          <a:p>
            <a:pPr algn="just" eaLnBrk="1" hangingPunct="1">
              <a:spcBef>
                <a:spcPct val="0"/>
              </a:spcBef>
              <a:buClrTx/>
              <a:buSzTx/>
              <a:buFontTx/>
              <a:buNone/>
            </a:pPr>
            <a:r>
              <a:rPr lang="zh-CN" altLang="en-US" sz="2000">
                <a:latin typeface="Times New Roman" pitchFamily="18" charset="0"/>
              </a:rPr>
              <a:t>设备地址</a:t>
            </a:r>
            <a:r>
              <a:rPr lang="en-US" altLang="zh-CN" sz="2000">
                <a:latin typeface="Times New Roman" pitchFamily="18" charset="0"/>
              </a:rPr>
              <a:t>2</a:t>
            </a:r>
          </a:p>
          <a:p>
            <a:pPr algn="just" eaLnBrk="1" hangingPunct="1">
              <a:spcBef>
                <a:spcPct val="0"/>
              </a:spcBef>
              <a:buClrTx/>
              <a:buSzTx/>
              <a:buFontTx/>
              <a:buNone/>
            </a:pPr>
            <a:endParaRPr lang="en-US" altLang="zh-CN" sz="2000">
              <a:latin typeface="Times New Roman" pitchFamily="18" charset="0"/>
            </a:endParaRPr>
          </a:p>
          <a:p>
            <a:pPr algn="just" eaLnBrk="1" hangingPunct="1">
              <a:spcBef>
                <a:spcPct val="0"/>
              </a:spcBef>
              <a:buClrTx/>
              <a:buSzTx/>
              <a:buFontTx/>
              <a:buNone/>
            </a:pPr>
            <a:r>
              <a:rPr lang="en-US" altLang="zh-CN" sz="2000">
                <a:latin typeface="Times New Roman" pitchFamily="18" charset="0"/>
              </a:rPr>
              <a:t>      …</a:t>
            </a:r>
          </a:p>
          <a:p>
            <a:pPr algn="just" eaLnBrk="1" hangingPunct="1">
              <a:spcBef>
                <a:spcPct val="0"/>
              </a:spcBef>
              <a:buClrTx/>
              <a:buSzTx/>
              <a:buFontTx/>
              <a:buNone/>
            </a:pPr>
            <a:endParaRPr lang="en-US" altLang="zh-CN" sz="2000">
              <a:latin typeface="Times New Roman" pitchFamily="18" charset="0"/>
            </a:endParaRPr>
          </a:p>
          <a:p>
            <a:pPr algn="just" eaLnBrk="1" hangingPunct="1">
              <a:spcBef>
                <a:spcPct val="0"/>
              </a:spcBef>
              <a:buClrTx/>
              <a:buSzTx/>
              <a:buFontTx/>
              <a:buNone/>
            </a:pPr>
            <a:endParaRPr lang="en-US" altLang="zh-CN" sz="2000">
              <a:latin typeface="Times New Roman" pitchFamily="18" charset="0"/>
            </a:endParaRPr>
          </a:p>
          <a:p>
            <a:pPr algn="just" eaLnBrk="1" hangingPunct="1">
              <a:spcBef>
                <a:spcPct val="0"/>
              </a:spcBef>
              <a:buClrTx/>
              <a:buSzTx/>
              <a:buFontTx/>
              <a:buNone/>
            </a:pPr>
            <a:r>
              <a:rPr lang="zh-CN" altLang="en-US" sz="2000">
                <a:latin typeface="Times New Roman" pitchFamily="18" charset="0"/>
              </a:rPr>
              <a:t>设备地址</a:t>
            </a:r>
            <a:r>
              <a:rPr lang="en-US" altLang="zh-CN" sz="2000">
                <a:latin typeface="Times New Roman" pitchFamily="18" charset="0"/>
              </a:rPr>
              <a:t>n</a:t>
            </a:r>
            <a:endParaRPr lang="en-US" altLang="zh-CN" sz="2000"/>
          </a:p>
        </p:txBody>
      </p:sp>
      <p:sp>
        <p:nvSpPr>
          <p:cNvPr id="12295" name="Rectangle 44"/>
          <p:cNvSpPr>
            <a:spLocks noChangeArrowheads="1"/>
          </p:cNvSpPr>
          <p:nvPr/>
        </p:nvSpPr>
        <p:spPr bwMode="auto">
          <a:xfrm>
            <a:off x="2768600" y="3422650"/>
            <a:ext cx="1778000" cy="847725"/>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000" dirty="0" smtClean="0">
                <a:latin typeface="Times New Roman" pitchFamily="18" charset="0"/>
              </a:rPr>
              <a:t>数据</a:t>
            </a:r>
            <a:r>
              <a:rPr lang="en-US" altLang="zh-CN" sz="2000" dirty="0" smtClean="0">
                <a:latin typeface="Times New Roman" pitchFamily="18" charset="0"/>
              </a:rPr>
              <a:t>/</a:t>
            </a:r>
            <a:r>
              <a:rPr lang="zh-CN" altLang="en-US" sz="2000" dirty="0" smtClean="0">
                <a:latin typeface="Times New Roman" pitchFamily="18" charset="0"/>
              </a:rPr>
              <a:t>状态寄存器</a:t>
            </a:r>
            <a:endParaRPr lang="zh-CN" altLang="en-US" sz="2000" dirty="0">
              <a:latin typeface="Times New Roman" pitchFamily="18" charset="0"/>
            </a:endParaRPr>
          </a:p>
        </p:txBody>
      </p:sp>
      <p:sp>
        <p:nvSpPr>
          <p:cNvPr id="12296" name="Rectangle 45"/>
          <p:cNvSpPr>
            <a:spLocks noChangeArrowheads="1"/>
          </p:cNvSpPr>
          <p:nvPr/>
        </p:nvSpPr>
        <p:spPr bwMode="auto">
          <a:xfrm>
            <a:off x="2768600" y="4552950"/>
            <a:ext cx="1778000" cy="1412875"/>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000">
                <a:latin typeface="Times New Roman" pitchFamily="18" charset="0"/>
              </a:rPr>
              <a:t>控制信号</a:t>
            </a:r>
          </a:p>
          <a:p>
            <a:pPr algn="ctr" eaLnBrk="1" hangingPunct="1">
              <a:spcBef>
                <a:spcPct val="0"/>
              </a:spcBef>
              <a:buClrTx/>
              <a:buSzTx/>
              <a:buFontTx/>
              <a:buNone/>
            </a:pPr>
            <a:r>
              <a:rPr lang="zh-CN" altLang="en-US" sz="2000">
                <a:latin typeface="Times New Roman" pitchFamily="18" charset="0"/>
              </a:rPr>
              <a:t>（中断等）</a:t>
            </a:r>
          </a:p>
        </p:txBody>
      </p:sp>
      <p:sp>
        <p:nvSpPr>
          <p:cNvPr id="12297" name="Rectangle 46"/>
          <p:cNvSpPr>
            <a:spLocks noChangeArrowheads="1"/>
          </p:cNvSpPr>
          <p:nvPr/>
        </p:nvSpPr>
        <p:spPr bwMode="auto">
          <a:xfrm>
            <a:off x="228600" y="2576513"/>
            <a:ext cx="1268413" cy="1128712"/>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000">
                <a:solidFill>
                  <a:srgbClr val="CC0000"/>
                </a:solidFill>
                <a:latin typeface="Times New Roman" pitchFamily="18" charset="0"/>
              </a:rPr>
              <a:t>CPU</a:t>
            </a:r>
          </a:p>
        </p:txBody>
      </p:sp>
      <p:sp>
        <p:nvSpPr>
          <p:cNvPr id="12298" name="Line 47"/>
          <p:cNvSpPr>
            <a:spLocks noChangeShapeType="1"/>
          </p:cNvSpPr>
          <p:nvPr/>
        </p:nvSpPr>
        <p:spPr bwMode="auto">
          <a:xfrm flipH="1">
            <a:off x="1244600" y="5119688"/>
            <a:ext cx="152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9" name="Line 48"/>
          <p:cNvSpPr>
            <a:spLocks noChangeShapeType="1"/>
          </p:cNvSpPr>
          <p:nvPr/>
        </p:nvSpPr>
        <p:spPr bwMode="auto">
          <a:xfrm flipV="1">
            <a:off x="1244600" y="3705225"/>
            <a:ext cx="0" cy="14144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0" name="Line 49"/>
          <p:cNvSpPr>
            <a:spLocks noChangeShapeType="1"/>
          </p:cNvSpPr>
          <p:nvPr/>
        </p:nvSpPr>
        <p:spPr bwMode="auto">
          <a:xfrm>
            <a:off x="1497013" y="2859088"/>
            <a:ext cx="127158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1" name="Line 50"/>
          <p:cNvSpPr>
            <a:spLocks noChangeShapeType="1"/>
          </p:cNvSpPr>
          <p:nvPr/>
        </p:nvSpPr>
        <p:spPr bwMode="auto">
          <a:xfrm>
            <a:off x="1497013" y="3359150"/>
            <a:ext cx="484187" cy="33655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02" name="Line 51"/>
          <p:cNvSpPr>
            <a:spLocks noChangeShapeType="1"/>
          </p:cNvSpPr>
          <p:nvPr/>
        </p:nvSpPr>
        <p:spPr bwMode="auto">
          <a:xfrm>
            <a:off x="1992313" y="3705225"/>
            <a:ext cx="76358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3" name="Rectangle 52"/>
          <p:cNvSpPr>
            <a:spLocks noChangeArrowheads="1"/>
          </p:cNvSpPr>
          <p:nvPr/>
        </p:nvSpPr>
        <p:spPr bwMode="auto">
          <a:xfrm>
            <a:off x="7380288" y="2511425"/>
            <a:ext cx="1268412" cy="847725"/>
          </a:xfrm>
          <a:prstGeom prst="rect">
            <a:avLst/>
          </a:prstGeom>
          <a:solidFill>
            <a:srgbClr val="FFFFFF"/>
          </a:solidFill>
          <a:ln w="9525">
            <a:solidFill>
              <a:srgbClr val="000000"/>
            </a:solidFill>
            <a:miter lim="800000"/>
            <a:headEnd/>
            <a:tailEnd/>
          </a:ln>
        </p:spPr>
        <p:txBody>
          <a:bodyPr anchor="ctr" anchorCtr="1"/>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000">
                <a:solidFill>
                  <a:srgbClr val="0000CC"/>
                </a:solidFill>
                <a:latin typeface="Times New Roman" pitchFamily="18" charset="0"/>
              </a:rPr>
              <a:t>设备</a:t>
            </a:r>
            <a:r>
              <a:rPr lang="en-US" altLang="zh-CN" sz="2000">
                <a:solidFill>
                  <a:srgbClr val="0000CC"/>
                </a:solidFill>
                <a:latin typeface="Times New Roman" pitchFamily="18" charset="0"/>
              </a:rPr>
              <a:t>1</a:t>
            </a:r>
            <a:endParaRPr lang="en-US" altLang="zh-CN" sz="2000">
              <a:solidFill>
                <a:srgbClr val="0000CC"/>
              </a:solidFill>
            </a:endParaRPr>
          </a:p>
        </p:txBody>
      </p:sp>
      <p:sp>
        <p:nvSpPr>
          <p:cNvPr id="12304" name="Rectangle 53"/>
          <p:cNvSpPr>
            <a:spLocks noChangeArrowheads="1"/>
          </p:cNvSpPr>
          <p:nvPr/>
        </p:nvSpPr>
        <p:spPr bwMode="auto">
          <a:xfrm>
            <a:off x="7367588" y="4610100"/>
            <a:ext cx="1268412" cy="849313"/>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000">
                <a:solidFill>
                  <a:srgbClr val="0000CC"/>
                </a:solidFill>
                <a:latin typeface="Times New Roman" pitchFamily="18" charset="0"/>
              </a:rPr>
              <a:t>设备</a:t>
            </a:r>
            <a:r>
              <a:rPr lang="en-US" altLang="zh-CN" sz="2000">
                <a:solidFill>
                  <a:srgbClr val="0000CC"/>
                </a:solidFill>
                <a:latin typeface="Times New Roman" pitchFamily="18" charset="0"/>
              </a:rPr>
              <a:t>n</a:t>
            </a:r>
          </a:p>
        </p:txBody>
      </p:sp>
      <p:sp>
        <p:nvSpPr>
          <p:cNvPr id="12305" name="Line 54"/>
          <p:cNvSpPr>
            <a:spLocks noChangeShapeType="1"/>
          </p:cNvSpPr>
          <p:nvPr/>
        </p:nvSpPr>
        <p:spPr bwMode="auto">
          <a:xfrm>
            <a:off x="6172200" y="2921000"/>
            <a:ext cx="1219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6" name="Line 55"/>
          <p:cNvSpPr>
            <a:spLocks noChangeShapeType="1"/>
          </p:cNvSpPr>
          <p:nvPr/>
        </p:nvSpPr>
        <p:spPr bwMode="auto">
          <a:xfrm flipV="1">
            <a:off x="6248400" y="5041900"/>
            <a:ext cx="11430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7" name="Rectangle 57"/>
          <p:cNvSpPr>
            <a:spLocks noGrp="1" noChangeArrowheads="1"/>
          </p:cNvSpPr>
          <p:nvPr>
            <p:ph type="title"/>
          </p:nvPr>
        </p:nvSpPr>
        <p:spPr/>
        <p:txBody>
          <a:bodyPr/>
          <a:lstStyle/>
          <a:p>
            <a:pPr eaLnBrk="1" hangingPunct="1"/>
            <a:r>
              <a:rPr lang="en-US" altLang="zh-CN" sz="3200" b="0" smtClean="0">
                <a:latin typeface="黑体" pitchFamily="2" charset="-122"/>
                <a:ea typeface="黑体" pitchFamily="2" charset="-122"/>
              </a:rPr>
              <a:t>CPU</a:t>
            </a:r>
            <a:r>
              <a:rPr lang="zh-CN" altLang="en-US" sz="3200" b="0" smtClean="0">
                <a:latin typeface="黑体" pitchFamily="2" charset="-122"/>
                <a:ea typeface="黑体" pitchFamily="2" charset="-122"/>
              </a:rPr>
              <a:t>、设备控制器与设备之间关系</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dirty="0" smtClean="0"/>
              <a:t>I/O</a:t>
            </a:r>
            <a:r>
              <a:rPr lang="zh-CN" altLang="en-US" dirty="0" smtClean="0"/>
              <a:t>系统向设备发命令方式</a:t>
            </a:r>
            <a:r>
              <a:rPr lang="en-US" altLang="zh-CN" dirty="0" smtClean="0"/>
              <a:t>?</a:t>
            </a:r>
          </a:p>
        </p:txBody>
      </p:sp>
      <p:sp>
        <p:nvSpPr>
          <p:cNvPr id="485379" name="Rectangle 3"/>
          <p:cNvSpPr>
            <a:spLocks noChangeArrowheads="1"/>
          </p:cNvSpPr>
          <p:nvPr/>
        </p:nvSpPr>
        <p:spPr bwMode="auto">
          <a:xfrm>
            <a:off x="765175" y="1219200"/>
            <a:ext cx="80740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olidFill>
                  <a:srgbClr val="FF0000"/>
                </a:solidFill>
              </a:rPr>
              <a:t>读写设备控制器的寄存器</a:t>
            </a:r>
            <a:r>
              <a:rPr lang="en-US" altLang="zh-CN">
                <a:solidFill>
                  <a:srgbClr val="FF0000"/>
                </a:solidFill>
              </a:rPr>
              <a:t>!</a:t>
            </a:r>
          </a:p>
        </p:txBody>
      </p:sp>
      <p:grpSp>
        <p:nvGrpSpPr>
          <p:cNvPr id="485380" name="Group 4"/>
          <p:cNvGrpSpPr>
            <a:grpSpLocks/>
          </p:cNvGrpSpPr>
          <p:nvPr/>
        </p:nvGrpSpPr>
        <p:grpSpPr bwMode="auto">
          <a:xfrm>
            <a:off x="914400" y="1857375"/>
            <a:ext cx="4800600" cy="603250"/>
            <a:chOff x="576" y="1170"/>
            <a:chExt cx="3024" cy="380"/>
          </a:xfrm>
        </p:grpSpPr>
        <p:sp>
          <p:nvSpPr>
            <p:cNvPr id="13346" name="Rectangle 5"/>
            <p:cNvSpPr>
              <a:spLocks noChangeArrowheads="1"/>
            </p:cNvSpPr>
            <p:nvPr/>
          </p:nvSpPr>
          <p:spPr bwMode="auto">
            <a:xfrm>
              <a:off x="576" y="1170"/>
              <a:ext cx="302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sym typeface="Symbol" pitchFamily="18" charset="2"/>
                </a:rPr>
                <a:t>怎么读写</a:t>
              </a:r>
              <a:r>
                <a:rPr lang="en-US" altLang="zh-CN" sz="2400">
                  <a:sym typeface="Symbol" pitchFamily="18" charset="2"/>
                </a:rPr>
                <a:t>? </a:t>
              </a:r>
            </a:p>
          </p:txBody>
        </p:sp>
        <p:pic>
          <p:nvPicPr>
            <p:cNvPr id="13347" name="Picture 6"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 y="132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5383" name="Group 7"/>
          <p:cNvGrpSpPr>
            <a:grpSpLocks/>
          </p:cNvGrpSpPr>
          <p:nvPr/>
        </p:nvGrpSpPr>
        <p:grpSpPr bwMode="auto">
          <a:xfrm>
            <a:off x="5410200" y="1143000"/>
            <a:ext cx="3733800" cy="2514600"/>
            <a:chOff x="768" y="1824"/>
            <a:chExt cx="3456" cy="2304"/>
          </a:xfrm>
        </p:grpSpPr>
        <p:sp>
          <p:nvSpPr>
            <p:cNvPr id="13334" name="Rectangle 8"/>
            <p:cNvSpPr>
              <a:spLocks noChangeArrowheads="1"/>
            </p:cNvSpPr>
            <p:nvPr/>
          </p:nvSpPr>
          <p:spPr bwMode="auto">
            <a:xfrm>
              <a:off x="768" y="1824"/>
              <a:ext cx="2832" cy="2304"/>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endParaRPr lang="zh-CN" altLang="zh-CN" sz="2000"/>
            </a:p>
          </p:txBody>
        </p:sp>
        <p:grpSp>
          <p:nvGrpSpPr>
            <p:cNvPr id="13335" name="Group 9"/>
            <p:cNvGrpSpPr>
              <a:grpSpLocks/>
            </p:cNvGrpSpPr>
            <p:nvPr/>
          </p:nvGrpSpPr>
          <p:grpSpPr bwMode="auto">
            <a:xfrm>
              <a:off x="864" y="2400"/>
              <a:ext cx="1104" cy="1344"/>
              <a:chOff x="1488" y="2448"/>
              <a:chExt cx="528" cy="576"/>
            </a:xfrm>
          </p:grpSpPr>
          <p:sp>
            <p:nvSpPr>
              <p:cNvPr id="13342" name="Rectangle 10"/>
              <p:cNvSpPr>
                <a:spLocks noChangeArrowheads="1"/>
              </p:cNvSpPr>
              <p:nvPr/>
            </p:nvSpPr>
            <p:spPr bwMode="auto">
              <a:xfrm>
                <a:off x="1488" y="2448"/>
                <a:ext cx="528" cy="144"/>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000">
                    <a:solidFill>
                      <a:srgbClr val="FF0000"/>
                    </a:solidFill>
                  </a:rPr>
                  <a:t>read</a:t>
                </a:r>
              </a:p>
            </p:txBody>
          </p:sp>
          <p:sp>
            <p:nvSpPr>
              <p:cNvPr id="13343" name="Rectangle 11"/>
              <p:cNvSpPr>
                <a:spLocks noChangeArrowheads="1"/>
              </p:cNvSpPr>
              <p:nvPr/>
            </p:nvSpPr>
            <p:spPr bwMode="auto">
              <a:xfrm>
                <a:off x="1488" y="2592"/>
                <a:ext cx="528" cy="144"/>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000">
                    <a:solidFill>
                      <a:srgbClr val="FF0000"/>
                    </a:solidFill>
                  </a:rPr>
                  <a:t>write</a:t>
                </a:r>
              </a:p>
            </p:txBody>
          </p:sp>
          <p:sp>
            <p:nvSpPr>
              <p:cNvPr id="13344" name="Rectangle 12"/>
              <p:cNvSpPr>
                <a:spLocks noChangeArrowheads="1"/>
              </p:cNvSpPr>
              <p:nvPr/>
            </p:nvSpPr>
            <p:spPr bwMode="auto">
              <a:xfrm>
                <a:off x="1488" y="2736"/>
                <a:ext cx="528" cy="144"/>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000">
                    <a:solidFill>
                      <a:srgbClr val="FF0000"/>
                    </a:solidFill>
                  </a:rPr>
                  <a:t>control</a:t>
                </a:r>
              </a:p>
            </p:txBody>
          </p:sp>
          <p:sp>
            <p:nvSpPr>
              <p:cNvPr id="13345" name="Rectangle 13"/>
              <p:cNvSpPr>
                <a:spLocks noChangeArrowheads="1"/>
              </p:cNvSpPr>
              <p:nvPr/>
            </p:nvSpPr>
            <p:spPr bwMode="auto">
              <a:xfrm>
                <a:off x="1488" y="2880"/>
                <a:ext cx="528" cy="144"/>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000">
                    <a:solidFill>
                      <a:srgbClr val="FF0000"/>
                    </a:solidFill>
                  </a:rPr>
                  <a:t>status</a:t>
                </a:r>
              </a:p>
            </p:txBody>
          </p:sp>
        </p:grpSp>
        <p:sp>
          <p:nvSpPr>
            <p:cNvPr id="13336" name="Rectangle 14"/>
            <p:cNvSpPr>
              <a:spLocks noChangeArrowheads="1"/>
            </p:cNvSpPr>
            <p:nvPr/>
          </p:nvSpPr>
          <p:spPr bwMode="auto">
            <a:xfrm>
              <a:off x="2112" y="2675"/>
              <a:ext cx="1152" cy="925"/>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zh-CN" altLang="en-US" sz="2000"/>
                <a:t>显存</a:t>
              </a:r>
            </a:p>
          </p:txBody>
        </p:sp>
        <p:sp>
          <p:nvSpPr>
            <p:cNvPr id="13337" name="Text Box 15"/>
            <p:cNvSpPr txBox="1">
              <a:spLocks noChangeArrowheads="1"/>
            </p:cNvSpPr>
            <p:nvPr/>
          </p:nvSpPr>
          <p:spPr bwMode="auto">
            <a:xfrm>
              <a:off x="874" y="3818"/>
              <a:ext cx="1114" cy="3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spcBef>
                  <a:spcPct val="0"/>
                </a:spcBef>
                <a:buClrTx/>
                <a:buSzPct val="100000"/>
                <a:buFontTx/>
                <a:buNone/>
              </a:pPr>
              <a:r>
                <a:rPr lang="zh-CN" altLang="en-US" sz="2000"/>
                <a:t>寄存器组</a:t>
              </a:r>
            </a:p>
          </p:txBody>
        </p:sp>
        <p:sp>
          <p:nvSpPr>
            <p:cNvPr id="13338" name="Rectangle 16"/>
            <p:cNvSpPr>
              <a:spLocks noChangeArrowheads="1"/>
            </p:cNvSpPr>
            <p:nvPr/>
          </p:nvSpPr>
          <p:spPr bwMode="auto">
            <a:xfrm>
              <a:off x="2112" y="2160"/>
              <a:ext cx="1317" cy="418"/>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zh-CN" altLang="en-US" sz="2000"/>
                <a:t>硬件控制器</a:t>
              </a:r>
            </a:p>
          </p:txBody>
        </p:sp>
        <p:sp>
          <p:nvSpPr>
            <p:cNvPr id="13339" name="Rectangle 17"/>
            <p:cNvSpPr>
              <a:spLocks noChangeArrowheads="1"/>
            </p:cNvSpPr>
            <p:nvPr/>
          </p:nvSpPr>
          <p:spPr bwMode="auto">
            <a:xfrm>
              <a:off x="864" y="1920"/>
              <a:ext cx="1104" cy="418"/>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zh-CN" altLang="en-US" sz="2000"/>
                <a:t>总线接口</a:t>
              </a:r>
            </a:p>
          </p:txBody>
        </p:sp>
        <p:pic>
          <p:nvPicPr>
            <p:cNvPr id="13340" name="Picture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9" y="2064"/>
              <a:ext cx="475"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41" name="AutoShape 19"/>
            <p:cNvSpPr>
              <a:spLocks noChangeArrowheads="1"/>
            </p:cNvSpPr>
            <p:nvPr/>
          </p:nvSpPr>
          <p:spPr bwMode="auto">
            <a:xfrm>
              <a:off x="3360" y="2304"/>
              <a:ext cx="384" cy="144"/>
            </a:xfrm>
            <a:prstGeom prst="leftRightArrow">
              <a:avLst>
                <a:gd name="adj1" fmla="val 50000"/>
                <a:gd name="adj2" fmla="val 53333"/>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sp>
        <p:nvSpPr>
          <p:cNvPr id="485396" name="Rectangle 20"/>
          <p:cNvSpPr>
            <a:spLocks noChangeArrowheads="1"/>
          </p:cNvSpPr>
          <p:nvPr/>
        </p:nvSpPr>
        <p:spPr bwMode="auto">
          <a:xfrm>
            <a:off x="3200400" y="1949450"/>
            <a:ext cx="2200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sym typeface="Symbol" pitchFamily="18" charset="2"/>
              </a:rPr>
              <a:t>mov [100], ax </a:t>
            </a:r>
          </a:p>
        </p:txBody>
      </p:sp>
      <p:sp>
        <p:nvSpPr>
          <p:cNvPr id="485397" name="AutoShape 21"/>
          <p:cNvSpPr>
            <a:spLocks noChangeArrowheads="1"/>
          </p:cNvSpPr>
          <p:nvPr/>
        </p:nvSpPr>
        <p:spPr bwMode="auto">
          <a:xfrm rot="10800000">
            <a:off x="3276600" y="2590800"/>
            <a:ext cx="1981200" cy="609600"/>
          </a:xfrm>
          <a:prstGeom prst="wedgeRoundRectCallout">
            <a:avLst>
              <a:gd name="adj1" fmla="val -4327"/>
              <a:gd name="adj2" fmla="val 98954"/>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关键是地址</a:t>
            </a:r>
          </a:p>
        </p:txBody>
      </p:sp>
      <p:grpSp>
        <p:nvGrpSpPr>
          <p:cNvPr id="485398" name="Group 22"/>
          <p:cNvGrpSpPr>
            <a:grpSpLocks/>
          </p:cNvGrpSpPr>
          <p:nvPr/>
        </p:nvGrpSpPr>
        <p:grpSpPr bwMode="auto">
          <a:xfrm>
            <a:off x="914400" y="3206750"/>
            <a:ext cx="4800600" cy="603250"/>
            <a:chOff x="576" y="1170"/>
            <a:chExt cx="3024" cy="380"/>
          </a:xfrm>
        </p:grpSpPr>
        <p:sp>
          <p:nvSpPr>
            <p:cNvPr id="13332" name="Rectangle 23"/>
            <p:cNvSpPr>
              <a:spLocks noChangeArrowheads="1"/>
            </p:cNvSpPr>
            <p:nvPr/>
          </p:nvSpPr>
          <p:spPr bwMode="auto">
            <a:xfrm>
              <a:off x="576" y="1170"/>
              <a:ext cx="302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dirty="0">
                  <a:sym typeface="Symbol" pitchFamily="18" charset="2"/>
                </a:rPr>
                <a:t>设备寄存器的编址 </a:t>
              </a:r>
            </a:p>
          </p:txBody>
        </p:sp>
        <p:pic>
          <p:nvPicPr>
            <p:cNvPr id="13333" name="Picture 24"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 y="132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5401" name="Group 25"/>
          <p:cNvGrpSpPr>
            <a:grpSpLocks/>
          </p:cNvGrpSpPr>
          <p:nvPr/>
        </p:nvGrpSpPr>
        <p:grpSpPr bwMode="auto">
          <a:xfrm>
            <a:off x="914400" y="3733800"/>
            <a:ext cx="8001000" cy="1127125"/>
            <a:chOff x="576" y="2523"/>
            <a:chExt cx="5040" cy="710"/>
          </a:xfrm>
        </p:grpSpPr>
        <p:sp>
          <p:nvSpPr>
            <p:cNvPr id="13330" name="Rectangle 26"/>
            <p:cNvSpPr>
              <a:spLocks noChangeArrowheads="1"/>
            </p:cNvSpPr>
            <p:nvPr/>
          </p:nvSpPr>
          <p:spPr bwMode="auto">
            <a:xfrm>
              <a:off x="576" y="2523"/>
              <a:ext cx="5040"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dirty="0">
                  <a:solidFill>
                    <a:srgbClr val="FF0000"/>
                  </a:solidFill>
                  <a:sym typeface="Symbol" pitchFamily="18" charset="2"/>
                </a:rPr>
                <a:t>独立编址</a:t>
              </a:r>
              <a:r>
                <a:rPr lang="en-US" altLang="zh-CN" sz="2400" dirty="0">
                  <a:solidFill>
                    <a:srgbClr val="FF0000"/>
                  </a:solidFill>
                  <a:sym typeface="Symbol" pitchFamily="18" charset="2"/>
                </a:rPr>
                <a:t>:</a:t>
              </a:r>
              <a:r>
                <a:rPr lang="en-US" altLang="zh-CN" sz="2400" dirty="0">
                  <a:sym typeface="Symbol" pitchFamily="18" charset="2"/>
                </a:rPr>
                <a:t>  </a:t>
              </a:r>
              <a:r>
                <a:rPr lang="zh-CN" altLang="en-US" sz="2400" dirty="0">
                  <a:sym typeface="Symbol" pitchFamily="18" charset="2"/>
                </a:rPr>
                <a:t>需要独立的</a:t>
              </a:r>
              <a:r>
                <a:rPr lang="zh-CN" altLang="en-US" sz="2400" dirty="0" smtClean="0">
                  <a:sym typeface="Symbol" pitchFamily="18" charset="2"/>
                </a:rPr>
                <a:t>指令。比如</a:t>
              </a:r>
              <a:r>
                <a:rPr lang="en-US" altLang="zh-CN" sz="2400" dirty="0" smtClean="0">
                  <a:sym typeface="Symbol" pitchFamily="18" charset="2"/>
                </a:rPr>
                <a:t>X86:in,out</a:t>
              </a:r>
              <a:r>
                <a:rPr lang="zh-CN" altLang="en-US" sz="2400" dirty="0" smtClean="0">
                  <a:sym typeface="Symbol" pitchFamily="18" charset="2"/>
                </a:rPr>
                <a:t>；</a:t>
              </a:r>
              <a:endParaRPr lang="en-US" altLang="zh-CN" sz="2400" dirty="0" smtClean="0">
                <a:sym typeface="Symbol" pitchFamily="18" charset="2"/>
              </a:endParaRPr>
            </a:p>
            <a:p>
              <a:pPr lvl="1" eaLnBrk="1" hangingPunct="1">
                <a:lnSpc>
                  <a:spcPct val="140000"/>
                </a:lnSpc>
                <a:spcBef>
                  <a:spcPct val="0"/>
                </a:spcBef>
                <a:buClrTx/>
                <a:buSzTx/>
                <a:buFontTx/>
                <a:buNone/>
              </a:pPr>
              <a:r>
                <a:rPr lang="zh-CN" altLang="en-US" sz="2400" dirty="0" smtClean="0"/>
                <a:t>只能</a:t>
              </a:r>
              <a:r>
                <a:rPr lang="zh-CN" altLang="en-US" sz="2400" dirty="0"/>
                <a:t>与</a:t>
              </a:r>
              <a:r>
                <a:rPr lang="en-US" altLang="zh-CN" sz="2400" dirty="0"/>
                <a:t>DX,AX,AL</a:t>
              </a:r>
              <a:r>
                <a:rPr lang="zh-CN" altLang="en-US" sz="2400" dirty="0"/>
                <a:t>寄存器结合</a:t>
              </a:r>
              <a:r>
                <a:rPr lang="zh-CN" altLang="en-US" sz="2400" dirty="0" smtClean="0"/>
                <a:t>使用。</a:t>
              </a:r>
              <a:r>
                <a:rPr lang="zh-CN" altLang="en-US" sz="2400" dirty="0" smtClean="0">
                  <a:sym typeface="Symbol" pitchFamily="18" charset="2"/>
                </a:rPr>
                <a:t>如</a:t>
              </a:r>
              <a:r>
                <a:rPr lang="en-US" altLang="zh-CN" sz="2400" dirty="0"/>
                <a:t>out 0x21, AL</a:t>
              </a:r>
              <a:endParaRPr lang="en-US" altLang="zh-CN" sz="2400" dirty="0">
                <a:sym typeface="Symbol" pitchFamily="18" charset="2"/>
              </a:endParaRPr>
            </a:p>
          </p:txBody>
        </p:sp>
        <p:pic>
          <p:nvPicPr>
            <p:cNvPr id="13331" name="Picture 27"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 y="267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5404" name="Group 28"/>
          <p:cNvGrpSpPr>
            <a:grpSpLocks/>
          </p:cNvGrpSpPr>
          <p:nvPr/>
        </p:nvGrpSpPr>
        <p:grpSpPr bwMode="auto">
          <a:xfrm>
            <a:off x="914400" y="4752975"/>
            <a:ext cx="8001000" cy="1114425"/>
            <a:chOff x="576" y="2893"/>
            <a:chExt cx="5040" cy="702"/>
          </a:xfrm>
        </p:grpSpPr>
        <p:sp>
          <p:nvSpPr>
            <p:cNvPr id="13328" name="Rectangle 29"/>
            <p:cNvSpPr>
              <a:spLocks noChangeArrowheads="1"/>
            </p:cNvSpPr>
            <p:nvPr/>
          </p:nvSpPr>
          <p:spPr bwMode="auto">
            <a:xfrm>
              <a:off x="576" y="2893"/>
              <a:ext cx="5040" cy="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dirty="0">
                  <a:solidFill>
                    <a:srgbClr val="FF0000"/>
                  </a:solidFill>
                  <a:sym typeface="Symbol" pitchFamily="18" charset="2"/>
                </a:rPr>
                <a:t>内存映像编址</a:t>
              </a:r>
              <a:r>
                <a:rPr lang="en-US" altLang="zh-CN" sz="2400" dirty="0">
                  <a:solidFill>
                    <a:srgbClr val="FF0000"/>
                  </a:solidFill>
                  <a:sym typeface="Symbol" pitchFamily="18" charset="2"/>
                </a:rPr>
                <a:t>:</a:t>
              </a:r>
              <a:r>
                <a:rPr lang="en-US" altLang="zh-CN" sz="2400" dirty="0">
                  <a:sym typeface="Symbol" pitchFamily="18" charset="2"/>
                </a:rPr>
                <a:t>  </a:t>
              </a:r>
              <a:r>
                <a:rPr lang="zh-CN" altLang="en-US" sz="2400" dirty="0">
                  <a:sym typeface="Symbol" pitchFamily="18" charset="2"/>
                </a:rPr>
                <a:t>是内存物理地址空间的一部分，使用</a:t>
              </a:r>
              <a:r>
                <a:rPr lang="en-US" altLang="zh-CN" sz="2400" dirty="0" err="1">
                  <a:sym typeface="Symbol" pitchFamily="18" charset="2"/>
                </a:rPr>
                <a:t>mov</a:t>
              </a:r>
              <a:r>
                <a:rPr lang="zh-CN" altLang="en-US" sz="2400" dirty="0">
                  <a:sym typeface="Symbol" pitchFamily="18" charset="2"/>
                </a:rPr>
                <a:t>命令，如</a:t>
              </a:r>
              <a:r>
                <a:rPr lang="en-US" altLang="zh-CN" sz="2400" dirty="0" err="1"/>
                <a:t>mov</a:t>
              </a:r>
              <a:r>
                <a:rPr lang="en-US" altLang="zh-CN" sz="2400" dirty="0"/>
                <a:t> [0x8000f000], AL</a:t>
              </a:r>
              <a:endParaRPr lang="en-US" altLang="zh-CN" sz="2400" dirty="0">
                <a:sym typeface="Symbol" pitchFamily="18" charset="2"/>
              </a:endParaRPr>
            </a:p>
          </p:txBody>
        </p:sp>
        <p:pic>
          <p:nvPicPr>
            <p:cNvPr id="13329" name="Picture 30"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 y="30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5407" name="Group 31"/>
          <p:cNvGrpSpPr>
            <a:grpSpLocks/>
          </p:cNvGrpSpPr>
          <p:nvPr/>
        </p:nvGrpSpPr>
        <p:grpSpPr bwMode="auto">
          <a:xfrm>
            <a:off x="5181600" y="4752976"/>
            <a:ext cx="2590800" cy="1952624"/>
            <a:chOff x="3264" y="2832"/>
            <a:chExt cx="1824" cy="1392"/>
          </a:xfrm>
        </p:grpSpPr>
        <p:sp>
          <p:nvSpPr>
            <p:cNvPr id="13324" name="Freeform 32"/>
            <p:cNvSpPr>
              <a:spLocks/>
            </p:cNvSpPr>
            <p:nvPr/>
          </p:nvSpPr>
          <p:spPr bwMode="auto">
            <a:xfrm>
              <a:off x="3264" y="3504"/>
              <a:ext cx="864" cy="192"/>
            </a:xfrm>
            <a:custGeom>
              <a:avLst/>
              <a:gdLst>
                <a:gd name="T0" fmla="*/ 864 w 864"/>
                <a:gd name="T1" fmla="*/ 256 h 144"/>
                <a:gd name="T2" fmla="*/ 336 w 864"/>
                <a:gd name="T3" fmla="*/ 171 h 144"/>
                <a:gd name="T4" fmla="*/ 0 w 864"/>
                <a:gd name="T5" fmla="*/ 0 h 144"/>
                <a:gd name="T6" fmla="*/ 0 60000 65536"/>
                <a:gd name="T7" fmla="*/ 0 60000 65536"/>
                <a:gd name="T8" fmla="*/ 0 60000 65536"/>
              </a:gdLst>
              <a:ahLst/>
              <a:cxnLst>
                <a:cxn ang="T6">
                  <a:pos x="T0" y="T1"/>
                </a:cxn>
                <a:cxn ang="T7">
                  <a:pos x="T2" y="T3"/>
                </a:cxn>
                <a:cxn ang="T8">
                  <a:pos x="T4" y="T5"/>
                </a:cxn>
              </a:cxnLst>
              <a:rect l="0" t="0" r="r" b="b"/>
              <a:pathLst>
                <a:path w="864" h="144">
                  <a:moveTo>
                    <a:pt x="864" y="144"/>
                  </a:moveTo>
                  <a:cubicBezTo>
                    <a:pt x="672" y="132"/>
                    <a:pt x="480" y="120"/>
                    <a:pt x="336" y="96"/>
                  </a:cubicBezTo>
                  <a:cubicBezTo>
                    <a:pt x="192" y="72"/>
                    <a:pt x="96" y="36"/>
                    <a:pt x="0"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5" name="Rectangle 33"/>
            <p:cNvSpPr>
              <a:spLocks noChangeArrowheads="1"/>
            </p:cNvSpPr>
            <p:nvPr/>
          </p:nvSpPr>
          <p:spPr bwMode="auto">
            <a:xfrm>
              <a:off x="3648" y="3696"/>
              <a:ext cx="1440" cy="528"/>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3326" name="Text Box 34"/>
            <p:cNvSpPr txBox="1">
              <a:spLocks noChangeArrowheads="1"/>
            </p:cNvSpPr>
            <p:nvPr/>
          </p:nvSpPr>
          <p:spPr bwMode="auto">
            <a:xfrm>
              <a:off x="3744" y="3696"/>
              <a:ext cx="134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solidFill>
                    <a:srgbClr val="FF0000"/>
                  </a:solidFill>
                </a:rPr>
                <a:t>查查硬件手册就知道了</a:t>
              </a:r>
              <a:r>
                <a:rPr lang="en-US" altLang="zh-CN" sz="2400">
                  <a:solidFill>
                    <a:srgbClr val="FF0000"/>
                  </a:solidFill>
                </a:rPr>
                <a:t>!</a:t>
              </a:r>
            </a:p>
          </p:txBody>
        </p:sp>
        <p:sp>
          <p:nvSpPr>
            <p:cNvPr id="13327" name="Freeform 35"/>
            <p:cNvSpPr>
              <a:spLocks/>
            </p:cNvSpPr>
            <p:nvPr/>
          </p:nvSpPr>
          <p:spPr bwMode="auto">
            <a:xfrm>
              <a:off x="4320" y="2832"/>
              <a:ext cx="624" cy="864"/>
            </a:xfrm>
            <a:custGeom>
              <a:avLst/>
              <a:gdLst>
                <a:gd name="T0" fmla="*/ 0 w 624"/>
                <a:gd name="T1" fmla="*/ 864 h 864"/>
                <a:gd name="T2" fmla="*/ 432 w 624"/>
                <a:gd name="T3" fmla="*/ 672 h 864"/>
                <a:gd name="T4" fmla="*/ 576 w 624"/>
                <a:gd name="T5" fmla="*/ 288 h 864"/>
                <a:gd name="T6" fmla="*/ 624 w 624"/>
                <a:gd name="T7" fmla="*/ 0 h 8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864">
                  <a:moveTo>
                    <a:pt x="0" y="864"/>
                  </a:moveTo>
                  <a:cubicBezTo>
                    <a:pt x="168" y="816"/>
                    <a:pt x="336" y="768"/>
                    <a:pt x="432" y="672"/>
                  </a:cubicBezTo>
                  <a:cubicBezTo>
                    <a:pt x="528" y="576"/>
                    <a:pt x="544" y="400"/>
                    <a:pt x="576" y="288"/>
                  </a:cubicBezTo>
                  <a:cubicBezTo>
                    <a:pt x="608" y="176"/>
                    <a:pt x="616" y="88"/>
                    <a:pt x="624"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85379"/>
                                        </p:tgtEl>
                                        <p:attrNameLst>
                                          <p:attrName>style.visibility</p:attrName>
                                        </p:attrNameLst>
                                      </p:cBhvr>
                                      <p:to>
                                        <p:strVal val="visible"/>
                                      </p:to>
                                    </p:set>
                                    <p:animEffect transition="in" filter="dissolve">
                                      <p:cBhvr>
                                        <p:cTn id="7" dur="500"/>
                                        <p:tgtEl>
                                          <p:spTgt spid="485379"/>
                                        </p:tgtEl>
                                      </p:cBhvr>
                                    </p:animEffect>
                                  </p:childTnLst>
                                </p:cTn>
                              </p:par>
                              <p:par>
                                <p:cTn id="8" presetID="2" presetClass="entr" presetSubtype="2" fill="hold" nodeType="withEffect">
                                  <p:stCondLst>
                                    <p:cond delay="0"/>
                                  </p:stCondLst>
                                  <p:childTnLst>
                                    <p:set>
                                      <p:cBhvr>
                                        <p:cTn id="9" dur="1" fill="hold">
                                          <p:stCondLst>
                                            <p:cond delay="0"/>
                                          </p:stCondLst>
                                        </p:cTn>
                                        <p:tgtEl>
                                          <p:spTgt spid="485383"/>
                                        </p:tgtEl>
                                        <p:attrNameLst>
                                          <p:attrName>style.visibility</p:attrName>
                                        </p:attrNameLst>
                                      </p:cBhvr>
                                      <p:to>
                                        <p:strVal val="visible"/>
                                      </p:to>
                                    </p:set>
                                    <p:anim calcmode="lin" valueType="num">
                                      <p:cBhvr additive="base">
                                        <p:cTn id="10" dur="500" fill="hold"/>
                                        <p:tgtEl>
                                          <p:spTgt spid="485383"/>
                                        </p:tgtEl>
                                        <p:attrNameLst>
                                          <p:attrName>ppt_x</p:attrName>
                                        </p:attrNameLst>
                                      </p:cBhvr>
                                      <p:tavLst>
                                        <p:tav tm="0">
                                          <p:val>
                                            <p:strVal val="1+#ppt_w/2"/>
                                          </p:val>
                                        </p:tav>
                                        <p:tav tm="100000">
                                          <p:val>
                                            <p:strVal val="#ppt_x"/>
                                          </p:val>
                                        </p:tav>
                                      </p:tavLst>
                                    </p:anim>
                                    <p:anim calcmode="lin" valueType="num">
                                      <p:cBhvr additive="base">
                                        <p:cTn id="11" dur="500" fill="hold"/>
                                        <p:tgtEl>
                                          <p:spTgt spid="485383"/>
                                        </p:tgtEl>
                                        <p:attrNameLst>
                                          <p:attrName>ppt_y</p:attrName>
                                        </p:attrNameLst>
                                      </p:cBhvr>
                                      <p:tavLst>
                                        <p:tav tm="0">
                                          <p:val>
                                            <p:strVal val="#ppt_y"/>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485380"/>
                                        </p:tgtEl>
                                        <p:attrNameLst>
                                          <p:attrName>style.visibility</p:attrName>
                                        </p:attrNameLst>
                                      </p:cBhvr>
                                      <p:to>
                                        <p:strVal val="visible"/>
                                      </p:to>
                                    </p:set>
                                    <p:animEffect transition="in" filter="dissolve">
                                      <p:cBhvr>
                                        <p:cTn id="16" dur="500"/>
                                        <p:tgtEl>
                                          <p:spTgt spid="485380"/>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485396"/>
                                        </p:tgtEl>
                                        <p:attrNameLst>
                                          <p:attrName>style.visibility</p:attrName>
                                        </p:attrNameLst>
                                      </p:cBhvr>
                                      <p:to>
                                        <p:strVal val="visible"/>
                                      </p:to>
                                    </p:set>
                                    <p:animEffect transition="in" filter="dissolve">
                                      <p:cBhvr>
                                        <p:cTn id="20" dur="500"/>
                                        <p:tgtEl>
                                          <p:spTgt spid="485396"/>
                                        </p:tgtEl>
                                      </p:cBhvr>
                                    </p:animEffect>
                                  </p:childTnLst>
                                </p:cTn>
                              </p:par>
                            </p:childTnLst>
                          </p:cTn>
                        </p:par>
                        <p:par>
                          <p:cTn id="21" fill="hold" nodeType="afterGroup">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485397"/>
                                        </p:tgtEl>
                                        <p:attrNameLst>
                                          <p:attrName>style.visibility</p:attrName>
                                        </p:attrNameLst>
                                      </p:cBhvr>
                                      <p:to>
                                        <p:strVal val="visible"/>
                                      </p:to>
                                    </p:set>
                                    <p:animEffect transition="in" filter="dissolve">
                                      <p:cBhvr>
                                        <p:cTn id="24" dur="500"/>
                                        <p:tgtEl>
                                          <p:spTgt spid="48539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485398"/>
                                        </p:tgtEl>
                                        <p:attrNameLst>
                                          <p:attrName>style.visibility</p:attrName>
                                        </p:attrNameLst>
                                      </p:cBhvr>
                                      <p:to>
                                        <p:strVal val="visible"/>
                                      </p:to>
                                    </p:set>
                                    <p:animEffect transition="in" filter="dissolve">
                                      <p:cBhvr>
                                        <p:cTn id="29" dur="500"/>
                                        <p:tgtEl>
                                          <p:spTgt spid="485398"/>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85401"/>
                                        </p:tgtEl>
                                        <p:attrNameLst>
                                          <p:attrName>style.visibility</p:attrName>
                                        </p:attrNameLst>
                                      </p:cBhvr>
                                      <p:to>
                                        <p:strVal val="visible"/>
                                      </p:to>
                                    </p:set>
                                    <p:anim calcmode="lin" valueType="num">
                                      <p:cBhvr additive="base">
                                        <p:cTn id="34" dur="500" fill="hold"/>
                                        <p:tgtEl>
                                          <p:spTgt spid="485401"/>
                                        </p:tgtEl>
                                        <p:attrNameLst>
                                          <p:attrName>ppt_x</p:attrName>
                                        </p:attrNameLst>
                                      </p:cBhvr>
                                      <p:tavLst>
                                        <p:tav tm="0">
                                          <p:val>
                                            <p:strVal val="#ppt_x"/>
                                          </p:val>
                                        </p:tav>
                                        <p:tav tm="100000">
                                          <p:val>
                                            <p:strVal val="#ppt_x"/>
                                          </p:val>
                                        </p:tav>
                                      </p:tavLst>
                                    </p:anim>
                                    <p:anim calcmode="lin" valueType="num">
                                      <p:cBhvr additive="base">
                                        <p:cTn id="35" dur="500" fill="hold"/>
                                        <p:tgtEl>
                                          <p:spTgt spid="485401"/>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485404"/>
                                        </p:tgtEl>
                                        <p:attrNameLst>
                                          <p:attrName>style.visibility</p:attrName>
                                        </p:attrNameLst>
                                      </p:cBhvr>
                                      <p:to>
                                        <p:strVal val="visible"/>
                                      </p:to>
                                    </p:set>
                                    <p:anim calcmode="lin" valueType="num">
                                      <p:cBhvr additive="base">
                                        <p:cTn id="40" dur="500" fill="hold"/>
                                        <p:tgtEl>
                                          <p:spTgt spid="485404"/>
                                        </p:tgtEl>
                                        <p:attrNameLst>
                                          <p:attrName>ppt_x</p:attrName>
                                        </p:attrNameLst>
                                      </p:cBhvr>
                                      <p:tavLst>
                                        <p:tav tm="0">
                                          <p:val>
                                            <p:strVal val="#ppt_x"/>
                                          </p:val>
                                        </p:tav>
                                        <p:tav tm="100000">
                                          <p:val>
                                            <p:strVal val="#ppt_x"/>
                                          </p:val>
                                        </p:tav>
                                      </p:tavLst>
                                    </p:anim>
                                    <p:anim calcmode="lin" valueType="num">
                                      <p:cBhvr additive="base">
                                        <p:cTn id="41" dur="500" fill="hold"/>
                                        <p:tgtEl>
                                          <p:spTgt spid="485404"/>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485407"/>
                                        </p:tgtEl>
                                        <p:attrNameLst>
                                          <p:attrName>style.visibility</p:attrName>
                                        </p:attrNameLst>
                                      </p:cBhvr>
                                      <p:to>
                                        <p:strVal val="visible"/>
                                      </p:to>
                                    </p:set>
                                    <p:anim calcmode="lin" valueType="num">
                                      <p:cBhvr additive="base">
                                        <p:cTn id="46" dur="500" fill="hold"/>
                                        <p:tgtEl>
                                          <p:spTgt spid="485407"/>
                                        </p:tgtEl>
                                        <p:attrNameLst>
                                          <p:attrName>ppt_x</p:attrName>
                                        </p:attrNameLst>
                                      </p:cBhvr>
                                      <p:tavLst>
                                        <p:tav tm="0">
                                          <p:val>
                                            <p:strVal val="#ppt_x"/>
                                          </p:val>
                                        </p:tav>
                                        <p:tav tm="100000">
                                          <p:val>
                                            <p:strVal val="#ppt_x"/>
                                          </p:val>
                                        </p:tav>
                                      </p:tavLst>
                                    </p:anim>
                                    <p:anim calcmode="lin" valueType="num">
                                      <p:cBhvr additive="base">
                                        <p:cTn id="47" dur="500" fill="hold"/>
                                        <p:tgtEl>
                                          <p:spTgt spid="4854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9" grpId="0"/>
      <p:bldP spid="485396" grpId="0"/>
      <p:bldP spid="48539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j02919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8451" name="Rectangle 3"/>
          <p:cNvSpPr>
            <a:spLocks noChangeArrowheads="1"/>
          </p:cNvSpPr>
          <p:nvPr/>
        </p:nvSpPr>
        <p:spPr bwMode="auto">
          <a:xfrm>
            <a:off x="914400" y="1600200"/>
            <a:ext cx="7391400" cy="4114800"/>
          </a:xfrm>
          <a:prstGeom prst="rect">
            <a:avLst/>
          </a:prstGeom>
          <a:solidFill>
            <a:srgbClr val="FFFFFF"/>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638" indent="-274638" eaLnBrk="0" hangingPunct="0">
              <a:spcBef>
                <a:spcPct val="20000"/>
              </a:spcBef>
              <a:buClr>
                <a:srgbClr val="993300"/>
              </a:buClr>
              <a:buSzPct val="90000"/>
              <a:buFont typeface="Wingdings" pitchFamily="2" charset="2"/>
              <a:buChar char="n"/>
              <a:tabLst>
                <a:tab pos="352425" algn="l"/>
              </a:tabLst>
              <a:defRPr sz="2800" b="1">
                <a:solidFill>
                  <a:schemeClr val="tx1"/>
                </a:solidFill>
                <a:latin typeface="Arial" charset="0"/>
                <a:ea typeface="宋体" pitchFamily="2" charset="-122"/>
              </a:defRPr>
            </a:lvl1pPr>
            <a:lvl2pPr marL="989013" indent="-454025" eaLnBrk="0" hangingPunct="0">
              <a:spcBef>
                <a:spcPct val="20000"/>
              </a:spcBef>
              <a:buClr>
                <a:srgbClr val="CC6600"/>
              </a:buClr>
              <a:buSzPct val="80000"/>
              <a:buFont typeface="Wingdings" pitchFamily="2" charset="2"/>
              <a:buChar char="l"/>
              <a:tabLst>
                <a:tab pos="352425"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352425" algn="l"/>
              </a:tabLst>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tabLst>
                <a:tab pos="352425" algn="l"/>
              </a:tabLst>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tabLst>
                <a:tab pos="352425" algn="l"/>
              </a:tabLst>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tabLst>
                <a:tab pos="352425" algn="l"/>
              </a:tabLst>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tabLst>
                <a:tab pos="352425" algn="l"/>
              </a:tabLst>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tabLst>
                <a:tab pos="352425" algn="l"/>
              </a:tabLst>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tabLst>
                <a:tab pos="352425" algn="l"/>
              </a:tabLst>
              <a:defRPr>
                <a:solidFill>
                  <a:schemeClr val="tx1"/>
                </a:solidFill>
                <a:latin typeface="Arial" charset="0"/>
                <a:ea typeface="宋体" pitchFamily="2" charset="-122"/>
              </a:defRPr>
            </a:lvl9pPr>
          </a:lstStyle>
          <a:p>
            <a:pPr eaLnBrk="1" hangingPunct="1">
              <a:lnSpc>
                <a:spcPct val="130000"/>
              </a:lnSpc>
              <a:spcBef>
                <a:spcPct val="0"/>
              </a:spcBef>
              <a:buClr>
                <a:srgbClr val="FF0000"/>
              </a:buClr>
              <a:buFont typeface="Wingdings" pitchFamily="2" charset="2"/>
              <a:buChar char="l"/>
            </a:pPr>
            <a:r>
              <a:rPr lang="zh-CN" altLang="en-US" sz="2600" dirty="0"/>
              <a:t>设备管理的主要任务之一是控制设备和内存或</a:t>
            </a:r>
            <a:r>
              <a:rPr lang="en-US" altLang="zh-CN" sz="2600" dirty="0"/>
              <a:t>CPU</a:t>
            </a:r>
            <a:r>
              <a:rPr lang="zh-CN" altLang="en-US" sz="2600" dirty="0"/>
              <a:t>之间的数据传送</a:t>
            </a:r>
          </a:p>
          <a:p>
            <a:pPr eaLnBrk="1" hangingPunct="1">
              <a:lnSpc>
                <a:spcPct val="130000"/>
              </a:lnSpc>
              <a:spcBef>
                <a:spcPct val="0"/>
              </a:spcBef>
              <a:buClr>
                <a:srgbClr val="FF0000"/>
              </a:buClr>
              <a:buFont typeface="Wingdings" pitchFamily="2" charset="2"/>
              <a:buChar char="l"/>
            </a:pPr>
            <a:r>
              <a:rPr lang="en-US" altLang="zh-CN" sz="2600" dirty="0"/>
              <a:t>I/O</a:t>
            </a:r>
            <a:r>
              <a:rPr lang="zh-CN" altLang="en-US" sz="2600" dirty="0"/>
              <a:t>控制方式一般有</a:t>
            </a:r>
            <a:r>
              <a:rPr lang="en-US" altLang="zh-CN" sz="2600" dirty="0"/>
              <a:t>4</a:t>
            </a:r>
            <a:r>
              <a:rPr lang="zh-CN" altLang="en-US" sz="2600" dirty="0"/>
              <a:t>种：</a:t>
            </a:r>
          </a:p>
          <a:p>
            <a:pPr lvl="1" eaLnBrk="1" hangingPunct="1">
              <a:lnSpc>
                <a:spcPct val="130000"/>
              </a:lnSpc>
              <a:spcBef>
                <a:spcPct val="0"/>
              </a:spcBef>
              <a:buClr>
                <a:srgbClr val="FF0000"/>
              </a:buClr>
              <a:buSzPct val="85000"/>
              <a:buFont typeface="Wingdings" pitchFamily="2" charset="2"/>
              <a:buChar char="u"/>
            </a:pPr>
            <a:r>
              <a:rPr lang="zh-CN" altLang="en-US" sz="2600" dirty="0"/>
              <a:t>程序直接控制（查询）方式</a:t>
            </a:r>
          </a:p>
          <a:p>
            <a:pPr lvl="1" eaLnBrk="1" hangingPunct="1">
              <a:lnSpc>
                <a:spcPct val="130000"/>
              </a:lnSpc>
              <a:spcBef>
                <a:spcPct val="0"/>
              </a:spcBef>
              <a:buClr>
                <a:srgbClr val="FF0000"/>
              </a:buClr>
              <a:buSzPct val="85000"/>
              <a:buFont typeface="Wingdings" pitchFamily="2" charset="2"/>
              <a:buChar char="u"/>
            </a:pPr>
            <a:r>
              <a:rPr lang="zh-CN" altLang="en-US" sz="2600" dirty="0"/>
              <a:t>中断控制方式</a:t>
            </a:r>
          </a:p>
          <a:p>
            <a:pPr lvl="1" eaLnBrk="1" hangingPunct="1">
              <a:lnSpc>
                <a:spcPct val="130000"/>
              </a:lnSpc>
              <a:spcBef>
                <a:spcPct val="0"/>
              </a:spcBef>
              <a:buClr>
                <a:srgbClr val="FF0000"/>
              </a:buClr>
              <a:buSzPct val="85000"/>
              <a:buFont typeface="Wingdings" pitchFamily="2" charset="2"/>
              <a:buChar char="u"/>
            </a:pPr>
            <a:r>
              <a:rPr lang="zh-CN" altLang="en-US" sz="2600" dirty="0"/>
              <a:t>直接内存存取（</a:t>
            </a:r>
            <a:r>
              <a:rPr lang="en-US" altLang="zh-CN" sz="2600" dirty="0"/>
              <a:t>DMA</a:t>
            </a:r>
            <a:r>
              <a:rPr lang="zh-CN" altLang="en-US" sz="2600" dirty="0"/>
              <a:t>）方式</a:t>
            </a:r>
          </a:p>
          <a:p>
            <a:pPr lvl="1" eaLnBrk="1" hangingPunct="1">
              <a:lnSpc>
                <a:spcPct val="130000"/>
              </a:lnSpc>
              <a:spcBef>
                <a:spcPct val="0"/>
              </a:spcBef>
              <a:buClr>
                <a:srgbClr val="FF0000"/>
              </a:buClr>
              <a:buSzPct val="85000"/>
              <a:buFont typeface="Wingdings" pitchFamily="2" charset="2"/>
              <a:buChar char="u"/>
            </a:pPr>
            <a:r>
              <a:rPr lang="zh-CN" altLang="en-US" sz="2600" dirty="0"/>
              <a:t>通道控制</a:t>
            </a:r>
            <a:r>
              <a:rPr lang="zh-CN" altLang="en-US" sz="2600" dirty="0" smtClean="0"/>
              <a:t>方式（智能设备）</a:t>
            </a:r>
            <a:endParaRPr lang="zh-CN" altLang="en-US" sz="2600" dirty="0"/>
          </a:p>
        </p:txBody>
      </p:sp>
      <p:sp>
        <p:nvSpPr>
          <p:cNvPr id="488452" name="Rectangle 2"/>
          <p:cNvSpPr>
            <a:spLocks noChangeArrowheads="1"/>
          </p:cNvSpPr>
          <p:nvPr/>
        </p:nvSpPr>
        <p:spPr bwMode="auto">
          <a:xfrm>
            <a:off x="2590800" y="490538"/>
            <a:ext cx="38100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10.2 I/O</a:t>
            </a:r>
            <a:r>
              <a:rPr lang="zh-CN" altLang="en-US" sz="3200">
                <a:latin typeface="黑体" pitchFamily="2" charset="-122"/>
                <a:ea typeface="黑体" pitchFamily="2" charset="-122"/>
              </a:rPr>
              <a:t>控制方式</a:t>
            </a:r>
          </a:p>
        </p:txBody>
      </p:sp>
      <p:sp>
        <p:nvSpPr>
          <p:cNvPr id="488453" name="Rectangle 5"/>
          <p:cNvSpPr>
            <a:spLocks noGrp="1" noChangeArrowheads="1"/>
          </p:cNvSpPr>
          <p:nvPr>
            <p:ph type="title"/>
          </p:nvPr>
        </p:nvSpPr>
        <p:spPr>
          <a:xfrm>
            <a:off x="685800" y="1076325"/>
            <a:ext cx="7848600" cy="676275"/>
          </a:xfrm>
          <a:noFill/>
        </p:spPr>
        <p:txBody>
          <a:bodyPr/>
          <a:lstStyle/>
          <a:p>
            <a:pPr eaLnBrk="1" hangingPunct="1"/>
            <a:r>
              <a:rPr lang="zh-CN" altLang="en-US" sz="2800" dirty="0" smtClean="0">
                <a:solidFill>
                  <a:srgbClr val="CC0000"/>
                </a:solidFill>
              </a:rPr>
              <a:t>控制</a:t>
            </a:r>
            <a:r>
              <a:rPr lang="en-US" altLang="zh-CN" sz="2800" dirty="0" smtClean="0">
                <a:solidFill>
                  <a:srgbClr val="CC0000"/>
                </a:solidFill>
              </a:rPr>
              <a:t>I/O</a:t>
            </a:r>
            <a:r>
              <a:rPr lang="zh-CN" altLang="en-US" sz="2800" dirty="0" smtClean="0">
                <a:solidFill>
                  <a:srgbClr val="CC0000"/>
                </a:solidFill>
              </a:rPr>
              <a:t>硬件的方式</a:t>
            </a:r>
            <a:r>
              <a:rPr lang="en-US" altLang="zh-CN" sz="2800" dirty="0" smtClean="0">
                <a:solidFill>
                  <a:srgbClr val="CC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884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88452"/>
                                        </p:tgtEl>
                                        <p:attrNameLst>
                                          <p:attrName>style.visibility</p:attrName>
                                        </p:attrNameLst>
                                      </p:cBhvr>
                                      <p:to>
                                        <p:strVal val="visible"/>
                                      </p:to>
                                    </p:set>
                                    <p:animEffect transition="in" filter="wipe(left)">
                                      <p:cBhvr>
                                        <p:cTn id="11" dur="500"/>
                                        <p:tgtEl>
                                          <p:spTgt spid="488452"/>
                                        </p:tgtEl>
                                      </p:cBhvr>
                                    </p:animEffect>
                                  </p:childTnLst>
                                </p:cTn>
                              </p:par>
                            </p:childTnLst>
                          </p:cTn>
                        </p:par>
                        <p:par>
                          <p:cTn id="12" fill="hold" nodeType="afterGroup">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488451"/>
                                        </p:tgtEl>
                                        <p:attrNameLst>
                                          <p:attrName>style.visibility</p:attrName>
                                        </p:attrNameLst>
                                      </p:cBhvr>
                                      <p:to>
                                        <p:strVal val="visible"/>
                                      </p:to>
                                    </p:set>
                                    <p:animEffect transition="in" filter="wipe(up)">
                                      <p:cBhvr>
                                        <p:cTn id="15" dur="500"/>
                                        <p:tgtEl>
                                          <p:spTgt spid="48845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88451">
                                            <p:txEl>
                                              <p:pRg st="0" end="0"/>
                                            </p:txEl>
                                          </p:spTgt>
                                        </p:tgtEl>
                                        <p:attrNameLst>
                                          <p:attrName>style.visibility</p:attrName>
                                        </p:attrNameLst>
                                      </p:cBhvr>
                                      <p:to>
                                        <p:strVal val="visible"/>
                                      </p:to>
                                    </p:set>
                                    <p:anim calcmode="lin" valueType="num">
                                      <p:cBhvr additive="base">
                                        <p:cTn id="20" dur="500" fill="hold"/>
                                        <p:tgtEl>
                                          <p:spTgt spid="488451">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884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88451">
                                            <p:txEl>
                                              <p:pRg st="1" end="1"/>
                                            </p:txEl>
                                          </p:spTgt>
                                        </p:tgtEl>
                                        <p:attrNameLst>
                                          <p:attrName>style.visibility</p:attrName>
                                        </p:attrNameLst>
                                      </p:cBhvr>
                                      <p:to>
                                        <p:strVal val="visible"/>
                                      </p:to>
                                    </p:set>
                                    <p:anim calcmode="lin" valueType="num">
                                      <p:cBhvr additive="base">
                                        <p:cTn id="26" dur="500" fill="hold"/>
                                        <p:tgtEl>
                                          <p:spTgt spid="488451">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884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88451">
                                            <p:txEl>
                                              <p:pRg st="2" end="2"/>
                                            </p:txEl>
                                          </p:spTgt>
                                        </p:tgtEl>
                                        <p:attrNameLst>
                                          <p:attrName>style.visibility</p:attrName>
                                        </p:attrNameLst>
                                      </p:cBhvr>
                                      <p:to>
                                        <p:strVal val="visible"/>
                                      </p:to>
                                    </p:set>
                                    <p:animEffect transition="in" filter="fade">
                                      <p:cBhvr>
                                        <p:cTn id="32" dur="500"/>
                                        <p:tgtEl>
                                          <p:spTgt spid="488451">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88451">
                                            <p:txEl>
                                              <p:pRg st="3" end="3"/>
                                            </p:txEl>
                                          </p:spTgt>
                                        </p:tgtEl>
                                        <p:attrNameLst>
                                          <p:attrName>style.visibility</p:attrName>
                                        </p:attrNameLst>
                                      </p:cBhvr>
                                      <p:to>
                                        <p:strVal val="visible"/>
                                      </p:to>
                                    </p:set>
                                    <p:animEffect transition="in" filter="fade">
                                      <p:cBhvr>
                                        <p:cTn id="37" dur="500"/>
                                        <p:tgtEl>
                                          <p:spTgt spid="488451">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88451">
                                            <p:txEl>
                                              <p:pRg st="4" end="4"/>
                                            </p:txEl>
                                          </p:spTgt>
                                        </p:tgtEl>
                                        <p:attrNameLst>
                                          <p:attrName>style.visibility</p:attrName>
                                        </p:attrNameLst>
                                      </p:cBhvr>
                                      <p:to>
                                        <p:strVal val="visible"/>
                                      </p:to>
                                    </p:set>
                                    <p:animEffect transition="in" filter="fade">
                                      <p:cBhvr>
                                        <p:cTn id="42" dur="500"/>
                                        <p:tgtEl>
                                          <p:spTgt spid="488451">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88451">
                                            <p:txEl>
                                              <p:pRg st="5" end="5"/>
                                            </p:txEl>
                                          </p:spTgt>
                                        </p:tgtEl>
                                        <p:attrNameLst>
                                          <p:attrName>style.visibility</p:attrName>
                                        </p:attrNameLst>
                                      </p:cBhvr>
                                      <p:to>
                                        <p:strVal val="visible"/>
                                      </p:to>
                                    </p:set>
                                    <p:animEffect transition="in" filter="fade">
                                      <p:cBhvr>
                                        <p:cTn id="47" dur="500"/>
                                        <p:tgtEl>
                                          <p:spTgt spid="4884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1" grpId="0" animBg="1"/>
      <p:bldP spid="488452" grpId="0"/>
      <p:bldP spid="48845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dirty="0">
                <a:solidFill>
                  <a:srgbClr val="CC0000"/>
                </a:solidFill>
              </a:rPr>
              <a:t>控制</a:t>
            </a:r>
            <a:r>
              <a:rPr lang="en-US" altLang="zh-CN" dirty="0">
                <a:solidFill>
                  <a:srgbClr val="CC0000"/>
                </a:solidFill>
              </a:rPr>
              <a:t>I/O</a:t>
            </a:r>
            <a:r>
              <a:rPr lang="zh-CN" altLang="en-US" dirty="0">
                <a:solidFill>
                  <a:srgbClr val="CC0000"/>
                </a:solidFill>
              </a:rPr>
              <a:t>硬件的方式</a:t>
            </a:r>
            <a:endParaRPr lang="en-US" altLang="zh-CN" dirty="0" smtClean="0"/>
          </a:p>
        </p:txBody>
      </p:sp>
      <p:sp>
        <p:nvSpPr>
          <p:cNvPr id="486403" name="Rectangle 3"/>
          <p:cNvSpPr>
            <a:spLocks noChangeArrowheads="1"/>
          </p:cNvSpPr>
          <p:nvPr/>
        </p:nvSpPr>
        <p:spPr bwMode="auto">
          <a:xfrm>
            <a:off x="381000" y="1219200"/>
            <a:ext cx="80740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olidFill>
                  <a:srgbClr val="FF0000"/>
                </a:solidFill>
              </a:rPr>
              <a:t>方案</a:t>
            </a:r>
            <a:r>
              <a:rPr lang="en-US" altLang="zh-CN">
                <a:solidFill>
                  <a:srgbClr val="FF0000"/>
                </a:solidFill>
              </a:rPr>
              <a:t>1: </a:t>
            </a:r>
            <a:r>
              <a:rPr lang="zh-CN" altLang="en-US"/>
              <a:t>原地踏步等待</a:t>
            </a:r>
            <a:r>
              <a:rPr lang="en-US" altLang="zh-CN"/>
              <a:t>!</a:t>
            </a:r>
          </a:p>
        </p:txBody>
      </p:sp>
      <p:grpSp>
        <p:nvGrpSpPr>
          <p:cNvPr id="486404" name="Group 4"/>
          <p:cNvGrpSpPr>
            <a:grpSpLocks/>
          </p:cNvGrpSpPr>
          <p:nvPr/>
        </p:nvGrpSpPr>
        <p:grpSpPr bwMode="auto">
          <a:xfrm>
            <a:off x="1676400" y="1981200"/>
            <a:ext cx="2362200" cy="609600"/>
            <a:chOff x="2448" y="960"/>
            <a:chExt cx="1488" cy="384"/>
          </a:xfrm>
        </p:grpSpPr>
        <p:sp>
          <p:nvSpPr>
            <p:cNvPr id="15405" name="Rectangle 5"/>
            <p:cNvSpPr>
              <a:spLocks noChangeArrowheads="1"/>
            </p:cNvSpPr>
            <p:nvPr/>
          </p:nvSpPr>
          <p:spPr bwMode="auto">
            <a:xfrm>
              <a:off x="2448" y="960"/>
              <a:ext cx="1440" cy="38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406" name="Text Box 6"/>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t>发送</a:t>
              </a:r>
              <a:r>
                <a:rPr lang="en-US" altLang="zh-CN" sz="2400"/>
                <a:t>Read</a:t>
              </a:r>
              <a:r>
                <a:rPr lang="zh-CN" altLang="en-US" sz="2400"/>
                <a:t>命令</a:t>
              </a:r>
            </a:p>
          </p:txBody>
        </p:sp>
      </p:grpSp>
      <p:grpSp>
        <p:nvGrpSpPr>
          <p:cNvPr id="486407" name="Group 7"/>
          <p:cNvGrpSpPr>
            <a:grpSpLocks/>
          </p:cNvGrpSpPr>
          <p:nvPr/>
        </p:nvGrpSpPr>
        <p:grpSpPr bwMode="auto">
          <a:xfrm>
            <a:off x="1676400" y="2590800"/>
            <a:ext cx="2362200" cy="838200"/>
            <a:chOff x="1632" y="1632"/>
            <a:chExt cx="1488" cy="528"/>
          </a:xfrm>
        </p:grpSpPr>
        <p:grpSp>
          <p:nvGrpSpPr>
            <p:cNvPr id="15401" name="Group 8"/>
            <p:cNvGrpSpPr>
              <a:grpSpLocks/>
            </p:cNvGrpSpPr>
            <p:nvPr/>
          </p:nvGrpSpPr>
          <p:grpSpPr bwMode="auto">
            <a:xfrm>
              <a:off x="1632" y="1776"/>
              <a:ext cx="1488" cy="384"/>
              <a:chOff x="2448" y="960"/>
              <a:chExt cx="1488" cy="384"/>
            </a:xfrm>
          </p:grpSpPr>
          <p:sp>
            <p:nvSpPr>
              <p:cNvPr id="15403" name="Rectangle 9"/>
              <p:cNvSpPr>
                <a:spLocks noChangeArrowheads="1"/>
              </p:cNvSpPr>
              <p:nvPr/>
            </p:nvSpPr>
            <p:spPr bwMode="auto">
              <a:xfrm>
                <a:off x="2448" y="960"/>
                <a:ext cx="1440" cy="38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404" name="Text Box 10"/>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t> Read I/O</a:t>
                </a:r>
                <a:r>
                  <a:rPr lang="zh-CN" altLang="en-US" sz="2400"/>
                  <a:t>状态</a:t>
                </a:r>
              </a:p>
            </p:txBody>
          </p:sp>
        </p:grpSp>
        <p:sp>
          <p:nvSpPr>
            <p:cNvPr id="15402" name="Line 11"/>
            <p:cNvSpPr>
              <a:spLocks noChangeShapeType="1"/>
            </p:cNvSpPr>
            <p:nvPr/>
          </p:nvSpPr>
          <p:spPr bwMode="auto">
            <a:xfrm>
              <a:off x="2352" y="1632"/>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6412" name="Group 12"/>
          <p:cNvGrpSpPr>
            <a:grpSpLocks/>
          </p:cNvGrpSpPr>
          <p:nvPr/>
        </p:nvGrpSpPr>
        <p:grpSpPr bwMode="auto">
          <a:xfrm>
            <a:off x="1676400" y="3429000"/>
            <a:ext cx="2362200" cy="838200"/>
            <a:chOff x="1632" y="2160"/>
            <a:chExt cx="1488" cy="528"/>
          </a:xfrm>
        </p:grpSpPr>
        <p:grpSp>
          <p:nvGrpSpPr>
            <p:cNvPr id="15397" name="Group 13"/>
            <p:cNvGrpSpPr>
              <a:grpSpLocks/>
            </p:cNvGrpSpPr>
            <p:nvPr/>
          </p:nvGrpSpPr>
          <p:grpSpPr bwMode="auto">
            <a:xfrm>
              <a:off x="1632" y="2304"/>
              <a:ext cx="1488" cy="384"/>
              <a:chOff x="2448" y="960"/>
              <a:chExt cx="1488" cy="384"/>
            </a:xfrm>
          </p:grpSpPr>
          <p:sp>
            <p:nvSpPr>
              <p:cNvPr id="15399" name="Rectangle 14"/>
              <p:cNvSpPr>
                <a:spLocks noChangeArrowheads="1"/>
              </p:cNvSpPr>
              <p:nvPr/>
            </p:nvSpPr>
            <p:spPr bwMode="auto">
              <a:xfrm>
                <a:off x="2448" y="960"/>
                <a:ext cx="1440" cy="38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400" name="Text Box 15"/>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t> </a:t>
                </a:r>
                <a:r>
                  <a:rPr lang="zh-CN" altLang="en-US" sz="2400"/>
                  <a:t>检查</a:t>
                </a:r>
                <a:r>
                  <a:rPr lang="en-US" altLang="zh-CN" sz="2400"/>
                  <a:t>I/O</a:t>
                </a:r>
                <a:r>
                  <a:rPr lang="zh-CN" altLang="en-US" sz="2400"/>
                  <a:t>状态</a:t>
                </a:r>
              </a:p>
            </p:txBody>
          </p:sp>
        </p:grpSp>
        <p:sp>
          <p:nvSpPr>
            <p:cNvPr id="15398" name="Line 16"/>
            <p:cNvSpPr>
              <a:spLocks noChangeShapeType="1"/>
            </p:cNvSpPr>
            <p:nvPr/>
          </p:nvSpPr>
          <p:spPr bwMode="auto">
            <a:xfrm>
              <a:off x="2352" y="2160"/>
              <a:ext cx="0"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6417" name="Group 17"/>
          <p:cNvGrpSpPr>
            <a:grpSpLocks/>
          </p:cNvGrpSpPr>
          <p:nvPr/>
        </p:nvGrpSpPr>
        <p:grpSpPr bwMode="auto">
          <a:xfrm>
            <a:off x="914400" y="2514600"/>
            <a:ext cx="1905000" cy="1552575"/>
            <a:chOff x="1152" y="1584"/>
            <a:chExt cx="1200" cy="978"/>
          </a:xfrm>
        </p:grpSpPr>
        <p:sp>
          <p:nvSpPr>
            <p:cNvPr id="15392" name="Line 18"/>
            <p:cNvSpPr>
              <a:spLocks noChangeShapeType="1"/>
            </p:cNvSpPr>
            <p:nvPr/>
          </p:nvSpPr>
          <p:spPr bwMode="auto">
            <a:xfrm flipH="1">
              <a:off x="1440" y="2496"/>
              <a:ext cx="192"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93" name="Line 19"/>
            <p:cNvSpPr>
              <a:spLocks noChangeShapeType="1"/>
            </p:cNvSpPr>
            <p:nvPr/>
          </p:nvSpPr>
          <p:spPr bwMode="auto">
            <a:xfrm flipH="1">
              <a:off x="1440" y="1680"/>
              <a:ext cx="912" cy="0"/>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394" name="Group 20"/>
            <p:cNvGrpSpPr>
              <a:grpSpLocks/>
            </p:cNvGrpSpPr>
            <p:nvPr/>
          </p:nvGrpSpPr>
          <p:grpSpPr bwMode="auto">
            <a:xfrm>
              <a:off x="1152" y="1584"/>
              <a:ext cx="480" cy="978"/>
              <a:chOff x="768" y="3072"/>
              <a:chExt cx="480" cy="978"/>
            </a:xfrm>
          </p:grpSpPr>
          <p:sp>
            <p:nvSpPr>
              <p:cNvPr id="15395" name="Line 21"/>
              <p:cNvSpPr>
                <a:spLocks noChangeShapeType="1"/>
              </p:cNvSpPr>
              <p:nvPr/>
            </p:nvSpPr>
            <p:spPr bwMode="auto">
              <a:xfrm flipH="1">
                <a:off x="1056" y="3168"/>
                <a:ext cx="0" cy="81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96" name="Text Box 22"/>
              <p:cNvSpPr txBox="1">
                <a:spLocks noChangeArrowheads="1"/>
              </p:cNvSpPr>
              <p:nvPr/>
            </p:nvSpPr>
            <p:spPr bwMode="auto">
              <a:xfrm>
                <a:off x="768" y="3072"/>
                <a:ext cx="480"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FF0000"/>
                    </a:solidFill>
                  </a:rPr>
                  <a:t>没有就绪</a:t>
                </a:r>
              </a:p>
            </p:txBody>
          </p:sp>
        </p:grpSp>
      </p:grpSp>
      <p:grpSp>
        <p:nvGrpSpPr>
          <p:cNvPr id="486423" name="Group 23"/>
          <p:cNvGrpSpPr>
            <a:grpSpLocks/>
          </p:cNvGrpSpPr>
          <p:nvPr/>
        </p:nvGrpSpPr>
        <p:grpSpPr bwMode="auto">
          <a:xfrm>
            <a:off x="1676400" y="4191000"/>
            <a:ext cx="2362200" cy="1066800"/>
            <a:chOff x="1632" y="2640"/>
            <a:chExt cx="1488" cy="672"/>
          </a:xfrm>
        </p:grpSpPr>
        <p:grpSp>
          <p:nvGrpSpPr>
            <p:cNvPr id="15387" name="Group 24"/>
            <p:cNvGrpSpPr>
              <a:grpSpLocks/>
            </p:cNvGrpSpPr>
            <p:nvPr/>
          </p:nvGrpSpPr>
          <p:grpSpPr bwMode="auto">
            <a:xfrm>
              <a:off x="1632" y="2928"/>
              <a:ext cx="1488" cy="384"/>
              <a:chOff x="2448" y="960"/>
              <a:chExt cx="1488" cy="384"/>
            </a:xfrm>
          </p:grpSpPr>
          <p:sp>
            <p:nvSpPr>
              <p:cNvPr id="15390" name="Rectangle 25"/>
              <p:cNvSpPr>
                <a:spLocks noChangeArrowheads="1"/>
              </p:cNvSpPr>
              <p:nvPr/>
            </p:nvSpPr>
            <p:spPr bwMode="auto">
              <a:xfrm>
                <a:off x="2448" y="960"/>
                <a:ext cx="1440" cy="38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391" name="Text Box 26"/>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t>从</a:t>
                </a:r>
                <a:r>
                  <a:rPr lang="en-US" altLang="zh-CN" sz="2400"/>
                  <a:t>I/O</a:t>
                </a:r>
                <a:r>
                  <a:rPr lang="zh-CN" altLang="en-US" sz="2400"/>
                  <a:t>读取数据</a:t>
                </a:r>
              </a:p>
            </p:txBody>
          </p:sp>
        </p:grpSp>
        <p:sp>
          <p:nvSpPr>
            <p:cNvPr id="15388" name="Line 27"/>
            <p:cNvSpPr>
              <a:spLocks noChangeShapeType="1"/>
            </p:cNvSpPr>
            <p:nvPr/>
          </p:nvSpPr>
          <p:spPr bwMode="auto">
            <a:xfrm>
              <a:off x="2352" y="2688"/>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9" name="Rectangle 28"/>
            <p:cNvSpPr>
              <a:spLocks noChangeArrowheads="1"/>
            </p:cNvSpPr>
            <p:nvPr/>
          </p:nvSpPr>
          <p:spPr bwMode="auto">
            <a:xfrm>
              <a:off x="2400" y="2640"/>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a:t>就绪</a:t>
              </a:r>
            </a:p>
          </p:txBody>
        </p:sp>
      </p:grpSp>
      <p:grpSp>
        <p:nvGrpSpPr>
          <p:cNvPr id="486429" name="Group 29"/>
          <p:cNvGrpSpPr>
            <a:grpSpLocks/>
          </p:cNvGrpSpPr>
          <p:nvPr/>
        </p:nvGrpSpPr>
        <p:grpSpPr bwMode="auto">
          <a:xfrm>
            <a:off x="1676400" y="5257800"/>
            <a:ext cx="2362200" cy="838200"/>
            <a:chOff x="1632" y="3312"/>
            <a:chExt cx="1488" cy="528"/>
          </a:xfrm>
        </p:grpSpPr>
        <p:grpSp>
          <p:nvGrpSpPr>
            <p:cNvPr id="15383" name="Group 30"/>
            <p:cNvGrpSpPr>
              <a:grpSpLocks/>
            </p:cNvGrpSpPr>
            <p:nvPr/>
          </p:nvGrpSpPr>
          <p:grpSpPr bwMode="auto">
            <a:xfrm>
              <a:off x="1632" y="3456"/>
              <a:ext cx="1488" cy="384"/>
              <a:chOff x="2448" y="960"/>
              <a:chExt cx="1488" cy="384"/>
            </a:xfrm>
          </p:grpSpPr>
          <p:sp>
            <p:nvSpPr>
              <p:cNvPr id="15385" name="Rectangle 31"/>
              <p:cNvSpPr>
                <a:spLocks noChangeArrowheads="1"/>
              </p:cNvSpPr>
              <p:nvPr/>
            </p:nvSpPr>
            <p:spPr bwMode="auto">
              <a:xfrm>
                <a:off x="2448" y="960"/>
                <a:ext cx="1440" cy="38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386" name="Text Box 32"/>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t>将数据写内存</a:t>
                </a:r>
              </a:p>
            </p:txBody>
          </p:sp>
        </p:grpSp>
        <p:sp>
          <p:nvSpPr>
            <p:cNvPr id="15384" name="Line 33"/>
            <p:cNvSpPr>
              <a:spLocks noChangeShapeType="1"/>
            </p:cNvSpPr>
            <p:nvPr/>
          </p:nvSpPr>
          <p:spPr bwMode="auto">
            <a:xfrm>
              <a:off x="2352" y="3312"/>
              <a:ext cx="0"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6434" name="Group 34"/>
          <p:cNvGrpSpPr>
            <a:grpSpLocks/>
          </p:cNvGrpSpPr>
          <p:nvPr/>
        </p:nvGrpSpPr>
        <p:grpSpPr bwMode="auto">
          <a:xfrm>
            <a:off x="228600" y="2362200"/>
            <a:ext cx="1371600" cy="1828800"/>
            <a:chOff x="720" y="1488"/>
            <a:chExt cx="864" cy="1152"/>
          </a:xfrm>
        </p:grpSpPr>
        <p:sp>
          <p:nvSpPr>
            <p:cNvPr id="15381" name="Oval 35"/>
            <p:cNvSpPr>
              <a:spLocks noChangeArrowheads="1"/>
            </p:cNvSpPr>
            <p:nvPr/>
          </p:nvSpPr>
          <p:spPr bwMode="auto">
            <a:xfrm>
              <a:off x="1056" y="1488"/>
              <a:ext cx="528" cy="1152"/>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382" name="Text Box 36"/>
            <p:cNvSpPr txBox="1">
              <a:spLocks noChangeArrowheads="1"/>
            </p:cNvSpPr>
            <p:nvPr/>
          </p:nvSpPr>
          <p:spPr bwMode="auto">
            <a:xfrm>
              <a:off x="720" y="1680"/>
              <a:ext cx="346" cy="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FF0000"/>
                  </a:solidFill>
                </a:rPr>
                <a:t>原地踏步</a:t>
              </a:r>
            </a:p>
          </p:txBody>
        </p:sp>
      </p:grpSp>
      <p:grpSp>
        <p:nvGrpSpPr>
          <p:cNvPr id="486437" name="Group 37"/>
          <p:cNvGrpSpPr>
            <a:grpSpLocks/>
          </p:cNvGrpSpPr>
          <p:nvPr/>
        </p:nvGrpSpPr>
        <p:grpSpPr bwMode="auto">
          <a:xfrm>
            <a:off x="3962400" y="3962400"/>
            <a:ext cx="914400" cy="2038350"/>
            <a:chOff x="3072" y="2496"/>
            <a:chExt cx="576" cy="1284"/>
          </a:xfrm>
        </p:grpSpPr>
        <p:sp>
          <p:nvSpPr>
            <p:cNvPr id="15378" name="Text Box 38"/>
            <p:cNvSpPr txBox="1">
              <a:spLocks noChangeArrowheads="1"/>
            </p:cNvSpPr>
            <p:nvPr/>
          </p:nvSpPr>
          <p:spPr bwMode="auto">
            <a:xfrm>
              <a:off x="3216" y="2784"/>
              <a:ext cx="432" cy="99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出错处理</a:t>
              </a:r>
            </a:p>
          </p:txBody>
        </p:sp>
        <p:sp>
          <p:nvSpPr>
            <p:cNvPr id="15379" name="Line 39"/>
            <p:cNvSpPr>
              <a:spLocks noChangeShapeType="1"/>
            </p:cNvSpPr>
            <p:nvPr/>
          </p:nvSpPr>
          <p:spPr bwMode="auto">
            <a:xfrm>
              <a:off x="3072" y="2496"/>
              <a:ext cx="33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0" name="Line 40"/>
            <p:cNvSpPr>
              <a:spLocks noChangeShapeType="1"/>
            </p:cNvSpPr>
            <p:nvPr/>
          </p:nvSpPr>
          <p:spPr bwMode="auto">
            <a:xfrm>
              <a:off x="3408" y="2496"/>
              <a:ext cx="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6441" name="Group 41"/>
          <p:cNvGrpSpPr>
            <a:grpSpLocks/>
          </p:cNvGrpSpPr>
          <p:nvPr/>
        </p:nvGrpSpPr>
        <p:grpSpPr bwMode="auto">
          <a:xfrm>
            <a:off x="4953000" y="1981200"/>
            <a:ext cx="3733800" cy="2750855"/>
            <a:chOff x="3120" y="1152"/>
            <a:chExt cx="2352" cy="1473"/>
          </a:xfrm>
        </p:grpSpPr>
        <p:sp>
          <p:nvSpPr>
            <p:cNvPr id="15376" name="Rectangle 42"/>
            <p:cNvSpPr>
              <a:spLocks noChangeArrowheads="1"/>
            </p:cNvSpPr>
            <p:nvPr/>
          </p:nvSpPr>
          <p:spPr bwMode="auto">
            <a:xfrm>
              <a:off x="3360" y="1152"/>
              <a:ext cx="1968" cy="144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377" name="Rectangle 43"/>
            <p:cNvSpPr>
              <a:spLocks noChangeArrowheads="1"/>
            </p:cNvSpPr>
            <p:nvPr/>
          </p:nvSpPr>
          <p:spPr bwMode="auto">
            <a:xfrm>
              <a:off x="3120" y="1152"/>
              <a:ext cx="2352" cy="1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en-US" altLang="zh-CN" sz="2400" dirty="0" smtClean="0">
                  <a:latin typeface="Courier New" pitchFamily="49" charset="0"/>
                </a:rPr>
                <a:t>in </a:t>
              </a:r>
              <a:r>
                <a:rPr lang="en-US" altLang="zh-CN" sz="2400" dirty="0">
                  <a:latin typeface="Courier New" pitchFamily="49" charset="0"/>
                </a:rPr>
                <a:t>AL, 0x??</a:t>
              </a:r>
            </a:p>
            <a:p>
              <a:pPr lvl="1" eaLnBrk="1" hangingPunct="1">
                <a:lnSpc>
                  <a:spcPct val="120000"/>
                </a:lnSpc>
                <a:spcBef>
                  <a:spcPct val="0"/>
                </a:spcBef>
                <a:buClrTx/>
                <a:buSzTx/>
                <a:buFontTx/>
                <a:buNone/>
              </a:pPr>
              <a:r>
                <a:rPr lang="en-US" altLang="zh-CN" sz="2400" dirty="0" smtClean="0">
                  <a:latin typeface="Courier New" pitchFamily="49" charset="0"/>
                </a:rPr>
                <a:t>while(AL</a:t>
              </a:r>
              <a:r>
                <a:rPr lang="en-US" altLang="zh-CN" sz="2400" dirty="0">
                  <a:latin typeface="Courier New" pitchFamily="49" charset="0"/>
                </a:rPr>
                <a:t>!=</a:t>
              </a:r>
              <a:r>
                <a:rPr lang="en-US" altLang="zh-CN" sz="2400" dirty="0" smtClean="0">
                  <a:latin typeface="Courier New" pitchFamily="49" charset="0"/>
                </a:rPr>
                <a:t>ready</a:t>
              </a:r>
              <a:r>
                <a:rPr lang="en-US" altLang="zh-CN" sz="2400" dirty="0">
                  <a:latin typeface="Courier New" pitchFamily="49" charset="0"/>
                </a:rPr>
                <a:t>)</a:t>
              </a:r>
            </a:p>
            <a:p>
              <a:pPr lvl="1" eaLnBrk="1" hangingPunct="1">
                <a:lnSpc>
                  <a:spcPct val="120000"/>
                </a:lnSpc>
                <a:spcBef>
                  <a:spcPct val="0"/>
                </a:spcBef>
                <a:buClrTx/>
                <a:buSzTx/>
                <a:buFontTx/>
                <a:buNone/>
              </a:pPr>
              <a:r>
                <a:rPr lang="en-US" altLang="zh-CN" sz="2400" dirty="0" smtClean="0">
                  <a:latin typeface="Courier New" pitchFamily="49" charset="0"/>
                </a:rPr>
                <a:t>{</a:t>
              </a:r>
            </a:p>
            <a:p>
              <a:pPr lvl="1" eaLnBrk="1" hangingPunct="1">
                <a:lnSpc>
                  <a:spcPct val="120000"/>
                </a:lnSpc>
                <a:spcBef>
                  <a:spcPct val="0"/>
                </a:spcBef>
                <a:buClrTx/>
                <a:buSzTx/>
                <a:buFontTx/>
                <a:buNone/>
              </a:pPr>
              <a:r>
                <a:rPr lang="en-US" altLang="zh-CN" sz="2400" dirty="0" smtClean="0">
                  <a:latin typeface="Courier New" pitchFamily="49" charset="0"/>
                </a:rPr>
                <a:t>  in AL, 0x??</a:t>
              </a:r>
            </a:p>
            <a:p>
              <a:pPr lvl="1" eaLnBrk="1" hangingPunct="1">
                <a:lnSpc>
                  <a:spcPct val="120000"/>
                </a:lnSpc>
                <a:spcBef>
                  <a:spcPct val="0"/>
                </a:spcBef>
                <a:buClrTx/>
                <a:buSzTx/>
                <a:buFontTx/>
                <a:buNone/>
              </a:pPr>
              <a:r>
                <a:rPr lang="en-US" altLang="zh-CN" sz="2400" dirty="0" smtClean="0">
                  <a:latin typeface="Courier New" pitchFamily="49" charset="0"/>
                </a:rPr>
                <a:t>} </a:t>
              </a:r>
              <a:endParaRPr lang="en-US" altLang="zh-CN" sz="2400" dirty="0">
                <a:latin typeface="Courier New" pitchFamily="49" charset="0"/>
              </a:endParaRPr>
            </a:p>
            <a:p>
              <a:pPr lvl="1" eaLnBrk="1" hangingPunct="1">
                <a:lnSpc>
                  <a:spcPct val="120000"/>
                </a:lnSpc>
                <a:spcBef>
                  <a:spcPct val="0"/>
                </a:spcBef>
                <a:buClrTx/>
                <a:buSzTx/>
                <a:buFontTx/>
                <a:buNone/>
              </a:pPr>
              <a:r>
                <a:rPr lang="zh-CN" altLang="en-US" sz="2400" dirty="0">
                  <a:latin typeface="Courier New" pitchFamily="49" charset="0"/>
                </a:rPr>
                <a:t>读数据</a:t>
              </a:r>
              <a:r>
                <a:rPr lang="en-US" altLang="zh-CN" sz="2400" dirty="0">
                  <a:latin typeface="Courier New" pitchFamily="49" charset="0"/>
                </a:rPr>
                <a:t>...</a:t>
              </a:r>
              <a:endParaRPr lang="en-US" altLang="zh-CN" sz="2400" dirty="0">
                <a:latin typeface="Courier New" pitchFamily="49" charset="0"/>
                <a:sym typeface="Symbol" pitchFamily="18" charset="2"/>
              </a:endParaRPr>
            </a:p>
          </p:txBody>
        </p:sp>
      </p:grpSp>
      <p:sp>
        <p:nvSpPr>
          <p:cNvPr id="486444" name="AutoShape 44"/>
          <p:cNvSpPr>
            <a:spLocks noChangeArrowheads="1"/>
          </p:cNvSpPr>
          <p:nvPr/>
        </p:nvSpPr>
        <p:spPr bwMode="auto">
          <a:xfrm rot="10800000">
            <a:off x="7315200" y="1371600"/>
            <a:ext cx="1371600" cy="533400"/>
          </a:xfrm>
          <a:prstGeom prst="wedgeRoundRectCallout">
            <a:avLst>
              <a:gd name="adj1" fmla="val 43171"/>
              <a:gd name="adj2" fmla="val -169347"/>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轮询</a:t>
            </a:r>
            <a:r>
              <a:rPr lang="en-US" altLang="zh-CN" sz="2400"/>
              <a:t>!</a:t>
            </a:r>
          </a:p>
        </p:txBody>
      </p:sp>
      <p:sp>
        <p:nvSpPr>
          <p:cNvPr id="486445" name="Text Box 45"/>
          <p:cNvSpPr txBox="1">
            <a:spLocks noChangeArrowheads="1"/>
          </p:cNvSpPr>
          <p:nvPr/>
        </p:nvSpPr>
        <p:spPr bwMode="auto">
          <a:xfrm>
            <a:off x="4533900" y="1345049"/>
            <a:ext cx="2286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None/>
            </a:pPr>
            <a:r>
              <a:rPr lang="zh-CN" altLang="en-US" dirty="0">
                <a:solidFill>
                  <a:srgbClr val="FF0000"/>
                </a:solidFill>
              </a:rPr>
              <a:t>查询（</a:t>
            </a:r>
            <a:r>
              <a:rPr lang="zh-CN" altLang="en-US" dirty="0" smtClean="0">
                <a:solidFill>
                  <a:srgbClr val="FF0000"/>
                </a:solidFill>
              </a:rPr>
              <a:t>轮询）</a:t>
            </a:r>
            <a:endParaRPr lang="zh-CN" altLang="en-US" dirty="0">
              <a:solidFill>
                <a:srgbClr val="FF0000"/>
              </a:solidFill>
            </a:endParaRPr>
          </a:p>
        </p:txBody>
      </p:sp>
      <p:sp>
        <p:nvSpPr>
          <p:cNvPr id="486446" name="AutoShape 46"/>
          <p:cNvSpPr>
            <a:spLocks noChangeArrowheads="1"/>
          </p:cNvSpPr>
          <p:nvPr/>
        </p:nvSpPr>
        <p:spPr bwMode="auto">
          <a:xfrm rot="10800000">
            <a:off x="6248400" y="5105400"/>
            <a:ext cx="2590800" cy="1219200"/>
          </a:xfrm>
          <a:prstGeom prst="wedgeRoundRectCallout">
            <a:avLst>
              <a:gd name="adj1" fmla="val 26838"/>
              <a:gd name="adj2" fmla="val 128644"/>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浪费</a:t>
            </a:r>
            <a:r>
              <a:rPr lang="en-US" altLang="zh-CN" sz="2400"/>
              <a:t>CPU</a:t>
            </a:r>
            <a:r>
              <a:rPr lang="zh-CN" altLang="en-US" sz="2400"/>
              <a:t>资源</a:t>
            </a:r>
            <a:r>
              <a:rPr lang="en-US" altLang="zh-CN" sz="2400"/>
              <a:t>(CPU</a:t>
            </a:r>
            <a:r>
              <a:rPr lang="zh-CN" altLang="en-US" sz="2400"/>
              <a:t>比外设快太多了</a:t>
            </a:r>
            <a:r>
              <a:rPr lang="en-US" altLang="zh-CN" sz="24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86403"/>
                                        </p:tgtEl>
                                        <p:attrNameLst>
                                          <p:attrName>style.visibility</p:attrName>
                                        </p:attrNameLst>
                                      </p:cBhvr>
                                      <p:to>
                                        <p:strVal val="visible"/>
                                      </p:to>
                                    </p:set>
                                    <p:animEffect transition="in" filter="dissolve">
                                      <p:cBhvr>
                                        <p:cTn id="7" dur="500"/>
                                        <p:tgtEl>
                                          <p:spTgt spid="4864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6445"/>
                                        </p:tgtEl>
                                        <p:attrNameLst>
                                          <p:attrName>style.visibility</p:attrName>
                                        </p:attrNameLst>
                                      </p:cBhvr>
                                      <p:to>
                                        <p:strVal val="visible"/>
                                      </p:to>
                                    </p:set>
                                    <p:animEffect transition="in" filter="dissolve">
                                      <p:cBhvr>
                                        <p:cTn id="12" dur="500"/>
                                        <p:tgtEl>
                                          <p:spTgt spid="4864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86404"/>
                                        </p:tgtEl>
                                        <p:attrNameLst>
                                          <p:attrName>style.visibility</p:attrName>
                                        </p:attrNameLst>
                                      </p:cBhvr>
                                      <p:to>
                                        <p:strVal val="visible"/>
                                      </p:to>
                                    </p:set>
                                    <p:animEffect transition="in" filter="dissolve">
                                      <p:cBhvr>
                                        <p:cTn id="17" dur="500"/>
                                        <p:tgtEl>
                                          <p:spTgt spid="4864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86407"/>
                                        </p:tgtEl>
                                        <p:attrNameLst>
                                          <p:attrName>style.visibility</p:attrName>
                                        </p:attrNameLst>
                                      </p:cBhvr>
                                      <p:to>
                                        <p:strVal val="visible"/>
                                      </p:to>
                                    </p:set>
                                    <p:animEffect transition="in" filter="wipe(up)">
                                      <p:cBhvr>
                                        <p:cTn id="22" dur="500"/>
                                        <p:tgtEl>
                                          <p:spTgt spid="4864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86412"/>
                                        </p:tgtEl>
                                        <p:attrNameLst>
                                          <p:attrName>style.visibility</p:attrName>
                                        </p:attrNameLst>
                                      </p:cBhvr>
                                      <p:to>
                                        <p:strVal val="visible"/>
                                      </p:to>
                                    </p:set>
                                    <p:animEffect transition="in" filter="wipe(up)">
                                      <p:cBhvr>
                                        <p:cTn id="27" dur="500"/>
                                        <p:tgtEl>
                                          <p:spTgt spid="4864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86423"/>
                                        </p:tgtEl>
                                        <p:attrNameLst>
                                          <p:attrName>style.visibility</p:attrName>
                                        </p:attrNameLst>
                                      </p:cBhvr>
                                      <p:to>
                                        <p:strVal val="visible"/>
                                      </p:to>
                                    </p:set>
                                    <p:animEffect transition="in" filter="wipe(up)">
                                      <p:cBhvr>
                                        <p:cTn id="32" dur="500"/>
                                        <p:tgtEl>
                                          <p:spTgt spid="4864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486417"/>
                                        </p:tgtEl>
                                        <p:attrNameLst>
                                          <p:attrName>style.visibility</p:attrName>
                                        </p:attrNameLst>
                                      </p:cBhvr>
                                      <p:to>
                                        <p:strVal val="visible"/>
                                      </p:to>
                                    </p:set>
                                    <p:animEffect transition="in" filter="wipe(down)">
                                      <p:cBhvr>
                                        <p:cTn id="37" dur="500"/>
                                        <p:tgtEl>
                                          <p:spTgt spid="48641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486434"/>
                                        </p:tgtEl>
                                        <p:attrNameLst>
                                          <p:attrName>style.visibility</p:attrName>
                                        </p:attrNameLst>
                                      </p:cBhvr>
                                      <p:to>
                                        <p:strVal val="visible"/>
                                      </p:to>
                                    </p:set>
                                    <p:animEffect transition="in" filter="dissolve">
                                      <p:cBhvr>
                                        <p:cTn id="42" dur="500"/>
                                        <p:tgtEl>
                                          <p:spTgt spid="48643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486429"/>
                                        </p:tgtEl>
                                        <p:attrNameLst>
                                          <p:attrName>style.visibility</p:attrName>
                                        </p:attrNameLst>
                                      </p:cBhvr>
                                      <p:to>
                                        <p:strVal val="visible"/>
                                      </p:to>
                                    </p:set>
                                    <p:animEffect transition="in" filter="dissolve">
                                      <p:cBhvr>
                                        <p:cTn id="47" dur="500"/>
                                        <p:tgtEl>
                                          <p:spTgt spid="48642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486437"/>
                                        </p:tgtEl>
                                        <p:attrNameLst>
                                          <p:attrName>style.visibility</p:attrName>
                                        </p:attrNameLst>
                                      </p:cBhvr>
                                      <p:to>
                                        <p:strVal val="visible"/>
                                      </p:to>
                                    </p:set>
                                    <p:animEffect transition="in" filter="dissolve">
                                      <p:cBhvr>
                                        <p:cTn id="52" dur="500"/>
                                        <p:tgtEl>
                                          <p:spTgt spid="48643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486441"/>
                                        </p:tgtEl>
                                        <p:attrNameLst>
                                          <p:attrName>style.visibility</p:attrName>
                                        </p:attrNameLst>
                                      </p:cBhvr>
                                      <p:to>
                                        <p:strVal val="visible"/>
                                      </p:to>
                                    </p:set>
                                    <p:animEffect transition="in" filter="dissolve">
                                      <p:cBhvr>
                                        <p:cTn id="57" dur="500"/>
                                        <p:tgtEl>
                                          <p:spTgt spid="48644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86444"/>
                                        </p:tgtEl>
                                        <p:attrNameLst>
                                          <p:attrName>style.visibility</p:attrName>
                                        </p:attrNameLst>
                                      </p:cBhvr>
                                      <p:to>
                                        <p:strVal val="visible"/>
                                      </p:to>
                                    </p:set>
                                    <p:animEffect transition="in" filter="dissolve">
                                      <p:cBhvr>
                                        <p:cTn id="62" dur="500"/>
                                        <p:tgtEl>
                                          <p:spTgt spid="48644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86446"/>
                                        </p:tgtEl>
                                        <p:attrNameLst>
                                          <p:attrName>style.visibility</p:attrName>
                                        </p:attrNameLst>
                                      </p:cBhvr>
                                      <p:to>
                                        <p:strVal val="visible"/>
                                      </p:to>
                                    </p:set>
                                    <p:animEffect transition="in" filter="dissolve">
                                      <p:cBhvr>
                                        <p:cTn id="67" dur="500"/>
                                        <p:tgtEl>
                                          <p:spTgt spid="486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3" grpId="0"/>
      <p:bldP spid="486444" grpId="0" animBg="1"/>
      <p:bldP spid="486445" grpId="0"/>
      <p:bldP spid="48644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z="3200" smtClean="0">
                <a:solidFill>
                  <a:srgbClr val="CC0000"/>
                </a:solidFill>
              </a:rPr>
              <a:t>例子：程序方法控制</a:t>
            </a:r>
            <a:r>
              <a:rPr lang="en-US" altLang="zh-CN" sz="3200" smtClean="0">
                <a:solidFill>
                  <a:srgbClr val="CC0000"/>
                </a:solidFill>
              </a:rPr>
              <a:t>I/O</a:t>
            </a:r>
            <a:r>
              <a:rPr lang="zh-CN" altLang="en-US" sz="3200" smtClean="0">
                <a:solidFill>
                  <a:srgbClr val="CC0000"/>
                </a:solidFill>
              </a:rPr>
              <a:t>设备读入数据流程</a:t>
            </a:r>
          </a:p>
        </p:txBody>
      </p:sp>
      <p:sp>
        <p:nvSpPr>
          <p:cNvPr id="16387" name="Rectangle 3"/>
          <p:cNvSpPr>
            <a:spLocks noGrp="1" noChangeArrowheads="1"/>
          </p:cNvSpPr>
          <p:nvPr>
            <p:ph type="body" idx="1"/>
          </p:nvPr>
        </p:nvSpPr>
        <p:spPr>
          <a:xfrm>
            <a:off x="4648200" y="1295400"/>
            <a:ext cx="4114800" cy="5029200"/>
          </a:xfrm>
          <a:noFill/>
          <a:ln>
            <a:solidFill>
              <a:srgbClr val="C0C0C0"/>
            </a:solidFill>
            <a:miter lim="800000"/>
            <a:headEnd/>
            <a:tailEnd/>
          </a:ln>
        </p:spPr>
        <p:txBody>
          <a:bodyPr anchor="ctr"/>
          <a:lstStyle/>
          <a:p>
            <a:pPr marL="363538" indent="-363538" eaLnBrk="1" hangingPunct="1">
              <a:lnSpc>
                <a:spcPct val="110000"/>
              </a:lnSpc>
              <a:buFont typeface="Wingdings" pitchFamily="2" charset="2"/>
              <a:buNone/>
            </a:pPr>
            <a:r>
              <a:rPr lang="zh-CN" altLang="en-US" sz="2000" smtClean="0">
                <a:solidFill>
                  <a:srgbClr val="CC0000"/>
                </a:solidFill>
              </a:rPr>
              <a:t>程序直接控制（查询）方式 工作</a:t>
            </a:r>
          </a:p>
          <a:p>
            <a:pPr marL="363538" indent="-363538" eaLnBrk="1" hangingPunct="1">
              <a:lnSpc>
                <a:spcPct val="110000"/>
              </a:lnSpc>
              <a:buFont typeface="Wingdings" pitchFamily="2" charset="2"/>
              <a:buNone/>
            </a:pPr>
            <a:r>
              <a:rPr lang="zh-CN" altLang="en-US" sz="2000" smtClean="0">
                <a:solidFill>
                  <a:srgbClr val="CC0000"/>
                </a:solidFill>
              </a:rPr>
              <a:t>步骤小结：</a:t>
            </a:r>
          </a:p>
          <a:p>
            <a:pPr marL="363538" indent="-363538" eaLnBrk="1" hangingPunct="1">
              <a:lnSpc>
                <a:spcPct val="130000"/>
              </a:lnSpc>
              <a:buFont typeface="Wingdings" pitchFamily="2" charset="2"/>
              <a:buNone/>
            </a:pPr>
            <a:r>
              <a:rPr lang="zh-CN" altLang="en-US" sz="1800" smtClean="0"/>
              <a:t>（</a:t>
            </a:r>
            <a:r>
              <a:rPr lang="en-US" altLang="zh-CN" sz="1800" smtClean="0"/>
              <a:t>1</a:t>
            </a:r>
            <a:r>
              <a:rPr lang="zh-CN" altLang="en-US" sz="1800" smtClean="0"/>
              <a:t>）当某进程需要输入</a:t>
            </a:r>
            <a:r>
              <a:rPr lang="en-US" altLang="zh-CN" sz="1800" smtClean="0"/>
              <a:t>/</a:t>
            </a:r>
            <a:r>
              <a:rPr lang="zh-CN" altLang="en-US" sz="1800" smtClean="0"/>
              <a:t>输出数据时，由</a:t>
            </a:r>
            <a:r>
              <a:rPr lang="en-US" altLang="zh-CN" sz="1800" smtClean="0"/>
              <a:t>CPU</a:t>
            </a:r>
            <a:r>
              <a:rPr lang="zh-CN" altLang="en-US" sz="1800" smtClean="0"/>
              <a:t>向设备控制器发出一条</a:t>
            </a:r>
            <a:r>
              <a:rPr lang="en-US" altLang="zh-CN" sz="1800" smtClean="0"/>
              <a:t>I/O</a:t>
            </a:r>
            <a:r>
              <a:rPr lang="zh-CN" altLang="en-US" sz="1800" smtClean="0"/>
              <a:t>指令启动设备工作（对于输出操作，则</a:t>
            </a:r>
            <a:r>
              <a:rPr lang="en-US" altLang="zh-CN" sz="1800" smtClean="0"/>
              <a:t>CPU</a:t>
            </a:r>
            <a:r>
              <a:rPr lang="zh-CN" altLang="en-US" sz="1800" smtClean="0"/>
              <a:t>还要向数据寄存器中存放输出数据）；</a:t>
            </a:r>
          </a:p>
          <a:p>
            <a:pPr marL="363538" indent="-363538" eaLnBrk="1" hangingPunct="1">
              <a:lnSpc>
                <a:spcPct val="130000"/>
              </a:lnSpc>
              <a:buFont typeface="Wingdings" pitchFamily="2" charset="2"/>
              <a:buNone/>
            </a:pPr>
            <a:r>
              <a:rPr lang="zh-CN" altLang="en-US" sz="1800" smtClean="0"/>
              <a:t>（</a:t>
            </a:r>
            <a:r>
              <a:rPr lang="en-US" altLang="zh-CN" sz="1800" smtClean="0"/>
              <a:t>2</a:t>
            </a:r>
            <a:r>
              <a:rPr lang="zh-CN" altLang="en-US" sz="1800" smtClean="0"/>
              <a:t>）在设备输入</a:t>
            </a:r>
            <a:r>
              <a:rPr lang="en-US" altLang="zh-CN" sz="1800" smtClean="0"/>
              <a:t>/</a:t>
            </a:r>
            <a:r>
              <a:rPr lang="zh-CN" altLang="en-US" sz="1800" smtClean="0"/>
              <a:t>输出数据期间，</a:t>
            </a:r>
            <a:r>
              <a:rPr lang="en-US" altLang="zh-CN" sz="1800" smtClean="0"/>
              <a:t>CPU</a:t>
            </a:r>
            <a:r>
              <a:rPr lang="zh-CN" altLang="en-US" sz="1800" smtClean="0"/>
              <a:t>不断地循环进行查询设备状态寄存器的值（检查</a:t>
            </a:r>
            <a:r>
              <a:rPr lang="en-US" altLang="zh-CN" sz="1800" smtClean="0"/>
              <a:t>I/O</a:t>
            </a:r>
            <a:r>
              <a:rPr lang="zh-CN" altLang="en-US" sz="1800" smtClean="0"/>
              <a:t>工作是否完成）。</a:t>
            </a:r>
          </a:p>
          <a:p>
            <a:pPr marL="363538" indent="-363538" eaLnBrk="1" hangingPunct="1">
              <a:lnSpc>
                <a:spcPct val="130000"/>
              </a:lnSpc>
              <a:buFont typeface="Wingdings" pitchFamily="2" charset="2"/>
              <a:buNone/>
            </a:pPr>
            <a:r>
              <a:rPr lang="zh-CN" altLang="en-US" sz="1800" smtClean="0"/>
              <a:t>（</a:t>
            </a:r>
            <a:r>
              <a:rPr lang="en-US" altLang="zh-CN" sz="1800" smtClean="0"/>
              <a:t>3</a:t>
            </a:r>
            <a:r>
              <a:rPr lang="zh-CN" altLang="en-US" sz="1800" smtClean="0"/>
              <a:t>）若完成，对输入操作来说</a:t>
            </a:r>
            <a:r>
              <a:rPr lang="en-US" altLang="zh-CN" sz="1800" smtClean="0"/>
              <a:t>CPU</a:t>
            </a:r>
            <a:r>
              <a:rPr lang="zh-CN" altLang="en-US" sz="1800" smtClean="0"/>
              <a:t>则从数据寄存器中取出数据，然后进行下一次的输入</a:t>
            </a:r>
            <a:r>
              <a:rPr lang="en-US" altLang="zh-CN" sz="1800" smtClean="0"/>
              <a:t>/</a:t>
            </a:r>
            <a:r>
              <a:rPr lang="zh-CN" altLang="en-US" sz="1800" smtClean="0"/>
              <a:t>输出数据或结束。</a:t>
            </a:r>
          </a:p>
        </p:txBody>
      </p:sp>
      <p:sp>
        <p:nvSpPr>
          <p:cNvPr id="16388" name="Rectangle 7"/>
          <p:cNvSpPr>
            <a:spLocks noChangeArrowheads="1"/>
          </p:cNvSpPr>
          <p:nvPr/>
        </p:nvSpPr>
        <p:spPr bwMode="auto">
          <a:xfrm>
            <a:off x="965200" y="2381250"/>
            <a:ext cx="1676400" cy="40005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latin typeface="Times New Roman" pitchFamily="18" charset="0"/>
              </a:rPr>
              <a:t>读</a:t>
            </a:r>
            <a:r>
              <a:rPr lang="en-US" altLang="zh-CN" sz="1400">
                <a:latin typeface="Times New Roman" pitchFamily="18" charset="0"/>
              </a:rPr>
              <a:t>I/O</a:t>
            </a:r>
            <a:r>
              <a:rPr lang="zh-CN" altLang="en-US" sz="1400">
                <a:latin typeface="Times New Roman" pitchFamily="18" charset="0"/>
              </a:rPr>
              <a:t>控制器状态</a:t>
            </a:r>
            <a:endParaRPr lang="zh-CN" altLang="en-US" sz="1400"/>
          </a:p>
        </p:txBody>
      </p:sp>
      <p:sp>
        <p:nvSpPr>
          <p:cNvPr id="16389" name="Rectangle 8"/>
          <p:cNvSpPr>
            <a:spLocks noChangeArrowheads="1"/>
          </p:cNvSpPr>
          <p:nvPr/>
        </p:nvSpPr>
        <p:spPr bwMode="auto">
          <a:xfrm>
            <a:off x="700088" y="3714750"/>
            <a:ext cx="2284412" cy="40005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latin typeface="Times New Roman" pitchFamily="18" charset="0"/>
              </a:rPr>
              <a:t>从</a:t>
            </a:r>
            <a:r>
              <a:rPr lang="en-US" altLang="zh-CN" sz="1400">
                <a:latin typeface="Times New Roman" pitchFamily="18" charset="0"/>
              </a:rPr>
              <a:t>I/O</a:t>
            </a:r>
            <a:r>
              <a:rPr lang="zh-CN" altLang="en-US" sz="1400">
                <a:latin typeface="Times New Roman" pitchFamily="18" charset="0"/>
              </a:rPr>
              <a:t>控制器中读一个字</a:t>
            </a:r>
            <a:endParaRPr lang="zh-CN" altLang="en-US" sz="1400"/>
          </a:p>
        </p:txBody>
      </p:sp>
      <p:sp>
        <p:nvSpPr>
          <p:cNvPr id="16390" name="Rectangle 9"/>
          <p:cNvSpPr>
            <a:spLocks noChangeArrowheads="1"/>
          </p:cNvSpPr>
          <p:nvPr/>
        </p:nvSpPr>
        <p:spPr bwMode="auto">
          <a:xfrm>
            <a:off x="914400" y="4381500"/>
            <a:ext cx="1828800" cy="40005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latin typeface="Times New Roman" pitchFamily="18" charset="0"/>
              </a:rPr>
              <a:t>取出该字存到内存</a:t>
            </a:r>
            <a:endParaRPr lang="zh-CN" altLang="en-US" sz="1400"/>
          </a:p>
        </p:txBody>
      </p:sp>
      <p:sp>
        <p:nvSpPr>
          <p:cNvPr id="16391" name="AutoShape 10"/>
          <p:cNvSpPr>
            <a:spLocks noChangeArrowheads="1"/>
          </p:cNvSpPr>
          <p:nvPr/>
        </p:nvSpPr>
        <p:spPr bwMode="auto">
          <a:xfrm>
            <a:off x="1066800" y="3048000"/>
            <a:ext cx="1524000" cy="387350"/>
          </a:xfrm>
          <a:prstGeom prst="flowChartDecision">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400"/>
          </a:p>
        </p:txBody>
      </p:sp>
      <p:sp>
        <p:nvSpPr>
          <p:cNvPr id="16392" name="AutoShape 11"/>
          <p:cNvSpPr>
            <a:spLocks noChangeArrowheads="1"/>
          </p:cNvSpPr>
          <p:nvPr/>
        </p:nvSpPr>
        <p:spPr bwMode="auto">
          <a:xfrm>
            <a:off x="1066800" y="5048250"/>
            <a:ext cx="1524000" cy="400050"/>
          </a:xfrm>
          <a:prstGeom prst="flowChartDecision">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6393" name="Line 12"/>
          <p:cNvSpPr>
            <a:spLocks noChangeShapeType="1"/>
          </p:cNvSpPr>
          <p:nvPr/>
        </p:nvSpPr>
        <p:spPr bwMode="auto">
          <a:xfrm>
            <a:off x="1827213" y="1206500"/>
            <a:ext cx="1587" cy="4000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4" name="Line 13"/>
          <p:cNvSpPr>
            <a:spLocks noChangeShapeType="1"/>
          </p:cNvSpPr>
          <p:nvPr/>
        </p:nvSpPr>
        <p:spPr bwMode="auto">
          <a:xfrm>
            <a:off x="1828800" y="1981200"/>
            <a:ext cx="1588" cy="4000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5" name="Line 14"/>
          <p:cNvSpPr>
            <a:spLocks noChangeShapeType="1"/>
          </p:cNvSpPr>
          <p:nvPr/>
        </p:nvSpPr>
        <p:spPr bwMode="auto">
          <a:xfrm>
            <a:off x="1828800" y="2781300"/>
            <a:ext cx="1588" cy="266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6" name="Line 15"/>
          <p:cNvSpPr>
            <a:spLocks noChangeShapeType="1"/>
          </p:cNvSpPr>
          <p:nvPr/>
        </p:nvSpPr>
        <p:spPr bwMode="auto">
          <a:xfrm>
            <a:off x="1828800" y="3448050"/>
            <a:ext cx="1588" cy="266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7" name="Line 16"/>
          <p:cNvSpPr>
            <a:spLocks noChangeShapeType="1"/>
          </p:cNvSpPr>
          <p:nvPr/>
        </p:nvSpPr>
        <p:spPr bwMode="auto">
          <a:xfrm>
            <a:off x="1828800" y="4114800"/>
            <a:ext cx="1588" cy="266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8" name="Line 17"/>
          <p:cNvSpPr>
            <a:spLocks noChangeShapeType="1"/>
          </p:cNvSpPr>
          <p:nvPr/>
        </p:nvSpPr>
        <p:spPr bwMode="auto">
          <a:xfrm>
            <a:off x="1828800" y="4781550"/>
            <a:ext cx="1588" cy="266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9" name="Line 18"/>
          <p:cNvSpPr>
            <a:spLocks noChangeShapeType="1"/>
          </p:cNvSpPr>
          <p:nvPr/>
        </p:nvSpPr>
        <p:spPr bwMode="auto">
          <a:xfrm>
            <a:off x="1827213" y="5448300"/>
            <a:ext cx="1587" cy="4000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0" name="Line 19"/>
          <p:cNvSpPr>
            <a:spLocks noChangeShapeType="1"/>
          </p:cNvSpPr>
          <p:nvPr/>
        </p:nvSpPr>
        <p:spPr bwMode="auto">
          <a:xfrm>
            <a:off x="457200" y="1447800"/>
            <a:ext cx="1371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1" name="Line 20"/>
          <p:cNvSpPr>
            <a:spLocks noChangeShapeType="1"/>
          </p:cNvSpPr>
          <p:nvPr/>
        </p:nvSpPr>
        <p:spPr bwMode="auto">
          <a:xfrm>
            <a:off x="457200" y="1447800"/>
            <a:ext cx="1588" cy="3797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2" name="Line 21"/>
          <p:cNvSpPr>
            <a:spLocks noChangeShapeType="1"/>
          </p:cNvSpPr>
          <p:nvPr/>
        </p:nvSpPr>
        <p:spPr bwMode="auto">
          <a:xfrm>
            <a:off x="457200" y="5245100"/>
            <a:ext cx="6096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3" name="Line 22"/>
          <p:cNvSpPr>
            <a:spLocks noChangeShapeType="1"/>
          </p:cNvSpPr>
          <p:nvPr/>
        </p:nvSpPr>
        <p:spPr bwMode="auto">
          <a:xfrm>
            <a:off x="762000" y="2165350"/>
            <a:ext cx="1066800" cy="15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4" name="Line 23"/>
          <p:cNvSpPr>
            <a:spLocks noChangeShapeType="1"/>
          </p:cNvSpPr>
          <p:nvPr/>
        </p:nvSpPr>
        <p:spPr bwMode="auto">
          <a:xfrm>
            <a:off x="762000" y="2165350"/>
            <a:ext cx="1588" cy="1066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5" name="Line 24"/>
          <p:cNvSpPr>
            <a:spLocks noChangeShapeType="1"/>
          </p:cNvSpPr>
          <p:nvPr/>
        </p:nvSpPr>
        <p:spPr bwMode="auto">
          <a:xfrm>
            <a:off x="762000" y="3232150"/>
            <a:ext cx="3048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6" name="Line 25"/>
          <p:cNvSpPr>
            <a:spLocks noChangeShapeType="1"/>
          </p:cNvSpPr>
          <p:nvPr/>
        </p:nvSpPr>
        <p:spPr bwMode="auto">
          <a:xfrm>
            <a:off x="2590800" y="3236913"/>
            <a:ext cx="609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7" name="Rectangle 26"/>
          <p:cNvSpPr>
            <a:spLocks noChangeArrowheads="1"/>
          </p:cNvSpPr>
          <p:nvPr/>
        </p:nvSpPr>
        <p:spPr bwMode="auto">
          <a:xfrm>
            <a:off x="1371600" y="5056188"/>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latin typeface="Times New Roman" pitchFamily="18" charset="0"/>
              </a:rPr>
              <a:t>传送完成？</a:t>
            </a:r>
          </a:p>
          <a:p>
            <a:pPr eaLnBrk="1" hangingPunct="1">
              <a:spcBef>
                <a:spcPct val="0"/>
              </a:spcBef>
              <a:buClrTx/>
              <a:buSzTx/>
              <a:buFontTx/>
              <a:buNone/>
            </a:pPr>
            <a:endParaRPr lang="en-US" altLang="zh-CN" sz="1400"/>
          </a:p>
        </p:txBody>
      </p:sp>
      <p:sp>
        <p:nvSpPr>
          <p:cNvPr id="16408" name="Rectangle 27"/>
          <p:cNvSpPr>
            <a:spLocks noChangeArrowheads="1"/>
          </p:cNvSpPr>
          <p:nvPr/>
        </p:nvSpPr>
        <p:spPr bwMode="auto">
          <a:xfrm>
            <a:off x="1270000" y="584835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latin typeface="Times New Roman" pitchFamily="18" charset="0"/>
              </a:rPr>
              <a:t>下一条指令</a:t>
            </a:r>
          </a:p>
          <a:p>
            <a:pPr eaLnBrk="1" hangingPunct="1">
              <a:spcBef>
                <a:spcPct val="0"/>
              </a:spcBef>
              <a:buClrTx/>
              <a:buSzTx/>
              <a:buFontTx/>
              <a:buNone/>
            </a:pPr>
            <a:endParaRPr lang="en-US" altLang="zh-CN" sz="1400"/>
          </a:p>
        </p:txBody>
      </p:sp>
      <p:sp>
        <p:nvSpPr>
          <p:cNvPr id="16409" name="Rectangle 28"/>
          <p:cNvSpPr>
            <a:spLocks noChangeArrowheads="1"/>
          </p:cNvSpPr>
          <p:nvPr/>
        </p:nvSpPr>
        <p:spPr bwMode="auto">
          <a:xfrm>
            <a:off x="1384300" y="303530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latin typeface="Times New Roman" pitchFamily="18" charset="0"/>
              </a:rPr>
              <a:t>检查状态？</a:t>
            </a:r>
          </a:p>
          <a:p>
            <a:pPr eaLnBrk="1" hangingPunct="1">
              <a:spcBef>
                <a:spcPct val="0"/>
              </a:spcBef>
              <a:buClrTx/>
              <a:buSzTx/>
              <a:buFontTx/>
              <a:buNone/>
            </a:pPr>
            <a:endParaRPr lang="en-US" altLang="zh-CN" sz="1400"/>
          </a:p>
        </p:txBody>
      </p:sp>
      <p:sp>
        <p:nvSpPr>
          <p:cNvPr id="16410" name="Rectangle 29"/>
          <p:cNvSpPr>
            <a:spLocks noChangeArrowheads="1"/>
          </p:cNvSpPr>
          <p:nvPr/>
        </p:nvSpPr>
        <p:spPr bwMode="auto">
          <a:xfrm>
            <a:off x="3200400" y="1581150"/>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400">
                <a:latin typeface="Times New Roman" pitchFamily="18" charset="0"/>
              </a:rPr>
              <a:t>CPU → I/O</a:t>
            </a:r>
          </a:p>
          <a:p>
            <a:pPr eaLnBrk="1" hangingPunct="1">
              <a:spcBef>
                <a:spcPct val="0"/>
              </a:spcBef>
              <a:buClrTx/>
              <a:buSzTx/>
              <a:buFontTx/>
              <a:buNone/>
            </a:pPr>
            <a:endParaRPr lang="en-US" altLang="zh-CN" sz="1400"/>
          </a:p>
        </p:txBody>
      </p:sp>
      <p:sp>
        <p:nvSpPr>
          <p:cNvPr id="16411" name="Rectangle 30"/>
          <p:cNvSpPr>
            <a:spLocks noChangeArrowheads="1"/>
          </p:cNvSpPr>
          <p:nvPr/>
        </p:nvSpPr>
        <p:spPr bwMode="auto">
          <a:xfrm>
            <a:off x="3200400" y="2381250"/>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400">
                <a:latin typeface="Times New Roman" pitchFamily="18" charset="0"/>
              </a:rPr>
              <a:t>I/O → CPU</a:t>
            </a:r>
            <a:endParaRPr lang="en-US" altLang="zh-CN" sz="1400"/>
          </a:p>
        </p:txBody>
      </p:sp>
      <p:sp>
        <p:nvSpPr>
          <p:cNvPr id="16412" name="Rectangle 31"/>
          <p:cNvSpPr>
            <a:spLocks noChangeArrowheads="1"/>
          </p:cNvSpPr>
          <p:nvPr/>
        </p:nvSpPr>
        <p:spPr bwMode="auto">
          <a:xfrm>
            <a:off x="3200400" y="3048000"/>
            <a:ext cx="76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solidFill>
                  <a:srgbClr val="993366"/>
                </a:solidFill>
                <a:latin typeface="Times New Roman" pitchFamily="18" charset="0"/>
              </a:rPr>
              <a:t>出错</a:t>
            </a:r>
          </a:p>
          <a:p>
            <a:pPr eaLnBrk="1" hangingPunct="1">
              <a:spcBef>
                <a:spcPct val="0"/>
              </a:spcBef>
              <a:buClrTx/>
              <a:buSzTx/>
              <a:buFontTx/>
              <a:buNone/>
            </a:pPr>
            <a:endParaRPr lang="en-US" altLang="zh-CN" sz="1400"/>
          </a:p>
        </p:txBody>
      </p:sp>
      <p:sp>
        <p:nvSpPr>
          <p:cNvPr id="16413" name="Rectangle 32"/>
          <p:cNvSpPr>
            <a:spLocks noChangeArrowheads="1"/>
          </p:cNvSpPr>
          <p:nvPr/>
        </p:nvSpPr>
        <p:spPr bwMode="auto">
          <a:xfrm>
            <a:off x="3200400" y="3714750"/>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400">
                <a:latin typeface="Times New Roman" pitchFamily="18" charset="0"/>
              </a:rPr>
              <a:t>I/O → CPU</a:t>
            </a:r>
          </a:p>
          <a:p>
            <a:pPr eaLnBrk="1" hangingPunct="1">
              <a:spcBef>
                <a:spcPct val="0"/>
              </a:spcBef>
              <a:buClrTx/>
              <a:buSzTx/>
              <a:buFontTx/>
              <a:buNone/>
            </a:pPr>
            <a:endParaRPr lang="en-US" altLang="zh-CN" sz="1400"/>
          </a:p>
        </p:txBody>
      </p:sp>
      <p:sp>
        <p:nvSpPr>
          <p:cNvPr id="16414" name="Rectangle 33"/>
          <p:cNvSpPr>
            <a:spLocks noChangeArrowheads="1"/>
          </p:cNvSpPr>
          <p:nvPr/>
        </p:nvSpPr>
        <p:spPr bwMode="auto">
          <a:xfrm>
            <a:off x="3200400" y="4381500"/>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400">
                <a:latin typeface="Times New Roman" pitchFamily="18" charset="0"/>
              </a:rPr>
              <a:t>CPU → </a:t>
            </a:r>
            <a:r>
              <a:rPr lang="zh-CN" altLang="en-US" sz="1400">
                <a:latin typeface="Times New Roman" pitchFamily="18" charset="0"/>
              </a:rPr>
              <a:t>内存</a:t>
            </a:r>
          </a:p>
          <a:p>
            <a:pPr eaLnBrk="1" hangingPunct="1">
              <a:spcBef>
                <a:spcPct val="0"/>
              </a:spcBef>
              <a:buClrTx/>
              <a:buSzTx/>
              <a:buFontTx/>
              <a:buNone/>
            </a:pPr>
            <a:endParaRPr lang="en-US" altLang="zh-CN" sz="1400"/>
          </a:p>
        </p:txBody>
      </p:sp>
      <p:sp>
        <p:nvSpPr>
          <p:cNvPr id="16415" name="Rectangle 34"/>
          <p:cNvSpPr>
            <a:spLocks noChangeArrowheads="1"/>
          </p:cNvSpPr>
          <p:nvPr/>
        </p:nvSpPr>
        <p:spPr bwMode="auto">
          <a:xfrm>
            <a:off x="1752600" y="5384800"/>
            <a:ext cx="76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solidFill>
                  <a:srgbClr val="993366"/>
                </a:solidFill>
                <a:latin typeface="Times New Roman" pitchFamily="18" charset="0"/>
              </a:rPr>
              <a:t>完成</a:t>
            </a:r>
            <a:endParaRPr lang="zh-CN" altLang="en-US" sz="1400"/>
          </a:p>
        </p:txBody>
      </p:sp>
      <p:sp>
        <p:nvSpPr>
          <p:cNvPr id="16416" name="Rectangle 35"/>
          <p:cNvSpPr>
            <a:spLocks noChangeArrowheads="1"/>
          </p:cNvSpPr>
          <p:nvPr/>
        </p:nvSpPr>
        <p:spPr bwMode="auto">
          <a:xfrm>
            <a:off x="1765300" y="3397250"/>
            <a:ext cx="76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solidFill>
                  <a:srgbClr val="993366"/>
                </a:solidFill>
                <a:latin typeface="Times New Roman" pitchFamily="18" charset="0"/>
              </a:rPr>
              <a:t>就绪</a:t>
            </a:r>
            <a:endParaRPr lang="zh-CN" altLang="en-US" sz="1400"/>
          </a:p>
        </p:txBody>
      </p:sp>
      <p:sp>
        <p:nvSpPr>
          <p:cNvPr id="16417" name="Rectangle 36"/>
          <p:cNvSpPr>
            <a:spLocks noChangeArrowheads="1"/>
          </p:cNvSpPr>
          <p:nvPr/>
        </p:nvSpPr>
        <p:spPr bwMode="auto">
          <a:xfrm>
            <a:off x="457200" y="4940300"/>
            <a:ext cx="76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solidFill>
                  <a:srgbClr val="993366"/>
                </a:solidFill>
                <a:latin typeface="Times New Roman" pitchFamily="18" charset="0"/>
              </a:rPr>
              <a:t>未完成</a:t>
            </a:r>
            <a:endParaRPr lang="zh-CN" altLang="en-US" sz="1400"/>
          </a:p>
        </p:txBody>
      </p:sp>
      <p:sp>
        <p:nvSpPr>
          <p:cNvPr id="16418" name="Rectangle 37"/>
          <p:cNvSpPr>
            <a:spLocks noChangeArrowheads="1"/>
          </p:cNvSpPr>
          <p:nvPr/>
        </p:nvSpPr>
        <p:spPr bwMode="auto">
          <a:xfrm>
            <a:off x="673100" y="29019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solidFill>
                  <a:srgbClr val="993366"/>
                </a:solidFill>
                <a:latin typeface="Times New Roman" pitchFamily="18" charset="0"/>
              </a:rPr>
              <a:t>未就绪</a:t>
            </a:r>
            <a:endParaRPr lang="zh-CN" altLang="en-US" sz="1400"/>
          </a:p>
        </p:txBody>
      </p:sp>
      <p:sp>
        <p:nvSpPr>
          <p:cNvPr id="16419" name="Rectangle 38"/>
          <p:cNvSpPr>
            <a:spLocks noChangeArrowheads="1"/>
          </p:cNvSpPr>
          <p:nvPr/>
        </p:nvSpPr>
        <p:spPr bwMode="auto">
          <a:xfrm>
            <a:off x="763588" y="1606550"/>
            <a:ext cx="2132012" cy="40005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latin typeface="Times New Roman" pitchFamily="18" charset="0"/>
              </a:rPr>
              <a:t>向</a:t>
            </a:r>
            <a:r>
              <a:rPr lang="en-US" altLang="zh-CN" sz="1400">
                <a:latin typeface="Times New Roman" pitchFamily="18" charset="0"/>
              </a:rPr>
              <a:t>I/O</a:t>
            </a:r>
            <a:r>
              <a:rPr lang="zh-CN" altLang="en-US" sz="1400">
                <a:latin typeface="Times New Roman" pitchFamily="18" charset="0"/>
              </a:rPr>
              <a:t>控制器发读指令 </a:t>
            </a:r>
            <a:endParaRPr lang="zh-CN" altLang="en-US" sz="1400"/>
          </a:p>
        </p:txBody>
      </p:sp>
      <p:sp>
        <p:nvSpPr>
          <p:cNvPr id="16420" name="Rectangle 39"/>
          <p:cNvSpPr>
            <a:spLocks noChangeArrowheads="1"/>
          </p:cNvSpPr>
          <p:nvPr/>
        </p:nvSpPr>
        <p:spPr bwMode="auto">
          <a:xfrm>
            <a:off x="685800" y="6248400"/>
            <a:ext cx="3657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solidFill>
                  <a:srgbClr val="CC0000"/>
                </a:solidFill>
                <a:latin typeface="Times New Roman" pitchFamily="18" charset="0"/>
              </a:rPr>
              <a:t>例子：程序方法控制</a:t>
            </a:r>
            <a:r>
              <a:rPr lang="en-US" altLang="zh-CN" sz="1400">
                <a:solidFill>
                  <a:srgbClr val="CC0000"/>
                </a:solidFill>
                <a:latin typeface="Times New Roman" pitchFamily="18" charset="0"/>
              </a:rPr>
              <a:t>I/O</a:t>
            </a:r>
            <a:r>
              <a:rPr lang="zh-CN" altLang="en-US" sz="1400">
                <a:solidFill>
                  <a:srgbClr val="CC0000"/>
                </a:solidFill>
                <a:latin typeface="Times New Roman" pitchFamily="18" charset="0"/>
              </a:rPr>
              <a:t>设备读入数据流程</a:t>
            </a:r>
          </a:p>
          <a:p>
            <a:pPr eaLnBrk="1" hangingPunct="1">
              <a:spcBef>
                <a:spcPct val="0"/>
              </a:spcBef>
              <a:buClrTx/>
              <a:buSzTx/>
              <a:buFontTx/>
              <a:buNone/>
            </a:pPr>
            <a:endParaRPr lang="en-US" altLang="zh-CN" sz="1400">
              <a:solidFill>
                <a:srgbClr val="CC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dirty="0">
                <a:solidFill>
                  <a:srgbClr val="CC0000"/>
                </a:solidFill>
              </a:rPr>
              <a:t>控制</a:t>
            </a:r>
            <a:r>
              <a:rPr lang="en-US" altLang="zh-CN" dirty="0">
                <a:solidFill>
                  <a:srgbClr val="CC0000"/>
                </a:solidFill>
              </a:rPr>
              <a:t>I/O</a:t>
            </a:r>
            <a:r>
              <a:rPr lang="zh-CN" altLang="en-US" dirty="0">
                <a:solidFill>
                  <a:srgbClr val="CC0000"/>
                </a:solidFill>
              </a:rPr>
              <a:t>硬件的方式</a:t>
            </a:r>
            <a:r>
              <a:rPr lang="en-US" altLang="zh-CN" dirty="0" smtClean="0"/>
              <a:t>?</a:t>
            </a:r>
          </a:p>
        </p:txBody>
      </p:sp>
      <p:sp>
        <p:nvSpPr>
          <p:cNvPr id="474115" name="Rectangle 3"/>
          <p:cNvSpPr>
            <a:spLocks noChangeArrowheads="1"/>
          </p:cNvSpPr>
          <p:nvPr/>
        </p:nvSpPr>
        <p:spPr bwMode="auto">
          <a:xfrm>
            <a:off x="381000" y="1219200"/>
            <a:ext cx="80740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olidFill>
                  <a:srgbClr val="FF0000"/>
                </a:solidFill>
              </a:rPr>
              <a:t>方案</a:t>
            </a:r>
            <a:r>
              <a:rPr lang="en-US" altLang="zh-CN">
                <a:solidFill>
                  <a:srgbClr val="FF0000"/>
                </a:solidFill>
              </a:rPr>
              <a:t>2: </a:t>
            </a:r>
            <a:r>
              <a:rPr lang="zh-CN" altLang="en-US"/>
              <a:t>设备就绪了告诉</a:t>
            </a:r>
            <a:r>
              <a:rPr lang="en-US" altLang="zh-CN"/>
              <a:t>CPU</a:t>
            </a:r>
            <a:r>
              <a:rPr lang="zh-CN" altLang="en-US"/>
              <a:t>一声</a:t>
            </a:r>
            <a:r>
              <a:rPr lang="en-US" altLang="zh-CN"/>
              <a:t>!</a:t>
            </a:r>
          </a:p>
        </p:txBody>
      </p:sp>
      <p:grpSp>
        <p:nvGrpSpPr>
          <p:cNvPr id="474116" name="Group 4"/>
          <p:cNvGrpSpPr>
            <a:grpSpLocks/>
          </p:cNvGrpSpPr>
          <p:nvPr/>
        </p:nvGrpSpPr>
        <p:grpSpPr bwMode="auto">
          <a:xfrm>
            <a:off x="4419600" y="3505200"/>
            <a:ext cx="4724400" cy="3194050"/>
            <a:chOff x="2784" y="2256"/>
            <a:chExt cx="2976" cy="2012"/>
          </a:xfrm>
        </p:grpSpPr>
        <p:sp>
          <p:nvSpPr>
            <p:cNvPr id="17450" name="Rectangle 5"/>
            <p:cNvSpPr>
              <a:spLocks noChangeArrowheads="1"/>
            </p:cNvSpPr>
            <p:nvPr/>
          </p:nvSpPr>
          <p:spPr bwMode="auto">
            <a:xfrm>
              <a:off x="3120" y="2304"/>
              <a:ext cx="2592" cy="192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51" name="Rectangle 6"/>
            <p:cNvSpPr>
              <a:spLocks noChangeArrowheads="1"/>
            </p:cNvSpPr>
            <p:nvPr/>
          </p:nvSpPr>
          <p:spPr bwMode="auto">
            <a:xfrm>
              <a:off x="2784" y="2256"/>
              <a:ext cx="2976" cy="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en-US" altLang="zh-CN" sz="2400" dirty="0" err="1">
                  <a:latin typeface="Courier New" pitchFamily="49" charset="0"/>
                </a:rPr>
                <a:t>set_trap_gate</a:t>
              </a:r>
              <a:r>
                <a:rPr lang="en-US" altLang="zh-CN" sz="2400" dirty="0">
                  <a:latin typeface="Courier New" pitchFamily="49" charset="0"/>
                </a:rPr>
                <a:t>(??,do?())</a:t>
              </a:r>
            </a:p>
            <a:p>
              <a:pPr lvl="1" eaLnBrk="1" hangingPunct="1">
                <a:lnSpc>
                  <a:spcPct val="120000"/>
                </a:lnSpc>
                <a:spcBef>
                  <a:spcPct val="0"/>
                </a:spcBef>
                <a:buClrTx/>
                <a:buSzTx/>
                <a:buFontTx/>
                <a:buNone/>
              </a:pPr>
              <a:r>
                <a:rPr lang="en-US" altLang="zh-CN" sz="2400" dirty="0">
                  <a:latin typeface="Courier New" pitchFamily="49" charset="0"/>
                </a:rPr>
                <a:t>do?()</a:t>
              </a:r>
            </a:p>
            <a:p>
              <a:pPr lvl="1" eaLnBrk="1" hangingPunct="1">
                <a:lnSpc>
                  <a:spcPct val="120000"/>
                </a:lnSpc>
                <a:spcBef>
                  <a:spcPct val="0"/>
                </a:spcBef>
                <a:buClrTx/>
                <a:buSzTx/>
                <a:buFontTx/>
                <a:buNone/>
              </a:pPr>
              <a:r>
                <a:rPr lang="en-US" altLang="zh-CN" sz="2400" dirty="0">
                  <a:latin typeface="Courier New" pitchFamily="49" charset="0"/>
                </a:rPr>
                <a:t>{ in AL, 0x??</a:t>
              </a:r>
            </a:p>
            <a:p>
              <a:pPr lvl="1" eaLnBrk="1" hangingPunct="1">
                <a:lnSpc>
                  <a:spcPct val="120000"/>
                </a:lnSpc>
                <a:spcBef>
                  <a:spcPct val="0"/>
                </a:spcBef>
                <a:buClrTx/>
                <a:buSzTx/>
                <a:buFontTx/>
                <a:buNone/>
              </a:pPr>
              <a:r>
                <a:rPr lang="en-US" altLang="zh-CN" sz="2400" dirty="0">
                  <a:latin typeface="Courier New" pitchFamily="49" charset="0"/>
                </a:rPr>
                <a:t>  if(AL!=</a:t>
              </a:r>
              <a:r>
                <a:rPr lang="en-US" altLang="zh-CN" sz="2400" dirty="0" smtClean="0">
                  <a:latin typeface="Courier New" pitchFamily="49" charset="0"/>
                </a:rPr>
                <a:t>ready</a:t>
              </a:r>
              <a:r>
                <a:rPr lang="en-US" altLang="zh-CN" sz="2400" dirty="0">
                  <a:latin typeface="Courier New" pitchFamily="49" charset="0"/>
                </a:rPr>
                <a:t>)</a:t>
              </a:r>
            </a:p>
            <a:p>
              <a:pPr lvl="1" eaLnBrk="1" hangingPunct="1">
                <a:lnSpc>
                  <a:spcPct val="120000"/>
                </a:lnSpc>
                <a:spcBef>
                  <a:spcPct val="0"/>
                </a:spcBef>
                <a:buClrTx/>
                <a:buSzTx/>
                <a:buFontTx/>
                <a:buNone/>
              </a:pPr>
              <a:r>
                <a:rPr lang="en-US" altLang="zh-CN" sz="2400" dirty="0">
                  <a:latin typeface="Courier New" pitchFamily="49" charset="0"/>
                </a:rPr>
                <a:t>  { error(); }</a:t>
              </a:r>
            </a:p>
            <a:p>
              <a:pPr lvl="1" eaLnBrk="1" hangingPunct="1">
                <a:lnSpc>
                  <a:spcPct val="120000"/>
                </a:lnSpc>
                <a:spcBef>
                  <a:spcPct val="0"/>
                </a:spcBef>
                <a:buClrTx/>
                <a:buSzTx/>
                <a:buFontTx/>
                <a:buNone/>
              </a:pPr>
              <a:r>
                <a:rPr lang="en-US" altLang="zh-CN" sz="2400" dirty="0">
                  <a:latin typeface="Courier New" pitchFamily="49" charset="0"/>
                </a:rPr>
                <a:t>  </a:t>
              </a:r>
              <a:r>
                <a:rPr lang="zh-CN" altLang="en-US" sz="2400" dirty="0">
                  <a:latin typeface="Courier New" pitchFamily="49" charset="0"/>
                </a:rPr>
                <a:t>读数据</a:t>
              </a:r>
              <a:r>
                <a:rPr lang="en-US" altLang="zh-CN" sz="2400" dirty="0">
                  <a:latin typeface="Courier New" pitchFamily="49" charset="0"/>
                </a:rPr>
                <a:t>...</a:t>
              </a:r>
            </a:p>
            <a:p>
              <a:pPr lvl="1" eaLnBrk="1" hangingPunct="1">
                <a:lnSpc>
                  <a:spcPct val="120000"/>
                </a:lnSpc>
                <a:spcBef>
                  <a:spcPct val="0"/>
                </a:spcBef>
                <a:buClrTx/>
                <a:buSzTx/>
                <a:buFontTx/>
                <a:buNone/>
              </a:pPr>
              <a:r>
                <a:rPr lang="en-US" altLang="zh-CN" sz="2400" dirty="0">
                  <a:latin typeface="Courier New" pitchFamily="49" charset="0"/>
                </a:rPr>
                <a:t>}</a:t>
              </a:r>
              <a:endParaRPr lang="en-US" altLang="zh-CN" sz="2400" dirty="0">
                <a:latin typeface="Courier New" pitchFamily="49" charset="0"/>
                <a:sym typeface="Symbol" pitchFamily="18" charset="2"/>
              </a:endParaRPr>
            </a:p>
          </p:txBody>
        </p:sp>
      </p:grpSp>
      <p:sp>
        <p:nvSpPr>
          <p:cNvPr id="474119" name="Text Box 7"/>
          <p:cNvSpPr txBox="1">
            <a:spLocks noChangeArrowheads="1"/>
          </p:cNvSpPr>
          <p:nvPr/>
        </p:nvSpPr>
        <p:spPr bwMode="auto">
          <a:xfrm>
            <a:off x="6629400" y="1295400"/>
            <a:ext cx="182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a:solidFill>
                  <a:srgbClr val="FF0000"/>
                </a:solidFill>
              </a:rPr>
              <a:t>中断</a:t>
            </a:r>
          </a:p>
        </p:txBody>
      </p:sp>
      <p:grpSp>
        <p:nvGrpSpPr>
          <p:cNvPr id="474120" name="Group 8"/>
          <p:cNvGrpSpPr>
            <a:grpSpLocks/>
          </p:cNvGrpSpPr>
          <p:nvPr/>
        </p:nvGrpSpPr>
        <p:grpSpPr bwMode="auto">
          <a:xfrm>
            <a:off x="1676400" y="1981200"/>
            <a:ext cx="2362200" cy="609600"/>
            <a:chOff x="2448" y="960"/>
            <a:chExt cx="1488" cy="384"/>
          </a:xfrm>
        </p:grpSpPr>
        <p:sp>
          <p:nvSpPr>
            <p:cNvPr id="17448" name="Rectangle 9"/>
            <p:cNvSpPr>
              <a:spLocks noChangeArrowheads="1"/>
            </p:cNvSpPr>
            <p:nvPr/>
          </p:nvSpPr>
          <p:spPr bwMode="auto">
            <a:xfrm>
              <a:off x="2448" y="960"/>
              <a:ext cx="1440" cy="38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49" name="Text Box 10"/>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t>发送</a:t>
              </a:r>
              <a:r>
                <a:rPr lang="en-US" altLang="zh-CN" sz="2400"/>
                <a:t>Read</a:t>
              </a:r>
              <a:r>
                <a:rPr lang="zh-CN" altLang="en-US" sz="2400"/>
                <a:t>命令</a:t>
              </a:r>
            </a:p>
          </p:txBody>
        </p:sp>
      </p:grpSp>
      <p:grpSp>
        <p:nvGrpSpPr>
          <p:cNvPr id="474123" name="Group 11"/>
          <p:cNvGrpSpPr>
            <a:grpSpLocks/>
          </p:cNvGrpSpPr>
          <p:nvPr/>
        </p:nvGrpSpPr>
        <p:grpSpPr bwMode="auto">
          <a:xfrm>
            <a:off x="1676400" y="3124200"/>
            <a:ext cx="2362200" cy="609600"/>
            <a:chOff x="2448" y="960"/>
            <a:chExt cx="1488" cy="384"/>
          </a:xfrm>
        </p:grpSpPr>
        <p:sp>
          <p:nvSpPr>
            <p:cNvPr id="17446" name="Rectangle 12"/>
            <p:cNvSpPr>
              <a:spLocks noChangeArrowheads="1"/>
            </p:cNvSpPr>
            <p:nvPr/>
          </p:nvSpPr>
          <p:spPr bwMode="auto">
            <a:xfrm>
              <a:off x="2448" y="960"/>
              <a:ext cx="1440" cy="38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47" name="Text Box 13"/>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t> Read I/O</a:t>
              </a:r>
              <a:r>
                <a:rPr lang="zh-CN" altLang="en-US" sz="2400"/>
                <a:t>状态</a:t>
              </a:r>
            </a:p>
          </p:txBody>
        </p:sp>
      </p:grpSp>
      <p:grpSp>
        <p:nvGrpSpPr>
          <p:cNvPr id="474126" name="Group 14"/>
          <p:cNvGrpSpPr>
            <a:grpSpLocks/>
          </p:cNvGrpSpPr>
          <p:nvPr/>
        </p:nvGrpSpPr>
        <p:grpSpPr bwMode="auto">
          <a:xfrm>
            <a:off x="1676400" y="3733800"/>
            <a:ext cx="2362200" cy="838200"/>
            <a:chOff x="1056" y="2352"/>
            <a:chExt cx="1488" cy="528"/>
          </a:xfrm>
        </p:grpSpPr>
        <p:grpSp>
          <p:nvGrpSpPr>
            <p:cNvPr id="17442" name="Group 15"/>
            <p:cNvGrpSpPr>
              <a:grpSpLocks/>
            </p:cNvGrpSpPr>
            <p:nvPr/>
          </p:nvGrpSpPr>
          <p:grpSpPr bwMode="auto">
            <a:xfrm>
              <a:off x="1056" y="2496"/>
              <a:ext cx="1488" cy="384"/>
              <a:chOff x="2448" y="960"/>
              <a:chExt cx="1488" cy="384"/>
            </a:xfrm>
          </p:grpSpPr>
          <p:sp>
            <p:nvSpPr>
              <p:cNvPr id="17444" name="Rectangle 16"/>
              <p:cNvSpPr>
                <a:spLocks noChangeArrowheads="1"/>
              </p:cNvSpPr>
              <p:nvPr/>
            </p:nvSpPr>
            <p:spPr bwMode="auto">
              <a:xfrm>
                <a:off x="2448" y="960"/>
                <a:ext cx="1440" cy="38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45" name="Text Box 17"/>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t> </a:t>
                </a:r>
                <a:r>
                  <a:rPr lang="zh-CN" altLang="en-US" sz="2400"/>
                  <a:t>检查</a:t>
                </a:r>
                <a:r>
                  <a:rPr lang="en-US" altLang="zh-CN" sz="2400"/>
                  <a:t>I/O</a:t>
                </a:r>
                <a:r>
                  <a:rPr lang="zh-CN" altLang="en-US" sz="2400"/>
                  <a:t>状态</a:t>
                </a:r>
              </a:p>
            </p:txBody>
          </p:sp>
        </p:grpSp>
        <p:sp>
          <p:nvSpPr>
            <p:cNvPr id="17443" name="Line 18"/>
            <p:cNvSpPr>
              <a:spLocks noChangeShapeType="1"/>
            </p:cNvSpPr>
            <p:nvPr/>
          </p:nvSpPr>
          <p:spPr bwMode="auto">
            <a:xfrm>
              <a:off x="1776" y="2352"/>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74131" name="Group 19"/>
          <p:cNvGrpSpPr>
            <a:grpSpLocks/>
          </p:cNvGrpSpPr>
          <p:nvPr/>
        </p:nvGrpSpPr>
        <p:grpSpPr bwMode="auto">
          <a:xfrm>
            <a:off x="1676400" y="4495800"/>
            <a:ext cx="2362200" cy="1066800"/>
            <a:chOff x="1056" y="2832"/>
            <a:chExt cx="1488" cy="672"/>
          </a:xfrm>
        </p:grpSpPr>
        <p:grpSp>
          <p:nvGrpSpPr>
            <p:cNvPr id="17437" name="Group 20"/>
            <p:cNvGrpSpPr>
              <a:grpSpLocks/>
            </p:cNvGrpSpPr>
            <p:nvPr/>
          </p:nvGrpSpPr>
          <p:grpSpPr bwMode="auto">
            <a:xfrm>
              <a:off x="1056" y="3120"/>
              <a:ext cx="1488" cy="384"/>
              <a:chOff x="2448" y="960"/>
              <a:chExt cx="1488" cy="384"/>
            </a:xfrm>
          </p:grpSpPr>
          <p:sp>
            <p:nvSpPr>
              <p:cNvPr id="17440" name="Rectangle 21"/>
              <p:cNvSpPr>
                <a:spLocks noChangeArrowheads="1"/>
              </p:cNvSpPr>
              <p:nvPr/>
            </p:nvSpPr>
            <p:spPr bwMode="auto">
              <a:xfrm>
                <a:off x="2448" y="960"/>
                <a:ext cx="1440" cy="38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41" name="Text Box 22"/>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t>从</a:t>
                </a:r>
                <a:r>
                  <a:rPr lang="en-US" altLang="zh-CN" sz="2400"/>
                  <a:t>I/O</a:t>
                </a:r>
                <a:r>
                  <a:rPr lang="zh-CN" altLang="en-US" sz="2400"/>
                  <a:t>读取数据</a:t>
                </a:r>
              </a:p>
            </p:txBody>
          </p:sp>
        </p:grpSp>
        <p:sp>
          <p:nvSpPr>
            <p:cNvPr id="17438" name="Line 23"/>
            <p:cNvSpPr>
              <a:spLocks noChangeShapeType="1"/>
            </p:cNvSpPr>
            <p:nvPr/>
          </p:nvSpPr>
          <p:spPr bwMode="auto">
            <a:xfrm>
              <a:off x="1776" y="2880"/>
              <a:ext cx="0"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9" name="Rectangle 24"/>
            <p:cNvSpPr>
              <a:spLocks noChangeArrowheads="1"/>
            </p:cNvSpPr>
            <p:nvPr/>
          </p:nvSpPr>
          <p:spPr bwMode="auto">
            <a:xfrm>
              <a:off x="1824" y="2832"/>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a:t>就绪</a:t>
              </a:r>
            </a:p>
          </p:txBody>
        </p:sp>
      </p:grpSp>
      <p:grpSp>
        <p:nvGrpSpPr>
          <p:cNvPr id="474137" name="Group 25"/>
          <p:cNvGrpSpPr>
            <a:grpSpLocks/>
          </p:cNvGrpSpPr>
          <p:nvPr/>
        </p:nvGrpSpPr>
        <p:grpSpPr bwMode="auto">
          <a:xfrm>
            <a:off x="1676400" y="5562600"/>
            <a:ext cx="2362200" cy="838200"/>
            <a:chOff x="1056" y="3504"/>
            <a:chExt cx="1488" cy="528"/>
          </a:xfrm>
        </p:grpSpPr>
        <p:grpSp>
          <p:nvGrpSpPr>
            <p:cNvPr id="17433" name="Group 26"/>
            <p:cNvGrpSpPr>
              <a:grpSpLocks/>
            </p:cNvGrpSpPr>
            <p:nvPr/>
          </p:nvGrpSpPr>
          <p:grpSpPr bwMode="auto">
            <a:xfrm>
              <a:off x="1056" y="3648"/>
              <a:ext cx="1488" cy="384"/>
              <a:chOff x="2448" y="960"/>
              <a:chExt cx="1488" cy="384"/>
            </a:xfrm>
          </p:grpSpPr>
          <p:sp>
            <p:nvSpPr>
              <p:cNvPr id="17435" name="Rectangle 27"/>
              <p:cNvSpPr>
                <a:spLocks noChangeArrowheads="1"/>
              </p:cNvSpPr>
              <p:nvPr/>
            </p:nvSpPr>
            <p:spPr bwMode="auto">
              <a:xfrm>
                <a:off x="2448" y="960"/>
                <a:ext cx="1440" cy="38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36" name="Text Box 28"/>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t>将数据写内存</a:t>
                </a:r>
              </a:p>
            </p:txBody>
          </p:sp>
        </p:grpSp>
        <p:sp>
          <p:nvSpPr>
            <p:cNvPr id="17434" name="Line 29"/>
            <p:cNvSpPr>
              <a:spLocks noChangeShapeType="1"/>
            </p:cNvSpPr>
            <p:nvPr/>
          </p:nvSpPr>
          <p:spPr bwMode="auto">
            <a:xfrm>
              <a:off x="1776" y="3504"/>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74142" name="Group 30"/>
          <p:cNvGrpSpPr>
            <a:grpSpLocks/>
          </p:cNvGrpSpPr>
          <p:nvPr/>
        </p:nvGrpSpPr>
        <p:grpSpPr bwMode="auto">
          <a:xfrm>
            <a:off x="3962400" y="2286000"/>
            <a:ext cx="3581400" cy="457200"/>
            <a:chOff x="2496" y="1440"/>
            <a:chExt cx="2256" cy="288"/>
          </a:xfrm>
        </p:grpSpPr>
        <p:sp>
          <p:nvSpPr>
            <p:cNvPr id="17431" name="Line 31"/>
            <p:cNvSpPr>
              <a:spLocks noChangeShapeType="1"/>
            </p:cNvSpPr>
            <p:nvPr/>
          </p:nvSpPr>
          <p:spPr bwMode="auto">
            <a:xfrm>
              <a:off x="2496" y="1584"/>
              <a:ext cx="336" cy="0"/>
            </a:xfrm>
            <a:prstGeom prst="line">
              <a:avLst/>
            </a:prstGeom>
            <a:noFill/>
            <a:ln w="38100" cap="rnd">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2" name="Text Box 32"/>
            <p:cNvSpPr txBox="1">
              <a:spLocks noChangeArrowheads="1"/>
            </p:cNvSpPr>
            <p:nvPr/>
          </p:nvSpPr>
          <p:spPr bwMode="auto">
            <a:xfrm>
              <a:off x="2832" y="1440"/>
              <a:ext cx="19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CPU</a:t>
              </a:r>
              <a:r>
                <a:rPr lang="zh-CN" altLang="en-US" sz="2400">
                  <a:solidFill>
                    <a:srgbClr val="FF0000"/>
                  </a:solidFill>
                </a:rPr>
                <a:t>做其它工作</a:t>
              </a:r>
            </a:p>
          </p:txBody>
        </p:sp>
      </p:grpSp>
      <p:grpSp>
        <p:nvGrpSpPr>
          <p:cNvPr id="474145" name="Group 33"/>
          <p:cNvGrpSpPr>
            <a:grpSpLocks/>
          </p:cNvGrpSpPr>
          <p:nvPr/>
        </p:nvGrpSpPr>
        <p:grpSpPr bwMode="auto">
          <a:xfrm>
            <a:off x="3962400" y="3048000"/>
            <a:ext cx="2438400" cy="457200"/>
            <a:chOff x="2496" y="1920"/>
            <a:chExt cx="1536" cy="288"/>
          </a:xfrm>
        </p:grpSpPr>
        <p:sp>
          <p:nvSpPr>
            <p:cNvPr id="17429" name="Line 34"/>
            <p:cNvSpPr>
              <a:spLocks noChangeShapeType="1"/>
            </p:cNvSpPr>
            <p:nvPr/>
          </p:nvSpPr>
          <p:spPr bwMode="auto">
            <a:xfrm flipH="1">
              <a:off x="2496" y="2064"/>
              <a:ext cx="336" cy="0"/>
            </a:xfrm>
            <a:prstGeom prst="line">
              <a:avLst/>
            </a:prstGeom>
            <a:noFill/>
            <a:ln w="28575" cap="rnd">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0" name="Text Box 35"/>
            <p:cNvSpPr txBox="1">
              <a:spLocks noChangeArrowheads="1"/>
            </p:cNvSpPr>
            <p:nvPr/>
          </p:nvSpPr>
          <p:spPr bwMode="auto">
            <a:xfrm>
              <a:off x="2832" y="1920"/>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sym typeface="Wingdings" pitchFamily="2" charset="2"/>
                </a:rPr>
                <a:t>I/O </a:t>
              </a:r>
              <a:r>
                <a:rPr lang="zh-CN" altLang="en-US" sz="2400">
                  <a:solidFill>
                    <a:srgbClr val="FF0000"/>
                  </a:solidFill>
                  <a:sym typeface="Wingdings" pitchFamily="2" charset="2"/>
                </a:rPr>
                <a:t>中断</a:t>
              </a:r>
              <a:endParaRPr lang="zh-CN" altLang="en-US" sz="2400">
                <a:solidFill>
                  <a:srgbClr val="FF0000"/>
                </a:solidFill>
              </a:endParaRPr>
            </a:p>
          </p:txBody>
        </p:sp>
      </p:grpSp>
      <p:grpSp>
        <p:nvGrpSpPr>
          <p:cNvPr id="474148" name="Group 36"/>
          <p:cNvGrpSpPr>
            <a:grpSpLocks/>
          </p:cNvGrpSpPr>
          <p:nvPr/>
        </p:nvGrpSpPr>
        <p:grpSpPr bwMode="auto">
          <a:xfrm>
            <a:off x="76200" y="2514600"/>
            <a:ext cx="2743200" cy="914400"/>
            <a:chOff x="48" y="1584"/>
            <a:chExt cx="1728" cy="576"/>
          </a:xfrm>
        </p:grpSpPr>
        <p:sp>
          <p:nvSpPr>
            <p:cNvPr id="17427" name="AutoShape 37"/>
            <p:cNvSpPr>
              <a:spLocks noChangeArrowheads="1"/>
            </p:cNvSpPr>
            <p:nvPr/>
          </p:nvSpPr>
          <p:spPr bwMode="auto">
            <a:xfrm rot="10800000">
              <a:off x="48" y="1584"/>
              <a:ext cx="1008" cy="576"/>
            </a:xfrm>
            <a:prstGeom prst="wedgeRoundRectCallout">
              <a:avLst>
                <a:gd name="adj1" fmla="val -112699"/>
                <a:gd name="adj2" fmla="val 13537"/>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a:t>CPU</a:t>
              </a:r>
              <a:r>
                <a:rPr lang="zh-CN" altLang="en-US" sz="2400"/>
                <a:t>和</a:t>
              </a:r>
              <a:r>
                <a:rPr lang="en-US" altLang="zh-CN" sz="2400"/>
                <a:t>I/O</a:t>
              </a:r>
              <a:r>
                <a:rPr lang="zh-CN" altLang="en-US" sz="2400"/>
                <a:t>并行</a:t>
              </a:r>
            </a:p>
          </p:txBody>
        </p:sp>
        <p:sp>
          <p:nvSpPr>
            <p:cNvPr id="17428" name="Line 38"/>
            <p:cNvSpPr>
              <a:spLocks noChangeShapeType="1"/>
            </p:cNvSpPr>
            <p:nvPr/>
          </p:nvSpPr>
          <p:spPr bwMode="auto">
            <a:xfrm>
              <a:off x="1776" y="1680"/>
              <a:ext cx="0" cy="240"/>
            </a:xfrm>
            <a:prstGeom prst="line">
              <a:avLst/>
            </a:prstGeom>
            <a:noFill/>
            <a:ln w="76200" cmpd="tri">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74151" name="Group 39"/>
          <p:cNvGrpSpPr>
            <a:grpSpLocks/>
          </p:cNvGrpSpPr>
          <p:nvPr/>
        </p:nvGrpSpPr>
        <p:grpSpPr bwMode="auto">
          <a:xfrm>
            <a:off x="3962400" y="4286250"/>
            <a:ext cx="914400" cy="2038350"/>
            <a:chOff x="3072" y="2496"/>
            <a:chExt cx="576" cy="1284"/>
          </a:xfrm>
        </p:grpSpPr>
        <p:sp>
          <p:nvSpPr>
            <p:cNvPr id="17424" name="Text Box 40"/>
            <p:cNvSpPr txBox="1">
              <a:spLocks noChangeArrowheads="1"/>
            </p:cNvSpPr>
            <p:nvPr/>
          </p:nvSpPr>
          <p:spPr bwMode="auto">
            <a:xfrm>
              <a:off x="3216" y="2784"/>
              <a:ext cx="432" cy="99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出错处理</a:t>
              </a:r>
            </a:p>
          </p:txBody>
        </p:sp>
        <p:sp>
          <p:nvSpPr>
            <p:cNvPr id="17425" name="Line 41"/>
            <p:cNvSpPr>
              <a:spLocks noChangeShapeType="1"/>
            </p:cNvSpPr>
            <p:nvPr/>
          </p:nvSpPr>
          <p:spPr bwMode="auto">
            <a:xfrm>
              <a:off x="3072" y="2496"/>
              <a:ext cx="33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6" name="Line 42"/>
            <p:cNvSpPr>
              <a:spLocks noChangeShapeType="1"/>
            </p:cNvSpPr>
            <p:nvPr/>
          </p:nvSpPr>
          <p:spPr bwMode="auto">
            <a:xfrm>
              <a:off x="3408" y="2496"/>
              <a:ext cx="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74155" name="AutoShape 43"/>
          <p:cNvSpPr>
            <a:spLocks noChangeArrowheads="1"/>
          </p:cNvSpPr>
          <p:nvPr/>
        </p:nvSpPr>
        <p:spPr bwMode="auto">
          <a:xfrm rot="10800000">
            <a:off x="6400800" y="76200"/>
            <a:ext cx="2743200" cy="914400"/>
          </a:xfrm>
          <a:prstGeom prst="wedgeRoundRectCallout">
            <a:avLst>
              <a:gd name="adj1" fmla="val 26042"/>
              <a:gd name="adj2" fmla="val -96875"/>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中断是大部分</a:t>
            </a:r>
            <a:r>
              <a:rPr lang="en-US" altLang="zh-CN" sz="2400"/>
              <a:t>I/O</a:t>
            </a:r>
            <a:r>
              <a:rPr lang="zh-CN" altLang="en-US" sz="2400"/>
              <a:t>的处理方式</a:t>
            </a:r>
            <a:r>
              <a:rPr lang="en-US" altLang="zh-CN" sz="24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74115"/>
                                        </p:tgtEl>
                                        <p:attrNameLst>
                                          <p:attrName>style.visibility</p:attrName>
                                        </p:attrNameLst>
                                      </p:cBhvr>
                                      <p:to>
                                        <p:strVal val="visible"/>
                                      </p:to>
                                    </p:set>
                                    <p:animEffect transition="in" filter="dissolve">
                                      <p:cBhvr>
                                        <p:cTn id="7" dur="500"/>
                                        <p:tgtEl>
                                          <p:spTgt spid="4741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4119"/>
                                        </p:tgtEl>
                                        <p:attrNameLst>
                                          <p:attrName>style.visibility</p:attrName>
                                        </p:attrNameLst>
                                      </p:cBhvr>
                                      <p:to>
                                        <p:strVal val="visible"/>
                                      </p:to>
                                    </p:set>
                                    <p:animEffect transition="in" filter="dissolve">
                                      <p:cBhvr>
                                        <p:cTn id="12" dur="500"/>
                                        <p:tgtEl>
                                          <p:spTgt spid="4741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74120"/>
                                        </p:tgtEl>
                                        <p:attrNameLst>
                                          <p:attrName>style.visibility</p:attrName>
                                        </p:attrNameLst>
                                      </p:cBhvr>
                                      <p:to>
                                        <p:strVal val="visible"/>
                                      </p:to>
                                    </p:set>
                                    <p:animEffect transition="in" filter="dissolve">
                                      <p:cBhvr>
                                        <p:cTn id="17" dur="500"/>
                                        <p:tgtEl>
                                          <p:spTgt spid="4741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8" fill="hold" nodeType="clickEffect">
                                  <p:stCondLst>
                                    <p:cond delay="0"/>
                                  </p:stCondLst>
                                  <p:childTnLst>
                                    <p:set>
                                      <p:cBhvr>
                                        <p:cTn id="21" dur="1" fill="hold">
                                          <p:stCondLst>
                                            <p:cond delay="0"/>
                                          </p:stCondLst>
                                        </p:cTn>
                                        <p:tgtEl>
                                          <p:spTgt spid="474142"/>
                                        </p:tgtEl>
                                        <p:attrNameLst>
                                          <p:attrName>style.visibility</p:attrName>
                                        </p:attrNameLst>
                                      </p:cBhvr>
                                      <p:to>
                                        <p:strVal val="visible"/>
                                      </p:to>
                                    </p:set>
                                    <p:anim calcmode="lin" valueType="num">
                                      <p:cBhvr>
                                        <p:cTn id="22" dur="500" fill="hold"/>
                                        <p:tgtEl>
                                          <p:spTgt spid="474142"/>
                                        </p:tgtEl>
                                        <p:attrNameLst>
                                          <p:attrName>ppt_x</p:attrName>
                                        </p:attrNameLst>
                                      </p:cBhvr>
                                      <p:tavLst>
                                        <p:tav tm="0">
                                          <p:val>
                                            <p:strVal val="#ppt_x-#ppt_w/2"/>
                                          </p:val>
                                        </p:tav>
                                        <p:tav tm="100000">
                                          <p:val>
                                            <p:strVal val="#ppt_x"/>
                                          </p:val>
                                        </p:tav>
                                      </p:tavLst>
                                    </p:anim>
                                    <p:anim calcmode="lin" valueType="num">
                                      <p:cBhvr>
                                        <p:cTn id="23" dur="500" fill="hold"/>
                                        <p:tgtEl>
                                          <p:spTgt spid="474142"/>
                                        </p:tgtEl>
                                        <p:attrNameLst>
                                          <p:attrName>ppt_y</p:attrName>
                                        </p:attrNameLst>
                                      </p:cBhvr>
                                      <p:tavLst>
                                        <p:tav tm="0">
                                          <p:val>
                                            <p:strVal val="#ppt_y"/>
                                          </p:val>
                                        </p:tav>
                                        <p:tav tm="100000">
                                          <p:val>
                                            <p:strVal val="#ppt_y"/>
                                          </p:val>
                                        </p:tav>
                                      </p:tavLst>
                                    </p:anim>
                                    <p:anim calcmode="lin" valueType="num">
                                      <p:cBhvr>
                                        <p:cTn id="24" dur="500" fill="hold"/>
                                        <p:tgtEl>
                                          <p:spTgt spid="474142"/>
                                        </p:tgtEl>
                                        <p:attrNameLst>
                                          <p:attrName>ppt_w</p:attrName>
                                        </p:attrNameLst>
                                      </p:cBhvr>
                                      <p:tavLst>
                                        <p:tav tm="0">
                                          <p:val>
                                            <p:fltVal val="0"/>
                                          </p:val>
                                        </p:tav>
                                        <p:tav tm="100000">
                                          <p:val>
                                            <p:strVal val="#ppt_w"/>
                                          </p:val>
                                        </p:tav>
                                      </p:tavLst>
                                    </p:anim>
                                    <p:anim calcmode="lin" valueType="num">
                                      <p:cBhvr>
                                        <p:cTn id="25" dur="500" fill="hold"/>
                                        <p:tgtEl>
                                          <p:spTgt spid="474142"/>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474148"/>
                                        </p:tgtEl>
                                        <p:attrNameLst>
                                          <p:attrName>style.visibility</p:attrName>
                                        </p:attrNameLst>
                                      </p:cBhvr>
                                      <p:to>
                                        <p:strVal val="visible"/>
                                      </p:to>
                                    </p:set>
                                    <p:animEffect transition="in" filter="dissolve">
                                      <p:cBhvr>
                                        <p:cTn id="30" dur="500"/>
                                        <p:tgtEl>
                                          <p:spTgt spid="47414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2" fill="hold" nodeType="clickEffect">
                                  <p:stCondLst>
                                    <p:cond delay="0"/>
                                  </p:stCondLst>
                                  <p:childTnLst>
                                    <p:set>
                                      <p:cBhvr>
                                        <p:cTn id="34" dur="1" fill="hold">
                                          <p:stCondLst>
                                            <p:cond delay="0"/>
                                          </p:stCondLst>
                                        </p:cTn>
                                        <p:tgtEl>
                                          <p:spTgt spid="474145"/>
                                        </p:tgtEl>
                                        <p:attrNameLst>
                                          <p:attrName>style.visibility</p:attrName>
                                        </p:attrNameLst>
                                      </p:cBhvr>
                                      <p:to>
                                        <p:strVal val="visible"/>
                                      </p:to>
                                    </p:set>
                                    <p:anim calcmode="lin" valueType="num">
                                      <p:cBhvr>
                                        <p:cTn id="35" dur="500" fill="hold"/>
                                        <p:tgtEl>
                                          <p:spTgt spid="474145"/>
                                        </p:tgtEl>
                                        <p:attrNameLst>
                                          <p:attrName>ppt_x</p:attrName>
                                        </p:attrNameLst>
                                      </p:cBhvr>
                                      <p:tavLst>
                                        <p:tav tm="0">
                                          <p:val>
                                            <p:strVal val="#ppt_x+#ppt_w/2"/>
                                          </p:val>
                                        </p:tav>
                                        <p:tav tm="100000">
                                          <p:val>
                                            <p:strVal val="#ppt_x"/>
                                          </p:val>
                                        </p:tav>
                                      </p:tavLst>
                                    </p:anim>
                                    <p:anim calcmode="lin" valueType="num">
                                      <p:cBhvr>
                                        <p:cTn id="36" dur="500" fill="hold"/>
                                        <p:tgtEl>
                                          <p:spTgt spid="474145"/>
                                        </p:tgtEl>
                                        <p:attrNameLst>
                                          <p:attrName>ppt_y</p:attrName>
                                        </p:attrNameLst>
                                      </p:cBhvr>
                                      <p:tavLst>
                                        <p:tav tm="0">
                                          <p:val>
                                            <p:strVal val="#ppt_y"/>
                                          </p:val>
                                        </p:tav>
                                        <p:tav tm="100000">
                                          <p:val>
                                            <p:strVal val="#ppt_y"/>
                                          </p:val>
                                        </p:tav>
                                      </p:tavLst>
                                    </p:anim>
                                    <p:anim calcmode="lin" valueType="num">
                                      <p:cBhvr>
                                        <p:cTn id="37" dur="500" fill="hold"/>
                                        <p:tgtEl>
                                          <p:spTgt spid="474145"/>
                                        </p:tgtEl>
                                        <p:attrNameLst>
                                          <p:attrName>ppt_w</p:attrName>
                                        </p:attrNameLst>
                                      </p:cBhvr>
                                      <p:tavLst>
                                        <p:tav tm="0">
                                          <p:val>
                                            <p:fltVal val="0"/>
                                          </p:val>
                                        </p:tav>
                                        <p:tav tm="100000">
                                          <p:val>
                                            <p:strVal val="#ppt_w"/>
                                          </p:val>
                                        </p:tav>
                                      </p:tavLst>
                                    </p:anim>
                                    <p:anim calcmode="lin" valueType="num">
                                      <p:cBhvr>
                                        <p:cTn id="38" dur="500" fill="hold"/>
                                        <p:tgtEl>
                                          <p:spTgt spid="474145"/>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474123"/>
                                        </p:tgtEl>
                                        <p:attrNameLst>
                                          <p:attrName>style.visibility</p:attrName>
                                        </p:attrNameLst>
                                      </p:cBhvr>
                                      <p:to>
                                        <p:strVal val="visible"/>
                                      </p:to>
                                    </p:set>
                                    <p:animEffect transition="in" filter="dissolve">
                                      <p:cBhvr>
                                        <p:cTn id="43" dur="500"/>
                                        <p:tgtEl>
                                          <p:spTgt spid="47412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nodeType="clickEffect">
                                  <p:stCondLst>
                                    <p:cond delay="0"/>
                                  </p:stCondLst>
                                  <p:childTnLst>
                                    <p:set>
                                      <p:cBhvr>
                                        <p:cTn id="47" dur="1" fill="hold">
                                          <p:stCondLst>
                                            <p:cond delay="0"/>
                                          </p:stCondLst>
                                        </p:cTn>
                                        <p:tgtEl>
                                          <p:spTgt spid="474126"/>
                                        </p:tgtEl>
                                        <p:attrNameLst>
                                          <p:attrName>style.visibility</p:attrName>
                                        </p:attrNameLst>
                                      </p:cBhvr>
                                      <p:to>
                                        <p:strVal val="visible"/>
                                      </p:to>
                                    </p:set>
                                    <p:animEffect transition="in" filter="wipe(up)">
                                      <p:cBhvr>
                                        <p:cTn id="48" dur="500"/>
                                        <p:tgtEl>
                                          <p:spTgt spid="47412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nodeType="clickEffect">
                                  <p:stCondLst>
                                    <p:cond delay="0"/>
                                  </p:stCondLst>
                                  <p:childTnLst>
                                    <p:set>
                                      <p:cBhvr>
                                        <p:cTn id="52" dur="1" fill="hold">
                                          <p:stCondLst>
                                            <p:cond delay="0"/>
                                          </p:stCondLst>
                                        </p:cTn>
                                        <p:tgtEl>
                                          <p:spTgt spid="474131"/>
                                        </p:tgtEl>
                                        <p:attrNameLst>
                                          <p:attrName>style.visibility</p:attrName>
                                        </p:attrNameLst>
                                      </p:cBhvr>
                                      <p:to>
                                        <p:strVal val="visible"/>
                                      </p:to>
                                    </p:set>
                                    <p:animEffect transition="in" filter="wipe(up)">
                                      <p:cBhvr>
                                        <p:cTn id="53" dur="500"/>
                                        <p:tgtEl>
                                          <p:spTgt spid="47413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nodeType="clickEffect">
                                  <p:stCondLst>
                                    <p:cond delay="0"/>
                                  </p:stCondLst>
                                  <p:childTnLst>
                                    <p:set>
                                      <p:cBhvr>
                                        <p:cTn id="57" dur="1" fill="hold">
                                          <p:stCondLst>
                                            <p:cond delay="0"/>
                                          </p:stCondLst>
                                        </p:cTn>
                                        <p:tgtEl>
                                          <p:spTgt spid="474137"/>
                                        </p:tgtEl>
                                        <p:attrNameLst>
                                          <p:attrName>style.visibility</p:attrName>
                                        </p:attrNameLst>
                                      </p:cBhvr>
                                      <p:to>
                                        <p:strVal val="visible"/>
                                      </p:to>
                                    </p:set>
                                    <p:animEffect transition="in" filter="wipe(up)">
                                      <p:cBhvr>
                                        <p:cTn id="58" dur="500"/>
                                        <p:tgtEl>
                                          <p:spTgt spid="47413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nodeType="clickEffect">
                                  <p:stCondLst>
                                    <p:cond delay="0"/>
                                  </p:stCondLst>
                                  <p:childTnLst>
                                    <p:set>
                                      <p:cBhvr>
                                        <p:cTn id="62" dur="1" fill="hold">
                                          <p:stCondLst>
                                            <p:cond delay="0"/>
                                          </p:stCondLst>
                                        </p:cTn>
                                        <p:tgtEl>
                                          <p:spTgt spid="474151"/>
                                        </p:tgtEl>
                                        <p:attrNameLst>
                                          <p:attrName>style.visibility</p:attrName>
                                        </p:attrNameLst>
                                      </p:cBhvr>
                                      <p:to>
                                        <p:strVal val="visible"/>
                                      </p:to>
                                    </p:set>
                                    <p:animEffect transition="in" filter="dissolve">
                                      <p:cBhvr>
                                        <p:cTn id="63" dur="500"/>
                                        <p:tgtEl>
                                          <p:spTgt spid="47415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nodeType="clickEffect">
                                  <p:stCondLst>
                                    <p:cond delay="0"/>
                                  </p:stCondLst>
                                  <p:childTnLst>
                                    <p:set>
                                      <p:cBhvr>
                                        <p:cTn id="67" dur="1" fill="hold">
                                          <p:stCondLst>
                                            <p:cond delay="0"/>
                                          </p:stCondLst>
                                        </p:cTn>
                                        <p:tgtEl>
                                          <p:spTgt spid="474116"/>
                                        </p:tgtEl>
                                        <p:attrNameLst>
                                          <p:attrName>style.visibility</p:attrName>
                                        </p:attrNameLst>
                                      </p:cBhvr>
                                      <p:to>
                                        <p:strVal val="visible"/>
                                      </p:to>
                                    </p:set>
                                    <p:animEffect transition="in" filter="dissolve">
                                      <p:cBhvr>
                                        <p:cTn id="68" dur="500"/>
                                        <p:tgtEl>
                                          <p:spTgt spid="474116"/>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474155"/>
                                        </p:tgtEl>
                                        <p:attrNameLst>
                                          <p:attrName>style.visibility</p:attrName>
                                        </p:attrNameLst>
                                      </p:cBhvr>
                                      <p:to>
                                        <p:strVal val="visible"/>
                                      </p:to>
                                    </p:set>
                                    <p:animEffect transition="in" filter="dissolve">
                                      <p:cBhvr>
                                        <p:cTn id="73" dur="500"/>
                                        <p:tgtEl>
                                          <p:spTgt spid="474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5" grpId="0"/>
      <p:bldP spid="474119" grpId="0"/>
      <p:bldP spid="47415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z="3200" smtClean="0">
                <a:solidFill>
                  <a:srgbClr val="CC0000"/>
                </a:solidFill>
              </a:rPr>
              <a:t>例子：中断方法控制</a:t>
            </a:r>
            <a:r>
              <a:rPr lang="en-US" altLang="zh-CN" sz="3200" smtClean="0">
                <a:solidFill>
                  <a:srgbClr val="CC0000"/>
                </a:solidFill>
              </a:rPr>
              <a:t>I/O</a:t>
            </a:r>
            <a:r>
              <a:rPr lang="zh-CN" altLang="en-US" sz="3200" smtClean="0">
                <a:solidFill>
                  <a:srgbClr val="CC0000"/>
                </a:solidFill>
              </a:rPr>
              <a:t>设备读入数据流程</a:t>
            </a:r>
          </a:p>
        </p:txBody>
      </p:sp>
      <p:sp>
        <p:nvSpPr>
          <p:cNvPr id="18435" name="Line 7"/>
          <p:cNvSpPr>
            <a:spLocks noChangeShapeType="1"/>
          </p:cNvSpPr>
          <p:nvPr/>
        </p:nvSpPr>
        <p:spPr bwMode="auto">
          <a:xfrm flipV="1">
            <a:off x="7442200" y="5454650"/>
            <a:ext cx="1588" cy="868363"/>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7" name="Line 9"/>
          <p:cNvSpPr>
            <a:spLocks noChangeShapeType="1"/>
          </p:cNvSpPr>
          <p:nvPr/>
        </p:nvSpPr>
        <p:spPr bwMode="auto">
          <a:xfrm flipV="1">
            <a:off x="3987800" y="3592513"/>
            <a:ext cx="0" cy="1293812"/>
          </a:xfrm>
          <a:prstGeom prst="line">
            <a:avLst/>
          </a:prstGeom>
          <a:noFill/>
          <a:ln w="19050">
            <a:solidFill>
              <a:srgbClr val="000000"/>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8438" name="Line 10"/>
          <p:cNvSpPr>
            <a:spLocks noChangeShapeType="1"/>
          </p:cNvSpPr>
          <p:nvPr/>
        </p:nvSpPr>
        <p:spPr bwMode="auto">
          <a:xfrm>
            <a:off x="2836863" y="3355975"/>
            <a:ext cx="288925" cy="1588"/>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9" name="Rectangle 11"/>
          <p:cNvSpPr>
            <a:spLocks noChangeArrowheads="1"/>
          </p:cNvSpPr>
          <p:nvPr/>
        </p:nvSpPr>
        <p:spPr bwMode="auto">
          <a:xfrm>
            <a:off x="1025525" y="3343275"/>
            <a:ext cx="1809750" cy="620713"/>
          </a:xfrm>
          <a:prstGeom prst="rect">
            <a:avLst/>
          </a:prstGeom>
          <a:solidFill>
            <a:srgbClr val="FFFFFF"/>
          </a:solidFill>
          <a:ln w="9525">
            <a:solidFill>
              <a:srgbClr val="000000"/>
            </a:solidFill>
            <a:miter lim="800000"/>
            <a:headEnd/>
            <a:tailEnd/>
          </a:ln>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1400">
                <a:latin typeface="Times New Roman" pitchFamily="18" charset="0"/>
              </a:rPr>
              <a:t>该进程进入阻塞态</a:t>
            </a:r>
          </a:p>
          <a:p>
            <a:pPr algn="ctr" eaLnBrk="1" hangingPunct="1">
              <a:spcBef>
                <a:spcPct val="0"/>
              </a:spcBef>
              <a:buClrTx/>
              <a:buSzTx/>
              <a:buFontTx/>
              <a:buNone/>
            </a:pPr>
            <a:r>
              <a:rPr lang="zh-CN" altLang="en-US" sz="1400">
                <a:latin typeface="Times New Roman" pitchFamily="18" charset="0"/>
              </a:rPr>
              <a:t>（等待输入完成）</a:t>
            </a:r>
            <a:endParaRPr lang="zh-CN" altLang="en-US" sz="1400"/>
          </a:p>
        </p:txBody>
      </p:sp>
      <p:sp>
        <p:nvSpPr>
          <p:cNvPr id="18440" name="Line 12"/>
          <p:cNvSpPr>
            <a:spLocks noChangeShapeType="1"/>
          </p:cNvSpPr>
          <p:nvPr/>
        </p:nvSpPr>
        <p:spPr bwMode="auto">
          <a:xfrm flipH="1">
            <a:off x="1943100" y="1676400"/>
            <a:ext cx="0" cy="45720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1" name="Line 13"/>
          <p:cNvSpPr>
            <a:spLocks noChangeShapeType="1"/>
          </p:cNvSpPr>
          <p:nvPr/>
        </p:nvSpPr>
        <p:spPr bwMode="auto">
          <a:xfrm>
            <a:off x="1925638" y="2722563"/>
            <a:ext cx="0" cy="62071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2" name="Line 14"/>
          <p:cNvSpPr>
            <a:spLocks noChangeShapeType="1"/>
          </p:cNvSpPr>
          <p:nvPr/>
        </p:nvSpPr>
        <p:spPr bwMode="auto">
          <a:xfrm>
            <a:off x="1935163" y="3963988"/>
            <a:ext cx="1587" cy="62071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3" name="Line 15"/>
          <p:cNvSpPr>
            <a:spLocks noChangeShapeType="1"/>
          </p:cNvSpPr>
          <p:nvPr/>
        </p:nvSpPr>
        <p:spPr bwMode="auto">
          <a:xfrm>
            <a:off x="1947863" y="4957763"/>
            <a:ext cx="1587" cy="37306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4" name="Rectangle 16"/>
          <p:cNvSpPr>
            <a:spLocks noChangeArrowheads="1"/>
          </p:cNvSpPr>
          <p:nvPr/>
        </p:nvSpPr>
        <p:spPr bwMode="auto">
          <a:xfrm>
            <a:off x="677863" y="2128838"/>
            <a:ext cx="2447925" cy="717550"/>
          </a:xfrm>
          <a:prstGeom prst="rect">
            <a:avLst/>
          </a:prstGeom>
          <a:solidFill>
            <a:srgbClr val="FFFFFF"/>
          </a:solidFill>
          <a:ln w="9525">
            <a:solidFill>
              <a:srgbClr val="000000"/>
            </a:solidFill>
            <a:miter lim="800000"/>
            <a:headEnd/>
            <a:tailEnd/>
          </a:ln>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latin typeface="Times New Roman" pitchFamily="18" charset="0"/>
              </a:rPr>
              <a:t>该进程向</a:t>
            </a:r>
            <a:r>
              <a:rPr lang="en-US" altLang="zh-CN" sz="1400">
                <a:latin typeface="Times New Roman" pitchFamily="18" charset="0"/>
              </a:rPr>
              <a:t>I/O</a:t>
            </a:r>
            <a:r>
              <a:rPr lang="zh-CN" altLang="en-US" sz="1400">
                <a:latin typeface="Times New Roman" pitchFamily="18" charset="0"/>
              </a:rPr>
              <a:t>控制器发读指令</a:t>
            </a:r>
          </a:p>
          <a:p>
            <a:pPr algn="just" eaLnBrk="1" hangingPunct="1">
              <a:spcBef>
                <a:spcPct val="0"/>
              </a:spcBef>
              <a:buClrTx/>
              <a:buSzTx/>
              <a:buFontTx/>
              <a:buNone/>
            </a:pPr>
            <a:r>
              <a:rPr lang="zh-CN" altLang="en-US" sz="1400">
                <a:latin typeface="Times New Roman" pitchFamily="18" charset="0"/>
              </a:rPr>
              <a:t>置中断允许</a:t>
            </a:r>
            <a:r>
              <a:rPr lang="en-US" altLang="zh-CN" sz="1400">
                <a:latin typeface="Times New Roman" pitchFamily="18" charset="0"/>
              </a:rPr>
              <a:t>(</a:t>
            </a:r>
            <a:r>
              <a:rPr lang="zh-CN" altLang="en-US" sz="1400">
                <a:latin typeface="Times New Roman" pitchFamily="18" charset="0"/>
              </a:rPr>
              <a:t>在</a:t>
            </a:r>
            <a:r>
              <a:rPr lang="en-US" altLang="zh-CN" sz="1400">
                <a:latin typeface="Times New Roman" pitchFamily="18" charset="0"/>
              </a:rPr>
              <a:t>CPU</a:t>
            </a:r>
            <a:r>
              <a:rPr lang="zh-CN" altLang="en-US" sz="1400">
                <a:latin typeface="Times New Roman" pitchFamily="18" charset="0"/>
              </a:rPr>
              <a:t>状态字中</a:t>
            </a:r>
            <a:r>
              <a:rPr lang="en-US" altLang="zh-CN" sz="1400">
                <a:latin typeface="Times New Roman" pitchFamily="18" charset="0"/>
              </a:rPr>
              <a:t>)</a:t>
            </a:r>
            <a:endParaRPr lang="en-US" altLang="zh-CN" sz="1400"/>
          </a:p>
        </p:txBody>
      </p:sp>
      <p:sp>
        <p:nvSpPr>
          <p:cNvPr id="18445" name="Rectangle 18"/>
          <p:cNvSpPr>
            <a:spLocks noChangeArrowheads="1"/>
          </p:cNvSpPr>
          <p:nvPr/>
        </p:nvSpPr>
        <p:spPr bwMode="auto">
          <a:xfrm>
            <a:off x="1254125" y="4584700"/>
            <a:ext cx="1582738" cy="373063"/>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1400">
                <a:latin typeface="Times New Roman" pitchFamily="18" charset="0"/>
              </a:rPr>
              <a:t>处理输入的数据</a:t>
            </a:r>
            <a:endParaRPr lang="zh-CN" altLang="en-US" sz="1400"/>
          </a:p>
        </p:txBody>
      </p:sp>
      <p:sp>
        <p:nvSpPr>
          <p:cNvPr id="18446" name="Line 19"/>
          <p:cNvSpPr>
            <a:spLocks noChangeShapeType="1"/>
          </p:cNvSpPr>
          <p:nvPr/>
        </p:nvSpPr>
        <p:spPr bwMode="auto">
          <a:xfrm flipH="1">
            <a:off x="3125788" y="2101850"/>
            <a:ext cx="431800" cy="1241425"/>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7" name="Rectangle 20"/>
          <p:cNvSpPr>
            <a:spLocks noChangeArrowheads="1"/>
          </p:cNvSpPr>
          <p:nvPr/>
        </p:nvSpPr>
        <p:spPr bwMode="auto">
          <a:xfrm>
            <a:off x="4886325" y="3467100"/>
            <a:ext cx="1008063"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solidFill>
                  <a:srgbClr val="993366"/>
                </a:solidFill>
                <a:latin typeface="Times New Roman" pitchFamily="18" charset="0"/>
              </a:rPr>
              <a:t>发生中断</a:t>
            </a:r>
          </a:p>
          <a:p>
            <a:pPr eaLnBrk="1" hangingPunct="1">
              <a:spcBef>
                <a:spcPct val="0"/>
              </a:spcBef>
              <a:buClrTx/>
              <a:buSzTx/>
              <a:buFontTx/>
              <a:buNone/>
            </a:pPr>
            <a:endParaRPr lang="en-US" altLang="zh-CN" sz="1400"/>
          </a:p>
        </p:txBody>
      </p:sp>
      <p:sp>
        <p:nvSpPr>
          <p:cNvPr id="18448" name="Line 21"/>
          <p:cNvSpPr>
            <a:spLocks noChangeShapeType="1"/>
          </p:cNvSpPr>
          <p:nvPr/>
        </p:nvSpPr>
        <p:spPr bwMode="auto">
          <a:xfrm flipH="1">
            <a:off x="5283200" y="2787650"/>
            <a:ext cx="431800" cy="744538"/>
          </a:xfrm>
          <a:prstGeom prst="line">
            <a:avLst/>
          </a:prstGeom>
          <a:noFill/>
          <a:ln w="19050">
            <a:solidFill>
              <a:srgbClr val="993366"/>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9" name="Rectangle 22"/>
          <p:cNvSpPr>
            <a:spLocks noChangeArrowheads="1"/>
          </p:cNvSpPr>
          <p:nvPr/>
        </p:nvSpPr>
        <p:spPr bwMode="auto">
          <a:xfrm>
            <a:off x="914400" y="1360488"/>
            <a:ext cx="2209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600" u="sng">
                <a:solidFill>
                  <a:srgbClr val="CC0000"/>
                </a:solidFill>
                <a:latin typeface="Times New Roman" pitchFamily="18" charset="0"/>
              </a:rPr>
              <a:t>某进程（有</a:t>
            </a:r>
            <a:r>
              <a:rPr lang="en-US" altLang="zh-CN" sz="1600" u="sng">
                <a:solidFill>
                  <a:srgbClr val="CC0000"/>
                </a:solidFill>
                <a:latin typeface="Times New Roman" pitchFamily="18" charset="0"/>
              </a:rPr>
              <a:t>I/O</a:t>
            </a:r>
            <a:r>
              <a:rPr lang="zh-CN" altLang="en-US" sz="1600" u="sng">
                <a:solidFill>
                  <a:srgbClr val="CC0000"/>
                </a:solidFill>
                <a:latin typeface="Times New Roman" pitchFamily="18" charset="0"/>
              </a:rPr>
              <a:t>请求）</a:t>
            </a:r>
          </a:p>
          <a:p>
            <a:pPr eaLnBrk="1" hangingPunct="1">
              <a:spcBef>
                <a:spcPct val="0"/>
              </a:spcBef>
              <a:buClrTx/>
              <a:buSzTx/>
              <a:buFontTx/>
              <a:buNone/>
            </a:pPr>
            <a:endParaRPr lang="en-US" altLang="zh-CN" sz="1400"/>
          </a:p>
        </p:txBody>
      </p:sp>
      <p:sp>
        <p:nvSpPr>
          <p:cNvPr id="18450" name="Rectangle 23"/>
          <p:cNvSpPr>
            <a:spLocks noChangeArrowheads="1"/>
          </p:cNvSpPr>
          <p:nvPr/>
        </p:nvSpPr>
        <p:spPr bwMode="auto">
          <a:xfrm>
            <a:off x="3505200" y="1357313"/>
            <a:ext cx="1150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600" u="sng">
                <a:solidFill>
                  <a:srgbClr val="CC0000"/>
                </a:solidFill>
                <a:latin typeface="Times New Roman" pitchFamily="18" charset="0"/>
              </a:rPr>
              <a:t>其他进程</a:t>
            </a:r>
            <a:endParaRPr lang="zh-CN" altLang="en-US" sz="1600" u="sng">
              <a:solidFill>
                <a:srgbClr val="CC0000"/>
              </a:solidFill>
            </a:endParaRPr>
          </a:p>
        </p:txBody>
      </p:sp>
      <p:sp>
        <p:nvSpPr>
          <p:cNvPr id="18451" name="Line 24"/>
          <p:cNvSpPr>
            <a:spLocks noChangeShapeType="1"/>
          </p:cNvSpPr>
          <p:nvPr/>
        </p:nvSpPr>
        <p:spPr bwMode="auto">
          <a:xfrm flipH="1" flipV="1">
            <a:off x="3557588" y="2101850"/>
            <a:ext cx="431800" cy="1588"/>
          </a:xfrm>
          <a:prstGeom prst="line">
            <a:avLst/>
          </a:prstGeom>
          <a:noFill/>
          <a:ln w="19050">
            <a:solidFill>
              <a:srgbClr val="000000"/>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8452" name="Line 25"/>
          <p:cNvSpPr>
            <a:spLocks noChangeShapeType="1"/>
          </p:cNvSpPr>
          <p:nvPr/>
        </p:nvSpPr>
        <p:spPr bwMode="auto">
          <a:xfrm flipV="1">
            <a:off x="3989388" y="1730375"/>
            <a:ext cx="1587" cy="992188"/>
          </a:xfrm>
          <a:prstGeom prst="line">
            <a:avLst/>
          </a:prstGeom>
          <a:noFill/>
          <a:ln w="19050">
            <a:solidFill>
              <a:srgbClr val="000000"/>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8453" name="Rectangle 26"/>
          <p:cNvSpPr>
            <a:spLocks noChangeArrowheads="1"/>
          </p:cNvSpPr>
          <p:nvPr/>
        </p:nvSpPr>
        <p:spPr bwMode="auto">
          <a:xfrm>
            <a:off x="3051175" y="2298700"/>
            <a:ext cx="100806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solidFill>
                  <a:srgbClr val="993366"/>
                </a:solidFill>
                <a:latin typeface="Times New Roman" pitchFamily="18" charset="0"/>
              </a:rPr>
              <a:t>进程调度</a:t>
            </a:r>
          </a:p>
          <a:p>
            <a:pPr eaLnBrk="1" hangingPunct="1">
              <a:spcBef>
                <a:spcPct val="0"/>
              </a:spcBef>
              <a:buClrTx/>
              <a:buSzTx/>
              <a:buFontTx/>
              <a:buNone/>
            </a:pPr>
            <a:endParaRPr lang="en-US" altLang="zh-CN" sz="1400"/>
          </a:p>
        </p:txBody>
      </p:sp>
      <p:sp>
        <p:nvSpPr>
          <p:cNvPr id="18454" name="Rectangle 27"/>
          <p:cNvSpPr>
            <a:spLocks noChangeArrowheads="1"/>
          </p:cNvSpPr>
          <p:nvPr/>
        </p:nvSpPr>
        <p:spPr bwMode="auto">
          <a:xfrm>
            <a:off x="3411538" y="3343275"/>
            <a:ext cx="1295400" cy="373063"/>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latin typeface="Times New Roman" pitchFamily="18" charset="0"/>
              </a:rPr>
              <a:t>执行程序指令</a:t>
            </a:r>
            <a:endParaRPr lang="zh-CN" altLang="en-US" sz="1400"/>
          </a:p>
        </p:txBody>
      </p:sp>
      <p:sp>
        <p:nvSpPr>
          <p:cNvPr id="18456" name="Line 29"/>
          <p:cNvSpPr>
            <a:spLocks noChangeShapeType="1"/>
          </p:cNvSpPr>
          <p:nvPr/>
        </p:nvSpPr>
        <p:spPr bwMode="auto">
          <a:xfrm flipV="1">
            <a:off x="3986213" y="3095625"/>
            <a:ext cx="1587" cy="247650"/>
          </a:xfrm>
          <a:prstGeom prst="line">
            <a:avLst/>
          </a:prstGeom>
          <a:noFill/>
          <a:ln w="19050">
            <a:solidFill>
              <a:srgbClr val="000000"/>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8457" name="Rectangle 30"/>
          <p:cNvSpPr>
            <a:spLocks noChangeArrowheads="1"/>
          </p:cNvSpPr>
          <p:nvPr/>
        </p:nvSpPr>
        <p:spPr bwMode="auto">
          <a:xfrm>
            <a:off x="3413125" y="2722563"/>
            <a:ext cx="1295400" cy="373062"/>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latin typeface="Times New Roman" pitchFamily="18" charset="0"/>
              </a:rPr>
              <a:t>执行程序指令</a:t>
            </a:r>
            <a:endParaRPr lang="zh-CN" altLang="en-US" sz="1400"/>
          </a:p>
        </p:txBody>
      </p:sp>
      <p:sp>
        <p:nvSpPr>
          <p:cNvPr id="18458" name="Rectangle 31"/>
          <p:cNvSpPr>
            <a:spLocks noChangeArrowheads="1"/>
          </p:cNvSpPr>
          <p:nvPr/>
        </p:nvSpPr>
        <p:spPr bwMode="auto">
          <a:xfrm>
            <a:off x="5538788" y="3009900"/>
            <a:ext cx="2093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600" u="sng">
                <a:solidFill>
                  <a:srgbClr val="CC0000"/>
                </a:solidFill>
                <a:latin typeface="Times New Roman" pitchFamily="18" charset="0"/>
              </a:rPr>
              <a:t>输入中断服务程序</a:t>
            </a:r>
            <a:endParaRPr lang="zh-CN" altLang="en-US" sz="1600" u="sng">
              <a:solidFill>
                <a:srgbClr val="CC0000"/>
              </a:solidFill>
            </a:endParaRPr>
          </a:p>
        </p:txBody>
      </p:sp>
      <p:sp>
        <p:nvSpPr>
          <p:cNvPr id="18459" name="Line 32"/>
          <p:cNvSpPr>
            <a:spLocks noChangeShapeType="1"/>
          </p:cNvSpPr>
          <p:nvPr/>
        </p:nvSpPr>
        <p:spPr bwMode="auto">
          <a:xfrm>
            <a:off x="3987800" y="3852863"/>
            <a:ext cx="8636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0" name="Line 33"/>
          <p:cNvSpPr>
            <a:spLocks noChangeShapeType="1"/>
          </p:cNvSpPr>
          <p:nvPr/>
        </p:nvSpPr>
        <p:spPr bwMode="auto">
          <a:xfrm flipH="1">
            <a:off x="4851400" y="3355975"/>
            <a:ext cx="1582738" cy="4984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1" name="Rectangle 34"/>
          <p:cNvSpPr>
            <a:spLocks noChangeArrowheads="1"/>
          </p:cNvSpPr>
          <p:nvPr/>
        </p:nvSpPr>
        <p:spPr bwMode="auto">
          <a:xfrm>
            <a:off x="6002338" y="5707063"/>
            <a:ext cx="1008062" cy="373062"/>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latin typeface="Times New Roman" pitchFamily="18" charset="0"/>
              </a:rPr>
              <a:t>恢复现场</a:t>
            </a:r>
            <a:endParaRPr lang="zh-CN" altLang="en-US" sz="1400"/>
          </a:p>
        </p:txBody>
      </p:sp>
      <p:sp>
        <p:nvSpPr>
          <p:cNvPr id="18462" name="Line 35"/>
          <p:cNvSpPr>
            <a:spLocks noChangeShapeType="1"/>
          </p:cNvSpPr>
          <p:nvPr/>
        </p:nvSpPr>
        <p:spPr bwMode="auto">
          <a:xfrm>
            <a:off x="6434138" y="5459413"/>
            <a:ext cx="1587" cy="2476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3" name="Rectangle 36"/>
          <p:cNvSpPr>
            <a:spLocks noChangeArrowheads="1"/>
          </p:cNvSpPr>
          <p:nvPr/>
        </p:nvSpPr>
        <p:spPr bwMode="auto">
          <a:xfrm>
            <a:off x="5283200" y="5110163"/>
            <a:ext cx="2447925" cy="373062"/>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latin typeface="Times New Roman" pitchFamily="18" charset="0"/>
              </a:rPr>
              <a:t>唤醒请求本次</a:t>
            </a:r>
            <a:r>
              <a:rPr lang="en-US" altLang="zh-CN" sz="1400">
                <a:latin typeface="Times New Roman" pitchFamily="18" charset="0"/>
              </a:rPr>
              <a:t>I/O</a:t>
            </a:r>
            <a:r>
              <a:rPr lang="zh-CN" altLang="en-US" sz="1400">
                <a:latin typeface="Times New Roman" pitchFamily="18" charset="0"/>
              </a:rPr>
              <a:t>设备的进程</a:t>
            </a:r>
            <a:endParaRPr lang="zh-CN" altLang="en-US" sz="1400"/>
          </a:p>
        </p:txBody>
      </p:sp>
      <p:sp>
        <p:nvSpPr>
          <p:cNvPr id="18464" name="Line 37"/>
          <p:cNvSpPr>
            <a:spLocks noChangeShapeType="1"/>
          </p:cNvSpPr>
          <p:nvPr/>
        </p:nvSpPr>
        <p:spPr bwMode="auto">
          <a:xfrm>
            <a:off x="6434138" y="4851400"/>
            <a:ext cx="1587" cy="2476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5" name="Rectangle 38"/>
          <p:cNvSpPr>
            <a:spLocks noChangeArrowheads="1"/>
          </p:cNvSpPr>
          <p:nvPr/>
        </p:nvSpPr>
        <p:spPr bwMode="auto">
          <a:xfrm>
            <a:off x="5426075" y="4265613"/>
            <a:ext cx="2160588" cy="620712"/>
          </a:xfrm>
          <a:prstGeom prst="rect">
            <a:avLst/>
          </a:prstGeom>
          <a:solidFill>
            <a:srgbClr val="FFFFFF"/>
          </a:solidFill>
          <a:ln w="9525">
            <a:solidFill>
              <a:srgbClr val="000000"/>
            </a:solidFill>
            <a:miter lim="800000"/>
            <a:headEnd/>
            <a:tailEnd/>
          </a:ln>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latin typeface="Times New Roman" pitchFamily="18" charset="0"/>
              </a:rPr>
              <a:t>将数据寄存器中的数据传送到某特定内存单元中</a:t>
            </a:r>
            <a:endParaRPr lang="zh-CN" altLang="en-US" sz="1400"/>
          </a:p>
        </p:txBody>
      </p:sp>
      <p:sp>
        <p:nvSpPr>
          <p:cNvPr id="18466" name="Line 39"/>
          <p:cNvSpPr>
            <a:spLocks noChangeShapeType="1"/>
          </p:cNvSpPr>
          <p:nvPr/>
        </p:nvSpPr>
        <p:spPr bwMode="auto">
          <a:xfrm>
            <a:off x="6434138" y="4033838"/>
            <a:ext cx="1587" cy="2476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7" name="Rectangle 40"/>
          <p:cNvSpPr>
            <a:spLocks noChangeArrowheads="1"/>
          </p:cNvSpPr>
          <p:nvPr/>
        </p:nvSpPr>
        <p:spPr bwMode="auto">
          <a:xfrm>
            <a:off x="5859463" y="3716338"/>
            <a:ext cx="1150937" cy="373062"/>
          </a:xfrm>
          <a:prstGeom prst="rect">
            <a:avLst/>
          </a:prstGeom>
          <a:solidFill>
            <a:srgbClr val="FFFFFF"/>
          </a:solidFill>
          <a:ln w="9525">
            <a:solidFill>
              <a:srgbClr val="000000"/>
            </a:solidFill>
            <a:miter lim="800000"/>
            <a:headEnd/>
            <a:tailEnd/>
          </a:ln>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1400">
                <a:latin typeface="Times New Roman" pitchFamily="18" charset="0"/>
              </a:rPr>
              <a:t>保护现场</a:t>
            </a:r>
            <a:endParaRPr lang="zh-CN" altLang="en-US" sz="1400"/>
          </a:p>
        </p:txBody>
      </p:sp>
      <p:sp>
        <p:nvSpPr>
          <p:cNvPr id="18468" name="Line 41"/>
          <p:cNvSpPr>
            <a:spLocks noChangeShapeType="1"/>
          </p:cNvSpPr>
          <p:nvPr/>
        </p:nvSpPr>
        <p:spPr bwMode="auto">
          <a:xfrm flipH="1">
            <a:off x="6434138" y="3343275"/>
            <a:ext cx="1587" cy="3730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9" name="Rectangle 42"/>
          <p:cNvSpPr>
            <a:spLocks noChangeArrowheads="1"/>
          </p:cNvSpPr>
          <p:nvPr/>
        </p:nvSpPr>
        <p:spPr bwMode="auto">
          <a:xfrm>
            <a:off x="4994275" y="1730375"/>
            <a:ext cx="3024188" cy="1174750"/>
          </a:xfrm>
          <a:prstGeom prst="rect">
            <a:avLst/>
          </a:prstGeom>
          <a:solidFill>
            <a:srgbClr val="FFFFFF"/>
          </a:solidFill>
          <a:ln w="9525">
            <a:solidFill>
              <a:srgbClr val="000000"/>
            </a:solidFill>
            <a:miter lim="800000"/>
            <a:headEnd/>
            <a:tailEnd/>
          </a:ln>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400">
                <a:latin typeface="Times New Roman" pitchFamily="18" charset="0"/>
              </a:rPr>
              <a:t>I/O</a:t>
            </a:r>
            <a:r>
              <a:rPr lang="zh-CN" altLang="en-US" sz="1400">
                <a:latin typeface="Times New Roman" pitchFamily="18" charset="0"/>
              </a:rPr>
              <a:t>设备执行读操作</a:t>
            </a:r>
          </a:p>
          <a:p>
            <a:pPr algn="just" eaLnBrk="1" hangingPunct="1">
              <a:spcBef>
                <a:spcPct val="0"/>
              </a:spcBef>
              <a:buClrTx/>
              <a:buSzTx/>
              <a:buFontTx/>
              <a:buNone/>
            </a:pPr>
            <a:r>
              <a:rPr lang="zh-CN" altLang="en-US" sz="1400">
                <a:latin typeface="Times New Roman" pitchFamily="18" charset="0"/>
              </a:rPr>
              <a:t>当完成读操作后，将数据放在数据寄存器中，同时</a:t>
            </a:r>
            <a:r>
              <a:rPr lang="en-US" altLang="zh-CN" sz="1400">
                <a:latin typeface="Times New Roman" pitchFamily="18" charset="0"/>
              </a:rPr>
              <a:t>I/O</a:t>
            </a:r>
            <a:r>
              <a:rPr lang="zh-CN" altLang="en-US" sz="1400">
                <a:latin typeface="Times New Roman" pitchFamily="18" charset="0"/>
              </a:rPr>
              <a:t>控制器向</a:t>
            </a:r>
            <a:r>
              <a:rPr lang="en-US" altLang="zh-CN" sz="1400">
                <a:latin typeface="Times New Roman" pitchFamily="18" charset="0"/>
              </a:rPr>
              <a:t>CPU</a:t>
            </a:r>
            <a:r>
              <a:rPr lang="zh-CN" altLang="en-US" sz="1400">
                <a:latin typeface="Times New Roman" pitchFamily="18" charset="0"/>
              </a:rPr>
              <a:t>发出中断信号</a:t>
            </a:r>
            <a:endParaRPr lang="zh-CN" altLang="en-US" sz="1400"/>
          </a:p>
        </p:txBody>
      </p:sp>
      <p:sp>
        <p:nvSpPr>
          <p:cNvPr id="18470" name="Rectangle 43"/>
          <p:cNvSpPr>
            <a:spLocks noChangeArrowheads="1"/>
          </p:cNvSpPr>
          <p:nvPr/>
        </p:nvSpPr>
        <p:spPr bwMode="auto">
          <a:xfrm>
            <a:off x="6078538" y="1357313"/>
            <a:ext cx="10080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u="sng">
                <a:solidFill>
                  <a:srgbClr val="CC0000"/>
                </a:solidFill>
                <a:latin typeface="Times New Roman" pitchFamily="18" charset="0"/>
              </a:rPr>
              <a:t>I/O</a:t>
            </a:r>
            <a:r>
              <a:rPr lang="zh-CN" altLang="en-US" sz="1600" u="sng">
                <a:solidFill>
                  <a:srgbClr val="CC0000"/>
                </a:solidFill>
                <a:latin typeface="Times New Roman" pitchFamily="18" charset="0"/>
              </a:rPr>
              <a:t>设备</a:t>
            </a:r>
            <a:endParaRPr lang="zh-CN" altLang="en-US" sz="1600" u="sng">
              <a:solidFill>
                <a:srgbClr val="CC0000"/>
              </a:solidFill>
            </a:endParaRPr>
          </a:p>
        </p:txBody>
      </p:sp>
      <p:sp>
        <p:nvSpPr>
          <p:cNvPr id="18471" name="Line 44"/>
          <p:cNvSpPr>
            <a:spLocks noChangeShapeType="1"/>
          </p:cNvSpPr>
          <p:nvPr/>
        </p:nvSpPr>
        <p:spPr bwMode="auto">
          <a:xfrm flipH="1" flipV="1">
            <a:off x="4851400" y="6199188"/>
            <a:ext cx="15827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2" name="Line 45"/>
          <p:cNvSpPr>
            <a:spLocks noChangeShapeType="1"/>
          </p:cNvSpPr>
          <p:nvPr/>
        </p:nvSpPr>
        <p:spPr bwMode="auto">
          <a:xfrm flipH="1">
            <a:off x="4851400" y="4344988"/>
            <a:ext cx="0" cy="1854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3" name="Line 46"/>
          <p:cNvSpPr>
            <a:spLocks noChangeShapeType="1"/>
          </p:cNvSpPr>
          <p:nvPr/>
        </p:nvSpPr>
        <p:spPr bwMode="auto">
          <a:xfrm flipH="1" flipV="1">
            <a:off x="4005263" y="4343400"/>
            <a:ext cx="863600" cy="158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74" name="Line 47"/>
          <p:cNvSpPr>
            <a:spLocks noChangeShapeType="1"/>
          </p:cNvSpPr>
          <p:nvPr/>
        </p:nvSpPr>
        <p:spPr bwMode="auto">
          <a:xfrm>
            <a:off x="6434138" y="6075363"/>
            <a:ext cx="0" cy="1238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5" name="Rectangle 48"/>
          <p:cNvSpPr>
            <a:spLocks noChangeArrowheads="1"/>
          </p:cNvSpPr>
          <p:nvPr/>
        </p:nvSpPr>
        <p:spPr bwMode="auto">
          <a:xfrm>
            <a:off x="3411538" y="4957763"/>
            <a:ext cx="1295400" cy="373062"/>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latin typeface="Times New Roman" pitchFamily="18" charset="0"/>
              </a:rPr>
              <a:t>执行程序指令</a:t>
            </a:r>
            <a:endParaRPr lang="zh-CN" altLang="en-US" sz="1400"/>
          </a:p>
        </p:txBody>
      </p:sp>
      <p:sp>
        <p:nvSpPr>
          <p:cNvPr id="18476" name="Line 49"/>
          <p:cNvSpPr>
            <a:spLocks noChangeShapeType="1"/>
          </p:cNvSpPr>
          <p:nvPr/>
        </p:nvSpPr>
        <p:spPr bwMode="auto">
          <a:xfrm flipV="1">
            <a:off x="3122613" y="4833938"/>
            <a:ext cx="1587" cy="1489075"/>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8" name="Rectangle 52"/>
          <p:cNvSpPr>
            <a:spLocks noChangeArrowheads="1"/>
          </p:cNvSpPr>
          <p:nvPr/>
        </p:nvSpPr>
        <p:spPr bwMode="auto">
          <a:xfrm>
            <a:off x="4152107" y="3886200"/>
            <a:ext cx="1008062"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dirty="0">
                <a:solidFill>
                  <a:srgbClr val="993366"/>
                </a:solidFill>
                <a:latin typeface="Times New Roman" pitchFamily="18" charset="0"/>
              </a:rPr>
              <a:t>进程调度</a:t>
            </a:r>
          </a:p>
          <a:p>
            <a:pPr eaLnBrk="1" hangingPunct="1">
              <a:spcBef>
                <a:spcPct val="0"/>
              </a:spcBef>
              <a:buClrTx/>
              <a:buSzTx/>
              <a:buFontTx/>
              <a:buNone/>
            </a:pPr>
            <a:endParaRPr lang="en-US" altLang="zh-CN" sz="1400" dirty="0"/>
          </a:p>
        </p:txBody>
      </p:sp>
      <p:sp>
        <p:nvSpPr>
          <p:cNvPr id="18479" name="Line 53"/>
          <p:cNvSpPr>
            <a:spLocks noChangeShapeType="1"/>
          </p:cNvSpPr>
          <p:nvPr/>
        </p:nvSpPr>
        <p:spPr bwMode="auto">
          <a:xfrm>
            <a:off x="2547938" y="3963988"/>
            <a:ext cx="574675" cy="869950"/>
          </a:xfrm>
          <a:prstGeom prst="line">
            <a:avLst/>
          </a:prstGeom>
          <a:noFill/>
          <a:ln w="19050">
            <a:solidFill>
              <a:srgbClr val="000000"/>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8480" name="Line 54"/>
          <p:cNvSpPr>
            <a:spLocks noChangeShapeType="1"/>
          </p:cNvSpPr>
          <p:nvPr/>
        </p:nvSpPr>
        <p:spPr bwMode="auto">
          <a:xfrm>
            <a:off x="3122613" y="6348413"/>
            <a:ext cx="4319587" cy="1587"/>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1" name="Rectangle 55"/>
          <p:cNvSpPr>
            <a:spLocks noChangeArrowheads="1"/>
          </p:cNvSpPr>
          <p:nvPr/>
        </p:nvSpPr>
        <p:spPr bwMode="auto">
          <a:xfrm>
            <a:off x="2882900" y="5578475"/>
            <a:ext cx="576263"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a:solidFill>
                  <a:srgbClr val="993366"/>
                </a:solidFill>
                <a:latin typeface="Times New Roman" pitchFamily="18" charset="0"/>
              </a:rPr>
              <a:t>唤醒</a:t>
            </a:r>
          </a:p>
          <a:p>
            <a:pPr eaLnBrk="1" hangingPunct="1">
              <a:spcBef>
                <a:spcPct val="0"/>
              </a:spcBef>
              <a:buClrTx/>
              <a:buSzTx/>
              <a:buFontTx/>
              <a:buNone/>
            </a:pPr>
            <a:endParaRPr lang="en-US" altLang="zh-CN" sz="1400"/>
          </a:p>
        </p:txBody>
      </p:sp>
      <p:sp>
        <p:nvSpPr>
          <p:cNvPr id="18483" name="Line 51"/>
          <p:cNvSpPr>
            <a:spLocks noChangeShapeType="1"/>
          </p:cNvSpPr>
          <p:nvPr/>
        </p:nvSpPr>
        <p:spPr bwMode="auto">
          <a:xfrm>
            <a:off x="2022475" y="4343400"/>
            <a:ext cx="1939925" cy="0"/>
          </a:xfrm>
          <a:prstGeom prst="line">
            <a:avLst/>
          </a:prstGeom>
          <a:noFill/>
          <a:ln w="19050">
            <a:solidFill>
              <a:srgbClr val="000000"/>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 name="椭圆 1"/>
          <p:cNvSpPr/>
          <p:nvPr/>
        </p:nvSpPr>
        <p:spPr bwMode="auto">
          <a:xfrm>
            <a:off x="3733800" y="4089400"/>
            <a:ext cx="494507" cy="495300"/>
          </a:xfrm>
          <a:prstGeom prst="ellipse">
            <a:avLst/>
          </a:prstGeom>
          <a:solidFill>
            <a:srgbClr val="C0C0C0">
              <a:alpha val="67843"/>
            </a:srgbClr>
          </a:solid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smtClean="0">
              <a:ln>
                <a:noFill/>
              </a:ln>
              <a:solidFill>
                <a:schemeClr val="tx1"/>
              </a:solidFill>
              <a:effectLst/>
              <a:latin typeface="Arial" charset="0"/>
              <a:ea typeface="宋体" pitchFamily="2" charset="-122"/>
            </a:endParaRPr>
          </a:p>
        </p:txBody>
      </p:sp>
      <p:grpSp>
        <p:nvGrpSpPr>
          <p:cNvPr id="10" name="组合 9"/>
          <p:cNvGrpSpPr/>
          <p:nvPr/>
        </p:nvGrpSpPr>
        <p:grpSpPr>
          <a:xfrm>
            <a:off x="381001" y="4575969"/>
            <a:ext cx="3352799" cy="1402616"/>
            <a:chOff x="381001" y="4575969"/>
            <a:chExt cx="3352799" cy="1402616"/>
          </a:xfrm>
        </p:grpSpPr>
        <p:cxnSp>
          <p:nvCxnSpPr>
            <p:cNvPr id="5" name="直接箭头连接符 4"/>
            <p:cNvCxnSpPr/>
            <p:nvPr/>
          </p:nvCxnSpPr>
          <p:spPr bwMode="auto">
            <a:xfrm flipV="1">
              <a:off x="2045494" y="4575969"/>
              <a:ext cx="1688306" cy="1007269"/>
            </a:xfrm>
            <a:prstGeom prst="straightConnector1">
              <a:avLst/>
            </a:prstGeom>
            <a:solidFill>
              <a:schemeClr val="accent1"/>
            </a:solidFill>
            <a:ln w="952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381001" y="5578475"/>
              <a:ext cx="1828800" cy="400110"/>
            </a:xfrm>
            <a:prstGeom prst="rect">
              <a:avLst/>
            </a:prstGeom>
            <a:noFill/>
            <a:ln>
              <a:solidFill>
                <a:srgbClr val="C00000"/>
              </a:solidFill>
            </a:ln>
          </p:spPr>
          <p:txBody>
            <a:bodyPr wrap="square" rtlCol="0">
              <a:spAutoFit/>
            </a:bodyPr>
            <a:lstStyle/>
            <a:p>
              <a:r>
                <a:rPr lang="zh-CN" altLang="en-US" sz="2000" dirty="0" smtClean="0"/>
                <a:t>哪个进程执行？</a:t>
              </a:r>
              <a:endParaRPr lang="zh-CN" altLang="en-US" sz="20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计算机包含不同厂商的各种外设</a:t>
            </a:r>
            <a:endParaRPr lang="en-US" altLang="zh-CN" dirty="0" smtClean="0"/>
          </a:p>
          <a:p>
            <a:r>
              <a:rPr lang="zh-CN" altLang="en-US" dirty="0" smtClean="0"/>
              <a:t>外设不断更新换代</a:t>
            </a:r>
            <a:endParaRPr lang="en-US" altLang="zh-CN" dirty="0" smtClean="0"/>
          </a:p>
          <a:p>
            <a:r>
              <a:rPr lang="zh-CN" altLang="en-US" dirty="0" smtClean="0"/>
              <a:t>操作系统管理这些外设，为用户提供服务</a:t>
            </a:r>
            <a:endParaRPr lang="en-US" altLang="zh-CN" dirty="0" smtClean="0"/>
          </a:p>
          <a:p>
            <a:endParaRPr lang="en-US" altLang="zh-CN" dirty="0"/>
          </a:p>
          <a:p>
            <a:r>
              <a:rPr lang="zh-CN" altLang="en-US" dirty="0" smtClean="0"/>
              <a:t>两端接口规范，中间管理高效</a:t>
            </a:r>
            <a:endParaRPr lang="zh-CN" altLang="en-US" dirty="0"/>
          </a:p>
        </p:txBody>
      </p:sp>
    </p:spTree>
    <p:extLst>
      <p:ext uri="{BB962C8B-B14F-4D97-AF65-F5344CB8AC3E}">
        <p14:creationId xmlns:p14="http://schemas.microsoft.com/office/powerpoint/2010/main" val="65410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同</a:t>
            </a:r>
            <a:r>
              <a:rPr lang="zh-CN" altLang="en-US" dirty="0" smtClean="0"/>
              <a:t>一</a:t>
            </a:r>
            <a:r>
              <a:rPr lang="en-US" altLang="zh-CN" dirty="0" smtClean="0"/>
              <a:t>IO</a:t>
            </a:r>
            <a:r>
              <a:rPr lang="zh-CN" altLang="en-US" dirty="0" smtClean="0"/>
              <a:t>设备使用轮询和中断</a:t>
            </a:r>
            <a:endParaRPr lang="zh-CN" altLang="en-US" dirty="0"/>
          </a:p>
        </p:txBody>
      </p:sp>
      <p:sp>
        <p:nvSpPr>
          <p:cNvPr id="3" name="内容占位符 2"/>
          <p:cNvSpPr>
            <a:spLocks noGrp="1"/>
          </p:cNvSpPr>
          <p:nvPr>
            <p:ph idx="1"/>
          </p:nvPr>
        </p:nvSpPr>
        <p:spPr/>
        <p:txBody>
          <a:bodyPr/>
          <a:lstStyle/>
          <a:p>
            <a:r>
              <a:rPr lang="en-US" altLang="zh-CN" sz="2400" dirty="0" smtClean="0"/>
              <a:t>SJA1000 CAN</a:t>
            </a:r>
            <a:r>
              <a:rPr lang="zh-CN" altLang="en-US" sz="2400" dirty="0" smtClean="0"/>
              <a:t>总线控制器：</a:t>
            </a:r>
            <a:r>
              <a:rPr lang="en-US" altLang="zh-CN" sz="2400" b="0" dirty="0"/>
              <a:t>SJA1000 </a:t>
            </a:r>
            <a:r>
              <a:rPr lang="zh-CN" altLang="en-US" sz="2400" b="0" dirty="0"/>
              <a:t>是一种</a:t>
            </a:r>
            <a:r>
              <a:rPr lang="en-US" altLang="zh-CN" sz="2400" b="0" dirty="0"/>
              <a:t>I/O </a:t>
            </a:r>
            <a:r>
              <a:rPr lang="zh-CN" altLang="en-US" sz="2400" b="0" dirty="0"/>
              <a:t>设备基于内存编址的微</a:t>
            </a:r>
            <a:r>
              <a:rPr lang="zh-CN" altLang="en-US" sz="2400" b="0" dirty="0" smtClean="0"/>
              <a:t>控制</a:t>
            </a:r>
            <a:endParaRPr lang="en-US" altLang="zh-CN" sz="2400" dirty="0" smtClean="0"/>
          </a:p>
          <a:p>
            <a:r>
              <a:rPr lang="en-US" altLang="zh-CN" sz="2400" dirty="0" err="1" smtClean="0"/>
              <a:t>VxWorks</a:t>
            </a:r>
            <a:r>
              <a:rPr lang="zh-CN" altLang="en-US" sz="2400" dirty="0" smtClean="0"/>
              <a:t>操作系统，强实时嵌入式操作系统</a:t>
            </a:r>
            <a:endParaRPr lang="en-US" altLang="zh-CN" sz="2400" dirty="0" smtClean="0"/>
          </a:p>
          <a:p>
            <a:r>
              <a:rPr lang="zh-CN" altLang="en-US" sz="2400" dirty="0" smtClean="0"/>
              <a:t>引导程序中使用轮询实现星上软件修复</a:t>
            </a:r>
            <a:endParaRPr lang="en-US" altLang="zh-CN" sz="2400" dirty="0" smtClean="0"/>
          </a:p>
          <a:p>
            <a:r>
              <a:rPr lang="zh-CN" altLang="en-US" sz="2400" dirty="0" smtClean="0"/>
              <a:t>应用程序中使用正常的中断服务程序</a:t>
            </a:r>
            <a:endParaRPr lang="zh-CN" altLang="en-US" sz="2400" dirty="0"/>
          </a:p>
        </p:txBody>
      </p:sp>
      <p:pic>
        <p:nvPicPr>
          <p:cNvPr id="4" name="图片 3"/>
          <p:cNvPicPr>
            <a:picLocks noChangeAspect="1"/>
          </p:cNvPicPr>
          <p:nvPr/>
        </p:nvPicPr>
        <p:blipFill>
          <a:blip r:embed="rId3"/>
          <a:stretch>
            <a:fillRect/>
          </a:stretch>
        </p:blipFill>
        <p:spPr>
          <a:xfrm>
            <a:off x="1303336" y="3607594"/>
            <a:ext cx="6540501" cy="2945606"/>
          </a:xfrm>
          <a:prstGeom prst="rect">
            <a:avLst/>
          </a:prstGeom>
        </p:spPr>
      </p:pic>
    </p:spTree>
    <p:extLst>
      <p:ext uri="{BB962C8B-B14F-4D97-AF65-F5344CB8AC3E}">
        <p14:creationId xmlns:p14="http://schemas.microsoft.com/office/powerpoint/2010/main" val="41736140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8458200" cy="676275"/>
          </a:xfrm>
        </p:spPr>
        <p:txBody>
          <a:bodyPr/>
          <a:lstStyle/>
          <a:p>
            <a:r>
              <a:rPr lang="en-US" altLang="zh-CN" sz="3200" dirty="0" err="1"/>
              <a:t>SJA1000</a:t>
            </a:r>
            <a:r>
              <a:rPr lang="en-US" altLang="zh-CN" sz="3200" dirty="0"/>
              <a:t> CAN</a:t>
            </a:r>
            <a:r>
              <a:rPr lang="zh-CN" altLang="en-US" sz="3200" dirty="0"/>
              <a:t>总线控制</a:t>
            </a:r>
            <a:r>
              <a:rPr lang="zh-CN" altLang="en-US" sz="3200" dirty="0" smtClean="0"/>
              <a:t>器部分寄存器组</a:t>
            </a:r>
            <a:endParaRPr lang="zh-CN" altLang="en-US" sz="3200" dirty="0"/>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523121" y="2656163"/>
            <a:ext cx="7943267" cy="3315098"/>
          </a:xfrm>
          <a:prstGeom prst="rect">
            <a:avLst/>
          </a:prstGeom>
        </p:spPr>
      </p:pic>
      <p:pic>
        <p:nvPicPr>
          <p:cNvPr id="6" name="图片 5"/>
          <p:cNvPicPr>
            <a:picLocks noChangeAspect="1"/>
          </p:cNvPicPr>
          <p:nvPr/>
        </p:nvPicPr>
        <p:blipFill>
          <a:blip r:embed="rId3"/>
          <a:stretch>
            <a:fillRect/>
          </a:stretch>
        </p:blipFill>
        <p:spPr>
          <a:xfrm>
            <a:off x="1237420" y="1000933"/>
            <a:ext cx="7086714" cy="5933267"/>
          </a:xfrm>
          <a:prstGeom prst="rect">
            <a:avLst/>
          </a:prstGeom>
        </p:spPr>
      </p:pic>
      <p:pic>
        <p:nvPicPr>
          <p:cNvPr id="7" name="图片 6"/>
          <p:cNvPicPr>
            <a:picLocks noChangeAspect="1"/>
          </p:cNvPicPr>
          <p:nvPr/>
        </p:nvPicPr>
        <p:blipFill>
          <a:blip r:embed="rId4"/>
          <a:stretch>
            <a:fillRect/>
          </a:stretch>
        </p:blipFill>
        <p:spPr>
          <a:xfrm>
            <a:off x="900650" y="1091527"/>
            <a:ext cx="8238095" cy="2561905"/>
          </a:xfrm>
          <a:prstGeom prst="rect">
            <a:avLst/>
          </a:prstGeom>
        </p:spPr>
      </p:pic>
      <p:pic>
        <p:nvPicPr>
          <p:cNvPr id="8" name="图片 7"/>
          <p:cNvPicPr>
            <a:picLocks noChangeAspect="1"/>
          </p:cNvPicPr>
          <p:nvPr/>
        </p:nvPicPr>
        <p:blipFill>
          <a:blip r:embed="rId5"/>
          <a:stretch>
            <a:fillRect/>
          </a:stretch>
        </p:blipFill>
        <p:spPr>
          <a:xfrm>
            <a:off x="948268" y="3753013"/>
            <a:ext cx="8142857" cy="2438095"/>
          </a:xfrm>
          <a:prstGeom prst="rect">
            <a:avLst/>
          </a:prstGeom>
        </p:spPr>
      </p:pic>
    </p:spTree>
    <p:extLst>
      <p:ext uri="{BB962C8B-B14F-4D97-AF65-F5344CB8AC3E}">
        <p14:creationId xmlns:p14="http://schemas.microsoft.com/office/powerpoint/2010/main" val="427907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8458200" cy="676275"/>
          </a:xfrm>
        </p:spPr>
        <p:txBody>
          <a:bodyPr/>
          <a:lstStyle/>
          <a:p>
            <a:r>
              <a:rPr lang="en-US" altLang="zh-CN" sz="3200" dirty="0"/>
              <a:t>SJA1000 </a:t>
            </a:r>
            <a:r>
              <a:rPr lang="zh-CN" altLang="en-US" sz="3200" dirty="0" smtClean="0"/>
              <a:t>中断发送</a:t>
            </a:r>
            <a:endParaRPr lang="zh-CN" altLang="en-US" sz="3200" dirty="0"/>
          </a:p>
        </p:txBody>
      </p:sp>
      <p:pic>
        <p:nvPicPr>
          <p:cNvPr id="11" name="图片 10"/>
          <p:cNvPicPr>
            <a:picLocks noChangeAspect="1"/>
          </p:cNvPicPr>
          <p:nvPr/>
        </p:nvPicPr>
        <p:blipFill>
          <a:blip r:embed="rId2"/>
          <a:stretch>
            <a:fillRect/>
          </a:stretch>
        </p:blipFill>
        <p:spPr>
          <a:xfrm>
            <a:off x="457200" y="1364264"/>
            <a:ext cx="8109876" cy="3131536"/>
          </a:xfrm>
          <a:prstGeom prst="rect">
            <a:avLst/>
          </a:prstGeom>
        </p:spPr>
      </p:pic>
      <p:pic>
        <p:nvPicPr>
          <p:cNvPr id="12" name="图片 11"/>
          <p:cNvPicPr>
            <a:picLocks noChangeAspect="1"/>
          </p:cNvPicPr>
          <p:nvPr/>
        </p:nvPicPr>
        <p:blipFill rotWithShape="1">
          <a:blip r:embed="rId3"/>
          <a:srcRect t="5566"/>
          <a:stretch/>
        </p:blipFill>
        <p:spPr>
          <a:xfrm>
            <a:off x="609600" y="914400"/>
            <a:ext cx="7696200" cy="5333181"/>
          </a:xfrm>
          <a:prstGeom prst="rect">
            <a:avLst/>
          </a:prstGeom>
        </p:spPr>
      </p:pic>
      <p:graphicFrame>
        <p:nvGraphicFramePr>
          <p:cNvPr id="14" name="表格 13"/>
          <p:cNvGraphicFramePr>
            <a:graphicFrameLocks noGrp="1"/>
          </p:cNvGraphicFramePr>
          <p:nvPr>
            <p:extLst>
              <p:ext uri="{D42A27DB-BD31-4B8C-83A1-F6EECF244321}">
                <p14:modId xmlns:p14="http://schemas.microsoft.com/office/powerpoint/2010/main" val="3573015311"/>
              </p:ext>
            </p:extLst>
          </p:nvPr>
        </p:nvGraphicFramePr>
        <p:xfrm>
          <a:off x="171156" y="6096000"/>
          <a:ext cx="8896644" cy="381000"/>
        </p:xfrm>
        <a:graphic>
          <a:graphicData uri="http://schemas.openxmlformats.org/drawingml/2006/table">
            <a:tbl>
              <a:tblPr firstRow="1" bandRow="1">
                <a:tableStyleId>{5C22544A-7EE6-4342-B048-85BDC9FD1C3A}</a:tableStyleId>
              </a:tblPr>
              <a:tblGrid>
                <a:gridCol w="988516"/>
                <a:gridCol w="988516"/>
                <a:gridCol w="988516"/>
                <a:gridCol w="988516"/>
                <a:gridCol w="988516"/>
                <a:gridCol w="988516"/>
                <a:gridCol w="988516"/>
                <a:gridCol w="988516"/>
                <a:gridCol w="988516"/>
              </a:tblGrid>
              <a:tr h="381000">
                <a:tc>
                  <a:txBody>
                    <a:bodyPr/>
                    <a:lstStyle/>
                    <a:p>
                      <a:r>
                        <a:rPr lang="zh-CN" altLang="en-US" sz="1600" dirty="0" smtClean="0">
                          <a:solidFill>
                            <a:schemeClr val="tx1"/>
                          </a:solidFill>
                        </a:rPr>
                        <a:t>剩余帧</a:t>
                      </a:r>
                      <a:endParaRPr lang="zh-CN" altLang="en-US" sz="1600" dirty="0">
                        <a:solidFill>
                          <a:schemeClr val="tx1"/>
                        </a:solidFill>
                      </a:endParaRPr>
                    </a:p>
                  </a:txBody>
                  <a:tcPr/>
                </a:tc>
                <a:tc>
                  <a:txBody>
                    <a:bodyPr/>
                    <a:lstStyle/>
                    <a:p>
                      <a:r>
                        <a:rPr lang="zh-CN" altLang="en-US" sz="1600" dirty="0" smtClean="0">
                          <a:solidFill>
                            <a:schemeClr val="tx1"/>
                          </a:solidFill>
                        </a:rPr>
                        <a:t>第</a:t>
                      </a:r>
                      <a:r>
                        <a:rPr lang="en-US" altLang="zh-CN" sz="1600" dirty="0" smtClean="0">
                          <a:solidFill>
                            <a:schemeClr val="tx1"/>
                          </a:solidFill>
                        </a:rPr>
                        <a:t>1</a:t>
                      </a:r>
                      <a:r>
                        <a:rPr lang="zh-CN" altLang="en-US" sz="1600" dirty="0" smtClean="0">
                          <a:solidFill>
                            <a:schemeClr val="tx1"/>
                          </a:solidFill>
                        </a:rPr>
                        <a:t>帧</a:t>
                      </a:r>
                      <a:endParaRPr lang="zh-CN" altLang="en-US" sz="16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chemeClr val="tx1"/>
                          </a:solidFill>
                        </a:rPr>
                        <a:t>第</a:t>
                      </a:r>
                      <a:r>
                        <a:rPr lang="en-US" altLang="zh-CN" sz="1600" dirty="0" smtClean="0">
                          <a:solidFill>
                            <a:schemeClr val="tx1"/>
                          </a:solidFill>
                        </a:rPr>
                        <a:t>2</a:t>
                      </a:r>
                      <a:r>
                        <a:rPr lang="zh-CN" altLang="en-US" sz="1600" dirty="0" smtClean="0">
                          <a:solidFill>
                            <a:schemeClr val="tx1"/>
                          </a:solidFill>
                        </a:rPr>
                        <a:t>帧</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chemeClr val="tx1"/>
                          </a:solidFill>
                        </a:rPr>
                        <a:t>第</a:t>
                      </a:r>
                      <a:r>
                        <a:rPr lang="en-US" altLang="zh-CN" sz="1600" dirty="0" smtClean="0">
                          <a:solidFill>
                            <a:schemeClr val="tx1"/>
                          </a:solidFill>
                        </a:rPr>
                        <a:t>3</a:t>
                      </a:r>
                      <a:r>
                        <a:rPr lang="zh-CN" altLang="en-US" sz="1600" dirty="0" smtClean="0">
                          <a:solidFill>
                            <a:schemeClr val="tx1"/>
                          </a:solidFill>
                        </a:rPr>
                        <a:t>帧</a:t>
                      </a:r>
                      <a:endParaRPr lang="zh-CN" altLang="en-US" sz="1600" dirty="0">
                        <a:solidFill>
                          <a:schemeClr val="tx1"/>
                        </a:solidFill>
                      </a:endParaRPr>
                    </a:p>
                  </a:txBody>
                  <a:tcPr/>
                </a:tc>
                <a:tc>
                  <a:txBody>
                    <a:bodyPr/>
                    <a:lstStyle/>
                    <a:p>
                      <a:endParaRPr lang="zh-CN" altLang="en-US" sz="1600" dirty="0"/>
                    </a:p>
                  </a:txBody>
                  <a:tcPr/>
                </a:tc>
                <a:tc>
                  <a:txBody>
                    <a:bodyPr/>
                    <a:lstStyle/>
                    <a:p>
                      <a:endParaRPr lang="zh-CN" altLang="en-US" sz="1600"/>
                    </a:p>
                  </a:txBody>
                  <a:tcPr/>
                </a:tc>
                <a:tc>
                  <a:txBody>
                    <a:bodyPr/>
                    <a:lstStyle/>
                    <a:p>
                      <a:endParaRPr lang="zh-CN" altLang="en-US" sz="1600" dirty="0"/>
                    </a:p>
                  </a:txBody>
                  <a:tcPr/>
                </a:tc>
                <a:tc>
                  <a:txBody>
                    <a:bodyPr/>
                    <a:lstStyle/>
                    <a:p>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chemeClr val="tx1"/>
                          </a:solidFill>
                        </a:rPr>
                        <a:t>第</a:t>
                      </a:r>
                      <a:r>
                        <a:rPr lang="en-US" altLang="zh-CN" sz="1600" dirty="0" smtClean="0">
                          <a:solidFill>
                            <a:schemeClr val="tx1"/>
                          </a:solidFill>
                        </a:rPr>
                        <a:t>n</a:t>
                      </a:r>
                      <a:r>
                        <a:rPr lang="zh-CN" altLang="en-US" sz="1600" dirty="0" smtClean="0">
                          <a:solidFill>
                            <a:schemeClr val="tx1"/>
                          </a:solidFill>
                        </a:rPr>
                        <a:t>帧</a:t>
                      </a:r>
                    </a:p>
                  </a:txBody>
                  <a:tcPr/>
                </a:tc>
              </a:tr>
            </a:tbl>
          </a:graphicData>
        </a:graphic>
      </p:graphicFrame>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44652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SJA1000 </a:t>
            </a:r>
            <a:r>
              <a:rPr lang="zh-CN" altLang="en-US" dirty="0" smtClean="0"/>
              <a:t>中断与轮询接收</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0" y="1162762"/>
            <a:ext cx="5076190" cy="5695238"/>
          </a:xfrm>
          <a:prstGeom prst="rect">
            <a:avLst/>
          </a:prstGeom>
        </p:spPr>
      </p:pic>
      <p:pic>
        <p:nvPicPr>
          <p:cNvPr id="5" name="图片 4"/>
          <p:cNvPicPr>
            <a:picLocks noChangeAspect="1"/>
          </p:cNvPicPr>
          <p:nvPr/>
        </p:nvPicPr>
        <p:blipFill>
          <a:blip r:embed="rId3"/>
          <a:stretch>
            <a:fillRect/>
          </a:stretch>
        </p:blipFill>
        <p:spPr>
          <a:xfrm>
            <a:off x="5590147" y="1419540"/>
            <a:ext cx="3188728" cy="5181682"/>
          </a:xfrm>
          <a:prstGeom prst="rect">
            <a:avLst/>
          </a:prstGeom>
        </p:spPr>
      </p:pic>
    </p:spTree>
    <p:extLst>
      <p:ext uri="{BB962C8B-B14F-4D97-AF65-F5344CB8AC3E}">
        <p14:creationId xmlns:p14="http://schemas.microsoft.com/office/powerpoint/2010/main" val="9065430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中断服务程序的设置</a:t>
            </a:r>
            <a:endParaRPr lang="zh-CN" altLang="en-US" dirty="0"/>
          </a:p>
        </p:txBody>
      </p:sp>
      <p:sp>
        <p:nvSpPr>
          <p:cNvPr id="3" name="内容占位符 2"/>
          <p:cNvSpPr>
            <a:spLocks noGrp="1"/>
          </p:cNvSpPr>
          <p:nvPr>
            <p:ph idx="1"/>
          </p:nvPr>
        </p:nvSpPr>
        <p:spPr/>
        <p:txBody>
          <a:bodyPr/>
          <a:lstStyle/>
          <a:p>
            <a:r>
              <a:rPr lang="en-US" altLang="zh-CN" dirty="0" err="1"/>
              <a:t>VxWorks</a:t>
            </a:r>
            <a:r>
              <a:rPr lang="zh-CN" altLang="en-US" dirty="0"/>
              <a:t>中与中断相关的重要</a:t>
            </a:r>
            <a:r>
              <a:rPr lang="en-US" altLang="zh-CN" dirty="0"/>
              <a:t>API</a:t>
            </a:r>
            <a:r>
              <a:rPr lang="zh-CN" altLang="en-US" dirty="0" smtClean="0"/>
              <a:t>函数</a:t>
            </a:r>
            <a:endParaRPr lang="zh-CN" altLang="en-US" dirty="0"/>
          </a:p>
          <a:p>
            <a:r>
              <a:rPr lang="zh-CN" altLang="en-US" dirty="0"/>
              <a:t>（</a:t>
            </a:r>
            <a:r>
              <a:rPr lang="en-US" altLang="zh-CN" dirty="0"/>
              <a:t>1</a:t>
            </a:r>
            <a:r>
              <a:rPr lang="zh-CN" altLang="en-US" dirty="0"/>
              <a:t>）</a:t>
            </a:r>
            <a:r>
              <a:rPr lang="en-US" altLang="zh-CN" dirty="0" err="1"/>
              <a:t>intConnect</a:t>
            </a:r>
            <a:r>
              <a:rPr lang="en-US" altLang="zh-CN" dirty="0"/>
              <a:t>()</a:t>
            </a:r>
            <a:r>
              <a:rPr lang="zh-CN" altLang="en-US" dirty="0"/>
              <a:t>：中断连接，将中断向量与</a:t>
            </a:r>
            <a:r>
              <a:rPr lang="en-US" altLang="zh-CN" dirty="0"/>
              <a:t>ISR</a:t>
            </a:r>
            <a:r>
              <a:rPr lang="zh-CN" altLang="en-US" dirty="0"/>
              <a:t>入口函数</a:t>
            </a:r>
            <a:r>
              <a:rPr lang="zh-CN" altLang="en-US" dirty="0" smtClean="0"/>
              <a:t>绑定</a:t>
            </a:r>
            <a:endParaRPr lang="en-US" altLang="zh-CN" dirty="0" smtClean="0"/>
          </a:p>
          <a:p>
            <a:r>
              <a:rPr lang="en-US" altLang="zh-CN" sz="1800" dirty="0"/>
              <a:t>SYNOPSIS STATUS </a:t>
            </a:r>
            <a:r>
              <a:rPr lang="en-US" altLang="zh-CN" sz="1800" dirty="0" err="1"/>
              <a:t>intConnect</a:t>
            </a:r>
            <a:r>
              <a:rPr lang="en-US" altLang="zh-CN" sz="1800" dirty="0"/>
              <a:t/>
            </a:r>
            <a:br>
              <a:rPr lang="en-US" altLang="zh-CN" sz="1800" dirty="0"/>
            </a:br>
            <a:r>
              <a:rPr lang="zh-CN" altLang="en-US" sz="1800" dirty="0"/>
              <a:t>　　 </a:t>
            </a:r>
            <a:r>
              <a:rPr lang="en-US" altLang="zh-CN" sz="1800" dirty="0"/>
              <a:t>(</a:t>
            </a:r>
            <a:br>
              <a:rPr lang="en-US" altLang="zh-CN" sz="1800" dirty="0"/>
            </a:br>
            <a:r>
              <a:rPr lang="zh-CN" altLang="en-US" sz="1800" dirty="0"/>
              <a:t>　　　 </a:t>
            </a:r>
            <a:r>
              <a:rPr lang="en-US" altLang="zh-CN" sz="1800" dirty="0"/>
              <a:t>VOIDFUNCPTR *</a:t>
            </a:r>
            <a:r>
              <a:rPr lang="zh-CN" altLang="en-US" sz="1800" dirty="0"/>
              <a:t>　</a:t>
            </a:r>
            <a:r>
              <a:rPr lang="en-US" altLang="zh-CN" sz="1800" dirty="0"/>
              <a:t>vector,/* interrupt vector to attach to</a:t>
            </a:r>
            <a:r>
              <a:rPr lang="zh-CN" altLang="en-US" sz="1800" dirty="0"/>
              <a:t>　　*</a:t>
            </a:r>
            <a:r>
              <a:rPr lang="en-US" altLang="zh-CN" sz="1800" dirty="0"/>
              <a:t>/</a:t>
            </a:r>
            <a:br>
              <a:rPr lang="en-US" altLang="zh-CN" sz="1800" dirty="0"/>
            </a:br>
            <a:r>
              <a:rPr lang="zh-CN" altLang="en-US" sz="1800" dirty="0"/>
              <a:t>　　　 </a:t>
            </a:r>
            <a:r>
              <a:rPr lang="en-US" altLang="zh-CN" sz="1800" dirty="0"/>
              <a:t>VOIDFUNCPTR</a:t>
            </a:r>
            <a:r>
              <a:rPr lang="zh-CN" altLang="en-US" sz="1800" dirty="0"/>
              <a:t>　　</a:t>
            </a:r>
            <a:r>
              <a:rPr lang="en-US" altLang="zh-CN" sz="1800" dirty="0"/>
              <a:t>routine, /* routine to be called</a:t>
            </a:r>
            <a:r>
              <a:rPr lang="zh-CN" altLang="en-US" sz="1800" dirty="0"/>
              <a:t>　　　　 *</a:t>
            </a:r>
            <a:r>
              <a:rPr lang="en-US" altLang="zh-CN" sz="1800" dirty="0"/>
              <a:t>/</a:t>
            </a:r>
            <a:br>
              <a:rPr lang="en-US" altLang="zh-CN" sz="1800" dirty="0"/>
            </a:br>
            <a:r>
              <a:rPr lang="zh-CN" altLang="en-US" sz="1800" dirty="0"/>
              <a:t>　　　 </a:t>
            </a:r>
            <a:r>
              <a:rPr lang="en-US" altLang="zh-CN" sz="1800" dirty="0" err="1"/>
              <a:t>int</a:t>
            </a:r>
            <a:r>
              <a:rPr lang="zh-CN" altLang="en-US" sz="1800" dirty="0"/>
              <a:t>　　　　</a:t>
            </a:r>
            <a:r>
              <a:rPr lang="en-US" altLang="zh-CN" sz="1800" dirty="0"/>
              <a:t>parameter /* parameter to be passed to routine */</a:t>
            </a:r>
            <a:br>
              <a:rPr lang="en-US" altLang="zh-CN" sz="1800" dirty="0"/>
            </a:br>
            <a:r>
              <a:rPr lang="zh-CN" altLang="en-US" sz="1800" dirty="0"/>
              <a:t>　 　</a:t>
            </a:r>
            <a:r>
              <a:rPr lang="en-US" altLang="zh-CN" sz="1800" dirty="0"/>
              <a:t>);</a:t>
            </a:r>
            <a:endParaRPr lang="zh-CN" altLang="en-US" sz="1800" dirty="0"/>
          </a:p>
          <a:p>
            <a:endParaRPr lang="en-US" altLang="zh-CN" dirty="0" smtClean="0"/>
          </a:p>
        </p:txBody>
      </p:sp>
    </p:spTree>
    <p:extLst>
      <p:ext uri="{BB962C8B-B14F-4D97-AF65-F5344CB8AC3E}">
        <p14:creationId xmlns:p14="http://schemas.microsoft.com/office/powerpoint/2010/main" val="12941194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硬件缓冲区</a:t>
            </a:r>
            <a:endParaRPr lang="zh-CN" altLang="en-US" dirty="0"/>
          </a:p>
        </p:txBody>
      </p:sp>
      <p:sp>
        <p:nvSpPr>
          <p:cNvPr id="3" name="内容占位符 2"/>
          <p:cNvSpPr>
            <a:spLocks noGrp="1"/>
          </p:cNvSpPr>
          <p:nvPr>
            <p:ph idx="1"/>
          </p:nvPr>
        </p:nvSpPr>
        <p:spPr/>
        <p:txBody>
          <a:bodyPr/>
          <a:lstStyle/>
          <a:p>
            <a:r>
              <a:rPr lang="en-US" altLang="zh-CN" dirty="0" smtClean="0"/>
              <a:t>CPU</a:t>
            </a:r>
            <a:r>
              <a:rPr lang="zh-CN" altLang="en-US" dirty="0" smtClean="0"/>
              <a:t>速度快</a:t>
            </a:r>
            <a:endParaRPr lang="en-US" altLang="zh-CN" dirty="0" smtClean="0"/>
          </a:p>
          <a:p>
            <a:r>
              <a:rPr lang="en-US" altLang="zh-CN" dirty="0" smtClean="0"/>
              <a:t>IO</a:t>
            </a:r>
            <a:r>
              <a:rPr lang="zh-CN" altLang="en-US" dirty="0"/>
              <a:t>收发</a:t>
            </a:r>
            <a:r>
              <a:rPr lang="zh-CN" altLang="en-US" dirty="0" smtClean="0"/>
              <a:t>慢</a:t>
            </a:r>
            <a:endParaRPr lang="en-US" altLang="zh-CN" dirty="0" smtClean="0"/>
          </a:p>
          <a:p>
            <a:endParaRPr lang="en-US" altLang="zh-CN" dirty="0"/>
          </a:p>
        </p:txBody>
      </p:sp>
      <p:pic>
        <p:nvPicPr>
          <p:cNvPr id="4" name="图片 3"/>
          <p:cNvPicPr>
            <a:picLocks noChangeAspect="1"/>
          </p:cNvPicPr>
          <p:nvPr/>
        </p:nvPicPr>
        <p:blipFill rotWithShape="1">
          <a:blip r:embed="rId2"/>
          <a:srcRect b="11540"/>
          <a:stretch/>
        </p:blipFill>
        <p:spPr>
          <a:xfrm>
            <a:off x="3581400" y="1130300"/>
            <a:ext cx="5128642" cy="5727700"/>
          </a:xfrm>
          <a:prstGeom prst="rect">
            <a:avLst/>
          </a:prstGeom>
        </p:spPr>
      </p:pic>
    </p:spTree>
    <p:extLst>
      <p:ext uri="{BB962C8B-B14F-4D97-AF65-F5344CB8AC3E}">
        <p14:creationId xmlns:p14="http://schemas.microsoft.com/office/powerpoint/2010/main" val="25684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中断在某些场合还不够</a:t>
            </a:r>
            <a:r>
              <a:rPr lang="en-US" altLang="zh-CN" smtClean="0"/>
              <a:t>!</a:t>
            </a:r>
          </a:p>
        </p:txBody>
      </p:sp>
      <p:sp>
        <p:nvSpPr>
          <p:cNvPr id="475139" name="Rectangle 3"/>
          <p:cNvSpPr>
            <a:spLocks noChangeArrowheads="1"/>
          </p:cNvSpPr>
          <p:nvPr/>
        </p:nvSpPr>
        <p:spPr bwMode="auto">
          <a:xfrm>
            <a:off x="765175" y="1219200"/>
            <a:ext cx="80740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olidFill>
                  <a:srgbClr val="FF0000"/>
                </a:solidFill>
              </a:rPr>
              <a:t>如果用中断来读磁盘</a:t>
            </a:r>
            <a:r>
              <a:rPr lang="en-US" altLang="zh-CN">
                <a:solidFill>
                  <a:srgbClr val="FF0000"/>
                </a:solidFill>
              </a:rPr>
              <a:t>…</a:t>
            </a:r>
            <a:endParaRPr lang="en-US" altLang="zh-CN"/>
          </a:p>
        </p:txBody>
      </p:sp>
      <p:grpSp>
        <p:nvGrpSpPr>
          <p:cNvPr id="475140" name="Group 4"/>
          <p:cNvGrpSpPr>
            <a:grpSpLocks/>
          </p:cNvGrpSpPr>
          <p:nvPr/>
        </p:nvGrpSpPr>
        <p:grpSpPr bwMode="auto">
          <a:xfrm>
            <a:off x="990600" y="1524000"/>
            <a:ext cx="8001000" cy="3505200"/>
            <a:chOff x="624" y="768"/>
            <a:chExt cx="5040" cy="2208"/>
          </a:xfrm>
        </p:grpSpPr>
        <p:sp>
          <p:nvSpPr>
            <p:cNvPr id="19483" name="Rectangle 5"/>
            <p:cNvSpPr>
              <a:spLocks noChangeArrowheads="1"/>
            </p:cNvSpPr>
            <p:nvPr/>
          </p:nvSpPr>
          <p:spPr bwMode="auto">
            <a:xfrm>
              <a:off x="3148" y="1440"/>
              <a:ext cx="768" cy="864"/>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9484" name="AutoShape 6"/>
            <p:cNvSpPr>
              <a:spLocks noChangeArrowheads="1"/>
            </p:cNvSpPr>
            <p:nvPr/>
          </p:nvSpPr>
          <p:spPr bwMode="auto">
            <a:xfrm>
              <a:off x="3264" y="768"/>
              <a:ext cx="528" cy="528"/>
            </a:xfrm>
            <a:prstGeom prst="can">
              <a:avLst>
                <a:gd name="adj" fmla="val 25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9485" name="Text Box 7"/>
            <p:cNvSpPr txBox="1">
              <a:spLocks noChangeArrowheads="1"/>
            </p:cNvSpPr>
            <p:nvPr/>
          </p:nvSpPr>
          <p:spPr bwMode="auto">
            <a:xfrm>
              <a:off x="3696" y="816"/>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000"/>
                <a:t>磁盘</a:t>
              </a:r>
            </a:p>
          </p:txBody>
        </p:sp>
        <p:sp>
          <p:nvSpPr>
            <p:cNvPr id="19486" name="Text Box 8"/>
            <p:cNvSpPr txBox="1">
              <a:spLocks noChangeArrowheads="1"/>
            </p:cNvSpPr>
            <p:nvPr/>
          </p:nvSpPr>
          <p:spPr bwMode="auto">
            <a:xfrm>
              <a:off x="3312" y="2006"/>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t>缓存</a:t>
              </a:r>
            </a:p>
          </p:txBody>
        </p:sp>
        <p:sp>
          <p:nvSpPr>
            <p:cNvPr id="19487" name="Rectangle 9"/>
            <p:cNvSpPr>
              <a:spLocks noChangeArrowheads="1"/>
            </p:cNvSpPr>
            <p:nvPr/>
          </p:nvSpPr>
          <p:spPr bwMode="auto">
            <a:xfrm>
              <a:off x="3312" y="1536"/>
              <a:ext cx="452" cy="48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9488" name="Text Box 10"/>
            <p:cNvSpPr txBox="1">
              <a:spLocks noChangeArrowheads="1"/>
            </p:cNvSpPr>
            <p:nvPr/>
          </p:nvSpPr>
          <p:spPr bwMode="auto">
            <a:xfrm>
              <a:off x="3916" y="1392"/>
              <a:ext cx="308"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t>磁盘控制器</a:t>
              </a:r>
            </a:p>
          </p:txBody>
        </p:sp>
        <p:sp>
          <p:nvSpPr>
            <p:cNvPr id="19489" name="Text Box 11"/>
            <p:cNvSpPr txBox="1">
              <a:spLocks noChangeArrowheads="1"/>
            </p:cNvSpPr>
            <p:nvPr/>
          </p:nvSpPr>
          <p:spPr bwMode="auto">
            <a:xfrm>
              <a:off x="4896" y="2688"/>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t>总线</a:t>
              </a:r>
            </a:p>
          </p:txBody>
        </p:sp>
        <p:sp>
          <p:nvSpPr>
            <p:cNvPr id="19490" name="AutoShape 12"/>
            <p:cNvSpPr>
              <a:spLocks noChangeArrowheads="1"/>
            </p:cNvSpPr>
            <p:nvPr/>
          </p:nvSpPr>
          <p:spPr bwMode="auto">
            <a:xfrm rot="5400000">
              <a:off x="2976" y="144"/>
              <a:ext cx="192" cy="4896"/>
            </a:xfrm>
            <a:prstGeom prst="can">
              <a:avLst>
                <a:gd name="adj" fmla="val 54069"/>
              </a:avLst>
            </a:prstGeom>
            <a:gradFill rotWithShape="1">
              <a:gsLst>
                <a:gs pos="0">
                  <a:srgbClr val="EAEAEA"/>
                </a:gs>
                <a:gs pos="50000">
                  <a:srgbClr val="6C6C6C"/>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9491" name="AutoShape 13"/>
            <p:cNvSpPr>
              <a:spLocks noChangeArrowheads="1"/>
            </p:cNvSpPr>
            <p:nvPr/>
          </p:nvSpPr>
          <p:spPr bwMode="auto">
            <a:xfrm>
              <a:off x="3456" y="2304"/>
              <a:ext cx="192" cy="240"/>
            </a:xfrm>
            <a:prstGeom prst="upDownArrow">
              <a:avLst>
                <a:gd name="adj1" fmla="val 50000"/>
                <a:gd name="adj2" fmla="val 25000"/>
              </a:avLst>
            </a:prstGeom>
            <a:solidFill>
              <a:srgbClr val="EAEAEA"/>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9492" name="AutoShape 14"/>
            <p:cNvSpPr>
              <a:spLocks noChangeArrowheads="1"/>
            </p:cNvSpPr>
            <p:nvPr/>
          </p:nvSpPr>
          <p:spPr bwMode="auto">
            <a:xfrm>
              <a:off x="3456" y="1296"/>
              <a:ext cx="144" cy="240"/>
            </a:xfrm>
            <a:prstGeom prst="upDownArrow">
              <a:avLst>
                <a:gd name="adj1" fmla="val 50000"/>
                <a:gd name="adj2" fmla="val 33333"/>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9493" name="Text Box 15"/>
            <p:cNvSpPr txBox="1">
              <a:spLocks noChangeArrowheads="1"/>
            </p:cNvSpPr>
            <p:nvPr/>
          </p:nvSpPr>
          <p:spPr bwMode="auto">
            <a:xfrm>
              <a:off x="5068" y="1440"/>
              <a:ext cx="308"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t>内存</a:t>
              </a:r>
            </a:p>
          </p:txBody>
        </p:sp>
        <p:sp>
          <p:nvSpPr>
            <p:cNvPr id="19494" name="Rectangle 16"/>
            <p:cNvSpPr>
              <a:spLocks noChangeArrowheads="1"/>
            </p:cNvSpPr>
            <p:nvPr/>
          </p:nvSpPr>
          <p:spPr bwMode="auto">
            <a:xfrm>
              <a:off x="720" y="1440"/>
              <a:ext cx="768" cy="864"/>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9495" name="Text Box 17"/>
            <p:cNvSpPr txBox="1">
              <a:spLocks noChangeArrowheads="1"/>
            </p:cNvSpPr>
            <p:nvPr/>
          </p:nvSpPr>
          <p:spPr bwMode="auto">
            <a:xfrm>
              <a:off x="1488" y="1440"/>
              <a:ext cx="308"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CPU</a:t>
              </a:r>
            </a:p>
          </p:txBody>
        </p:sp>
        <p:sp>
          <p:nvSpPr>
            <p:cNvPr id="19496" name="AutoShape 18"/>
            <p:cNvSpPr>
              <a:spLocks noChangeArrowheads="1"/>
            </p:cNvSpPr>
            <p:nvPr/>
          </p:nvSpPr>
          <p:spPr bwMode="auto">
            <a:xfrm>
              <a:off x="1008" y="2304"/>
              <a:ext cx="192" cy="240"/>
            </a:xfrm>
            <a:prstGeom prst="upDownArrow">
              <a:avLst>
                <a:gd name="adj1" fmla="val 50000"/>
                <a:gd name="adj2" fmla="val 25000"/>
              </a:avLst>
            </a:prstGeom>
            <a:solidFill>
              <a:srgbClr val="EAEAEA"/>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9497" name="Rectangle 19"/>
            <p:cNvSpPr>
              <a:spLocks noChangeArrowheads="1"/>
            </p:cNvSpPr>
            <p:nvPr/>
          </p:nvSpPr>
          <p:spPr bwMode="auto">
            <a:xfrm>
              <a:off x="4320" y="1440"/>
              <a:ext cx="768" cy="864"/>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9498" name="AutoShape 20"/>
            <p:cNvSpPr>
              <a:spLocks noChangeArrowheads="1"/>
            </p:cNvSpPr>
            <p:nvPr/>
          </p:nvSpPr>
          <p:spPr bwMode="auto">
            <a:xfrm>
              <a:off x="4608" y="2304"/>
              <a:ext cx="192" cy="240"/>
            </a:xfrm>
            <a:prstGeom prst="upDownArrow">
              <a:avLst>
                <a:gd name="adj1" fmla="val 50000"/>
                <a:gd name="adj2" fmla="val 25000"/>
              </a:avLst>
            </a:prstGeom>
            <a:solidFill>
              <a:srgbClr val="EAEAEA"/>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sp>
        <p:nvSpPr>
          <p:cNvPr id="475157" name="Rectangle 21"/>
          <p:cNvSpPr>
            <a:spLocks noChangeArrowheads="1"/>
          </p:cNvSpPr>
          <p:nvPr/>
        </p:nvSpPr>
        <p:spPr bwMode="auto">
          <a:xfrm>
            <a:off x="5257800" y="1905000"/>
            <a:ext cx="717550" cy="3048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nvGrpSpPr>
          <p:cNvPr id="475158" name="Group 22"/>
          <p:cNvGrpSpPr>
            <a:grpSpLocks/>
          </p:cNvGrpSpPr>
          <p:nvPr/>
        </p:nvGrpSpPr>
        <p:grpSpPr bwMode="auto">
          <a:xfrm>
            <a:off x="1981200" y="3733800"/>
            <a:ext cx="3289300" cy="482600"/>
            <a:chOff x="1248" y="2160"/>
            <a:chExt cx="2072" cy="304"/>
          </a:xfrm>
        </p:grpSpPr>
        <p:sp>
          <p:nvSpPr>
            <p:cNvPr id="19481" name="Freeform 23"/>
            <p:cNvSpPr>
              <a:spLocks/>
            </p:cNvSpPr>
            <p:nvPr/>
          </p:nvSpPr>
          <p:spPr bwMode="auto">
            <a:xfrm>
              <a:off x="1248" y="2160"/>
              <a:ext cx="2072" cy="304"/>
            </a:xfrm>
            <a:custGeom>
              <a:avLst/>
              <a:gdLst>
                <a:gd name="T0" fmla="*/ 1937 w 2208"/>
                <a:gd name="T1" fmla="*/ 0 h 304"/>
                <a:gd name="T2" fmla="*/ 1937 w 2208"/>
                <a:gd name="T3" fmla="*/ 240 h 304"/>
                <a:gd name="T4" fmla="*/ 1895 w 2208"/>
                <a:gd name="T5" fmla="*/ 288 h 304"/>
                <a:gd name="T6" fmla="*/ 1810 w 2208"/>
                <a:gd name="T7" fmla="*/ 288 h 304"/>
                <a:gd name="T8" fmla="*/ 1261 w 2208"/>
                <a:gd name="T9" fmla="*/ 288 h 304"/>
                <a:gd name="T10" fmla="*/ 205 w 2208"/>
                <a:gd name="T11" fmla="*/ 288 h 304"/>
                <a:gd name="T12" fmla="*/ 36 w 2208"/>
                <a:gd name="T13" fmla="*/ 192 h 304"/>
                <a:gd name="T14" fmla="*/ 36 w 2208"/>
                <a:gd name="T15" fmla="*/ 0 h 3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08" h="304">
                  <a:moveTo>
                    <a:pt x="2200" y="0"/>
                  </a:moveTo>
                  <a:cubicBezTo>
                    <a:pt x="2204" y="96"/>
                    <a:pt x="2208" y="192"/>
                    <a:pt x="2200" y="240"/>
                  </a:cubicBezTo>
                  <a:cubicBezTo>
                    <a:pt x="2192" y="288"/>
                    <a:pt x="2176" y="280"/>
                    <a:pt x="2152" y="288"/>
                  </a:cubicBezTo>
                  <a:cubicBezTo>
                    <a:pt x="2128" y="296"/>
                    <a:pt x="2176" y="288"/>
                    <a:pt x="2056" y="288"/>
                  </a:cubicBezTo>
                  <a:cubicBezTo>
                    <a:pt x="1936" y="288"/>
                    <a:pt x="1736" y="288"/>
                    <a:pt x="1432" y="288"/>
                  </a:cubicBezTo>
                  <a:cubicBezTo>
                    <a:pt x="1128" y="288"/>
                    <a:pt x="464" y="304"/>
                    <a:pt x="232" y="288"/>
                  </a:cubicBezTo>
                  <a:cubicBezTo>
                    <a:pt x="0" y="272"/>
                    <a:pt x="72" y="240"/>
                    <a:pt x="40" y="192"/>
                  </a:cubicBezTo>
                  <a:cubicBezTo>
                    <a:pt x="8" y="144"/>
                    <a:pt x="24" y="72"/>
                    <a:pt x="40"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2" name="Text Box 24"/>
            <p:cNvSpPr txBox="1">
              <a:spLocks noChangeArrowheads="1"/>
            </p:cNvSpPr>
            <p:nvPr/>
          </p:nvSpPr>
          <p:spPr bwMode="auto">
            <a:xfrm>
              <a:off x="1536" y="2160"/>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FF0000"/>
                  </a:solidFill>
                </a:rPr>
                <a:t>中断</a:t>
              </a:r>
            </a:p>
          </p:txBody>
        </p:sp>
      </p:grpSp>
      <p:sp>
        <p:nvSpPr>
          <p:cNvPr id="475161" name="Rectangle 25"/>
          <p:cNvSpPr>
            <a:spLocks noChangeArrowheads="1"/>
          </p:cNvSpPr>
          <p:nvPr/>
        </p:nvSpPr>
        <p:spPr bwMode="auto">
          <a:xfrm>
            <a:off x="5257800" y="2743200"/>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75162" name="Rectangle 26"/>
          <p:cNvSpPr>
            <a:spLocks noChangeArrowheads="1"/>
          </p:cNvSpPr>
          <p:nvPr/>
        </p:nvSpPr>
        <p:spPr bwMode="auto">
          <a:xfrm>
            <a:off x="5257800" y="2819400"/>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75163" name="Rectangle 27"/>
          <p:cNvSpPr>
            <a:spLocks noChangeArrowheads="1"/>
          </p:cNvSpPr>
          <p:nvPr/>
        </p:nvSpPr>
        <p:spPr bwMode="auto">
          <a:xfrm>
            <a:off x="5257800" y="2895600"/>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75164" name="Rectangle 28"/>
          <p:cNvSpPr>
            <a:spLocks noChangeArrowheads="1"/>
          </p:cNvSpPr>
          <p:nvPr/>
        </p:nvSpPr>
        <p:spPr bwMode="auto">
          <a:xfrm>
            <a:off x="5257800" y="2971800"/>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75165" name="Rectangle 29"/>
          <p:cNvSpPr>
            <a:spLocks noChangeArrowheads="1"/>
          </p:cNvSpPr>
          <p:nvPr/>
        </p:nvSpPr>
        <p:spPr bwMode="auto">
          <a:xfrm>
            <a:off x="7131050" y="2971800"/>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nvGrpSpPr>
          <p:cNvPr id="475166" name="Group 30"/>
          <p:cNvGrpSpPr>
            <a:grpSpLocks/>
          </p:cNvGrpSpPr>
          <p:nvPr/>
        </p:nvGrpSpPr>
        <p:grpSpPr bwMode="auto">
          <a:xfrm>
            <a:off x="1866900" y="3048000"/>
            <a:ext cx="5600700" cy="2087563"/>
            <a:chOff x="1176" y="2064"/>
            <a:chExt cx="3480" cy="1413"/>
          </a:xfrm>
        </p:grpSpPr>
        <p:sp>
          <p:nvSpPr>
            <p:cNvPr id="19479" name="Freeform 31"/>
            <p:cNvSpPr>
              <a:spLocks/>
            </p:cNvSpPr>
            <p:nvPr/>
          </p:nvSpPr>
          <p:spPr bwMode="auto">
            <a:xfrm>
              <a:off x="1176" y="2064"/>
              <a:ext cx="3480" cy="1152"/>
            </a:xfrm>
            <a:custGeom>
              <a:avLst/>
              <a:gdLst>
                <a:gd name="T0" fmla="*/ 24 w 3480"/>
                <a:gd name="T1" fmla="*/ 497 h 1240"/>
                <a:gd name="T2" fmla="*/ 24 w 3480"/>
                <a:gd name="T3" fmla="*/ 829 h 1240"/>
                <a:gd name="T4" fmla="*/ 168 w 3480"/>
                <a:gd name="T5" fmla="*/ 953 h 1240"/>
                <a:gd name="T6" fmla="*/ 552 w 3480"/>
                <a:gd name="T7" fmla="*/ 953 h 1240"/>
                <a:gd name="T8" fmla="*/ 2328 w 3480"/>
                <a:gd name="T9" fmla="*/ 953 h 1240"/>
                <a:gd name="T10" fmla="*/ 2568 w 3480"/>
                <a:gd name="T11" fmla="*/ 787 h 1240"/>
                <a:gd name="T12" fmla="*/ 2568 w 3480"/>
                <a:gd name="T13" fmla="*/ 414 h 1240"/>
                <a:gd name="T14" fmla="*/ 2424 w 3480"/>
                <a:gd name="T15" fmla="*/ 124 h 1240"/>
                <a:gd name="T16" fmla="*/ 2568 w 3480"/>
                <a:gd name="T17" fmla="*/ 165 h 1240"/>
                <a:gd name="T18" fmla="*/ 2664 w 3480"/>
                <a:gd name="T19" fmla="*/ 414 h 1240"/>
                <a:gd name="T20" fmla="*/ 2664 w 3480"/>
                <a:gd name="T21" fmla="*/ 953 h 1240"/>
                <a:gd name="T22" fmla="*/ 3192 w 3480"/>
                <a:gd name="T23" fmla="*/ 953 h 1240"/>
                <a:gd name="T24" fmla="*/ 3432 w 3480"/>
                <a:gd name="T25" fmla="*/ 911 h 1240"/>
                <a:gd name="T26" fmla="*/ 3480 w 3480"/>
                <a:gd name="T27" fmla="*/ 0 h 12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480" h="1240">
                  <a:moveTo>
                    <a:pt x="24" y="576"/>
                  </a:moveTo>
                  <a:cubicBezTo>
                    <a:pt x="12" y="724"/>
                    <a:pt x="0" y="872"/>
                    <a:pt x="24" y="960"/>
                  </a:cubicBezTo>
                  <a:cubicBezTo>
                    <a:pt x="48" y="1048"/>
                    <a:pt x="80" y="1080"/>
                    <a:pt x="168" y="1104"/>
                  </a:cubicBezTo>
                  <a:cubicBezTo>
                    <a:pt x="256" y="1128"/>
                    <a:pt x="192" y="1104"/>
                    <a:pt x="552" y="1104"/>
                  </a:cubicBezTo>
                  <a:cubicBezTo>
                    <a:pt x="912" y="1104"/>
                    <a:pt x="1992" y="1136"/>
                    <a:pt x="2328" y="1104"/>
                  </a:cubicBezTo>
                  <a:cubicBezTo>
                    <a:pt x="2664" y="1072"/>
                    <a:pt x="2528" y="1016"/>
                    <a:pt x="2568" y="912"/>
                  </a:cubicBezTo>
                  <a:cubicBezTo>
                    <a:pt x="2608" y="808"/>
                    <a:pt x="2592" y="608"/>
                    <a:pt x="2568" y="480"/>
                  </a:cubicBezTo>
                  <a:cubicBezTo>
                    <a:pt x="2544" y="352"/>
                    <a:pt x="2424" y="192"/>
                    <a:pt x="2424" y="144"/>
                  </a:cubicBezTo>
                  <a:cubicBezTo>
                    <a:pt x="2424" y="96"/>
                    <a:pt x="2528" y="136"/>
                    <a:pt x="2568" y="192"/>
                  </a:cubicBezTo>
                  <a:cubicBezTo>
                    <a:pt x="2608" y="248"/>
                    <a:pt x="2648" y="328"/>
                    <a:pt x="2664" y="480"/>
                  </a:cubicBezTo>
                  <a:cubicBezTo>
                    <a:pt x="2680" y="632"/>
                    <a:pt x="2576" y="1000"/>
                    <a:pt x="2664" y="1104"/>
                  </a:cubicBezTo>
                  <a:cubicBezTo>
                    <a:pt x="2752" y="1208"/>
                    <a:pt x="3064" y="1112"/>
                    <a:pt x="3192" y="1104"/>
                  </a:cubicBezTo>
                  <a:cubicBezTo>
                    <a:pt x="3320" y="1096"/>
                    <a:pt x="3384" y="1240"/>
                    <a:pt x="3432" y="1056"/>
                  </a:cubicBezTo>
                  <a:cubicBezTo>
                    <a:pt x="3480" y="872"/>
                    <a:pt x="3480" y="436"/>
                    <a:pt x="3480"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0" name="Text Box 32"/>
            <p:cNvSpPr txBox="1">
              <a:spLocks noChangeArrowheads="1"/>
            </p:cNvSpPr>
            <p:nvPr/>
          </p:nvSpPr>
          <p:spPr bwMode="auto">
            <a:xfrm>
              <a:off x="1968" y="3168"/>
              <a:ext cx="1968"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FF0000"/>
                  </a:solidFill>
                </a:rPr>
                <a:t>将数据读入内存</a:t>
              </a:r>
            </a:p>
          </p:txBody>
        </p:sp>
      </p:grpSp>
      <p:sp>
        <p:nvSpPr>
          <p:cNvPr id="475169" name="Rectangle 33"/>
          <p:cNvSpPr>
            <a:spLocks noChangeArrowheads="1"/>
          </p:cNvSpPr>
          <p:nvPr/>
        </p:nvSpPr>
        <p:spPr bwMode="auto">
          <a:xfrm>
            <a:off x="7131050" y="2895600"/>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75170" name="Rectangle 34"/>
          <p:cNvSpPr>
            <a:spLocks noChangeArrowheads="1"/>
          </p:cNvSpPr>
          <p:nvPr/>
        </p:nvSpPr>
        <p:spPr bwMode="auto">
          <a:xfrm>
            <a:off x="7131050" y="2819400"/>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75171" name="Rectangle 35"/>
          <p:cNvSpPr>
            <a:spLocks noChangeArrowheads="1"/>
          </p:cNvSpPr>
          <p:nvPr/>
        </p:nvSpPr>
        <p:spPr bwMode="auto">
          <a:xfrm>
            <a:off x="7131050" y="2743200"/>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nvGrpSpPr>
          <p:cNvPr id="475172" name="Group 36"/>
          <p:cNvGrpSpPr>
            <a:grpSpLocks/>
          </p:cNvGrpSpPr>
          <p:nvPr/>
        </p:nvGrpSpPr>
        <p:grpSpPr bwMode="auto">
          <a:xfrm>
            <a:off x="914400" y="5029200"/>
            <a:ext cx="7315200" cy="603250"/>
            <a:chOff x="576" y="3220"/>
            <a:chExt cx="4608" cy="380"/>
          </a:xfrm>
        </p:grpSpPr>
        <p:sp>
          <p:nvSpPr>
            <p:cNvPr id="19477" name="Rectangle 37"/>
            <p:cNvSpPr>
              <a:spLocks noChangeArrowheads="1"/>
            </p:cNvSpPr>
            <p:nvPr/>
          </p:nvSpPr>
          <p:spPr bwMode="auto">
            <a:xfrm>
              <a:off x="576" y="3220"/>
              <a:ext cx="4608"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sym typeface="Symbol" pitchFamily="18" charset="2"/>
                </a:rPr>
                <a:t>每个字节从缓存移动内存都由</a:t>
              </a:r>
              <a:r>
                <a:rPr lang="en-US" altLang="zh-CN" sz="2400">
                  <a:sym typeface="Symbol" pitchFamily="18" charset="2"/>
                </a:rPr>
                <a:t>CPU</a:t>
              </a:r>
              <a:r>
                <a:rPr lang="zh-CN" altLang="en-US" sz="2400">
                  <a:sym typeface="Symbol" pitchFamily="18" charset="2"/>
                </a:rPr>
                <a:t>负责完成</a:t>
              </a:r>
            </a:p>
          </p:txBody>
        </p:sp>
        <p:pic>
          <p:nvPicPr>
            <p:cNvPr id="19478" name="Picture 38"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337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75175" name="AutoShape 39"/>
          <p:cNvSpPr>
            <a:spLocks noChangeArrowheads="1"/>
          </p:cNvSpPr>
          <p:nvPr/>
        </p:nvSpPr>
        <p:spPr bwMode="auto">
          <a:xfrm rot="10800000">
            <a:off x="2895600" y="5638800"/>
            <a:ext cx="5334000" cy="914400"/>
          </a:xfrm>
          <a:prstGeom prst="wedgeRoundRectCallout">
            <a:avLst>
              <a:gd name="adj1" fmla="val 472"/>
              <a:gd name="adj2" fmla="val 70481"/>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可以设计有一定处理能力的外围设备，将一些简单任务交给它</a:t>
            </a:r>
            <a:r>
              <a:rPr lang="en-US" altLang="zh-CN" sz="2400"/>
              <a:t>!</a:t>
            </a:r>
          </a:p>
        </p:txBody>
      </p:sp>
      <p:grpSp>
        <p:nvGrpSpPr>
          <p:cNvPr id="475179" name="Group 43"/>
          <p:cNvGrpSpPr>
            <a:grpSpLocks/>
          </p:cNvGrpSpPr>
          <p:nvPr/>
        </p:nvGrpSpPr>
        <p:grpSpPr bwMode="auto">
          <a:xfrm>
            <a:off x="1752600" y="3733800"/>
            <a:ext cx="4267200" cy="817563"/>
            <a:chOff x="1104" y="2352"/>
            <a:chExt cx="2688" cy="515"/>
          </a:xfrm>
        </p:grpSpPr>
        <p:sp>
          <p:nvSpPr>
            <p:cNvPr id="19475" name="Freeform 41"/>
            <p:cNvSpPr>
              <a:spLocks/>
            </p:cNvSpPr>
            <p:nvPr/>
          </p:nvSpPr>
          <p:spPr bwMode="auto">
            <a:xfrm flipH="1">
              <a:off x="1104" y="2352"/>
              <a:ext cx="2688" cy="400"/>
            </a:xfrm>
            <a:custGeom>
              <a:avLst/>
              <a:gdLst>
                <a:gd name="T0" fmla="*/ 3260 w 2208"/>
                <a:gd name="T1" fmla="*/ 0 h 304"/>
                <a:gd name="T2" fmla="*/ 3260 w 2208"/>
                <a:gd name="T3" fmla="*/ 416 h 304"/>
                <a:gd name="T4" fmla="*/ 3190 w 2208"/>
                <a:gd name="T5" fmla="*/ 499 h 304"/>
                <a:gd name="T6" fmla="*/ 3047 w 2208"/>
                <a:gd name="T7" fmla="*/ 499 h 304"/>
                <a:gd name="T8" fmla="*/ 2122 w 2208"/>
                <a:gd name="T9" fmla="*/ 499 h 304"/>
                <a:gd name="T10" fmla="*/ 343 w 2208"/>
                <a:gd name="T11" fmla="*/ 499 h 304"/>
                <a:gd name="T12" fmla="*/ 60 w 2208"/>
                <a:gd name="T13" fmla="*/ 333 h 304"/>
                <a:gd name="T14" fmla="*/ 60 w 2208"/>
                <a:gd name="T15" fmla="*/ 0 h 3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08" h="304">
                  <a:moveTo>
                    <a:pt x="2200" y="0"/>
                  </a:moveTo>
                  <a:cubicBezTo>
                    <a:pt x="2204" y="96"/>
                    <a:pt x="2208" y="192"/>
                    <a:pt x="2200" y="240"/>
                  </a:cubicBezTo>
                  <a:cubicBezTo>
                    <a:pt x="2192" y="288"/>
                    <a:pt x="2176" y="280"/>
                    <a:pt x="2152" y="288"/>
                  </a:cubicBezTo>
                  <a:cubicBezTo>
                    <a:pt x="2128" y="296"/>
                    <a:pt x="2176" y="288"/>
                    <a:pt x="2056" y="288"/>
                  </a:cubicBezTo>
                  <a:cubicBezTo>
                    <a:pt x="1936" y="288"/>
                    <a:pt x="1736" y="288"/>
                    <a:pt x="1432" y="288"/>
                  </a:cubicBezTo>
                  <a:cubicBezTo>
                    <a:pt x="1128" y="288"/>
                    <a:pt x="464" y="304"/>
                    <a:pt x="232" y="288"/>
                  </a:cubicBezTo>
                  <a:cubicBezTo>
                    <a:pt x="0" y="272"/>
                    <a:pt x="72" y="240"/>
                    <a:pt x="40" y="192"/>
                  </a:cubicBezTo>
                  <a:cubicBezTo>
                    <a:pt x="8" y="144"/>
                    <a:pt x="24" y="72"/>
                    <a:pt x="40" y="0"/>
                  </a:cubicBezTo>
                </a:path>
              </a:pathLst>
            </a:custGeom>
            <a:noFill/>
            <a:ln w="28575" cap="flat" cmpd="sng">
              <a:solidFill>
                <a:srgbClr val="00008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6" name="Text Box 42"/>
            <p:cNvSpPr txBox="1">
              <a:spLocks noChangeArrowheads="1"/>
            </p:cNvSpPr>
            <p:nvPr/>
          </p:nvSpPr>
          <p:spPr bwMode="auto">
            <a:xfrm flipH="1">
              <a:off x="1968" y="2579"/>
              <a:ext cx="11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0000CC"/>
                  </a:solidFill>
                </a:rPr>
                <a:t>发出读请求</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75139"/>
                                        </p:tgtEl>
                                        <p:attrNameLst>
                                          <p:attrName>style.visibility</p:attrName>
                                        </p:attrNameLst>
                                      </p:cBhvr>
                                      <p:to>
                                        <p:strVal val="visible"/>
                                      </p:to>
                                    </p:set>
                                    <p:animEffect transition="in" filter="dissolve">
                                      <p:cBhvr>
                                        <p:cTn id="7" dur="500"/>
                                        <p:tgtEl>
                                          <p:spTgt spid="4751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75140"/>
                                        </p:tgtEl>
                                        <p:attrNameLst>
                                          <p:attrName>style.visibility</p:attrName>
                                        </p:attrNameLst>
                                      </p:cBhvr>
                                      <p:to>
                                        <p:strVal val="visible"/>
                                      </p:to>
                                    </p:set>
                                    <p:animEffect transition="in" filter="dissolve">
                                      <p:cBhvr>
                                        <p:cTn id="12" dur="500"/>
                                        <p:tgtEl>
                                          <p:spTgt spid="4751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75179"/>
                                        </p:tgtEl>
                                        <p:attrNameLst>
                                          <p:attrName>style.visibility</p:attrName>
                                        </p:attrNameLst>
                                      </p:cBhvr>
                                      <p:to>
                                        <p:strVal val="visible"/>
                                      </p:to>
                                    </p:set>
                                    <p:animEffect transition="in" filter="wipe(left)">
                                      <p:cBhvr>
                                        <p:cTn id="17" dur="1000"/>
                                        <p:tgtEl>
                                          <p:spTgt spid="4751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75157"/>
                                        </p:tgtEl>
                                        <p:attrNameLst>
                                          <p:attrName>style.visibility</p:attrName>
                                        </p:attrNameLst>
                                      </p:cBhvr>
                                      <p:to>
                                        <p:strVal val="visible"/>
                                      </p:to>
                                    </p:set>
                                    <p:animEffect transition="in" filter="dissolve">
                                      <p:cBhvr>
                                        <p:cTn id="22" dur="500"/>
                                        <p:tgtEl>
                                          <p:spTgt spid="4751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1" nodeType="clickEffect">
                                  <p:stCondLst>
                                    <p:cond delay="0"/>
                                  </p:stCondLst>
                                  <p:childTnLst>
                                    <p:set>
                                      <p:cBhvr>
                                        <p:cTn id="26" dur="1" fill="hold">
                                          <p:stCondLst>
                                            <p:cond delay="0"/>
                                          </p:stCondLst>
                                        </p:cTn>
                                        <p:tgtEl>
                                          <p:spTgt spid="475157"/>
                                        </p:tgtEl>
                                        <p:attrNameLst>
                                          <p:attrName>style.visibility</p:attrName>
                                        </p:attrNameLst>
                                      </p:cBhvr>
                                      <p:to>
                                        <p:strVal val="visible"/>
                                      </p:to>
                                    </p:set>
                                    <p:animEffect transition="in" filter="wipe(down)">
                                      <p:cBhvr>
                                        <p:cTn id="27" dur="500"/>
                                        <p:tgtEl>
                                          <p:spTgt spid="4751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xit" presetSubtype="0" fill="hold" grpId="2" nodeType="clickEffect">
                                  <p:stCondLst>
                                    <p:cond delay="0"/>
                                  </p:stCondLst>
                                  <p:childTnLst>
                                    <p:set>
                                      <p:cBhvr>
                                        <p:cTn id="31" dur="1" fill="hold">
                                          <p:stCondLst>
                                            <p:cond delay="0"/>
                                          </p:stCondLst>
                                        </p:cTn>
                                        <p:tgtEl>
                                          <p:spTgt spid="475157"/>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47516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7516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7516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75164"/>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2" fill="hold" nodeType="clickEffect">
                                  <p:stCondLst>
                                    <p:cond delay="0"/>
                                  </p:stCondLst>
                                  <p:childTnLst>
                                    <p:set>
                                      <p:cBhvr>
                                        <p:cTn id="43" dur="1" fill="hold">
                                          <p:stCondLst>
                                            <p:cond delay="0"/>
                                          </p:stCondLst>
                                        </p:cTn>
                                        <p:tgtEl>
                                          <p:spTgt spid="475158"/>
                                        </p:tgtEl>
                                        <p:attrNameLst>
                                          <p:attrName>style.visibility</p:attrName>
                                        </p:attrNameLst>
                                      </p:cBhvr>
                                      <p:to>
                                        <p:strVal val="visible"/>
                                      </p:to>
                                    </p:set>
                                    <p:animEffect transition="in" filter="wipe(right)">
                                      <p:cBhvr>
                                        <p:cTn id="44" dur="500"/>
                                        <p:tgtEl>
                                          <p:spTgt spid="47515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475166"/>
                                        </p:tgtEl>
                                        <p:attrNameLst>
                                          <p:attrName>style.visibility</p:attrName>
                                        </p:attrNameLst>
                                      </p:cBhvr>
                                      <p:to>
                                        <p:strVal val="visible"/>
                                      </p:to>
                                    </p:set>
                                    <p:animEffect transition="in" filter="wipe(left)">
                                      <p:cBhvr>
                                        <p:cTn id="49" dur="500"/>
                                        <p:tgtEl>
                                          <p:spTgt spid="47516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475164"/>
                                        </p:tgtEl>
                                        <p:attrNameLst>
                                          <p:attrName>style.visibility</p:attrName>
                                        </p:attrNameLst>
                                      </p:cBhvr>
                                      <p:to>
                                        <p:strVal val="hidden"/>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475165"/>
                                        </p:tgtEl>
                                        <p:attrNameLst>
                                          <p:attrName>style.visibility</p:attrName>
                                        </p:attrNameLst>
                                      </p:cBhvr>
                                      <p:to>
                                        <p:strVal val="visible"/>
                                      </p:to>
                                    </p:set>
                                    <p:animEffect transition="in" filter="dissolve">
                                      <p:cBhvr>
                                        <p:cTn id="58" dur="500"/>
                                        <p:tgtEl>
                                          <p:spTgt spid="47516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75163"/>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75169"/>
                                        </p:tgtEl>
                                        <p:attrNameLst>
                                          <p:attrName>style.visibility</p:attrName>
                                        </p:attrNameLst>
                                      </p:cBhvr>
                                      <p:to>
                                        <p:strVal val="visible"/>
                                      </p:to>
                                    </p:set>
                                    <p:animEffect transition="in" filter="dissolve">
                                      <p:cBhvr>
                                        <p:cTn id="67" dur="500"/>
                                        <p:tgtEl>
                                          <p:spTgt spid="47516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475162"/>
                                        </p:tgtEl>
                                        <p:attrNameLst>
                                          <p:attrName>style.visibility</p:attrName>
                                        </p:attrNameLst>
                                      </p:cBhvr>
                                      <p:to>
                                        <p:strVal val="hidden"/>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475170"/>
                                        </p:tgtEl>
                                        <p:attrNameLst>
                                          <p:attrName>style.visibility</p:attrName>
                                        </p:attrNameLst>
                                      </p:cBhvr>
                                      <p:to>
                                        <p:strVal val="visible"/>
                                      </p:to>
                                    </p:set>
                                    <p:animEffect transition="in" filter="dissolve">
                                      <p:cBhvr>
                                        <p:cTn id="76" dur="500"/>
                                        <p:tgtEl>
                                          <p:spTgt spid="47517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475161"/>
                                        </p:tgtEl>
                                        <p:attrNameLst>
                                          <p:attrName>style.visibility</p:attrName>
                                        </p:attrNameLst>
                                      </p:cBhvr>
                                      <p:to>
                                        <p:strVal val="hidden"/>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475171"/>
                                        </p:tgtEl>
                                        <p:attrNameLst>
                                          <p:attrName>style.visibility</p:attrName>
                                        </p:attrNameLst>
                                      </p:cBhvr>
                                      <p:to>
                                        <p:strVal val="visible"/>
                                      </p:to>
                                    </p:set>
                                    <p:animEffect transition="in" filter="dissolve">
                                      <p:cBhvr>
                                        <p:cTn id="85" dur="500"/>
                                        <p:tgtEl>
                                          <p:spTgt spid="475171"/>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9" presetClass="entr" presetSubtype="0" fill="hold" nodeType="clickEffect">
                                  <p:stCondLst>
                                    <p:cond delay="0"/>
                                  </p:stCondLst>
                                  <p:childTnLst>
                                    <p:set>
                                      <p:cBhvr>
                                        <p:cTn id="89" dur="1" fill="hold">
                                          <p:stCondLst>
                                            <p:cond delay="0"/>
                                          </p:stCondLst>
                                        </p:cTn>
                                        <p:tgtEl>
                                          <p:spTgt spid="475172"/>
                                        </p:tgtEl>
                                        <p:attrNameLst>
                                          <p:attrName>style.visibility</p:attrName>
                                        </p:attrNameLst>
                                      </p:cBhvr>
                                      <p:to>
                                        <p:strVal val="visible"/>
                                      </p:to>
                                    </p:set>
                                    <p:animEffect transition="in" filter="dissolve">
                                      <p:cBhvr>
                                        <p:cTn id="90" dur="500"/>
                                        <p:tgtEl>
                                          <p:spTgt spid="475172"/>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475175"/>
                                        </p:tgtEl>
                                        <p:attrNameLst>
                                          <p:attrName>style.visibility</p:attrName>
                                        </p:attrNameLst>
                                      </p:cBhvr>
                                      <p:to>
                                        <p:strVal val="visible"/>
                                      </p:to>
                                    </p:set>
                                    <p:animEffect transition="in" filter="dissolve">
                                      <p:cBhvr>
                                        <p:cTn id="95" dur="500"/>
                                        <p:tgtEl>
                                          <p:spTgt spid="475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9" grpId="0"/>
      <p:bldP spid="475157" grpId="0" animBg="1"/>
      <p:bldP spid="475157" grpId="1" animBg="1"/>
      <p:bldP spid="475157" grpId="2" animBg="1"/>
      <p:bldP spid="475161" grpId="0" animBg="1"/>
      <p:bldP spid="475161" grpId="1" animBg="1"/>
      <p:bldP spid="475162" grpId="0" animBg="1"/>
      <p:bldP spid="475162" grpId="1" animBg="1"/>
      <p:bldP spid="475163" grpId="0" animBg="1"/>
      <p:bldP spid="475163" grpId="1" animBg="1"/>
      <p:bldP spid="475164" grpId="0" animBg="1"/>
      <p:bldP spid="475164" grpId="1" animBg="1"/>
      <p:bldP spid="475165" grpId="0" animBg="1"/>
      <p:bldP spid="475169" grpId="0" animBg="1"/>
      <p:bldP spid="475170" grpId="0" animBg="1"/>
      <p:bldP spid="475171" grpId="0" animBg="1"/>
      <p:bldP spid="47517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mtClean="0"/>
              <a:t>I/O</a:t>
            </a:r>
            <a:r>
              <a:rPr lang="zh-CN" altLang="en-US" smtClean="0"/>
              <a:t>系统发完命令后做什么</a:t>
            </a:r>
            <a:r>
              <a:rPr lang="en-US" altLang="zh-CN" smtClean="0"/>
              <a:t>?</a:t>
            </a:r>
          </a:p>
        </p:txBody>
      </p:sp>
      <p:sp>
        <p:nvSpPr>
          <p:cNvPr id="476163" name="Rectangle 3"/>
          <p:cNvSpPr>
            <a:spLocks noChangeArrowheads="1"/>
          </p:cNvSpPr>
          <p:nvPr/>
        </p:nvSpPr>
        <p:spPr bwMode="auto">
          <a:xfrm>
            <a:off x="381000" y="1219200"/>
            <a:ext cx="80740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olidFill>
                  <a:srgbClr val="FF0000"/>
                </a:solidFill>
              </a:rPr>
              <a:t>方案</a:t>
            </a:r>
            <a:r>
              <a:rPr lang="en-US" altLang="zh-CN">
                <a:solidFill>
                  <a:srgbClr val="FF0000"/>
                </a:solidFill>
              </a:rPr>
              <a:t>3: </a:t>
            </a:r>
            <a:r>
              <a:rPr lang="zh-CN" altLang="en-US"/>
              <a:t>简单任务自己做，完成了告诉</a:t>
            </a:r>
            <a:r>
              <a:rPr lang="en-US" altLang="zh-CN"/>
              <a:t>CPU</a:t>
            </a:r>
            <a:r>
              <a:rPr lang="zh-CN" altLang="en-US"/>
              <a:t>一声</a:t>
            </a:r>
            <a:r>
              <a:rPr lang="en-US" altLang="zh-CN"/>
              <a:t>!</a:t>
            </a:r>
          </a:p>
        </p:txBody>
      </p:sp>
      <p:grpSp>
        <p:nvGrpSpPr>
          <p:cNvPr id="476164" name="Group 4"/>
          <p:cNvGrpSpPr>
            <a:grpSpLocks/>
          </p:cNvGrpSpPr>
          <p:nvPr/>
        </p:nvGrpSpPr>
        <p:grpSpPr bwMode="auto">
          <a:xfrm>
            <a:off x="533400" y="1905000"/>
            <a:ext cx="7315200" cy="603250"/>
            <a:chOff x="576" y="3220"/>
            <a:chExt cx="4608" cy="380"/>
          </a:xfrm>
        </p:grpSpPr>
        <p:sp>
          <p:nvSpPr>
            <p:cNvPr id="20539" name="Rectangle 5"/>
            <p:cNvSpPr>
              <a:spLocks noChangeArrowheads="1"/>
            </p:cNvSpPr>
            <p:nvPr/>
          </p:nvSpPr>
          <p:spPr bwMode="auto">
            <a:xfrm>
              <a:off x="576" y="3220"/>
              <a:ext cx="4608"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sym typeface="Symbol" pitchFamily="18" charset="2"/>
                </a:rPr>
                <a:t>引入</a:t>
              </a:r>
              <a:r>
                <a:rPr lang="en-US" altLang="zh-CN" sz="2400">
                  <a:solidFill>
                    <a:srgbClr val="FF0000"/>
                  </a:solidFill>
                  <a:sym typeface="Symbol" pitchFamily="18" charset="2"/>
                </a:rPr>
                <a:t>DMA</a:t>
              </a:r>
              <a:r>
                <a:rPr lang="en-US" altLang="zh-CN" sz="2400">
                  <a:sym typeface="Symbol" pitchFamily="18" charset="2"/>
                </a:rPr>
                <a:t>(</a:t>
              </a:r>
              <a:r>
                <a:rPr lang="zh-CN" altLang="en-US" sz="2400">
                  <a:sym typeface="Symbol" pitchFamily="18" charset="2"/>
                </a:rPr>
                <a:t>直接内存存取</a:t>
              </a:r>
              <a:r>
                <a:rPr lang="en-US" altLang="zh-CN" sz="2400">
                  <a:sym typeface="Symbol" pitchFamily="18" charset="2"/>
                </a:rPr>
                <a:t>)</a:t>
              </a:r>
            </a:p>
          </p:txBody>
        </p:sp>
        <p:pic>
          <p:nvPicPr>
            <p:cNvPr id="20540" name="Picture 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337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6167" name="Group 7"/>
          <p:cNvGrpSpPr>
            <a:grpSpLocks/>
          </p:cNvGrpSpPr>
          <p:nvPr/>
        </p:nvGrpSpPr>
        <p:grpSpPr bwMode="auto">
          <a:xfrm>
            <a:off x="914400" y="1951038"/>
            <a:ext cx="8001000" cy="3505200"/>
            <a:chOff x="576" y="1325"/>
            <a:chExt cx="5040" cy="2208"/>
          </a:xfrm>
        </p:grpSpPr>
        <p:sp>
          <p:nvSpPr>
            <p:cNvPr id="20513" name="Text Box 8"/>
            <p:cNvSpPr txBox="1">
              <a:spLocks noChangeArrowheads="1"/>
            </p:cNvSpPr>
            <p:nvPr/>
          </p:nvSpPr>
          <p:spPr bwMode="auto">
            <a:xfrm>
              <a:off x="4848" y="3245"/>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t>总线</a:t>
              </a:r>
            </a:p>
          </p:txBody>
        </p:sp>
        <p:grpSp>
          <p:nvGrpSpPr>
            <p:cNvPr id="20514" name="Group 9"/>
            <p:cNvGrpSpPr>
              <a:grpSpLocks/>
            </p:cNvGrpSpPr>
            <p:nvPr/>
          </p:nvGrpSpPr>
          <p:grpSpPr bwMode="auto">
            <a:xfrm>
              <a:off x="576" y="1325"/>
              <a:ext cx="4896" cy="1920"/>
              <a:chOff x="576" y="1325"/>
              <a:chExt cx="4896" cy="1920"/>
            </a:xfrm>
          </p:grpSpPr>
          <p:grpSp>
            <p:nvGrpSpPr>
              <p:cNvPr id="20515" name="Group 10"/>
              <p:cNvGrpSpPr>
                <a:grpSpLocks/>
              </p:cNvGrpSpPr>
              <p:nvPr/>
            </p:nvGrpSpPr>
            <p:grpSpPr bwMode="auto">
              <a:xfrm>
                <a:off x="576" y="1325"/>
                <a:ext cx="4896" cy="1920"/>
                <a:chOff x="576" y="1325"/>
                <a:chExt cx="4896" cy="1920"/>
              </a:xfrm>
            </p:grpSpPr>
            <p:grpSp>
              <p:nvGrpSpPr>
                <p:cNvPr id="20517" name="Group 11"/>
                <p:cNvGrpSpPr>
                  <a:grpSpLocks/>
                </p:cNvGrpSpPr>
                <p:nvPr/>
              </p:nvGrpSpPr>
              <p:grpSpPr bwMode="auto">
                <a:xfrm>
                  <a:off x="576" y="1325"/>
                  <a:ext cx="4896" cy="1920"/>
                  <a:chOff x="576" y="1325"/>
                  <a:chExt cx="4896" cy="1920"/>
                </a:xfrm>
              </p:grpSpPr>
              <p:sp>
                <p:nvSpPr>
                  <p:cNvPr id="20522" name="AutoShape 12"/>
                  <p:cNvSpPr>
                    <a:spLocks noChangeArrowheads="1"/>
                  </p:cNvSpPr>
                  <p:nvPr/>
                </p:nvSpPr>
                <p:spPr bwMode="auto">
                  <a:xfrm rot="5400000">
                    <a:off x="2928" y="701"/>
                    <a:ext cx="192" cy="4896"/>
                  </a:xfrm>
                  <a:prstGeom prst="can">
                    <a:avLst>
                      <a:gd name="adj" fmla="val 54069"/>
                    </a:avLst>
                  </a:prstGeom>
                  <a:gradFill rotWithShape="1">
                    <a:gsLst>
                      <a:gs pos="0">
                        <a:srgbClr val="EAEAEA"/>
                      </a:gs>
                      <a:gs pos="50000">
                        <a:srgbClr val="6C6C6C"/>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0523" name="Rectangle 13"/>
                  <p:cNvSpPr>
                    <a:spLocks noChangeArrowheads="1"/>
                  </p:cNvSpPr>
                  <p:nvPr/>
                </p:nvSpPr>
                <p:spPr bwMode="auto">
                  <a:xfrm>
                    <a:off x="1968" y="2016"/>
                    <a:ext cx="768" cy="864"/>
                  </a:xfrm>
                  <a:prstGeom prst="rect">
                    <a:avLst/>
                  </a:prstGeom>
                  <a:solidFill>
                    <a:schemeClr val="bg1"/>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0524" name="AutoShape 14"/>
                  <p:cNvSpPr>
                    <a:spLocks noChangeArrowheads="1"/>
                  </p:cNvSpPr>
                  <p:nvPr/>
                </p:nvSpPr>
                <p:spPr bwMode="auto">
                  <a:xfrm>
                    <a:off x="2256" y="2880"/>
                    <a:ext cx="192" cy="240"/>
                  </a:xfrm>
                  <a:prstGeom prst="upDownArrow">
                    <a:avLst>
                      <a:gd name="adj1" fmla="val 50000"/>
                      <a:gd name="adj2" fmla="val 25000"/>
                    </a:avLst>
                  </a:prstGeom>
                  <a:solidFill>
                    <a:srgbClr val="EAEAEA"/>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0525" name="Rectangle 15"/>
                  <p:cNvSpPr>
                    <a:spLocks noChangeArrowheads="1"/>
                  </p:cNvSpPr>
                  <p:nvPr/>
                </p:nvSpPr>
                <p:spPr bwMode="auto">
                  <a:xfrm>
                    <a:off x="3100" y="1997"/>
                    <a:ext cx="768" cy="864"/>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0526" name="AutoShape 16"/>
                  <p:cNvSpPr>
                    <a:spLocks noChangeArrowheads="1"/>
                  </p:cNvSpPr>
                  <p:nvPr/>
                </p:nvSpPr>
                <p:spPr bwMode="auto">
                  <a:xfrm>
                    <a:off x="3216" y="1325"/>
                    <a:ext cx="528" cy="528"/>
                  </a:xfrm>
                  <a:prstGeom prst="can">
                    <a:avLst>
                      <a:gd name="adj" fmla="val 25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0527" name="Text Box 17"/>
                  <p:cNvSpPr txBox="1">
                    <a:spLocks noChangeArrowheads="1"/>
                  </p:cNvSpPr>
                  <p:nvPr/>
                </p:nvSpPr>
                <p:spPr bwMode="auto">
                  <a:xfrm>
                    <a:off x="3648" y="1373"/>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000"/>
                      <a:t>磁盘</a:t>
                    </a:r>
                  </a:p>
                </p:txBody>
              </p:sp>
              <p:sp>
                <p:nvSpPr>
                  <p:cNvPr id="20528" name="Text Box 18"/>
                  <p:cNvSpPr txBox="1">
                    <a:spLocks noChangeArrowheads="1"/>
                  </p:cNvSpPr>
                  <p:nvPr/>
                </p:nvSpPr>
                <p:spPr bwMode="auto">
                  <a:xfrm>
                    <a:off x="3264" y="2563"/>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t>缓存</a:t>
                    </a:r>
                  </a:p>
                </p:txBody>
              </p:sp>
              <p:sp>
                <p:nvSpPr>
                  <p:cNvPr id="20529" name="Rectangle 19"/>
                  <p:cNvSpPr>
                    <a:spLocks noChangeArrowheads="1"/>
                  </p:cNvSpPr>
                  <p:nvPr/>
                </p:nvSpPr>
                <p:spPr bwMode="auto">
                  <a:xfrm>
                    <a:off x="3264" y="2093"/>
                    <a:ext cx="452" cy="48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0530" name="Text Box 20"/>
                  <p:cNvSpPr txBox="1">
                    <a:spLocks noChangeArrowheads="1"/>
                  </p:cNvSpPr>
                  <p:nvPr/>
                </p:nvSpPr>
                <p:spPr bwMode="auto">
                  <a:xfrm>
                    <a:off x="3868" y="1949"/>
                    <a:ext cx="308"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t>磁盘控制器</a:t>
                    </a:r>
                  </a:p>
                </p:txBody>
              </p:sp>
              <p:sp>
                <p:nvSpPr>
                  <p:cNvPr id="20531" name="AutoShape 21"/>
                  <p:cNvSpPr>
                    <a:spLocks noChangeArrowheads="1"/>
                  </p:cNvSpPr>
                  <p:nvPr/>
                </p:nvSpPr>
                <p:spPr bwMode="auto">
                  <a:xfrm>
                    <a:off x="3408" y="2861"/>
                    <a:ext cx="192" cy="240"/>
                  </a:xfrm>
                  <a:prstGeom prst="upDownArrow">
                    <a:avLst>
                      <a:gd name="adj1" fmla="val 50000"/>
                      <a:gd name="adj2" fmla="val 25000"/>
                    </a:avLst>
                  </a:prstGeom>
                  <a:solidFill>
                    <a:srgbClr val="EAEAEA"/>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0532" name="Text Box 22"/>
                  <p:cNvSpPr txBox="1">
                    <a:spLocks noChangeArrowheads="1"/>
                  </p:cNvSpPr>
                  <p:nvPr/>
                </p:nvSpPr>
                <p:spPr bwMode="auto">
                  <a:xfrm>
                    <a:off x="5020" y="1997"/>
                    <a:ext cx="308"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t>内存</a:t>
                    </a:r>
                  </a:p>
                </p:txBody>
              </p:sp>
              <p:sp>
                <p:nvSpPr>
                  <p:cNvPr id="20533" name="Rectangle 23"/>
                  <p:cNvSpPr>
                    <a:spLocks noChangeArrowheads="1"/>
                  </p:cNvSpPr>
                  <p:nvPr/>
                </p:nvSpPr>
                <p:spPr bwMode="auto">
                  <a:xfrm>
                    <a:off x="672" y="1997"/>
                    <a:ext cx="768" cy="864"/>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0534" name="Text Box 24"/>
                  <p:cNvSpPr txBox="1">
                    <a:spLocks noChangeArrowheads="1"/>
                  </p:cNvSpPr>
                  <p:nvPr/>
                </p:nvSpPr>
                <p:spPr bwMode="auto">
                  <a:xfrm>
                    <a:off x="1440" y="1997"/>
                    <a:ext cx="308"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CPU</a:t>
                    </a:r>
                  </a:p>
                </p:txBody>
              </p:sp>
              <p:sp>
                <p:nvSpPr>
                  <p:cNvPr id="20535" name="AutoShape 25"/>
                  <p:cNvSpPr>
                    <a:spLocks noChangeArrowheads="1"/>
                  </p:cNvSpPr>
                  <p:nvPr/>
                </p:nvSpPr>
                <p:spPr bwMode="auto">
                  <a:xfrm>
                    <a:off x="960" y="2861"/>
                    <a:ext cx="192" cy="240"/>
                  </a:xfrm>
                  <a:prstGeom prst="upDownArrow">
                    <a:avLst>
                      <a:gd name="adj1" fmla="val 50000"/>
                      <a:gd name="adj2" fmla="val 25000"/>
                    </a:avLst>
                  </a:prstGeom>
                  <a:solidFill>
                    <a:srgbClr val="EAEAEA"/>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0536" name="Rectangle 26"/>
                  <p:cNvSpPr>
                    <a:spLocks noChangeArrowheads="1"/>
                  </p:cNvSpPr>
                  <p:nvPr/>
                </p:nvSpPr>
                <p:spPr bwMode="auto">
                  <a:xfrm>
                    <a:off x="4272" y="1997"/>
                    <a:ext cx="768" cy="864"/>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0537" name="AutoShape 27"/>
                  <p:cNvSpPr>
                    <a:spLocks noChangeArrowheads="1"/>
                  </p:cNvSpPr>
                  <p:nvPr/>
                </p:nvSpPr>
                <p:spPr bwMode="auto">
                  <a:xfrm>
                    <a:off x="4560" y="2861"/>
                    <a:ext cx="192" cy="240"/>
                  </a:xfrm>
                  <a:prstGeom prst="upDownArrow">
                    <a:avLst>
                      <a:gd name="adj1" fmla="val 50000"/>
                      <a:gd name="adj2" fmla="val 25000"/>
                    </a:avLst>
                  </a:prstGeom>
                  <a:solidFill>
                    <a:srgbClr val="EAEAEA"/>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0538" name="Text Box 28"/>
                  <p:cNvSpPr txBox="1">
                    <a:spLocks noChangeArrowheads="1"/>
                  </p:cNvSpPr>
                  <p:nvPr/>
                </p:nvSpPr>
                <p:spPr bwMode="auto">
                  <a:xfrm>
                    <a:off x="2716" y="2016"/>
                    <a:ext cx="308"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DMA</a:t>
                    </a:r>
                  </a:p>
                </p:txBody>
              </p:sp>
            </p:grpSp>
            <p:sp>
              <p:nvSpPr>
                <p:cNvPr id="20518" name="Rectangle 29"/>
                <p:cNvSpPr>
                  <a:spLocks noChangeArrowheads="1"/>
                </p:cNvSpPr>
                <p:nvPr/>
              </p:nvSpPr>
              <p:spPr bwMode="auto">
                <a:xfrm>
                  <a:off x="2064" y="2112"/>
                  <a:ext cx="576" cy="240"/>
                </a:xfrm>
                <a:prstGeom prst="rect">
                  <a:avLst/>
                </a:prstGeom>
                <a:solidFill>
                  <a:schemeClr val="bg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0519" name="Text Box 30"/>
                <p:cNvSpPr txBox="1">
                  <a:spLocks noChangeArrowheads="1"/>
                </p:cNvSpPr>
                <p:nvPr/>
              </p:nvSpPr>
              <p:spPr bwMode="auto">
                <a:xfrm>
                  <a:off x="2140" y="2102"/>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t>地址</a:t>
                  </a:r>
                </a:p>
              </p:txBody>
            </p:sp>
            <p:sp>
              <p:nvSpPr>
                <p:cNvPr id="20520" name="Rectangle 31"/>
                <p:cNvSpPr>
                  <a:spLocks noChangeArrowheads="1"/>
                </p:cNvSpPr>
                <p:nvPr/>
              </p:nvSpPr>
              <p:spPr bwMode="auto">
                <a:xfrm>
                  <a:off x="2064" y="2448"/>
                  <a:ext cx="576" cy="240"/>
                </a:xfrm>
                <a:prstGeom prst="rect">
                  <a:avLst/>
                </a:prstGeom>
                <a:solidFill>
                  <a:schemeClr val="bg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0521" name="Text Box 32"/>
                <p:cNvSpPr txBox="1">
                  <a:spLocks noChangeArrowheads="1"/>
                </p:cNvSpPr>
                <p:nvPr/>
              </p:nvSpPr>
              <p:spPr bwMode="auto">
                <a:xfrm>
                  <a:off x="2140" y="2438"/>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t>计数</a:t>
                  </a:r>
                </a:p>
              </p:txBody>
            </p:sp>
          </p:grpSp>
          <p:sp>
            <p:nvSpPr>
              <p:cNvPr id="20516" name="AutoShape 33"/>
              <p:cNvSpPr>
                <a:spLocks noChangeArrowheads="1"/>
              </p:cNvSpPr>
              <p:nvPr/>
            </p:nvSpPr>
            <p:spPr bwMode="auto">
              <a:xfrm>
                <a:off x="3408" y="1853"/>
                <a:ext cx="144" cy="240"/>
              </a:xfrm>
              <a:prstGeom prst="upDownArrow">
                <a:avLst>
                  <a:gd name="adj1" fmla="val 50000"/>
                  <a:gd name="adj2" fmla="val 33333"/>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grpSp>
      <p:sp>
        <p:nvSpPr>
          <p:cNvPr id="476194" name="Rectangle 34"/>
          <p:cNvSpPr>
            <a:spLocks noChangeArrowheads="1"/>
          </p:cNvSpPr>
          <p:nvPr/>
        </p:nvSpPr>
        <p:spPr bwMode="auto">
          <a:xfrm>
            <a:off x="5181600" y="2332038"/>
            <a:ext cx="717550" cy="3048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nvGrpSpPr>
          <p:cNvPr id="476195" name="Group 35"/>
          <p:cNvGrpSpPr>
            <a:grpSpLocks/>
          </p:cNvGrpSpPr>
          <p:nvPr/>
        </p:nvGrpSpPr>
        <p:grpSpPr bwMode="auto">
          <a:xfrm>
            <a:off x="1905000" y="4160838"/>
            <a:ext cx="1524000" cy="482600"/>
            <a:chOff x="1200" y="2717"/>
            <a:chExt cx="960" cy="304"/>
          </a:xfrm>
        </p:grpSpPr>
        <p:sp>
          <p:nvSpPr>
            <p:cNvPr id="20511" name="Freeform 36"/>
            <p:cNvSpPr>
              <a:spLocks/>
            </p:cNvSpPr>
            <p:nvPr/>
          </p:nvSpPr>
          <p:spPr bwMode="auto">
            <a:xfrm>
              <a:off x="1200" y="2784"/>
              <a:ext cx="960" cy="237"/>
            </a:xfrm>
            <a:custGeom>
              <a:avLst/>
              <a:gdLst>
                <a:gd name="T0" fmla="*/ 416 w 2208"/>
                <a:gd name="T1" fmla="*/ 0 h 304"/>
                <a:gd name="T2" fmla="*/ 416 w 2208"/>
                <a:gd name="T3" fmla="*/ 146 h 304"/>
                <a:gd name="T4" fmla="*/ 407 w 2208"/>
                <a:gd name="T5" fmla="*/ 175 h 304"/>
                <a:gd name="T6" fmla="*/ 389 w 2208"/>
                <a:gd name="T7" fmla="*/ 175 h 304"/>
                <a:gd name="T8" fmla="*/ 271 w 2208"/>
                <a:gd name="T9" fmla="*/ 175 h 304"/>
                <a:gd name="T10" fmla="*/ 44 w 2208"/>
                <a:gd name="T11" fmla="*/ 175 h 304"/>
                <a:gd name="T12" fmla="*/ 7 w 2208"/>
                <a:gd name="T13" fmla="*/ 117 h 304"/>
                <a:gd name="T14" fmla="*/ 7 w 2208"/>
                <a:gd name="T15" fmla="*/ 0 h 3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08" h="304">
                  <a:moveTo>
                    <a:pt x="2200" y="0"/>
                  </a:moveTo>
                  <a:cubicBezTo>
                    <a:pt x="2204" y="96"/>
                    <a:pt x="2208" y="192"/>
                    <a:pt x="2200" y="240"/>
                  </a:cubicBezTo>
                  <a:cubicBezTo>
                    <a:pt x="2192" y="288"/>
                    <a:pt x="2176" y="280"/>
                    <a:pt x="2152" y="288"/>
                  </a:cubicBezTo>
                  <a:cubicBezTo>
                    <a:pt x="2128" y="296"/>
                    <a:pt x="2176" y="288"/>
                    <a:pt x="2056" y="288"/>
                  </a:cubicBezTo>
                  <a:cubicBezTo>
                    <a:pt x="1936" y="288"/>
                    <a:pt x="1736" y="288"/>
                    <a:pt x="1432" y="288"/>
                  </a:cubicBezTo>
                  <a:cubicBezTo>
                    <a:pt x="1128" y="288"/>
                    <a:pt x="464" y="304"/>
                    <a:pt x="232" y="288"/>
                  </a:cubicBezTo>
                  <a:cubicBezTo>
                    <a:pt x="0" y="272"/>
                    <a:pt x="72" y="240"/>
                    <a:pt x="40" y="192"/>
                  </a:cubicBezTo>
                  <a:cubicBezTo>
                    <a:pt x="8" y="144"/>
                    <a:pt x="24" y="72"/>
                    <a:pt x="40"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12" name="Text Box 37"/>
            <p:cNvSpPr txBox="1">
              <a:spLocks noChangeArrowheads="1"/>
            </p:cNvSpPr>
            <p:nvPr/>
          </p:nvSpPr>
          <p:spPr bwMode="auto">
            <a:xfrm>
              <a:off x="1429" y="2717"/>
              <a:ext cx="6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chemeClr val="accent2"/>
                  </a:solidFill>
                </a:rPr>
                <a:t>中断</a:t>
              </a:r>
            </a:p>
          </p:txBody>
        </p:sp>
      </p:grpSp>
      <p:sp>
        <p:nvSpPr>
          <p:cNvPr id="476198" name="Rectangle 38"/>
          <p:cNvSpPr>
            <a:spLocks noChangeArrowheads="1"/>
          </p:cNvSpPr>
          <p:nvPr/>
        </p:nvSpPr>
        <p:spPr bwMode="auto">
          <a:xfrm>
            <a:off x="5181600" y="3170238"/>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76199" name="Rectangle 39"/>
          <p:cNvSpPr>
            <a:spLocks noChangeArrowheads="1"/>
          </p:cNvSpPr>
          <p:nvPr/>
        </p:nvSpPr>
        <p:spPr bwMode="auto">
          <a:xfrm>
            <a:off x="5181600" y="3246438"/>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76200" name="Rectangle 40"/>
          <p:cNvSpPr>
            <a:spLocks noChangeArrowheads="1"/>
          </p:cNvSpPr>
          <p:nvPr/>
        </p:nvSpPr>
        <p:spPr bwMode="auto">
          <a:xfrm>
            <a:off x="5181600" y="3322638"/>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76201" name="Rectangle 41"/>
          <p:cNvSpPr>
            <a:spLocks noChangeArrowheads="1"/>
          </p:cNvSpPr>
          <p:nvPr/>
        </p:nvSpPr>
        <p:spPr bwMode="auto">
          <a:xfrm>
            <a:off x="5181600" y="3398838"/>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76202" name="Rectangle 42"/>
          <p:cNvSpPr>
            <a:spLocks noChangeArrowheads="1"/>
          </p:cNvSpPr>
          <p:nvPr/>
        </p:nvSpPr>
        <p:spPr bwMode="auto">
          <a:xfrm>
            <a:off x="7054850" y="3398838"/>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76203" name="Rectangle 43"/>
          <p:cNvSpPr>
            <a:spLocks noChangeArrowheads="1"/>
          </p:cNvSpPr>
          <p:nvPr/>
        </p:nvSpPr>
        <p:spPr bwMode="auto">
          <a:xfrm>
            <a:off x="7054850" y="3322638"/>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76204" name="Rectangle 44"/>
          <p:cNvSpPr>
            <a:spLocks noChangeArrowheads="1"/>
          </p:cNvSpPr>
          <p:nvPr/>
        </p:nvSpPr>
        <p:spPr bwMode="auto">
          <a:xfrm>
            <a:off x="7054850" y="3246438"/>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76205" name="Rectangle 45"/>
          <p:cNvSpPr>
            <a:spLocks noChangeArrowheads="1"/>
          </p:cNvSpPr>
          <p:nvPr/>
        </p:nvSpPr>
        <p:spPr bwMode="auto">
          <a:xfrm>
            <a:off x="7054850" y="3170238"/>
            <a:ext cx="717550" cy="76200"/>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nvGrpSpPr>
          <p:cNvPr id="476206" name="Group 46"/>
          <p:cNvGrpSpPr>
            <a:grpSpLocks/>
          </p:cNvGrpSpPr>
          <p:nvPr/>
        </p:nvGrpSpPr>
        <p:grpSpPr bwMode="auto">
          <a:xfrm>
            <a:off x="1447800" y="4191000"/>
            <a:ext cx="2589213" cy="1295400"/>
            <a:chOff x="912" y="2736"/>
            <a:chExt cx="1631" cy="816"/>
          </a:xfrm>
        </p:grpSpPr>
        <p:sp>
          <p:nvSpPr>
            <p:cNvPr id="20509" name="Freeform 47"/>
            <p:cNvSpPr>
              <a:spLocks/>
            </p:cNvSpPr>
            <p:nvPr/>
          </p:nvSpPr>
          <p:spPr bwMode="auto">
            <a:xfrm>
              <a:off x="1104" y="2736"/>
              <a:ext cx="1152" cy="616"/>
            </a:xfrm>
            <a:custGeom>
              <a:avLst/>
              <a:gdLst>
                <a:gd name="T0" fmla="*/ 48 w 1152"/>
                <a:gd name="T1" fmla="*/ 48 h 616"/>
                <a:gd name="T2" fmla="*/ 48 w 1152"/>
                <a:gd name="T3" fmla="*/ 384 h 616"/>
                <a:gd name="T4" fmla="*/ 48 w 1152"/>
                <a:gd name="T5" fmla="*/ 528 h 616"/>
                <a:gd name="T6" fmla="*/ 336 w 1152"/>
                <a:gd name="T7" fmla="*/ 528 h 616"/>
                <a:gd name="T8" fmla="*/ 1008 w 1152"/>
                <a:gd name="T9" fmla="*/ 528 h 616"/>
                <a:gd name="T10" fmla="*/ 1104 w 1152"/>
                <a:gd name="T11" fmla="*/ 528 h 616"/>
                <a:gd name="T12" fmla="*/ 1152 w 1152"/>
                <a:gd name="T13" fmla="*/ 0 h 6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616">
                  <a:moveTo>
                    <a:pt x="48" y="48"/>
                  </a:moveTo>
                  <a:cubicBezTo>
                    <a:pt x="48" y="176"/>
                    <a:pt x="48" y="304"/>
                    <a:pt x="48" y="384"/>
                  </a:cubicBezTo>
                  <a:cubicBezTo>
                    <a:pt x="48" y="464"/>
                    <a:pt x="0" y="504"/>
                    <a:pt x="48" y="528"/>
                  </a:cubicBezTo>
                  <a:cubicBezTo>
                    <a:pt x="96" y="552"/>
                    <a:pt x="176" y="528"/>
                    <a:pt x="336" y="528"/>
                  </a:cubicBezTo>
                  <a:cubicBezTo>
                    <a:pt x="496" y="528"/>
                    <a:pt x="880" y="528"/>
                    <a:pt x="1008" y="528"/>
                  </a:cubicBezTo>
                  <a:cubicBezTo>
                    <a:pt x="1136" y="528"/>
                    <a:pt x="1080" y="616"/>
                    <a:pt x="1104" y="528"/>
                  </a:cubicBezTo>
                  <a:cubicBezTo>
                    <a:pt x="1128" y="440"/>
                    <a:pt x="1140" y="220"/>
                    <a:pt x="1152"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10" name="Text Box 48"/>
            <p:cNvSpPr txBox="1">
              <a:spLocks noChangeArrowheads="1"/>
            </p:cNvSpPr>
            <p:nvPr/>
          </p:nvSpPr>
          <p:spPr bwMode="auto">
            <a:xfrm>
              <a:off x="912" y="3264"/>
              <a:ext cx="16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solidFill>
                    <a:srgbClr val="FF0000"/>
                  </a:solidFill>
                </a:rPr>
                <a:t>发送命令</a:t>
              </a:r>
            </a:p>
          </p:txBody>
        </p:sp>
      </p:grpSp>
      <p:grpSp>
        <p:nvGrpSpPr>
          <p:cNvPr id="476209" name="Group 49"/>
          <p:cNvGrpSpPr>
            <a:grpSpLocks/>
          </p:cNvGrpSpPr>
          <p:nvPr/>
        </p:nvGrpSpPr>
        <p:grpSpPr bwMode="auto">
          <a:xfrm>
            <a:off x="3413125" y="3200400"/>
            <a:ext cx="1524000" cy="930275"/>
            <a:chOff x="2150" y="2112"/>
            <a:chExt cx="960" cy="586"/>
          </a:xfrm>
        </p:grpSpPr>
        <p:sp>
          <p:nvSpPr>
            <p:cNvPr id="20507" name="Text Box 50"/>
            <p:cNvSpPr txBox="1">
              <a:spLocks noChangeArrowheads="1"/>
            </p:cNvSpPr>
            <p:nvPr/>
          </p:nvSpPr>
          <p:spPr bwMode="auto">
            <a:xfrm>
              <a:off x="2150" y="2448"/>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solidFill>
                    <a:srgbClr val="FF0000"/>
                  </a:solidFill>
                </a:rPr>
                <a:t>计数</a:t>
              </a:r>
            </a:p>
          </p:txBody>
        </p:sp>
        <p:sp>
          <p:nvSpPr>
            <p:cNvPr id="20508" name="Text Box 51"/>
            <p:cNvSpPr txBox="1">
              <a:spLocks noChangeArrowheads="1"/>
            </p:cNvSpPr>
            <p:nvPr/>
          </p:nvSpPr>
          <p:spPr bwMode="auto">
            <a:xfrm>
              <a:off x="2150" y="2112"/>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solidFill>
                    <a:srgbClr val="FF0000"/>
                  </a:solidFill>
                </a:rPr>
                <a:t>地址</a:t>
              </a:r>
            </a:p>
          </p:txBody>
        </p:sp>
      </p:grpSp>
      <p:grpSp>
        <p:nvGrpSpPr>
          <p:cNvPr id="476212" name="Group 52"/>
          <p:cNvGrpSpPr>
            <a:grpSpLocks/>
          </p:cNvGrpSpPr>
          <p:nvPr/>
        </p:nvGrpSpPr>
        <p:grpSpPr bwMode="auto">
          <a:xfrm>
            <a:off x="3924300" y="4191000"/>
            <a:ext cx="1358900" cy="482600"/>
            <a:chOff x="2472" y="2736"/>
            <a:chExt cx="856" cy="304"/>
          </a:xfrm>
        </p:grpSpPr>
        <p:sp>
          <p:nvSpPr>
            <p:cNvPr id="20505" name="Freeform 53"/>
            <p:cNvSpPr>
              <a:spLocks/>
            </p:cNvSpPr>
            <p:nvPr/>
          </p:nvSpPr>
          <p:spPr bwMode="auto">
            <a:xfrm>
              <a:off x="2472" y="2784"/>
              <a:ext cx="856" cy="256"/>
            </a:xfrm>
            <a:custGeom>
              <a:avLst/>
              <a:gdLst>
                <a:gd name="T0" fmla="*/ 24 w 856"/>
                <a:gd name="T1" fmla="*/ 0 h 304"/>
                <a:gd name="T2" fmla="*/ 24 w 856"/>
                <a:gd name="T3" fmla="*/ 170 h 304"/>
                <a:gd name="T4" fmla="*/ 120 w 856"/>
                <a:gd name="T5" fmla="*/ 205 h 304"/>
                <a:gd name="T6" fmla="*/ 744 w 856"/>
                <a:gd name="T7" fmla="*/ 205 h 304"/>
                <a:gd name="T8" fmla="*/ 792 w 856"/>
                <a:gd name="T9" fmla="*/ 136 h 304"/>
                <a:gd name="T10" fmla="*/ 792 w 856"/>
                <a:gd name="T11" fmla="*/ 0 h 3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56" h="304">
                  <a:moveTo>
                    <a:pt x="24" y="0"/>
                  </a:moveTo>
                  <a:cubicBezTo>
                    <a:pt x="16" y="96"/>
                    <a:pt x="8" y="192"/>
                    <a:pt x="24" y="240"/>
                  </a:cubicBezTo>
                  <a:cubicBezTo>
                    <a:pt x="40" y="288"/>
                    <a:pt x="0" y="280"/>
                    <a:pt x="120" y="288"/>
                  </a:cubicBezTo>
                  <a:cubicBezTo>
                    <a:pt x="240" y="296"/>
                    <a:pt x="632" y="304"/>
                    <a:pt x="744" y="288"/>
                  </a:cubicBezTo>
                  <a:cubicBezTo>
                    <a:pt x="856" y="272"/>
                    <a:pt x="784" y="240"/>
                    <a:pt x="792" y="192"/>
                  </a:cubicBezTo>
                  <a:cubicBezTo>
                    <a:pt x="800" y="144"/>
                    <a:pt x="792" y="32"/>
                    <a:pt x="792"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6" name="Text Box 54"/>
            <p:cNvSpPr txBox="1">
              <a:spLocks noChangeArrowheads="1"/>
            </p:cNvSpPr>
            <p:nvPr/>
          </p:nvSpPr>
          <p:spPr bwMode="auto">
            <a:xfrm>
              <a:off x="2688" y="273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FF0000"/>
                  </a:solidFill>
                </a:rPr>
                <a:t>命令</a:t>
              </a:r>
            </a:p>
          </p:txBody>
        </p:sp>
      </p:grpSp>
      <p:grpSp>
        <p:nvGrpSpPr>
          <p:cNvPr id="476215" name="Group 55"/>
          <p:cNvGrpSpPr>
            <a:grpSpLocks/>
          </p:cNvGrpSpPr>
          <p:nvPr/>
        </p:nvGrpSpPr>
        <p:grpSpPr bwMode="auto">
          <a:xfrm>
            <a:off x="3835400" y="3581400"/>
            <a:ext cx="3556000" cy="1905000"/>
            <a:chOff x="2416" y="2352"/>
            <a:chExt cx="2240" cy="1200"/>
          </a:xfrm>
        </p:grpSpPr>
        <p:sp>
          <p:nvSpPr>
            <p:cNvPr id="20503" name="Text Box 56"/>
            <p:cNvSpPr txBox="1">
              <a:spLocks noChangeArrowheads="1"/>
            </p:cNvSpPr>
            <p:nvPr/>
          </p:nvSpPr>
          <p:spPr bwMode="auto">
            <a:xfrm>
              <a:off x="2688" y="3264"/>
              <a:ext cx="16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FF0000"/>
                  </a:solidFill>
                </a:rPr>
                <a:t>将数据读入内存</a:t>
              </a:r>
            </a:p>
          </p:txBody>
        </p:sp>
        <p:sp>
          <p:nvSpPr>
            <p:cNvPr id="20504" name="Freeform 57"/>
            <p:cNvSpPr>
              <a:spLocks/>
            </p:cNvSpPr>
            <p:nvPr/>
          </p:nvSpPr>
          <p:spPr bwMode="auto">
            <a:xfrm>
              <a:off x="2416" y="2352"/>
              <a:ext cx="2240" cy="960"/>
            </a:xfrm>
            <a:custGeom>
              <a:avLst/>
              <a:gdLst>
                <a:gd name="T0" fmla="*/ 32 w 2240"/>
                <a:gd name="T1" fmla="*/ 480 h 960"/>
                <a:gd name="T2" fmla="*/ 32 w 2240"/>
                <a:gd name="T3" fmla="*/ 768 h 960"/>
                <a:gd name="T4" fmla="*/ 32 w 2240"/>
                <a:gd name="T5" fmla="*/ 864 h 960"/>
                <a:gd name="T6" fmla="*/ 224 w 2240"/>
                <a:gd name="T7" fmla="*/ 912 h 960"/>
                <a:gd name="T8" fmla="*/ 704 w 2240"/>
                <a:gd name="T9" fmla="*/ 912 h 960"/>
                <a:gd name="T10" fmla="*/ 1856 w 2240"/>
                <a:gd name="T11" fmla="*/ 912 h 960"/>
                <a:gd name="T12" fmla="*/ 2048 w 2240"/>
                <a:gd name="T13" fmla="*/ 912 h 960"/>
                <a:gd name="T14" fmla="*/ 2048 w 2240"/>
                <a:gd name="T15" fmla="*/ 624 h 960"/>
                <a:gd name="T16" fmla="*/ 2144 w 2240"/>
                <a:gd name="T17" fmla="*/ 288 h 960"/>
                <a:gd name="T18" fmla="*/ 2240 w 2240"/>
                <a:gd name="T19" fmla="*/ 0 h 9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40" h="960">
                  <a:moveTo>
                    <a:pt x="32" y="480"/>
                  </a:moveTo>
                  <a:cubicBezTo>
                    <a:pt x="32" y="592"/>
                    <a:pt x="32" y="704"/>
                    <a:pt x="32" y="768"/>
                  </a:cubicBezTo>
                  <a:cubicBezTo>
                    <a:pt x="32" y="832"/>
                    <a:pt x="0" y="840"/>
                    <a:pt x="32" y="864"/>
                  </a:cubicBezTo>
                  <a:cubicBezTo>
                    <a:pt x="64" y="888"/>
                    <a:pt x="112" y="904"/>
                    <a:pt x="224" y="912"/>
                  </a:cubicBezTo>
                  <a:cubicBezTo>
                    <a:pt x="336" y="920"/>
                    <a:pt x="432" y="912"/>
                    <a:pt x="704" y="912"/>
                  </a:cubicBezTo>
                  <a:cubicBezTo>
                    <a:pt x="976" y="912"/>
                    <a:pt x="1632" y="912"/>
                    <a:pt x="1856" y="912"/>
                  </a:cubicBezTo>
                  <a:cubicBezTo>
                    <a:pt x="2080" y="912"/>
                    <a:pt x="2016" y="960"/>
                    <a:pt x="2048" y="912"/>
                  </a:cubicBezTo>
                  <a:cubicBezTo>
                    <a:pt x="2080" y="864"/>
                    <a:pt x="2032" y="728"/>
                    <a:pt x="2048" y="624"/>
                  </a:cubicBezTo>
                  <a:cubicBezTo>
                    <a:pt x="2064" y="520"/>
                    <a:pt x="2112" y="392"/>
                    <a:pt x="2144" y="288"/>
                  </a:cubicBezTo>
                  <a:cubicBezTo>
                    <a:pt x="2176" y="184"/>
                    <a:pt x="2208" y="92"/>
                    <a:pt x="2240"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76218" name="Group 58"/>
          <p:cNvGrpSpPr>
            <a:grpSpLocks/>
          </p:cNvGrpSpPr>
          <p:nvPr/>
        </p:nvGrpSpPr>
        <p:grpSpPr bwMode="auto">
          <a:xfrm>
            <a:off x="533400" y="5438775"/>
            <a:ext cx="7315200" cy="1114425"/>
            <a:chOff x="576" y="3220"/>
            <a:chExt cx="4608" cy="702"/>
          </a:xfrm>
        </p:grpSpPr>
        <p:sp>
          <p:nvSpPr>
            <p:cNvPr id="20501" name="Rectangle 59"/>
            <p:cNvSpPr>
              <a:spLocks noChangeArrowheads="1"/>
            </p:cNvSpPr>
            <p:nvPr/>
          </p:nvSpPr>
          <p:spPr bwMode="auto">
            <a:xfrm>
              <a:off x="576" y="3220"/>
              <a:ext cx="4608" cy="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solidFill>
                    <a:srgbClr val="FF0000"/>
                  </a:solidFill>
                  <a:sym typeface="Symbol" pitchFamily="18" charset="2"/>
                </a:rPr>
                <a:t>幸运的是</a:t>
              </a:r>
              <a:r>
                <a:rPr lang="en-US" altLang="zh-CN" sz="2400">
                  <a:solidFill>
                    <a:srgbClr val="FF0000"/>
                  </a:solidFill>
                  <a:sym typeface="Symbol" pitchFamily="18" charset="2"/>
                </a:rPr>
                <a:t>:</a:t>
              </a:r>
              <a:r>
                <a:rPr lang="en-US" altLang="zh-CN" sz="2400">
                  <a:sym typeface="Symbol" pitchFamily="18" charset="2"/>
                </a:rPr>
                <a:t> </a:t>
              </a:r>
              <a:r>
                <a:rPr lang="zh-CN" altLang="en-US" sz="2400">
                  <a:sym typeface="Symbol" pitchFamily="18" charset="2"/>
                </a:rPr>
                <a:t>该方式的细节由</a:t>
              </a:r>
              <a:r>
                <a:rPr lang="en-US" altLang="zh-CN" sz="2400">
                  <a:sym typeface="Symbol" pitchFamily="18" charset="2"/>
                </a:rPr>
                <a:t>DMA</a:t>
              </a:r>
              <a:r>
                <a:rPr lang="zh-CN" altLang="en-US" sz="2400">
                  <a:sym typeface="Symbol" pitchFamily="18" charset="2"/>
                </a:rPr>
                <a:t>设计者考虑，对于操作系统而言，</a:t>
              </a:r>
              <a:r>
                <a:rPr lang="zh-CN" altLang="en-US" sz="2400">
                  <a:solidFill>
                    <a:srgbClr val="FF0000"/>
                  </a:solidFill>
                  <a:sym typeface="Symbol" pitchFamily="18" charset="2"/>
                </a:rPr>
                <a:t>考虑的仍然只是中断处理</a:t>
              </a:r>
            </a:p>
          </p:txBody>
        </p:sp>
        <p:pic>
          <p:nvPicPr>
            <p:cNvPr id="20502" name="Picture 60"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337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76163"/>
                                        </p:tgtEl>
                                        <p:attrNameLst>
                                          <p:attrName>style.visibility</p:attrName>
                                        </p:attrNameLst>
                                      </p:cBhvr>
                                      <p:to>
                                        <p:strVal val="visible"/>
                                      </p:to>
                                    </p:set>
                                    <p:animEffect transition="in" filter="dissolve">
                                      <p:cBhvr>
                                        <p:cTn id="7" dur="500"/>
                                        <p:tgtEl>
                                          <p:spTgt spid="4761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76164"/>
                                        </p:tgtEl>
                                        <p:attrNameLst>
                                          <p:attrName>style.visibility</p:attrName>
                                        </p:attrNameLst>
                                      </p:cBhvr>
                                      <p:to>
                                        <p:strVal val="visible"/>
                                      </p:to>
                                    </p:set>
                                    <p:animEffect transition="in" filter="dissolve">
                                      <p:cBhvr>
                                        <p:cTn id="12" dur="500"/>
                                        <p:tgtEl>
                                          <p:spTgt spid="4761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76167"/>
                                        </p:tgtEl>
                                        <p:attrNameLst>
                                          <p:attrName>style.visibility</p:attrName>
                                        </p:attrNameLst>
                                      </p:cBhvr>
                                      <p:to>
                                        <p:strVal val="visible"/>
                                      </p:to>
                                    </p:set>
                                    <p:animEffect transition="in" filter="dissolve">
                                      <p:cBhvr>
                                        <p:cTn id="17" dur="500"/>
                                        <p:tgtEl>
                                          <p:spTgt spid="4761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76206"/>
                                        </p:tgtEl>
                                        <p:attrNameLst>
                                          <p:attrName>style.visibility</p:attrName>
                                        </p:attrNameLst>
                                      </p:cBhvr>
                                      <p:to>
                                        <p:strVal val="visible"/>
                                      </p:to>
                                    </p:set>
                                    <p:animEffect transition="in" filter="wipe(left)">
                                      <p:cBhvr>
                                        <p:cTn id="22" dur="500"/>
                                        <p:tgtEl>
                                          <p:spTgt spid="4762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76209"/>
                                        </p:tgtEl>
                                        <p:attrNameLst>
                                          <p:attrName>style.visibility</p:attrName>
                                        </p:attrNameLst>
                                      </p:cBhvr>
                                      <p:to>
                                        <p:strVal val="visible"/>
                                      </p:to>
                                    </p:set>
                                    <p:animEffect transition="in" filter="dissolve">
                                      <p:cBhvr>
                                        <p:cTn id="27" dur="500"/>
                                        <p:tgtEl>
                                          <p:spTgt spid="47620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76212"/>
                                        </p:tgtEl>
                                        <p:attrNameLst>
                                          <p:attrName>style.visibility</p:attrName>
                                        </p:attrNameLst>
                                      </p:cBhvr>
                                      <p:to>
                                        <p:strVal val="visible"/>
                                      </p:to>
                                    </p:set>
                                    <p:animEffect transition="in" filter="wipe(left)">
                                      <p:cBhvr>
                                        <p:cTn id="32" dur="500"/>
                                        <p:tgtEl>
                                          <p:spTgt spid="4762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76194"/>
                                        </p:tgtEl>
                                        <p:attrNameLst>
                                          <p:attrName>style.visibility</p:attrName>
                                        </p:attrNameLst>
                                      </p:cBhvr>
                                      <p:to>
                                        <p:strVal val="visible"/>
                                      </p:to>
                                    </p:set>
                                    <p:animEffect transition="in" filter="dissolve">
                                      <p:cBhvr>
                                        <p:cTn id="37" dur="500"/>
                                        <p:tgtEl>
                                          <p:spTgt spid="47619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0" presetClass="path" presetSubtype="0" accel="50000" decel="50000" fill="hold" grpId="1" nodeType="clickEffect">
                                  <p:stCondLst>
                                    <p:cond delay="0"/>
                                  </p:stCondLst>
                                  <p:childTnLst>
                                    <p:animMotion origin="layout" path="M -7.22222E-6 -1.15607E-7 L -7.22222E-6 0.12208 " pathEditMode="relative" ptsTypes="AA">
                                      <p:cBhvr>
                                        <p:cTn id="41" dur="2000" fill="hold"/>
                                        <p:tgtEl>
                                          <p:spTgt spid="476194"/>
                                        </p:tgtEl>
                                        <p:attrNameLst>
                                          <p:attrName>ppt_x</p:attrName>
                                          <p:attrName>ppt_y</p:attrName>
                                        </p:attrNameLst>
                                      </p:cBhvr>
                                    </p:animMotion>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476215"/>
                                        </p:tgtEl>
                                        <p:attrNameLst>
                                          <p:attrName>style.visibility</p:attrName>
                                        </p:attrNameLst>
                                      </p:cBhvr>
                                      <p:to>
                                        <p:strVal val="visible"/>
                                      </p:to>
                                    </p:set>
                                    <p:animEffect transition="in" filter="wipe(left)">
                                      <p:cBhvr>
                                        <p:cTn id="46" dur="500"/>
                                        <p:tgtEl>
                                          <p:spTgt spid="47621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grpId="2" nodeType="clickEffect">
                                  <p:stCondLst>
                                    <p:cond delay="0"/>
                                  </p:stCondLst>
                                  <p:childTnLst>
                                    <p:set>
                                      <p:cBhvr>
                                        <p:cTn id="50" dur="1" fill="hold">
                                          <p:stCondLst>
                                            <p:cond delay="0"/>
                                          </p:stCondLst>
                                        </p:cTn>
                                        <p:tgtEl>
                                          <p:spTgt spid="476194"/>
                                        </p:tgtEl>
                                        <p:attrNameLst>
                                          <p:attrName>style.visibility</p:attrName>
                                        </p:attrNameLst>
                                      </p:cBhvr>
                                      <p:to>
                                        <p:strVal val="hidden"/>
                                      </p:to>
                                    </p:set>
                                  </p:childTnLst>
                                </p:cTn>
                              </p:par>
                              <p:par>
                                <p:cTn id="51" presetID="22" presetClass="entr" presetSubtype="8" fill="hold" grpId="0" nodeType="withEffect">
                                  <p:stCondLst>
                                    <p:cond delay="0"/>
                                  </p:stCondLst>
                                  <p:childTnLst>
                                    <p:set>
                                      <p:cBhvr>
                                        <p:cTn id="52" dur="1" fill="hold">
                                          <p:stCondLst>
                                            <p:cond delay="0"/>
                                          </p:stCondLst>
                                        </p:cTn>
                                        <p:tgtEl>
                                          <p:spTgt spid="476198"/>
                                        </p:tgtEl>
                                        <p:attrNameLst>
                                          <p:attrName>style.visibility</p:attrName>
                                        </p:attrNameLst>
                                      </p:cBhvr>
                                      <p:to>
                                        <p:strVal val="visible"/>
                                      </p:to>
                                    </p:set>
                                    <p:animEffect transition="in" filter="wipe(left)">
                                      <p:cBhvr>
                                        <p:cTn id="53" dur="500"/>
                                        <p:tgtEl>
                                          <p:spTgt spid="476198"/>
                                        </p:tgtEl>
                                      </p:cBhvr>
                                    </p:animEffect>
                                  </p:childTnLst>
                                </p:cTn>
                              </p:par>
                              <p:par>
                                <p:cTn id="54" presetID="1" presetClass="entr" presetSubtype="0" fill="hold" grpId="0" nodeType="withEffect">
                                  <p:stCondLst>
                                    <p:cond delay="0"/>
                                  </p:stCondLst>
                                  <p:childTnLst>
                                    <p:set>
                                      <p:cBhvr>
                                        <p:cTn id="55" dur="1" fill="hold">
                                          <p:stCondLst>
                                            <p:cond delay="0"/>
                                          </p:stCondLst>
                                        </p:cTn>
                                        <p:tgtEl>
                                          <p:spTgt spid="47619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76200"/>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476201"/>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476201"/>
                                        </p:tgtEl>
                                        <p:attrNameLst>
                                          <p:attrName>style.visibility</p:attrName>
                                        </p:attrNameLst>
                                      </p:cBhvr>
                                      <p:to>
                                        <p:strVal val="hidden"/>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476202"/>
                                        </p:tgtEl>
                                        <p:attrNameLst>
                                          <p:attrName>style.visibility</p:attrName>
                                        </p:attrNameLst>
                                      </p:cBhvr>
                                      <p:to>
                                        <p:strVal val="visible"/>
                                      </p:to>
                                    </p:set>
                                    <p:animEffect transition="in" filter="dissolve">
                                      <p:cBhvr>
                                        <p:cTn id="68" dur="500"/>
                                        <p:tgtEl>
                                          <p:spTgt spid="476202"/>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476200"/>
                                        </p:tgtEl>
                                        <p:attrNameLst>
                                          <p:attrName>style.visibility</p:attrName>
                                        </p:attrNameLst>
                                      </p:cBhvr>
                                      <p:to>
                                        <p:strVal val="hidden"/>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476203"/>
                                        </p:tgtEl>
                                        <p:attrNameLst>
                                          <p:attrName>style.visibility</p:attrName>
                                        </p:attrNameLst>
                                      </p:cBhvr>
                                      <p:to>
                                        <p:strVal val="visible"/>
                                      </p:to>
                                    </p:set>
                                    <p:animEffect transition="in" filter="dissolve">
                                      <p:cBhvr>
                                        <p:cTn id="77" dur="500"/>
                                        <p:tgtEl>
                                          <p:spTgt spid="47620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476199"/>
                                        </p:tgtEl>
                                        <p:attrNameLst>
                                          <p:attrName>style.visibility</p:attrName>
                                        </p:attrNameLst>
                                      </p:cBhvr>
                                      <p:to>
                                        <p:strVal val="hidden"/>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476204"/>
                                        </p:tgtEl>
                                        <p:attrNameLst>
                                          <p:attrName>style.visibility</p:attrName>
                                        </p:attrNameLst>
                                      </p:cBhvr>
                                      <p:to>
                                        <p:strVal val="visible"/>
                                      </p:to>
                                    </p:set>
                                    <p:animEffect transition="in" filter="dissolve">
                                      <p:cBhvr>
                                        <p:cTn id="86" dur="500"/>
                                        <p:tgtEl>
                                          <p:spTgt spid="47620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476198"/>
                                        </p:tgtEl>
                                        <p:attrNameLst>
                                          <p:attrName>style.visibility</p:attrName>
                                        </p:attrNameLst>
                                      </p:cBhvr>
                                      <p:to>
                                        <p:strVal val="hidden"/>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476205"/>
                                        </p:tgtEl>
                                        <p:attrNameLst>
                                          <p:attrName>style.visibility</p:attrName>
                                        </p:attrNameLst>
                                      </p:cBhvr>
                                      <p:to>
                                        <p:strVal val="visible"/>
                                      </p:to>
                                    </p:set>
                                    <p:animEffect transition="in" filter="dissolve">
                                      <p:cBhvr>
                                        <p:cTn id="95" dur="500"/>
                                        <p:tgtEl>
                                          <p:spTgt spid="476205"/>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2" fill="hold" nodeType="clickEffect">
                                  <p:stCondLst>
                                    <p:cond delay="0"/>
                                  </p:stCondLst>
                                  <p:childTnLst>
                                    <p:set>
                                      <p:cBhvr>
                                        <p:cTn id="99" dur="1" fill="hold">
                                          <p:stCondLst>
                                            <p:cond delay="0"/>
                                          </p:stCondLst>
                                        </p:cTn>
                                        <p:tgtEl>
                                          <p:spTgt spid="476195"/>
                                        </p:tgtEl>
                                        <p:attrNameLst>
                                          <p:attrName>style.visibility</p:attrName>
                                        </p:attrNameLst>
                                      </p:cBhvr>
                                      <p:to>
                                        <p:strVal val="visible"/>
                                      </p:to>
                                    </p:set>
                                    <p:animEffect transition="in" filter="wipe(right)">
                                      <p:cBhvr>
                                        <p:cTn id="100" dur="500"/>
                                        <p:tgtEl>
                                          <p:spTgt spid="476195"/>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9" presetClass="entr" presetSubtype="0" fill="hold" nodeType="clickEffect">
                                  <p:stCondLst>
                                    <p:cond delay="0"/>
                                  </p:stCondLst>
                                  <p:childTnLst>
                                    <p:set>
                                      <p:cBhvr>
                                        <p:cTn id="104" dur="1" fill="hold">
                                          <p:stCondLst>
                                            <p:cond delay="0"/>
                                          </p:stCondLst>
                                        </p:cTn>
                                        <p:tgtEl>
                                          <p:spTgt spid="476218"/>
                                        </p:tgtEl>
                                        <p:attrNameLst>
                                          <p:attrName>style.visibility</p:attrName>
                                        </p:attrNameLst>
                                      </p:cBhvr>
                                      <p:to>
                                        <p:strVal val="visible"/>
                                      </p:to>
                                    </p:set>
                                    <p:animEffect transition="in" filter="dissolve">
                                      <p:cBhvr>
                                        <p:cTn id="105" dur="500"/>
                                        <p:tgtEl>
                                          <p:spTgt spid="476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3" grpId="0"/>
      <p:bldP spid="476194" grpId="0" animBg="1"/>
      <p:bldP spid="476194" grpId="1" animBg="1"/>
      <p:bldP spid="476194" grpId="2" animBg="1"/>
      <p:bldP spid="476198" grpId="0" animBg="1"/>
      <p:bldP spid="476198" grpId="1" animBg="1"/>
      <p:bldP spid="476199" grpId="0" animBg="1"/>
      <p:bldP spid="476199" grpId="1" animBg="1"/>
      <p:bldP spid="476200" grpId="0" animBg="1"/>
      <p:bldP spid="476200" grpId="1" animBg="1"/>
      <p:bldP spid="476201" grpId="0" animBg="1"/>
      <p:bldP spid="476201" grpId="1" animBg="1"/>
      <p:bldP spid="476202" grpId="0" animBg="1"/>
      <p:bldP spid="476203" grpId="0" animBg="1"/>
      <p:bldP spid="476204" grpId="0" animBg="1"/>
      <p:bldP spid="47620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152400"/>
            <a:ext cx="7848600" cy="676275"/>
          </a:xfrm>
        </p:spPr>
        <p:txBody>
          <a:bodyPr/>
          <a:lstStyle/>
          <a:p>
            <a:pPr eaLnBrk="1" hangingPunct="1"/>
            <a:r>
              <a:rPr lang="zh-CN" altLang="en-US" sz="3200" smtClean="0">
                <a:solidFill>
                  <a:srgbClr val="CC0000"/>
                </a:solidFill>
              </a:rPr>
              <a:t>例子：</a:t>
            </a:r>
            <a:r>
              <a:rPr lang="en-US" altLang="zh-CN" sz="3200" smtClean="0">
                <a:solidFill>
                  <a:srgbClr val="CC0000"/>
                </a:solidFill>
              </a:rPr>
              <a:t>DMA</a:t>
            </a:r>
            <a:r>
              <a:rPr lang="zh-CN" altLang="en-US" sz="3200" smtClean="0">
                <a:solidFill>
                  <a:srgbClr val="CC0000"/>
                </a:solidFill>
              </a:rPr>
              <a:t>方式数据输入过程</a:t>
            </a:r>
          </a:p>
        </p:txBody>
      </p:sp>
      <p:sp>
        <p:nvSpPr>
          <p:cNvPr id="21507" name="Rectangle 3"/>
          <p:cNvSpPr>
            <a:spLocks noGrp="1" noChangeArrowheads="1"/>
          </p:cNvSpPr>
          <p:nvPr>
            <p:ph type="body" idx="1"/>
          </p:nvPr>
        </p:nvSpPr>
        <p:spPr>
          <a:xfrm>
            <a:off x="457200" y="838200"/>
            <a:ext cx="8305800" cy="5943600"/>
          </a:xfrm>
          <a:solidFill>
            <a:srgbClr val="FFFFFF"/>
          </a:solidFill>
          <a:ln>
            <a:solidFill>
              <a:srgbClr val="C0C0C0"/>
            </a:solidFill>
            <a:miter lim="800000"/>
            <a:headEnd/>
            <a:tailEnd/>
          </a:ln>
        </p:spPr>
        <p:txBody>
          <a:bodyPr/>
          <a:lstStyle/>
          <a:p>
            <a:pPr marL="444500" indent="-444500" eaLnBrk="1" hangingPunct="1">
              <a:lnSpc>
                <a:spcPct val="90000"/>
              </a:lnSpc>
              <a:buFont typeface="Wingdings" pitchFamily="2" charset="2"/>
              <a:buNone/>
            </a:pPr>
            <a:r>
              <a:rPr lang="zh-CN" altLang="en-US" sz="1800" smtClean="0">
                <a:solidFill>
                  <a:srgbClr val="CC0000"/>
                </a:solidFill>
              </a:rPr>
              <a:t>（</a:t>
            </a:r>
            <a:r>
              <a:rPr lang="en-US" altLang="zh-CN" sz="1800" smtClean="0">
                <a:solidFill>
                  <a:srgbClr val="CC0000"/>
                </a:solidFill>
              </a:rPr>
              <a:t>1</a:t>
            </a:r>
            <a:r>
              <a:rPr lang="zh-CN" altLang="en-US" sz="1800" smtClean="0">
                <a:solidFill>
                  <a:srgbClr val="CC0000"/>
                </a:solidFill>
              </a:rPr>
              <a:t>）当一个进程要求设备输入数据时，</a:t>
            </a:r>
            <a:r>
              <a:rPr lang="en-US" altLang="zh-CN" sz="1800" smtClean="0">
                <a:solidFill>
                  <a:srgbClr val="CC0000"/>
                </a:solidFill>
              </a:rPr>
              <a:t>CPU</a:t>
            </a:r>
            <a:r>
              <a:rPr lang="zh-CN" altLang="en-US" sz="1800" smtClean="0">
                <a:solidFill>
                  <a:srgbClr val="CC0000"/>
                </a:solidFill>
              </a:rPr>
              <a:t>对</a:t>
            </a:r>
            <a:r>
              <a:rPr lang="en-US" altLang="zh-CN" sz="1800" smtClean="0">
                <a:solidFill>
                  <a:srgbClr val="CC0000"/>
                </a:solidFill>
              </a:rPr>
              <a:t>DMA</a:t>
            </a:r>
            <a:r>
              <a:rPr lang="zh-CN" altLang="en-US" sz="1800" smtClean="0">
                <a:solidFill>
                  <a:srgbClr val="CC0000"/>
                </a:solidFill>
              </a:rPr>
              <a:t>进行初始化工作：</a:t>
            </a:r>
          </a:p>
          <a:p>
            <a:pPr marL="809625" lvl="1" indent="-185738" eaLnBrk="1" hangingPunct="1">
              <a:lnSpc>
                <a:spcPct val="90000"/>
              </a:lnSpc>
            </a:pPr>
            <a:r>
              <a:rPr lang="zh-CN" altLang="en-US" sz="1800" smtClean="0"/>
              <a:t>存放数据的内存起始地址 － </a:t>
            </a:r>
            <a:r>
              <a:rPr lang="en-US" altLang="zh-CN" sz="1800" smtClean="0"/>
              <a:t>DMA</a:t>
            </a:r>
            <a:r>
              <a:rPr lang="zh-CN" altLang="en-US" sz="1800" smtClean="0"/>
              <a:t>控制器的内存地址寄存器；</a:t>
            </a:r>
          </a:p>
          <a:p>
            <a:pPr marL="809625" lvl="1" indent="-185738" eaLnBrk="1" hangingPunct="1">
              <a:lnSpc>
                <a:spcPct val="90000"/>
              </a:lnSpc>
            </a:pPr>
            <a:r>
              <a:rPr lang="zh-CN" altLang="en-US" sz="1800" smtClean="0"/>
              <a:t>要输入数据的字节数     － </a:t>
            </a:r>
            <a:r>
              <a:rPr lang="en-US" altLang="zh-CN" sz="1800" smtClean="0"/>
              <a:t>DMA</a:t>
            </a:r>
            <a:r>
              <a:rPr lang="zh-CN" altLang="en-US" sz="1800" smtClean="0"/>
              <a:t>控制器的传送字节数寄存器；</a:t>
            </a:r>
          </a:p>
          <a:p>
            <a:pPr marL="809625" lvl="1" indent="-185738" eaLnBrk="1" hangingPunct="1">
              <a:lnSpc>
                <a:spcPct val="90000"/>
              </a:lnSpc>
            </a:pPr>
            <a:r>
              <a:rPr lang="zh-CN" altLang="en-US" sz="1800" smtClean="0"/>
              <a:t>控制字</a:t>
            </a:r>
            <a:r>
              <a:rPr lang="en-US" altLang="zh-CN" sz="1800" smtClean="0"/>
              <a:t>(</a:t>
            </a:r>
            <a:r>
              <a:rPr lang="zh-CN" altLang="en-US" sz="1800" smtClean="0"/>
              <a:t>中断允许、</a:t>
            </a:r>
            <a:r>
              <a:rPr lang="en-US" altLang="zh-CN" sz="1800" smtClean="0"/>
              <a:t>DMA</a:t>
            </a:r>
            <a:r>
              <a:rPr lang="zh-CN" altLang="en-US" sz="1800" smtClean="0"/>
              <a:t>启动位</a:t>
            </a:r>
            <a:r>
              <a:rPr lang="en-US" altLang="zh-CN" sz="1800" smtClean="0"/>
              <a:t>=1) </a:t>
            </a:r>
            <a:r>
              <a:rPr lang="zh-CN" altLang="en-US" sz="1800" smtClean="0"/>
              <a:t>－</a:t>
            </a:r>
            <a:r>
              <a:rPr lang="en-US" altLang="zh-CN" sz="1800" smtClean="0"/>
              <a:t>DMA</a:t>
            </a:r>
            <a:r>
              <a:rPr lang="zh-CN" altLang="en-US" sz="1800" smtClean="0"/>
              <a:t>控制器的控制状态寄存器；</a:t>
            </a:r>
          </a:p>
          <a:p>
            <a:pPr marL="809625" lvl="1" indent="-185738" eaLnBrk="1" hangingPunct="1">
              <a:lnSpc>
                <a:spcPct val="90000"/>
              </a:lnSpc>
            </a:pPr>
            <a:r>
              <a:rPr lang="zh-CN" altLang="en-US" sz="1800" smtClean="0"/>
              <a:t>启动位被置</a:t>
            </a:r>
            <a:r>
              <a:rPr lang="en-US" altLang="zh-CN" sz="1800" smtClean="0"/>
              <a:t>1</a:t>
            </a:r>
            <a:r>
              <a:rPr lang="zh-CN" altLang="en-US" sz="1800" smtClean="0"/>
              <a:t>，则启动</a:t>
            </a:r>
            <a:r>
              <a:rPr lang="en-US" altLang="zh-CN" sz="1800" smtClean="0"/>
              <a:t>DMA</a:t>
            </a:r>
            <a:r>
              <a:rPr lang="zh-CN" altLang="en-US" sz="1800" smtClean="0"/>
              <a:t>控制器开始进行数据传输。</a:t>
            </a:r>
          </a:p>
          <a:p>
            <a:pPr marL="444500" indent="-444500" eaLnBrk="1" hangingPunct="1">
              <a:lnSpc>
                <a:spcPct val="90000"/>
              </a:lnSpc>
              <a:buFont typeface="Wingdings" pitchFamily="2" charset="2"/>
              <a:buNone/>
            </a:pPr>
            <a:r>
              <a:rPr lang="zh-CN" altLang="en-US" sz="1800" smtClean="0">
                <a:solidFill>
                  <a:srgbClr val="CC0000"/>
                </a:solidFill>
              </a:rPr>
              <a:t>（</a:t>
            </a:r>
            <a:r>
              <a:rPr lang="en-US" altLang="zh-CN" sz="1800" smtClean="0">
                <a:solidFill>
                  <a:srgbClr val="CC0000"/>
                </a:solidFill>
              </a:rPr>
              <a:t>2</a:t>
            </a:r>
            <a:r>
              <a:rPr lang="zh-CN" altLang="en-US" sz="1800" smtClean="0">
                <a:solidFill>
                  <a:srgbClr val="CC0000"/>
                </a:solidFill>
              </a:rPr>
              <a:t>）该进程放弃</a:t>
            </a:r>
            <a:r>
              <a:rPr lang="en-US" altLang="zh-CN" sz="1800" smtClean="0">
                <a:solidFill>
                  <a:srgbClr val="CC0000"/>
                </a:solidFill>
              </a:rPr>
              <a:t>CPU</a:t>
            </a:r>
            <a:r>
              <a:rPr lang="zh-CN" altLang="en-US" sz="1800" smtClean="0">
                <a:solidFill>
                  <a:srgbClr val="CC0000"/>
                </a:solidFill>
              </a:rPr>
              <a:t>，进入阻塞等待状态，等待第一批数据输入完成。</a:t>
            </a:r>
          </a:p>
          <a:p>
            <a:pPr marL="444500" indent="-444500" eaLnBrk="1" hangingPunct="1">
              <a:lnSpc>
                <a:spcPct val="90000"/>
              </a:lnSpc>
              <a:buFont typeface="Wingdings" pitchFamily="2" charset="2"/>
              <a:buNone/>
            </a:pPr>
            <a:r>
              <a:rPr lang="zh-CN" altLang="en-US" sz="1800" smtClean="0"/>
              <a:t>          进程调度程序调度其他进程运行。</a:t>
            </a:r>
          </a:p>
          <a:p>
            <a:pPr marL="444500" indent="-444500" eaLnBrk="1" hangingPunct="1">
              <a:lnSpc>
                <a:spcPct val="90000"/>
              </a:lnSpc>
              <a:buFont typeface="Wingdings" pitchFamily="2" charset="2"/>
              <a:buNone/>
            </a:pPr>
            <a:r>
              <a:rPr lang="zh-CN" altLang="en-US" sz="1800" smtClean="0">
                <a:solidFill>
                  <a:srgbClr val="CC0000"/>
                </a:solidFill>
              </a:rPr>
              <a:t>（</a:t>
            </a:r>
            <a:r>
              <a:rPr lang="en-US" altLang="zh-CN" sz="1800" smtClean="0">
                <a:solidFill>
                  <a:srgbClr val="CC0000"/>
                </a:solidFill>
              </a:rPr>
              <a:t>3</a:t>
            </a:r>
            <a:r>
              <a:rPr lang="zh-CN" altLang="en-US" sz="1800" smtClean="0">
                <a:solidFill>
                  <a:srgbClr val="CC0000"/>
                </a:solidFill>
              </a:rPr>
              <a:t>）由</a:t>
            </a:r>
            <a:r>
              <a:rPr lang="en-US" altLang="zh-CN" sz="1800" smtClean="0">
                <a:solidFill>
                  <a:srgbClr val="CC0000"/>
                </a:solidFill>
              </a:rPr>
              <a:t>DMA</a:t>
            </a:r>
            <a:r>
              <a:rPr lang="zh-CN" altLang="en-US" sz="1800" smtClean="0">
                <a:solidFill>
                  <a:srgbClr val="CC0000"/>
                </a:solidFill>
              </a:rPr>
              <a:t>控制器控制整个数据的传输。</a:t>
            </a:r>
          </a:p>
          <a:p>
            <a:pPr marL="809625" lvl="1" indent="-185738" eaLnBrk="1" hangingPunct="1">
              <a:lnSpc>
                <a:spcPct val="90000"/>
              </a:lnSpc>
            </a:pPr>
            <a:r>
              <a:rPr lang="zh-CN" altLang="en-US" sz="1800" smtClean="0"/>
              <a:t>当输入设备将一个数据送入</a:t>
            </a:r>
            <a:r>
              <a:rPr lang="en-US" altLang="zh-CN" sz="1800" smtClean="0"/>
              <a:t>DMA</a:t>
            </a:r>
            <a:r>
              <a:rPr lang="zh-CN" altLang="en-US" sz="1800" smtClean="0"/>
              <a:t>控制器的数据缓冲寄存器后，</a:t>
            </a:r>
            <a:r>
              <a:rPr lang="en-US" altLang="zh-CN" sz="1800" smtClean="0"/>
              <a:t>DMA</a:t>
            </a:r>
            <a:br>
              <a:rPr lang="en-US" altLang="zh-CN" sz="1800" smtClean="0"/>
            </a:br>
            <a:r>
              <a:rPr lang="zh-CN" altLang="en-US" sz="1800" smtClean="0"/>
              <a:t>控制器立即取代</a:t>
            </a:r>
            <a:r>
              <a:rPr lang="en-US" altLang="zh-CN" sz="1800" smtClean="0"/>
              <a:t>CPU</a:t>
            </a:r>
            <a:r>
              <a:rPr lang="zh-CN" altLang="en-US" sz="1800" smtClean="0"/>
              <a:t>，接管数据地址总线的控制权（</a:t>
            </a:r>
            <a:r>
              <a:rPr lang="en-US" altLang="zh-CN" sz="1800" smtClean="0"/>
              <a:t>CPU</a:t>
            </a:r>
            <a:r>
              <a:rPr lang="zh-CN" altLang="en-US" sz="1800" smtClean="0"/>
              <a:t>工作周期挪用），将数据送至相应的内存单元；</a:t>
            </a:r>
          </a:p>
          <a:p>
            <a:pPr marL="809625" lvl="1" indent="-185738" eaLnBrk="1" hangingPunct="1">
              <a:lnSpc>
                <a:spcPct val="90000"/>
              </a:lnSpc>
            </a:pPr>
            <a:r>
              <a:rPr lang="en-US" altLang="zh-CN" sz="1800" smtClean="0"/>
              <a:t>DMA</a:t>
            </a:r>
            <a:r>
              <a:rPr lang="zh-CN" altLang="en-US" sz="1800" smtClean="0"/>
              <a:t>控制器中的传输字节数寄存器计数减</a:t>
            </a:r>
            <a:r>
              <a:rPr lang="en-US" altLang="zh-CN" sz="1800" smtClean="0"/>
              <a:t>1</a:t>
            </a:r>
            <a:r>
              <a:rPr lang="zh-CN" altLang="en-US" sz="1800" smtClean="0"/>
              <a:t>；</a:t>
            </a:r>
          </a:p>
          <a:p>
            <a:pPr marL="809625" lvl="1" indent="-185738" eaLnBrk="1" hangingPunct="1">
              <a:lnSpc>
                <a:spcPct val="90000"/>
              </a:lnSpc>
            </a:pPr>
            <a:r>
              <a:rPr lang="zh-CN" altLang="en-US" sz="1800" smtClean="0"/>
              <a:t>恢复</a:t>
            </a:r>
            <a:r>
              <a:rPr lang="en-US" altLang="zh-CN" sz="1800" smtClean="0"/>
              <a:t>CPU</a:t>
            </a:r>
            <a:r>
              <a:rPr lang="zh-CN" altLang="en-US" sz="1800" smtClean="0"/>
              <a:t>对数据地址总线的控制权；</a:t>
            </a:r>
          </a:p>
          <a:p>
            <a:pPr marL="809625" lvl="1" indent="-185738" eaLnBrk="1" hangingPunct="1">
              <a:lnSpc>
                <a:spcPct val="90000"/>
              </a:lnSpc>
            </a:pPr>
            <a:r>
              <a:rPr lang="zh-CN" altLang="en-US" sz="1800" smtClean="0"/>
              <a:t>第（</a:t>
            </a:r>
            <a:r>
              <a:rPr lang="en-US" altLang="zh-CN" sz="1800" smtClean="0"/>
              <a:t>3</a:t>
            </a:r>
            <a:r>
              <a:rPr lang="zh-CN" altLang="en-US" sz="1800" smtClean="0"/>
              <a:t>）步过程循环直到数据传输完毕。</a:t>
            </a:r>
          </a:p>
          <a:p>
            <a:pPr marL="444500" indent="-444500" eaLnBrk="1" hangingPunct="1">
              <a:lnSpc>
                <a:spcPct val="90000"/>
              </a:lnSpc>
              <a:buFont typeface="Wingdings" pitchFamily="2" charset="2"/>
              <a:buNone/>
            </a:pPr>
            <a:r>
              <a:rPr lang="zh-CN" altLang="en-US" sz="1800" smtClean="0">
                <a:solidFill>
                  <a:srgbClr val="CC0000"/>
                </a:solidFill>
              </a:rPr>
              <a:t>（</a:t>
            </a:r>
            <a:r>
              <a:rPr lang="en-US" altLang="zh-CN" sz="1800" smtClean="0">
                <a:solidFill>
                  <a:srgbClr val="CC0000"/>
                </a:solidFill>
              </a:rPr>
              <a:t>4</a:t>
            </a:r>
            <a:r>
              <a:rPr lang="zh-CN" altLang="en-US" sz="1800" smtClean="0">
                <a:solidFill>
                  <a:srgbClr val="CC0000"/>
                </a:solidFill>
              </a:rPr>
              <a:t>）当一批数据输入完成，</a:t>
            </a:r>
            <a:r>
              <a:rPr lang="en-US" altLang="zh-CN" sz="1800" smtClean="0">
                <a:solidFill>
                  <a:srgbClr val="CC0000"/>
                </a:solidFill>
              </a:rPr>
              <a:t>DMA</a:t>
            </a:r>
            <a:r>
              <a:rPr lang="zh-CN" altLang="en-US" sz="1800" smtClean="0">
                <a:solidFill>
                  <a:srgbClr val="CC0000"/>
                </a:solidFill>
              </a:rPr>
              <a:t>控制器向</a:t>
            </a:r>
            <a:r>
              <a:rPr lang="en-US" altLang="zh-CN" sz="1800" smtClean="0">
                <a:solidFill>
                  <a:srgbClr val="CC0000"/>
                </a:solidFill>
              </a:rPr>
              <a:t>CPU</a:t>
            </a:r>
            <a:r>
              <a:rPr lang="zh-CN" altLang="en-US" sz="1800" smtClean="0">
                <a:solidFill>
                  <a:srgbClr val="CC0000"/>
                </a:solidFill>
              </a:rPr>
              <a:t>发出中断信号，请求中断运行</a:t>
            </a:r>
            <a:br>
              <a:rPr lang="zh-CN" altLang="en-US" sz="1800" smtClean="0">
                <a:solidFill>
                  <a:srgbClr val="CC0000"/>
                </a:solidFill>
              </a:rPr>
            </a:br>
            <a:r>
              <a:rPr lang="zh-CN" altLang="en-US" sz="1800" smtClean="0">
                <a:solidFill>
                  <a:srgbClr val="CC0000"/>
                </a:solidFill>
              </a:rPr>
              <a:t>  进程并转向执行中断处理程序。</a:t>
            </a:r>
          </a:p>
          <a:p>
            <a:pPr marL="444500" indent="-444500" eaLnBrk="1" hangingPunct="1">
              <a:lnSpc>
                <a:spcPct val="90000"/>
              </a:lnSpc>
              <a:buFont typeface="Wingdings" pitchFamily="2" charset="2"/>
              <a:buNone/>
            </a:pPr>
            <a:r>
              <a:rPr lang="zh-CN" altLang="en-US" sz="1800" smtClean="0">
                <a:solidFill>
                  <a:srgbClr val="CC0000"/>
                </a:solidFill>
              </a:rPr>
              <a:t>（</a:t>
            </a:r>
            <a:r>
              <a:rPr lang="en-US" altLang="zh-CN" sz="1800" smtClean="0">
                <a:solidFill>
                  <a:srgbClr val="CC0000"/>
                </a:solidFill>
              </a:rPr>
              <a:t>5</a:t>
            </a:r>
            <a:r>
              <a:rPr lang="zh-CN" altLang="en-US" sz="1800" smtClean="0">
                <a:solidFill>
                  <a:srgbClr val="CC0000"/>
                </a:solidFill>
              </a:rPr>
              <a:t>）中断程序首先保存被中断进程的现场，唤醒等待输入数据的那个进程，使</a:t>
            </a:r>
            <a:br>
              <a:rPr lang="zh-CN" altLang="en-US" sz="1800" smtClean="0">
                <a:solidFill>
                  <a:srgbClr val="CC0000"/>
                </a:solidFill>
              </a:rPr>
            </a:br>
            <a:r>
              <a:rPr lang="zh-CN" altLang="en-US" sz="1800" smtClean="0">
                <a:solidFill>
                  <a:srgbClr val="CC0000"/>
                </a:solidFill>
              </a:rPr>
              <a:t>  其变成就绪状态，恢复现场，返回被中断的进程继续执行。</a:t>
            </a:r>
          </a:p>
          <a:p>
            <a:pPr marL="444500" indent="-444500" eaLnBrk="1" hangingPunct="1">
              <a:lnSpc>
                <a:spcPct val="90000"/>
              </a:lnSpc>
              <a:buFont typeface="Wingdings" pitchFamily="2" charset="2"/>
              <a:buNone/>
            </a:pPr>
            <a:r>
              <a:rPr lang="zh-CN" altLang="en-US" sz="1800" smtClean="0">
                <a:solidFill>
                  <a:srgbClr val="CC0000"/>
                </a:solidFill>
              </a:rPr>
              <a:t>（</a:t>
            </a:r>
            <a:r>
              <a:rPr lang="en-US" altLang="zh-CN" sz="1800" smtClean="0">
                <a:solidFill>
                  <a:srgbClr val="CC0000"/>
                </a:solidFill>
              </a:rPr>
              <a:t>6</a:t>
            </a:r>
            <a:r>
              <a:rPr lang="zh-CN" altLang="en-US" sz="1800" smtClean="0">
                <a:solidFill>
                  <a:srgbClr val="CC0000"/>
                </a:solidFill>
              </a:rPr>
              <a:t>）当进程调度程序调度到要求输入数据的那个进程时，该进程就到指定的内</a:t>
            </a:r>
            <a:br>
              <a:rPr lang="zh-CN" altLang="en-US" sz="1800" smtClean="0">
                <a:solidFill>
                  <a:srgbClr val="CC0000"/>
                </a:solidFill>
              </a:rPr>
            </a:br>
            <a:r>
              <a:rPr lang="zh-CN" altLang="en-US" sz="1800" smtClean="0">
                <a:solidFill>
                  <a:srgbClr val="CC0000"/>
                </a:solidFill>
              </a:rPr>
              <a:t>  存地址中读取数据进行处理。</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mtClean="0"/>
              <a:t>I/O</a:t>
            </a:r>
            <a:r>
              <a:rPr lang="zh-CN" altLang="en-US" smtClean="0"/>
              <a:t>系统发完命令后做什么</a:t>
            </a:r>
            <a:r>
              <a:rPr lang="en-US" altLang="zh-CN" smtClean="0"/>
              <a:t>?</a:t>
            </a:r>
          </a:p>
        </p:txBody>
      </p:sp>
      <p:sp>
        <p:nvSpPr>
          <p:cNvPr id="494595" name="Rectangle 3"/>
          <p:cNvSpPr>
            <a:spLocks noChangeArrowheads="1"/>
          </p:cNvSpPr>
          <p:nvPr/>
        </p:nvSpPr>
        <p:spPr bwMode="auto">
          <a:xfrm>
            <a:off x="381000" y="963613"/>
            <a:ext cx="80740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olidFill>
                  <a:srgbClr val="FF0000"/>
                </a:solidFill>
              </a:rPr>
              <a:t>方案</a:t>
            </a:r>
            <a:r>
              <a:rPr lang="en-US" altLang="zh-CN">
                <a:solidFill>
                  <a:srgbClr val="FF0000"/>
                </a:solidFill>
              </a:rPr>
              <a:t>4: </a:t>
            </a:r>
            <a:r>
              <a:rPr lang="zh-CN" altLang="en-US"/>
              <a:t>可以交办复杂任务，完成后汇报</a:t>
            </a:r>
            <a:r>
              <a:rPr lang="en-US" altLang="zh-CN"/>
              <a:t>!</a:t>
            </a:r>
          </a:p>
        </p:txBody>
      </p:sp>
      <p:sp>
        <p:nvSpPr>
          <p:cNvPr id="494597" name="Rectangle 5"/>
          <p:cNvSpPr>
            <a:spLocks noChangeArrowheads="1"/>
          </p:cNvSpPr>
          <p:nvPr/>
        </p:nvSpPr>
        <p:spPr bwMode="auto">
          <a:xfrm>
            <a:off x="152400" y="1828800"/>
            <a:ext cx="876300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spcBef>
                <a:spcPct val="0"/>
              </a:spcBef>
              <a:buClr>
                <a:srgbClr val="33CC33"/>
              </a:buClr>
              <a:buFont typeface="Wingdings" pitchFamily="2" charset="2"/>
              <a:buChar char="n"/>
            </a:pPr>
            <a:r>
              <a:rPr lang="en-US" altLang="zh-CN" sz="2000" dirty="0">
                <a:sym typeface="Symbol" pitchFamily="18" charset="2"/>
              </a:rPr>
              <a:t> </a:t>
            </a:r>
            <a:r>
              <a:rPr lang="zh-CN" altLang="en-US" sz="2000" dirty="0">
                <a:sym typeface="Symbol" pitchFamily="18" charset="2"/>
              </a:rPr>
              <a:t>通道</a:t>
            </a:r>
            <a:r>
              <a:rPr lang="zh-CN" altLang="en-US" sz="2000" dirty="0" smtClean="0">
                <a:sym typeface="Symbol" pitchFamily="18" charset="2"/>
              </a:rPr>
              <a:t>具有简单的</a:t>
            </a:r>
            <a:r>
              <a:rPr lang="en-US" altLang="zh-CN" sz="2000" dirty="0" smtClean="0">
                <a:sym typeface="Symbol" pitchFamily="18" charset="2"/>
              </a:rPr>
              <a:t>CPU</a:t>
            </a:r>
            <a:r>
              <a:rPr lang="zh-CN" altLang="en-US" sz="2000" dirty="0" smtClean="0">
                <a:sym typeface="Symbol" pitchFamily="18" charset="2"/>
              </a:rPr>
              <a:t>功能，可编程，可</a:t>
            </a:r>
            <a:r>
              <a:rPr lang="zh-CN" altLang="en-US" sz="2000" dirty="0">
                <a:sym typeface="Symbol" pitchFamily="18" charset="2"/>
              </a:rPr>
              <a:t>管理多个设备同时工作。从而真正</a:t>
            </a:r>
            <a:r>
              <a:rPr lang="zh-CN" altLang="en-US" sz="2000" dirty="0" smtClean="0">
                <a:sym typeface="Symbol" pitchFamily="18" charset="2"/>
              </a:rPr>
              <a:t>实 </a:t>
            </a:r>
            <a:r>
              <a:rPr lang="zh-CN" altLang="en-US" sz="2000" dirty="0">
                <a:sym typeface="Symbol" pitchFamily="18" charset="2"/>
              </a:rPr>
              <a:t>现了</a:t>
            </a:r>
            <a:r>
              <a:rPr lang="en-US" altLang="zh-CN" sz="2000" dirty="0">
                <a:sym typeface="Symbol" pitchFamily="18" charset="2"/>
              </a:rPr>
              <a:t>CPU</a:t>
            </a:r>
            <a:r>
              <a:rPr lang="zh-CN" altLang="en-US" sz="2000" dirty="0">
                <a:sym typeface="Symbol" pitchFamily="18" charset="2"/>
              </a:rPr>
              <a:t>与外部设备的并行工作。</a:t>
            </a:r>
            <a:r>
              <a:rPr lang="zh-CN" altLang="en-US" sz="2600" dirty="0">
                <a:sym typeface="Symbol" pitchFamily="18" charset="2"/>
              </a:rPr>
              <a:t> </a:t>
            </a:r>
          </a:p>
        </p:txBody>
      </p:sp>
      <p:sp>
        <p:nvSpPr>
          <p:cNvPr id="494654" name="Rectangle 62"/>
          <p:cNvSpPr>
            <a:spLocks noChangeArrowheads="1"/>
          </p:cNvSpPr>
          <p:nvPr/>
        </p:nvSpPr>
        <p:spPr bwMode="auto">
          <a:xfrm>
            <a:off x="152400" y="1409700"/>
            <a:ext cx="434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
                <a:srgbClr val="33CC33"/>
              </a:buClr>
              <a:buFont typeface="Wingdings" pitchFamily="2" charset="2"/>
              <a:buChar char="n"/>
            </a:pPr>
            <a:r>
              <a:rPr lang="en-US" altLang="zh-CN" sz="2000">
                <a:sym typeface="Symbol" pitchFamily="18" charset="2"/>
              </a:rPr>
              <a:t> </a:t>
            </a:r>
            <a:r>
              <a:rPr lang="zh-CN" altLang="en-US" sz="2000">
                <a:sym typeface="Symbol" pitchFamily="18" charset="2"/>
              </a:rPr>
              <a:t>引入</a:t>
            </a:r>
            <a:r>
              <a:rPr lang="zh-CN" altLang="en-US" sz="2000">
                <a:solidFill>
                  <a:srgbClr val="FF0000"/>
                </a:solidFill>
                <a:sym typeface="Symbol" pitchFamily="18" charset="2"/>
              </a:rPr>
              <a:t>通道</a:t>
            </a:r>
            <a:r>
              <a:rPr lang="zh-CN" altLang="en-US" sz="2000">
                <a:sym typeface="Symbol" pitchFamily="18" charset="2"/>
              </a:rPr>
              <a:t>（</a:t>
            </a:r>
            <a:r>
              <a:rPr lang="en-US" altLang="zh-CN" sz="2000">
                <a:sym typeface="Symbol" pitchFamily="18" charset="2"/>
              </a:rPr>
              <a:t>channel</a:t>
            </a:r>
            <a:r>
              <a:rPr lang="zh-CN" altLang="en-US" sz="2000">
                <a:sym typeface="Symbol" pitchFamily="18" charset="2"/>
              </a:rPr>
              <a:t>）方式</a:t>
            </a:r>
          </a:p>
        </p:txBody>
      </p:sp>
      <p:sp>
        <p:nvSpPr>
          <p:cNvPr id="494656" name="Rectangle 64"/>
          <p:cNvSpPr>
            <a:spLocks noChangeArrowheads="1"/>
          </p:cNvSpPr>
          <p:nvPr/>
        </p:nvSpPr>
        <p:spPr bwMode="auto">
          <a:xfrm>
            <a:off x="571500" y="2565400"/>
            <a:ext cx="8001000" cy="4267200"/>
          </a:xfrm>
          <a:prstGeom prst="rect">
            <a:avLst/>
          </a:prstGeom>
          <a:solidFill>
            <a:srgbClr val="FFFFFF"/>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809625" indent="-185738"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47955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887538"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295525"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752725"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3209925"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667125"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4124325"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90000"/>
              </a:lnSpc>
              <a:buFont typeface="Wingdings" pitchFamily="2" charset="2"/>
              <a:buNone/>
            </a:pPr>
            <a:r>
              <a:rPr lang="zh-CN" altLang="en-US" sz="1800">
                <a:solidFill>
                  <a:srgbClr val="CC0000"/>
                </a:solidFill>
              </a:rPr>
              <a:t>通道控制方式的工作过程：</a:t>
            </a:r>
          </a:p>
          <a:p>
            <a:pPr eaLnBrk="1" hangingPunct="1">
              <a:buFont typeface="Wingdings" pitchFamily="2" charset="2"/>
              <a:buNone/>
            </a:pPr>
            <a:r>
              <a:rPr lang="zh-CN" altLang="en-US" sz="1800"/>
              <a:t>（</a:t>
            </a:r>
            <a:r>
              <a:rPr lang="en-US" altLang="zh-CN" sz="1800"/>
              <a:t>1</a:t>
            </a:r>
            <a:r>
              <a:rPr lang="zh-CN" altLang="en-US" sz="1800"/>
              <a:t>）当一个进程要求输入输出数据时，</a:t>
            </a:r>
            <a:r>
              <a:rPr lang="en-US" altLang="zh-CN" sz="1800"/>
              <a:t>CPU</a:t>
            </a:r>
            <a:r>
              <a:rPr lang="zh-CN" altLang="en-US" sz="1800"/>
              <a:t>根据请求形成有关通道程序，</a:t>
            </a:r>
            <a:br>
              <a:rPr lang="zh-CN" altLang="en-US" sz="1800"/>
            </a:br>
            <a:r>
              <a:rPr lang="zh-CN" altLang="en-US" sz="1800"/>
              <a:t>  然后执行输入输出指令启动通道工作；</a:t>
            </a:r>
          </a:p>
          <a:p>
            <a:pPr eaLnBrk="1" hangingPunct="1">
              <a:buFont typeface="Wingdings" pitchFamily="2" charset="2"/>
              <a:buNone/>
            </a:pPr>
            <a:r>
              <a:rPr lang="zh-CN" altLang="en-US" sz="1800"/>
              <a:t>（</a:t>
            </a:r>
            <a:r>
              <a:rPr lang="en-US" altLang="zh-CN" sz="1800"/>
              <a:t>2</a:t>
            </a:r>
            <a:r>
              <a:rPr lang="zh-CN" altLang="en-US" sz="1800"/>
              <a:t>）申请输入输出数据的进程放弃</a:t>
            </a:r>
            <a:r>
              <a:rPr lang="en-US" altLang="zh-CN" sz="1800"/>
              <a:t>CPU</a:t>
            </a:r>
            <a:r>
              <a:rPr lang="zh-CN" altLang="en-US" sz="1800"/>
              <a:t>进入阻塞等待状态，等待数据输入</a:t>
            </a:r>
            <a:br>
              <a:rPr lang="zh-CN" altLang="en-US" sz="1800"/>
            </a:br>
            <a:r>
              <a:rPr lang="zh-CN" altLang="en-US" sz="1800"/>
              <a:t>  输出工作的完成，于是进程调度程序调度其他进程运行；</a:t>
            </a:r>
          </a:p>
          <a:p>
            <a:pPr eaLnBrk="1" hangingPunct="1">
              <a:buFont typeface="Wingdings" pitchFamily="2" charset="2"/>
              <a:buNone/>
            </a:pPr>
            <a:r>
              <a:rPr lang="zh-CN" altLang="en-US" sz="1800"/>
              <a:t>（</a:t>
            </a:r>
            <a:r>
              <a:rPr lang="en-US" altLang="zh-CN" sz="1800"/>
              <a:t>3</a:t>
            </a:r>
            <a:r>
              <a:rPr lang="zh-CN" altLang="en-US" sz="1800"/>
              <a:t>）通道开始执行</a:t>
            </a:r>
            <a:r>
              <a:rPr lang="en-US" altLang="zh-CN" sz="1800"/>
              <a:t>CPU</a:t>
            </a:r>
            <a:r>
              <a:rPr lang="zh-CN" altLang="en-US" sz="1800"/>
              <a:t>放在主存中的通道程序，独立负责外设与主存的数</a:t>
            </a:r>
            <a:br>
              <a:rPr lang="zh-CN" altLang="en-US" sz="1800"/>
            </a:br>
            <a:r>
              <a:rPr lang="zh-CN" altLang="en-US" sz="1800"/>
              <a:t>  据交换；</a:t>
            </a:r>
          </a:p>
          <a:p>
            <a:pPr eaLnBrk="1" hangingPunct="1">
              <a:buFont typeface="Wingdings" pitchFamily="2" charset="2"/>
              <a:buNone/>
            </a:pPr>
            <a:r>
              <a:rPr lang="zh-CN" altLang="en-US" sz="1800"/>
              <a:t>（</a:t>
            </a:r>
            <a:r>
              <a:rPr lang="en-US" altLang="zh-CN" sz="1800"/>
              <a:t>4</a:t>
            </a:r>
            <a:r>
              <a:rPr lang="zh-CN" altLang="en-US" sz="1800"/>
              <a:t>）当数据交换完成后，通道向</a:t>
            </a:r>
            <a:r>
              <a:rPr lang="en-US" altLang="zh-CN" sz="1800"/>
              <a:t>CPU</a:t>
            </a:r>
            <a:r>
              <a:rPr lang="zh-CN" altLang="en-US" sz="1800"/>
              <a:t>发出中断信号，中断正在运行的进程，</a:t>
            </a:r>
            <a:br>
              <a:rPr lang="zh-CN" altLang="en-US" sz="1800"/>
            </a:br>
            <a:r>
              <a:rPr lang="zh-CN" altLang="en-US" sz="1800"/>
              <a:t>  转向中断处理程序；</a:t>
            </a:r>
          </a:p>
          <a:p>
            <a:pPr eaLnBrk="1" hangingPunct="1">
              <a:buFont typeface="Wingdings" pitchFamily="2" charset="2"/>
              <a:buNone/>
            </a:pPr>
            <a:r>
              <a:rPr lang="zh-CN" altLang="en-US" sz="1800"/>
              <a:t>（</a:t>
            </a:r>
            <a:r>
              <a:rPr lang="en-US" altLang="zh-CN" sz="1800"/>
              <a:t>5</a:t>
            </a:r>
            <a:r>
              <a:rPr lang="zh-CN" altLang="en-US" sz="1800"/>
              <a:t>）中断处理程序首先保护被中断进程的现场，唤醒申请输入输出的那个</a:t>
            </a:r>
            <a:br>
              <a:rPr lang="zh-CN" altLang="en-US" sz="1800"/>
            </a:br>
            <a:r>
              <a:rPr lang="zh-CN" altLang="en-US" sz="1800"/>
              <a:t>  进程，使其变为就绪状态，关闭通道，然后恢复现场，返回被中断的</a:t>
            </a:r>
            <a:br>
              <a:rPr lang="zh-CN" altLang="en-US" sz="1800"/>
            </a:br>
            <a:r>
              <a:rPr lang="zh-CN" altLang="en-US" sz="1800"/>
              <a:t>  进程继续运行；</a:t>
            </a:r>
          </a:p>
          <a:p>
            <a:pPr eaLnBrk="1" hangingPunct="1">
              <a:buFont typeface="Wingdings" pitchFamily="2" charset="2"/>
              <a:buNone/>
            </a:pPr>
            <a:r>
              <a:rPr lang="zh-CN" altLang="en-US" sz="1800"/>
              <a:t>（</a:t>
            </a:r>
            <a:r>
              <a:rPr lang="en-US" altLang="zh-CN" sz="1800"/>
              <a:t>6</a:t>
            </a:r>
            <a:r>
              <a:rPr lang="zh-CN" altLang="en-US" sz="1800"/>
              <a:t>）当进程调度程序调度到申请输入输出数据的那个进程时，该进程就到</a:t>
            </a:r>
          </a:p>
          <a:p>
            <a:pPr eaLnBrk="1" hangingPunct="1">
              <a:buFont typeface="Wingdings" pitchFamily="2" charset="2"/>
              <a:buNone/>
            </a:pPr>
            <a:r>
              <a:rPr lang="zh-CN" altLang="en-US" sz="1800"/>
              <a:t>         指定的内存地址中进行数据处理。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94595"/>
                                        </p:tgtEl>
                                        <p:attrNameLst>
                                          <p:attrName>style.visibility</p:attrName>
                                        </p:attrNameLst>
                                      </p:cBhvr>
                                      <p:to>
                                        <p:strVal val="visible"/>
                                      </p:to>
                                    </p:set>
                                    <p:animEffect transition="in" filter="wipe(left)">
                                      <p:cBhvr>
                                        <p:cTn id="7" dur="500"/>
                                        <p:tgtEl>
                                          <p:spTgt spid="4945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4654"/>
                                        </p:tgtEl>
                                        <p:attrNameLst>
                                          <p:attrName>style.visibility</p:attrName>
                                        </p:attrNameLst>
                                      </p:cBhvr>
                                      <p:to>
                                        <p:strVal val="visible"/>
                                      </p:to>
                                    </p:set>
                                    <p:animEffect transition="in" filter="wipe(left)">
                                      <p:cBhvr>
                                        <p:cTn id="12" dur="500"/>
                                        <p:tgtEl>
                                          <p:spTgt spid="4946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4597"/>
                                        </p:tgtEl>
                                        <p:attrNameLst>
                                          <p:attrName>style.visibility</p:attrName>
                                        </p:attrNameLst>
                                      </p:cBhvr>
                                      <p:to>
                                        <p:strVal val="visible"/>
                                      </p:to>
                                    </p:set>
                                    <p:animEffect transition="in" filter="wipe(left)">
                                      <p:cBhvr>
                                        <p:cTn id="17" dur="500"/>
                                        <p:tgtEl>
                                          <p:spTgt spid="4945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94656"/>
                                        </p:tgtEl>
                                        <p:attrNameLst>
                                          <p:attrName>style.visibility</p:attrName>
                                        </p:attrNameLst>
                                      </p:cBhvr>
                                      <p:to>
                                        <p:strVal val="visible"/>
                                      </p:to>
                                    </p:set>
                                    <p:animEffect transition="in" filter="fade">
                                      <p:cBhvr>
                                        <p:cTn id="22" dur="500"/>
                                        <p:tgtEl>
                                          <p:spTgt spid="494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5" grpId="0"/>
      <p:bldP spid="494597" grpId="0"/>
      <p:bldP spid="494654" grpId="0"/>
      <p:bldP spid="49465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4"/>
          <p:cNvSpPr>
            <a:spLocks noChangeArrowheads="1"/>
          </p:cNvSpPr>
          <p:nvPr/>
        </p:nvSpPr>
        <p:spPr bwMode="auto">
          <a:xfrm>
            <a:off x="914400" y="1447800"/>
            <a:ext cx="7391400" cy="4648200"/>
          </a:xfrm>
          <a:prstGeom prst="rect">
            <a:avLst/>
          </a:prstGeom>
          <a:solidFill>
            <a:srgbClr val="FFFFFF"/>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638" indent="-274638" eaLnBrk="0" hangingPunct="0">
              <a:spcBef>
                <a:spcPct val="20000"/>
              </a:spcBef>
              <a:buClr>
                <a:srgbClr val="993300"/>
              </a:buClr>
              <a:buSzPct val="90000"/>
              <a:buFont typeface="Wingdings" pitchFamily="2" charset="2"/>
              <a:buChar char="n"/>
              <a:tabLst>
                <a:tab pos="627063" algn="l"/>
              </a:tabLst>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tabLst>
                <a:tab pos="627063"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627063" algn="l"/>
              </a:tabLst>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tabLst>
                <a:tab pos="627063" algn="l"/>
              </a:tabLst>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tabLst>
                <a:tab pos="627063" algn="l"/>
              </a:tabLst>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tabLst>
                <a:tab pos="627063" algn="l"/>
              </a:tabLst>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tabLst>
                <a:tab pos="627063" algn="l"/>
              </a:tabLst>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tabLst>
                <a:tab pos="627063" algn="l"/>
              </a:tabLst>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tabLst>
                <a:tab pos="627063" algn="l"/>
              </a:tabLst>
              <a:defRPr>
                <a:solidFill>
                  <a:schemeClr val="tx1"/>
                </a:solidFill>
                <a:latin typeface="Arial" charset="0"/>
                <a:ea typeface="宋体" pitchFamily="2" charset="-122"/>
              </a:defRPr>
            </a:lvl9pPr>
          </a:lstStyle>
          <a:p>
            <a:pPr eaLnBrk="1" hangingPunct="1">
              <a:lnSpc>
                <a:spcPct val="130000"/>
              </a:lnSpc>
              <a:spcBef>
                <a:spcPct val="0"/>
              </a:spcBef>
              <a:buClr>
                <a:srgbClr val="FF0000"/>
              </a:buClr>
              <a:buFont typeface="Wingdings" pitchFamily="2" charset="2"/>
              <a:buChar char="l"/>
            </a:pPr>
            <a:r>
              <a:rPr lang="zh-CN" altLang="en-US" sz="2400" dirty="0">
                <a:solidFill>
                  <a:srgbClr val="CC0000"/>
                </a:solidFill>
              </a:rPr>
              <a:t>设备管理是操作系统的重要组成部分</a:t>
            </a:r>
            <a:br>
              <a:rPr lang="zh-CN" altLang="en-US" sz="2400" dirty="0">
                <a:solidFill>
                  <a:srgbClr val="CC0000"/>
                </a:solidFill>
              </a:rPr>
            </a:br>
            <a:r>
              <a:rPr lang="zh-CN" altLang="en-US" sz="2000" dirty="0"/>
              <a:t>同其他管理来说，该部分内容比较复杂凌乱。因为设备种类繁多，各自有着不同的特点，</a:t>
            </a:r>
            <a:r>
              <a:rPr lang="zh-CN" altLang="en-US" sz="2000" dirty="0" smtClean="0"/>
              <a:t>所以</a:t>
            </a:r>
            <a:r>
              <a:rPr lang="zh-CN" altLang="en-US" sz="2000" dirty="0"/>
              <a:t>需要</a:t>
            </a:r>
            <a:r>
              <a:rPr lang="zh-CN" altLang="en-US" sz="2000" dirty="0" smtClean="0"/>
              <a:t>制定</a:t>
            </a:r>
            <a:r>
              <a:rPr lang="zh-CN" altLang="en-US" sz="2000" dirty="0"/>
              <a:t>一个通用的、规范的</a:t>
            </a:r>
            <a:r>
              <a:rPr lang="zh-CN" altLang="en-US" sz="2000" dirty="0" smtClean="0"/>
              <a:t>管理框架、方法</a:t>
            </a:r>
            <a:endParaRPr lang="zh-CN" altLang="en-US" sz="2000" dirty="0"/>
          </a:p>
          <a:p>
            <a:pPr eaLnBrk="1" hangingPunct="1">
              <a:lnSpc>
                <a:spcPct val="130000"/>
              </a:lnSpc>
              <a:spcBef>
                <a:spcPct val="0"/>
              </a:spcBef>
              <a:buClr>
                <a:srgbClr val="FF0000"/>
              </a:buClr>
              <a:buFont typeface="Wingdings" pitchFamily="2" charset="2"/>
              <a:buChar char="l"/>
            </a:pPr>
            <a:r>
              <a:rPr lang="zh-CN" altLang="en-US" sz="2400" dirty="0">
                <a:solidFill>
                  <a:srgbClr val="CC0000"/>
                </a:solidFill>
              </a:rPr>
              <a:t>设备管理的方法主要有</a:t>
            </a:r>
            <a:r>
              <a:rPr lang="en-US" altLang="zh-CN" sz="2400" dirty="0">
                <a:solidFill>
                  <a:srgbClr val="CC0000"/>
                </a:solidFill>
              </a:rPr>
              <a:t>3</a:t>
            </a:r>
            <a:r>
              <a:rPr lang="zh-CN" altLang="en-US" sz="2400" dirty="0">
                <a:solidFill>
                  <a:srgbClr val="CC0000"/>
                </a:solidFill>
              </a:rPr>
              <a:t>种：</a:t>
            </a:r>
          </a:p>
          <a:p>
            <a:pPr eaLnBrk="1" hangingPunct="1">
              <a:lnSpc>
                <a:spcPct val="130000"/>
              </a:lnSpc>
              <a:spcBef>
                <a:spcPct val="0"/>
              </a:spcBef>
              <a:buClrTx/>
              <a:buSzTx/>
              <a:buFontTx/>
              <a:buNone/>
            </a:pPr>
            <a:r>
              <a:rPr lang="zh-CN" altLang="en-US" sz="2000" dirty="0"/>
              <a:t>（</a:t>
            </a:r>
            <a:r>
              <a:rPr lang="en-US" altLang="zh-CN" sz="2000" dirty="0"/>
              <a:t>1</a:t>
            </a:r>
            <a:r>
              <a:rPr lang="zh-CN" altLang="en-US" sz="2000" dirty="0"/>
              <a:t>）操作系统直接操纵设备的运行，例如直接程序控制、中断</a:t>
            </a:r>
            <a:br>
              <a:rPr lang="zh-CN" altLang="en-US" sz="2000" dirty="0"/>
            </a:br>
            <a:r>
              <a:rPr lang="zh-CN" altLang="en-US" sz="2000" dirty="0"/>
              <a:t>      方式控制</a:t>
            </a:r>
          </a:p>
          <a:p>
            <a:pPr eaLnBrk="1" hangingPunct="1">
              <a:lnSpc>
                <a:spcPct val="130000"/>
              </a:lnSpc>
              <a:spcBef>
                <a:spcPct val="0"/>
              </a:spcBef>
              <a:buClrTx/>
              <a:buSzTx/>
              <a:buFontTx/>
              <a:buNone/>
            </a:pPr>
            <a:r>
              <a:rPr lang="zh-CN" altLang="en-US" sz="2000" dirty="0"/>
              <a:t>（</a:t>
            </a:r>
            <a:r>
              <a:rPr lang="en-US" altLang="zh-CN" sz="2000" dirty="0"/>
              <a:t>2</a:t>
            </a:r>
            <a:r>
              <a:rPr lang="zh-CN" altLang="en-US" sz="2000" dirty="0"/>
              <a:t>）操作系统间接操纵设备的运行，例如</a:t>
            </a:r>
            <a:r>
              <a:rPr lang="en-US" altLang="zh-CN" sz="2000" dirty="0"/>
              <a:t>DMA</a:t>
            </a:r>
            <a:r>
              <a:rPr lang="zh-CN" altLang="en-US" sz="2000" dirty="0"/>
              <a:t>和通道方式</a:t>
            </a:r>
          </a:p>
          <a:p>
            <a:pPr eaLnBrk="1" hangingPunct="1">
              <a:lnSpc>
                <a:spcPct val="130000"/>
              </a:lnSpc>
              <a:spcBef>
                <a:spcPct val="0"/>
              </a:spcBef>
              <a:buClrTx/>
              <a:buSzTx/>
              <a:buFontTx/>
              <a:buNone/>
            </a:pPr>
            <a:r>
              <a:rPr lang="zh-CN" altLang="en-US" sz="2000" dirty="0"/>
              <a:t>（</a:t>
            </a:r>
            <a:r>
              <a:rPr lang="en-US" altLang="zh-CN" sz="2000" dirty="0"/>
              <a:t>3</a:t>
            </a:r>
            <a:r>
              <a:rPr lang="zh-CN" altLang="en-US" sz="2000" dirty="0"/>
              <a:t>）操作系统通过使用设备驱动程序，将设备管理工作通过任</a:t>
            </a:r>
            <a:br>
              <a:rPr lang="zh-CN" altLang="en-US" sz="2000" dirty="0"/>
            </a:br>
            <a:r>
              <a:rPr lang="zh-CN" altLang="en-US" sz="2000" dirty="0"/>
              <a:t>      务（进程）的形式来体现。</a:t>
            </a:r>
            <a:r>
              <a:rPr lang="en-US" altLang="zh-CN" sz="2000" dirty="0"/>
              <a:t>OS</a:t>
            </a:r>
            <a:r>
              <a:rPr lang="zh-CN" altLang="en-US" sz="2000" dirty="0"/>
              <a:t>只需制定标准，将具体操</a:t>
            </a:r>
            <a:br>
              <a:rPr lang="zh-CN" altLang="en-US" sz="2000" dirty="0"/>
            </a:br>
            <a:r>
              <a:rPr lang="zh-CN" altLang="en-US" sz="2000" dirty="0"/>
              <a:t>      纵设备的程序交给不同的制造商去开发</a:t>
            </a:r>
          </a:p>
        </p:txBody>
      </p:sp>
      <p:sp>
        <p:nvSpPr>
          <p:cNvPr id="5124" name="Rectangle 2"/>
          <p:cNvSpPr>
            <a:spLocks noChangeArrowheads="1"/>
          </p:cNvSpPr>
          <p:nvPr/>
        </p:nvSpPr>
        <p:spPr bwMode="auto">
          <a:xfrm>
            <a:off x="2590800" y="490538"/>
            <a:ext cx="38100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10.1 </a:t>
            </a:r>
            <a:r>
              <a:rPr lang="zh-CN" altLang="en-US" sz="3200">
                <a:latin typeface="黑体" pitchFamily="2" charset="-122"/>
                <a:ea typeface="黑体" pitchFamily="2" charset="-122"/>
              </a:rPr>
              <a:t>设备管理概述</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3"/>
          <p:cNvSpPr>
            <a:spLocks noChangeArrowheads="1"/>
          </p:cNvSpPr>
          <p:nvPr/>
        </p:nvSpPr>
        <p:spPr bwMode="auto">
          <a:xfrm>
            <a:off x="914400" y="1447800"/>
            <a:ext cx="7391400" cy="4648200"/>
          </a:xfrm>
          <a:prstGeom prst="rect">
            <a:avLst/>
          </a:prstGeom>
          <a:solidFill>
            <a:srgbClr val="FFFFFF"/>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638" indent="-274638" eaLnBrk="0" hangingPunct="0">
              <a:spcBef>
                <a:spcPct val="20000"/>
              </a:spcBef>
              <a:buClr>
                <a:srgbClr val="993300"/>
              </a:buClr>
              <a:buSzPct val="90000"/>
              <a:buFont typeface="Wingdings" pitchFamily="2" charset="2"/>
              <a:buChar char="n"/>
              <a:tabLst>
                <a:tab pos="809625" algn="l"/>
              </a:tabLst>
              <a:defRPr sz="2800" b="1">
                <a:solidFill>
                  <a:schemeClr val="tx1"/>
                </a:solidFill>
                <a:latin typeface="Arial" charset="0"/>
                <a:ea typeface="宋体" pitchFamily="2" charset="-122"/>
              </a:defRPr>
            </a:lvl1pPr>
            <a:lvl2pPr marL="454025" indent="80963" eaLnBrk="0" hangingPunct="0">
              <a:spcBef>
                <a:spcPct val="20000"/>
              </a:spcBef>
              <a:buClr>
                <a:srgbClr val="CC6600"/>
              </a:buClr>
              <a:buSzPct val="80000"/>
              <a:buFont typeface="Wingdings" pitchFamily="2" charset="2"/>
              <a:buChar char="l"/>
              <a:tabLst>
                <a:tab pos="809625"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809625" algn="l"/>
              </a:tabLst>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tabLst>
                <a:tab pos="809625" algn="l"/>
              </a:tabLst>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9pPr>
          </a:lstStyle>
          <a:p>
            <a:pPr eaLnBrk="1" hangingPunct="1">
              <a:lnSpc>
                <a:spcPct val="130000"/>
              </a:lnSpc>
              <a:spcBef>
                <a:spcPct val="0"/>
              </a:spcBef>
              <a:buClr>
                <a:srgbClr val="FF0000"/>
              </a:buClr>
              <a:buFont typeface="Wingdings" pitchFamily="2" charset="2"/>
              <a:buChar char="l"/>
            </a:pPr>
            <a:r>
              <a:rPr lang="zh-CN" altLang="en-US" sz="2400">
                <a:solidFill>
                  <a:srgbClr val="CC0000"/>
                </a:solidFill>
              </a:rPr>
              <a:t>缓冲的目的：</a:t>
            </a:r>
            <a:r>
              <a:rPr lang="zh-CN" altLang="en-US" sz="2400"/>
              <a:t>解决</a:t>
            </a:r>
            <a:r>
              <a:rPr lang="en-US" altLang="zh-CN" sz="2400"/>
              <a:t>CPU</a:t>
            </a:r>
            <a:r>
              <a:rPr lang="zh-CN" altLang="en-US" sz="2400"/>
              <a:t>和外设速度不匹配的矛盾，提高</a:t>
            </a:r>
            <a:r>
              <a:rPr lang="en-US" altLang="zh-CN" sz="2400"/>
              <a:t>CPU</a:t>
            </a:r>
            <a:r>
              <a:rPr lang="zh-CN" altLang="en-US" sz="2400"/>
              <a:t>与外设之间的并行性，减少对</a:t>
            </a:r>
            <a:r>
              <a:rPr lang="en-US" altLang="zh-CN" sz="2400"/>
              <a:t>CPU</a:t>
            </a:r>
            <a:r>
              <a:rPr lang="zh-CN" altLang="en-US" sz="2400"/>
              <a:t>的中</a:t>
            </a:r>
            <a:br>
              <a:rPr lang="zh-CN" altLang="en-US" sz="2400"/>
            </a:br>
            <a:r>
              <a:rPr lang="zh-CN" altLang="en-US" sz="2400"/>
              <a:t>断频率</a:t>
            </a:r>
          </a:p>
          <a:p>
            <a:pPr eaLnBrk="1" hangingPunct="1">
              <a:lnSpc>
                <a:spcPct val="130000"/>
              </a:lnSpc>
              <a:spcBef>
                <a:spcPct val="0"/>
              </a:spcBef>
              <a:buClr>
                <a:srgbClr val="FF0000"/>
              </a:buClr>
              <a:buFont typeface="Wingdings" pitchFamily="2" charset="2"/>
              <a:buChar char="l"/>
            </a:pPr>
            <a:r>
              <a:rPr lang="zh-CN" altLang="en-US" sz="2400">
                <a:solidFill>
                  <a:srgbClr val="CC0000"/>
                </a:solidFill>
              </a:rPr>
              <a:t>缓冲技术的实现方法：</a:t>
            </a:r>
            <a:r>
              <a:rPr lang="zh-CN" altLang="en-US" sz="2400"/>
              <a:t>硬件缓冲、软件缓冲</a:t>
            </a:r>
          </a:p>
          <a:p>
            <a:pPr lvl="1" eaLnBrk="1" hangingPunct="1">
              <a:lnSpc>
                <a:spcPct val="130000"/>
              </a:lnSpc>
              <a:spcBef>
                <a:spcPct val="0"/>
              </a:spcBef>
              <a:buClrTx/>
              <a:buSzTx/>
              <a:buFontTx/>
              <a:buNone/>
            </a:pPr>
            <a:r>
              <a:rPr lang="zh-CN" altLang="en-US" sz="2400"/>
              <a:t>（</a:t>
            </a:r>
            <a:r>
              <a:rPr lang="en-US" altLang="zh-CN" sz="2400"/>
              <a:t>1</a:t>
            </a:r>
            <a:r>
              <a:rPr lang="zh-CN" altLang="en-US" sz="2400"/>
              <a:t>）</a:t>
            </a:r>
            <a:r>
              <a:rPr lang="zh-CN" altLang="en-US" sz="2400">
                <a:solidFill>
                  <a:srgbClr val="CC0000"/>
                </a:solidFill>
              </a:rPr>
              <a:t>硬件缓冲：</a:t>
            </a:r>
            <a:r>
              <a:rPr lang="zh-CN" altLang="en-US" sz="2400"/>
              <a:t>利用专门的硬件寄存器作为缓冲</a:t>
            </a:r>
            <a:br>
              <a:rPr lang="zh-CN" altLang="en-US" sz="2400"/>
            </a:br>
            <a:r>
              <a:rPr lang="zh-CN" altLang="en-US" sz="2400"/>
              <a:t>          区，一般由外设自带的专用寄存器构成</a:t>
            </a:r>
          </a:p>
          <a:p>
            <a:pPr lvl="1" eaLnBrk="1" hangingPunct="1">
              <a:lnSpc>
                <a:spcPct val="130000"/>
              </a:lnSpc>
              <a:spcBef>
                <a:spcPct val="0"/>
              </a:spcBef>
              <a:buClrTx/>
              <a:buSzTx/>
              <a:buFontTx/>
              <a:buNone/>
            </a:pPr>
            <a:r>
              <a:rPr lang="zh-CN" altLang="en-US" sz="2400"/>
              <a:t>         例如：</a:t>
            </a:r>
            <a:r>
              <a:rPr lang="en-US" altLang="zh-CN" sz="2400"/>
              <a:t>Printer</a:t>
            </a:r>
            <a:r>
              <a:rPr lang="zh-CN" altLang="en-US" sz="2400"/>
              <a:t>、</a:t>
            </a:r>
            <a:r>
              <a:rPr lang="en-US" altLang="zh-CN" sz="2400"/>
              <a:t>CD-ROM</a:t>
            </a:r>
            <a:r>
              <a:rPr lang="zh-CN" altLang="en-US" sz="2400"/>
              <a:t>等</a:t>
            </a:r>
          </a:p>
          <a:p>
            <a:pPr lvl="1" eaLnBrk="1" hangingPunct="1">
              <a:lnSpc>
                <a:spcPct val="130000"/>
              </a:lnSpc>
              <a:spcBef>
                <a:spcPct val="0"/>
              </a:spcBef>
              <a:buClrTx/>
              <a:buSzTx/>
              <a:buFontTx/>
              <a:buNone/>
            </a:pPr>
            <a:r>
              <a:rPr lang="zh-CN" altLang="en-US" sz="2400"/>
              <a:t>（</a:t>
            </a:r>
            <a:r>
              <a:rPr lang="en-US" altLang="zh-CN" sz="2400"/>
              <a:t>2</a:t>
            </a:r>
            <a:r>
              <a:rPr lang="zh-CN" altLang="en-US" sz="2400"/>
              <a:t>）</a:t>
            </a:r>
            <a:r>
              <a:rPr lang="zh-CN" altLang="en-US" sz="2400">
                <a:solidFill>
                  <a:srgbClr val="CC0000"/>
                </a:solidFill>
              </a:rPr>
              <a:t>软件缓冲：</a:t>
            </a:r>
            <a:r>
              <a:rPr lang="zh-CN" altLang="en-US" sz="2400"/>
              <a:t>借助操作系统的管理，在内存中</a:t>
            </a:r>
          </a:p>
          <a:p>
            <a:pPr lvl="1" eaLnBrk="1" hangingPunct="1">
              <a:lnSpc>
                <a:spcPct val="130000"/>
              </a:lnSpc>
              <a:spcBef>
                <a:spcPct val="0"/>
              </a:spcBef>
              <a:buClrTx/>
              <a:buSzTx/>
              <a:buFontTx/>
              <a:buNone/>
            </a:pPr>
            <a:r>
              <a:rPr lang="zh-CN" altLang="en-US" sz="2400"/>
              <a:t>         专门开辟若干单元作为缓冲区</a:t>
            </a:r>
          </a:p>
        </p:txBody>
      </p:sp>
      <p:sp>
        <p:nvSpPr>
          <p:cNvPr id="23556" name="Rectangle 2"/>
          <p:cNvSpPr>
            <a:spLocks noChangeArrowheads="1"/>
          </p:cNvSpPr>
          <p:nvPr/>
        </p:nvSpPr>
        <p:spPr bwMode="auto">
          <a:xfrm>
            <a:off x="2590800" y="490538"/>
            <a:ext cx="38100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10.3 </a:t>
            </a:r>
            <a:r>
              <a:rPr lang="zh-CN" altLang="en-US" sz="3200">
                <a:latin typeface="黑体" pitchFamily="2" charset="-122"/>
                <a:ea typeface="黑体" pitchFamily="2" charset="-122"/>
              </a:rPr>
              <a:t>缓冲技术</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3"/>
          <p:cNvSpPr>
            <a:spLocks noChangeArrowheads="1"/>
          </p:cNvSpPr>
          <p:nvPr/>
        </p:nvSpPr>
        <p:spPr bwMode="auto">
          <a:xfrm>
            <a:off x="762000" y="1143000"/>
            <a:ext cx="7391400" cy="685800"/>
          </a:xfrm>
          <a:prstGeom prst="rect">
            <a:avLst/>
          </a:prstGeom>
          <a:solidFill>
            <a:srgbClr val="FFFFFF"/>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638" indent="-274638" eaLnBrk="0" hangingPunct="0">
              <a:spcBef>
                <a:spcPct val="20000"/>
              </a:spcBef>
              <a:buClr>
                <a:srgbClr val="993300"/>
              </a:buClr>
              <a:buSzPct val="90000"/>
              <a:buFont typeface="Wingdings" pitchFamily="2" charset="2"/>
              <a:buChar char="n"/>
              <a:tabLst>
                <a:tab pos="809625" algn="l"/>
              </a:tabLst>
              <a:defRPr sz="2800" b="1">
                <a:solidFill>
                  <a:schemeClr val="tx1"/>
                </a:solidFill>
                <a:latin typeface="Arial" charset="0"/>
                <a:ea typeface="宋体" pitchFamily="2" charset="-122"/>
              </a:defRPr>
            </a:lvl1pPr>
            <a:lvl2pPr marL="454025" indent="80963" eaLnBrk="0" hangingPunct="0">
              <a:spcBef>
                <a:spcPct val="20000"/>
              </a:spcBef>
              <a:buClr>
                <a:srgbClr val="CC6600"/>
              </a:buClr>
              <a:buSzPct val="80000"/>
              <a:buFont typeface="Wingdings" pitchFamily="2" charset="2"/>
              <a:buChar char="l"/>
              <a:tabLst>
                <a:tab pos="809625"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809625" algn="l"/>
              </a:tabLst>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tabLst>
                <a:tab pos="809625" algn="l"/>
              </a:tabLst>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9pPr>
          </a:lstStyle>
          <a:p>
            <a:pPr eaLnBrk="1" hangingPunct="1">
              <a:lnSpc>
                <a:spcPct val="130000"/>
              </a:lnSpc>
              <a:spcBef>
                <a:spcPct val="0"/>
              </a:spcBef>
              <a:buClr>
                <a:srgbClr val="FF0000"/>
              </a:buClr>
              <a:buFont typeface="Wingdings" pitchFamily="2" charset="2"/>
              <a:buChar char="l"/>
            </a:pPr>
            <a:r>
              <a:rPr lang="zh-CN" altLang="en-US" sz="2600"/>
              <a:t>单缓冲，双缓冲，环形缓冲，缓冲池</a:t>
            </a:r>
            <a:endParaRPr lang="zh-CN" altLang="en-US" sz="2400"/>
          </a:p>
        </p:txBody>
      </p:sp>
      <p:sp>
        <p:nvSpPr>
          <p:cNvPr id="24580" name="Rectangle 2"/>
          <p:cNvSpPr>
            <a:spLocks noChangeArrowheads="1"/>
          </p:cNvSpPr>
          <p:nvPr/>
        </p:nvSpPr>
        <p:spPr bwMode="auto">
          <a:xfrm>
            <a:off x="838200" y="490538"/>
            <a:ext cx="716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3200">
                <a:latin typeface="黑体" pitchFamily="2" charset="-122"/>
                <a:ea typeface="黑体" pitchFamily="2" charset="-122"/>
              </a:rPr>
              <a:t>缓冲技术</a:t>
            </a:r>
            <a:r>
              <a:rPr lang="en-US" altLang="zh-CN" sz="3200">
                <a:solidFill>
                  <a:srgbClr val="CC0000"/>
                </a:solidFill>
                <a:latin typeface="黑体" pitchFamily="2" charset="-122"/>
                <a:ea typeface="黑体" pitchFamily="2" charset="-122"/>
              </a:rPr>
              <a:t>-</a:t>
            </a:r>
            <a:r>
              <a:rPr lang="zh-CN" altLang="en-US" sz="3200">
                <a:latin typeface="黑体" pitchFamily="2" charset="-122"/>
                <a:ea typeface="黑体" pitchFamily="2" charset="-122"/>
              </a:rPr>
              <a:t>软件缓冲的</a:t>
            </a:r>
            <a:r>
              <a:rPr lang="en-US" altLang="zh-CN" sz="3200">
                <a:latin typeface="黑体" pitchFamily="2" charset="-122"/>
                <a:ea typeface="黑体" pitchFamily="2" charset="-122"/>
              </a:rPr>
              <a:t>4</a:t>
            </a:r>
            <a:r>
              <a:rPr lang="zh-CN" altLang="en-US" sz="3200">
                <a:latin typeface="黑体" pitchFamily="2" charset="-122"/>
                <a:ea typeface="黑体" pitchFamily="2" charset="-122"/>
              </a:rPr>
              <a:t>种实现方法</a:t>
            </a:r>
          </a:p>
        </p:txBody>
      </p:sp>
      <p:sp>
        <p:nvSpPr>
          <p:cNvPr id="24581" name="Rectangle 5"/>
          <p:cNvSpPr>
            <a:spLocks noChangeArrowheads="1"/>
          </p:cNvSpPr>
          <p:nvPr/>
        </p:nvSpPr>
        <p:spPr bwMode="auto">
          <a:xfrm>
            <a:off x="762000" y="2057400"/>
            <a:ext cx="7391400" cy="1905000"/>
          </a:xfrm>
          <a:prstGeom prst="rect">
            <a:avLst/>
          </a:prstGeom>
          <a:solidFill>
            <a:srgbClr val="FFFFFF"/>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638" indent="-274638" eaLnBrk="0" hangingPunct="0">
              <a:spcBef>
                <a:spcPct val="20000"/>
              </a:spcBef>
              <a:buClr>
                <a:srgbClr val="993300"/>
              </a:buClr>
              <a:buSzPct val="90000"/>
              <a:buFont typeface="Wingdings" pitchFamily="2" charset="2"/>
              <a:buChar char="n"/>
              <a:tabLst>
                <a:tab pos="809625" algn="l"/>
              </a:tabLst>
              <a:defRPr sz="2800" b="1">
                <a:solidFill>
                  <a:schemeClr val="tx1"/>
                </a:solidFill>
                <a:latin typeface="Arial" charset="0"/>
                <a:ea typeface="宋体" pitchFamily="2" charset="-122"/>
              </a:defRPr>
            </a:lvl1pPr>
            <a:lvl2pPr marL="454025" indent="80963" eaLnBrk="0" hangingPunct="0">
              <a:spcBef>
                <a:spcPct val="20000"/>
              </a:spcBef>
              <a:buClr>
                <a:srgbClr val="CC6600"/>
              </a:buClr>
              <a:buSzPct val="80000"/>
              <a:buFont typeface="Wingdings" pitchFamily="2" charset="2"/>
              <a:buChar char="l"/>
              <a:tabLst>
                <a:tab pos="809625"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809625" algn="l"/>
              </a:tabLst>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tabLst>
                <a:tab pos="809625" algn="l"/>
              </a:tabLst>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9pPr>
          </a:lstStyle>
          <a:p>
            <a:pPr eaLnBrk="1" hangingPunct="1">
              <a:lnSpc>
                <a:spcPct val="120000"/>
              </a:lnSpc>
              <a:spcBef>
                <a:spcPct val="0"/>
              </a:spcBef>
              <a:buClrTx/>
              <a:buSzTx/>
              <a:buFontTx/>
              <a:buNone/>
            </a:pPr>
            <a:r>
              <a:rPr lang="en-US" altLang="zh-CN" sz="2200"/>
              <a:t>1.</a:t>
            </a:r>
            <a:r>
              <a:rPr lang="zh-CN" altLang="en-US" sz="2200">
                <a:solidFill>
                  <a:srgbClr val="CC0000"/>
                </a:solidFill>
              </a:rPr>
              <a:t>单缓冲：</a:t>
            </a:r>
            <a:r>
              <a:rPr lang="zh-CN" altLang="en-US" sz="2200"/>
              <a:t>在内存中开辟一个固定大小的区域作为缓冲区</a:t>
            </a:r>
          </a:p>
          <a:p>
            <a:pPr eaLnBrk="1" hangingPunct="1">
              <a:lnSpc>
                <a:spcPct val="120000"/>
              </a:lnSpc>
              <a:spcBef>
                <a:spcPct val="0"/>
              </a:spcBef>
              <a:buClr>
                <a:srgbClr val="CC0000"/>
              </a:buClr>
              <a:buSzPct val="80000"/>
              <a:buFont typeface="Wingdings" pitchFamily="2" charset="2"/>
              <a:buChar char="l"/>
            </a:pPr>
            <a:r>
              <a:rPr lang="zh-CN" altLang="en-US" sz="2200"/>
              <a:t> 外设和</a:t>
            </a:r>
            <a:r>
              <a:rPr lang="en-US" altLang="zh-CN" sz="2200"/>
              <a:t>CPU</a:t>
            </a:r>
            <a:r>
              <a:rPr lang="zh-CN" altLang="en-US" sz="2200"/>
              <a:t>交换数据时，先将被交换的数据写入缓冲</a:t>
            </a:r>
            <a:br>
              <a:rPr lang="zh-CN" altLang="en-US" sz="2200"/>
            </a:br>
            <a:r>
              <a:rPr lang="zh-CN" altLang="en-US" sz="2200"/>
              <a:t> 区，然后再由需要数据的</a:t>
            </a:r>
            <a:r>
              <a:rPr lang="en-US" altLang="zh-CN" sz="2200"/>
              <a:t>CPU</a:t>
            </a:r>
            <a:r>
              <a:rPr lang="zh-CN" altLang="en-US" sz="2200"/>
              <a:t>或外设从缓冲区中取出。</a:t>
            </a:r>
          </a:p>
          <a:p>
            <a:pPr eaLnBrk="1" hangingPunct="1">
              <a:lnSpc>
                <a:spcPct val="120000"/>
              </a:lnSpc>
              <a:spcBef>
                <a:spcPct val="0"/>
              </a:spcBef>
              <a:buClr>
                <a:srgbClr val="CC0000"/>
              </a:buClr>
              <a:buSzPct val="80000"/>
              <a:buFont typeface="Wingdings" pitchFamily="2" charset="2"/>
              <a:buChar char="l"/>
            </a:pPr>
            <a:r>
              <a:rPr lang="zh-CN" altLang="en-US" sz="2200"/>
              <a:t> 该方式中，外设与</a:t>
            </a:r>
            <a:r>
              <a:rPr lang="en-US" altLang="zh-CN" sz="2200"/>
              <a:t>CPU</a:t>
            </a:r>
            <a:r>
              <a:rPr lang="zh-CN" altLang="en-US" sz="2200"/>
              <a:t>对缓冲区的操作是串行的。</a:t>
            </a:r>
          </a:p>
        </p:txBody>
      </p:sp>
      <p:sp>
        <p:nvSpPr>
          <p:cNvPr id="24582" name="Rectangle 6"/>
          <p:cNvSpPr>
            <a:spLocks noChangeArrowheads="1"/>
          </p:cNvSpPr>
          <p:nvPr/>
        </p:nvSpPr>
        <p:spPr bwMode="auto">
          <a:xfrm>
            <a:off x="762000" y="4267200"/>
            <a:ext cx="7391400" cy="1676400"/>
          </a:xfrm>
          <a:prstGeom prst="rect">
            <a:avLst/>
          </a:prstGeom>
          <a:solidFill>
            <a:srgbClr val="FFFFFF"/>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638" indent="-274638" eaLnBrk="0" hangingPunct="0">
              <a:spcBef>
                <a:spcPct val="20000"/>
              </a:spcBef>
              <a:buClr>
                <a:srgbClr val="993300"/>
              </a:buClr>
              <a:buSzPct val="90000"/>
              <a:buFont typeface="Wingdings" pitchFamily="2" charset="2"/>
              <a:buChar char="n"/>
              <a:tabLst>
                <a:tab pos="809625" algn="l"/>
              </a:tabLst>
              <a:defRPr sz="2800" b="1">
                <a:solidFill>
                  <a:schemeClr val="tx1"/>
                </a:solidFill>
                <a:latin typeface="Arial" charset="0"/>
                <a:ea typeface="宋体" pitchFamily="2" charset="-122"/>
              </a:defRPr>
            </a:lvl1pPr>
            <a:lvl2pPr marL="454025" indent="80963" eaLnBrk="0" hangingPunct="0">
              <a:spcBef>
                <a:spcPct val="20000"/>
              </a:spcBef>
              <a:buClr>
                <a:srgbClr val="CC6600"/>
              </a:buClr>
              <a:buSzPct val="80000"/>
              <a:buFont typeface="Wingdings" pitchFamily="2" charset="2"/>
              <a:buChar char="l"/>
              <a:tabLst>
                <a:tab pos="809625"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809625" algn="l"/>
              </a:tabLst>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tabLst>
                <a:tab pos="809625" algn="l"/>
              </a:tabLst>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9pPr>
          </a:lstStyle>
          <a:p>
            <a:pPr eaLnBrk="1" hangingPunct="1">
              <a:lnSpc>
                <a:spcPct val="120000"/>
              </a:lnSpc>
              <a:spcBef>
                <a:spcPct val="0"/>
              </a:spcBef>
              <a:buClrTx/>
              <a:buSzTx/>
              <a:buFontTx/>
              <a:buNone/>
            </a:pPr>
            <a:r>
              <a:rPr lang="en-US" altLang="zh-CN" sz="2200"/>
              <a:t>2.</a:t>
            </a:r>
            <a:r>
              <a:rPr lang="zh-CN" altLang="en-US" sz="2200">
                <a:solidFill>
                  <a:srgbClr val="CC0000"/>
                </a:solidFill>
              </a:rPr>
              <a:t>双缓冲：</a:t>
            </a:r>
            <a:r>
              <a:rPr lang="zh-CN" altLang="en-US" sz="2200"/>
              <a:t>在内存中设置</a:t>
            </a:r>
            <a:r>
              <a:rPr lang="en-US" altLang="zh-CN" sz="2200"/>
              <a:t>2</a:t>
            </a:r>
            <a:r>
              <a:rPr lang="zh-CN" altLang="en-US" sz="2200"/>
              <a:t>个大小相同的缓冲区。</a:t>
            </a:r>
          </a:p>
          <a:p>
            <a:pPr eaLnBrk="1" hangingPunct="1">
              <a:lnSpc>
                <a:spcPct val="120000"/>
              </a:lnSpc>
              <a:spcBef>
                <a:spcPct val="0"/>
              </a:spcBef>
              <a:buClr>
                <a:srgbClr val="CC0000"/>
              </a:buClr>
              <a:buSzPct val="80000"/>
              <a:buFont typeface="Wingdings" pitchFamily="2" charset="2"/>
              <a:buChar char="l"/>
            </a:pPr>
            <a:r>
              <a:rPr lang="zh-CN" altLang="en-US" sz="2200"/>
              <a:t> 外设和</a:t>
            </a:r>
            <a:r>
              <a:rPr lang="en-US" altLang="zh-CN" sz="2200"/>
              <a:t>CPU</a:t>
            </a:r>
            <a:r>
              <a:rPr lang="zh-CN" altLang="en-US" sz="2200"/>
              <a:t>可以交替使用这</a:t>
            </a:r>
            <a:r>
              <a:rPr lang="en-US" altLang="zh-CN" sz="2200"/>
              <a:t>2</a:t>
            </a:r>
            <a:r>
              <a:rPr lang="zh-CN" altLang="en-US" sz="2200"/>
              <a:t>个缓冲区，从而在一定</a:t>
            </a:r>
            <a:br>
              <a:rPr lang="zh-CN" altLang="en-US" sz="2200"/>
            </a:br>
            <a:r>
              <a:rPr lang="zh-CN" altLang="en-US" sz="2200"/>
              <a:t> 程度上实现并行交换数据。</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3"/>
          <p:cNvSpPr>
            <a:spLocks noChangeArrowheads="1"/>
          </p:cNvSpPr>
          <p:nvPr/>
        </p:nvSpPr>
        <p:spPr bwMode="auto">
          <a:xfrm>
            <a:off x="762000" y="1143000"/>
            <a:ext cx="7391400" cy="685800"/>
          </a:xfrm>
          <a:prstGeom prst="rect">
            <a:avLst/>
          </a:prstGeom>
          <a:solidFill>
            <a:srgbClr val="FFFFFF"/>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638" indent="-274638" eaLnBrk="0" hangingPunct="0">
              <a:spcBef>
                <a:spcPct val="20000"/>
              </a:spcBef>
              <a:buClr>
                <a:srgbClr val="993300"/>
              </a:buClr>
              <a:buSzPct val="90000"/>
              <a:buFont typeface="Wingdings" pitchFamily="2" charset="2"/>
              <a:buChar char="n"/>
              <a:tabLst>
                <a:tab pos="809625" algn="l"/>
              </a:tabLst>
              <a:defRPr sz="2800" b="1">
                <a:solidFill>
                  <a:schemeClr val="tx1"/>
                </a:solidFill>
                <a:latin typeface="Arial" charset="0"/>
                <a:ea typeface="宋体" pitchFamily="2" charset="-122"/>
              </a:defRPr>
            </a:lvl1pPr>
            <a:lvl2pPr marL="454025" indent="80963" eaLnBrk="0" hangingPunct="0">
              <a:spcBef>
                <a:spcPct val="20000"/>
              </a:spcBef>
              <a:buClr>
                <a:srgbClr val="CC6600"/>
              </a:buClr>
              <a:buSzPct val="80000"/>
              <a:buFont typeface="Wingdings" pitchFamily="2" charset="2"/>
              <a:buChar char="l"/>
              <a:tabLst>
                <a:tab pos="809625"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809625" algn="l"/>
              </a:tabLst>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tabLst>
                <a:tab pos="809625" algn="l"/>
              </a:tabLst>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9pPr>
          </a:lstStyle>
          <a:p>
            <a:pPr eaLnBrk="1" hangingPunct="1">
              <a:lnSpc>
                <a:spcPct val="130000"/>
              </a:lnSpc>
              <a:spcBef>
                <a:spcPct val="0"/>
              </a:spcBef>
              <a:buClr>
                <a:srgbClr val="FF0000"/>
              </a:buClr>
              <a:buFont typeface="Wingdings" pitchFamily="2" charset="2"/>
              <a:buChar char="l"/>
            </a:pPr>
            <a:r>
              <a:rPr lang="zh-CN" altLang="en-US" sz="2600"/>
              <a:t>单缓冲，双缓冲，环形缓冲，缓冲池</a:t>
            </a:r>
            <a:endParaRPr lang="zh-CN" altLang="en-US" sz="2400"/>
          </a:p>
        </p:txBody>
      </p:sp>
      <p:sp>
        <p:nvSpPr>
          <p:cNvPr id="25604" name="Rectangle 2"/>
          <p:cNvSpPr>
            <a:spLocks noChangeArrowheads="1"/>
          </p:cNvSpPr>
          <p:nvPr/>
        </p:nvSpPr>
        <p:spPr bwMode="auto">
          <a:xfrm>
            <a:off x="838200" y="490538"/>
            <a:ext cx="716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3200">
                <a:latin typeface="黑体" pitchFamily="2" charset="-122"/>
                <a:ea typeface="黑体" pitchFamily="2" charset="-122"/>
              </a:rPr>
              <a:t>缓冲技术软件缓冲的</a:t>
            </a:r>
            <a:r>
              <a:rPr lang="en-US" altLang="zh-CN" sz="3200">
                <a:latin typeface="黑体" pitchFamily="2" charset="-122"/>
                <a:ea typeface="黑体" pitchFamily="2" charset="-122"/>
              </a:rPr>
              <a:t>4</a:t>
            </a:r>
            <a:r>
              <a:rPr lang="zh-CN" altLang="en-US" sz="3200">
                <a:latin typeface="黑体" pitchFamily="2" charset="-122"/>
                <a:ea typeface="黑体" pitchFamily="2" charset="-122"/>
              </a:rPr>
              <a:t>种实现方法</a:t>
            </a:r>
          </a:p>
        </p:txBody>
      </p:sp>
      <p:sp>
        <p:nvSpPr>
          <p:cNvPr id="25605" name="Rectangle 5"/>
          <p:cNvSpPr>
            <a:spLocks noChangeArrowheads="1"/>
          </p:cNvSpPr>
          <p:nvPr/>
        </p:nvSpPr>
        <p:spPr bwMode="auto">
          <a:xfrm>
            <a:off x="762000" y="2057400"/>
            <a:ext cx="7391400" cy="914400"/>
          </a:xfrm>
          <a:prstGeom prst="rect">
            <a:avLst/>
          </a:prstGeom>
          <a:solidFill>
            <a:srgbClr val="FFFFFF"/>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638" indent="-274638" eaLnBrk="0" hangingPunct="0">
              <a:spcBef>
                <a:spcPct val="20000"/>
              </a:spcBef>
              <a:buClr>
                <a:srgbClr val="993300"/>
              </a:buClr>
              <a:buSzPct val="90000"/>
              <a:buFont typeface="Wingdings" pitchFamily="2" charset="2"/>
              <a:buChar char="n"/>
              <a:tabLst>
                <a:tab pos="809625" algn="l"/>
              </a:tabLst>
              <a:defRPr sz="2800" b="1">
                <a:solidFill>
                  <a:schemeClr val="tx1"/>
                </a:solidFill>
                <a:latin typeface="Arial" charset="0"/>
                <a:ea typeface="宋体" pitchFamily="2" charset="-122"/>
              </a:defRPr>
            </a:lvl1pPr>
            <a:lvl2pPr marL="454025" indent="80963" eaLnBrk="0" hangingPunct="0">
              <a:spcBef>
                <a:spcPct val="20000"/>
              </a:spcBef>
              <a:buClr>
                <a:srgbClr val="CC6600"/>
              </a:buClr>
              <a:buSzPct val="80000"/>
              <a:buFont typeface="Wingdings" pitchFamily="2" charset="2"/>
              <a:buChar char="l"/>
              <a:tabLst>
                <a:tab pos="809625"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809625" algn="l"/>
              </a:tabLst>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tabLst>
                <a:tab pos="809625" algn="l"/>
              </a:tabLst>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9pPr>
          </a:lstStyle>
          <a:p>
            <a:pPr eaLnBrk="1" hangingPunct="1">
              <a:lnSpc>
                <a:spcPct val="120000"/>
              </a:lnSpc>
              <a:spcBef>
                <a:spcPct val="0"/>
              </a:spcBef>
              <a:buClrTx/>
              <a:buSzTx/>
              <a:buFontTx/>
              <a:buNone/>
            </a:pPr>
            <a:r>
              <a:rPr lang="en-US" altLang="zh-CN" sz="2200"/>
              <a:t>3.</a:t>
            </a:r>
            <a:r>
              <a:rPr lang="zh-CN" altLang="en-US" sz="2200">
                <a:solidFill>
                  <a:srgbClr val="CC0000"/>
                </a:solidFill>
              </a:rPr>
              <a:t>环形缓冲：</a:t>
            </a:r>
            <a:r>
              <a:rPr lang="zh-CN" altLang="en-US" sz="2200"/>
              <a:t>在内存中设置大小相等的多个缓冲区，并将它们链接称为一个环形链表。</a:t>
            </a:r>
          </a:p>
        </p:txBody>
      </p:sp>
      <p:grpSp>
        <p:nvGrpSpPr>
          <p:cNvPr id="25606" name="Group 31"/>
          <p:cNvGrpSpPr>
            <a:grpSpLocks/>
          </p:cNvGrpSpPr>
          <p:nvPr/>
        </p:nvGrpSpPr>
        <p:grpSpPr bwMode="auto">
          <a:xfrm>
            <a:off x="1295400" y="3048000"/>
            <a:ext cx="6362700" cy="1544638"/>
            <a:chOff x="816" y="1920"/>
            <a:chExt cx="4008" cy="973"/>
          </a:xfrm>
        </p:grpSpPr>
        <p:sp>
          <p:nvSpPr>
            <p:cNvPr id="25608" name="Rectangle 8"/>
            <p:cNvSpPr>
              <a:spLocks noChangeArrowheads="1"/>
            </p:cNvSpPr>
            <p:nvPr/>
          </p:nvSpPr>
          <p:spPr bwMode="auto">
            <a:xfrm>
              <a:off x="1655" y="2477"/>
              <a:ext cx="466" cy="207"/>
            </a:xfrm>
            <a:prstGeom prst="rect">
              <a:avLst/>
            </a:prstGeom>
            <a:solidFill>
              <a:srgbClr val="808080"/>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09" name="Line 9"/>
            <p:cNvSpPr>
              <a:spLocks noChangeShapeType="1"/>
            </p:cNvSpPr>
            <p:nvPr/>
          </p:nvSpPr>
          <p:spPr bwMode="auto">
            <a:xfrm>
              <a:off x="2121" y="2580"/>
              <a:ext cx="18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0" name="Rectangle 10"/>
            <p:cNvSpPr>
              <a:spLocks noChangeArrowheads="1"/>
            </p:cNvSpPr>
            <p:nvPr/>
          </p:nvSpPr>
          <p:spPr bwMode="auto">
            <a:xfrm>
              <a:off x="2307" y="2477"/>
              <a:ext cx="466" cy="207"/>
            </a:xfrm>
            <a:prstGeom prst="rect">
              <a:avLst/>
            </a:prstGeom>
            <a:solidFill>
              <a:srgbClr val="808080"/>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11" name="Line 11"/>
            <p:cNvSpPr>
              <a:spLocks noChangeShapeType="1"/>
            </p:cNvSpPr>
            <p:nvPr/>
          </p:nvSpPr>
          <p:spPr bwMode="auto">
            <a:xfrm>
              <a:off x="2773" y="2580"/>
              <a:ext cx="18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2" name="Rectangle 12"/>
            <p:cNvSpPr>
              <a:spLocks noChangeArrowheads="1"/>
            </p:cNvSpPr>
            <p:nvPr/>
          </p:nvSpPr>
          <p:spPr bwMode="auto">
            <a:xfrm>
              <a:off x="2960" y="2477"/>
              <a:ext cx="466" cy="207"/>
            </a:xfrm>
            <a:prstGeom prst="rect">
              <a:avLst/>
            </a:prstGeom>
            <a:solidFill>
              <a:srgbClr val="808080"/>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13" name="Line 13"/>
            <p:cNvSpPr>
              <a:spLocks noChangeShapeType="1"/>
            </p:cNvSpPr>
            <p:nvPr/>
          </p:nvSpPr>
          <p:spPr bwMode="auto">
            <a:xfrm>
              <a:off x="3426" y="2580"/>
              <a:ext cx="18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4" name="Rectangle 14"/>
            <p:cNvSpPr>
              <a:spLocks noChangeArrowheads="1"/>
            </p:cNvSpPr>
            <p:nvPr/>
          </p:nvSpPr>
          <p:spPr bwMode="auto">
            <a:xfrm>
              <a:off x="3612" y="2477"/>
              <a:ext cx="466" cy="207"/>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15" name="Line 15"/>
            <p:cNvSpPr>
              <a:spLocks noChangeShapeType="1"/>
            </p:cNvSpPr>
            <p:nvPr/>
          </p:nvSpPr>
          <p:spPr bwMode="auto">
            <a:xfrm>
              <a:off x="4078" y="2580"/>
              <a:ext cx="18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6" name="Rectangle 16"/>
            <p:cNvSpPr>
              <a:spLocks noChangeArrowheads="1"/>
            </p:cNvSpPr>
            <p:nvPr/>
          </p:nvSpPr>
          <p:spPr bwMode="auto">
            <a:xfrm>
              <a:off x="4264" y="2477"/>
              <a:ext cx="466" cy="207"/>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17" name="Line 17"/>
            <p:cNvSpPr>
              <a:spLocks noChangeShapeType="1"/>
            </p:cNvSpPr>
            <p:nvPr/>
          </p:nvSpPr>
          <p:spPr bwMode="auto">
            <a:xfrm>
              <a:off x="4730" y="2580"/>
              <a:ext cx="9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8" name="Rectangle 18"/>
            <p:cNvSpPr>
              <a:spLocks noChangeArrowheads="1"/>
            </p:cNvSpPr>
            <p:nvPr/>
          </p:nvSpPr>
          <p:spPr bwMode="auto">
            <a:xfrm>
              <a:off x="1002" y="2477"/>
              <a:ext cx="466" cy="207"/>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19" name="Line 19"/>
            <p:cNvSpPr>
              <a:spLocks noChangeShapeType="1"/>
            </p:cNvSpPr>
            <p:nvPr/>
          </p:nvSpPr>
          <p:spPr bwMode="auto">
            <a:xfrm>
              <a:off x="1468" y="2580"/>
              <a:ext cx="187"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0" name="Line 20"/>
            <p:cNvSpPr>
              <a:spLocks noChangeShapeType="1"/>
            </p:cNvSpPr>
            <p:nvPr/>
          </p:nvSpPr>
          <p:spPr bwMode="auto">
            <a:xfrm>
              <a:off x="4823" y="2580"/>
              <a:ext cx="1" cy="3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1" name="Line 21"/>
            <p:cNvSpPr>
              <a:spLocks noChangeShapeType="1"/>
            </p:cNvSpPr>
            <p:nvPr/>
          </p:nvSpPr>
          <p:spPr bwMode="auto">
            <a:xfrm>
              <a:off x="816" y="2893"/>
              <a:ext cx="400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2" name="Line 22"/>
            <p:cNvSpPr>
              <a:spLocks noChangeShapeType="1"/>
            </p:cNvSpPr>
            <p:nvPr/>
          </p:nvSpPr>
          <p:spPr bwMode="auto">
            <a:xfrm flipV="1">
              <a:off x="816" y="2578"/>
              <a:ext cx="1" cy="3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3" name="Line 23"/>
            <p:cNvSpPr>
              <a:spLocks noChangeShapeType="1"/>
            </p:cNvSpPr>
            <p:nvPr/>
          </p:nvSpPr>
          <p:spPr bwMode="auto">
            <a:xfrm>
              <a:off x="816" y="2578"/>
              <a:ext cx="18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4" name="Rectangle 24"/>
            <p:cNvSpPr>
              <a:spLocks noChangeArrowheads="1"/>
            </p:cNvSpPr>
            <p:nvPr/>
          </p:nvSpPr>
          <p:spPr bwMode="auto">
            <a:xfrm>
              <a:off x="938" y="1920"/>
              <a:ext cx="63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2000">
                  <a:latin typeface="Times New Roman" pitchFamily="18" charset="0"/>
                </a:rPr>
                <a:t>Head</a:t>
              </a:r>
              <a:endParaRPr lang="en-US" altLang="zh-CN" sz="2000"/>
            </a:p>
          </p:txBody>
        </p:sp>
        <p:sp>
          <p:nvSpPr>
            <p:cNvPr id="25625" name="Line 25"/>
            <p:cNvSpPr>
              <a:spLocks noChangeShapeType="1"/>
            </p:cNvSpPr>
            <p:nvPr/>
          </p:nvSpPr>
          <p:spPr bwMode="auto">
            <a:xfrm>
              <a:off x="1189" y="2167"/>
              <a:ext cx="0" cy="3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6" name="Rectangle 26"/>
            <p:cNvSpPr>
              <a:spLocks noChangeArrowheads="1"/>
            </p:cNvSpPr>
            <p:nvPr/>
          </p:nvSpPr>
          <p:spPr bwMode="auto">
            <a:xfrm>
              <a:off x="1701" y="1920"/>
              <a:ext cx="46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2000">
                  <a:latin typeface="Times New Roman" pitchFamily="18" charset="0"/>
                </a:rPr>
                <a:t>Full</a:t>
              </a:r>
              <a:endParaRPr lang="en-US" altLang="zh-CN" sz="2000"/>
            </a:p>
          </p:txBody>
        </p:sp>
        <p:sp>
          <p:nvSpPr>
            <p:cNvPr id="25627" name="Line 27"/>
            <p:cNvSpPr>
              <a:spLocks noChangeShapeType="1"/>
            </p:cNvSpPr>
            <p:nvPr/>
          </p:nvSpPr>
          <p:spPr bwMode="auto">
            <a:xfrm>
              <a:off x="1888" y="2167"/>
              <a:ext cx="0" cy="3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8" name="Rectangle 28"/>
            <p:cNvSpPr>
              <a:spLocks noChangeArrowheads="1"/>
            </p:cNvSpPr>
            <p:nvPr/>
          </p:nvSpPr>
          <p:spPr bwMode="auto">
            <a:xfrm>
              <a:off x="3552" y="1920"/>
              <a:ext cx="75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2000">
                  <a:latin typeface="Times New Roman" pitchFamily="18" charset="0"/>
                </a:rPr>
                <a:t>Empty</a:t>
              </a:r>
              <a:endParaRPr lang="en-US" altLang="zh-CN" sz="2000"/>
            </a:p>
          </p:txBody>
        </p:sp>
        <p:sp>
          <p:nvSpPr>
            <p:cNvPr id="25629" name="Line 29"/>
            <p:cNvSpPr>
              <a:spLocks noChangeShapeType="1"/>
            </p:cNvSpPr>
            <p:nvPr/>
          </p:nvSpPr>
          <p:spPr bwMode="auto">
            <a:xfrm>
              <a:off x="3853" y="2167"/>
              <a:ext cx="0" cy="3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5607" name="Rectangle 32"/>
          <p:cNvSpPr>
            <a:spLocks noChangeArrowheads="1"/>
          </p:cNvSpPr>
          <p:nvPr/>
        </p:nvSpPr>
        <p:spPr bwMode="auto">
          <a:xfrm>
            <a:off x="762000" y="4724400"/>
            <a:ext cx="7391400" cy="1905000"/>
          </a:xfrm>
          <a:prstGeom prst="rect">
            <a:avLst/>
          </a:prstGeom>
          <a:solidFill>
            <a:srgbClr val="FFFFFF"/>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52425" indent="-352425" eaLnBrk="0" hangingPunct="0">
              <a:spcBef>
                <a:spcPct val="20000"/>
              </a:spcBef>
              <a:buClr>
                <a:srgbClr val="993300"/>
              </a:buClr>
              <a:buSzPct val="90000"/>
              <a:buFont typeface="Wingdings" pitchFamily="2" charset="2"/>
              <a:buChar char="n"/>
              <a:tabLst>
                <a:tab pos="809625" algn="l"/>
              </a:tabLst>
              <a:defRPr sz="2800" b="1">
                <a:solidFill>
                  <a:schemeClr val="tx1"/>
                </a:solidFill>
                <a:latin typeface="Arial" charset="0"/>
                <a:ea typeface="宋体" pitchFamily="2" charset="-122"/>
              </a:defRPr>
            </a:lvl1pPr>
            <a:lvl2pPr marL="531813" indent="80963" eaLnBrk="0" hangingPunct="0">
              <a:spcBef>
                <a:spcPct val="20000"/>
              </a:spcBef>
              <a:buClr>
                <a:srgbClr val="CC6600"/>
              </a:buClr>
              <a:buSzPct val="80000"/>
              <a:buFont typeface="Wingdings" pitchFamily="2" charset="2"/>
              <a:buChar char="l"/>
              <a:tabLst>
                <a:tab pos="809625"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809625" algn="l"/>
              </a:tabLst>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tabLst>
                <a:tab pos="809625" algn="l"/>
              </a:tabLst>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9pPr>
          </a:lstStyle>
          <a:p>
            <a:pPr eaLnBrk="1" hangingPunct="1">
              <a:lnSpc>
                <a:spcPct val="110000"/>
              </a:lnSpc>
              <a:spcBef>
                <a:spcPct val="0"/>
              </a:spcBef>
              <a:buClr>
                <a:srgbClr val="CC0000"/>
              </a:buClr>
              <a:buSzPct val="80000"/>
            </a:pPr>
            <a:r>
              <a:rPr lang="en-US" altLang="zh-CN" sz="2000"/>
              <a:t> Head</a:t>
            </a:r>
            <a:r>
              <a:rPr lang="zh-CN" altLang="en-US" sz="2000"/>
              <a:t>一直指向缓冲区链表的第一个缓冲区；</a:t>
            </a:r>
          </a:p>
          <a:p>
            <a:pPr eaLnBrk="1" hangingPunct="1">
              <a:lnSpc>
                <a:spcPct val="110000"/>
              </a:lnSpc>
              <a:spcBef>
                <a:spcPct val="0"/>
              </a:spcBef>
              <a:buClr>
                <a:srgbClr val="CC0000"/>
              </a:buClr>
              <a:buSzPct val="80000"/>
            </a:pPr>
            <a:r>
              <a:rPr lang="zh-CN" altLang="en-US" sz="2000"/>
              <a:t> </a:t>
            </a:r>
            <a:r>
              <a:rPr lang="en-US" altLang="zh-CN" sz="2000"/>
              <a:t>Full</a:t>
            </a:r>
            <a:r>
              <a:rPr lang="zh-CN" altLang="en-US" sz="2000"/>
              <a:t>一直指向缓冲区链表中的第一个存满数据的缓冲区；</a:t>
            </a:r>
          </a:p>
          <a:p>
            <a:pPr eaLnBrk="1" hangingPunct="1">
              <a:lnSpc>
                <a:spcPct val="110000"/>
              </a:lnSpc>
              <a:spcBef>
                <a:spcPct val="0"/>
              </a:spcBef>
              <a:buClr>
                <a:srgbClr val="CC0000"/>
              </a:buClr>
              <a:buSzPct val="80000"/>
            </a:pPr>
            <a:r>
              <a:rPr lang="zh-CN" altLang="en-US" sz="2000"/>
              <a:t> </a:t>
            </a:r>
            <a:r>
              <a:rPr lang="en-US" altLang="zh-CN" sz="2000"/>
              <a:t>Empty</a:t>
            </a:r>
            <a:r>
              <a:rPr lang="zh-CN" altLang="en-US" sz="2000"/>
              <a:t>一直指向缓冲区链表中的第一个空白的缓冲区。</a:t>
            </a:r>
          </a:p>
          <a:p>
            <a:pPr eaLnBrk="1" hangingPunct="1">
              <a:lnSpc>
                <a:spcPct val="110000"/>
              </a:lnSpc>
              <a:spcBef>
                <a:spcPct val="0"/>
              </a:spcBef>
              <a:buClr>
                <a:srgbClr val="CC0000"/>
              </a:buClr>
              <a:buSzPct val="80000"/>
            </a:pPr>
            <a:r>
              <a:rPr lang="zh-CN" altLang="en-US" sz="2000"/>
              <a:t> 初始化时：</a:t>
            </a:r>
            <a:r>
              <a:rPr lang="en-US" altLang="zh-CN" sz="2000"/>
              <a:t>Head=Full=Empty</a:t>
            </a:r>
            <a:r>
              <a:rPr lang="zh-CN" altLang="en-US" sz="2000"/>
              <a:t>，整个缓冲区链表为空；</a:t>
            </a:r>
          </a:p>
          <a:p>
            <a:pPr eaLnBrk="1" hangingPunct="1">
              <a:lnSpc>
                <a:spcPct val="110000"/>
              </a:lnSpc>
              <a:spcBef>
                <a:spcPct val="0"/>
              </a:spcBef>
              <a:buClr>
                <a:srgbClr val="CC0000"/>
              </a:buClr>
              <a:buSzPct val="80000"/>
            </a:pPr>
            <a:r>
              <a:rPr lang="zh-CN" altLang="en-US" sz="2000"/>
              <a:t> 使用过程中：当</a:t>
            </a:r>
            <a:r>
              <a:rPr lang="en-US" altLang="zh-CN" sz="2000"/>
              <a:t>Full=Empty &lt;==&gt; </a:t>
            </a:r>
            <a:r>
              <a:rPr lang="zh-CN" altLang="en-US" sz="2000"/>
              <a:t>整个缓冲区链表为空。</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3"/>
          <p:cNvSpPr>
            <a:spLocks noChangeArrowheads="1"/>
          </p:cNvSpPr>
          <p:nvPr/>
        </p:nvSpPr>
        <p:spPr bwMode="auto">
          <a:xfrm>
            <a:off x="762000" y="1143000"/>
            <a:ext cx="7391400" cy="685800"/>
          </a:xfrm>
          <a:prstGeom prst="rect">
            <a:avLst/>
          </a:prstGeom>
          <a:solidFill>
            <a:srgbClr val="FFFFFF"/>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638" indent="-274638" eaLnBrk="0" hangingPunct="0">
              <a:spcBef>
                <a:spcPct val="20000"/>
              </a:spcBef>
              <a:buClr>
                <a:srgbClr val="993300"/>
              </a:buClr>
              <a:buSzPct val="90000"/>
              <a:buFont typeface="Wingdings" pitchFamily="2" charset="2"/>
              <a:buChar char="n"/>
              <a:tabLst>
                <a:tab pos="809625" algn="l"/>
              </a:tabLst>
              <a:defRPr sz="2800" b="1">
                <a:solidFill>
                  <a:schemeClr val="tx1"/>
                </a:solidFill>
                <a:latin typeface="Arial" charset="0"/>
                <a:ea typeface="宋体" pitchFamily="2" charset="-122"/>
              </a:defRPr>
            </a:lvl1pPr>
            <a:lvl2pPr marL="454025" indent="80963" eaLnBrk="0" hangingPunct="0">
              <a:spcBef>
                <a:spcPct val="20000"/>
              </a:spcBef>
              <a:buClr>
                <a:srgbClr val="CC6600"/>
              </a:buClr>
              <a:buSzPct val="80000"/>
              <a:buFont typeface="Wingdings" pitchFamily="2" charset="2"/>
              <a:buChar char="l"/>
              <a:tabLst>
                <a:tab pos="809625"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809625" algn="l"/>
              </a:tabLst>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tabLst>
                <a:tab pos="809625" algn="l"/>
              </a:tabLst>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9pPr>
          </a:lstStyle>
          <a:p>
            <a:pPr eaLnBrk="1" hangingPunct="1">
              <a:lnSpc>
                <a:spcPct val="130000"/>
              </a:lnSpc>
              <a:spcBef>
                <a:spcPct val="0"/>
              </a:spcBef>
              <a:buClr>
                <a:srgbClr val="FF0000"/>
              </a:buClr>
              <a:buFont typeface="Wingdings" pitchFamily="2" charset="2"/>
              <a:buChar char="l"/>
            </a:pPr>
            <a:r>
              <a:rPr lang="zh-CN" altLang="en-US" sz="2600"/>
              <a:t>单缓冲，双缓冲，环形缓冲，缓冲池</a:t>
            </a:r>
            <a:endParaRPr lang="zh-CN" altLang="en-US" sz="2400"/>
          </a:p>
        </p:txBody>
      </p:sp>
      <p:sp>
        <p:nvSpPr>
          <p:cNvPr id="26628" name="Rectangle 2"/>
          <p:cNvSpPr>
            <a:spLocks noChangeArrowheads="1"/>
          </p:cNvSpPr>
          <p:nvPr/>
        </p:nvSpPr>
        <p:spPr bwMode="auto">
          <a:xfrm>
            <a:off x="838200" y="490538"/>
            <a:ext cx="716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3200">
                <a:latin typeface="黑体" pitchFamily="2" charset="-122"/>
                <a:ea typeface="黑体" pitchFamily="2" charset="-122"/>
              </a:rPr>
              <a:t>缓冲技术软件缓冲的</a:t>
            </a:r>
            <a:r>
              <a:rPr lang="en-US" altLang="zh-CN" sz="3200">
                <a:latin typeface="黑体" pitchFamily="2" charset="-122"/>
                <a:ea typeface="黑体" pitchFamily="2" charset="-122"/>
              </a:rPr>
              <a:t>4</a:t>
            </a:r>
            <a:r>
              <a:rPr lang="zh-CN" altLang="en-US" sz="3200">
                <a:latin typeface="黑体" pitchFamily="2" charset="-122"/>
                <a:ea typeface="黑体" pitchFamily="2" charset="-122"/>
              </a:rPr>
              <a:t>种实现方法</a:t>
            </a:r>
          </a:p>
        </p:txBody>
      </p:sp>
      <p:sp>
        <p:nvSpPr>
          <p:cNvPr id="26629" name="Rectangle 5"/>
          <p:cNvSpPr>
            <a:spLocks noChangeArrowheads="1"/>
          </p:cNvSpPr>
          <p:nvPr/>
        </p:nvSpPr>
        <p:spPr bwMode="auto">
          <a:xfrm>
            <a:off x="762000" y="1905000"/>
            <a:ext cx="7391400" cy="1600200"/>
          </a:xfrm>
          <a:prstGeom prst="rect">
            <a:avLst/>
          </a:prstGeom>
          <a:solidFill>
            <a:srgbClr val="FFFFFF"/>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638" indent="-274638" eaLnBrk="0" hangingPunct="0">
              <a:spcBef>
                <a:spcPct val="20000"/>
              </a:spcBef>
              <a:buClr>
                <a:srgbClr val="993300"/>
              </a:buClr>
              <a:buSzPct val="90000"/>
              <a:buFont typeface="Wingdings" pitchFamily="2" charset="2"/>
              <a:buChar char="n"/>
              <a:tabLst>
                <a:tab pos="809625" algn="l"/>
              </a:tabLst>
              <a:defRPr sz="2800" b="1">
                <a:solidFill>
                  <a:schemeClr val="tx1"/>
                </a:solidFill>
                <a:latin typeface="Arial" charset="0"/>
                <a:ea typeface="宋体" pitchFamily="2" charset="-122"/>
              </a:defRPr>
            </a:lvl1pPr>
            <a:lvl2pPr marL="454025" indent="80963" eaLnBrk="0" hangingPunct="0">
              <a:spcBef>
                <a:spcPct val="20000"/>
              </a:spcBef>
              <a:buClr>
                <a:srgbClr val="CC6600"/>
              </a:buClr>
              <a:buSzPct val="80000"/>
              <a:buFont typeface="Wingdings" pitchFamily="2" charset="2"/>
              <a:buChar char="l"/>
              <a:tabLst>
                <a:tab pos="809625"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809625" algn="l"/>
              </a:tabLst>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tabLst>
                <a:tab pos="809625" algn="l"/>
              </a:tabLst>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en-US" altLang="zh-CN" sz="2200"/>
              <a:t>4.</a:t>
            </a:r>
            <a:r>
              <a:rPr lang="zh-CN" altLang="en-US" sz="2200">
                <a:solidFill>
                  <a:srgbClr val="CC0000"/>
                </a:solidFill>
              </a:rPr>
              <a:t>缓冲池</a:t>
            </a:r>
            <a:r>
              <a:rPr lang="zh-CN" altLang="en-US" sz="2000">
                <a:solidFill>
                  <a:srgbClr val="CC0000"/>
                </a:solidFill>
              </a:rPr>
              <a:t>：</a:t>
            </a:r>
            <a:r>
              <a:rPr lang="zh-CN" altLang="en-US" sz="2000"/>
              <a:t> 缓冲池是有多个大小相同的缓冲区组成</a:t>
            </a:r>
          </a:p>
          <a:p>
            <a:pPr eaLnBrk="1" hangingPunct="1">
              <a:lnSpc>
                <a:spcPct val="110000"/>
              </a:lnSpc>
              <a:spcBef>
                <a:spcPct val="0"/>
              </a:spcBef>
              <a:buClr>
                <a:srgbClr val="CC0000"/>
              </a:buClr>
              <a:buSzPct val="80000"/>
              <a:buFont typeface="Wingdings" pitchFamily="2" charset="2"/>
              <a:buChar char="l"/>
            </a:pPr>
            <a:r>
              <a:rPr lang="zh-CN" altLang="en-US" sz="2000"/>
              <a:t> 池中的缓冲区是系统公共资源，所有进程均可以共享</a:t>
            </a:r>
          </a:p>
          <a:p>
            <a:pPr eaLnBrk="1" hangingPunct="1">
              <a:lnSpc>
                <a:spcPct val="110000"/>
              </a:lnSpc>
              <a:spcBef>
                <a:spcPct val="0"/>
              </a:spcBef>
              <a:buClr>
                <a:srgbClr val="CC0000"/>
              </a:buClr>
              <a:buSzPct val="80000"/>
              <a:buFont typeface="Wingdings" pitchFamily="2" charset="2"/>
              <a:buChar char="l"/>
            </a:pPr>
            <a:r>
              <a:rPr lang="zh-CN" altLang="en-US" sz="2000"/>
              <a:t> 池由系统管理程序统一管理，负责分配、回收工作</a:t>
            </a:r>
          </a:p>
          <a:p>
            <a:pPr eaLnBrk="1" hangingPunct="1">
              <a:lnSpc>
                <a:spcPct val="110000"/>
              </a:lnSpc>
              <a:spcBef>
                <a:spcPct val="0"/>
              </a:spcBef>
              <a:buClr>
                <a:srgbClr val="CC0000"/>
              </a:buClr>
              <a:buSzPct val="80000"/>
              <a:buFont typeface="Wingdings" pitchFamily="2" charset="2"/>
              <a:buChar char="l"/>
            </a:pPr>
            <a:r>
              <a:rPr lang="zh-CN" altLang="en-US" sz="2000"/>
              <a:t> 池中每个缓冲区既可以用于输入数据，也可以用以输出数据</a:t>
            </a:r>
          </a:p>
        </p:txBody>
      </p:sp>
      <p:sp>
        <p:nvSpPr>
          <p:cNvPr id="26630" name="Rectangle 33"/>
          <p:cNvSpPr>
            <a:spLocks noChangeArrowheads="1"/>
          </p:cNvSpPr>
          <p:nvPr/>
        </p:nvSpPr>
        <p:spPr bwMode="auto">
          <a:xfrm>
            <a:off x="2238375" y="5786438"/>
            <a:ext cx="78105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900">
                <a:solidFill>
                  <a:srgbClr val="993366"/>
                </a:solidFill>
                <a:latin typeface="Times New Roman" pitchFamily="18" charset="0"/>
              </a:rPr>
              <a:t>提取输出</a:t>
            </a:r>
            <a:endParaRPr lang="zh-CN" altLang="en-US" sz="900"/>
          </a:p>
        </p:txBody>
      </p:sp>
      <p:sp>
        <p:nvSpPr>
          <p:cNvPr id="26631" name="Rectangle 34"/>
          <p:cNvSpPr>
            <a:spLocks noChangeArrowheads="1"/>
          </p:cNvSpPr>
          <p:nvPr/>
        </p:nvSpPr>
        <p:spPr bwMode="auto">
          <a:xfrm>
            <a:off x="1485900" y="5521325"/>
            <a:ext cx="800100" cy="296863"/>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900">
                <a:latin typeface="Times New Roman" pitchFamily="18" charset="0"/>
              </a:rPr>
              <a:t>输入设备</a:t>
            </a:r>
            <a:endParaRPr lang="zh-CN" altLang="en-US" sz="900"/>
          </a:p>
        </p:txBody>
      </p:sp>
      <p:sp>
        <p:nvSpPr>
          <p:cNvPr id="26632" name="Rectangle 35"/>
          <p:cNvSpPr>
            <a:spLocks noChangeArrowheads="1"/>
          </p:cNvSpPr>
          <p:nvPr/>
        </p:nvSpPr>
        <p:spPr bwMode="auto">
          <a:xfrm>
            <a:off x="3657600" y="6332538"/>
            <a:ext cx="139065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900">
                <a:latin typeface="Times New Roman" pitchFamily="18" charset="0"/>
              </a:rPr>
              <a:t>缓冲池的工作流程</a:t>
            </a:r>
            <a:endParaRPr lang="zh-CN" altLang="en-US" sz="900"/>
          </a:p>
        </p:txBody>
      </p:sp>
      <p:sp>
        <p:nvSpPr>
          <p:cNvPr id="26633" name="Rectangle 36"/>
          <p:cNvSpPr>
            <a:spLocks noChangeArrowheads="1"/>
          </p:cNvSpPr>
          <p:nvPr/>
        </p:nvSpPr>
        <p:spPr bwMode="auto">
          <a:xfrm>
            <a:off x="1485900" y="5897563"/>
            <a:ext cx="800100" cy="296862"/>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900">
                <a:latin typeface="Times New Roman" pitchFamily="18" charset="0"/>
              </a:rPr>
              <a:t>输出设备</a:t>
            </a:r>
            <a:endParaRPr lang="zh-CN" altLang="en-US" sz="900"/>
          </a:p>
        </p:txBody>
      </p:sp>
      <p:sp>
        <p:nvSpPr>
          <p:cNvPr id="26634" name="Rectangle 37"/>
          <p:cNvSpPr>
            <a:spLocks noChangeArrowheads="1"/>
          </p:cNvSpPr>
          <p:nvPr/>
        </p:nvSpPr>
        <p:spPr bwMode="auto">
          <a:xfrm>
            <a:off x="2981325" y="5935663"/>
            <a:ext cx="447675" cy="244475"/>
          </a:xfrm>
          <a:prstGeom prst="rect">
            <a:avLst/>
          </a:prstGeom>
          <a:solidFill>
            <a:srgbClr val="0000FF">
              <a:alpha val="20000"/>
            </a:srgbClr>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900">
                <a:latin typeface="Times New Roman" pitchFamily="18" charset="0"/>
              </a:rPr>
              <a:t>Sout</a:t>
            </a:r>
            <a:endParaRPr lang="en-US" altLang="zh-CN" sz="900"/>
          </a:p>
        </p:txBody>
      </p:sp>
      <p:sp>
        <p:nvSpPr>
          <p:cNvPr id="26635" name="Rectangle 38"/>
          <p:cNvSpPr>
            <a:spLocks noChangeArrowheads="1"/>
          </p:cNvSpPr>
          <p:nvPr/>
        </p:nvSpPr>
        <p:spPr bwMode="auto">
          <a:xfrm>
            <a:off x="5484813" y="5935663"/>
            <a:ext cx="458787" cy="244475"/>
          </a:xfrm>
          <a:prstGeom prst="rect">
            <a:avLst/>
          </a:prstGeom>
          <a:solidFill>
            <a:srgbClr val="0000FF">
              <a:alpha val="20000"/>
            </a:srgbClr>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900">
                <a:latin typeface="Times New Roman" pitchFamily="18" charset="0"/>
              </a:rPr>
              <a:t>Houtin</a:t>
            </a:r>
            <a:endParaRPr lang="en-US" altLang="zh-CN" sz="900"/>
          </a:p>
        </p:txBody>
      </p:sp>
      <p:sp>
        <p:nvSpPr>
          <p:cNvPr id="26636" name="Rectangle 39"/>
          <p:cNvSpPr>
            <a:spLocks noChangeArrowheads="1"/>
          </p:cNvSpPr>
          <p:nvPr/>
        </p:nvSpPr>
        <p:spPr bwMode="auto">
          <a:xfrm>
            <a:off x="6629400" y="5349875"/>
            <a:ext cx="457200" cy="79375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endParaRPr lang="en-US" altLang="zh-CN" sz="900">
              <a:latin typeface="Times New Roman" pitchFamily="18" charset="0"/>
            </a:endParaRPr>
          </a:p>
          <a:p>
            <a:pPr algn="just" eaLnBrk="1" hangingPunct="1">
              <a:spcBef>
                <a:spcPct val="0"/>
              </a:spcBef>
              <a:buClrTx/>
              <a:buSzTx/>
              <a:buFontTx/>
              <a:buNone/>
            </a:pPr>
            <a:r>
              <a:rPr lang="en-US" altLang="zh-CN" sz="900">
                <a:latin typeface="Times New Roman" pitchFamily="18" charset="0"/>
              </a:rPr>
              <a:t>CPU</a:t>
            </a:r>
            <a:endParaRPr lang="en-US" altLang="zh-CN" sz="900"/>
          </a:p>
        </p:txBody>
      </p:sp>
      <p:sp>
        <p:nvSpPr>
          <p:cNvPr id="26637" name="Line 40"/>
          <p:cNvSpPr>
            <a:spLocks noChangeShapeType="1"/>
          </p:cNvSpPr>
          <p:nvPr/>
        </p:nvSpPr>
        <p:spPr bwMode="auto">
          <a:xfrm>
            <a:off x="2295525" y="5678488"/>
            <a:ext cx="685800" cy="15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8" name="Line 41"/>
          <p:cNvSpPr>
            <a:spLocks noChangeShapeType="1"/>
          </p:cNvSpPr>
          <p:nvPr/>
        </p:nvSpPr>
        <p:spPr bwMode="auto">
          <a:xfrm flipH="1">
            <a:off x="2295525" y="6022975"/>
            <a:ext cx="685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9" name="Line 42"/>
          <p:cNvSpPr>
            <a:spLocks noChangeShapeType="1"/>
          </p:cNvSpPr>
          <p:nvPr/>
        </p:nvSpPr>
        <p:spPr bwMode="auto">
          <a:xfrm>
            <a:off x="5943600" y="5668963"/>
            <a:ext cx="685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0" name="Line 43"/>
          <p:cNvSpPr>
            <a:spLocks noChangeShapeType="1"/>
          </p:cNvSpPr>
          <p:nvPr/>
        </p:nvSpPr>
        <p:spPr bwMode="auto">
          <a:xfrm flipH="1">
            <a:off x="5943600" y="6021388"/>
            <a:ext cx="685800" cy="15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1" name="Rectangle 44"/>
          <p:cNvSpPr>
            <a:spLocks noChangeArrowheads="1"/>
          </p:cNvSpPr>
          <p:nvPr/>
        </p:nvSpPr>
        <p:spPr bwMode="auto">
          <a:xfrm>
            <a:off x="4246563" y="5935663"/>
            <a:ext cx="78105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900">
                <a:latin typeface="Times New Roman" pitchFamily="18" charset="0"/>
              </a:rPr>
              <a:t>缓冲池</a:t>
            </a:r>
            <a:endParaRPr lang="zh-CN" altLang="en-US" sz="900"/>
          </a:p>
        </p:txBody>
      </p:sp>
      <p:sp>
        <p:nvSpPr>
          <p:cNvPr id="26642" name="Rectangle 45"/>
          <p:cNvSpPr>
            <a:spLocks noChangeArrowheads="1"/>
          </p:cNvSpPr>
          <p:nvPr/>
        </p:nvSpPr>
        <p:spPr bwMode="auto">
          <a:xfrm>
            <a:off x="2238375" y="5440363"/>
            <a:ext cx="7810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900">
                <a:solidFill>
                  <a:srgbClr val="993366"/>
                </a:solidFill>
                <a:latin typeface="Times New Roman" pitchFamily="18" charset="0"/>
              </a:rPr>
              <a:t>收容输入</a:t>
            </a:r>
            <a:endParaRPr lang="zh-CN" altLang="en-US" sz="900"/>
          </a:p>
        </p:txBody>
      </p:sp>
      <p:sp>
        <p:nvSpPr>
          <p:cNvPr id="26643" name="Rectangle 46"/>
          <p:cNvSpPr>
            <a:spLocks noChangeArrowheads="1"/>
          </p:cNvSpPr>
          <p:nvPr/>
        </p:nvSpPr>
        <p:spPr bwMode="auto">
          <a:xfrm>
            <a:off x="5991225" y="5795963"/>
            <a:ext cx="78105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900">
                <a:solidFill>
                  <a:srgbClr val="993366"/>
                </a:solidFill>
                <a:latin typeface="Times New Roman" pitchFamily="18" charset="0"/>
              </a:rPr>
              <a:t>收容输出</a:t>
            </a:r>
            <a:endParaRPr lang="zh-CN" altLang="en-US" sz="900"/>
          </a:p>
        </p:txBody>
      </p:sp>
      <p:sp>
        <p:nvSpPr>
          <p:cNvPr id="26644" name="Rectangle 47"/>
          <p:cNvSpPr>
            <a:spLocks noChangeArrowheads="1"/>
          </p:cNvSpPr>
          <p:nvPr/>
        </p:nvSpPr>
        <p:spPr bwMode="auto">
          <a:xfrm>
            <a:off x="5991225" y="5440363"/>
            <a:ext cx="7810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900">
                <a:solidFill>
                  <a:srgbClr val="993366"/>
                </a:solidFill>
                <a:latin typeface="Times New Roman" pitchFamily="18" charset="0"/>
              </a:rPr>
              <a:t>提取输入</a:t>
            </a:r>
            <a:endParaRPr lang="zh-CN" altLang="en-US" sz="900"/>
          </a:p>
        </p:txBody>
      </p:sp>
      <p:sp>
        <p:nvSpPr>
          <p:cNvPr id="26645" name="Rectangle 48"/>
          <p:cNvSpPr>
            <a:spLocks noChangeArrowheads="1"/>
          </p:cNvSpPr>
          <p:nvPr/>
        </p:nvSpPr>
        <p:spPr bwMode="auto">
          <a:xfrm>
            <a:off x="4133850" y="4549775"/>
            <a:ext cx="209550" cy="198438"/>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900"/>
          </a:p>
        </p:txBody>
      </p:sp>
      <p:sp>
        <p:nvSpPr>
          <p:cNvPr id="26646" name="Rectangle 49"/>
          <p:cNvSpPr>
            <a:spLocks noChangeArrowheads="1"/>
          </p:cNvSpPr>
          <p:nvPr/>
        </p:nvSpPr>
        <p:spPr bwMode="auto">
          <a:xfrm>
            <a:off x="4486275" y="4549775"/>
            <a:ext cx="209550" cy="198438"/>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900"/>
          </a:p>
        </p:txBody>
      </p:sp>
      <p:sp>
        <p:nvSpPr>
          <p:cNvPr id="26647" name="Rectangle 50"/>
          <p:cNvSpPr>
            <a:spLocks noChangeArrowheads="1"/>
          </p:cNvSpPr>
          <p:nvPr/>
        </p:nvSpPr>
        <p:spPr bwMode="auto">
          <a:xfrm>
            <a:off x="4838700" y="4549775"/>
            <a:ext cx="209550" cy="198438"/>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900"/>
          </a:p>
        </p:txBody>
      </p:sp>
      <p:sp>
        <p:nvSpPr>
          <p:cNvPr id="26648" name="Rectangle 51"/>
          <p:cNvSpPr>
            <a:spLocks noChangeArrowheads="1"/>
          </p:cNvSpPr>
          <p:nvPr/>
        </p:nvSpPr>
        <p:spPr bwMode="auto">
          <a:xfrm>
            <a:off x="5467350" y="4549775"/>
            <a:ext cx="209550" cy="198438"/>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900"/>
          </a:p>
        </p:txBody>
      </p:sp>
      <p:sp>
        <p:nvSpPr>
          <p:cNvPr id="26649" name="Rectangle 52"/>
          <p:cNvSpPr>
            <a:spLocks noChangeArrowheads="1"/>
          </p:cNvSpPr>
          <p:nvPr/>
        </p:nvSpPr>
        <p:spPr bwMode="auto">
          <a:xfrm>
            <a:off x="5103813" y="4549775"/>
            <a:ext cx="3333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900">
                <a:latin typeface="Times New Roman" pitchFamily="18" charset="0"/>
              </a:rPr>
              <a:t>…</a:t>
            </a:r>
            <a:endParaRPr lang="en-US" altLang="zh-CN" sz="900"/>
          </a:p>
        </p:txBody>
      </p:sp>
      <p:sp>
        <p:nvSpPr>
          <p:cNvPr id="26650" name="Line 53"/>
          <p:cNvSpPr>
            <a:spLocks noChangeShapeType="1"/>
          </p:cNvSpPr>
          <p:nvPr/>
        </p:nvSpPr>
        <p:spPr bwMode="auto">
          <a:xfrm>
            <a:off x="4360863" y="4667250"/>
            <a:ext cx="114300" cy="1588"/>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51" name="Line 54"/>
          <p:cNvSpPr>
            <a:spLocks noChangeShapeType="1"/>
          </p:cNvSpPr>
          <p:nvPr/>
        </p:nvSpPr>
        <p:spPr bwMode="auto">
          <a:xfrm>
            <a:off x="4713288" y="4667250"/>
            <a:ext cx="114300" cy="1588"/>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52" name="Line 55"/>
          <p:cNvSpPr>
            <a:spLocks noChangeShapeType="1"/>
          </p:cNvSpPr>
          <p:nvPr/>
        </p:nvSpPr>
        <p:spPr bwMode="auto">
          <a:xfrm>
            <a:off x="5075238" y="4667250"/>
            <a:ext cx="114300" cy="1588"/>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53" name="Line 56"/>
          <p:cNvSpPr>
            <a:spLocks noChangeShapeType="1"/>
          </p:cNvSpPr>
          <p:nvPr/>
        </p:nvSpPr>
        <p:spPr bwMode="auto">
          <a:xfrm>
            <a:off x="5351463" y="4667250"/>
            <a:ext cx="114300" cy="1588"/>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54" name="Rectangle 57"/>
          <p:cNvSpPr>
            <a:spLocks noChangeArrowheads="1"/>
          </p:cNvSpPr>
          <p:nvPr/>
        </p:nvSpPr>
        <p:spPr bwMode="auto">
          <a:xfrm>
            <a:off x="3084513" y="4540250"/>
            <a:ext cx="904875"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900">
                <a:latin typeface="Times New Roman" pitchFamily="18" charset="0"/>
              </a:rPr>
              <a:t>空缓冲队列</a:t>
            </a:r>
            <a:endParaRPr lang="zh-CN" altLang="en-US" sz="900"/>
          </a:p>
        </p:txBody>
      </p:sp>
      <p:sp>
        <p:nvSpPr>
          <p:cNvPr id="26655" name="Line 58"/>
          <p:cNvSpPr>
            <a:spLocks noChangeShapeType="1"/>
          </p:cNvSpPr>
          <p:nvPr/>
        </p:nvSpPr>
        <p:spPr bwMode="auto">
          <a:xfrm>
            <a:off x="3894138" y="4667250"/>
            <a:ext cx="228600" cy="1588"/>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56" name="Rectangle 59"/>
          <p:cNvSpPr>
            <a:spLocks noChangeArrowheads="1"/>
          </p:cNvSpPr>
          <p:nvPr/>
        </p:nvSpPr>
        <p:spPr bwMode="auto">
          <a:xfrm>
            <a:off x="4141788" y="4846638"/>
            <a:ext cx="207962" cy="207962"/>
          </a:xfrm>
          <a:prstGeom prst="rect">
            <a:avLst/>
          </a:prstGeom>
          <a:solidFill>
            <a:srgbClr val="800000">
              <a:alpha val="38823"/>
            </a:srgbClr>
          </a:solidFill>
          <a:ln w="9525">
            <a:solidFill>
              <a:srgbClr val="8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900"/>
          </a:p>
        </p:txBody>
      </p:sp>
      <p:sp>
        <p:nvSpPr>
          <p:cNvPr id="26657" name="Rectangle 60"/>
          <p:cNvSpPr>
            <a:spLocks noChangeArrowheads="1"/>
          </p:cNvSpPr>
          <p:nvPr/>
        </p:nvSpPr>
        <p:spPr bwMode="auto">
          <a:xfrm>
            <a:off x="4494213" y="4846638"/>
            <a:ext cx="207962" cy="207962"/>
          </a:xfrm>
          <a:prstGeom prst="rect">
            <a:avLst/>
          </a:prstGeom>
          <a:solidFill>
            <a:srgbClr val="800000">
              <a:alpha val="38823"/>
            </a:srgbClr>
          </a:solidFill>
          <a:ln w="9525">
            <a:solidFill>
              <a:srgbClr val="8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900"/>
          </a:p>
        </p:txBody>
      </p:sp>
      <p:sp>
        <p:nvSpPr>
          <p:cNvPr id="26658" name="Rectangle 61"/>
          <p:cNvSpPr>
            <a:spLocks noChangeArrowheads="1"/>
          </p:cNvSpPr>
          <p:nvPr/>
        </p:nvSpPr>
        <p:spPr bwMode="auto">
          <a:xfrm>
            <a:off x="4846638" y="4846638"/>
            <a:ext cx="207962" cy="207962"/>
          </a:xfrm>
          <a:prstGeom prst="rect">
            <a:avLst/>
          </a:prstGeom>
          <a:solidFill>
            <a:srgbClr val="800000">
              <a:alpha val="38823"/>
            </a:srgbClr>
          </a:solidFill>
          <a:ln w="9525">
            <a:solidFill>
              <a:srgbClr val="8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900"/>
          </a:p>
        </p:txBody>
      </p:sp>
      <p:sp>
        <p:nvSpPr>
          <p:cNvPr id="26659" name="Rectangle 62"/>
          <p:cNvSpPr>
            <a:spLocks noChangeArrowheads="1"/>
          </p:cNvSpPr>
          <p:nvPr/>
        </p:nvSpPr>
        <p:spPr bwMode="auto">
          <a:xfrm>
            <a:off x="5475288" y="4846638"/>
            <a:ext cx="217487" cy="207962"/>
          </a:xfrm>
          <a:prstGeom prst="rect">
            <a:avLst/>
          </a:prstGeom>
          <a:solidFill>
            <a:srgbClr val="800000">
              <a:alpha val="38823"/>
            </a:srgbClr>
          </a:solidFill>
          <a:ln w="9525">
            <a:solidFill>
              <a:srgbClr val="8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900"/>
          </a:p>
        </p:txBody>
      </p:sp>
      <p:sp>
        <p:nvSpPr>
          <p:cNvPr id="26660" name="Rectangle 63"/>
          <p:cNvSpPr>
            <a:spLocks noChangeArrowheads="1"/>
          </p:cNvSpPr>
          <p:nvPr/>
        </p:nvSpPr>
        <p:spPr bwMode="auto">
          <a:xfrm>
            <a:off x="5111750" y="4856163"/>
            <a:ext cx="3333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900">
                <a:latin typeface="Times New Roman" pitchFamily="18" charset="0"/>
              </a:rPr>
              <a:t>…</a:t>
            </a:r>
            <a:endParaRPr lang="en-US" altLang="zh-CN" sz="900"/>
          </a:p>
        </p:txBody>
      </p:sp>
      <p:sp>
        <p:nvSpPr>
          <p:cNvPr id="26661" name="Line 64"/>
          <p:cNvSpPr>
            <a:spLocks noChangeShapeType="1"/>
          </p:cNvSpPr>
          <p:nvPr/>
        </p:nvSpPr>
        <p:spPr bwMode="auto">
          <a:xfrm>
            <a:off x="4368800" y="4973638"/>
            <a:ext cx="114300" cy="1587"/>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62" name="Line 65"/>
          <p:cNvSpPr>
            <a:spLocks noChangeShapeType="1"/>
          </p:cNvSpPr>
          <p:nvPr/>
        </p:nvSpPr>
        <p:spPr bwMode="auto">
          <a:xfrm>
            <a:off x="4721225" y="4973638"/>
            <a:ext cx="114300" cy="1587"/>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63" name="Line 66"/>
          <p:cNvSpPr>
            <a:spLocks noChangeShapeType="1"/>
          </p:cNvSpPr>
          <p:nvPr/>
        </p:nvSpPr>
        <p:spPr bwMode="auto">
          <a:xfrm>
            <a:off x="5083175" y="4973638"/>
            <a:ext cx="114300" cy="1587"/>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64" name="Line 67"/>
          <p:cNvSpPr>
            <a:spLocks noChangeShapeType="1"/>
          </p:cNvSpPr>
          <p:nvPr/>
        </p:nvSpPr>
        <p:spPr bwMode="auto">
          <a:xfrm>
            <a:off x="5359400" y="4973638"/>
            <a:ext cx="114300" cy="1587"/>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65" name="Rectangle 68"/>
          <p:cNvSpPr>
            <a:spLocks noChangeArrowheads="1"/>
          </p:cNvSpPr>
          <p:nvPr/>
        </p:nvSpPr>
        <p:spPr bwMode="auto">
          <a:xfrm>
            <a:off x="3092450" y="4846638"/>
            <a:ext cx="904875"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900">
                <a:solidFill>
                  <a:srgbClr val="993366"/>
                </a:solidFill>
                <a:latin typeface="Times New Roman" pitchFamily="18" charset="0"/>
              </a:rPr>
              <a:t>输入缓冲队列</a:t>
            </a:r>
            <a:endParaRPr lang="zh-CN" altLang="en-US" sz="900"/>
          </a:p>
        </p:txBody>
      </p:sp>
      <p:sp>
        <p:nvSpPr>
          <p:cNvPr id="26666" name="Line 69"/>
          <p:cNvSpPr>
            <a:spLocks noChangeShapeType="1"/>
          </p:cNvSpPr>
          <p:nvPr/>
        </p:nvSpPr>
        <p:spPr bwMode="auto">
          <a:xfrm>
            <a:off x="3902075" y="4973638"/>
            <a:ext cx="228600" cy="1587"/>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67" name="Rectangle 70"/>
          <p:cNvSpPr>
            <a:spLocks noChangeArrowheads="1"/>
          </p:cNvSpPr>
          <p:nvPr/>
        </p:nvSpPr>
        <p:spPr bwMode="auto">
          <a:xfrm>
            <a:off x="4495800" y="5143500"/>
            <a:ext cx="207963" cy="207963"/>
          </a:xfrm>
          <a:prstGeom prst="rect">
            <a:avLst/>
          </a:prstGeom>
          <a:solidFill>
            <a:srgbClr val="0000FF">
              <a:alpha val="36862"/>
            </a:srgbClr>
          </a:solidFill>
          <a:ln w="9525">
            <a:solidFill>
              <a:srgbClr val="3366FF"/>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900"/>
          </a:p>
        </p:txBody>
      </p:sp>
      <p:sp>
        <p:nvSpPr>
          <p:cNvPr id="26668" name="Rectangle 71"/>
          <p:cNvSpPr>
            <a:spLocks noChangeArrowheads="1"/>
          </p:cNvSpPr>
          <p:nvPr/>
        </p:nvSpPr>
        <p:spPr bwMode="auto">
          <a:xfrm>
            <a:off x="4848225" y="5143500"/>
            <a:ext cx="207963" cy="207963"/>
          </a:xfrm>
          <a:prstGeom prst="rect">
            <a:avLst/>
          </a:prstGeom>
          <a:solidFill>
            <a:srgbClr val="0000FF">
              <a:alpha val="36862"/>
            </a:srgbClr>
          </a:solidFill>
          <a:ln w="9525">
            <a:solidFill>
              <a:srgbClr val="3366FF"/>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900"/>
          </a:p>
        </p:txBody>
      </p:sp>
      <p:sp>
        <p:nvSpPr>
          <p:cNvPr id="26669" name="Rectangle 72"/>
          <p:cNvSpPr>
            <a:spLocks noChangeArrowheads="1"/>
          </p:cNvSpPr>
          <p:nvPr/>
        </p:nvSpPr>
        <p:spPr bwMode="auto">
          <a:xfrm>
            <a:off x="5476875" y="5143500"/>
            <a:ext cx="217488" cy="207963"/>
          </a:xfrm>
          <a:prstGeom prst="rect">
            <a:avLst/>
          </a:prstGeom>
          <a:solidFill>
            <a:srgbClr val="0000FF">
              <a:alpha val="36862"/>
            </a:srgbClr>
          </a:solidFill>
          <a:ln w="9525">
            <a:solidFill>
              <a:srgbClr val="3366FF"/>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900"/>
          </a:p>
        </p:txBody>
      </p:sp>
      <p:sp>
        <p:nvSpPr>
          <p:cNvPr id="26670" name="Rectangle 73"/>
          <p:cNvSpPr>
            <a:spLocks noChangeArrowheads="1"/>
          </p:cNvSpPr>
          <p:nvPr/>
        </p:nvSpPr>
        <p:spPr bwMode="auto">
          <a:xfrm>
            <a:off x="5113338" y="5153025"/>
            <a:ext cx="3333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900">
                <a:latin typeface="Times New Roman" pitchFamily="18" charset="0"/>
              </a:rPr>
              <a:t>…</a:t>
            </a:r>
            <a:endParaRPr lang="en-US" altLang="zh-CN" sz="900"/>
          </a:p>
        </p:txBody>
      </p:sp>
      <p:sp>
        <p:nvSpPr>
          <p:cNvPr id="26671" name="Line 74"/>
          <p:cNvSpPr>
            <a:spLocks noChangeShapeType="1"/>
          </p:cNvSpPr>
          <p:nvPr/>
        </p:nvSpPr>
        <p:spPr bwMode="auto">
          <a:xfrm>
            <a:off x="4370388" y="5272088"/>
            <a:ext cx="114300"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72" name="Line 75"/>
          <p:cNvSpPr>
            <a:spLocks noChangeShapeType="1"/>
          </p:cNvSpPr>
          <p:nvPr/>
        </p:nvSpPr>
        <p:spPr bwMode="auto">
          <a:xfrm>
            <a:off x="4722813" y="5272088"/>
            <a:ext cx="114300"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73" name="Line 76"/>
          <p:cNvSpPr>
            <a:spLocks noChangeShapeType="1"/>
          </p:cNvSpPr>
          <p:nvPr/>
        </p:nvSpPr>
        <p:spPr bwMode="auto">
          <a:xfrm>
            <a:off x="5084763" y="5272088"/>
            <a:ext cx="114300"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74" name="Line 77"/>
          <p:cNvSpPr>
            <a:spLocks noChangeShapeType="1"/>
          </p:cNvSpPr>
          <p:nvPr/>
        </p:nvSpPr>
        <p:spPr bwMode="auto">
          <a:xfrm>
            <a:off x="5360988" y="5272088"/>
            <a:ext cx="114300"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75" name="Rectangle 78"/>
          <p:cNvSpPr>
            <a:spLocks noChangeArrowheads="1"/>
          </p:cNvSpPr>
          <p:nvPr/>
        </p:nvSpPr>
        <p:spPr bwMode="auto">
          <a:xfrm>
            <a:off x="3094038" y="5143500"/>
            <a:ext cx="904875"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900">
                <a:solidFill>
                  <a:srgbClr val="0000FF"/>
                </a:solidFill>
                <a:latin typeface="Times New Roman" pitchFamily="18" charset="0"/>
              </a:rPr>
              <a:t>输出缓冲队列</a:t>
            </a:r>
            <a:endParaRPr lang="zh-CN" altLang="en-US" sz="900"/>
          </a:p>
        </p:txBody>
      </p:sp>
      <p:sp>
        <p:nvSpPr>
          <p:cNvPr id="26676" name="Line 79"/>
          <p:cNvSpPr>
            <a:spLocks noChangeShapeType="1"/>
          </p:cNvSpPr>
          <p:nvPr/>
        </p:nvSpPr>
        <p:spPr bwMode="auto">
          <a:xfrm>
            <a:off x="3903663" y="5272088"/>
            <a:ext cx="228600"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77" name="Rectangle 80"/>
          <p:cNvSpPr>
            <a:spLocks noChangeArrowheads="1"/>
          </p:cNvSpPr>
          <p:nvPr/>
        </p:nvSpPr>
        <p:spPr bwMode="auto">
          <a:xfrm>
            <a:off x="2855913" y="4351338"/>
            <a:ext cx="3200400" cy="1981200"/>
          </a:xfrm>
          <a:prstGeom prst="rect">
            <a:avLst/>
          </a:prstGeom>
          <a:solidFill>
            <a:srgbClr val="C0C0C0">
              <a:alpha val="16862"/>
            </a:srgbClr>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6678" name="Freeform 81"/>
          <p:cNvSpPr>
            <a:spLocks/>
          </p:cNvSpPr>
          <p:nvPr/>
        </p:nvSpPr>
        <p:spPr bwMode="auto">
          <a:xfrm>
            <a:off x="3017838" y="4741863"/>
            <a:ext cx="1114425" cy="819150"/>
          </a:xfrm>
          <a:custGeom>
            <a:avLst/>
            <a:gdLst>
              <a:gd name="T0" fmla="*/ 707659875 w 1755"/>
              <a:gd name="T1" fmla="*/ 0 h 1290"/>
              <a:gd name="T2" fmla="*/ 326612250 w 1755"/>
              <a:gd name="T3" fmla="*/ 42338625 h 1290"/>
              <a:gd name="T4" fmla="*/ 193548000 w 1755"/>
              <a:gd name="T5" fmla="*/ 54435375 h 1290"/>
              <a:gd name="T6" fmla="*/ 96774000 w 1755"/>
              <a:gd name="T7" fmla="*/ 84677250 h 1290"/>
              <a:gd name="T8" fmla="*/ 72580500 w 1755"/>
              <a:gd name="T9" fmla="*/ 114919125 h 1290"/>
              <a:gd name="T10" fmla="*/ 60483750 w 1755"/>
              <a:gd name="T11" fmla="*/ 133064250 h 1290"/>
              <a:gd name="T12" fmla="*/ 48387000 w 1755"/>
              <a:gd name="T13" fmla="*/ 169354500 h 1290"/>
              <a:gd name="T14" fmla="*/ 42338625 w 1755"/>
              <a:gd name="T15" fmla="*/ 187499625 h 1290"/>
              <a:gd name="T16" fmla="*/ 24193500 w 1755"/>
              <a:gd name="T17" fmla="*/ 272176875 h 1290"/>
              <a:gd name="T18" fmla="*/ 12096750 w 1755"/>
              <a:gd name="T19" fmla="*/ 362902500 h 1290"/>
              <a:gd name="T20" fmla="*/ 6048375 w 1755"/>
              <a:gd name="T21" fmla="*/ 423386250 h 1290"/>
              <a:gd name="T22" fmla="*/ 6048375 w 1755"/>
              <a:gd name="T23" fmla="*/ 447579750 h 1290"/>
              <a:gd name="T24" fmla="*/ 12096750 w 1755"/>
              <a:gd name="T25" fmla="*/ 520160250 h 129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55" h="1290">
                <a:moveTo>
                  <a:pt x="1755" y="0"/>
                </a:moveTo>
                <a:cubicBezTo>
                  <a:pt x="1439" y="79"/>
                  <a:pt x="1136" y="80"/>
                  <a:pt x="810" y="105"/>
                </a:cubicBezTo>
                <a:cubicBezTo>
                  <a:pt x="627" y="142"/>
                  <a:pt x="843" y="102"/>
                  <a:pt x="480" y="135"/>
                </a:cubicBezTo>
                <a:cubicBezTo>
                  <a:pt x="390" y="143"/>
                  <a:pt x="326" y="193"/>
                  <a:pt x="240" y="210"/>
                </a:cubicBezTo>
                <a:cubicBezTo>
                  <a:pt x="164" y="261"/>
                  <a:pt x="216" y="213"/>
                  <a:pt x="180" y="285"/>
                </a:cubicBezTo>
                <a:cubicBezTo>
                  <a:pt x="172" y="301"/>
                  <a:pt x="157" y="314"/>
                  <a:pt x="150" y="330"/>
                </a:cubicBezTo>
                <a:cubicBezTo>
                  <a:pt x="137" y="359"/>
                  <a:pt x="130" y="390"/>
                  <a:pt x="120" y="420"/>
                </a:cubicBezTo>
                <a:cubicBezTo>
                  <a:pt x="115" y="435"/>
                  <a:pt x="105" y="465"/>
                  <a:pt x="105" y="465"/>
                </a:cubicBezTo>
                <a:cubicBezTo>
                  <a:pt x="92" y="632"/>
                  <a:pt x="92" y="516"/>
                  <a:pt x="60" y="675"/>
                </a:cubicBezTo>
                <a:cubicBezTo>
                  <a:pt x="49" y="732"/>
                  <a:pt x="49" y="843"/>
                  <a:pt x="30" y="900"/>
                </a:cubicBezTo>
                <a:cubicBezTo>
                  <a:pt x="20" y="930"/>
                  <a:pt x="15" y="1050"/>
                  <a:pt x="15" y="1050"/>
                </a:cubicBezTo>
                <a:cubicBezTo>
                  <a:pt x="20" y="1065"/>
                  <a:pt x="5" y="1098"/>
                  <a:pt x="15" y="1110"/>
                </a:cubicBezTo>
                <a:cubicBezTo>
                  <a:pt x="0" y="1155"/>
                  <a:pt x="59" y="1232"/>
                  <a:pt x="30" y="1290"/>
                </a:cubicBezTo>
              </a:path>
            </a:pathLst>
          </a:custGeom>
          <a:noFill/>
          <a:ln w="9525">
            <a:solidFill>
              <a:srgbClr val="9933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79" name="Freeform 82"/>
          <p:cNvSpPr>
            <a:spLocks/>
          </p:cNvSpPr>
          <p:nvPr/>
        </p:nvSpPr>
        <p:spPr bwMode="auto">
          <a:xfrm>
            <a:off x="5703888" y="5189538"/>
            <a:ext cx="298450" cy="752475"/>
          </a:xfrm>
          <a:custGeom>
            <a:avLst/>
            <a:gdLst>
              <a:gd name="T0" fmla="*/ 127015875 w 470"/>
              <a:gd name="T1" fmla="*/ 477821625 h 1185"/>
              <a:gd name="T2" fmla="*/ 169354500 w 470"/>
              <a:gd name="T3" fmla="*/ 435483000 h 1185"/>
              <a:gd name="T4" fmla="*/ 181451250 w 470"/>
              <a:gd name="T5" fmla="*/ 399192750 h 1185"/>
              <a:gd name="T6" fmla="*/ 187499625 w 470"/>
              <a:gd name="T7" fmla="*/ 338709000 h 1185"/>
              <a:gd name="T8" fmla="*/ 187499625 w 470"/>
              <a:gd name="T9" fmla="*/ 302418750 h 1185"/>
              <a:gd name="T10" fmla="*/ 181451250 w 470"/>
              <a:gd name="T11" fmla="*/ 199596375 h 1185"/>
              <a:gd name="T12" fmla="*/ 169354500 w 470"/>
              <a:gd name="T13" fmla="*/ 127015875 h 1185"/>
              <a:gd name="T14" fmla="*/ 102822375 w 470"/>
              <a:gd name="T15" fmla="*/ 24193500 h 1185"/>
              <a:gd name="T16" fmla="*/ 48387000 w 470"/>
              <a:gd name="T17" fmla="*/ 0 h 1185"/>
              <a:gd name="T18" fmla="*/ 0 w 470"/>
              <a:gd name="T19" fmla="*/ 12096750 h 11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70" h="1185">
                <a:moveTo>
                  <a:pt x="315" y="1185"/>
                </a:moveTo>
                <a:cubicBezTo>
                  <a:pt x="377" y="1164"/>
                  <a:pt x="390" y="1170"/>
                  <a:pt x="420" y="1080"/>
                </a:cubicBezTo>
                <a:cubicBezTo>
                  <a:pt x="430" y="1050"/>
                  <a:pt x="450" y="990"/>
                  <a:pt x="450" y="990"/>
                </a:cubicBezTo>
                <a:cubicBezTo>
                  <a:pt x="455" y="940"/>
                  <a:pt x="465" y="890"/>
                  <a:pt x="465" y="840"/>
                </a:cubicBezTo>
                <a:cubicBezTo>
                  <a:pt x="465" y="720"/>
                  <a:pt x="425" y="870"/>
                  <a:pt x="465" y="750"/>
                </a:cubicBezTo>
                <a:cubicBezTo>
                  <a:pt x="451" y="665"/>
                  <a:pt x="422" y="579"/>
                  <a:pt x="450" y="495"/>
                </a:cubicBezTo>
                <a:cubicBezTo>
                  <a:pt x="409" y="372"/>
                  <a:pt x="470" y="566"/>
                  <a:pt x="420" y="315"/>
                </a:cubicBezTo>
                <a:cubicBezTo>
                  <a:pt x="403" y="232"/>
                  <a:pt x="336" y="96"/>
                  <a:pt x="255" y="60"/>
                </a:cubicBezTo>
                <a:cubicBezTo>
                  <a:pt x="177" y="25"/>
                  <a:pt x="205" y="12"/>
                  <a:pt x="120" y="0"/>
                </a:cubicBezTo>
                <a:cubicBezTo>
                  <a:pt x="70" y="17"/>
                  <a:pt x="31" y="30"/>
                  <a:pt x="0" y="30"/>
                </a:cubicBezTo>
              </a:path>
            </a:pathLst>
          </a:custGeom>
          <a:noFill/>
          <a:ln w="9525">
            <a:solidFill>
              <a:srgbClr val="99CC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80" name="Freeform 83"/>
          <p:cNvSpPr>
            <a:spLocks/>
          </p:cNvSpPr>
          <p:nvPr/>
        </p:nvSpPr>
        <p:spPr bwMode="auto">
          <a:xfrm>
            <a:off x="3446463" y="4913313"/>
            <a:ext cx="2495550" cy="790575"/>
          </a:xfrm>
          <a:custGeom>
            <a:avLst/>
            <a:gdLst>
              <a:gd name="T0" fmla="*/ 0 w 3930"/>
              <a:gd name="T1" fmla="*/ 501612224 h 1246"/>
              <a:gd name="T2" fmla="*/ 731853375 w 3930"/>
              <a:gd name="T3" fmla="*/ 483496255 h 1246"/>
              <a:gd name="T4" fmla="*/ 834675750 w 3930"/>
              <a:gd name="T5" fmla="*/ 465380286 h 1246"/>
              <a:gd name="T6" fmla="*/ 1294352250 w 3930"/>
              <a:gd name="T7" fmla="*/ 386877330 h 1246"/>
              <a:gd name="T8" fmla="*/ 1457658375 w 3930"/>
              <a:gd name="T9" fmla="*/ 332529423 h 1246"/>
              <a:gd name="T10" fmla="*/ 1475803500 w 3930"/>
              <a:gd name="T11" fmla="*/ 326490978 h 1246"/>
              <a:gd name="T12" fmla="*/ 1512093750 w 3930"/>
              <a:gd name="T13" fmla="*/ 302335930 h 1246"/>
              <a:gd name="T14" fmla="*/ 1530238875 w 3930"/>
              <a:gd name="T15" fmla="*/ 290259040 h 1246"/>
              <a:gd name="T16" fmla="*/ 1584674250 w 3930"/>
              <a:gd name="T17" fmla="*/ 127214685 h 1246"/>
              <a:gd name="T18" fmla="*/ 1524190500 w 3930"/>
              <a:gd name="T19" fmla="*/ 6441346 h 1246"/>
              <a:gd name="T20" fmla="*/ 1481851875 w 3930"/>
              <a:gd name="T21" fmla="*/ 402267 h 1246"/>
              <a:gd name="T22" fmla="*/ 1427416500 w 3930"/>
              <a:gd name="T23" fmla="*/ 12479791 h 12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30" h="1246">
                <a:moveTo>
                  <a:pt x="0" y="1246"/>
                </a:moveTo>
                <a:cubicBezTo>
                  <a:pt x="607" y="1236"/>
                  <a:pt x="1208" y="1214"/>
                  <a:pt x="1815" y="1201"/>
                </a:cubicBezTo>
                <a:cubicBezTo>
                  <a:pt x="1902" y="1190"/>
                  <a:pt x="1985" y="1170"/>
                  <a:pt x="2070" y="1156"/>
                </a:cubicBezTo>
                <a:cubicBezTo>
                  <a:pt x="2451" y="1093"/>
                  <a:pt x="2829" y="1024"/>
                  <a:pt x="3210" y="961"/>
                </a:cubicBezTo>
                <a:cubicBezTo>
                  <a:pt x="3352" y="937"/>
                  <a:pt x="3488" y="890"/>
                  <a:pt x="3615" y="826"/>
                </a:cubicBezTo>
                <a:cubicBezTo>
                  <a:pt x="3629" y="819"/>
                  <a:pt x="3646" y="819"/>
                  <a:pt x="3660" y="811"/>
                </a:cubicBezTo>
                <a:cubicBezTo>
                  <a:pt x="3692" y="793"/>
                  <a:pt x="3720" y="771"/>
                  <a:pt x="3750" y="751"/>
                </a:cubicBezTo>
                <a:cubicBezTo>
                  <a:pt x="3765" y="741"/>
                  <a:pt x="3795" y="721"/>
                  <a:pt x="3795" y="721"/>
                </a:cubicBezTo>
                <a:cubicBezTo>
                  <a:pt x="3886" y="584"/>
                  <a:pt x="3910" y="477"/>
                  <a:pt x="3930" y="316"/>
                </a:cubicBezTo>
                <a:cubicBezTo>
                  <a:pt x="3866" y="220"/>
                  <a:pt x="3899" y="75"/>
                  <a:pt x="3780" y="16"/>
                </a:cubicBezTo>
                <a:cubicBezTo>
                  <a:pt x="3749" y="1"/>
                  <a:pt x="3704" y="7"/>
                  <a:pt x="3675" y="1"/>
                </a:cubicBezTo>
                <a:cubicBezTo>
                  <a:pt x="3634" y="11"/>
                  <a:pt x="3571" y="0"/>
                  <a:pt x="3540" y="31"/>
                </a:cubicBezTo>
              </a:path>
            </a:pathLst>
          </a:custGeom>
          <a:noFill/>
          <a:ln w="9525">
            <a:solidFill>
              <a:srgbClr val="9933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81" name="Freeform 84"/>
          <p:cNvSpPr>
            <a:spLocks/>
          </p:cNvSpPr>
          <p:nvPr/>
        </p:nvSpPr>
        <p:spPr bwMode="auto">
          <a:xfrm>
            <a:off x="3432175" y="5351463"/>
            <a:ext cx="814388" cy="735012"/>
          </a:xfrm>
          <a:custGeom>
            <a:avLst/>
            <a:gdLst>
              <a:gd name="T0" fmla="*/ 517338389 w 1282"/>
              <a:gd name="T1" fmla="*/ 0 h 1158"/>
              <a:gd name="T2" fmla="*/ 499179188 w 1282"/>
              <a:gd name="T3" fmla="*/ 6043220 h 1158"/>
              <a:gd name="T4" fmla="*/ 493125909 w 1282"/>
              <a:gd name="T5" fmla="*/ 24172882 h 1158"/>
              <a:gd name="T6" fmla="*/ 474966709 w 1282"/>
              <a:gd name="T7" fmla="*/ 60431570 h 1158"/>
              <a:gd name="T8" fmla="*/ 462860787 w 1282"/>
              <a:gd name="T9" fmla="*/ 78560596 h 1158"/>
              <a:gd name="T10" fmla="*/ 450754229 w 1282"/>
              <a:gd name="T11" fmla="*/ 114819919 h 1158"/>
              <a:gd name="T12" fmla="*/ 438648307 w 1282"/>
              <a:gd name="T13" fmla="*/ 132948945 h 1158"/>
              <a:gd name="T14" fmla="*/ 426541750 w 1282"/>
              <a:gd name="T15" fmla="*/ 169208268 h 1158"/>
              <a:gd name="T16" fmla="*/ 414435828 w 1282"/>
              <a:gd name="T17" fmla="*/ 187337294 h 1158"/>
              <a:gd name="T18" fmla="*/ 359957590 w 1282"/>
              <a:gd name="T19" fmla="*/ 271941745 h 1158"/>
              <a:gd name="T20" fmla="*/ 323639189 w 1282"/>
              <a:gd name="T21" fmla="*/ 320286874 h 1158"/>
              <a:gd name="T22" fmla="*/ 299426709 w 1282"/>
              <a:gd name="T23" fmla="*/ 356545562 h 1158"/>
              <a:gd name="T24" fmla="*/ 226789271 w 1282"/>
              <a:gd name="T25" fmla="*/ 392804250 h 1158"/>
              <a:gd name="T26" fmla="*/ 214683349 w 1282"/>
              <a:gd name="T27" fmla="*/ 410933911 h 1158"/>
              <a:gd name="T28" fmla="*/ 148099189 w 1282"/>
              <a:gd name="T29" fmla="*/ 429063572 h 1158"/>
              <a:gd name="T30" fmla="*/ 33090071 w 1282"/>
              <a:gd name="T31" fmla="*/ 459279040 h 1158"/>
              <a:gd name="T32" fmla="*/ 2824948 w 1282"/>
              <a:gd name="T33" fmla="*/ 465322260 h 11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82" h="1158">
                <a:moveTo>
                  <a:pt x="1282" y="0"/>
                </a:moveTo>
                <a:cubicBezTo>
                  <a:pt x="1267" y="5"/>
                  <a:pt x="1248" y="4"/>
                  <a:pt x="1237" y="15"/>
                </a:cubicBezTo>
                <a:cubicBezTo>
                  <a:pt x="1226" y="26"/>
                  <a:pt x="1229" y="46"/>
                  <a:pt x="1222" y="60"/>
                </a:cubicBezTo>
                <a:cubicBezTo>
                  <a:pt x="1207" y="90"/>
                  <a:pt x="1192" y="120"/>
                  <a:pt x="1177" y="150"/>
                </a:cubicBezTo>
                <a:cubicBezTo>
                  <a:pt x="1169" y="166"/>
                  <a:pt x="1154" y="179"/>
                  <a:pt x="1147" y="195"/>
                </a:cubicBezTo>
                <a:cubicBezTo>
                  <a:pt x="1134" y="224"/>
                  <a:pt x="1135" y="259"/>
                  <a:pt x="1117" y="285"/>
                </a:cubicBezTo>
                <a:cubicBezTo>
                  <a:pt x="1107" y="300"/>
                  <a:pt x="1094" y="314"/>
                  <a:pt x="1087" y="330"/>
                </a:cubicBezTo>
                <a:cubicBezTo>
                  <a:pt x="1074" y="359"/>
                  <a:pt x="1075" y="394"/>
                  <a:pt x="1057" y="420"/>
                </a:cubicBezTo>
                <a:cubicBezTo>
                  <a:pt x="1047" y="435"/>
                  <a:pt x="1034" y="449"/>
                  <a:pt x="1027" y="465"/>
                </a:cubicBezTo>
                <a:cubicBezTo>
                  <a:pt x="985" y="558"/>
                  <a:pt x="985" y="613"/>
                  <a:pt x="892" y="675"/>
                </a:cubicBezTo>
                <a:cubicBezTo>
                  <a:pt x="872" y="734"/>
                  <a:pt x="854" y="760"/>
                  <a:pt x="802" y="795"/>
                </a:cubicBezTo>
                <a:cubicBezTo>
                  <a:pt x="782" y="825"/>
                  <a:pt x="772" y="865"/>
                  <a:pt x="742" y="885"/>
                </a:cubicBezTo>
                <a:cubicBezTo>
                  <a:pt x="688" y="921"/>
                  <a:pt x="624" y="954"/>
                  <a:pt x="562" y="975"/>
                </a:cubicBezTo>
                <a:cubicBezTo>
                  <a:pt x="552" y="990"/>
                  <a:pt x="547" y="1010"/>
                  <a:pt x="532" y="1020"/>
                </a:cubicBezTo>
                <a:cubicBezTo>
                  <a:pt x="509" y="1036"/>
                  <a:pt x="397" y="1056"/>
                  <a:pt x="367" y="1065"/>
                </a:cubicBezTo>
                <a:cubicBezTo>
                  <a:pt x="268" y="1095"/>
                  <a:pt x="183" y="1118"/>
                  <a:pt x="82" y="1140"/>
                </a:cubicBezTo>
                <a:cubicBezTo>
                  <a:pt x="0" y="1158"/>
                  <a:pt x="70" y="1155"/>
                  <a:pt x="7" y="1155"/>
                </a:cubicBezTo>
              </a:path>
            </a:pathLst>
          </a:custGeom>
          <a:noFill/>
          <a:ln w="9525">
            <a:solidFill>
              <a:srgbClr val="99CC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82" name="Rectangle 85"/>
          <p:cNvSpPr>
            <a:spLocks noChangeArrowheads="1"/>
          </p:cNvSpPr>
          <p:nvPr/>
        </p:nvSpPr>
        <p:spPr bwMode="auto">
          <a:xfrm>
            <a:off x="5484813" y="5572125"/>
            <a:ext cx="458787" cy="246063"/>
          </a:xfrm>
          <a:prstGeom prst="rect">
            <a:avLst/>
          </a:prstGeom>
          <a:solidFill>
            <a:srgbClr val="800000">
              <a:alpha val="25098"/>
            </a:srgbClr>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900">
                <a:latin typeface="Times New Roman" pitchFamily="18" charset="0"/>
              </a:rPr>
              <a:t>Sin</a:t>
            </a:r>
            <a:endParaRPr lang="en-US" altLang="zh-CN" sz="900"/>
          </a:p>
        </p:txBody>
      </p:sp>
      <p:sp>
        <p:nvSpPr>
          <p:cNvPr id="26683" name="Freeform 86"/>
          <p:cNvSpPr>
            <a:spLocks/>
          </p:cNvSpPr>
          <p:nvPr/>
        </p:nvSpPr>
        <p:spPr bwMode="auto">
          <a:xfrm>
            <a:off x="5653088" y="4656138"/>
            <a:ext cx="338137" cy="914400"/>
          </a:xfrm>
          <a:custGeom>
            <a:avLst/>
            <a:gdLst>
              <a:gd name="T0" fmla="*/ 74332936 w 532"/>
              <a:gd name="T1" fmla="*/ 580644000 h 1440"/>
              <a:gd name="T2" fmla="*/ 80392707 w 532"/>
              <a:gd name="T3" fmla="*/ 544353750 h 1440"/>
              <a:gd name="T4" fmla="*/ 116750698 w 532"/>
              <a:gd name="T5" fmla="*/ 520160250 h 1440"/>
              <a:gd name="T6" fmla="*/ 165228865 w 532"/>
              <a:gd name="T7" fmla="*/ 465724875 h 1440"/>
              <a:gd name="T8" fmla="*/ 195527085 w 532"/>
              <a:gd name="T9" fmla="*/ 387096000 h 1440"/>
              <a:gd name="T10" fmla="*/ 213706398 w 532"/>
              <a:gd name="T11" fmla="*/ 241935000 h 1440"/>
              <a:gd name="T12" fmla="*/ 213706398 w 532"/>
              <a:gd name="T13" fmla="*/ 211693125 h 1440"/>
              <a:gd name="T14" fmla="*/ 201586856 w 532"/>
              <a:gd name="T15" fmla="*/ 199596375 h 1440"/>
              <a:gd name="T16" fmla="*/ 177348407 w 532"/>
              <a:gd name="T17" fmla="*/ 120967500 h 1440"/>
              <a:gd name="T18" fmla="*/ 110690927 w 532"/>
              <a:gd name="T19" fmla="*/ 30241875 h 1440"/>
              <a:gd name="T20" fmla="*/ 92511614 w 532"/>
              <a:gd name="T21" fmla="*/ 12096750 h 1440"/>
              <a:gd name="T22" fmla="*/ 56153623 w 532"/>
              <a:gd name="T23" fmla="*/ 0 h 1440"/>
              <a:gd name="T24" fmla="*/ 19794998 w 532"/>
              <a:gd name="T25" fmla="*/ 12096750 h 1440"/>
              <a:gd name="T26" fmla="*/ 1615685 w 532"/>
              <a:gd name="T27" fmla="*/ 6048375 h 1440"/>
              <a:gd name="T28" fmla="*/ 7675456 w 532"/>
              <a:gd name="T29" fmla="*/ 6048375 h 14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32" h="1440">
                <a:moveTo>
                  <a:pt x="184" y="1440"/>
                </a:moveTo>
                <a:cubicBezTo>
                  <a:pt x="189" y="1420"/>
                  <a:pt x="185" y="1366"/>
                  <a:pt x="199" y="1350"/>
                </a:cubicBezTo>
                <a:cubicBezTo>
                  <a:pt x="223" y="1323"/>
                  <a:pt x="259" y="1310"/>
                  <a:pt x="289" y="1290"/>
                </a:cubicBezTo>
                <a:cubicBezTo>
                  <a:pt x="353" y="1248"/>
                  <a:pt x="346" y="1197"/>
                  <a:pt x="409" y="1155"/>
                </a:cubicBezTo>
                <a:cubicBezTo>
                  <a:pt x="462" y="1076"/>
                  <a:pt x="460" y="1093"/>
                  <a:pt x="484" y="960"/>
                </a:cubicBezTo>
                <a:cubicBezTo>
                  <a:pt x="509" y="820"/>
                  <a:pt x="515" y="742"/>
                  <a:pt x="529" y="600"/>
                </a:cubicBezTo>
                <a:cubicBezTo>
                  <a:pt x="499" y="600"/>
                  <a:pt x="527" y="541"/>
                  <a:pt x="529" y="525"/>
                </a:cubicBezTo>
                <a:cubicBezTo>
                  <a:pt x="532" y="494"/>
                  <a:pt x="499" y="495"/>
                  <a:pt x="499" y="495"/>
                </a:cubicBezTo>
                <a:cubicBezTo>
                  <a:pt x="461" y="439"/>
                  <a:pt x="460" y="364"/>
                  <a:pt x="439" y="300"/>
                </a:cubicBezTo>
                <a:cubicBezTo>
                  <a:pt x="406" y="200"/>
                  <a:pt x="367" y="106"/>
                  <a:pt x="274" y="75"/>
                </a:cubicBezTo>
                <a:cubicBezTo>
                  <a:pt x="259" y="60"/>
                  <a:pt x="248" y="40"/>
                  <a:pt x="229" y="30"/>
                </a:cubicBezTo>
                <a:cubicBezTo>
                  <a:pt x="201" y="15"/>
                  <a:pt x="139" y="0"/>
                  <a:pt x="139" y="0"/>
                </a:cubicBezTo>
                <a:cubicBezTo>
                  <a:pt x="109" y="10"/>
                  <a:pt x="79" y="20"/>
                  <a:pt x="49" y="30"/>
                </a:cubicBezTo>
                <a:cubicBezTo>
                  <a:pt x="34" y="35"/>
                  <a:pt x="18" y="22"/>
                  <a:pt x="4" y="15"/>
                </a:cubicBezTo>
                <a:cubicBezTo>
                  <a:pt x="0" y="13"/>
                  <a:pt x="14" y="15"/>
                  <a:pt x="19" y="15"/>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84" name="Freeform 87"/>
          <p:cNvSpPr>
            <a:spLocks/>
          </p:cNvSpPr>
          <p:nvPr/>
        </p:nvSpPr>
        <p:spPr bwMode="auto">
          <a:xfrm>
            <a:off x="3992563" y="5056188"/>
            <a:ext cx="1492250" cy="628650"/>
          </a:xfrm>
          <a:custGeom>
            <a:avLst/>
            <a:gdLst>
              <a:gd name="T0" fmla="*/ 179685688 w 2351"/>
              <a:gd name="T1" fmla="*/ 0 h 990"/>
              <a:gd name="T2" fmla="*/ 40691265 w 2351"/>
              <a:gd name="T3" fmla="*/ 72580500 h 990"/>
              <a:gd name="T4" fmla="*/ 4431684 w 2351"/>
              <a:gd name="T5" fmla="*/ 187499625 h 990"/>
              <a:gd name="T6" fmla="*/ 40691265 w 2351"/>
              <a:gd name="T7" fmla="*/ 272176875 h 990"/>
              <a:gd name="T8" fmla="*/ 167599161 w 2351"/>
              <a:gd name="T9" fmla="*/ 326612250 h 990"/>
              <a:gd name="T10" fmla="*/ 306592950 w 2351"/>
              <a:gd name="T11" fmla="*/ 320563875 h 990"/>
              <a:gd name="T12" fmla="*/ 397241901 w 2351"/>
              <a:gd name="T13" fmla="*/ 332660625 h 990"/>
              <a:gd name="T14" fmla="*/ 554365480 w 2351"/>
              <a:gd name="T15" fmla="*/ 362902500 h 990"/>
              <a:gd name="T16" fmla="*/ 669186850 w 2351"/>
              <a:gd name="T17" fmla="*/ 387096000 h 990"/>
              <a:gd name="T18" fmla="*/ 771921693 w 2351"/>
              <a:gd name="T19" fmla="*/ 393144375 h 990"/>
              <a:gd name="T20" fmla="*/ 832354327 w 2351"/>
              <a:gd name="T21" fmla="*/ 399192750 h 990"/>
              <a:gd name="T22" fmla="*/ 947175697 w 2351"/>
              <a:gd name="T23" fmla="*/ 393144375 h 9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351" h="990">
                <a:moveTo>
                  <a:pt x="446" y="0"/>
                </a:moveTo>
                <a:cubicBezTo>
                  <a:pt x="451" y="125"/>
                  <a:pt x="236" y="75"/>
                  <a:pt x="101" y="180"/>
                </a:cubicBezTo>
                <a:cubicBezTo>
                  <a:pt x="103" y="214"/>
                  <a:pt x="0" y="427"/>
                  <a:pt x="11" y="465"/>
                </a:cubicBezTo>
                <a:cubicBezTo>
                  <a:pt x="26" y="515"/>
                  <a:pt x="54" y="643"/>
                  <a:pt x="101" y="675"/>
                </a:cubicBezTo>
                <a:cubicBezTo>
                  <a:pt x="172" y="723"/>
                  <a:pt x="309" y="774"/>
                  <a:pt x="416" y="810"/>
                </a:cubicBezTo>
                <a:cubicBezTo>
                  <a:pt x="551" y="750"/>
                  <a:pt x="744" y="790"/>
                  <a:pt x="761" y="795"/>
                </a:cubicBezTo>
                <a:cubicBezTo>
                  <a:pt x="834" y="815"/>
                  <a:pt x="911" y="814"/>
                  <a:pt x="986" y="825"/>
                </a:cubicBezTo>
                <a:cubicBezTo>
                  <a:pt x="1083" y="793"/>
                  <a:pt x="1265" y="875"/>
                  <a:pt x="1376" y="900"/>
                </a:cubicBezTo>
                <a:cubicBezTo>
                  <a:pt x="1467" y="920"/>
                  <a:pt x="1569" y="952"/>
                  <a:pt x="1661" y="960"/>
                </a:cubicBezTo>
                <a:cubicBezTo>
                  <a:pt x="1746" y="967"/>
                  <a:pt x="1831" y="969"/>
                  <a:pt x="1916" y="975"/>
                </a:cubicBezTo>
                <a:cubicBezTo>
                  <a:pt x="1966" y="979"/>
                  <a:pt x="2016" y="985"/>
                  <a:pt x="2066" y="990"/>
                </a:cubicBezTo>
                <a:cubicBezTo>
                  <a:pt x="2311" y="974"/>
                  <a:pt x="2216" y="975"/>
                  <a:pt x="2351" y="975"/>
                </a:cubicBezTo>
              </a:path>
            </a:pathLst>
          </a:custGeom>
          <a:noFill/>
          <a:ln w="9525">
            <a:solidFill>
              <a:srgbClr val="9933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85" name="Rectangle 88"/>
          <p:cNvSpPr>
            <a:spLocks noChangeArrowheads="1"/>
          </p:cNvSpPr>
          <p:nvPr/>
        </p:nvSpPr>
        <p:spPr bwMode="auto">
          <a:xfrm>
            <a:off x="4143375" y="5143500"/>
            <a:ext cx="207963" cy="207963"/>
          </a:xfrm>
          <a:prstGeom prst="rect">
            <a:avLst/>
          </a:prstGeom>
          <a:solidFill>
            <a:srgbClr val="0000FF">
              <a:alpha val="36862"/>
            </a:srgbClr>
          </a:solidFill>
          <a:ln w="9525">
            <a:solidFill>
              <a:srgbClr val="3366FF"/>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900"/>
          </a:p>
        </p:txBody>
      </p:sp>
      <p:sp>
        <p:nvSpPr>
          <p:cNvPr id="26686" name="Freeform 89"/>
          <p:cNvSpPr>
            <a:spLocks/>
          </p:cNvSpPr>
          <p:nvPr/>
        </p:nvSpPr>
        <p:spPr bwMode="auto">
          <a:xfrm>
            <a:off x="3924300" y="4751388"/>
            <a:ext cx="1560513" cy="1344612"/>
          </a:xfrm>
          <a:custGeom>
            <a:avLst/>
            <a:gdLst>
              <a:gd name="T0" fmla="*/ 198467784 w 2457"/>
              <a:gd name="T1" fmla="*/ 0 h 2117"/>
              <a:gd name="T2" fmla="*/ 144009881 w 2457"/>
              <a:gd name="T3" fmla="*/ 30255993 h 2117"/>
              <a:gd name="T4" fmla="*/ 95603492 w 2457"/>
              <a:gd name="T5" fmla="*/ 78665836 h 2117"/>
              <a:gd name="T6" fmla="*/ 71399980 w 2457"/>
              <a:gd name="T7" fmla="*/ 114973536 h 2117"/>
              <a:gd name="T8" fmla="*/ 65349102 w 2457"/>
              <a:gd name="T9" fmla="*/ 133126750 h 2117"/>
              <a:gd name="T10" fmla="*/ 53247346 w 2457"/>
              <a:gd name="T11" fmla="*/ 151280600 h 2117"/>
              <a:gd name="T12" fmla="*/ 35094712 w 2457"/>
              <a:gd name="T13" fmla="*/ 217844293 h 2117"/>
              <a:gd name="T14" fmla="*/ 4840956 w 2457"/>
              <a:gd name="T15" fmla="*/ 387278743 h 2117"/>
              <a:gd name="T16" fmla="*/ 47196468 w 2457"/>
              <a:gd name="T17" fmla="*/ 484098429 h 2117"/>
              <a:gd name="T18" fmla="*/ 95603492 w 2457"/>
              <a:gd name="T19" fmla="*/ 538559343 h 2117"/>
              <a:gd name="T20" fmla="*/ 144009881 w 2457"/>
              <a:gd name="T21" fmla="*/ 593020258 h 2117"/>
              <a:gd name="T22" fmla="*/ 198467784 w 2457"/>
              <a:gd name="T23" fmla="*/ 617225179 h 2117"/>
              <a:gd name="T24" fmla="*/ 240823295 w 2457"/>
              <a:gd name="T25" fmla="*/ 629327958 h 2117"/>
              <a:gd name="T26" fmla="*/ 252925051 w 2457"/>
              <a:gd name="T27" fmla="*/ 647481172 h 2117"/>
              <a:gd name="T28" fmla="*/ 289230319 w 2457"/>
              <a:gd name="T29" fmla="*/ 659583951 h 2117"/>
              <a:gd name="T30" fmla="*/ 307382953 w 2457"/>
              <a:gd name="T31" fmla="*/ 671686094 h 2117"/>
              <a:gd name="T32" fmla="*/ 349738464 w 2457"/>
              <a:gd name="T33" fmla="*/ 683788872 h 2117"/>
              <a:gd name="T34" fmla="*/ 434450122 w 2457"/>
              <a:gd name="T35" fmla="*/ 714044865 h 2117"/>
              <a:gd name="T36" fmla="*/ 694636607 w 2457"/>
              <a:gd name="T37" fmla="*/ 786659630 h 2117"/>
              <a:gd name="T38" fmla="*/ 827755289 w 2457"/>
              <a:gd name="T39" fmla="*/ 810864551 h 2117"/>
              <a:gd name="T40" fmla="*/ 936670459 w 2457"/>
              <a:gd name="T41" fmla="*/ 847171616 h 2117"/>
              <a:gd name="T42" fmla="*/ 991127726 w 2457"/>
              <a:gd name="T43" fmla="*/ 853223322 h 21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57" h="2117">
                <a:moveTo>
                  <a:pt x="492" y="0"/>
                </a:moveTo>
                <a:cubicBezTo>
                  <a:pt x="447" y="30"/>
                  <a:pt x="402" y="45"/>
                  <a:pt x="357" y="75"/>
                </a:cubicBezTo>
                <a:cubicBezTo>
                  <a:pt x="323" y="126"/>
                  <a:pt x="280" y="152"/>
                  <a:pt x="237" y="195"/>
                </a:cubicBezTo>
                <a:cubicBezTo>
                  <a:pt x="201" y="302"/>
                  <a:pt x="252" y="173"/>
                  <a:pt x="177" y="285"/>
                </a:cubicBezTo>
                <a:cubicBezTo>
                  <a:pt x="168" y="298"/>
                  <a:pt x="169" y="316"/>
                  <a:pt x="162" y="330"/>
                </a:cubicBezTo>
                <a:cubicBezTo>
                  <a:pt x="154" y="346"/>
                  <a:pt x="142" y="360"/>
                  <a:pt x="132" y="375"/>
                </a:cubicBezTo>
                <a:cubicBezTo>
                  <a:pt x="118" y="431"/>
                  <a:pt x="101" y="484"/>
                  <a:pt x="87" y="540"/>
                </a:cubicBezTo>
                <a:cubicBezTo>
                  <a:pt x="92" y="665"/>
                  <a:pt x="0" y="835"/>
                  <a:pt x="12" y="960"/>
                </a:cubicBezTo>
                <a:cubicBezTo>
                  <a:pt x="20" y="1038"/>
                  <a:pt x="78" y="1141"/>
                  <a:pt x="117" y="1200"/>
                </a:cubicBezTo>
                <a:cubicBezTo>
                  <a:pt x="137" y="1230"/>
                  <a:pt x="207" y="1315"/>
                  <a:pt x="237" y="1335"/>
                </a:cubicBezTo>
                <a:cubicBezTo>
                  <a:pt x="252" y="1345"/>
                  <a:pt x="335" y="1448"/>
                  <a:pt x="357" y="1470"/>
                </a:cubicBezTo>
                <a:cubicBezTo>
                  <a:pt x="392" y="1505"/>
                  <a:pt x="463" y="1489"/>
                  <a:pt x="492" y="1530"/>
                </a:cubicBezTo>
                <a:cubicBezTo>
                  <a:pt x="518" y="1567"/>
                  <a:pt x="561" y="1536"/>
                  <a:pt x="597" y="1560"/>
                </a:cubicBezTo>
                <a:cubicBezTo>
                  <a:pt x="607" y="1575"/>
                  <a:pt x="612" y="1595"/>
                  <a:pt x="627" y="1605"/>
                </a:cubicBezTo>
                <a:cubicBezTo>
                  <a:pt x="654" y="1622"/>
                  <a:pt x="687" y="1625"/>
                  <a:pt x="717" y="1635"/>
                </a:cubicBezTo>
                <a:cubicBezTo>
                  <a:pt x="734" y="1641"/>
                  <a:pt x="746" y="1657"/>
                  <a:pt x="762" y="1665"/>
                </a:cubicBezTo>
                <a:cubicBezTo>
                  <a:pt x="784" y="1676"/>
                  <a:pt x="848" y="1690"/>
                  <a:pt x="867" y="1695"/>
                </a:cubicBezTo>
                <a:cubicBezTo>
                  <a:pt x="934" y="1739"/>
                  <a:pt x="1000" y="1755"/>
                  <a:pt x="1077" y="1770"/>
                </a:cubicBezTo>
                <a:cubicBezTo>
                  <a:pt x="1264" y="1894"/>
                  <a:pt x="1503" y="1926"/>
                  <a:pt x="1722" y="1950"/>
                </a:cubicBezTo>
                <a:cubicBezTo>
                  <a:pt x="1831" y="1977"/>
                  <a:pt x="1942" y="1992"/>
                  <a:pt x="2052" y="2010"/>
                </a:cubicBezTo>
                <a:cubicBezTo>
                  <a:pt x="2140" y="2025"/>
                  <a:pt x="2236" y="2071"/>
                  <a:pt x="2322" y="2100"/>
                </a:cubicBezTo>
                <a:cubicBezTo>
                  <a:pt x="2373" y="2117"/>
                  <a:pt x="2394" y="2115"/>
                  <a:pt x="2457" y="2115"/>
                </a:cubicBezTo>
              </a:path>
            </a:pathLst>
          </a:custGeom>
          <a:noFill/>
          <a:ln w="9525">
            <a:solidFill>
              <a:srgbClr val="99CC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87" name="Freeform 90"/>
          <p:cNvSpPr>
            <a:spLocks/>
          </p:cNvSpPr>
          <p:nvPr/>
        </p:nvSpPr>
        <p:spPr bwMode="auto">
          <a:xfrm>
            <a:off x="3246438" y="4421188"/>
            <a:ext cx="2295525" cy="1512887"/>
          </a:xfrm>
          <a:custGeom>
            <a:avLst/>
            <a:gdLst>
              <a:gd name="T0" fmla="*/ 0 w 3615"/>
              <a:gd name="T1" fmla="*/ 960481357 h 2383"/>
              <a:gd name="T2" fmla="*/ 24193500 w 3615"/>
              <a:gd name="T3" fmla="*/ 760968829 h 2383"/>
              <a:gd name="T4" fmla="*/ 96774000 w 3615"/>
              <a:gd name="T5" fmla="*/ 573547969 h 2383"/>
              <a:gd name="T6" fmla="*/ 108870750 w 3615"/>
              <a:gd name="T7" fmla="*/ 537272963 h 2383"/>
              <a:gd name="T8" fmla="*/ 151209375 w 3615"/>
              <a:gd name="T9" fmla="*/ 440539616 h 2383"/>
              <a:gd name="T10" fmla="*/ 163306125 w 3615"/>
              <a:gd name="T11" fmla="*/ 422402114 h 2383"/>
              <a:gd name="T12" fmla="*/ 199596375 w 3615"/>
              <a:gd name="T13" fmla="*/ 307531264 h 2383"/>
              <a:gd name="T14" fmla="*/ 235886625 w 3615"/>
              <a:gd name="T15" fmla="*/ 253118756 h 2383"/>
              <a:gd name="T16" fmla="*/ 284273625 w 3615"/>
              <a:gd name="T17" fmla="*/ 186614580 h 2383"/>
              <a:gd name="T18" fmla="*/ 368950875 w 3615"/>
              <a:gd name="T19" fmla="*/ 126156238 h 2383"/>
              <a:gd name="T20" fmla="*/ 441531375 w 3615"/>
              <a:gd name="T21" fmla="*/ 77789564 h 2383"/>
              <a:gd name="T22" fmla="*/ 495966750 w 3615"/>
              <a:gd name="T23" fmla="*/ 59652061 h 2383"/>
              <a:gd name="T24" fmla="*/ 677418000 w 3615"/>
              <a:gd name="T25" fmla="*/ 23377056 h 2383"/>
              <a:gd name="T26" fmla="*/ 828627375 w 3615"/>
              <a:gd name="T27" fmla="*/ 5239554 h 2383"/>
              <a:gd name="T28" fmla="*/ 1415319750 w 3615"/>
              <a:gd name="T29" fmla="*/ 11285388 h 2383"/>
              <a:gd name="T30" fmla="*/ 1433464875 w 3615"/>
              <a:gd name="T31" fmla="*/ 17331222 h 2383"/>
              <a:gd name="T32" fmla="*/ 1439513250 w 3615"/>
              <a:gd name="T33" fmla="*/ 35468725 h 2383"/>
              <a:gd name="T34" fmla="*/ 1457658375 w 3615"/>
              <a:gd name="T35" fmla="*/ 83835398 h 238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615" h="2383">
                <a:moveTo>
                  <a:pt x="0" y="2383"/>
                </a:moveTo>
                <a:cubicBezTo>
                  <a:pt x="27" y="2220"/>
                  <a:pt x="20" y="2049"/>
                  <a:pt x="60" y="1888"/>
                </a:cubicBezTo>
                <a:cubicBezTo>
                  <a:pt x="100" y="1728"/>
                  <a:pt x="148" y="1561"/>
                  <a:pt x="240" y="1423"/>
                </a:cubicBezTo>
                <a:cubicBezTo>
                  <a:pt x="258" y="1397"/>
                  <a:pt x="252" y="1359"/>
                  <a:pt x="270" y="1333"/>
                </a:cubicBezTo>
                <a:cubicBezTo>
                  <a:pt x="319" y="1260"/>
                  <a:pt x="336" y="1171"/>
                  <a:pt x="375" y="1093"/>
                </a:cubicBezTo>
                <a:cubicBezTo>
                  <a:pt x="383" y="1077"/>
                  <a:pt x="397" y="1064"/>
                  <a:pt x="405" y="1048"/>
                </a:cubicBezTo>
                <a:cubicBezTo>
                  <a:pt x="446" y="966"/>
                  <a:pt x="445" y="838"/>
                  <a:pt x="495" y="763"/>
                </a:cubicBezTo>
                <a:cubicBezTo>
                  <a:pt x="525" y="718"/>
                  <a:pt x="568" y="679"/>
                  <a:pt x="585" y="628"/>
                </a:cubicBezTo>
                <a:cubicBezTo>
                  <a:pt x="609" y="555"/>
                  <a:pt x="643" y="505"/>
                  <a:pt x="705" y="463"/>
                </a:cubicBezTo>
                <a:cubicBezTo>
                  <a:pt x="754" y="390"/>
                  <a:pt x="832" y="341"/>
                  <a:pt x="915" y="313"/>
                </a:cubicBezTo>
                <a:cubicBezTo>
                  <a:pt x="968" y="260"/>
                  <a:pt x="1027" y="223"/>
                  <a:pt x="1095" y="193"/>
                </a:cubicBezTo>
                <a:cubicBezTo>
                  <a:pt x="1138" y="174"/>
                  <a:pt x="1191" y="174"/>
                  <a:pt x="1230" y="148"/>
                </a:cubicBezTo>
                <a:cubicBezTo>
                  <a:pt x="1366" y="57"/>
                  <a:pt x="1521" y="70"/>
                  <a:pt x="1680" y="58"/>
                </a:cubicBezTo>
                <a:cubicBezTo>
                  <a:pt x="1806" y="49"/>
                  <a:pt x="1930" y="34"/>
                  <a:pt x="2055" y="13"/>
                </a:cubicBezTo>
                <a:cubicBezTo>
                  <a:pt x="2537" y="22"/>
                  <a:pt x="3028" y="0"/>
                  <a:pt x="3510" y="28"/>
                </a:cubicBezTo>
                <a:cubicBezTo>
                  <a:pt x="3525" y="33"/>
                  <a:pt x="3544" y="32"/>
                  <a:pt x="3555" y="43"/>
                </a:cubicBezTo>
                <a:cubicBezTo>
                  <a:pt x="3566" y="54"/>
                  <a:pt x="3563" y="74"/>
                  <a:pt x="3570" y="88"/>
                </a:cubicBezTo>
                <a:cubicBezTo>
                  <a:pt x="3593" y="134"/>
                  <a:pt x="3615" y="155"/>
                  <a:pt x="3615" y="208"/>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88" name="Rectangle 91"/>
          <p:cNvSpPr>
            <a:spLocks noChangeArrowheads="1"/>
          </p:cNvSpPr>
          <p:nvPr/>
        </p:nvSpPr>
        <p:spPr bwMode="auto">
          <a:xfrm>
            <a:off x="2981325" y="5572125"/>
            <a:ext cx="447675" cy="246063"/>
          </a:xfrm>
          <a:prstGeom prst="rect">
            <a:avLst/>
          </a:prstGeom>
          <a:solidFill>
            <a:srgbClr val="800000">
              <a:alpha val="25098"/>
            </a:srgbClr>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900">
                <a:latin typeface="Times New Roman" pitchFamily="18" charset="0"/>
              </a:rPr>
              <a:t>Hin</a:t>
            </a:r>
            <a:endParaRPr lang="en-US" altLang="zh-CN" sz="900"/>
          </a:p>
        </p:txBody>
      </p:sp>
      <p:sp>
        <p:nvSpPr>
          <p:cNvPr id="26689" name="AutoShape 92"/>
          <p:cNvSpPr>
            <a:spLocks/>
          </p:cNvSpPr>
          <p:nvPr/>
        </p:nvSpPr>
        <p:spPr bwMode="auto">
          <a:xfrm>
            <a:off x="2665413" y="3856038"/>
            <a:ext cx="114300" cy="1485900"/>
          </a:xfrm>
          <a:prstGeom prst="rightBrace">
            <a:avLst>
              <a:gd name="adj1" fmla="val 108333"/>
              <a:gd name="adj2" fmla="val 27051"/>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6690" name="Freeform 93"/>
          <p:cNvSpPr>
            <a:spLocks/>
          </p:cNvSpPr>
          <p:nvPr/>
        </p:nvSpPr>
        <p:spPr bwMode="auto">
          <a:xfrm>
            <a:off x="2760663" y="4233863"/>
            <a:ext cx="1485900" cy="315912"/>
          </a:xfrm>
          <a:custGeom>
            <a:avLst/>
            <a:gdLst>
              <a:gd name="T0" fmla="*/ 1022175375 w 2160"/>
              <a:gd name="T1" fmla="*/ 193411612 h 516"/>
              <a:gd name="T2" fmla="*/ 802123904 w 2160"/>
              <a:gd name="T3" fmla="*/ 29236554 h 516"/>
              <a:gd name="T4" fmla="*/ 0 w 2160"/>
              <a:gd name="T5" fmla="*/ 17991678 h 516"/>
              <a:gd name="T6" fmla="*/ 0 60000 65536"/>
              <a:gd name="T7" fmla="*/ 0 60000 65536"/>
              <a:gd name="T8" fmla="*/ 0 60000 65536"/>
            </a:gdLst>
            <a:ahLst/>
            <a:cxnLst>
              <a:cxn ang="T6">
                <a:pos x="T0" y="T1"/>
              </a:cxn>
              <a:cxn ang="T7">
                <a:pos x="T2" y="T3"/>
              </a:cxn>
              <a:cxn ang="T8">
                <a:pos x="T4" y="T5"/>
              </a:cxn>
            </a:cxnLst>
            <a:rect l="0" t="0" r="r" b="b"/>
            <a:pathLst>
              <a:path w="2160" h="516">
                <a:moveTo>
                  <a:pt x="2160" y="516"/>
                </a:moveTo>
                <a:cubicBezTo>
                  <a:pt x="2083" y="443"/>
                  <a:pt x="2055" y="156"/>
                  <a:pt x="1695" y="78"/>
                </a:cubicBezTo>
                <a:cubicBezTo>
                  <a:pt x="1335" y="0"/>
                  <a:pt x="353" y="54"/>
                  <a:pt x="0" y="48"/>
                </a:cubicBezTo>
              </a:path>
            </a:pathLst>
          </a:custGeom>
          <a:noFill/>
          <a:ln w="19050">
            <a:solidFill>
              <a:srgbClr val="800000"/>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91" name="Rectangle 94"/>
          <p:cNvSpPr>
            <a:spLocks noChangeArrowheads="1"/>
          </p:cNvSpPr>
          <p:nvPr/>
        </p:nvSpPr>
        <p:spPr bwMode="auto">
          <a:xfrm>
            <a:off x="1474788" y="3856038"/>
            <a:ext cx="1143000" cy="154305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lnSpc>
                <a:spcPct val="140000"/>
              </a:lnSpc>
              <a:spcBef>
                <a:spcPct val="0"/>
              </a:spcBef>
              <a:buClrTx/>
              <a:buSzTx/>
              <a:buFontTx/>
              <a:buNone/>
            </a:pPr>
            <a:r>
              <a:rPr lang="zh-CN" altLang="en-US" sz="900">
                <a:latin typeface="Times New Roman" pitchFamily="18" charset="0"/>
              </a:rPr>
              <a:t>缓冲区号</a:t>
            </a:r>
          </a:p>
          <a:p>
            <a:pPr algn="just" eaLnBrk="1" hangingPunct="1">
              <a:lnSpc>
                <a:spcPct val="140000"/>
              </a:lnSpc>
              <a:spcBef>
                <a:spcPct val="0"/>
              </a:spcBef>
              <a:buClrTx/>
              <a:buSzTx/>
              <a:buFontTx/>
              <a:buNone/>
            </a:pPr>
            <a:r>
              <a:rPr lang="zh-CN" altLang="en-US" sz="900">
                <a:latin typeface="Times New Roman" pitchFamily="18" charset="0"/>
              </a:rPr>
              <a:t>设备号</a:t>
            </a:r>
          </a:p>
          <a:p>
            <a:pPr algn="just" eaLnBrk="1" hangingPunct="1">
              <a:lnSpc>
                <a:spcPct val="140000"/>
              </a:lnSpc>
              <a:spcBef>
                <a:spcPct val="0"/>
              </a:spcBef>
              <a:buClrTx/>
              <a:buSzTx/>
              <a:buFontTx/>
              <a:buNone/>
            </a:pPr>
            <a:r>
              <a:rPr lang="zh-CN" altLang="en-US" sz="900">
                <a:latin typeface="Times New Roman" pitchFamily="18" charset="0"/>
              </a:rPr>
              <a:t>设备上的数据块号</a:t>
            </a:r>
          </a:p>
          <a:p>
            <a:pPr algn="just" eaLnBrk="1" hangingPunct="1">
              <a:lnSpc>
                <a:spcPct val="140000"/>
              </a:lnSpc>
              <a:spcBef>
                <a:spcPct val="0"/>
              </a:spcBef>
              <a:buClrTx/>
              <a:buSzTx/>
              <a:buFontTx/>
              <a:buNone/>
            </a:pPr>
            <a:r>
              <a:rPr lang="zh-CN" altLang="en-US" sz="900">
                <a:latin typeface="Times New Roman" pitchFamily="18" charset="0"/>
              </a:rPr>
              <a:t>互斥标识位</a:t>
            </a:r>
          </a:p>
          <a:p>
            <a:pPr algn="just" eaLnBrk="1" hangingPunct="1">
              <a:lnSpc>
                <a:spcPct val="140000"/>
              </a:lnSpc>
              <a:spcBef>
                <a:spcPct val="0"/>
              </a:spcBef>
              <a:buClrTx/>
              <a:buSzTx/>
              <a:buFontTx/>
              <a:buNone/>
            </a:pPr>
            <a:r>
              <a:rPr lang="zh-CN" altLang="en-US" sz="900">
                <a:latin typeface="Times New Roman" pitchFamily="18" charset="0"/>
              </a:rPr>
              <a:t>队列指针</a:t>
            </a:r>
          </a:p>
          <a:p>
            <a:pPr algn="just" eaLnBrk="1" hangingPunct="1">
              <a:lnSpc>
                <a:spcPct val="140000"/>
              </a:lnSpc>
              <a:spcBef>
                <a:spcPct val="0"/>
              </a:spcBef>
              <a:buClrTx/>
              <a:buSzTx/>
              <a:buFontTx/>
              <a:buNone/>
            </a:pPr>
            <a:endParaRPr lang="zh-CN" altLang="en-US" sz="900">
              <a:latin typeface="Times New Roman" pitchFamily="18" charset="0"/>
            </a:endParaRPr>
          </a:p>
          <a:p>
            <a:pPr algn="just" eaLnBrk="1" hangingPunct="1">
              <a:lnSpc>
                <a:spcPct val="140000"/>
              </a:lnSpc>
              <a:spcBef>
                <a:spcPct val="0"/>
              </a:spcBef>
              <a:buClrTx/>
              <a:buSzTx/>
              <a:buFontTx/>
              <a:buNone/>
            </a:pPr>
            <a:r>
              <a:rPr lang="zh-CN" altLang="en-US" sz="900">
                <a:latin typeface="Times New Roman" pitchFamily="18" charset="0"/>
              </a:rPr>
              <a:t>数据区</a:t>
            </a:r>
            <a:endParaRPr lang="zh-CN" altLang="en-US" sz="900"/>
          </a:p>
        </p:txBody>
      </p:sp>
      <p:sp>
        <p:nvSpPr>
          <p:cNvPr id="26692" name="Rectangle 95"/>
          <p:cNvSpPr>
            <a:spLocks noChangeArrowheads="1"/>
          </p:cNvSpPr>
          <p:nvPr/>
        </p:nvSpPr>
        <p:spPr bwMode="auto">
          <a:xfrm>
            <a:off x="1616075" y="3625850"/>
            <a:ext cx="10287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900">
                <a:latin typeface="Times New Roman" pitchFamily="18" charset="0"/>
              </a:rPr>
              <a:t>缓冲区数据结构</a:t>
            </a:r>
            <a:endParaRPr lang="zh-CN" altLang="en-US" sz="900"/>
          </a:p>
        </p:txBody>
      </p:sp>
      <p:sp>
        <p:nvSpPr>
          <p:cNvPr id="26693" name="Line 96"/>
          <p:cNvSpPr>
            <a:spLocks noChangeShapeType="1"/>
          </p:cNvSpPr>
          <p:nvPr/>
        </p:nvSpPr>
        <p:spPr bwMode="auto">
          <a:xfrm>
            <a:off x="1482725" y="4705350"/>
            <a:ext cx="11430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94" name="Line 97"/>
          <p:cNvSpPr>
            <a:spLocks noChangeShapeType="1"/>
          </p:cNvSpPr>
          <p:nvPr/>
        </p:nvSpPr>
        <p:spPr bwMode="auto">
          <a:xfrm>
            <a:off x="1482725" y="4506913"/>
            <a:ext cx="114300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95" name="Line 98"/>
          <p:cNvSpPr>
            <a:spLocks noChangeShapeType="1"/>
          </p:cNvSpPr>
          <p:nvPr/>
        </p:nvSpPr>
        <p:spPr bwMode="auto">
          <a:xfrm>
            <a:off x="1482725" y="4310063"/>
            <a:ext cx="1143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96" name="Line 99"/>
          <p:cNvSpPr>
            <a:spLocks noChangeShapeType="1"/>
          </p:cNvSpPr>
          <p:nvPr/>
        </p:nvSpPr>
        <p:spPr bwMode="auto">
          <a:xfrm>
            <a:off x="1482725" y="4111625"/>
            <a:ext cx="1143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97" name="Line 100"/>
          <p:cNvSpPr>
            <a:spLocks noChangeShapeType="1"/>
          </p:cNvSpPr>
          <p:nvPr/>
        </p:nvSpPr>
        <p:spPr bwMode="auto">
          <a:xfrm>
            <a:off x="1484313" y="4902200"/>
            <a:ext cx="1143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3"/>
          <p:cNvSpPr>
            <a:spLocks noChangeArrowheads="1"/>
          </p:cNvSpPr>
          <p:nvPr/>
        </p:nvSpPr>
        <p:spPr bwMode="auto">
          <a:xfrm>
            <a:off x="762000" y="1143000"/>
            <a:ext cx="7391400" cy="685800"/>
          </a:xfrm>
          <a:prstGeom prst="rect">
            <a:avLst/>
          </a:prstGeom>
          <a:solidFill>
            <a:srgbClr val="FFFFFF"/>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638" indent="-274638" eaLnBrk="0" hangingPunct="0">
              <a:spcBef>
                <a:spcPct val="20000"/>
              </a:spcBef>
              <a:buClr>
                <a:srgbClr val="993300"/>
              </a:buClr>
              <a:buSzPct val="90000"/>
              <a:buFont typeface="Wingdings" pitchFamily="2" charset="2"/>
              <a:buChar char="n"/>
              <a:tabLst>
                <a:tab pos="809625" algn="l"/>
              </a:tabLst>
              <a:defRPr sz="2800" b="1">
                <a:solidFill>
                  <a:schemeClr val="tx1"/>
                </a:solidFill>
                <a:latin typeface="Arial" charset="0"/>
                <a:ea typeface="宋体" pitchFamily="2" charset="-122"/>
              </a:defRPr>
            </a:lvl1pPr>
            <a:lvl2pPr marL="454025" indent="80963" eaLnBrk="0" hangingPunct="0">
              <a:spcBef>
                <a:spcPct val="20000"/>
              </a:spcBef>
              <a:buClr>
                <a:srgbClr val="CC6600"/>
              </a:buClr>
              <a:buSzPct val="80000"/>
              <a:buFont typeface="Wingdings" pitchFamily="2" charset="2"/>
              <a:buChar char="l"/>
              <a:tabLst>
                <a:tab pos="809625"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809625" algn="l"/>
              </a:tabLst>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tabLst>
                <a:tab pos="809625" algn="l"/>
              </a:tabLst>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9pPr>
          </a:lstStyle>
          <a:p>
            <a:pPr eaLnBrk="1" hangingPunct="1">
              <a:lnSpc>
                <a:spcPct val="130000"/>
              </a:lnSpc>
              <a:spcBef>
                <a:spcPct val="0"/>
              </a:spcBef>
              <a:buClr>
                <a:srgbClr val="FF0000"/>
              </a:buClr>
              <a:buFont typeface="Wingdings" pitchFamily="2" charset="2"/>
              <a:buChar char="l"/>
            </a:pPr>
            <a:r>
              <a:rPr lang="zh-CN" altLang="en-US" sz="2600"/>
              <a:t>单缓冲，双缓冲，环形缓冲，</a:t>
            </a:r>
            <a:r>
              <a:rPr lang="zh-CN" altLang="en-US" sz="2600">
                <a:solidFill>
                  <a:srgbClr val="CC0000"/>
                </a:solidFill>
              </a:rPr>
              <a:t>缓冲池</a:t>
            </a:r>
            <a:endParaRPr lang="zh-CN" altLang="en-US" sz="2400">
              <a:solidFill>
                <a:srgbClr val="CC0000"/>
              </a:solidFill>
            </a:endParaRPr>
          </a:p>
        </p:txBody>
      </p:sp>
      <p:sp>
        <p:nvSpPr>
          <p:cNvPr id="27652" name="Rectangle 2"/>
          <p:cNvSpPr>
            <a:spLocks noChangeArrowheads="1"/>
          </p:cNvSpPr>
          <p:nvPr/>
        </p:nvSpPr>
        <p:spPr bwMode="auto">
          <a:xfrm>
            <a:off x="838200" y="490538"/>
            <a:ext cx="716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3200" dirty="0">
                <a:latin typeface="黑体" pitchFamily="2" charset="-122"/>
                <a:ea typeface="黑体" pitchFamily="2" charset="-122"/>
              </a:rPr>
              <a:t>缓冲技术软件缓冲的</a:t>
            </a:r>
            <a:r>
              <a:rPr lang="en-US" altLang="zh-CN" sz="3200" dirty="0">
                <a:latin typeface="黑体" pitchFamily="2" charset="-122"/>
                <a:ea typeface="黑体" pitchFamily="2" charset="-122"/>
              </a:rPr>
              <a:t>4</a:t>
            </a:r>
            <a:r>
              <a:rPr lang="zh-CN" altLang="en-US" sz="3200" dirty="0">
                <a:latin typeface="黑体" pitchFamily="2" charset="-122"/>
                <a:ea typeface="黑体" pitchFamily="2" charset="-122"/>
              </a:rPr>
              <a:t>种实现方法</a:t>
            </a:r>
          </a:p>
        </p:txBody>
      </p:sp>
      <p:sp>
        <p:nvSpPr>
          <p:cNvPr id="27653" name="Rectangle 8"/>
          <p:cNvSpPr>
            <a:spLocks noChangeArrowheads="1"/>
          </p:cNvSpPr>
          <p:nvPr/>
        </p:nvSpPr>
        <p:spPr bwMode="auto">
          <a:xfrm>
            <a:off x="3949700" y="6307138"/>
            <a:ext cx="222250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600">
                <a:solidFill>
                  <a:srgbClr val="CC0000"/>
                </a:solidFill>
                <a:latin typeface="Times New Roman" pitchFamily="18" charset="0"/>
              </a:rPr>
              <a:t>缓冲池的工作流程</a:t>
            </a:r>
            <a:endParaRPr lang="zh-CN" altLang="en-US" sz="1600">
              <a:solidFill>
                <a:srgbClr val="CC0000"/>
              </a:solidFill>
            </a:endParaRPr>
          </a:p>
        </p:txBody>
      </p:sp>
      <p:sp>
        <p:nvSpPr>
          <p:cNvPr id="27654" name="Rectangle 53"/>
          <p:cNvSpPr>
            <a:spLocks noChangeArrowheads="1"/>
          </p:cNvSpPr>
          <p:nvPr/>
        </p:nvSpPr>
        <p:spPr bwMode="auto">
          <a:xfrm>
            <a:off x="2943225" y="3063875"/>
            <a:ext cx="4287838" cy="3167063"/>
          </a:xfrm>
          <a:prstGeom prst="rect">
            <a:avLst/>
          </a:prstGeom>
          <a:solidFill>
            <a:srgbClr val="C0C0C0">
              <a:alpha val="5098"/>
            </a:srgbClr>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600"/>
          </a:p>
        </p:txBody>
      </p:sp>
      <p:sp>
        <p:nvSpPr>
          <p:cNvPr id="27655" name="Rectangle 6"/>
          <p:cNvSpPr>
            <a:spLocks noChangeArrowheads="1"/>
          </p:cNvSpPr>
          <p:nvPr/>
        </p:nvSpPr>
        <p:spPr bwMode="auto">
          <a:xfrm>
            <a:off x="1905000" y="5468938"/>
            <a:ext cx="1046163"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600">
                <a:solidFill>
                  <a:srgbClr val="993366"/>
                </a:solidFill>
                <a:latin typeface="Times New Roman" pitchFamily="18" charset="0"/>
              </a:rPr>
              <a:t>提取输出</a:t>
            </a:r>
            <a:endParaRPr lang="zh-CN" altLang="en-US" sz="1600"/>
          </a:p>
        </p:txBody>
      </p:sp>
      <p:sp>
        <p:nvSpPr>
          <p:cNvPr id="27656" name="Rectangle 7"/>
          <p:cNvSpPr>
            <a:spLocks noChangeArrowheads="1"/>
          </p:cNvSpPr>
          <p:nvPr/>
        </p:nvSpPr>
        <p:spPr bwMode="auto">
          <a:xfrm>
            <a:off x="838200" y="4933950"/>
            <a:ext cx="1071563" cy="474663"/>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1600">
                <a:latin typeface="Times New Roman" pitchFamily="18" charset="0"/>
              </a:rPr>
              <a:t>输入设备</a:t>
            </a:r>
            <a:endParaRPr lang="zh-CN" altLang="en-US" sz="1600"/>
          </a:p>
        </p:txBody>
      </p:sp>
      <p:sp>
        <p:nvSpPr>
          <p:cNvPr id="27657" name="Rectangle 9"/>
          <p:cNvSpPr>
            <a:spLocks noChangeArrowheads="1"/>
          </p:cNvSpPr>
          <p:nvPr/>
        </p:nvSpPr>
        <p:spPr bwMode="auto">
          <a:xfrm>
            <a:off x="838200" y="5535613"/>
            <a:ext cx="1071563" cy="474662"/>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1600">
                <a:latin typeface="Times New Roman" pitchFamily="18" charset="0"/>
              </a:rPr>
              <a:t>输出设备</a:t>
            </a:r>
            <a:endParaRPr lang="zh-CN" altLang="en-US" sz="1600"/>
          </a:p>
        </p:txBody>
      </p:sp>
      <p:sp>
        <p:nvSpPr>
          <p:cNvPr id="27658" name="Rectangle 10"/>
          <p:cNvSpPr>
            <a:spLocks noChangeArrowheads="1"/>
          </p:cNvSpPr>
          <p:nvPr/>
        </p:nvSpPr>
        <p:spPr bwMode="auto">
          <a:xfrm>
            <a:off x="3111500" y="5597525"/>
            <a:ext cx="600075" cy="390525"/>
          </a:xfrm>
          <a:prstGeom prst="rect">
            <a:avLst/>
          </a:prstGeom>
          <a:solidFill>
            <a:srgbClr val="0000FF">
              <a:alpha val="20000"/>
            </a:srgbClr>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600">
                <a:latin typeface="Times New Roman" pitchFamily="18" charset="0"/>
              </a:rPr>
              <a:t>Sout</a:t>
            </a:r>
            <a:endParaRPr lang="en-US" altLang="zh-CN" sz="1600"/>
          </a:p>
        </p:txBody>
      </p:sp>
      <p:sp>
        <p:nvSpPr>
          <p:cNvPr id="27659" name="Rectangle 11"/>
          <p:cNvSpPr>
            <a:spLocks noChangeArrowheads="1"/>
          </p:cNvSpPr>
          <p:nvPr/>
        </p:nvSpPr>
        <p:spPr bwMode="auto">
          <a:xfrm>
            <a:off x="6464300" y="5597525"/>
            <a:ext cx="615950" cy="390525"/>
          </a:xfrm>
          <a:prstGeom prst="rect">
            <a:avLst/>
          </a:prstGeom>
          <a:solidFill>
            <a:srgbClr val="0000FF">
              <a:alpha val="20000"/>
            </a:srgbClr>
          </a:solidFill>
          <a:ln w="9525">
            <a:solidFill>
              <a:srgbClr val="000000"/>
            </a:solidFill>
            <a:miter lim="800000"/>
            <a:headEnd/>
            <a:tailEnd/>
          </a:ln>
        </p:spPr>
        <p:txBody>
          <a:bodyPr lIns="0" rIns="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600">
                <a:latin typeface="Times New Roman" pitchFamily="18" charset="0"/>
              </a:rPr>
              <a:t>Hout</a:t>
            </a:r>
            <a:endParaRPr lang="en-US" altLang="zh-CN" sz="1600"/>
          </a:p>
        </p:txBody>
      </p:sp>
      <p:sp>
        <p:nvSpPr>
          <p:cNvPr id="27660" name="Rectangle 12"/>
          <p:cNvSpPr>
            <a:spLocks noChangeArrowheads="1"/>
          </p:cNvSpPr>
          <p:nvPr/>
        </p:nvSpPr>
        <p:spPr bwMode="auto">
          <a:xfrm>
            <a:off x="8226425" y="4660900"/>
            <a:ext cx="612775" cy="1268413"/>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endParaRPr lang="en-US" altLang="zh-CN" sz="1600">
              <a:latin typeface="Times New Roman" pitchFamily="18" charset="0"/>
            </a:endParaRPr>
          </a:p>
          <a:p>
            <a:pPr algn="just" eaLnBrk="1" hangingPunct="1">
              <a:spcBef>
                <a:spcPct val="0"/>
              </a:spcBef>
              <a:buClrTx/>
              <a:buSzTx/>
              <a:buFontTx/>
              <a:buNone/>
            </a:pPr>
            <a:r>
              <a:rPr lang="en-US" altLang="zh-CN" sz="1600">
                <a:latin typeface="Times New Roman" pitchFamily="18" charset="0"/>
              </a:rPr>
              <a:t>CPU</a:t>
            </a:r>
            <a:endParaRPr lang="en-US" altLang="zh-CN" sz="1600"/>
          </a:p>
        </p:txBody>
      </p:sp>
      <p:sp>
        <p:nvSpPr>
          <p:cNvPr id="27661" name="Line 13"/>
          <p:cNvSpPr>
            <a:spLocks noChangeShapeType="1"/>
          </p:cNvSpPr>
          <p:nvPr/>
        </p:nvSpPr>
        <p:spPr bwMode="auto">
          <a:xfrm>
            <a:off x="1905000" y="5181600"/>
            <a:ext cx="1219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2" name="Line 14"/>
          <p:cNvSpPr>
            <a:spLocks noChangeShapeType="1"/>
          </p:cNvSpPr>
          <p:nvPr/>
        </p:nvSpPr>
        <p:spPr bwMode="auto">
          <a:xfrm flipH="1" flipV="1">
            <a:off x="1905000" y="5791200"/>
            <a:ext cx="1219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3" name="Line 15"/>
          <p:cNvSpPr>
            <a:spLocks noChangeShapeType="1"/>
          </p:cNvSpPr>
          <p:nvPr/>
        </p:nvSpPr>
        <p:spPr bwMode="auto">
          <a:xfrm>
            <a:off x="7086600" y="5181600"/>
            <a:ext cx="11430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4" name="Line 16"/>
          <p:cNvSpPr>
            <a:spLocks noChangeShapeType="1"/>
          </p:cNvSpPr>
          <p:nvPr/>
        </p:nvSpPr>
        <p:spPr bwMode="auto">
          <a:xfrm flipH="1" flipV="1">
            <a:off x="7086600" y="5791200"/>
            <a:ext cx="11430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5" name="Rectangle 17"/>
          <p:cNvSpPr>
            <a:spLocks noChangeArrowheads="1"/>
          </p:cNvSpPr>
          <p:nvPr/>
        </p:nvSpPr>
        <p:spPr bwMode="auto">
          <a:xfrm>
            <a:off x="4806950" y="5597525"/>
            <a:ext cx="104616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600">
                <a:latin typeface="Times New Roman" pitchFamily="18" charset="0"/>
              </a:rPr>
              <a:t>缓冲池</a:t>
            </a:r>
            <a:endParaRPr lang="zh-CN" altLang="en-US" sz="1600"/>
          </a:p>
        </p:txBody>
      </p:sp>
      <p:sp>
        <p:nvSpPr>
          <p:cNvPr id="27666" name="Rectangle 18"/>
          <p:cNvSpPr>
            <a:spLocks noChangeArrowheads="1"/>
          </p:cNvSpPr>
          <p:nvPr/>
        </p:nvSpPr>
        <p:spPr bwMode="auto">
          <a:xfrm>
            <a:off x="1905000" y="4857750"/>
            <a:ext cx="104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600">
                <a:solidFill>
                  <a:srgbClr val="993366"/>
                </a:solidFill>
                <a:latin typeface="Times New Roman" pitchFamily="18" charset="0"/>
              </a:rPr>
              <a:t>收容输入</a:t>
            </a:r>
            <a:endParaRPr lang="zh-CN" altLang="en-US" sz="1600"/>
          </a:p>
        </p:txBody>
      </p:sp>
      <p:sp>
        <p:nvSpPr>
          <p:cNvPr id="27667" name="Rectangle 19"/>
          <p:cNvSpPr>
            <a:spLocks noChangeArrowheads="1"/>
          </p:cNvSpPr>
          <p:nvPr/>
        </p:nvSpPr>
        <p:spPr bwMode="auto">
          <a:xfrm>
            <a:off x="7183438" y="5468938"/>
            <a:ext cx="1046162"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600">
                <a:solidFill>
                  <a:srgbClr val="993366"/>
                </a:solidFill>
                <a:latin typeface="Times New Roman" pitchFamily="18" charset="0"/>
              </a:rPr>
              <a:t>收容输出</a:t>
            </a:r>
            <a:endParaRPr lang="zh-CN" altLang="en-US" sz="1600"/>
          </a:p>
        </p:txBody>
      </p:sp>
      <p:sp>
        <p:nvSpPr>
          <p:cNvPr id="27668" name="Rectangle 20"/>
          <p:cNvSpPr>
            <a:spLocks noChangeArrowheads="1"/>
          </p:cNvSpPr>
          <p:nvPr/>
        </p:nvSpPr>
        <p:spPr bwMode="auto">
          <a:xfrm>
            <a:off x="7183438" y="4857750"/>
            <a:ext cx="104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600">
                <a:solidFill>
                  <a:srgbClr val="993366"/>
                </a:solidFill>
                <a:latin typeface="Times New Roman" pitchFamily="18" charset="0"/>
              </a:rPr>
              <a:t>提取输入</a:t>
            </a:r>
            <a:endParaRPr lang="zh-CN" altLang="en-US" sz="1600"/>
          </a:p>
        </p:txBody>
      </p:sp>
      <p:sp>
        <p:nvSpPr>
          <p:cNvPr id="27669" name="Rectangle 21"/>
          <p:cNvSpPr>
            <a:spLocks noChangeArrowheads="1"/>
          </p:cNvSpPr>
          <p:nvPr/>
        </p:nvSpPr>
        <p:spPr bwMode="auto">
          <a:xfrm>
            <a:off x="4656138" y="3381375"/>
            <a:ext cx="279400" cy="31750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600"/>
          </a:p>
        </p:txBody>
      </p:sp>
      <p:sp>
        <p:nvSpPr>
          <p:cNvPr id="27670" name="Rectangle 22"/>
          <p:cNvSpPr>
            <a:spLocks noChangeArrowheads="1"/>
          </p:cNvSpPr>
          <p:nvPr/>
        </p:nvSpPr>
        <p:spPr bwMode="auto">
          <a:xfrm>
            <a:off x="5127625" y="3381375"/>
            <a:ext cx="280988" cy="31750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600"/>
          </a:p>
        </p:txBody>
      </p:sp>
      <p:sp>
        <p:nvSpPr>
          <p:cNvPr id="27671" name="Rectangle 23"/>
          <p:cNvSpPr>
            <a:spLocks noChangeArrowheads="1"/>
          </p:cNvSpPr>
          <p:nvPr/>
        </p:nvSpPr>
        <p:spPr bwMode="auto">
          <a:xfrm>
            <a:off x="5599113" y="3381375"/>
            <a:ext cx="280987" cy="31750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600"/>
          </a:p>
        </p:txBody>
      </p:sp>
      <p:sp>
        <p:nvSpPr>
          <p:cNvPr id="27672" name="Rectangle 24"/>
          <p:cNvSpPr>
            <a:spLocks noChangeArrowheads="1"/>
          </p:cNvSpPr>
          <p:nvPr/>
        </p:nvSpPr>
        <p:spPr bwMode="auto">
          <a:xfrm>
            <a:off x="6442075" y="3381375"/>
            <a:ext cx="280988" cy="31750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600"/>
          </a:p>
        </p:txBody>
      </p:sp>
      <p:sp>
        <p:nvSpPr>
          <p:cNvPr id="27673" name="Rectangle 25"/>
          <p:cNvSpPr>
            <a:spLocks noChangeArrowheads="1"/>
          </p:cNvSpPr>
          <p:nvPr/>
        </p:nvSpPr>
        <p:spPr bwMode="auto">
          <a:xfrm>
            <a:off x="5954713" y="3381375"/>
            <a:ext cx="4460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a:t>
            </a:r>
            <a:endParaRPr lang="en-US" altLang="zh-CN" sz="1600"/>
          </a:p>
        </p:txBody>
      </p:sp>
      <p:sp>
        <p:nvSpPr>
          <p:cNvPr id="27674" name="Line 26"/>
          <p:cNvSpPr>
            <a:spLocks noChangeShapeType="1"/>
          </p:cNvSpPr>
          <p:nvPr/>
        </p:nvSpPr>
        <p:spPr bwMode="auto">
          <a:xfrm>
            <a:off x="4959350" y="3568700"/>
            <a:ext cx="153988" cy="3175"/>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75" name="Line 27"/>
          <p:cNvSpPr>
            <a:spLocks noChangeShapeType="1"/>
          </p:cNvSpPr>
          <p:nvPr/>
        </p:nvSpPr>
        <p:spPr bwMode="auto">
          <a:xfrm>
            <a:off x="5432425" y="3568700"/>
            <a:ext cx="152400" cy="3175"/>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76" name="Line 28"/>
          <p:cNvSpPr>
            <a:spLocks noChangeShapeType="1"/>
          </p:cNvSpPr>
          <p:nvPr/>
        </p:nvSpPr>
        <p:spPr bwMode="auto">
          <a:xfrm>
            <a:off x="5916613" y="3568700"/>
            <a:ext cx="152400" cy="3175"/>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77" name="Line 29"/>
          <p:cNvSpPr>
            <a:spLocks noChangeShapeType="1"/>
          </p:cNvSpPr>
          <p:nvPr/>
        </p:nvSpPr>
        <p:spPr bwMode="auto">
          <a:xfrm>
            <a:off x="6286500" y="3568700"/>
            <a:ext cx="152400" cy="3175"/>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78" name="Rectangle 30"/>
          <p:cNvSpPr>
            <a:spLocks noChangeArrowheads="1"/>
          </p:cNvSpPr>
          <p:nvPr/>
        </p:nvSpPr>
        <p:spPr bwMode="auto">
          <a:xfrm>
            <a:off x="2997200" y="3430588"/>
            <a:ext cx="1414463"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600">
                <a:latin typeface="Times New Roman" pitchFamily="18" charset="0"/>
              </a:rPr>
              <a:t>空缓冲队列</a:t>
            </a:r>
            <a:endParaRPr lang="zh-CN" altLang="en-US" sz="1600"/>
          </a:p>
        </p:txBody>
      </p:sp>
      <p:sp>
        <p:nvSpPr>
          <p:cNvPr id="27679" name="Line 31"/>
          <p:cNvSpPr>
            <a:spLocks noChangeShapeType="1"/>
          </p:cNvSpPr>
          <p:nvPr/>
        </p:nvSpPr>
        <p:spPr bwMode="auto">
          <a:xfrm>
            <a:off x="4333875" y="3568700"/>
            <a:ext cx="306388" cy="3175"/>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80" name="Rectangle 32"/>
          <p:cNvSpPr>
            <a:spLocks noChangeArrowheads="1"/>
          </p:cNvSpPr>
          <p:nvPr/>
        </p:nvSpPr>
        <p:spPr bwMode="auto">
          <a:xfrm>
            <a:off x="4665663" y="3856038"/>
            <a:ext cx="279400" cy="331787"/>
          </a:xfrm>
          <a:prstGeom prst="rect">
            <a:avLst/>
          </a:prstGeom>
          <a:solidFill>
            <a:srgbClr val="800000">
              <a:alpha val="38823"/>
            </a:srgbClr>
          </a:solidFill>
          <a:ln w="9525">
            <a:solidFill>
              <a:srgbClr val="8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600"/>
          </a:p>
        </p:txBody>
      </p:sp>
      <p:sp>
        <p:nvSpPr>
          <p:cNvPr id="27681" name="Rectangle 33"/>
          <p:cNvSpPr>
            <a:spLocks noChangeArrowheads="1"/>
          </p:cNvSpPr>
          <p:nvPr/>
        </p:nvSpPr>
        <p:spPr bwMode="auto">
          <a:xfrm>
            <a:off x="5138738" y="3856038"/>
            <a:ext cx="277812" cy="331787"/>
          </a:xfrm>
          <a:prstGeom prst="rect">
            <a:avLst/>
          </a:prstGeom>
          <a:solidFill>
            <a:srgbClr val="800000">
              <a:alpha val="38823"/>
            </a:srgbClr>
          </a:solidFill>
          <a:ln w="9525">
            <a:solidFill>
              <a:srgbClr val="8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600"/>
          </a:p>
        </p:txBody>
      </p:sp>
      <p:sp>
        <p:nvSpPr>
          <p:cNvPr id="27682" name="Rectangle 34"/>
          <p:cNvSpPr>
            <a:spLocks noChangeArrowheads="1"/>
          </p:cNvSpPr>
          <p:nvPr/>
        </p:nvSpPr>
        <p:spPr bwMode="auto">
          <a:xfrm>
            <a:off x="5610225" y="3856038"/>
            <a:ext cx="277813" cy="331787"/>
          </a:xfrm>
          <a:prstGeom prst="rect">
            <a:avLst/>
          </a:prstGeom>
          <a:solidFill>
            <a:srgbClr val="800000">
              <a:alpha val="38823"/>
            </a:srgbClr>
          </a:solidFill>
          <a:ln w="9525">
            <a:solidFill>
              <a:srgbClr val="8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600"/>
          </a:p>
        </p:txBody>
      </p:sp>
      <p:sp>
        <p:nvSpPr>
          <p:cNvPr id="27683" name="Rectangle 35"/>
          <p:cNvSpPr>
            <a:spLocks noChangeArrowheads="1"/>
          </p:cNvSpPr>
          <p:nvPr/>
        </p:nvSpPr>
        <p:spPr bwMode="auto">
          <a:xfrm>
            <a:off x="6451600" y="3856038"/>
            <a:ext cx="292100" cy="331787"/>
          </a:xfrm>
          <a:prstGeom prst="rect">
            <a:avLst/>
          </a:prstGeom>
          <a:solidFill>
            <a:srgbClr val="800000">
              <a:alpha val="38823"/>
            </a:srgbClr>
          </a:solidFill>
          <a:ln w="9525">
            <a:solidFill>
              <a:srgbClr val="8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600"/>
          </a:p>
        </p:txBody>
      </p:sp>
      <p:sp>
        <p:nvSpPr>
          <p:cNvPr id="27684" name="Rectangle 36"/>
          <p:cNvSpPr>
            <a:spLocks noChangeArrowheads="1"/>
          </p:cNvSpPr>
          <p:nvPr/>
        </p:nvSpPr>
        <p:spPr bwMode="auto">
          <a:xfrm>
            <a:off x="5965825" y="3871913"/>
            <a:ext cx="446088"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a:t>
            </a:r>
            <a:endParaRPr lang="en-US" altLang="zh-CN" sz="1600"/>
          </a:p>
        </p:txBody>
      </p:sp>
      <p:sp>
        <p:nvSpPr>
          <p:cNvPr id="27685" name="Line 37"/>
          <p:cNvSpPr>
            <a:spLocks noChangeShapeType="1"/>
          </p:cNvSpPr>
          <p:nvPr/>
        </p:nvSpPr>
        <p:spPr bwMode="auto">
          <a:xfrm>
            <a:off x="4970463" y="4059238"/>
            <a:ext cx="152400" cy="3175"/>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86" name="Line 38"/>
          <p:cNvSpPr>
            <a:spLocks noChangeShapeType="1"/>
          </p:cNvSpPr>
          <p:nvPr/>
        </p:nvSpPr>
        <p:spPr bwMode="auto">
          <a:xfrm>
            <a:off x="5441950" y="4059238"/>
            <a:ext cx="153988" cy="3175"/>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87" name="Line 39"/>
          <p:cNvSpPr>
            <a:spLocks noChangeShapeType="1"/>
          </p:cNvSpPr>
          <p:nvPr/>
        </p:nvSpPr>
        <p:spPr bwMode="auto">
          <a:xfrm>
            <a:off x="5927725" y="4059238"/>
            <a:ext cx="152400" cy="3175"/>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88" name="Line 40"/>
          <p:cNvSpPr>
            <a:spLocks noChangeShapeType="1"/>
          </p:cNvSpPr>
          <p:nvPr/>
        </p:nvSpPr>
        <p:spPr bwMode="auto">
          <a:xfrm>
            <a:off x="6297613" y="4059238"/>
            <a:ext cx="152400" cy="3175"/>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89" name="Rectangle 41"/>
          <p:cNvSpPr>
            <a:spLocks noChangeArrowheads="1"/>
          </p:cNvSpPr>
          <p:nvPr/>
        </p:nvSpPr>
        <p:spPr bwMode="auto">
          <a:xfrm>
            <a:off x="2971800" y="3919538"/>
            <a:ext cx="1500188"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600">
                <a:solidFill>
                  <a:srgbClr val="993366"/>
                </a:solidFill>
                <a:latin typeface="Times New Roman" pitchFamily="18" charset="0"/>
              </a:rPr>
              <a:t>输入缓冲队列</a:t>
            </a:r>
            <a:endParaRPr lang="zh-CN" altLang="en-US" sz="1600"/>
          </a:p>
        </p:txBody>
      </p:sp>
      <p:sp>
        <p:nvSpPr>
          <p:cNvPr id="27690" name="Line 42"/>
          <p:cNvSpPr>
            <a:spLocks noChangeShapeType="1"/>
          </p:cNvSpPr>
          <p:nvPr/>
        </p:nvSpPr>
        <p:spPr bwMode="auto">
          <a:xfrm>
            <a:off x="4344988" y="4059238"/>
            <a:ext cx="306387" cy="3175"/>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91" name="Rectangle 43"/>
          <p:cNvSpPr>
            <a:spLocks noChangeArrowheads="1"/>
          </p:cNvSpPr>
          <p:nvPr/>
        </p:nvSpPr>
        <p:spPr bwMode="auto">
          <a:xfrm>
            <a:off x="5140325" y="4330700"/>
            <a:ext cx="277813" cy="331788"/>
          </a:xfrm>
          <a:prstGeom prst="rect">
            <a:avLst/>
          </a:prstGeom>
          <a:solidFill>
            <a:srgbClr val="0000FF">
              <a:alpha val="36862"/>
            </a:srgbClr>
          </a:solidFill>
          <a:ln w="9525">
            <a:solidFill>
              <a:srgbClr val="3366FF"/>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600"/>
          </a:p>
        </p:txBody>
      </p:sp>
      <p:sp>
        <p:nvSpPr>
          <p:cNvPr id="27692" name="Rectangle 44"/>
          <p:cNvSpPr>
            <a:spLocks noChangeArrowheads="1"/>
          </p:cNvSpPr>
          <p:nvPr/>
        </p:nvSpPr>
        <p:spPr bwMode="auto">
          <a:xfrm>
            <a:off x="5611813" y="4330700"/>
            <a:ext cx="279400" cy="331788"/>
          </a:xfrm>
          <a:prstGeom prst="rect">
            <a:avLst/>
          </a:prstGeom>
          <a:solidFill>
            <a:srgbClr val="0000FF">
              <a:alpha val="36862"/>
            </a:srgbClr>
          </a:solidFill>
          <a:ln w="9525">
            <a:solidFill>
              <a:srgbClr val="3366FF"/>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600"/>
          </a:p>
        </p:txBody>
      </p:sp>
      <p:sp>
        <p:nvSpPr>
          <p:cNvPr id="27693" name="Rectangle 45"/>
          <p:cNvSpPr>
            <a:spLocks noChangeArrowheads="1"/>
          </p:cNvSpPr>
          <p:nvPr/>
        </p:nvSpPr>
        <p:spPr bwMode="auto">
          <a:xfrm>
            <a:off x="6454775" y="4330700"/>
            <a:ext cx="290513" cy="331788"/>
          </a:xfrm>
          <a:prstGeom prst="rect">
            <a:avLst/>
          </a:prstGeom>
          <a:solidFill>
            <a:srgbClr val="0000FF">
              <a:alpha val="36862"/>
            </a:srgbClr>
          </a:solidFill>
          <a:ln w="9525">
            <a:solidFill>
              <a:srgbClr val="3366FF"/>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600"/>
          </a:p>
        </p:txBody>
      </p:sp>
      <p:sp>
        <p:nvSpPr>
          <p:cNvPr id="27694" name="Rectangle 46"/>
          <p:cNvSpPr>
            <a:spLocks noChangeArrowheads="1"/>
          </p:cNvSpPr>
          <p:nvPr/>
        </p:nvSpPr>
        <p:spPr bwMode="auto">
          <a:xfrm>
            <a:off x="5967413" y="4346575"/>
            <a:ext cx="446087"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a:t>
            </a:r>
            <a:endParaRPr lang="en-US" altLang="zh-CN" sz="1600"/>
          </a:p>
        </p:txBody>
      </p:sp>
      <p:sp>
        <p:nvSpPr>
          <p:cNvPr id="27695" name="Line 47"/>
          <p:cNvSpPr>
            <a:spLocks noChangeShapeType="1"/>
          </p:cNvSpPr>
          <p:nvPr/>
        </p:nvSpPr>
        <p:spPr bwMode="auto">
          <a:xfrm>
            <a:off x="4972050" y="4535488"/>
            <a:ext cx="153988"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96" name="Line 48"/>
          <p:cNvSpPr>
            <a:spLocks noChangeShapeType="1"/>
          </p:cNvSpPr>
          <p:nvPr/>
        </p:nvSpPr>
        <p:spPr bwMode="auto">
          <a:xfrm>
            <a:off x="5445125" y="4535488"/>
            <a:ext cx="152400"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97" name="Line 49"/>
          <p:cNvSpPr>
            <a:spLocks noChangeShapeType="1"/>
          </p:cNvSpPr>
          <p:nvPr/>
        </p:nvSpPr>
        <p:spPr bwMode="auto">
          <a:xfrm>
            <a:off x="5929313" y="4535488"/>
            <a:ext cx="152400"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98" name="Line 50"/>
          <p:cNvSpPr>
            <a:spLocks noChangeShapeType="1"/>
          </p:cNvSpPr>
          <p:nvPr/>
        </p:nvSpPr>
        <p:spPr bwMode="auto">
          <a:xfrm>
            <a:off x="6299200" y="4535488"/>
            <a:ext cx="152400"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99" name="Rectangle 51"/>
          <p:cNvSpPr>
            <a:spLocks noChangeArrowheads="1"/>
          </p:cNvSpPr>
          <p:nvPr/>
        </p:nvSpPr>
        <p:spPr bwMode="auto">
          <a:xfrm>
            <a:off x="2971800" y="4381500"/>
            <a:ext cx="150336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600">
                <a:solidFill>
                  <a:srgbClr val="0000FF"/>
                </a:solidFill>
                <a:latin typeface="Times New Roman" pitchFamily="18" charset="0"/>
              </a:rPr>
              <a:t>输出缓冲队列</a:t>
            </a:r>
            <a:endParaRPr lang="zh-CN" altLang="en-US" sz="1600"/>
          </a:p>
        </p:txBody>
      </p:sp>
      <p:sp>
        <p:nvSpPr>
          <p:cNvPr id="27700" name="Line 52"/>
          <p:cNvSpPr>
            <a:spLocks noChangeShapeType="1"/>
          </p:cNvSpPr>
          <p:nvPr/>
        </p:nvSpPr>
        <p:spPr bwMode="auto">
          <a:xfrm>
            <a:off x="4346575" y="4535488"/>
            <a:ext cx="306388"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701" name="Freeform 54"/>
          <p:cNvSpPr>
            <a:spLocks/>
          </p:cNvSpPr>
          <p:nvPr/>
        </p:nvSpPr>
        <p:spPr bwMode="auto">
          <a:xfrm>
            <a:off x="3160713" y="3689350"/>
            <a:ext cx="1492250" cy="1308100"/>
          </a:xfrm>
          <a:custGeom>
            <a:avLst/>
            <a:gdLst>
              <a:gd name="T0" fmla="*/ 1268837642 w 1755"/>
              <a:gd name="T1" fmla="*/ 0 h 1290"/>
              <a:gd name="T2" fmla="*/ 585617570 w 1755"/>
              <a:gd name="T3" fmla="*/ 107966923 h 1290"/>
              <a:gd name="T4" fmla="*/ 347032728 w 1755"/>
              <a:gd name="T5" fmla="*/ 138814761 h 1290"/>
              <a:gd name="T6" fmla="*/ 173515939 w 1755"/>
              <a:gd name="T7" fmla="*/ 215934861 h 1290"/>
              <a:gd name="T8" fmla="*/ 130136954 w 1755"/>
              <a:gd name="T9" fmla="*/ 293053947 h 1290"/>
              <a:gd name="T10" fmla="*/ 108447887 w 1755"/>
              <a:gd name="T11" fmla="*/ 339325196 h 1290"/>
              <a:gd name="T12" fmla="*/ 86757970 w 1755"/>
              <a:gd name="T13" fmla="*/ 431868708 h 1290"/>
              <a:gd name="T14" fmla="*/ 75913436 w 1755"/>
              <a:gd name="T15" fmla="*/ 478139957 h 1290"/>
              <a:gd name="T16" fmla="*/ 43378985 w 1755"/>
              <a:gd name="T17" fmla="*/ 694074818 h 1290"/>
              <a:gd name="T18" fmla="*/ 21689918 w 1755"/>
              <a:gd name="T19" fmla="*/ 925433091 h 1290"/>
              <a:gd name="T20" fmla="*/ 10844534 w 1755"/>
              <a:gd name="T21" fmla="*/ 1079672277 h 1290"/>
              <a:gd name="T22" fmla="*/ 10844534 w 1755"/>
              <a:gd name="T23" fmla="*/ 1141366938 h 1290"/>
              <a:gd name="T24" fmla="*/ 21689918 w 1755"/>
              <a:gd name="T25" fmla="*/ 1326453961 h 129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55" h="1290">
                <a:moveTo>
                  <a:pt x="1755" y="0"/>
                </a:moveTo>
                <a:cubicBezTo>
                  <a:pt x="1439" y="79"/>
                  <a:pt x="1136" y="80"/>
                  <a:pt x="810" y="105"/>
                </a:cubicBezTo>
                <a:cubicBezTo>
                  <a:pt x="627" y="142"/>
                  <a:pt x="843" y="102"/>
                  <a:pt x="480" y="135"/>
                </a:cubicBezTo>
                <a:cubicBezTo>
                  <a:pt x="390" y="143"/>
                  <a:pt x="326" y="193"/>
                  <a:pt x="240" y="210"/>
                </a:cubicBezTo>
                <a:cubicBezTo>
                  <a:pt x="164" y="261"/>
                  <a:pt x="216" y="213"/>
                  <a:pt x="180" y="285"/>
                </a:cubicBezTo>
                <a:cubicBezTo>
                  <a:pt x="172" y="301"/>
                  <a:pt x="157" y="314"/>
                  <a:pt x="150" y="330"/>
                </a:cubicBezTo>
                <a:cubicBezTo>
                  <a:pt x="137" y="359"/>
                  <a:pt x="130" y="390"/>
                  <a:pt x="120" y="420"/>
                </a:cubicBezTo>
                <a:cubicBezTo>
                  <a:pt x="115" y="435"/>
                  <a:pt x="105" y="465"/>
                  <a:pt x="105" y="465"/>
                </a:cubicBezTo>
                <a:cubicBezTo>
                  <a:pt x="92" y="632"/>
                  <a:pt x="92" y="516"/>
                  <a:pt x="60" y="675"/>
                </a:cubicBezTo>
                <a:cubicBezTo>
                  <a:pt x="49" y="732"/>
                  <a:pt x="49" y="843"/>
                  <a:pt x="30" y="900"/>
                </a:cubicBezTo>
                <a:cubicBezTo>
                  <a:pt x="20" y="930"/>
                  <a:pt x="15" y="1050"/>
                  <a:pt x="15" y="1050"/>
                </a:cubicBezTo>
                <a:cubicBezTo>
                  <a:pt x="20" y="1065"/>
                  <a:pt x="5" y="1098"/>
                  <a:pt x="15" y="1110"/>
                </a:cubicBezTo>
                <a:cubicBezTo>
                  <a:pt x="0" y="1155"/>
                  <a:pt x="59" y="1232"/>
                  <a:pt x="30" y="1290"/>
                </a:cubicBezTo>
              </a:path>
            </a:pathLst>
          </a:custGeom>
          <a:noFill/>
          <a:ln w="19050">
            <a:solidFill>
              <a:srgbClr val="9933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02" name="Freeform 55"/>
          <p:cNvSpPr>
            <a:spLocks/>
          </p:cNvSpPr>
          <p:nvPr/>
        </p:nvSpPr>
        <p:spPr bwMode="auto">
          <a:xfrm>
            <a:off x="6757988" y="4403725"/>
            <a:ext cx="400050" cy="1203325"/>
          </a:xfrm>
          <a:custGeom>
            <a:avLst/>
            <a:gdLst>
              <a:gd name="T0" fmla="*/ 228214906 w 470"/>
              <a:gd name="T1" fmla="*/ 1221933380 h 1185"/>
              <a:gd name="T2" fmla="*/ 304285691 w 470"/>
              <a:gd name="T3" fmla="*/ 1113660532 h 1185"/>
              <a:gd name="T4" fmla="*/ 326021173 w 470"/>
              <a:gd name="T5" fmla="*/ 1020855234 h 1185"/>
              <a:gd name="T6" fmla="*/ 336888063 w 470"/>
              <a:gd name="T7" fmla="*/ 866180753 h 1185"/>
              <a:gd name="T8" fmla="*/ 336888063 w 470"/>
              <a:gd name="T9" fmla="*/ 773375454 h 1185"/>
              <a:gd name="T10" fmla="*/ 326021173 w 470"/>
              <a:gd name="T11" fmla="*/ 510428125 h 1185"/>
              <a:gd name="T12" fmla="*/ 304285691 w 470"/>
              <a:gd name="T13" fmla="*/ 324817528 h 1185"/>
              <a:gd name="T14" fmla="*/ 184744792 w 470"/>
              <a:gd name="T15" fmla="*/ 61870199 h 1185"/>
              <a:gd name="T16" fmla="*/ 86938526 w 470"/>
              <a:gd name="T17" fmla="*/ 0 h 1185"/>
              <a:gd name="T18" fmla="*/ 0 w 470"/>
              <a:gd name="T19" fmla="*/ 30935099 h 11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70" h="1185">
                <a:moveTo>
                  <a:pt x="315" y="1185"/>
                </a:moveTo>
                <a:cubicBezTo>
                  <a:pt x="377" y="1164"/>
                  <a:pt x="390" y="1170"/>
                  <a:pt x="420" y="1080"/>
                </a:cubicBezTo>
                <a:cubicBezTo>
                  <a:pt x="430" y="1050"/>
                  <a:pt x="450" y="990"/>
                  <a:pt x="450" y="990"/>
                </a:cubicBezTo>
                <a:cubicBezTo>
                  <a:pt x="455" y="940"/>
                  <a:pt x="465" y="890"/>
                  <a:pt x="465" y="840"/>
                </a:cubicBezTo>
                <a:cubicBezTo>
                  <a:pt x="465" y="720"/>
                  <a:pt x="425" y="870"/>
                  <a:pt x="465" y="750"/>
                </a:cubicBezTo>
                <a:cubicBezTo>
                  <a:pt x="451" y="665"/>
                  <a:pt x="422" y="579"/>
                  <a:pt x="450" y="495"/>
                </a:cubicBezTo>
                <a:cubicBezTo>
                  <a:pt x="409" y="372"/>
                  <a:pt x="470" y="566"/>
                  <a:pt x="420" y="315"/>
                </a:cubicBezTo>
                <a:cubicBezTo>
                  <a:pt x="403" y="232"/>
                  <a:pt x="336" y="96"/>
                  <a:pt x="255" y="60"/>
                </a:cubicBezTo>
                <a:cubicBezTo>
                  <a:pt x="177" y="25"/>
                  <a:pt x="205" y="12"/>
                  <a:pt x="120" y="0"/>
                </a:cubicBezTo>
                <a:cubicBezTo>
                  <a:pt x="70" y="17"/>
                  <a:pt x="31" y="30"/>
                  <a:pt x="0" y="30"/>
                </a:cubicBezTo>
              </a:path>
            </a:pathLst>
          </a:custGeom>
          <a:noFill/>
          <a:ln w="19050">
            <a:solidFill>
              <a:srgbClr val="99CC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03" name="Freeform 56"/>
          <p:cNvSpPr>
            <a:spLocks/>
          </p:cNvSpPr>
          <p:nvPr/>
        </p:nvSpPr>
        <p:spPr bwMode="auto">
          <a:xfrm>
            <a:off x="3735388" y="3962400"/>
            <a:ext cx="3341687" cy="1263650"/>
          </a:xfrm>
          <a:custGeom>
            <a:avLst/>
            <a:gdLst>
              <a:gd name="T0" fmla="*/ 0 w 3930"/>
              <a:gd name="T1" fmla="*/ 1281550018 h 1246"/>
              <a:gd name="T2" fmla="*/ 1312269431 w 3930"/>
              <a:gd name="T3" fmla="*/ 1235266555 h 1246"/>
              <a:gd name="T4" fmla="*/ 1496637870 w 3930"/>
              <a:gd name="T5" fmla="*/ 1188982078 h 1246"/>
              <a:gd name="T6" fmla="*/ 2147483647 w 3930"/>
              <a:gd name="T7" fmla="*/ 988418714 h 1246"/>
              <a:gd name="T8" fmla="*/ 2147483647 w 3930"/>
              <a:gd name="T9" fmla="*/ 849567310 h 1246"/>
              <a:gd name="T10" fmla="*/ 2147483647 w 3930"/>
              <a:gd name="T11" fmla="*/ 834138813 h 1246"/>
              <a:gd name="T12" fmla="*/ 2147483647 w 3930"/>
              <a:gd name="T13" fmla="*/ 772426853 h 1246"/>
              <a:gd name="T14" fmla="*/ 2147483647 w 3930"/>
              <a:gd name="T15" fmla="*/ 741570873 h 1246"/>
              <a:gd name="T16" fmla="*/ 2147483647 w 3930"/>
              <a:gd name="T17" fmla="*/ 325015648 h 1246"/>
              <a:gd name="T18" fmla="*/ 2147483647 w 3930"/>
              <a:gd name="T19" fmla="*/ 16456861 h 1246"/>
              <a:gd name="T20" fmla="*/ 2147483647 w 3930"/>
              <a:gd name="T21" fmla="*/ 1028364 h 1246"/>
              <a:gd name="T22" fmla="*/ 2147483647 w 3930"/>
              <a:gd name="T23" fmla="*/ 31884344 h 12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30" h="1246">
                <a:moveTo>
                  <a:pt x="0" y="1246"/>
                </a:moveTo>
                <a:cubicBezTo>
                  <a:pt x="607" y="1236"/>
                  <a:pt x="1208" y="1214"/>
                  <a:pt x="1815" y="1201"/>
                </a:cubicBezTo>
                <a:cubicBezTo>
                  <a:pt x="1902" y="1190"/>
                  <a:pt x="1985" y="1170"/>
                  <a:pt x="2070" y="1156"/>
                </a:cubicBezTo>
                <a:cubicBezTo>
                  <a:pt x="2451" y="1093"/>
                  <a:pt x="2829" y="1024"/>
                  <a:pt x="3210" y="961"/>
                </a:cubicBezTo>
                <a:cubicBezTo>
                  <a:pt x="3352" y="937"/>
                  <a:pt x="3488" y="890"/>
                  <a:pt x="3615" y="826"/>
                </a:cubicBezTo>
                <a:cubicBezTo>
                  <a:pt x="3629" y="819"/>
                  <a:pt x="3646" y="819"/>
                  <a:pt x="3660" y="811"/>
                </a:cubicBezTo>
                <a:cubicBezTo>
                  <a:pt x="3692" y="793"/>
                  <a:pt x="3720" y="771"/>
                  <a:pt x="3750" y="751"/>
                </a:cubicBezTo>
                <a:cubicBezTo>
                  <a:pt x="3765" y="741"/>
                  <a:pt x="3795" y="721"/>
                  <a:pt x="3795" y="721"/>
                </a:cubicBezTo>
                <a:cubicBezTo>
                  <a:pt x="3886" y="584"/>
                  <a:pt x="3910" y="477"/>
                  <a:pt x="3930" y="316"/>
                </a:cubicBezTo>
                <a:cubicBezTo>
                  <a:pt x="3866" y="220"/>
                  <a:pt x="3899" y="75"/>
                  <a:pt x="3780" y="16"/>
                </a:cubicBezTo>
                <a:cubicBezTo>
                  <a:pt x="3749" y="1"/>
                  <a:pt x="3704" y="7"/>
                  <a:pt x="3675" y="1"/>
                </a:cubicBezTo>
                <a:cubicBezTo>
                  <a:pt x="3634" y="11"/>
                  <a:pt x="3571" y="0"/>
                  <a:pt x="3540" y="31"/>
                </a:cubicBezTo>
              </a:path>
            </a:pathLst>
          </a:custGeom>
          <a:noFill/>
          <a:ln w="9525">
            <a:solidFill>
              <a:srgbClr val="9933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04" name="Freeform 57"/>
          <p:cNvSpPr>
            <a:spLocks/>
          </p:cNvSpPr>
          <p:nvPr/>
        </p:nvSpPr>
        <p:spPr bwMode="auto">
          <a:xfrm>
            <a:off x="3709988" y="4692650"/>
            <a:ext cx="1090612" cy="1174750"/>
          </a:xfrm>
          <a:custGeom>
            <a:avLst/>
            <a:gdLst>
              <a:gd name="T0" fmla="*/ 927796049 w 1282"/>
              <a:gd name="T1" fmla="*/ 0 h 1158"/>
              <a:gd name="T2" fmla="*/ 895229115 w 1282"/>
              <a:gd name="T3" fmla="*/ 15437108 h 1158"/>
              <a:gd name="T4" fmla="*/ 884373187 w 1282"/>
              <a:gd name="T5" fmla="*/ 61748431 h 1158"/>
              <a:gd name="T6" fmla="*/ 851806254 w 1282"/>
              <a:gd name="T7" fmla="*/ 154371077 h 1158"/>
              <a:gd name="T8" fmla="*/ 830095249 w 1282"/>
              <a:gd name="T9" fmla="*/ 200682400 h 1158"/>
              <a:gd name="T10" fmla="*/ 808384243 w 1282"/>
              <a:gd name="T11" fmla="*/ 293304032 h 1158"/>
              <a:gd name="T12" fmla="*/ 786672387 w 1282"/>
              <a:gd name="T13" fmla="*/ 339615356 h 1158"/>
              <a:gd name="T14" fmla="*/ 764961382 w 1282"/>
              <a:gd name="T15" fmla="*/ 432238002 h 1158"/>
              <a:gd name="T16" fmla="*/ 743250377 w 1282"/>
              <a:gd name="T17" fmla="*/ 478549325 h 1158"/>
              <a:gd name="T18" fmla="*/ 645549576 w 1282"/>
              <a:gd name="T19" fmla="*/ 694668833 h 1158"/>
              <a:gd name="T20" fmla="*/ 580415710 w 1282"/>
              <a:gd name="T21" fmla="*/ 818164681 h 1158"/>
              <a:gd name="T22" fmla="*/ 536992848 w 1282"/>
              <a:gd name="T23" fmla="*/ 910787327 h 1158"/>
              <a:gd name="T24" fmla="*/ 406725115 w 1282"/>
              <a:gd name="T25" fmla="*/ 1003409973 h 1158"/>
              <a:gd name="T26" fmla="*/ 385013259 w 1282"/>
              <a:gd name="T27" fmla="*/ 1049721297 h 1158"/>
              <a:gd name="T28" fmla="*/ 265601453 w 1282"/>
              <a:gd name="T29" fmla="*/ 1096032620 h 1158"/>
              <a:gd name="T30" fmla="*/ 59343925 w 1282"/>
              <a:gd name="T31" fmla="*/ 1173218158 h 1158"/>
              <a:gd name="T32" fmla="*/ 5065986 w 1282"/>
              <a:gd name="T33" fmla="*/ 1188655266 h 11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82" h="1158">
                <a:moveTo>
                  <a:pt x="1282" y="0"/>
                </a:moveTo>
                <a:cubicBezTo>
                  <a:pt x="1267" y="5"/>
                  <a:pt x="1248" y="4"/>
                  <a:pt x="1237" y="15"/>
                </a:cubicBezTo>
                <a:cubicBezTo>
                  <a:pt x="1226" y="26"/>
                  <a:pt x="1229" y="46"/>
                  <a:pt x="1222" y="60"/>
                </a:cubicBezTo>
                <a:cubicBezTo>
                  <a:pt x="1207" y="90"/>
                  <a:pt x="1192" y="120"/>
                  <a:pt x="1177" y="150"/>
                </a:cubicBezTo>
                <a:cubicBezTo>
                  <a:pt x="1169" y="166"/>
                  <a:pt x="1154" y="179"/>
                  <a:pt x="1147" y="195"/>
                </a:cubicBezTo>
                <a:cubicBezTo>
                  <a:pt x="1134" y="224"/>
                  <a:pt x="1135" y="259"/>
                  <a:pt x="1117" y="285"/>
                </a:cubicBezTo>
                <a:cubicBezTo>
                  <a:pt x="1107" y="300"/>
                  <a:pt x="1094" y="314"/>
                  <a:pt x="1087" y="330"/>
                </a:cubicBezTo>
                <a:cubicBezTo>
                  <a:pt x="1074" y="359"/>
                  <a:pt x="1075" y="394"/>
                  <a:pt x="1057" y="420"/>
                </a:cubicBezTo>
                <a:cubicBezTo>
                  <a:pt x="1047" y="435"/>
                  <a:pt x="1034" y="449"/>
                  <a:pt x="1027" y="465"/>
                </a:cubicBezTo>
                <a:cubicBezTo>
                  <a:pt x="985" y="558"/>
                  <a:pt x="985" y="613"/>
                  <a:pt x="892" y="675"/>
                </a:cubicBezTo>
                <a:cubicBezTo>
                  <a:pt x="872" y="734"/>
                  <a:pt x="854" y="760"/>
                  <a:pt x="802" y="795"/>
                </a:cubicBezTo>
                <a:cubicBezTo>
                  <a:pt x="782" y="825"/>
                  <a:pt x="772" y="865"/>
                  <a:pt x="742" y="885"/>
                </a:cubicBezTo>
                <a:cubicBezTo>
                  <a:pt x="688" y="921"/>
                  <a:pt x="624" y="954"/>
                  <a:pt x="562" y="975"/>
                </a:cubicBezTo>
                <a:cubicBezTo>
                  <a:pt x="552" y="990"/>
                  <a:pt x="547" y="1010"/>
                  <a:pt x="532" y="1020"/>
                </a:cubicBezTo>
                <a:cubicBezTo>
                  <a:pt x="509" y="1036"/>
                  <a:pt x="397" y="1056"/>
                  <a:pt x="367" y="1065"/>
                </a:cubicBezTo>
                <a:cubicBezTo>
                  <a:pt x="268" y="1095"/>
                  <a:pt x="183" y="1118"/>
                  <a:pt x="82" y="1140"/>
                </a:cubicBezTo>
                <a:cubicBezTo>
                  <a:pt x="0" y="1158"/>
                  <a:pt x="70" y="1155"/>
                  <a:pt x="7" y="1155"/>
                </a:cubicBezTo>
              </a:path>
            </a:pathLst>
          </a:custGeom>
          <a:noFill/>
          <a:ln w="19050">
            <a:solidFill>
              <a:srgbClr val="99CC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05" name="Rectangle 58"/>
          <p:cNvSpPr>
            <a:spLocks noChangeArrowheads="1"/>
          </p:cNvSpPr>
          <p:nvPr/>
        </p:nvSpPr>
        <p:spPr bwMode="auto">
          <a:xfrm>
            <a:off x="6464300" y="5016500"/>
            <a:ext cx="615950" cy="392113"/>
          </a:xfrm>
          <a:prstGeom prst="rect">
            <a:avLst/>
          </a:prstGeom>
          <a:solidFill>
            <a:srgbClr val="800000">
              <a:alpha val="25098"/>
            </a:srgbClr>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600">
                <a:latin typeface="Times New Roman" pitchFamily="18" charset="0"/>
              </a:rPr>
              <a:t>Sin</a:t>
            </a:r>
            <a:endParaRPr lang="en-US" altLang="zh-CN" sz="1600"/>
          </a:p>
        </p:txBody>
      </p:sp>
      <p:sp>
        <p:nvSpPr>
          <p:cNvPr id="27706" name="Freeform 59"/>
          <p:cNvSpPr>
            <a:spLocks/>
          </p:cNvSpPr>
          <p:nvPr/>
        </p:nvSpPr>
        <p:spPr bwMode="auto">
          <a:xfrm>
            <a:off x="6689725" y="3551238"/>
            <a:ext cx="454025" cy="1462087"/>
          </a:xfrm>
          <a:custGeom>
            <a:avLst/>
            <a:gdLst>
              <a:gd name="T0" fmla="*/ 134015037 w 532"/>
              <a:gd name="T1" fmla="*/ 1484512775 h 1440"/>
              <a:gd name="T2" fmla="*/ 144940654 w 532"/>
              <a:gd name="T3" fmla="*/ 1391731170 h 1440"/>
              <a:gd name="T4" fmla="*/ 210490940 w 532"/>
              <a:gd name="T5" fmla="*/ 1329875752 h 1440"/>
              <a:gd name="T6" fmla="*/ 297892459 w 532"/>
              <a:gd name="T7" fmla="*/ 1190703346 h 1440"/>
              <a:gd name="T8" fmla="*/ 352517982 w 532"/>
              <a:gd name="T9" fmla="*/ 989675522 h 1440"/>
              <a:gd name="T10" fmla="*/ 385293979 w 532"/>
              <a:gd name="T11" fmla="*/ 618547074 h 1440"/>
              <a:gd name="T12" fmla="*/ 385293979 w 532"/>
              <a:gd name="T13" fmla="*/ 541229071 h 1440"/>
              <a:gd name="T14" fmla="*/ 363443599 w 532"/>
              <a:gd name="T15" fmla="*/ 510300854 h 1440"/>
              <a:gd name="T16" fmla="*/ 319742839 w 532"/>
              <a:gd name="T17" fmla="*/ 309273029 h 1440"/>
              <a:gd name="T18" fmla="*/ 199566177 w 532"/>
              <a:gd name="T19" fmla="*/ 77318004 h 1440"/>
              <a:gd name="T20" fmla="*/ 166791034 w 532"/>
              <a:gd name="T21" fmla="*/ 30927201 h 1440"/>
              <a:gd name="T22" fmla="*/ 101239894 w 532"/>
              <a:gd name="T23" fmla="*/ 0 h 1440"/>
              <a:gd name="T24" fmla="*/ 35688755 w 532"/>
              <a:gd name="T25" fmla="*/ 30927201 h 1440"/>
              <a:gd name="T26" fmla="*/ 2913612 w 532"/>
              <a:gd name="T27" fmla="*/ 15463601 h 1440"/>
              <a:gd name="T28" fmla="*/ 13838375 w 532"/>
              <a:gd name="T29" fmla="*/ 15463601 h 14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32" h="1440">
                <a:moveTo>
                  <a:pt x="184" y="1440"/>
                </a:moveTo>
                <a:cubicBezTo>
                  <a:pt x="189" y="1420"/>
                  <a:pt x="185" y="1366"/>
                  <a:pt x="199" y="1350"/>
                </a:cubicBezTo>
                <a:cubicBezTo>
                  <a:pt x="223" y="1323"/>
                  <a:pt x="259" y="1310"/>
                  <a:pt x="289" y="1290"/>
                </a:cubicBezTo>
                <a:cubicBezTo>
                  <a:pt x="353" y="1248"/>
                  <a:pt x="346" y="1197"/>
                  <a:pt x="409" y="1155"/>
                </a:cubicBezTo>
                <a:cubicBezTo>
                  <a:pt x="462" y="1076"/>
                  <a:pt x="460" y="1093"/>
                  <a:pt x="484" y="960"/>
                </a:cubicBezTo>
                <a:cubicBezTo>
                  <a:pt x="509" y="820"/>
                  <a:pt x="515" y="742"/>
                  <a:pt x="529" y="600"/>
                </a:cubicBezTo>
                <a:cubicBezTo>
                  <a:pt x="499" y="600"/>
                  <a:pt x="527" y="541"/>
                  <a:pt x="529" y="525"/>
                </a:cubicBezTo>
                <a:cubicBezTo>
                  <a:pt x="532" y="494"/>
                  <a:pt x="499" y="495"/>
                  <a:pt x="499" y="495"/>
                </a:cubicBezTo>
                <a:cubicBezTo>
                  <a:pt x="461" y="439"/>
                  <a:pt x="460" y="364"/>
                  <a:pt x="439" y="300"/>
                </a:cubicBezTo>
                <a:cubicBezTo>
                  <a:pt x="406" y="200"/>
                  <a:pt x="367" y="106"/>
                  <a:pt x="274" y="75"/>
                </a:cubicBezTo>
                <a:cubicBezTo>
                  <a:pt x="259" y="60"/>
                  <a:pt x="248" y="40"/>
                  <a:pt x="229" y="30"/>
                </a:cubicBezTo>
                <a:cubicBezTo>
                  <a:pt x="201" y="15"/>
                  <a:pt x="139" y="0"/>
                  <a:pt x="139" y="0"/>
                </a:cubicBezTo>
                <a:cubicBezTo>
                  <a:pt x="109" y="10"/>
                  <a:pt x="79" y="20"/>
                  <a:pt x="49" y="30"/>
                </a:cubicBezTo>
                <a:cubicBezTo>
                  <a:pt x="34" y="35"/>
                  <a:pt x="18" y="22"/>
                  <a:pt x="4" y="15"/>
                </a:cubicBezTo>
                <a:cubicBezTo>
                  <a:pt x="0" y="13"/>
                  <a:pt x="14" y="15"/>
                  <a:pt x="19" y="1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07" name="Freeform 60"/>
          <p:cNvSpPr>
            <a:spLocks/>
          </p:cNvSpPr>
          <p:nvPr/>
        </p:nvSpPr>
        <p:spPr bwMode="auto">
          <a:xfrm>
            <a:off x="4465638" y="4191000"/>
            <a:ext cx="1998662" cy="1004888"/>
          </a:xfrm>
          <a:custGeom>
            <a:avLst/>
            <a:gdLst>
              <a:gd name="T0" fmla="*/ 322335468 w 2351"/>
              <a:gd name="T1" fmla="*/ 0 h 990"/>
              <a:gd name="T2" fmla="*/ 72994945 w 2351"/>
              <a:gd name="T3" fmla="*/ 185454618 h 990"/>
              <a:gd name="T4" fmla="*/ 7949591 w 2351"/>
              <a:gd name="T5" fmla="*/ 479091012 h 990"/>
              <a:gd name="T6" fmla="*/ 72994945 w 2351"/>
              <a:gd name="T7" fmla="*/ 695454564 h 990"/>
              <a:gd name="T8" fmla="*/ 300653683 w 2351"/>
              <a:gd name="T9" fmla="*/ 834545273 h 990"/>
              <a:gd name="T10" fmla="*/ 549994207 w 2351"/>
              <a:gd name="T11" fmla="*/ 819091314 h 990"/>
              <a:gd name="T12" fmla="*/ 712607591 w 2351"/>
              <a:gd name="T13" fmla="*/ 850000248 h 990"/>
              <a:gd name="T14" fmla="*/ 994470791 w 2351"/>
              <a:gd name="T15" fmla="*/ 927273090 h 990"/>
              <a:gd name="T16" fmla="*/ 1200446895 w 2351"/>
              <a:gd name="T17" fmla="*/ 989090958 h 990"/>
              <a:gd name="T18" fmla="*/ 1384742064 w 2351"/>
              <a:gd name="T19" fmla="*/ 1004544917 h 990"/>
              <a:gd name="T20" fmla="*/ 1493150987 w 2351"/>
              <a:gd name="T21" fmla="*/ 1019999891 h 990"/>
              <a:gd name="T22" fmla="*/ 1699127941 w 2351"/>
              <a:gd name="T23" fmla="*/ 1004544917 h 9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351" h="990">
                <a:moveTo>
                  <a:pt x="446" y="0"/>
                </a:moveTo>
                <a:cubicBezTo>
                  <a:pt x="451" y="125"/>
                  <a:pt x="236" y="75"/>
                  <a:pt x="101" y="180"/>
                </a:cubicBezTo>
                <a:cubicBezTo>
                  <a:pt x="103" y="214"/>
                  <a:pt x="0" y="427"/>
                  <a:pt x="11" y="465"/>
                </a:cubicBezTo>
                <a:cubicBezTo>
                  <a:pt x="26" y="515"/>
                  <a:pt x="54" y="643"/>
                  <a:pt x="101" y="675"/>
                </a:cubicBezTo>
                <a:cubicBezTo>
                  <a:pt x="172" y="723"/>
                  <a:pt x="309" y="774"/>
                  <a:pt x="416" y="810"/>
                </a:cubicBezTo>
                <a:cubicBezTo>
                  <a:pt x="551" y="750"/>
                  <a:pt x="744" y="790"/>
                  <a:pt x="761" y="795"/>
                </a:cubicBezTo>
                <a:cubicBezTo>
                  <a:pt x="834" y="815"/>
                  <a:pt x="911" y="814"/>
                  <a:pt x="986" y="825"/>
                </a:cubicBezTo>
                <a:cubicBezTo>
                  <a:pt x="1083" y="793"/>
                  <a:pt x="1265" y="875"/>
                  <a:pt x="1376" y="900"/>
                </a:cubicBezTo>
                <a:cubicBezTo>
                  <a:pt x="1467" y="920"/>
                  <a:pt x="1569" y="952"/>
                  <a:pt x="1661" y="960"/>
                </a:cubicBezTo>
                <a:cubicBezTo>
                  <a:pt x="1746" y="967"/>
                  <a:pt x="1831" y="969"/>
                  <a:pt x="1916" y="975"/>
                </a:cubicBezTo>
                <a:cubicBezTo>
                  <a:pt x="1966" y="979"/>
                  <a:pt x="2016" y="985"/>
                  <a:pt x="2066" y="990"/>
                </a:cubicBezTo>
                <a:cubicBezTo>
                  <a:pt x="2311" y="974"/>
                  <a:pt x="2216" y="975"/>
                  <a:pt x="2351" y="975"/>
                </a:cubicBezTo>
              </a:path>
            </a:pathLst>
          </a:custGeom>
          <a:noFill/>
          <a:ln w="19050">
            <a:solidFill>
              <a:srgbClr val="9933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08" name="Rectangle 61"/>
          <p:cNvSpPr>
            <a:spLocks noChangeArrowheads="1"/>
          </p:cNvSpPr>
          <p:nvPr/>
        </p:nvSpPr>
        <p:spPr bwMode="auto">
          <a:xfrm>
            <a:off x="4668838" y="4330700"/>
            <a:ext cx="277812" cy="331788"/>
          </a:xfrm>
          <a:prstGeom prst="rect">
            <a:avLst/>
          </a:prstGeom>
          <a:solidFill>
            <a:srgbClr val="0000FF">
              <a:alpha val="36862"/>
            </a:srgbClr>
          </a:solidFill>
          <a:ln w="9525">
            <a:solidFill>
              <a:srgbClr val="3366FF"/>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600"/>
          </a:p>
        </p:txBody>
      </p:sp>
      <p:sp>
        <p:nvSpPr>
          <p:cNvPr id="27709" name="Freeform 62"/>
          <p:cNvSpPr>
            <a:spLocks/>
          </p:cNvSpPr>
          <p:nvPr/>
        </p:nvSpPr>
        <p:spPr bwMode="auto">
          <a:xfrm>
            <a:off x="4375150" y="3703638"/>
            <a:ext cx="2089150" cy="2149475"/>
          </a:xfrm>
          <a:custGeom>
            <a:avLst/>
            <a:gdLst>
              <a:gd name="T0" fmla="*/ 355708185 w 2457"/>
              <a:gd name="T1" fmla="*/ 0 h 2117"/>
              <a:gd name="T2" fmla="*/ 258105682 w 2457"/>
              <a:gd name="T3" fmla="*/ 77319164 h 2117"/>
              <a:gd name="T4" fmla="*/ 171347713 w 2457"/>
              <a:gd name="T5" fmla="*/ 201028203 h 2117"/>
              <a:gd name="T6" fmla="*/ 127967877 w 2457"/>
              <a:gd name="T7" fmla="*/ 293810997 h 2117"/>
              <a:gd name="T8" fmla="*/ 117123344 w 2457"/>
              <a:gd name="T9" fmla="*/ 340201886 h 2117"/>
              <a:gd name="T10" fmla="*/ 95434277 w 2457"/>
              <a:gd name="T11" fmla="*/ 386593791 h 2117"/>
              <a:gd name="T12" fmla="*/ 62899825 w 2457"/>
              <a:gd name="T13" fmla="*/ 556694734 h 2117"/>
              <a:gd name="T14" fmla="*/ 8675457 w 2457"/>
              <a:gd name="T15" fmla="*/ 989678398 h 2117"/>
              <a:gd name="T16" fmla="*/ 84588893 w 2457"/>
              <a:gd name="T17" fmla="*/ 1237098505 h 2117"/>
              <a:gd name="T18" fmla="*/ 171347713 w 2457"/>
              <a:gd name="T19" fmla="*/ 1376272189 h 2117"/>
              <a:gd name="T20" fmla="*/ 258105682 w 2457"/>
              <a:gd name="T21" fmla="*/ 1515445872 h 2117"/>
              <a:gd name="T22" fmla="*/ 355708185 w 2457"/>
              <a:gd name="T23" fmla="*/ 1577300391 h 2117"/>
              <a:gd name="T24" fmla="*/ 431621621 w 2457"/>
              <a:gd name="T25" fmla="*/ 1608228666 h 2117"/>
              <a:gd name="T26" fmla="*/ 453311539 w 2457"/>
              <a:gd name="T27" fmla="*/ 1654619555 h 2117"/>
              <a:gd name="T28" fmla="*/ 518379591 w 2457"/>
              <a:gd name="T29" fmla="*/ 1685546815 h 2117"/>
              <a:gd name="T30" fmla="*/ 550914042 w 2457"/>
              <a:gd name="T31" fmla="*/ 1716474075 h 2117"/>
              <a:gd name="T32" fmla="*/ 626827478 w 2457"/>
              <a:gd name="T33" fmla="*/ 1747401334 h 2117"/>
              <a:gd name="T34" fmla="*/ 778654349 w 2457"/>
              <a:gd name="T35" fmla="*/ 1824720498 h 2117"/>
              <a:gd name="T36" fmla="*/ 1244979498 w 2457"/>
              <a:gd name="T37" fmla="*/ 2010285071 h 2117"/>
              <a:gd name="T38" fmla="*/ 1483564340 w 2457"/>
              <a:gd name="T39" fmla="*/ 2072140606 h 2117"/>
              <a:gd name="T40" fmla="*/ 1678770196 w 2457"/>
              <a:gd name="T41" fmla="*/ 2147483647 h 2117"/>
              <a:gd name="T42" fmla="*/ 1776372699 w 2457"/>
              <a:gd name="T43" fmla="*/ 2147483647 h 21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57" h="2117">
                <a:moveTo>
                  <a:pt x="492" y="0"/>
                </a:moveTo>
                <a:cubicBezTo>
                  <a:pt x="447" y="30"/>
                  <a:pt x="402" y="45"/>
                  <a:pt x="357" y="75"/>
                </a:cubicBezTo>
                <a:cubicBezTo>
                  <a:pt x="323" y="126"/>
                  <a:pt x="280" y="152"/>
                  <a:pt x="237" y="195"/>
                </a:cubicBezTo>
                <a:cubicBezTo>
                  <a:pt x="201" y="302"/>
                  <a:pt x="252" y="173"/>
                  <a:pt x="177" y="285"/>
                </a:cubicBezTo>
                <a:cubicBezTo>
                  <a:pt x="168" y="298"/>
                  <a:pt x="169" y="316"/>
                  <a:pt x="162" y="330"/>
                </a:cubicBezTo>
                <a:cubicBezTo>
                  <a:pt x="154" y="346"/>
                  <a:pt x="142" y="360"/>
                  <a:pt x="132" y="375"/>
                </a:cubicBezTo>
                <a:cubicBezTo>
                  <a:pt x="118" y="431"/>
                  <a:pt x="101" y="484"/>
                  <a:pt x="87" y="540"/>
                </a:cubicBezTo>
                <a:cubicBezTo>
                  <a:pt x="92" y="665"/>
                  <a:pt x="0" y="835"/>
                  <a:pt x="12" y="960"/>
                </a:cubicBezTo>
                <a:cubicBezTo>
                  <a:pt x="20" y="1038"/>
                  <a:pt x="78" y="1141"/>
                  <a:pt x="117" y="1200"/>
                </a:cubicBezTo>
                <a:cubicBezTo>
                  <a:pt x="137" y="1230"/>
                  <a:pt x="207" y="1315"/>
                  <a:pt x="237" y="1335"/>
                </a:cubicBezTo>
                <a:cubicBezTo>
                  <a:pt x="252" y="1345"/>
                  <a:pt x="335" y="1448"/>
                  <a:pt x="357" y="1470"/>
                </a:cubicBezTo>
                <a:cubicBezTo>
                  <a:pt x="392" y="1505"/>
                  <a:pt x="463" y="1489"/>
                  <a:pt x="492" y="1530"/>
                </a:cubicBezTo>
                <a:cubicBezTo>
                  <a:pt x="518" y="1567"/>
                  <a:pt x="561" y="1536"/>
                  <a:pt x="597" y="1560"/>
                </a:cubicBezTo>
                <a:cubicBezTo>
                  <a:pt x="607" y="1575"/>
                  <a:pt x="612" y="1595"/>
                  <a:pt x="627" y="1605"/>
                </a:cubicBezTo>
                <a:cubicBezTo>
                  <a:pt x="654" y="1622"/>
                  <a:pt x="687" y="1625"/>
                  <a:pt x="717" y="1635"/>
                </a:cubicBezTo>
                <a:cubicBezTo>
                  <a:pt x="734" y="1641"/>
                  <a:pt x="746" y="1657"/>
                  <a:pt x="762" y="1665"/>
                </a:cubicBezTo>
                <a:cubicBezTo>
                  <a:pt x="784" y="1676"/>
                  <a:pt x="848" y="1690"/>
                  <a:pt x="867" y="1695"/>
                </a:cubicBezTo>
                <a:cubicBezTo>
                  <a:pt x="934" y="1739"/>
                  <a:pt x="1000" y="1755"/>
                  <a:pt x="1077" y="1770"/>
                </a:cubicBezTo>
                <a:cubicBezTo>
                  <a:pt x="1264" y="1894"/>
                  <a:pt x="1503" y="1926"/>
                  <a:pt x="1722" y="1950"/>
                </a:cubicBezTo>
                <a:cubicBezTo>
                  <a:pt x="1831" y="1977"/>
                  <a:pt x="1942" y="1992"/>
                  <a:pt x="2052" y="2010"/>
                </a:cubicBezTo>
                <a:cubicBezTo>
                  <a:pt x="2140" y="2025"/>
                  <a:pt x="2236" y="2071"/>
                  <a:pt x="2322" y="2100"/>
                </a:cubicBezTo>
                <a:cubicBezTo>
                  <a:pt x="2373" y="2117"/>
                  <a:pt x="2394" y="2115"/>
                  <a:pt x="2457" y="2115"/>
                </a:cubicBezTo>
              </a:path>
            </a:pathLst>
          </a:custGeom>
          <a:noFill/>
          <a:ln w="19050">
            <a:solidFill>
              <a:srgbClr val="99CC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10" name="Freeform 63"/>
          <p:cNvSpPr>
            <a:spLocks/>
          </p:cNvSpPr>
          <p:nvPr/>
        </p:nvSpPr>
        <p:spPr bwMode="auto">
          <a:xfrm>
            <a:off x="3467100" y="3176588"/>
            <a:ext cx="3074988" cy="2417762"/>
          </a:xfrm>
          <a:custGeom>
            <a:avLst/>
            <a:gdLst>
              <a:gd name="T0" fmla="*/ 0 w 3615"/>
              <a:gd name="T1" fmla="*/ 2147483647 h 2383"/>
              <a:gd name="T2" fmla="*/ 43413046 w 3615"/>
              <a:gd name="T3" fmla="*/ 1943483944 h 2383"/>
              <a:gd name="T4" fmla="*/ 173653036 w 3615"/>
              <a:gd name="T5" fmla="*/ 1464818812 h 2383"/>
              <a:gd name="T6" fmla="*/ 195359134 w 3615"/>
              <a:gd name="T7" fmla="*/ 1372173784 h 2383"/>
              <a:gd name="T8" fmla="*/ 271332178 w 3615"/>
              <a:gd name="T9" fmla="*/ 1125120715 h 2383"/>
              <a:gd name="T10" fmla="*/ 293039126 w 3615"/>
              <a:gd name="T11" fmla="*/ 1078798708 h 2383"/>
              <a:gd name="T12" fmla="*/ 358158270 w 3615"/>
              <a:gd name="T13" fmla="*/ 785422617 h 2383"/>
              <a:gd name="T14" fmla="*/ 423278265 w 3615"/>
              <a:gd name="T15" fmla="*/ 646455583 h 2383"/>
              <a:gd name="T16" fmla="*/ 510104358 w 3615"/>
              <a:gd name="T17" fmla="*/ 476606534 h 2383"/>
              <a:gd name="T18" fmla="*/ 662050445 w 3615"/>
              <a:gd name="T19" fmla="*/ 322198492 h 2383"/>
              <a:gd name="T20" fmla="*/ 792290435 w 3615"/>
              <a:gd name="T21" fmla="*/ 198671450 h 2383"/>
              <a:gd name="T22" fmla="*/ 889969577 w 3615"/>
              <a:gd name="T23" fmla="*/ 152349444 h 2383"/>
              <a:gd name="T24" fmla="*/ 1215568700 w 3615"/>
              <a:gd name="T25" fmla="*/ 59704416 h 2383"/>
              <a:gd name="T26" fmla="*/ 1486900878 w 3615"/>
              <a:gd name="T27" fmla="*/ 13382409 h 2383"/>
              <a:gd name="T28" fmla="*/ 2147483647 w 3615"/>
              <a:gd name="T29" fmla="*/ 28822402 h 2383"/>
              <a:gd name="T30" fmla="*/ 2147483647 w 3615"/>
              <a:gd name="T31" fmla="*/ 44263409 h 2383"/>
              <a:gd name="T32" fmla="*/ 2147483647 w 3615"/>
              <a:gd name="T33" fmla="*/ 90586430 h 2383"/>
              <a:gd name="T34" fmla="*/ 2147483647 w 3615"/>
              <a:gd name="T35" fmla="*/ 214112457 h 238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615" h="2383">
                <a:moveTo>
                  <a:pt x="0" y="2383"/>
                </a:moveTo>
                <a:cubicBezTo>
                  <a:pt x="27" y="2220"/>
                  <a:pt x="20" y="2049"/>
                  <a:pt x="60" y="1888"/>
                </a:cubicBezTo>
                <a:cubicBezTo>
                  <a:pt x="100" y="1728"/>
                  <a:pt x="148" y="1561"/>
                  <a:pt x="240" y="1423"/>
                </a:cubicBezTo>
                <a:cubicBezTo>
                  <a:pt x="258" y="1397"/>
                  <a:pt x="252" y="1359"/>
                  <a:pt x="270" y="1333"/>
                </a:cubicBezTo>
                <a:cubicBezTo>
                  <a:pt x="319" y="1260"/>
                  <a:pt x="336" y="1171"/>
                  <a:pt x="375" y="1093"/>
                </a:cubicBezTo>
                <a:cubicBezTo>
                  <a:pt x="383" y="1077"/>
                  <a:pt x="397" y="1064"/>
                  <a:pt x="405" y="1048"/>
                </a:cubicBezTo>
                <a:cubicBezTo>
                  <a:pt x="446" y="966"/>
                  <a:pt x="445" y="838"/>
                  <a:pt x="495" y="763"/>
                </a:cubicBezTo>
                <a:cubicBezTo>
                  <a:pt x="525" y="718"/>
                  <a:pt x="568" y="679"/>
                  <a:pt x="585" y="628"/>
                </a:cubicBezTo>
                <a:cubicBezTo>
                  <a:pt x="609" y="555"/>
                  <a:pt x="643" y="505"/>
                  <a:pt x="705" y="463"/>
                </a:cubicBezTo>
                <a:cubicBezTo>
                  <a:pt x="754" y="390"/>
                  <a:pt x="832" y="341"/>
                  <a:pt x="915" y="313"/>
                </a:cubicBezTo>
                <a:cubicBezTo>
                  <a:pt x="968" y="260"/>
                  <a:pt x="1027" y="223"/>
                  <a:pt x="1095" y="193"/>
                </a:cubicBezTo>
                <a:cubicBezTo>
                  <a:pt x="1138" y="174"/>
                  <a:pt x="1191" y="174"/>
                  <a:pt x="1230" y="148"/>
                </a:cubicBezTo>
                <a:cubicBezTo>
                  <a:pt x="1366" y="57"/>
                  <a:pt x="1521" y="70"/>
                  <a:pt x="1680" y="58"/>
                </a:cubicBezTo>
                <a:cubicBezTo>
                  <a:pt x="1806" y="49"/>
                  <a:pt x="1930" y="34"/>
                  <a:pt x="2055" y="13"/>
                </a:cubicBezTo>
                <a:cubicBezTo>
                  <a:pt x="2537" y="22"/>
                  <a:pt x="3028" y="0"/>
                  <a:pt x="3510" y="28"/>
                </a:cubicBezTo>
                <a:cubicBezTo>
                  <a:pt x="3525" y="33"/>
                  <a:pt x="3544" y="32"/>
                  <a:pt x="3555" y="43"/>
                </a:cubicBezTo>
                <a:cubicBezTo>
                  <a:pt x="3566" y="54"/>
                  <a:pt x="3563" y="74"/>
                  <a:pt x="3570" y="88"/>
                </a:cubicBezTo>
                <a:cubicBezTo>
                  <a:pt x="3593" y="134"/>
                  <a:pt x="3615" y="155"/>
                  <a:pt x="3615" y="208"/>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11" name="Rectangle 64"/>
          <p:cNvSpPr>
            <a:spLocks noChangeArrowheads="1"/>
          </p:cNvSpPr>
          <p:nvPr/>
        </p:nvSpPr>
        <p:spPr bwMode="auto">
          <a:xfrm>
            <a:off x="3111500" y="5016500"/>
            <a:ext cx="600075" cy="392113"/>
          </a:xfrm>
          <a:prstGeom prst="rect">
            <a:avLst/>
          </a:prstGeom>
          <a:solidFill>
            <a:srgbClr val="800000">
              <a:alpha val="25098"/>
            </a:srgbClr>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600">
                <a:latin typeface="Times New Roman" pitchFamily="18" charset="0"/>
              </a:rPr>
              <a:t>Hin</a:t>
            </a:r>
            <a:endParaRPr lang="en-US" altLang="zh-CN" sz="1600"/>
          </a:p>
        </p:txBody>
      </p:sp>
      <p:sp>
        <p:nvSpPr>
          <p:cNvPr id="27712" name="AutoShape 65"/>
          <p:cNvSpPr>
            <a:spLocks/>
          </p:cNvSpPr>
          <p:nvPr/>
        </p:nvSpPr>
        <p:spPr bwMode="auto">
          <a:xfrm>
            <a:off x="2689225" y="2273300"/>
            <a:ext cx="152400" cy="2374900"/>
          </a:xfrm>
          <a:prstGeom prst="rightBrace">
            <a:avLst>
              <a:gd name="adj1" fmla="val 129861"/>
              <a:gd name="adj2" fmla="val 27051"/>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7713" name="Freeform 66"/>
          <p:cNvSpPr>
            <a:spLocks/>
          </p:cNvSpPr>
          <p:nvPr/>
        </p:nvSpPr>
        <p:spPr bwMode="auto">
          <a:xfrm>
            <a:off x="2816225" y="2876550"/>
            <a:ext cx="1990725" cy="504825"/>
          </a:xfrm>
          <a:custGeom>
            <a:avLst/>
            <a:gdLst>
              <a:gd name="T0" fmla="*/ 1834715753 w 2160"/>
              <a:gd name="T1" fmla="*/ 493892017 h 516"/>
              <a:gd name="T2" fmla="*/ 1439742088 w 2160"/>
              <a:gd name="T3" fmla="*/ 74658334 h 516"/>
              <a:gd name="T4" fmla="*/ 0 w 2160"/>
              <a:gd name="T5" fmla="*/ 45942988 h 516"/>
              <a:gd name="T6" fmla="*/ 0 60000 65536"/>
              <a:gd name="T7" fmla="*/ 0 60000 65536"/>
              <a:gd name="T8" fmla="*/ 0 60000 65536"/>
            </a:gdLst>
            <a:ahLst/>
            <a:cxnLst>
              <a:cxn ang="T6">
                <a:pos x="T0" y="T1"/>
              </a:cxn>
              <a:cxn ang="T7">
                <a:pos x="T2" y="T3"/>
              </a:cxn>
              <a:cxn ang="T8">
                <a:pos x="T4" y="T5"/>
              </a:cxn>
            </a:cxnLst>
            <a:rect l="0" t="0" r="r" b="b"/>
            <a:pathLst>
              <a:path w="2160" h="516">
                <a:moveTo>
                  <a:pt x="2160" y="516"/>
                </a:moveTo>
                <a:cubicBezTo>
                  <a:pt x="2083" y="443"/>
                  <a:pt x="2055" y="156"/>
                  <a:pt x="1695" y="78"/>
                </a:cubicBezTo>
                <a:cubicBezTo>
                  <a:pt x="1335" y="0"/>
                  <a:pt x="353" y="54"/>
                  <a:pt x="0" y="48"/>
                </a:cubicBezTo>
              </a:path>
            </a:pathLst>
          </a:custGeom>
          <a:noFill/>
          <a:ln w="19050">
            <a:solidFill>
              <a:srgbClr val="800000"/>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14" name="Rectangle 67"/>
          <p:cNvSpPr>
            <a:spLocks noChangeArrowheads="1"/>
          </p:cNvSpPr>
          <p:nvPr/>
        </p:nvSpPr>
        <p:spPr bwMode="auto">
          <a:xfrm>
            <a:off x="762000" y="2273300"/>
            <a:ext cx="1862138" cy="2465388"/>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lnSpc>
                <a:spcPct val="130000"/>
              </a:lnSpc>
              <a:spcBef>
                <a:spcPct val="0"/>
              </a:spcBef>
              <a:buClrTx/>
              <a:buSzTx/>
              <a:buFontTx/>
              <a:buNone/>
            </a:pPr>
            <a:r>
              <a:rPr lang="zh-CN" altLang="en-US" sz="1600">
                <a:latin typeface="Times New Roman" pitchFamily="18" charset="0"/>
              </a:rPr>
              <a:t>缓冲区号</a:t>
            </a:r>
          </a:p>
          <a:p>
            <a:pPr algn="just" eaLnBrk="1" hangingPunct="1">
              <a:lnSpc>
                <a:spcPct val="130000"/>
              </a:lnSpc>
              <a:spcBef>
                <a:spcPct val="0"/>
              </a:spcBef>
              <a:buClrTx/>
              <a:buSzTx/>
              <a:buFontTx/>
              <a:buNone/>
            </a:pPr>
            <a:r>
              <a:rPr lang="zh-CN" altLang="en-US" sz="1600">
                <a:latin typeface="Times New Roman" pitchFamily="18" charset="0"/>
              </a:rPr>
              <a:t>设备号</a:t>
            </a:r>
          </a:p>
          <a:p>
            <a:pPr algn="just" eaLnBrk="1" hangingPunct="1">
              <a:lnSpc>
                <a:spcPct val="130000"/>
              </a:lnSpc>
              <a:spcBef>
                <a:spcPct val="0"/>
              </a:spcBef>
              <a:buClrTx/>
              <a:buSzTx/>
              <a:buFontTx/>
              <a:buNone/>
            </a:pPr>
            <a:r>
              <a:rPr lang="zh-CN" altLang="en-US" sz="1600">
                <a:latin typeface="Times New Roman" pitchFamily="18" charset="0"/>
              </a:rPr>
              <a:t>设备上的数据块号</a:t>
            </a:r>
          </a:p>
          <a:p>
            <a:pPr algn="just" eaLnBrk="1" hangingPunct="1">
              <a:lnSpc>
                <a:spcPct val="130000"/>
              </a:lnSpc>
              <a:spcBef>
                <a:spcPct val="0"/>
              </a:spcBef>
              <a:buClrTx/>
              <a:buSzTx/>
              <a:buFontTx/>
              <a:buNone/>
            </a:pPr>
            <a:r>
              <a:rPr lang="zh-CN" altLang="en-US" sz="1600">
                <a:latin typeface="Times New Roman" pitchFamily="18" charset="0"/>
              </a:rPr>
              <a:t>互斥标识位</a:t>
            </a:r>
          </a:p>
          <a:p>
            <a:pPr algn="just" eaLnBrk="1" hangingPunct="1">
              <a:lnSpc>
                <a:spcPct val="130000"/>
              </a:lnSpc>
              <a:spcBef>
                <a:spcPct val="0"/>
              </a:spcBef>
              <a:buClrTx/>
              <a:buSzTx/>
              <a:buFontTx/>
              <a:buNone/>
            </a:pPr>
            <a:r>
              <a:rPr lang="zh-CN" altLang="en-US" sz="1600">
                <a:latin typeface="Times New Roman" pitchFamily="18" charset="0"/>
              </a:rPr>
              <a:t>队列指针</a:t>
            </a:r>
          </a:p>
          <a:p>
            <a:pPr algn="just" eaLnBrk="1" hangingPunct="1">
              <a:lnSpc>
                <a:spcPct val="130000"/>
              </a:lnSpc>
              <a:spcBef>
                <a:spcPct val="0"/>
              </a:spcBef>
              <a:buClrTx/>
              <a:buSzTx/>
              <a:buFontTx/>
              <a:buNone/>
            </a:pPr>
            <a:endParaRPr lang="zh-CN" altLang="en-US" sz="1600">
              <a:latin typeface="Times New Roman" pitchFamily="18" charset="0"/>
            </a:endParaRPr>
          </a:p>
          <a:p>
            <a:pPr algn="just" eaLnBrk="1" hangingPunct="1">
              <a:lnSpc>
                <a:spcPct val="130000"/>
              </a:lnSpc>
              <a:spcBef>
                <a:spcPct val="0"/>
              </a:spcBef>
              <a:buClrTx/>
              <a:buSzTx/>
              <a:buFontTx/>
              <a:buNone/>
            </a:pPr>
            <a:r>
              <a:rPr lang="zh-CN" altLang="en-US" sz="1600">
                <a:latin typeface="Times New Roman" pitchFamily="18" charset="0"/>
              </a:rPr>
              <a:t>数据区</a:t>
            </a:r>
            <a:endParaRPr lang="zh-CN" altLang="en-US" sz="1600"/>
          </a:p>
        </p:txBody>
      </p:sp>
      <p:sp>
        <p:nvSpPr>
          <p:cNvPr id="27715" name="Rectangle 68"/>
          <p:cNvSpPr>
            <a:spLocks noChangeArrowheads="1"/>
          </p:cNvSpPr>
          <p:nvPr/>
        </p:nvSpPr>
        <p:spPr bwMode="auto">
          <a:xfrm>
            <a:off x="914400" y="1905000"/>
            <a:ext cx="167005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600">
                <a:solidFill>
                  <a:srgbClr val="CC0000"/>
                </a:solidFill>
                <a:latin typeface="Times New Roman" pitchFamily="18" charset="0"/>
              </a:rPr>
              <a:t>缓冲区数据结构</a:t>
            </a:r>
            <a:endParaRPr lang="zh-CN" altLang="en-US" sz="1600">
              <a:solidFill>
                <a:srgbClr val="CC0000"/>
              </a:solidFill>
            </a:endParaRPr>
          </a:p>
        </p:txBody>
      </p:sp>
      <p:sp>
        <p:nvSpPr>
          <p:cNvPr id="27716" name="Line 73"/>
          <p:cNvSpPr>
            <a:spLocks noChangeShapeType="1"/>
          </p:cNvSpPr>
          <p:nvPr/>
        </p:nvSpPr>
        <p:spPr bwMode="auto">
          <a:xfrm flipV="1">
            <a:off x="762000" y="3962400"/>
            <a:ext cx="182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7" name="Line 75"/>
          <p:cNvSpPr>
            <a:spLocks noChangeShapeType="1"/>
          </p:cNvSpPr>
          <p:nvPr/>
        </p:nvSpPr>
        <p:spPr bwMode="auto">
          <a:xfrm flipV="1">
            <a:off x="762000" y="3632200"/>
            <a:ext cx="182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8" name="Line 76"/>
          <p:cNvSpPr>
            <a:spLocks noChangeShapeType="1"/>
          </p:cNvSpPr>
          <p:nvPr/>
        </p:nvSpPr>
        <p:spPr bwMode="auto">
          <a:xfrm flipV="1">
            <a:off x="762000" y="3327400"/>
            <a:ext cx="182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9" name="Line 77"/>
          <p:cNvSpPr>
            <a:spLocks noChangeShapeType="1"/>
          </p:cNvSpPr>
          <p:nvPr/>
        </p:nvSpPr>
        <p:spPr bwMode="auto">
          <a:xfrm flipV="1">
            <a:off x="762000" y="2997200"/>
            <a:ext cx="182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20" name="Line 78"/>
          <p:cNvSpPr>
            <a:spLocks noChangeShapeType="1"/>
          </p:cNvSpPr>
          <p:nvPr/>
        </p:nvSpPr>
        <p:spPr bwMode="auto">
          <a:xfrm flipV="1">
            <a:off x="762000" y="2692400"/>
            <a:ext cx="182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itchFamily="2" charset="-122"/>
                <a:ea typeface="黑体" pitchFamily="2" charset="-122"/>
              </a:rPr>
              <a:t>缓冲技术软件缓冲的</a:t>
            </a:r>
            <a:r>
              <a:rPr lang="en-US" altLang="zh-CN" dirty="0">
                <a:latin typeface="黑体" pitchFamily="2" charset="-122"/>
                <a:ea typeface="黑体" pitchFamily="2" charset="-122"/>
              </a:rPr>
              <a:t>4</a:t>
            </a:r>
            <a:r>
              <a:rPr lang="zh-CN" altLang="en-US" dirty="0">
                <a:latin typeface="黑体" pitchFamily="2" charset="-122"/>
                <a:ea typeface="黑体" pitchFamily="2" charset="-122"/>
              </a:rPr>
              <a:t>种实现</a:t>
            </a:r>
            <a:r>
              <a:rPr lang="zh-CN" altLang="en-US" dirty="0" smtClean="0">
                <a:latin typeface="黑体" pitchFamily="2" charset="-122"/>
                <a:ea typeface="黑体" pitchFamily="2" charset="-122"/>
              </a:rPr>
              <a:t>方法</a:t>
            </a:r>
            <a:endParaRPr lang="zh-CN" altLang="en-US" dirty="0"/>
          </a:p>
        </p:txBody>
      </p:sp>
      <p:sp>
        <p:nvSpPr>
          <p:cNvPr id="3" name="内容占位符 2"/>
          <p:cNvSpPr>
            <a:spLocks noGrp="1"/>
          </p:cNvSpPr>
          <p:nvPr>
            <p:ph idx="1"/>
          </p:nvPr>
        </p:nvSpPr>
        <p:spPr/>
        <p:txBody>
          <a:bodyPr/>
          <a:lstStyle/>
          <a:p>
            <a:pPr latinLnBrk="1"/>
            <a:r>
              <a:rPr lang="en-US" altLang="zh-CN" sz="2400" b="0" dirty="0"/>
              <a:t>Linux</a:t>
            </a:r>
            <a:r>
              <a:rPr lang="zh-CN" altLang="en-US" sz="2400" b="0" dirty="0"/>
              <a:t>系统为了提高读写磁盘的效率，会先将数据放在一块</a:t>
            </a:r>
            <a:r>
              <a:rPr lang="en-US" altLang="zh-CN" sz="2400" b="0" dirty="0"/>
              <a:t>buffer</a:t>
            </a:r>
            <a:r>
              <a:rPr lang="zh-CN" altLang="en-US" sz="2400" b="0" dirty="0"/>
              <a:t>中。</a:t>
            </a:r>
          </a:p>
          <a:p>
            <a:pPr latinLnBrk="1"/>
            <a:r>
              <a:rPr lang="zh-CN" altLang="en-US" sz="2400" b="0" dirty="0" smtClean="0"/>
              <a:t>在</a:t>
            </a:r>
            <a:r>
              <a:rPr lang="zh-CN" altLang="en-US" sz="2400" b="0" dirty="0"/>
              <a:t>写磁盘时并不是立即将数据写到磁盘中，而是先写入这块</a:t>
            </a:r>
            <a:r>
              <a:rPr lang="en-US" altLang="zh-CN" sz="2400" b="0" dirty="0"/>
              <a:t>buffer</a:t>
            </a:r>
            <a:r>
              <a:rPr lang="zh-CN" altLang="en-US" sz="2400" b="0" dirty="0"/>
              <a:t>中了。</a:t>
            </a:r>
          </a:p>
          <a:p>
            <a:pPr latinLnBrk="1"/>
            <a:r>
              <a:rPr lang="zh-CN" altLang="en-US" sz="2400" b="0" dirty="0"/>
              <a:t>此时如果重启系统，就可能造成数据丢失。</a:t>
            </a:r>
          </a:p>
          <a:p>
            <a:pPr latinLnBrk="1"/>
            <a:r>
              <a:rPr lang="en-US" altLang="zh-CN" sz="2400" b="0" dirty="0" smtClean="0"/>
              <a:t>sync</a:t>
            </a:r>
            <a:r>
              <a:rPr lang="zh-CN" altLang="en-US" sz="2400" b="0" dirty="0"/>
              <a:t>命令用来</a:t>
            </a:r>
            <a:r>
              <a:rPr lang="en-US" altLang="zh-CN" sz="2400" b="0" dirty="0"/>
              <a:t>flush</a:t>
            </a:r>
            <a:r>
              <a:rPr lang="zh-CN" altLang="en-US" sz="2400" b="0" dirty="0"/>
              <a:t>文件系统</a:t>
            </a:r>
            <a:r>
              <a:rPr lang="en-US" altLang="zh-CN" sz="2400" b="0" dirty="0"/>
              <a:t>buffer</a:t>
            </a:r>
            <a:r>
              <a:rPr lang="zh-CN" altLang="en-US" sz="2400" b="0" dirty="0"/>
              <a:t>，这样数据才会真正的写到磁盘中，并且</a:t>
            </a:r>
            <a:r>
              <a:rPr lang="en-US" altLang="zh-CN" sz="2400" b="0" dirty="0"/>
              <a:t>buffer</a:t>
            </a:r>
            <a:r>
              <a:rPr lang="zh-CN" altLang="en-US" sz="2400" b="0" dirty="0"/>
              <a:t>才能够释放出来。</a:t>
            </a:r>
          </a:p>
          <a:p>
            <a:pPr latinLnBrk="1"/>
            <a:r>
              <a:rPr lang="en-US" altLang="zh-CN" sz="2400" b="0" dirty="0"/>
              <a:t>sync</a:t>
            </a:r>
            <a:r>
              <a:rPr lang="zh-CN" altLang="en-US" sz="2400" b="0" dirty="0"/>
              <a:t>命令会强制将数据写入磁盘中，并释放该数据对应的</a:t>
            </a:r>
            <a:r>
              <a:rPr lang="en-US" altLang="zh-CN" sz="2400" b="0" dirty="0"/>
              <a:t>buffer</a:t>
            </a:r>
            <a:r>
              <a:rPr lang="zh-CN" altLang="en-US" sz="2400" b="0" dirty="0"/>
              <a:t>，</a:t>
            </a:r>
          </a:p>
          <a:p>
            <a:pPr latinLnBrk="1"/>
            <a:r>
              <a:rPr lang="zh-CN" altLang="en-US" sz="2400" b="0" dirty="0" smtClean="0"/>
              <a:t>所以</a:t>
            </a:r>
            <a:r>
              <a:rPr lang="zh-CN" altLang="en-US" sz="2400" b="0" dirty="0"/>
              <a:t>常常会在写磁盘后输入</a:t>
            </a:r>
            <a:r>
              <a:rPr lang="en-US" altLang="zh-CN" sz="2400" b="0" dirty="0"/>
              <a:t>sync</a:t>
            </a:r>
            <a:r>
              <a:rPr lang="zh-CN" altLang="en-US" sz="2400" b="0" dirty="0"/>
              <a:t>命令来将数据真正的写入磁盘</a:t>
            </a:r>
            <a:r>
              <a:rPr lang="zh-CN" altLang="en-US" sz="2400" b="0" dirty="0" smtClean="0"/>
              <a:t>。</a:t>
            </a:r>
            <a:endParaRPr lang="zh-CN" altLang="en-US" sz="2400" b="0" dirty="0"/>
          </a:p>
        </p:txBody>
      </p:sp>
    </p:spTree>
    <p:extLst>
      <p:ext uri="{BB962C8B-B14F-4D97-AF65-F5344CB8AC3E}">
        <p14:creationId xmlns:p14="http://schemas.microsoft.com/office/powerpoint/2010/main" val="20673146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itchFamily="2" charset="-122"/>
                <a:ea typeface="黑体" pitchFamily="2" charset="-122"/>
              </a:rPr>
              <a:t>缓冲技术软件缓冲的</a:t>
            </a:r>
            <a:r>
              <a:rPr lang="en-US" altLang="zh-CN" dirty="0">
                <a:latin typeface="黑体" pitchFamily="2" charset="-122"/>
                <a:ea typeface="黑体" pitchFamily="2" charset="-122"/>
              </a:rPr>
              <a:t>4</a:t>
            </a:r>
            <a:r>
              <a:rPr lang="zh-CN" altLang="en-US" dirty="0">
                <a:latin typeface="黑体" pitchFamily="2" charset="-122"/>
                <a:ea typeface="黑体" pitchFamily="2" charset="-122"/>
              </a:rPr>
              <a:t>种实现</a:t>
            </a:r>
            <a:r>
              <a:rPr lang="zh-CN" altLang="en-US" dirty="0" smtClean="0">
                <a:latin typeface="黑体" pitchFamily="2" charset="-122"/>
                <a:ea typeface="黑体" pitchFamily="2" charset="-122"/>
              </a:rPr>
              <a:t>方法</a:t>
            </a:r>
            <a:endParaRPr lang="zh-CN" altLang="en-US" dirty="0"/>
          </a:p>
        </p:txBody>
      </p:sp>
      <p:sp>
        <p:nvSpPr>
          <p:cNvPr id="3" name="内容占位符 2"/>
          <p:cNvSpPr>
            <a:spLocks noGrp="1"/>
          </p:cNvSpPr>
          <p:nvPr>
            <p:ph idx="1"/>
          </p:nvPr>
        </p:nvSpPr>
        <p:spPr/>
        <p:txBody>
          <a:bodyPr/>
          <a:lstStyle/>
          <a:p>
            <a:pPr latinLnBrk="1"/>
            <a:r>
              <a:rPr lang="zh-CN" altLang="en-US" sz="2400" dirty="0" smtClean="0"/>
              <a:t>如果</a:t>
            </a:r>
            <a:r>
              <a:rPr lang="zh-CN" altLang="en-US" sz="2400" dirty="0"/>
              <a:t>不去手动的输入</a:t>
            </a:r>
            <a:r>
              <a:rPr lang="en-US" altLang="zh-CN" sz="2400" dirty="0"/>
              <a:t>sync</a:t>
            </a:r>
            <a:r>
              <a:rPr lang="zh-CN" altLang="en-US" sz="2400" dirty="0"/>
              <a:t>命令来真正的去写磁盘，</a:t>
            </a:r>
            <a:r>
              <a:rPr lang="en-US" altLang="zh-CN" sz="2400" dirty="0" err="1"/>
              <a:t>linux</a:t>
            </a:r>
            <a:r>
              <a:rPr lang="zh-CN" altLang="en-US" sz="2400" dirty="0"/>
              <a:t>系统也会有两种写磁盘的时机：</a:t>
            </a:r>
            <a:endParaRPr lang="zh-CN" altLang="en-US" sz="2400" b="0" dirty="0"/>
          </a:p>
          <a:p>
            <a:pPr latinLnBrk="1"/>
            <a:r>
              <a:rPr lang="en-US" altLang="zh-CN" sz="2400" b="0" dirty="0" smtClean="0"/>
              <a:t>1) </a:t>
            </a:r>
            <a:r>
              <a:rPr lang="en-US" altLang="zh-CN" sz="2400" b="0" dirty="0" err="1"/>
              <a:t>kflush</a:t>
            </a:r>
            <a:r>
              <a:rPr lang="zh-CN" altLang="en-US" sz="2400" b="0" dirty="0"/>
              <a:t>内核线程周期性的去写磁盘；</a:t>
            </a:r>
          </a:p>
          <a:p>
            <a:pPr latinLnBrk="1"/>
            <a:r>
              <a:rPr lang="en-US" altLang="zh-CN" sz="2400" b="0" dirty="0" smtClean="0"/>
              <a:t>2) </a:t>
            </a:r>
            <a:r>
              <a:rPr lang="en-US" altLang="zh-CN" sz="2400" b="0" dirty="0"/>
              <a:t>buffer</a:t>
            </a:r>
            <a:r>
              <a:rPr lang="zh-CN" altLang="en-US" sz="2400" b="0" dirty="0"/>
              <a:t>已满不得不写。</a:t>
            </a:r>
          </a:p>
          <a:p>
            <a:endParaRPr lang="zh-CN" altLang="en-US" sz="2400" dirty="0"/>
          </a:p>
        </p:txBody>
      </p:sp>
    </p:spTree>
    <p:extLst>
      <p:ext uri="{BB962C8B-B14F-4D97-AF65-F5344CB8AC3E}">
        <p14:creationId xmlns:p14="http://schemas.microsoft.com/office/powerpoint/2010/main" val="71911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3"/>
          <p:cNvSpPr>
            <a:spLocks noChangeArrowheads="1"/>
          </p:cNvSpPr>
          <p:nvPr/>
        </p:nvSpPr>
        <p:spPr bwMode="auto">
          <a:xfrm>
            <a:off x="762000" y="1143000"/>
            <a:ext cx="7391400" cy="685800"/>
          </a:xfrm>
          <a:prstGeom prst="rect">
            <a:avLst/>
          </a:prstGeom>
          <a:solidFill>
            <a:srgbClr val="FFFFFF"/>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638" indent="-274638" eaLnBrk="0" hangingPunct="0">
              <a:spcBef>
                <a:spcPct val="20000"/>
              </a:spcBef>
              <a:buClr>
                <a:srgbClr val="993300"/>
              </a:buClr>
              <a:buSzPct val="90000"/>
              <a:buFont typeface="Wingdings" pitchFamily="2" charset="2"/>
              <a:buChar char="n"/>
              <a:tabLst>
                <a:tab pos="809625" algn="l"/>
              </a:tabLst>
              <a:defRPr sz="2800" b="1">
                <a:solidFill>
                  <a:schemeClr val="tx1"/>
                </a:solidFill>
                <a:latin typeface="Arial" charset="0"/>
                <a:ea typeface="宋体" pitchFamily="2" charset="-122"/>
              </a:defRPr>
            </a:lvl1pPr>
            <a:lvl2pPr marL="454025" indent="80963" eaLnBrk="0" hangingPunct="0">
              <a:spcBef>
                <a:spcPct val="20000"/>
              </a:spcBef>
              <a:buClr>
                <a:srgbClr val="CC6600"/>
              </a:buClr>
              <a:buSzPct val="80000"/>
              <a:buFont typeface="Wingdings" pitchFamily="2" charset="2"/>
              <a:buChar char="l"/>
              <a:tabLst>
                <a:tab pos="809625"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809625" algn="l"/>
              </a:tabLst>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tabLst>
                <a:tab pos="809625" algn="l"/>
              </a:tabLst>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9pPr>
          </a:lstStyle>
          <a:p>
            <a:pPr eaLnBrk="1" hangingPunct="1">
              <a:lnSpc>
                <a:spcPct val="130000"/>
              </a:lnSpc>
              <a:spcBef>
                <a:spcPct val="0"/>
              </a:spcBef>
              <a:buClr>
                <a:srgbClr val="FF0000"/>
              </a:buClr>
              <a:buFont typeface="Wingdings" pitchFamily="2" charset="2"/>
              <a:buChar char="l"/>
            </a:pPr>
            <a:r>
              <a:rPr lang="zh-CN" altLang="en-US" sz="2600"/>
              <a:t>单缓冲，双缓冲，环形缓冲，</a:t>
            </a:r>
            <a:r>
              <a:rPr lang="zh-CN" altLang="en-US" sz="2600">
                <a:solidFill>
                  <a:srgbClr val="CC0000"/>
                </a:solidFill>
              </a:rPr>
              <a:t>缓冲池</a:t>
            </a:r>
            <a:endParaRPr lang="zh-CN" altLang="en-US" sz="2400">
              <a:solidFill>
                <a:srgbClr val="CC0000"/>
              </a:solidFill>
            </a:endParaRPr>
          </a:p>
        </p:txBody>
      </p:sp>
      <p:sp>
        <p:nvSpPr>
          <p:cNvPr id="28676" name="Rectangle 2"/>
          <p:cNvSpPr>
            <a:spLocks noChangeArrowheads="1"/>
          </p:cNvSpPr>
          <p:nvPr/>
        </p:nvSpPr>
        <p:spPr bwMode="auto">
          <a:xfrm>
            <a:off x="838200" y="490538"/>
            <a:ext cx="716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3200">
                <a:latin typeface="黑体" pitchFamily="2" charset="-122"/>
                <a:ea typeface="黑体" pitchFamily="2" charset="-122"/>
              </a:rPr>
              <a:t>缓冲技术软件缓冲的</a:t>
            </a:r>
            <a:r>
              <a:rPr lang="en-US" altLang="zh-CN" sz="3200">
                <a:latin typeface="黑体" pitchFamily="2" charset="-122"/>
                <a:ea typeface="黑体" pitchFamily="2" charset="-122"/>
              </a:rPr>
              <a:t>4</a:t>
            </a:r>
            <a:r>
              <a:rPr lang="zh-CN" altLang="en-US" sz="3200">
                <a:latin typeface="黑体" pitchFamily="2" charset="-122"/>
                <a:ea typeface="黑体" pitchFamily="2" charset="-122"/>
              </a:rPr>
              <a:t>种实现方法</a:t>
            </a:r>
          </a:p>
        </p:txBody>
      </p:sp>
      <p:sp>
        <p:nvSpPr>
          <p:cNvPr id="28677" name="Rectangle 5"/>
          <p:cNvSpPr>
            <a:spLocks noChangeArrowheads="1"/>
          </p:cNvSpPr>
          <p:nvPr/>
        </p:nvSpPr>
        <p:spPr bwMode="auto">
          <a:xfrm>
            <a:off x="762000" y="1905000"/>
            <a:ext cx="7391400" cy="4648200"/>
          </a:xfrm>
          <a:prstGeom prst="rect">
            <a:avLst/>
          </a:prstGeom>
          <a:solidFill>
            <a:srgbClr val="FFFFFF"/>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638" indent="-274638" eaLnBrk="0" hangingPunct="0">
              <a:spcBef>
                <a:spcPct val="20000"/>
              </a:spcBef>
              <a:buClr>
                <a:srgbClr val="993300"/>
              </a:buClr>
              <a:buSzPct val="90000"/>
              <a:buFont typeface="Wingdings" pitchFamily="2" charset="2"/>
              <a:buChar char="n"/>
              <a:tabLst>
                <a:tab pos="809625" algn="l"/>
              </a:tabLst>
              <a:defRPr sz="2800" b="1">
                <a:solidFill>
                  <a:schemeClr val="tx1"/>
                </a:solidFill>
                <a:latin typeface="Arial" charset="0"/>
                <a:ea typeface="宋体" pitchFamily="2" charset="-122"/>
              </a:defRPr>
            </a:lvl1pPr>
            <a:lvl2pPr marL="454025" indent="80963" eaLnBrk="0" hangingPunct="0">
              <a:spcBef>
                <a:spcPct val="20000"/>
              </a:spcBef>
              <a:buClr>
                <a:srgbClr val="CC6600"/>
              </a:buClr>
              <a:buSzPct val="80000"/>
              <a:buFont typeface="Wingdings" pitchFamily="2" charset="2"/>
              <a:buChar char="l"/>
              <a:tabLst>
                <a:tab pos="809625"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809625" algn="l"/>
              </a:tabLst>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tabLst>
                <a:tab pos="809625" algn="l"/>
              </a:tabLst>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CC0000"/>
                </a:solidFill>
              </a:rPr>
              <a:t>缓冲池的工作流程：</a:t>
            </a:r>
          </a:p>
          <a:p>
            <a:pPr eaLnBrk="1" hangingPunct="1">
              <a:spcBef>
                <a:spcPct val="0"/>
              </a:spcBef>
              <a:buClrTx/>
              <a:buSzTx/>
              <a:buFontTx/>
              <a:buNone/>
            </a:pPr>
            <a:r>
              <a:rPr lang="zh-CN" altLang="en-US" sz="2000"/>
              <a:t>（</a:t>
            </a:r>
            <a:r>
              <a:rPr lang="en-US" altLang="zh-CN" sz="2000"/>
              <a:t>1</a:t>
            </a:r>
            <a:r>
              <a:rPr lang="zh-CN" altLang="en-US" sz="2000"/>
              <a:t>）当输入设备需要进行数据输入时，则从空缓冲队列的队首取下一个空缓冲区，将它作为收容输入工作缓冲区，当它被输入装满数据后，则被链接到输入缓冲队列的队尾；</a:t>
            </a:r>
          </a:p>
          <a:p>
            <a:pPr eaLnBrk="1" hangingPunct="1">
              <a:spcBef>
                <a:spcPct val="0"/>
              </a:spcBef>
              <a:buClrTx/>
              <a:buSzTx/>
              <a:buFontTx/>
              <a:buNone/>
            </a:pPr>
            <a:r>
              <a:rPr lang="zh-CN" altLang="en-US" sz="2000"/>
              <a:t>（</a:t>
            </a:r>
            <a:r>
              <a:rPr lang="en-US" altLang="zh-CN" sz="2000"/>
              <a:t>2</a:t>
            </a:r>
            <a:r>
              <a:rPr lang="zh-CN" altLang="en-US" sz="2000"/>
              <a:t>）当某进程需要从缓冲池输入数据时，则从输入缓冲队列的队首取一个缓冲区作为提取输入工作缓冲区，该进程从中提取数据，取完后，则将该缓冲区链接到空缓冲区队列的队尾；</a:t>
            </a:r>
          </a:p>
          <a:p>
            <a:pPr eaLnBrk="1" hangingPunct="1">
              <a:spcBef>
                <a:spcPct val="0"/>
              </a:spcBef>
              <a:buClrTx/>
              <a:buSzTx/>
              <a:buFontTx/>
              <a:buNone/>
            </a:pPr>
            <a:r>
              <a:rPr lang="zh-CN" altLang="en-US" sz="2000"/>
              <a:t>（</a:t>
            </a:r>
            <a:r>
              <a:rPr lang="en-US" altLang="zh-CN" sz="2000"/>
              <a:t>3</a:t>
            </a:r>
            <a:r>
              <a:rPr lang="zh-CN" altLang="en-US" sz="2000"/>
              <a:t>）当某进程需要输出数据到缓冲池时，则从空缓冲队列的队首取下一个空缓冲区，将它作为收容输出工作缓冲区，该进程向该缓冲区中存放数据，当它被装满数据后，则被链接到输出缓冲队列的队尾；</a:t>
            </a:r>
          </a:p>
          <a:p>
            <a:pPr eaLnBrk="1" hangingPunct="1">
              <a:spcBef>
                <a:spcPct val="0"/>
              </a:spcBef>
              <a:buClrTx/>
              <a:buSzTx/>
              <a:buFontTx/>
              <a:buNone/>
            </a:pPr>
            <a:r>
              <a:rPr lang="zh-CN" altLang="en-US" sz="2000"/>
              <a:t>（</a:t>
            </a:r>
            <a:r>
              <a:rPr lang="en-US" altLang="zh-CN" sz="2000"/>
              <a:t>4</a:t>
            </a:r>
            <a:r>
              <a:rPr lang="zh-CN" altLang="en-US" sz="2000"/>
              <a:t>）当输出设备需要进行数据输出时，则从输出缓冲队列的队首取一个缓冲区作为提取输出工作缓冲区，并从中提取数据输出，取完后，则将该缓冲区链接到空缓冲区队列的队尾。</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3"/>
          <p:cNvSpPr>
            <a:spLocks noChangeArrowheads="1"/>
          </p:cNvSpPr>
          <p:nvPr/>
        </p:nvSpPr>
        <p:spPr bwMode="auto">
          <a:xfrm>
            <a:off x="762000" y="1447800"/>
            <a:ext cx="7620000" cy="4648200"/>
          </a:xfrm>
          <a:prstGeom prst="rect">
            <a:avLst/>
          </a:prstGeom>
          <a:solidFill>
            <a:srgbClr val="FFFFFF"/>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638" indent="-274638" eaLnBrk="0" hangingPunct="0">
              <a:spcBef>
                <a:spcPct val="20000"/>
              </a:spcBef>
              <a:buClr>
                <a:srgbClr val="993300"/>
              </a:buClr>
              <a:buSzPct val="90000"/>
              <a:buFont typeface="Wingdings" pitchFamily="2" charset="2"/>
              <a:buChar char="n"/>
              <a:tabLst>
                <a:tab pos="809625" algn="l"/>
              </a:tabLst>
              <a:defRPr sz="2800" b="1">
                <a:solidFill>
                  <a:schemeClr val="tx1"/>
                </a:solidFill>
                <a:latin typeface="Arial" charset="0"/>
                <a:ea typeface="宋体" pitchFamily="2" charset="-122"/>
              </a:defRPr>
            </a:lvl1pPr>
            <a:lvl2pPr marL="454025" indent="80963" eaLnBrk="0" hangingPunct="0">
              <a:spcBef>
                <a:spcPct val="20000"/>
              </a:spcBef>
              <a:buClr>
                <a:srgbClr val="CC6600"/>
              </a:buClr>
              <a:buSzPct val="80000"/>
              <a:buFont typeface="Wingdings" pitchFamily="2" charset="2"/>
              <a:buChar char="l"/>
              <a:tabLst>
                <a:tab pos="809625"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809625" algn="l"/>
              </a:tabLst>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tabLst>
                <a:tab pos="809625" algn="l"/>
              </a:tabLst>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tabLst>
                <a:tab pos="809625" algn="l"/>
              </a:tabLst>
              <a:defRPr>
                <a:solidFill>
                  <a:schemeClr val="tx1"/>
                </a:solidFill>
                <a:latin typeface="Arial" charset="0"/>
                <a:ea typeface="宋体" pitchFamily="2" charset="-122"/>
              </a:defRPr>
            </a:lvl9pPr>
          </a:lstStyle>
          <a:p>
            <a:pPr eaLnBrk="1" hangingPunct="1">
              <a:lnSpc>
                <a:spcPct val="120000"/>
              </a:lnSpc>
              <a:spcBef>
                <a:spcPct val="0"/>
              </a:spcBef>
              <a:buClr>
                <a:srgbClr val="CC0000"/>
              </a:buClr>
              <a:buSzPct val="80000"/>
              <a:buFont typeface="Wingdings" pitchFamily="2" charset="2"/>
              <a:buChar char="l"/>
            </a:pPr>
            <a:r>
              <a:rPr lang="en-US" altLang="zh-CN" sz="2400"/>
              <a:t>SPOOL </a:t>
            </a:r>
            <a:r>
              <a:rPr lang="zh-CN" altLang="en-US" sz="2400"/>
              <a:t>－ </a:t>
            </a:r>
            <a:r>
              <a:rPr lang="en-US" altLang="zh-CN" sz="2400"/>
              <a:t>Simultaneous Peripheral Operation On Line</a:t>
            </a:r>
            <a:r>
              <a:rPr lang="zh-CN" altLang="en-US" sz="2400"/>
              <a:t>外部设备同时联机操作，又称假脱机操作。</a:t>
            </a:r>
          </a:p>
          <a:p>
            <a:pPr eaLnBrk="1" hangingPunct="1">
              <a:lnSpc>
                <a:spcPct val="120000"/>
              </a:lnSpc>
              <a:spcBef>
                <a:spcPct val="0"/>
              </a:spcBef>
              <a:buClr>
                <a:srgbClr val="CC0000"/>
              </a:buClr>
              <a:buSzPct val="80000"/>
              <a:buFont typeface="Wingdings" pitchFamily="2" charset="2"/>
              <a:buChar char="l"/>
            </a:pPr>
            <a:r>
              <a:rPr lang="en-US" altLang="zh-CN" sz="2400"/>
              <a:t>SPOOL</a:t>
            </a:r>
            <a:r>
              <a:rPr lang="zh-CN" altLang="en-US" sz="2400"/>
              <a:t>是操作系统中采用的一项将独占设备改造成共享设备的技术。</a:t>
            </a:r>
          </a:p>
          <a:p>
            <a:pPr eaLnBrk="1" hangingPunct="1">
              <a:lnSpc>
                <a:spcPct val="120000"/>
              </a:lnSpc>
              <a:spcBef>
                <a:spcPct val="0"/>
              </a:spcBef>
              <a:buClr>
                <a:srgbClr val="CC0000"/>
              </a:buClr>
              <a:buSzPct val="80000"/>
              <a:buFont typeface="Wingdings" pitchFamily="2" charset="2"/>
              <a:buChar char="l"/>
            </a:pPr>
            <a:r>
              <a:rPr lang="zh-CN" altLang="en-US" sz="2400"/>
              <a:t>实现方法：截获向某独享设备输出的数据，暂时保存到内存缓冲区或磁盘文件中，并进行排队，之后逐个输出到外设上  </a:t>
            </a:r>
          </a:p>
          <a:p>
            <a:pPr eaLnBrk="1" hangingPunct="1">
              <a:lnSpc>
                <a:spcPct val="120000"/>
              </a:lnSpc>
              <a:spcBef>
                <a:spcPct val="0"/>
              </a:spcBef>
              <a:buClr>
                <a:srgbClr val="CC0000"/>
              </a:buClr>
              <a:buSzPct val="80000"/>
              <a:buFont typeface="Wingdings" pitchFamily="2" charset="2"/>
              <a:buChar char="l"/>
            </a:pPr>
            <a:r>
              <a:rPr lang="zh-CN" altLang="en-US" sz="2400"/>
              <a:t>实现这一技术的软、硬件系统称为</a:t>
            </a:r>
            <a:r>
              <a:rPr lang="en-US" altLang="zh-CN" sz="2400"/>
              <a:t>SPOOL</a:t>
            </a:r>
            <a:r>
              <a:rPr lang="zh-CN" altLang="en-US" sz="2400"/>
              <a:t>系统，或假脱机系统，或</a:t>
            </a:r>
            <a:r>
              <a:rPr lang="en-US" altLang="zh-CN" sz="2400"/>
              <a:t>SPOOLING</a:t>
            </a:r>
            <a:r>
              <a:rPr lang="zh-CN" altLang="en-US" sz="2400"/>
              <a:t>系统。</a:t>
            </a:r>
          </a:p>
        </p:txBody>
      </p:sp>
      <p:sp>
        <p:nvSpPr>
          <p:cNvPr id="29700" name="Rectangle 2"/>
          <p:cNvSpPr>
            <a:spLocks noChangeArrowheads="1"/>
          </p:cNvSpPr>
          <p:nvPr/>
        </p:nvSpPr>
        <p:spPr bwMode="auto">
          <a:xfrm>
            <a:off x="1600200" y="490538"/>
            <a:ext cx="5638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10.3 </a:t>
            </a:r>
            <a:r>
              <a:rPr lang="zh-CN" altLang="en-US" sz="3200">
                <a:latin typeface="黑体" pitchFamily="2" charset="-122"/>
                <a:ea typeface="黑体" pitchFamily="2" charset="-122"/>
              </a:rPr>
              <a:t>缓冲技术 </a:t>
            </a:r>
            <a:r>
              <a:rPr lang="en-US" altLang="zh-CN" sz="3200">
                <a:ea typeface="黑体" pitchFamily="2" charset="-122"/>
              </a:rPr>
              <a:t>–</a:t>
            </a:r>
            <a:r>
              <a:rPr lang="en-US" altLang="zh-CN" sz="3200">
                <a:latin typeface="黑体" pitchFamily="2" charset="-122"/>
                <a:ea typeface="黑体" pitchFamily="2" charset="-122"/>
              </a:rPr>
              <a:t> SPOOLING</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p:cNvSpPr>
            <a:spLocks noChangeArrowheads="1"/>
          </p:cNvSpPr>
          <p:nvPr/>
        </p:nvSpPr>
        <p:spPr bwMode="auto">
          <a:xfrm>
            <a:off x="1600200" y="490538"/>
            <a:ext cx="5638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10.3 </a:t>
            </a:r>
            <a:r>
              <a:rPr lang="zh-CN" altLang="en-US" sz="3200">
                <a:latin typeface="黑体" pitchFamily="2" charset="-122"/>
                <a:ea typeface="黑体" pitchFamily="2" charset="-122"/>
              </a:rPr>
              <a:t>缓冲技术 </a:t>
            </a:r>
            <a:r>
              <a:rPr lang="en-US" altLang="zh-CN" sz="3200">
                <a:ea typeface="黑体" pitchFamily="2" charset="-122"/>
              </a:rPr>
              <a:t>–</a:t>
            </a:r>
            <a:r>
              <a:rPr lang="en-US" altLang="zh-CN" sz="3200">
                <a:latin typeface="黑体" pitchFamily="2" charset="-122"/>
                <a:ea typeface="黑体" pitchFamily="2" charset="-122"/>
              </a:rPr>
              <a:t> SPOOLING</a:t>
            </a:r>
          </a:p>
        </p:txBody>
      </p:sp>
      <p:sp>
        <p:nvSpPr>
          <p:cNvPr id="30724" name="Rectangle 6"/>
          <p:cNvSpPr>
            <a:spLocks noChangeArrowheads="1"/>
          </p:cNvSpPr>
          <p:nvPr/>
        </p:nvSpPr>
        <p:spPr bwMode="auto">
          <a:xfrm>
            <a:off x="2776538" y="1219200"/>
            <a:ext cx="2935287" cy="3554413"/>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30725" name="Rectangle 7"/>
          <p:cNvSpPr>
            <a:spLocks noChangeArrowheads="1"/>
          </p:cNvSpPr>
          <p:nvPr/>
        </p:nvSpPr>
        <p:spPr bwMode="auto">
          <a:xfrm>
            <a:off x="6142038" y="2159000"/>
            <a:ext cx="1554162" cy="248920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30726" name="Rectangle 8"/>
          <p:cNvSpPr>
            <a:spLocks noChangeArrowheads="1"/>
          </p:cNvSpPr>
          <p:nvPr/>
        </p:nvSpPr>
        <p:spPr bwMode="auto">
          <a:xfrm>
            <a:off x="2949575" y="1574800"/>
            <a:ext cx="1208088" cy="53340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800">
                <a:solidFill>
                  <a:srgbClr val="0000CC"/>
                </a:solidFill>
                <a:latin typeface="Times New Roman" pitchFamily="18" charset="0"/>
              </a:rPr>
              <a:t>输入进程</a:t>
            </a:r>
            <a:endParaRPr lang="zh-CN" altLang="en-US" sz="1800">
              <a:solidFill>
                <a:srgbClr val="0000CC"/>
              </a:solidFill>
            </a:endParaRPr>
          </a:p>
        </p:txBody>
      </p:sp>
      <p:sp>
        <p:nvSpPr>
          <p:cNvPr id="30727" name="Rectangle 9"/>
          <p:cNvSpPr>
            <a:spLocks noChangeArrowheads="1"/>
          </p:cNvSpPr>
          <p:nvPr/>
        </p:nvSpPr>
        <p:spPr bwMode="auto">
          <a:xfrm>
            <a:off x="4330700" y="1574800"/>
            <a:ext cx="1208088" cy="53340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800">
                <a:solidFill>
                  <a:srgbClr val="0000CC"/>
                </a:solidFill>
                <a:latin typeface="Times New Roman" pitchFamily="18" charset="0"/>
              </a:rPr>
              <a:t>输出进程</a:t>
            </a:r>
            <a:endParaRPr lang="zh-CN" altLang="en-US" sz="1800">
              <a:solidFill>
                <a:srgbClr val="0000CC"/>
              </a:solidFill>
            </a:endParaRPr>
          </a:p>
        </p:txBody>
      </p:sp>
      <p:sp>
        <p:nvSpPr>
          <p:cNvPr id="30728" name="Rectangle 10"/>
          <p:cNvSpPr>
            <a:spLocks noChangeArrowheads="1"/>
          </p:cNvSpPr>
          <p:nvPr/>
        </p:nvSpPr>
        <p:spPr bwMode="auto">
          <a:xfrm>
            <a:off x="3467100" y="2640013"/>
            <a:ext cx="1381125" cy="536575"/>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800">
                <a:latin typeface="Times New Roman" pitchFamily="18" charset="0"/>
              </a:rPr>
              <a:t>输入缓冲区</a:t>
            </a:r>
            <a:endParaRPr lang="zh-CN" altLang="en-US" sz="1800"/>
          </a:p>
        </p:txBody>
      </p:sp>
      <p:sp>
        <p:nvSpPr>
          <p:cNvPr id="30729" name="Rectangle 11"/>
          <p:cNvSpPr>
            <a:spLocks noChangeArrowheads="1"/>
          </p:cNvSpPr>
          <p:nvPr/>
        </p:nvSpPr>
        <p:spPr bwMode="auto">
          <a:xfrm>
            <a:off x="3467100" y="3708400"/>
            <a:ext cx="1381125" cy="53340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800">
                <a:latin typeface="Times New Roman" pitchFamily="18" charset="0"/>
              </a:rPr>
              <a:t>输出缓冲区</a:t>
            </a:r>
            <a:endParaRPr lang="zh-CN" altLang="en-US" sz="1800"/>
          </a:p>
        </p:txBody>
      </p:sp>
      <p:sp>
        <p:nvSpPr>
          <p:cNvPr id="30730" name="AutoShape 12"/>
          <p:cNvSpPr>
            <a:spLocks noChangeArrowheads="1"/>
          </p:cNvSpPr>
          <p:nvPr/>
        </p:nvSpPr>
        <p:spPr bwMode="auto">
          <a:xfrm>
            <a:off x="1395413" y="2640013"/>
            <a:ext cx="863600" cy="533400"/>
          </a:xfrm>
          <a:prstGeom prst="flowChartPunchedCard">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nvGrpSpPr>
          <p:cNvPr id="30731" name="Group 13"/>
          <p:cNvGrpSpPr>
            <a:grpSpLocks/>
          </p:cNvGrpSpPr>
          <p:nvPr/>
        </p:nvGrpSpPr>
        <p:grpSpPr bwMode="auto">
          <a:xfrm>
            <a:off x="1355725" y="3706813"/>
            <a:ext cx="903288" cy="534987"/>
            <a:chOff x="3797" y="4014"/>
            <a:chExt cx="943" cy="469"/>
          </a:xfrm>
        </p:grpSpPr>
        <p:sp>
          <p:nvSpPr>
            <p:cNvPr id="30743" name="Line 14"/>
            <p:cNvSpPr>
              <a:spLocks noChangeShapeType="1"/>
            </p:cNvSpPr>
            <p:nvPr/>
          </p:nvSpPr>
          <p:spPr bwMode="auto">
            <a:xfrm>
              <a:off x="4199" y="401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4" name="Line 15"/>
            <p:cNvSpPr>
              <a:spLocks noChangeShapeType="1"/>
            </p:cNvSpPr>
            <p:nvPr/>
          </p:nvSpPr>
          <p:spPr bwMode="auto">
            <a:xfrm>
              <a:off x="4739" y="4014"/>
              <a:ext cx="1"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5" name="Line 16"/>
            <p:cNvSpPr>
              <a:spLocks noChangeShapeType="1"/>
            </p:cNvSpPr>
            <p:nvPr/>
          </p:nvSpPr>
          <p:spPr bwMode="auto">
            <a:xfrm flipH="1">
              <a:off x="3839" y="4482"/>
              <a:ext cx="9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6" name="Freeform 17"/>
            <p:cNvSpPr>
              <a:spLocks/>
            </p:cNvSpPr>
            <p:nvPr/>
          </p:nvSpPr>
          <p:spPr bwMode="auto">
            <a:xfrm>
              <a:off x="3797" y="4014"/>
              <a:ext cx="404" cy="468"/>
            </a:xfrm>
            <a:custGeom>
              <a:avLst/>
              <a:gdLst>
                <a:gd name="T0" fmla="*/ 42 w 404"/>
                <a:gd name="T1" fmla="*/ 468 h 468"/>
                <a:gd name="T2" fmla="*/ 27 w 404"/>
                <a:gd name="T3" fmla="*/ 337 h 468"/>
                <a:gd name="T4" fmla="*/ 207 w 404"/>
                <a:gd name="T5" fmla="*/ 232 h 468"/>
                <a:gd name="T6" fmla="*/ 372 w 404"/>
                <a:gd name="T7" fmla="*/ 157 h 468"/>
                <a:gd name="T8" fmla="*/ 402 w 404"/>
                <a:gd name="T9" fmla="*/ 0 h 4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4" h="468">
                  <a:moveTo>
                    <a:pt x="42" y="468"/>
                  </a:moveTo>
                  <a:cubicBezTo>
                    <a:pt x="40" y="446"/>
                    <a:pt x="0" y="376"/>
                    <a:pt x="27" y="337"/>
                  </a:cubicBezTo>
                  <a:cubicBezTo>
                    <a:pt x="54" y="298"/>
                    <a:pt x="150" y="262"/>
                    <a:pt x="207" y="232"/>
                  </a:cubicBezTo>
                  <a:cubicBezTo>
                    <a:pt x="264" y="202"/>
                    <a:pt x="340" y="196"/>
                    <a:pt x="372" y="157"/>
                  </a:cubicBezTo>
                  <a:cubicBezTo>
                    <a:pt x="404" y="118"/>
                    <a:pt x="396" y="33"/>
                    <a:pt x="402"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0732" name="Line 18"/>
          <p:cNvSpPr>
            <a:spLocks noChangeShapeType="1"/>
          </p:cNvSpPr>
          <p:nvPr/>
        </p:nvSpPr>
        <p:spPr bwMode="auto">
          <a:xfrm flipV="1">
            <a:off x="2259013" y="3962400"/>
            <a:ext cx="120808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3" name="Line 19"/>
          <p:cNvSpPr>
            <a:spLocks noChangeShapeType="1"/>
          </p:cNvSpPr>
          <p:nvPr/>
        </p:nvSpPr>
        <p:spPr bwMode="auto">
          <a:xfrm flipV="1">
            <a:off x="2259013" y="2894013"/>
            <a:ext cx="1208087"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4" name="Line 20"/>
          <p:cNvSpPr>
            <a:spLocks noChangeShapeType="1"/>
          </p:cNvSpPr>
          <p:nvPr/>
        </p:nvSpPr>
        <p:spPr bwMode="auto">
          <a:xfrm>
            <a:off x="4848225" y="2876550"/>
            <a:ext cx="1554163"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5" name="Line 21"/>
          <p:cNvSpPr>
            <a:spLocks noChangeShapeType="1"/>
          </p:cNvSpPr>
          <p:nvPr/>
        </p:nvSpPr>
        <p:spPr bwMode="auto">
          <a:xfrm>
            <a:off x="4848225" y="3944938"/>
            <a:ext cx="15541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6" name="Rectangle 22"/>
          <p:cNvSpPr>
            <a:spLocks noChangeArrowheads="1"/>
          </p:cNvSpPr>
          <p:nvPr/>
        </p:nvSpPr>
        <p:spPr bwMode="auto">
          <a:xfrm>
            <a:off x="6402388" y="2640013"/>
            <a:ext cx="1035050" cy="536575"/>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1800">
                <a:latin typeface="Times New Roman" pitchFamily="18" charset="0"/>
              </a:rPr>
              <a:t>输入井</a:t>
            </a:r>
            <a:endParaRPr lang="zh-CN" altLang="en-US" sz="1800"/>
          </a:p>
        </p:txBody>
      </p:sp>
      <p:sp>
        <p:nvSpPr>
          <p:cNvPr id="30737" name="Rectangle 23"/>
          <p:cNvSpPr>
            <a:spLocks noChangeArrowheads="1"/>
          </p:cNvSpPr>
          <p:nvPr/>
        </p:nvSpPr>
        <p:spPr bwMode="auto">
          <a:xfrm>
            <a:off x="6402388" y="3708400"/>
            <a:ext cx="1035050" cy="53340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1800">
                <a:latin typeface="Times New Roman" pitchFamily="18" charset="0"/>
              </a:rPr>
              <a:t>输出井</a:t>
            </a:r>
            <a:endParaRPr lang="zh-CN" altLang="en-US" sz="1800"/>
          </a:p>
        </p:txBody>
      </p:sp>
      <p:sp>
        <p:nvSpPr>
          <p:cNvPr id="30738" name="Rectangle 24"/>
          <p:cNvSpPr>
            <a:spLocks noChangeArrowheads="1"/>
          </p:cNvSpPr>
          <p:nvPr/>
        </p:nvSpPr>
        <p:spPr bwMode="auto">
          <a:xfrm>
            <a:off x="1295400" y="2205038"/>
            <a:ext cx="1208088"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800">
                <a:latin typeface="Times New Roman" pitchFamily="18" charset="0"/>
              </a:rPr>
              <a:t>输入设备</a:t>
            </a:r>
            <a:endParaRPr lang="zh-CN" altLang="en-US" sz="1800"/>
          </a:p>
        </p:txBody>
      </p:sp>
      <p:sp>
        <p:nvSpPr>
          <p:cNvPr id="30739" name="Rectangle 25"/>
          <p:cNvSpPr>
            <a:spLocks noChangeArrowheads="1"/>
          </p:cNvSpPr>
          <p:nvPr/>
        </p:nvSpPr>
        <p:spPr bwMode="auto">
          <a:xfrm>
            <a:off x="1309688" y="4173538"/>
            <a:ext cx="1208087"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800">
                <a:latin typeface="Times New Roman" pitchFamily="18" charset="0"/>
              </a:rPr>
              <a:t>输出设备</a:t>
            </a:r>
            <a:endParaRPr lang="zh-CN" altLang="en-US" sz="1800"/>
          </a:p>
        </p:txBody>
      </p:sp>
      <p:sp>
        <p:nvSpPr>
          <p:cNvPr id="30740" name="Rectangle 26"/>
          <p:cNvSpPr>
            <a:spLocks noChangeArrowheads="1"/>
          </p:cNvSpPr>
          <p:nvPr/>
        </p:nvSpPr>
        <p:spPr bwMode="auto">
          <a:xfrm>
            <a:off x="3813175" y="4241800"/>
            <a:ext cx="1208088"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800">
                <a:solidFill>
                  <a:srgbClr val="CC0000"/>
                </a:solidFill>
                <a:latin typeface="Times New Roman" pitchFamily="18" charset="0"/>
              </a:rPr>
              <a:t>内  存</a:t>
            </a:r>
            <a:endParaRPr lang="zh-CN" altLang="en-US" sz="1800">
              <a:solidFill>
                <a:srgbClr val="CC0000"/>
              </a:solidFill>
            </a:endParaRPr>
          </a:p>
        </p:txBody>
      </p:sp>
      <p:sp>
        <p:nvSpPr>
          <p:cNvPr id="30741" name="Rectangle 27"/>
          <p:cNvSpPr>
            <a:spLocks noChangeArrowheads="1"/>
          </p:cNvSpPr>
          <p:nvPr/>
        </p:nvSpPr>
        <p:spPr bwMode="auto">
          <a:xfrm>
            <a:off x="2895600" y="4876800"/>
            <a:ext cx="36877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2000">
                <a:latin typeface="Times New Roman" pitchFamily="18" charset="0"/>
              </a:rPr>
              <a:t>SPOOLING</a:t>
            </a:r>
            <a:r>
              <a:rPr lang="zh-CN" altLang="en-US" sz="2000">
                <a:latin typeface="Times New Roman" pitchFamily="18" charset="0"/>
              </a:rPr>
              <a:t>系统的组成</a:t>
            </a:r>
            <a:endParaRPr lang="zh-CN" altLang="en-US" sz="2000"/>
          </a:p>
        </p:txBody>
      </p:sp>
      <p:sp>
        <p:nvSpPr>
          <p:cNvPr id="30742" name="AutoShape 29"/>
          <p:cNvSpPr>
            <a:spLocks noChangeArrowheads="1"/>
          </p:cNvSpPr>
          <p:nvPr/>
        </p:nvSpPr>
        <p:spPr bwMode="auto">
          <a:xfrm>
            <a:off x="4953000" y="5257800"/>
            <a:ext cx="4038600" cy="1447800"/>
          </a:xfrm>
          <a:prstGeom prst="wedgeRectCallout">
            <a:avLst>
              <a:gd name="adj1" fmla="val 1611"/>
              <a:gd name="adj2" fmla="val -116995"/>
            </a:avLst>
          </a:prstGeom>
          <a:solidFill>
            <a:srgbClr val="FF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20000"/>
              </a:lnSpc>
              <a:spcBef>
                <a:spcPct val="0"/>
              </a:spcBef>
              <a:buClr>
                <a:srgbClr val="CC0000"/>
              </a:buClr>
              <a:buSzPct val="80000"/>
              <a:buFont typeface="Wingdings" pitchFamily="2" charset="2"/>
              <a:buNone/>
            </a:pPr>
            <a:r>
              <a:rPr lang="en-US" altLang="zh-CN" sz="1800"/>
              <a:t>    </a:t>
            </a:r>
            <a:r>
              <a:rPr lang="zh-CN" altLang="en-US" sz="1800"/>
              <a:t>输入井和输出井：</a:t>
            </a:r>
          </a:p>
          <a:p>
            <a:pPr eaLnBrk="1" hangingPunct="1">
              <a:lnSpc>
                <a:spcPct val="120000"/>
              </a:lnSpc>
              <a:spcBef>
                <a:spcPct val="0"/>
              </a:spcBef>
              <a:buClr>
                <a:srgbClr val="CC0000"/>
              </a:buClr>
              <a:buSzPct val="80000"/>
              <a:buFont typeface="Wingdings" pitchFamily="2" charset="2"/>
              <a:buChar char="u"/>
            </a:pPr>
            <a:r>
              <a:rPr lang="zh-CN" altLang="en-US" sz="1800"/>
              <a:t> 在磁盘上开辟出来的</a:t>
            </a:r>
            <a:r>
              <a:rPr lang="en-US" altLang="zh-CN" sz="1800"/>
              <a:t>2</a:t>
            </a:r>
            <a:r>
              <a:rPr lang="zh-CN" altLang="en-US" sz="1800"/>
              <a:t>个存储区域</a:t>
            </a:r>
          </a:p>
          <a:p>
            <a:pPr eaLnBrk="1" hangingPunct="1">
              <a:lnSpc>
                <a:spcPct val="120000"/>
              </a:lnSpc>
              <a:spcBef>
                <a:spcPct val="0"/>
              </a:spcBef>
              <a:buClr>
                <a:srgbClr val="CC0000"/>
              </a:buClr>
              <a:buSzPct val="80000"/>
              <a:buFont typeface="Wingdings" pitchFamily="2" charset="2"/>
              <a:buChar char="u"/>
            </a:pPr>
            <a:r>
              <a:rPr lang="zh-CN" altLang="en-US" sz="1800"/>
              <a:t> 输入井用于收容</a:t>
            </a:r>
            <a:r>
              <a:rPr lang="en-US" altLang="zh-CN" sz="1800"/>
              <a:t>I/O</a:t>
            </a:r>
            <a:r>
              <a:rPr lang="zh-CN" altLang="en-US" sz="1800"/>
              <a:t>设备的输入数据</a:t>
            </a:r>
          </a:p>
          <a:p>
            <a:pPr eaLnBrk="1" hangingPunct="1">
              <a:lnSpc>
                <a:spcPct val="120000"/>
              </a:lnSpc>
              <a:spcBef>
                <a:spcPct val="0"/>
              </a:spcBef>
              <a:buClr>
                <a:srgbClr val="CC0000"/>
              </a:buClr>
              <a:buSzPct val="80000"/>
              <a:buFont typeface="Wingdings" pitchFamily="2" charset="2"/>
              <a:buChar char="u"/>
            </a:pPr>
            <a:r>
              <a:rPr lang="zh-CN" altLang="en-US" sz="1800"/>
              <a:t> 输出井用于收容</a:t>
            </a:r>
            <a:r>
              <a:rPr lang="en-US" altLang="zh-CN" sz="1800"/>
              <a:t>I/O</a:t>
            </a:r>
            <a:r>
              <a:rPr lang="zh-CN" altLang="en-US" sz="1800"/>
              <a:t>设备的输出数据</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认识计算机外设与计算机</a:t>
            </a:r>
            <a:r>
              <a:rPr lang="en-US" altLang="zh-CN" smtClean="0"/>
              <a:t>!</a:t>
            </a:r>
          </a:p>
        </p:txBody>
      </p:sp>
      <p:graphicFrame>
        <p:nvGraphicFramePr>
          <p:cNvPr id="6147" name="Object 3"/>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spid="_x0000_s6431" name="剪辑" r:id="rId3" imgW="2166845" imgH="2287575" progId="MS_ClipArt_Gallery.2">
                  <p:embed/>
                </p:oleObj>
              </mc:Choice>
              <mc:Fallback>
                <p:oleObj name="剪辑" r:id="rId3" imgW="2166845" imgH="2287575"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87428" name="Group 4"/>
          <p:cNvGrpSpPr>
            <a:grpSpLocks/>
          </p:cNvGrpSpPr>
          <p:nvPr/>
        </p:nvGrpSpPr>
        <p:grpSpPr bwMode="auto">
          <a:xfrm>
            <a:off x="457200" y="3371850"/>
            <a:ext cx="8382000" cy="762000"/>
            <a:chOff x="288" y="2124"/>
            <a:chExt cx="5280" cy="480"/>
          </a:xfrm>
        </p:grpSpPr>
        <p:sp>
          <p:nvSpPr>
            <p:cNvPr id="6335" name="Text Box 5"/>
            <p:cNvSpPr txBox="1">
              <a:spLocks noChangeArrowheads="1"/>
            </p:cNvSpPr>
            <p:nvPr/>
          </p:nvSpPr>
          <p:spPr bwMode="auto">
            <a:xfrm>
              <a:off x="4368" y="2124"/>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PCI</a:t>
              </a:r>
              <a:r>
                <a:rPr lang="zh-CN" altLang="en-US" sz="2400">
                  <a:solidFill>
                    <a:srgbClr val="FF0000"/>
                  </a:solidFill>
                </a:rPr>
                <a:t>总线</a:t>
              </a:r>
            </a:p>
          </p:txBody>
        </p:sp>
        <p:sp>
          <p:nvSpPr>
            <p:cNvPr id="6336" name="AutoShape 6"/>
            <p:cNvSpPr>
              <a:spLocks noChangeArrowheads="1"/>
            </p:cNvSpPr>
            <p:nvPr/>
          </p:nvSpPr>
          <p:spPr bwMode="auto">
            <a:xfrm rot="5400000">
              <a:off x="2640" y="60"/>
              <a:ext cx="192" cy="4896"/>
            </a:xfrm>
            <a:prstGeom prst="can">
              <a:avLst>
                <a:gd name="adj" fmla="val 54069"/>
              </a:avLst>
            </a:prstGeom>
            <a:gradFill rotWithShape="1">
              <a:gsLst>
                <a:gs pos="0">
                  <a:srgbClr val="CCFF66"/>
                </a:gs>
                <a:gs pos="50000">
                  <a:srgbClr val="5E762F"/>
                </a:gs>
                <a:gs pos="100000">
                  <a:srgbClr val="CCFF66"/>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grpSp>
        <p:nvGrpSpPr>
          <p:cNvPr id="487431" name="Group 7"/>
          <p:cNvGrpSpPr>
            <a:grpSpLocks/>
          </p:cNvGrpSpPr>
          <p:nvPr/>
        </p:nvGrpSpPr>
        <p:grpSpPr bwMode="auto">
          <a:xfrm>
            <a:off x="685800" y="1695450"/>
            <a:ext cx="2209800" cy="2136775"/>
            <a:chOff x="432" y="1068"/>
            <a:chExt cx="1392" cy="1346"/>
          </a:xfrm>
        </p:grpSpPr>
        <p:sp>
          <p:nvSpPr>
            <p:cNvPr id="6331" name="AutoShape 8"/>
            <p:cNvSpPr>
              <a:spLocks noChangeArrowheads="1"/>
            </p:cNvSpPr>
            <p:nvPr/>
          </p:nvSpPr>
          <p:spPr bwMode="auto">
            <a:xfrm>
              <a:off x="1032" y="2174"/>
              <a:ext cx="240" cy="240"/>
            </a:xfrm>
            <a:prstGeom prst="upDownArrow">
              <a:avLst>
                <a:gd name="adj1" fmla="val 50000"/>
                <a:gd name="adj2" fmla="val 20000"/>
              </a:avLst>
            </a:prstGeom>
            <a:solidFill>
              <a:srgbClr val="CC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6332" name="Text Box 9"/>
            <p:cNvSpPr txBox="1">
              <a:spLocks noChangeArrowheads="1"/>
            </p:cNvSpPr>
            <p:nvPr/>
          </p:nvSpPr>
          <p:spPr bwMode="auto">
            <a:xfrm>
              <a:off x="432" y="1872"/>
              <a:ext cx="1392" cy="300"/>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solidFill>
                    <a:srgbClr val="FF0000"/>
                  </a:solidFill>
                </a:rPr>
                <a:t>图形控制器</a:t>
              </a:r>
            </a:p>
          </p:txBody>
        </p:sp>
        <p:pic>
          <p:nvPicPr>
            <p:cNvPr id="6333"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4" y="1068"/>
              <a:ext cx="490" cy="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34" name="AutoShape 11"/>
            <p:cNvSpPr>
              <a:spLocks noChangeArrowheads="1"/>
            </p:cNvSpPr>
            <p:nvPr/>
          </p:nvSpPr>
          <p:spPr bwMode="auto">
            <a:xfrm>
              <a:off x="1008" y="1644"/>
              <a:ext cx="240" cy="240"/>
            </a:xfrm>
            <a:prstGeom prst="upDownArrow">
              <a:avLst>
                <a:gd name="adj1" fmla="val 50000"/>
                <a:gd name="adj2" fmla="val 20000"/>
              </a:avLst>
            </a:prstGeom>
            <a:solidFill>
              <a:srgbClr val="CC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grpSp>
        <p:nvGrpSpPr>
          <p:cNvPr id="487436" name="Group 12"/>
          <p:cNvGrpSpPr>
            <a:grpSpLocks/>
          </p:cNvGrpSpPr>
          <p:nvPr/>
        </p:nvGrpSpPr>
        <p:grpSpPr bwMode="auto">
          <a:xfrm>
            <a:off x="1371600" y="4133850"/>
            <a:ext cx="2286000" cy="2266950"/>
            <a:chOff x="1008" y="2604"/>
            <a:chExt cx="1440" cy="1428"/>
          </a:xfrm>
        </p:grpSpPr>
        <p:sp>
          <p:nvSpPr>
            <p:cNvPr id="6326" name="AutoShape 13"/>
            <p:cNvSpPr>
              <a:spLocks noChangeArrowheads="1"/>
            </p:cNvSpPr>
            <p:nvPr/>
          </p:nvSpPr>
          <p:spPr bwMode="auto">
            <a:xfrm>
              <a:off x="1608" y="2604"/>
              <a:ext cx="240" cy="240"/>
            </a:xfrm>
            <a:prstGeom prst="upDownArrow">
              <a:avLst>
                <a:gd name="adj1" fmla="val 50000"/>
                <a:gd name="adj2" fmla="val 20000"/>
              </a:avLst>
            </a:prstGeom>
            <a:solidFill>
              <a:srgbClr val="CC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nvGrpSpPr>
            <p:cNvPr id="6327" name="Group 14"/>
            <p:cNvGrpSpPr>
              <a:grpSpLocks/>
            </p:cNvGrpSpPr>
            <p:nvPr/>
          </p:nvGrpSpPr>
          <p:grpSpPr bwMode="auto">
            <a:xfrm>
              <a:off x="1008" y="2832"/>
              <a:ext cx="1440" cy="1200"/>
              <a:chOff x="1008" y="2832"/>
              <a:chExt cx="1440" cy="1200"/>
            </a:xfrm>
          </p:grpSpPr>
          <p:sp>
            <p:nvSpPr>
              <p:cNvPr id="6328" name="AutoShape 15"/>
              <p:cNvSpPr>
                <a:spLocks noChangeArrowheads="1"/>
              </p:cNvSpPr>
              <p:nvPr/>
            </p:nvSpPr>
            <p:spPr bwMode="auto">
              <a:xfrm>
                <a:off x="1608" y="3120"/>
                <a:ext cx="240" cy="240"/>
              </a:xfrm>
              <a:prstGeom prst="upDownArrow">
                <a:avLst>
                  <a:gd name="adj1" fmla="val 50000"/>
                  <a:gd name="adj2" fmla="val 20000"/>
                </a:avLst>
              </a:prstGeom>
              <a:solidFill>
                <a:srgbClr val="CC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6329" name="Text Box 16"/>
              <p:cNvSpPr txBox="1">
                <a:spLocks noChangeArrowheads="1"/>
              </p:cNvSpPr>
              <p:nvPr/>
            </p:nvSpPr>
            <p:spPr bwMode="auto">
              <a:xfrm>
                <a:off x="1008" y="2832"/>
                <a:ext cx="1440" cy="300"/>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olidFill>
                      <a:srgbClr val="FF0000"/>
                    </a:solidFill>
                  </a:rPr>
                  <a:t>IDE</a:t>
                </a:r>
                <a:r>
                  <a:rPr lang="zh-CN" altLang="en-US" sz="2400">
                    <a:solidFill>
                      <a:srgbClr val="FF0000"/>
                    </a:solidFill>
                  </a:rPr>
                  <a:t>控制器</a:t>
                </a:r>
              </a:p>
            </p:txBody>
          </p:sp>
          <p:pic>
            <p:nvPicPr>
              <p:cNvPr id="6330" name="Picture 17"/>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96" y="3301"/>
                <a:ext cx="763" cy="7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487442" name="Group 18"/>
          <p:cNvGrpSpPr>
            <a:grpSpLocks/>
          </p:cNvGrpSpPr>
          <p:nvPr/>
        </p:nvGrpSpPr>
        <p:grpSpPr bwMode="auto">
          <a:xfrm>
            <a:off x="3429000" y="1219200"/>
            <a:ext cx="4343400" cy="2609850"/>
            <a:chOff x="2448" y="768"/>
            <a:chExt cx="2736" cy="1644"/>
          </a:xfrm>
        </p:grpSpPr>
        <p:sp>
          <p:nvSpPr>
            <p:cNvPr id="6164" name="AutoShape 19"/>
            <p:cNvSpPr>
              <a:spLocks noChangeArrowheads="1"/>
            </p:cNvSpPr>
            <p:nvPr/>
          </p:nvSpPr>
          <p:spPr bwMode="auto">
            <a:xfrm>
              <a:off x="2976" y="2172"/>
              <a:ext cx="240" cy="240"/>
            </a:xfrm>
            <a:prstGeom prst="upDownArrow">
              <a:avLst>
                <a:gd name="adj1" fmla="val 50000"/>
                <a:gd name="adj2" fmla="val 20000"/>
              </a:avLst>
            </a:prstGeom>
            <a:solidFill>
              <a:srgbClr val="CC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6165" name="Text Box 20"/>
            <p:cNvSpPr txBox="1">
              <a:spLocks noChangeArrowheads="1"/>
            </p:cNvSpPr>
            <p:nvPr/>
          </p:nvSpPr>
          <p:spPr bwMode="auto">
            <a:xfrm>
              <a:off x="2448" y="1872"/>
              <a:ext cx="1296" cy="300"/>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solidFill>
                    <a:srgbClr val="FF0000"/>
                  </a:solidFill>
                </a:rPr>
                <a:t>总线控制器</a:t>
              </a:r>
            </a:p>
          </p:txBody>
        </p:sp>
        <p:sp>
          <p:nvSpPr>
            <p:cNvPr id="6166" name="AutoShape 21"/>
            <p:cNvSpPr>
              <a:spLocks noChangeArrowheads="1"/>
            </p:cNvSpPr>
            <p:nvPr/>
          </p:nvSpPr>
          <p:spPr bwMode="auto">
            <a:xfrm rot="5400000">
              <a:off x="3480" y="792"/>
              <a:ext cx="192" cy="1488"/>
            </a:xfrm>
            <a:prstGeom prst="can">
              <a:avLst>
                <a:gd name="adj" fmla="val 16433"/>
              </a:avLst>
            </a:prstGeom>
            <a:gradFill rotWithShape="1">
              <a:gsLst>
                <a:gs pos="0">
                  <a:srgbClr val="FF66CC"/>
                </a:gs>
                <a:gs pos="50000">
                  <a:srgbClr val="762F5E"/>
                </a:gs>
                <a:gs pos="100000">
                  <a:srgbClr val="FF66CC"/>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6167" name="Text Box 22"/>
            <p:cNvSpPr txBox="1">
              <a:spLocks noChangeArrowheads="1"/>
            </p:cNvSpPr>
            <p:nvPr/>
          </p:nvSpPr>
          <p:spPr bwMode="auto">
            <a:xfrm>
              <a:off x="3648" y="1632"/>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CPU-</a:t>
              </a:r>
              <a:r>
                <a:rPr lang="zh-CN" altLang="en-US" sz="2400">
                  <a:solidFill>
                    <a:srgbClr val="FF0000"/>
                  </a:solidFill>
                </a:rPr>
                <a:t>内存总线</a:t>
              </a:r>
            </a:p>
          </p:txBody>
        </p:sp>
        <p:sp>
          <p:nvSpPr>
            <p:cNvPr id="6168" name="AutoShape 23"/>
            <p:cNvSpPr>
              <a:spLocks noChangeArrowheads="1"/>
            </p:cNvSpPr>
            <p:nvPr/>
          </p:nvSpPr>
          <p:spPr bwMode="auto">
            <a:xfrm>
              <a:off x="2976" y="1632"/>
              <a:ext cx="240" cy="240"/>
            </a:xfrm>
            <a:prstGeom prst="upDownArrow">
              <a:avLst>
                <a:gd name="adj1" fmla="val 50000"/>
                <a:gd name="adj2" fmla="val 20000"/>
              </a:avLst>
            </a:prstGeom>
            <a:solidFill>
              <a:srgbClr val="FF66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6169" name="AutoShape 24"/>
            <p:cNvSpPr>
              <a:spLocks noChangeArrowheads="1"/>
            </p:cNvSpPr>
            <p:nvPr/>
          </p:nvSpPr>
          <p:spPr bwMode="auto">
            <a:xfrm>
              <a:off x="2976" y="1200"/>
              <a:ext cx="240" cy="240"/>
            </a:xfrm>
            <a:prstGeom prst="upDownArrow">
              <a:avLst>
                <a:gd name="adj1" fmla="val 50000"/>
                <a:gd name="adj2" fmla="val 20000"/>
              </a:avLst>
            </a:prstGeom>
            <a:solidFill>
              <a:srgbClr val="FF66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6170" name="AutoShape 25"/>
            <p:cNvSpPr>
              <a:spLocks noChangeArrowheads="1"/>
            </p:cNvSpPr>
            <p:nvPr/>
          </p:nvSpPr>
          <p:spPr bwMode="auto">
            <a:xfrm>
              <a:off x="3888" y="1200"/>
              <a:ext cx="240" cy="240"/>
            </a:xfrm>
            <a:prstGeom prst="upDownArrow">
              <a:avLst>
                <a:gd name="adj1" fmla="val 50000"/>
                <a:gd name="adj2" fmla="val 20000"/>
              </a:avLst>
            </a:prstGeom>
            <a:solidFill>
              <a:srgbClr val="FF66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nvGrpSpPr>
            <p:cNvPr id="6171" name="Group 26"/>
            <p:cNvGrpSpPr>
              <a:grpSpLocks/>
            </p:cNvGrpSpPr>
            <p:nvPr/>
          </p:nvGrpSpPr>
          <p:grpSpPr bwMode="auto">
            <a:xfrm rot="376460">
              <a:off x="2733" y="816"/>
              <a:ext cx="723" cy="442"/>
              <a:chOff x="2515" y="1988"/>
              <a:chExt cx="824" cy="394"/>
            </a:xfrm>
          </p:grpSpPr>
          <p:sp>
            <p:nvSpPr>
              <p:cNvPr id="6235" name="Freeform 27"/>
              <p:cNvSpPr>
                <a:spLocks/>
              </p:cNvSpPr>
              <p:nvPr/>
            </p:nvSpPr>
            <p:spPr bwMode="auto">
              <a:xfrm>
                <a:off x="2515" y="1988"/>
                <a:ext cx="824" cy="394"/>
              </a:xfrm>
              <a:custGeom>
                <a:avLst/>
                <a:gdLst>
                  <a:gd name="T0" fmla="*/ 127 w 3296"/>
                  <a:gd name="T1" fmla="*/ 16 h 1577"/>
                  <a:gd name="T2" fmla="*/ 132 w 3296"/>
                  <a:gd name="T3" fmla="*/ 12 h 1577"/>
                  <a:gd name="T4" fmla="*/ 139 w 3296"/>
                  <a:gd name="T5" fmla="*/ 11 h 1577"/>
                  <a:gd name="T6" fmla="*/ 141 w 3296"/>
                  <a:gd name="T7" fmla="*/ 9 h 1577"/>
                  <a:gd name="T8" fmla="*/ 144 w 3296"/>
                  <a:gd name="T9" fmla="*/ 8 h 1577"/>
                  <a:gd name="T10" fmla="*/ 150 w 3296"/>
                  <a:gd name="T11" fmla="*/ 8 h 1577"/>
                  <a:gd name="T12" fmla="*/ 153 w 3296"/>
                  <a:gd name="T13" fmla="*/ 7 h 1577"/>
                  <a:gd name="T14" fmla="*/ 161 w 3296"/>
                  <a:gd name="T15" fmla="*/ 12 h 1577"/>
                  <a:gd name="T16" fmla="*/ 167 w 3296"/>
                  <a:gd name="T17" fmla="*/ 14 h 1577"/>
                  <a:gd name="T18" fmla="*/ 174 w 3296"/>
                  <a:gd name="T19" fmla="*/ 19 h 1577"/>
                  <a:gd name="T20" fmla="*/ 180 w 3296"/>
                  <a:gd name="T21" fmla="*/ 24 h 1577"/>
                  <a:gd name="T22" fmla="*/ 177 w 3296"/>
                  <a:gd name="T23" fmla="*/ 26 h 1577"/>
                  <a:gd name="T24" fmla="*/ 186 w 3296"/>
                  <a:gd name="T25" fmla="*/ 31 h 1577"/>
                  <a:gd name="T26" fmla="*/ 190 w 3296"/>
                  <a:gd name="T27" fmla="*/ 32 h 1577"/>
                  <a:gd name="T28" fmla="*/ 196 w 3296"/>
                  <a:gd name="T29" fmla="*/ 42 h 1577"/>
                  <a:gd name="T30" fmla="*/ 199 w 3296"/>
                  <a:gd name="T31" fmla="*/ 51 h 1577"/>
                  <a:gd name="T32" fmla="*/ 196 w 3296"/>
                  <a:gd name="T33" fmla="*/ 53 h 1577"/>
                  <a:gd name="T34" fmla="*/ 202 w 3296"/>
                  <a:gd name="T35" fmla="*/ 60 h 1577"/>
                  <a:gd name="T36" fmla="*/ 201 w 3296"/>
                  <a:gd name="T37" fmla="*/ 68 h 1577"/>
                  <a:gd name="T38" fmla="*/ 183 w 3296"/>
                  <a:gd name="T39" fmla="*/ 72 h 1577"/>
                  <a:gd name="T40" fmla="*/ 164 w 3296"/>
                  <a:gd name="T41" fmla="*/ 75 h 1577"/>
                  <a:gd name="T42" fmla="*/ 145 w 3296"/>
                  <a:gd name="T43" fmla="*/ 77 h 1577"/>
                  <a:gd name="T44" fmla="*/ 139 w 3296"/>
                  <a:gd name="T45" fmla="*/ 79 h 1577"/>
                  <a:gd name="T46" fmla="*/ 133 w 3296"/>
                  <a:gd name="T47" fmla="*/ 77 h 1577"/>
                  <a:gd name="T48" fmla="*/ 127 w 3296"/>
                  <a:gd name="T49" fmla="*/ 69 h 1577"/>
                  <a:gd name="T50" fmla="*/ 128 w 3296"/>
                  <a:gd name="T51" fmla="*/ 74 h 1577"/>
                  <a:gd name="T52" fmla="*/ 126 w 3296"/>
                  <a:gd name="T53" fmla="*/ 81 h 1577"/>
                  <a:gd name="T54" fmla="*/ 115 w 3296"/>
                  <a:gd name="T55" fmla="*/ 83 h 1577"/>
                  <a:gd name="T56" fmla="*/ 94 w 3296"/>
                  <a:gd name="T57" fmla="*/ 86 h 1577"/>
                  <a:gd name="T58" fmla="*/ 66 w 3296"/>
                  <a:gd name="T59" fmla="*/ 91 h 1577"/>
                  <a:gd name="T60" fmla="*/ 39 w 3296"/>
                  <a:gd name="T61" fmla="*/ 96 h 1577"/>
                  <a:gd name="T62" fmla="*/ 22 w 3296"/>
                  <a:gd name="T63" fmla="*/ 98 h 1577"/>
                  <a:gd name="T64" fmla="*/ 17 w 3296"/>
                  <a:gd name="T65" fmla="*/ 88 h 1577"/>
                  <a:gd name="T66" fmla="*/ 10 w 3296"/>
                  <a:gd name="T67" fmla="*/ 70 h 1577"/>
                  <a:gd name="T68" fmla="*/ 7 w 3296"/>
                  <a:gd name="T69" fmla="*/ 64 h 1577"/>
                  <a:gd name="T70" fmla="*/ 4 w 3296"/>
                  <a:gd name="T71" fmla="*/ 51 h 1577"/>
                  <a:gd name="T72" fmla="*/ 3 w 3296"/>
                  <a:gd name="T73" fmla="*/ 31 h 1577"/>
                  <a:gd name="T74" fmla="*/ 15 w 3296"/>
                  <a:gd name="T75" fmla="*/ 29 h 1577"/>
                  <a:gd name="T76" fmla="*/ 19 w 3296"/>
                  <a:gd name="T77" fmla="*/ 21 h 1577"/>
                  <a:gd name="T78" fmla="*/ 23 w 3296"/>
                  <a:gd name="T79" fmla="*/ 29 h 1577"/>
                  <a:gd name="T80" fmla="*/ 26 w 3296"/>
                  <a:gd name="T81" fmla="*/ 20 h 1577"/>
                  <a:gd name="T82" fmla="*/ 29 w 3296"/>
                  <a:gd name="T83" fmla="*/ 22 h 1577"/>
                  <a:gd name="T84" fmla="*/ 33 w 3296"/>
                  <a:gd name="T85" fmla="*/ 21 h 1577"/>
                  <a:gd name="T86" fmla="*/ 38 w 3296"/>
                  <a:gd name="T87" fmla="*/ 25 h 1577"/>
                  <a:gd name="T88" fmla="*/ 42 w 3296"/>
                  <a:gd name="T89" fmla="*/ 26 h 1577"/>
                  <a:gd name="T90" fmla="*/ 46 w 3296"/>
                  <a:gd name="T91" fmla="*/ 24 h 1577"/>
                  <a:gd name="T92" fmla="*/ 49 w 3296"/>
                  <a:gd name="T93" fmla="*/ 17 h 1577"/>
                  <a:gd name="T94" fmla="*/ 52 w 3296"/>
                  <a:gd name="T95" fmla="*/ 23 h 1577"/>
                  <a:gd name="T96" fmla="*/ 54 w 3296"/>
                  <a:gd name="T97" fmla="*/ 6 h 1577"/>
                  <a:gd name="T98" fmla="*/ 61 w 3296"/>
                  <a:gd name="T99" fmla="*/ 5 h 1577"/>
                  <a:gd name="T100" fmla="*/ 70 w 3296"/>
                  <a:gd name="T101" fmla="*/ 4 h 1577"/>
                  <a:gd name="T102" fmla="*/ 85 w 3296"/>
                  <a:gd name="T103" fmla="*/ 3 h 1577"/>
                  <a:gd name="T104" fmla="*/ 99 w 3296"/>
                  <a:gd name="T105" fmla="*/ 1 h 1577"/>
                  <a:gd name="T106" fmla="*/ 113 w 3296"/>
                  <a:gd name="T107" fmla="*/ 1 h 1577"/>
                  <a:gd name="T108" fmla="*/ 120 w 3296"/>
                  <a:gd name="T109" fmla="*/ 11 h 157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96" h="1577">
                    <a:moveTo>
                      <a:pt x="1959" y="237"/>
                    </a:moveTo>
                    <a:lnTo>
                      <a:pt x="1970" y="248"/>
                    </a:lnTo>
                    <a:lnTo>
                      <a:pt x="1987" y="253"/>
                    </a:lnTo>
                    <a:lnTo>
                      <a:pt x="2009" y="256"/>
                    </a:lnTo>
                    <a:lnTo>
                      <a:pt x="2030" y="253"/>
                    </a:lnTo>
                    <a:lnTo>
                      <a:pt x="2055" y="250"/>
                    </a:lnTo>
                    <a:lnTo>
                      <a:pt x="2078" y="248"/>
                    </a:lnTo>
                    <a:lnTo>
                      <a:pt x="2096" y="244"/>
                    </a:lnTo>
                    <a:lnTo>
                      <a:pt x="2110" y="244"/>
                    </a:lnTo>
                    <a:lnTo>
                      <a:pt x="2115" y="201"/>
                    </a:lnTo>
                    <a:lnTo>
                      <a:pt x="2124" y="150"/>
                    </a:lnTo>
                    <a:lnTo>
                      <a:pt x="2142" y="111"/>
                    </a:lnTo>
                    <a:lnTo>
                      <a:pt x="2181" y="117"/>
                    </a:lnTo>
                    <a:lnTo>
                      <a:pt x="2195" y="147"/>
                    </a:lnTo>
                    <a:lnTo>
                      <a:pt x="2214" y="177"/>
                    </a:lnTo>
                    <a:lnTo>
                      <a:pt x="2235" y="209"/>
                    </a:lnTo>
                    <a:lnTo>
                      <a:pt x="2260" y="237"/>
                    </a:lnTo>
                    <a:lnTo>
                      <a:pt x="2260" y="204"/>
                    </a:lnTo>
                    <a:lnTo>
                      <a:pt x="2257" y="177"/>
                    </a:lnTo>
                    <a:lnTo>
                      <a:pt x="2260" y="150"/>
                    </a:lnTo>
                    <a:lnTo>
                      <a:pt x="2271" y="125"/>
                    </a:lnTo>
                    <a:lnTo>
                      <a:pt x="2278" y="120"/>
                    </a:lnTo>
                    <a:lnTo>
                      <a:pt x="2290" y="117"/>
                    </a:lnTo>
                    <a:lnTo>
                      <a:pt x="2298" y="117"/>
                    </a:lnTo>
                    <a:lnTo>
                      <a:pt x="2306" y="125"/>
                    </a:lnTo>
                    <a:lnTo>
                      <a:pt x="2382" y="226"/>
                    </a:lnTo>
                    <a:lnTo>
                      <a:pt x="2388" y="201"/>
                    </a:lnTo>
                    <a:lnTo>
                      <a:pt x="2391" y="179"/>
                    </a:lnTo>
                    <a:lnTo>
                      <a:pt x="2388" y="155"/>
                    </a:lnTo>
                    <a:lnTo>
                      <a:pt x="2391" y="136"/>
                    </a:lnTo>
                    <a:lnTo>
                      <a:pt x="2398" y="111"/>
                    </a:lnTo>
                    <a:lnTo>
                      <a:pt x="2407" y="95"/>
                    </a:lnTo>
                    <a:lnTo>
                      <a:pt x="2415" y="92"/>
                    </a:lnTo>
                    <a:lnTo>
                      <a:pt x="2426" y="97"/>
                    </a:lnTo>
                    <a:lnTo>
                      <a:pt x="2439" y="111"/>
                    </a:lnTo>
                    <a:lnTo>
                      <a:pt x="2459" y="133"/>
                    </a:lnTo>
                    <a:lnTo>
                      <a:pt x="2483" y="163"/>
                    </a:lnTo>
                    <a:lnTo>
                      <a:pt x="2515" y="201"/>
                    </a:lnTo>
                    <a:lnTo>
                      <a:pt x="2549" y="196"/>
                    </a:lnTo>
                    <a:lnTo>
                      <a:pt x="2573" y="191"/>
                    </a:lnTo>
                    <a:lnTo>
                      <a:pt x="2593" y="188"/>
                    </a:lnTo>
                    <a:lnTo>
                      <a:pt x="2609" y="191"/>
                    </a:lnTo>
                    <a:lnTo>
                      <a:pt x="2625" y="196"/>
                    </a:lnTo>
                    <a:lnTo>
                      <a:pt x="2641" y="207"/>
                    </a:lnTo>
                    <a:lnTo>
                      <a:pt x="2664" y="223"/>
                    </a:lnTo>
                    <a:lnTo>
                      <a:pt x="2687" y="244"/>
                    </a:lnTo>
                    <a:lnTo>
                      <a:pt x="2712" y="256"/>
                    </a:lnTo>
                    <a:lnTo>
                      <a:pt x="2736" y="269"/>
                    </a:lnTo>
                    <a:lnTo>
                      <a:pt x="2761" y="285"/>
                    </a:lnTo>
                    <a:lnTo>
                      <a:pt x="2786" y="302"/>
                    </a:lnTo>
                    <a:lnTo>
                      <a:pt x="2811" y="322"/>
                    </a:lnTo>
                    <a:lnTo>
                      <a:pt x="2835" y="338"/>
                    </a:lnTo>
                    <a:lnTo>
                      <a:pt x="2859" y="354"/>
                    </a:lnTo>
                    <a:lnTo>
                      <a:pt x="2887" y="368"/>
                    </a:lnTo>
                    <a:lnTo>
                      <a:pt x="2871" y="389"/>
                    </a:lnTo>
                    <a:lnTo>
                      <a:pt x="2851" y="400"/>
                    </a:lnTo>
                    <a:lnTo>
                      <a:pt x="2835" y="400"/>
                    </a:lnTo>
                    <a:lnTo>
                      <a:pt x="2823" y="400"/>
                    </a:lnTo>
                    <a:lnTo>
                      <a:pt x="2823" y="405"/>
                    </a:lnTo>
                    <a:lnTo>
                      <a:pt x="2837" y="421"/>
                    </a:lnTo>
                    <a:lnTo>
                      <a:pt x="2871" y="455"/>
                    </a:lnTo>
                    <a:lnTo>
                      <a:pt x="2928" y="512"/>
                    </a:lnTo>
                    <a:lnTo>
                      <a:pt x="2944" y="509"/>
                    </a:lnTo>
                    <a:lnTo>
                      <a:pt x="2958" y="506"/>
                    </a:lnTo>
                    <a:lnTo>
                      <a:pt x="2972" y="506"/>
                    </a:lnTo>
                    <a:lnTo>
                      <a:pt x="2982" y="506"/>
                    </a:lnTo>
                    <a:lnTo>
                      <a:pt x="2995" y="509"/>
                    </a:lnTo>
                    <a:lnTo>
                      <a:pt x="3009" y="509"/>
                    </a:lnTo>
                    <a:lnTo>
                      <a:pt x="3023" y="515"/>
                    </a:lnTo>
                    <a:lnTo>
                      <a:pt x="3037" y="517"/>
                    </a:lnTo>
                    <a:lnTo>
                      <a:pt x="3055" y="550"/>
                    </a:lnTo>
                    <a:lnTo>
                      <a:pt x="3075" y="582"/>
                    </a:lnTo>
                    <a:lnTo>
                      <a:pt x="3094" y="616"/>
                    </a:lnTo>
                    <a:lnTo>
                      <a:pt x="3113" y="648"/>
                    </a:lnTo>
                    <a:lnTo>
                      <a:pt x="3135" y="681"/>
                    </a:lnTo>
                    <a:lnTo>
                      <a:pt x="3154" y="713"/>
                    </a:lnTo>
                    <a:lnTo>
                      <a:pt x="3173" y="749"/>
                    </a:lnTo>
                    <a:lnTo>
                      <a:pt x="3192" y="782"/>
                    </a:lnTo>
                    <a:lnTo>
                      <a:pt x="3192" y="795"/>
                    </a:lnTo>
                    <a:lnTo>
                      <a:pt x="3189" y="814"/>
                    </a:lnTo>
                    <a:lnTo>
                      <a:pt x="3186" y="830"/>
                    </a:lnTo>
                    <a:lnTo>
                      <a:pt x="3184" y="847"/>
                    </a:lnTo>
                    <a:lnTo>
                      <a:pt x="3170" y="855"/>
                    </a:lnTo>
                    <a:lnTo>
                      <a:pt x="3154" y="855"/>
                    </a:lnTo>
                    <a:lnTo>
                      <a:pt x="3138" y="855"/>
                    </a:lnTo>
                    <a:lnTo>
                      <a:pt x="3121" y="858"/>
                    </a:lnTo>
                    <a:lnTo>
                      <a:pt x="3131" y="877"/>
                    </a:lnTo>
                    <a:lnTo>
                      <a:pt x="3159" y="904"/>
                    </a:lnTo>
                    <a:lnTo>
                      <a:pt x="3195" y="936"/>
                    </a:lnTo>
                    <a:lnTo>
                      <a:pt x="3232" y="970"/>
                    </a:lnTo>
                    <a:lnTo>
                      <a:pt x="3268" y="1005"/>
                    </a:lnTo>
                    <a:lnTo>
                      <a:pt x="3290" y="1037"/>
                    </a:lnTo>
                    <a:lnTo>
                      <a:pt x="3296" y="1065"/>
                    </a:lnTo>
                    <a:lnTo>
                      <a:pt x="3274" y="1087"/>
                    </a:lnTo>
                    <a:lnTo>
                      <a:pt x="3214" y="1097"/>
                    </a:lnTo>
                    <a:lnTo>
                      <a:pt x="3156" y="1106"/>
                    </a:lnTo>
                    <a:lnTo>
                      <a:pt x="3096" y="1117"/>
                    </a:lnTo>
                    <a:lnTo>
                      <a:pt x="3037" y="1125"/>
                    </a:lnTo>
                    <a:lnTo>
                      <a:pt x="2977" y="1136"/>
                    </a:lnTo>
                    <a:lnTo>
                      <a:pt x="2919" y="1147"/>
                    </a:lnTo>
                    <a:lnTo>
                      <a:pt x="2859" y="1155"/>
                    </a:lnTo>
                    <a:lnTo>
                      <a:pt x="2800" y="1166"/>
                    </a:lnTo>
                    <a:lnTo>
                      <a:pt x="2740" y="1174"/>
                    </a:lnTo>
                    <a:lnTo>
                      <a:pt x="2682" y="1185"/>
                    </a:lnTo>
                    <a:lnTo>
                      <a:pt x="2623" y="1196"/>
                    </a:lnTo>
                    <a:lnTo>
                      <a:pt x="2563" y="1204"/>
                    </a:lnTo>
                    <a:lnTo>
                      <a:pt x="2503" y="1215"/>
                    </a:lnTo>
                    <a:lnTo>
                      <a:pt x="2445" y="1223"/>
                    </a:lnTo>
                    <a:lnTo>
                      <a:pt x="2386" y="1234"/>
                    </a:lnTo>
                    <a:lnTo>
                      <a:pt x="2325" y="1242"/>
                    </a:lnTo>
                    <a:lnTo>
                      <a:pt x="2303" y="1248"/>
                    </a:lnTo>
                    <a:lnTo>
                      <a:pt x="2281" y="1253"/>
                    </a:lnTo>
                    <a:lnTo>
                      <a:pt x="2260" y="1256"/>
                    </a:lnTo>
                    <a:lnTo>
                      <a:pt x="2237" y="1258"/>
                    </a:lnTo>
                    <a:lnTo>
                      <a:pt x="2214" y="1262"/>
                    </a:lnTo>
                    <a:lnTo>
                      <a:pt x="2191" y="1267"/>
                    </a:lnTo>
                    <a:lnTo>
                      <a:pt x="2167" y="1272"/>
                    </a:lnTo>
                    <a:lnTo>
                      <a:pt x="2145" y="1278"/>
                    </a:lnTo>
                    <a:lnTo>
                      <a:pt x="2137" y="1264"/>
                    </a:lnTo>
                    <a:lnTo>
                      <a:pt x="2120" y="1239"/>
                    </a:lnTo>
                    <a:lnTo>
                      <a:pt x="2101" y="1212"/>
                    </a:lnTo>
                    <a:lnTo>
                      <a:pt x="2083" y="1180"/>
                    </a:lnTo>
                    <a:lnTo>
                      <a:pt x="2060" y="1147"/>
                    </a:lnTo>
                    <a:lnTo>
                      <a:pt x="2042" y="1120"/>
                    </a:lnTo>
                    <a:lnTo>
                      <a:pt x="2028" y="1103"/>
                    </a:lnTo>
                    <a:lnTo>
                      <a:pt x="2020" y="1097"/>
                    </a:lnTo>
                    <a:lnTo>
                      <a:pt x="2006" y="1101"/>
                    </a:lnTo>
                    <a:lnTo>
                      <a:pt x="2009" y="1122"/>
                    </a:lnTo>
                    <a:lnTo>
                      <a:pt x="2025" y="1152"/>
                    </a:lnTo>
                    <a:lnTo>
                      <a:pt x="2047" y="1191"/>
                    </a:lnTo>
                    <a:lnTo>
                      <a:pt x="2066" y="1228"/>
                    </a:lnTo>
                    <a:lnTo>
                      <a:pt x="2078" y="1262"/>
                    </a:lnTo>
                    <a:lnTo>
                      <a:pt x="2078" y="1286"/>
                    </a:lnTo>
                    <a:lnTo>
                      <a:pt x="2055" y="1294"/>
                    </a:lnTo>
                    <a:lnTo>
                      <a:pt x="2020" y="1302"/>
                    </a:lnTo>
                    <a:lnTo>
                      <a:pt x="1982" y="1308"/>
                    </a:lnTo>
                    <a:lnTo>
                      <a:pt x="1947" y="1313"/>
                    </a:lnTo>
                    <a:lnTo>
                      <a:pt x="1908" y="1318"/>
                    </a:lnTo>
                    <a:lnTo>
                      <a:pt x="1869" y="1322"/>
                    </a:lnTo>
                    <a:lnTo>
                      <a:pt x="1832" y="1327"/>
                    </a:lnTo>
                    <a:lnTo>
                      <a:pt x="1793" y="1332"/>
                    </a:lnTo>
                    <a:lnTo>
                      <a:pt x="1756" y="1338"/>
                    </a:lnTo>
                    <a:lnTo>
                      <a:pt x="1669" y="1354"/>
                    </a:lnTo>
                    <a:lnTo>
                      <a:pt x="1584" y="1368"/>
                    </a:lnTo>
                    <a:lnTo>
                      <a:pt x="1497" y="1384"/>
                    </a:lnTo>
                    <a:lnTo>
                      <a:pt x="1409" y="1398"/>
                    </a:lnTo>
                    <a:lnTo>
                      <a:pt x="1322" y="1411"/>
                    </a:lnTo>
                    <a:lnTo>
                      <a:pt x="1235" y="1428"/>
                    </a:lnTo>
                    <a:lnTo>
                      <a:pt x="1147" y="1441"/>
                    </a:lnTo>
                    <a:lnTo>
                      <a:pt x="1060" y="1458"/>
                    </a:lnTo>
                    <a:lnTo>
                      <a:pt x="973" y="1471"/>
                    </a:lnTo>
                    <a:lnTo>
                      <a:pt x="886" y="1485"/>
                    </a:lnTo>
                    <a:lnTo>
                      <a:pt x="798" y="1501"/>
                    </a:lnTo>
                    <a:lnTo>
                      <a:pt x="711" y="1515"/>
                    </a:lnTo>
                    <a:lnTo>
                      <a:pt x="621" y="1531"/>
                    </a:lnTo>
                    <a:lnTo>
                      <a:pt x="534" y="1547"/>
                    </a:lnTo>
                    <a:lnTo>
                      <a:pt x="447" y="1561"/>
                    </a:lnTo>
                    <a:lnTo>
                      <a:pt x="359" y="1577"/>
                    </a:lnTo>
                    <a:lnTo>
                      <a:pt x="352" y="1575"/>
                    </a:lnTo>
                    <a:lnTo>
                      <a:pt x="343" y="1572"/>
                    </a:lnTo>
                    <a:lnTo>
                      <a:pt x="336" y="1572"/>
                    </a:lnTo>
                    <a:lnTo>
                      <a:pt x="324" y="1572"/>
                    </a:lnTo>
                    <a:lnTo>
                      <a:pt x="306" y="1515"/>
                    </a:lnTo>
                    <a:lnTo>
                      <a:pt x="286" y="1460"/>
                    </a:lnTo>
                    <a:lnTo>
                      <a:pt x="264" y="1405"/>
                    </a:lnTo>
                    <a:lnTo>
                      <a:pt x="242" y="1348"/>
                    </a:lnTo>
                    <a:lnTo>
                      <a:pt x="221" y="1294"/>
                    </a:lnTo>
                    <a:lnTo>
                      <a:pt x="202" y="1237"/>
                    </a:lnTo>
                    <a:lnTo>
                      <a:pt x="182" y="1180"/>
                    </a:lnTo>
                    <a:lnTo>
                      <a:pt x="163" y="1122"/>
                    </a:lnTo>
                    <a:lnTo>
                      <a:pt x="155" y="1101"/>
                    </a:lnTo>
                    <a:lnTo>
                      <a:pt x="142" y="1081"/>
                    </a:lnTo>
                    <a:lnTo>
                      <a:pt x="131" y="1062"/>
                    </a:lnTo>
                    <a:lnTo>
                      <a:pt x="117" y="1044"/>
                    </a:lnTo>
                    <a:lnTo>
                      <a:pt x="104" y="1024"/>
                    </a:lnTo>
                    <a:lnTo>
                      <a:pt x="92" y="1005"/>
                    </a:lnTo>
                    <a:lnTo>
                      <a:pt x="85" y="984"/>
                    </a:lnTo>
                    <a:lnTo>
                      <a:pt x="79" y="959"/>
                    </a:lnTo>
                    <a:lnTo>
                      <a:pt x="104" y="943"/>
                    </a:lnTo>
                    <a:lnTo>
                      <a:pt x="63" y="817"/>
                    </a:lnTo>
                    <a:lnTo>
                      <a:pt x="0" y="727"/>
                    </a:lnTo>
                    <a:lnTo>
                      <a:pt x="11" y="670"/>
                    </a:lnTo>
                    <a:lnTo>
                      <a:pt x="25" y="616"/>
                    </a:lnTo>
                    <a:lnTo>
                      <a:pt x="38" y="564"/>
                    </a:lnTo>
                    <a:lnTo>
                      <a:pt x="49" y="506"/>
                    </a:lnTo>
                    <a:lnTo>
                      <a:pt x="99" y="501"/>
                    </a:lnTo>
                    <a:lnTo>
                      <a:pt x="142" y="501"/>
                    </a:lnTo>
                    <a:lnTo>
                      <a:pt x="177" y="495"/>
                    </a:lnTo>
                    <a:lnTo>
                      <a:pt x="210" y="487"/>
                    </a:lnTo>
                    <a:lnTo>
                      <a:pt x="235" y="474"/>
                    </a:lnTo>
                    <a:lnTo>
                      <a:pt x="251" y="446"/>
                    </a:lnTo>
                    <a:lnTo>
                      <a:pt x="258" y="409"/>
                    </a:lnTo>
                    <a:lnTo>
                      <a:pt x="258" y="351"/>
                    </a:lnTo>
                    <a:lnTo>
                      <a:pt x="283" y="338"/>
                    </a:lnTo>
                    <a:lnTo>
                      <a:pt x="299" y="343"/>
                    </a:lnTo>
                    <a:lnTo>
                      <a:pt x="313" y="359"/>
                    </a:lnTo>
                    <a:lnTo>
                      <a:pt x="327" y="386"/>
                    </a:lnTo>
                    <a:lnTo>
                      <a:pt x="338" y="414"/>
                    </a:lnTo>
                    <a:lnTo>
                      <a:pt x="352" y="441"/>
                    </a:lnTo>
                    <a:lnTo>
                      <a:pt x="368" y="460"/>
                    </a:lnTo>
                    <a:lnTo>
                      <a:pt x="389" y="465"/>
                    </a:lnTo>
                    <a:lnTo>
                      <a:pt x="398" y="430"/>
                    </a:lnTo>
                    <a:lnTo>
                      <a:pt x="403" y="395"/>
                    </a:lnTo>
                    <a:lnTo>
                      <a:pt x="407" y="359"/>
                    </a:lnTo>
                    <a:lnTo>
                      <a:pt x="409" y="327"/>
                    </a:lnTo>
                    <a:lnTo>
                      <a:pt x="414" y="322"/>
                    </a:lnTo>
                    <a:lnTo>
                      <a:pt x="423" y="322"/>
                    </a:lnTo>
                    <a:lnTo>
                      <a:pt x="433" y="324"/>
                    </a:lnTo>
                    <a:lnTo>
                      <a:pt x="444" y="322"/>
                    </a:lnTo>
                    <a:lnTo>
                      <a:pt x="458" y="351"/>
                    </a:lnTo>
                    <a:lnTo>
                      <a:pt x="469" y="381"/>
                    </a:lnTo>
                    <a:lnTo>
                      <a:pt x="483" y="411"/>
                    </a:lnTo>
                    <a:lnTo>
                      <a:pt x="504" y="435"/>
                    </a:lnTo>
                    <a:lnTo>
                      <a:pt x="513" y="398"/>
                    </a:lnTo>
                    <a:lnTo>
                      <a:pt x="518" y="345"/>
                    </a:lnTo>
                    <a:lnTo>
                      <a:pt x="529" y="304"/>
                    </a:lnTo>
                    <a:lnTo>
                      <a:pt x="564" y="297"/>
                    </a:lnTo>
                    <a:lnTo>
                      <a:pt x="578" y="329"/>
                    </a:lnTo>
                    <a:lnTo>
                      <a:pt x="594" y="362"/>
                    </a:lnTo>
                    <a:lnTo>
                      <a:pt x="607" y="398"/>
                    </a:lnTo>
                    <a:lnTo>
                      <a:pt x="624" y="430"/>
                    </a:lnTo>
                    <a:lnTo>
                      <a:pt x="635" y="428"/>
                    </a:lnTo>
                    <a:lnTo>
                      <a:pt x="649" y="428"/>
                    </a:lnTo>
                    <a:lnTo>
                      <a:pt x="660" y="425"/>
                    </a:lnTo>
                    <a:lnTo>
                      <a:pt x="673" y="421"/>
                    </a:lnTo>
                    <a:lnTo>
                      <a:pt x="687" y="419"/>
                    </a:lnTo>
                    <a:lnTo>
                      <a:pt x="701" y="419"/>
                    </a:lnTo>
                    <a:lnTo>
                      <a:pt x="715" y="416"/>
                    </a:lnTo>
                    <a:lnTo>
                      <a:pt x="731" y="416"/>
                    </a:lnTo>
                    <a:lnTo>
                      <a:pt x="731" y="386"/>
                    </a:lnTo>
                    <a:lnTo>
                      <a:pt x="736" y="345"/>
                    </a:lnTo>
                    <a:lnTo>
                      <a:pt x="744" y="308"/>
                    </a:lnTo>
                    <a:lnTo>
                      <a:pt x="761" y="280"/>
                    </a:lnTo>
                    <a:lnTo>
                      <a:pt x="774" y="280"/>
                    </a:lnTo>
                    <a:lnTo>
                      <a:pt x="785" y="278"/>
                    </a:lnTo>
                    <a:lnTo>
                      <a:pt x="793" y="280"/>
                    </a:lnTo>
                    <a:lnTo>
                      <a:pt x="802" y="285"/>
                    </a:lnTo>
                    <a:lnTo>
                      <a:pt x="807" y="308"/>
                    </a:lnTo>
                    <a:lnTo>
                      <a:pt x="821" y="343"/>
                    </a:lnTo>
                    <a:lnTo>
                      <a:pt x="837" y="375"/>
                    </a:lnTo>
                    <a:lnTo>
                      <a:pt x="851" y="392"/>
                    </a:lnTo>
                    <a:lnTo>
                      <a:pt x="858" y="354"/>
                    </a:lnTo>
                    <a:lnTo>
                      <a:pt x="862" y="258"/>
                    </a:lnTo>
                    <a:lnTo>
                      <a:pt x="858" y="161"/>
                    </a:lnTo>
                    <a:lnTo>
                      <a:pt x="862" y="106"/>
                    </a:lnTo>
                    <a:lnTo>
                      <a:pt x="872" y="101"/>
                    </a:lnTo>
                    <a:lnTo>
                      <a:pt x="892" y="97"/>
                    </a:lnTo>
                    <a:lnTo>
                      <a:pt x="916" y="92"/>
                    </a:lnTo>
                    <a:lnTo>
                      <a:pt x="943" y="90"/>
                    </a:lnTo>
                    <a:lnTo>
                      <a:pt x="970" y="87"/>
                    </a:lnTo>
                    <a:lnTo>
                      <a:pt x="993" y="85"/>
                    </a:lnTo>
                    <a:lnTo>
                      <a:pt x="1011" y="81"/>
                    </a:lnTo>
                    <a:lnTo>
                      <a:pt x="1019" y="81"/>
                    </a:lnTo>
                    <a:lnTo>
                      <a:pt x="1069" y="76"/>
                    </a:lnTo>
                    <a:lnTo>
                      <a:pt x="1115" y="71"/>
                    </a:lnTo>
                    <a:lnTo>
                      <a:pt x="1164" y="65"/>
                    </a:lnTo>
                    <a:lnTo>
                      <a:pt x="1210" y="60"/>
                    </a:lnTo>
                    <a:lnTo>
                      <a:pt x="1257" y="57"/>
                    </a:lnTo>
                    <a:lnTo>
                      <a:pt x="1306" y="51"/>
                    </a:lnTo>
                    <a:lnTo>
                      <a:pt x="1352" y="46"/>
                    </a:lnTo>
                    <a:lnTo>
                      <a:pt x="1401" y="43"/>
                    </a:lnTo>
                    <a:lnTo>
                      <a:pt x="1448" y="37"/>
                    </a:lnTo>
                    <a:lnTo>
                      <a:pt x="1494" y="32"/>
                    </a:lnTo>
                    <a:lnTo>
                      <a:pt x="1543" y="30"/>
                    </a:lnTo>
                    <a:lnTo>
                      <a:pt x="1589" y="24"/>
                    </a:lnTo>
                    <a:lnTo>
                      <a:pt x="1635" y="19"/>
                    </a:lnTo>
                    <a:lnTo>
                      <a:pt x="1685" y="14"/>
                    </a:lnTo>
                    <a:lnTo>
                      <a:pt x="1731" y="5"/>
                    </a:lnTo>
                    <a:lnTo>
                      <a:pt x="1780" y="0"/>
                    </a:lnTo>
                    <a:lnTo>
                      <a:pt x="1807" y="24"/>
                    </a:lnTo>
                    <a:lnTo>
                      <a:pt x="1832" y="51"/>
                    </a:lnTo>
                    <a:lnTo>
                      <a:pt x="1856" y="78"/>
                    </a:lnTo>
                    <a:lnTo>
                      <a:pt x="1878" y="108"/>
                    </a:lnTo>
                    <a:lnTo>
                      <a:pt x="1897" y="141"/>
                    </a:lnTo>
                    <a:lnTo>
                      <a:pt x="1917" y="174"/>
                    </a:lnTo>
                    <a:lnTo>
                      <a:pt x="1938" y="207"/>
                    </a:lnTo>
                    <a:lnTo>
                      <a:pt x="1959" y="2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36" name="Freeform 28"/>
              <p:cNvSpPr>
                <a:spLocks/>
              </p:cNvSpPr>
              <p:nvPr/>
            </p:nvSpPr>
            <p:spPr bwMode="auto">
              <a:xfrm>
                <a:off x="2901" y="1996"/>
                <a:ext cx="93" cy="41"/>
              </a:xfrm>
              <a:custGeom>
                <a:avLst/>
                <a:gdLst>
                  <a:gd name="T0" fmla="*/ 10 w 376"/>
                  <a:gd name="T1" fmla="*/ 0 h 166"/>
                  <a:gd name="T2" fmla="*/ 10 w 376"/>
                  <a:gd name="T3" fmla="*/ 0 h 166"/>
                  <a:gd name="T4" fmla="*/ 10 w 376"/>
                  <a:gd name="T5" fmla="*/ 0 h 166"/>
                  <a:gd name="T6" fmla="*/ 9 w 376"/>
                  <a:gd name="T7" fmla="*/ 0 h 166"/>
                  <a:gd name="T8" fmla="*/ 9 w 376"/>
                  <a:gd name="T9" fmla="*/ 0 h 166"/>
                  <a:gd name="T10" fmla="*/ 10 w 376"/>
                  <a:gd name="T11" fmla="*/ 1 h 166"/>
                  <a:gd name="T12" fmla="*/ 10 w 376"/>
                  <a:gd name="T13" fmla="*/ 2 h 166"/>
                  <a:gd name="T14" fmla="*/ 11 w 376"/>
                  <a:gd name="T15" fmla="*/ 2 h 166"/>
                  <a:gd name="T16" fmla="*/ 11 w 376"/>
                  <a:gd name="T17" fmla="*/ 2 h 166"/>
                  <a:gd name="T18" fmla="*/ 12 w 376"/>
                  <a:gd name="T19" fmla="*/ 3 h 166"/>
                  <a:gd name="T20" fmla="*/ 13 w 376"/>
                  <a:gd name="T21" fmla="*/ 3 h 166"/>
                  <a:gd name="T22" fmla="*/ 13 w 376"/>
                  <a:gd name="T23" fmla="*/ 3 h 166"/>
                  <a:gd name="T24" fmla="*/ 14 w 376"/>
                  <a:gd name="T25" fmla="*/ 3 h 166"/>
                  <a:gd name="T26" fmla="*/ 15 w 376"/>
                  <a:gd name="T27" fmla="*/ 2 h 166"/>
                  <a:gd name="T28" fmla="*/ 16 w 376"/>
                  <a:gd name="T29" fmla="*/ 2 h 166"/>
                  <a:gd name="T30" fmla="*/ 16 w 376"/>
                  <a:gd name="T31" fmla="*/ 2 h 166"/>
                  <a:gd name="T32" fmla="*/ 17 w 376"/>
                  <a:gd name="T33" fmla="*/ 2 h 166"/>
                  <a:gd name="T34" fmla="*/ 18 w 376"/>
                  <a:gd name="T35" fmla="*/ 3 h 166"/>
                  <a:gd name="T36" fmla="*/ 19 w 376"/>
                  <a:gd name="T37" fmla="*/ 3 h 166"/>
                  <a:gd name="T38" fmla="*/ 19 w 376"/>
                  <a:gd name="T39" fmla="*/ 5 h 166"/>
                  <a:gd name="T40" fmla="*/ 20 w 376"/>
                  <a:gd name="T41" fmla="*/ 6 h 166"/>
                  <a:gd name="T42" fmla="*/ 21 w 376"/>
                  <a:gd name="T43" fmla="*/ 7 h 166"/>
                  <a:gd name="T44" fmla="*/ 22 w 376"/>
                  <a:gd name="T45" fmla="*/ 8 h 166"/>
                  <a:gd name="T46" fmla="*/ 22 w 376"/>
                  <a:gd name="T47" fmla="*/ 9 h 166"/>
                  <a:gd name="T48" fmla="*/ 23 w 376"/>
                  <a:gd name="T49" fmla="*/ 10 h 166"/>
                  <a:gd name="T50" fmla="*/ 22 w 376"/>
                  <a:gd name="T51" fmla="*/ 10 h 166"/>
                  <a:gd name="T52" fmla="*/ 22 w 376"/>
                  <a:gd name="T53" fmla="*/ 9 h 166"/>
                  <a:gd name="T54" fmla="*/ 21 w 376"/>
                  <a:gd name="T55" fmla="*/ 9 h 166"/>
                  <a:gd name="T56" fmla="*/ 21 w 376"/>
                  <a:gd name="T57" fmla="*/ 9 h 166"/>
                  <a:gd name="T58" fmla="*/ 19 w 376"/>
                  <a:gd name="T59" fmla="*/ 8 h 166"/>
                  <a:gd name="T60" fmla="*/ 17 w 376"/>
                  <a:gd name="T61" fmla="*/ 7 h 166"/>
                  <a:gd name="T62" fmla="*/ 16 w 376"/>
                  <a:gd name="T63" fmla="*/ 6 h 166"/>
                  <a:gd name="T64" fmla="*/ 14 w 376"/>
                  <a:gd name="T65" fmla="*/ 5 h 166"/>
                  <a:gd name="T66" fmla="*/ 12 w 376"/>
                  <a:gd name="T67" fmla="*/ 4 h 166"/>
                  <a:gd name="T68" fmla="*/ 10 w 376"/>
                  <a:gd name="T69" fmla="*/ 3 h 166"/>
                  <a:gd name="T70" fmla="*/ 8 w 376"/>
                  <a:gd name="T71" fmla="*/ 2 h 166"/>
                  <a:gd name="T72" fmla="*/ 6 w 376"/>
                  <a:gd name="T73" fmla="*/ 2 h 166"/>
                  <a:gd name="T74" fmla="*/ 5 w 376"/>
                  <a:gd name="T75" fmla="*/ 2 h 166"/>
                  <a:gd name="T76" fmla="*/ 4 w 376"/>
                  <a:gd name="T77" fmla="*/ 1 h 166"/>
                  <a:gd name="T78" fmla="*/ 4 w 376"/>
                  <a:gd name="T79" fmla="*/ 1 h 166"/>
                  <a:gd name="T80" fmla="*/ 3 w 376"/>
                  <a:gd name="T81" fmla="*/ 1 h 166"/>
                  <a:gd name="T82" fmla="*/ 2 w 376"/>
                  <a:gd name="T83" fmla="*/ 1 h 166"/>
                  <a:gd name="T84" fmla="*/ 1 w 376"/>
                  <a:gd name="T85" fmla="*/ 1 h 166"/>
                  <a:gd name="T86" fmla="*/ 1 w 376"/>
                  <a:gd name="T87" fmla="*/ 1 h 166"/>
                  <a:gd name="T88" fmla="*/ 0 w 376"/>
                  <a:gd name="T89" fmla="*/ 1 h 166"/>
                  <a:gd name="T90" fmla="*/ 1 w 376"/>
                  <a:gd name="T91" fmla="*/ 0 h 166"/>
                  <a:gd name="T92" fmla="*/ 3 w 376"/>
                  <a:gd name="T93" fmla="*/ 0 h 166"/>
                  <a:gd name="T94" fmla="*/ 4 w 376"/>
                  <a:gd name="T95" fmla="*/ 0 h 166"/>
                  <a:gd name="T96" fmla="*/ 5 w 376"/>
                  <a:gd name="T97" fmla="*/ 0 h 166"/>
                  <a:gd name="T98" fmla="*/ 6 w 376"/>
                  <a:gd name="T99" fmla="*/ 0 h 166"/>
                  <a:gd name="T100" fmla="*/ 8 w 376"/>
                  <a:gd name="T101" fmla="*/ 0 h 166"/>
                  <a:gd name="T102" fmla="*/ 9 w 376"/>
                  <a:gd name="T103" fmla="*/ 0 h 166"/>
                  <a:gd name="T104" fmla="*/ 10 w 376"/>
                  <a:gd name="T105" fmla="*/ 0 h 1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76" h="166">
                    <a:moveTo>
                      <a:pt x="166" y="0"/>
                    </a:moveTo>
                    <a:lnTo>
                      <a:pt x="163" y="0"/>
                    </a:lnTo>
                    <a:lnTo>
                      <a:pt x="158" y="0"/>
                    </a:lnTo>
                    <a:lnTo>
                      <a:pt x="155" y="2"/>
                    </a:lnTo>
                    <a:lnTo>
                      <a:pt x="155" y="5"/>
                    </a:lnTo>
                    <a:lnTo>
                      <a:pt x="158" y="19"/>
                    </a:lnTo>
                    <a:lnTo>
                      <a:pt x="166" y="30"/>
                    </a:lnTo>
                    <a:lnTo>
                      <a:pt x="174" y="35"/>
                    </a:lnTo>
                    <a:lnTo>
                      <a:pt x="185" y="41"/>
                    </a:lnTo>
                    <a:lnTo>
                      <a:pt x="196" y="43"/>
                    </a:lnTo>
                    <a:lnTo>
                      <a:pt x="207" y="43"/>
                    </a:lnTo>
                    <a:lnTo>
                      <a:pt x="218" y="43"/>
                    </a:lnTo>
                    <a:lnTo>
                      <a:pt x="232" y="43"/>
                    </a:lnTo>
                    <a:lnTo>
                      <a:pt x="243" y="41"/>
                    </a:lnTo>
                    <a:lnTo>
                      <a:pt x="253" y="37"/>
                    </a:lnTo>
                    <a:lnTo>
                      <a:pt x="264" y="32"/>
                    </a:lnTo>
                    <a:lnTo>
                      <a:pt x="273" y="27"/>
                    </a:lnTo>
                    <a:lnTo>
                      <a:pt x="286" y="43"/>
                    </a:lnTo>
                    <a:lnTo>
                      <a:pt x="303" y="57"/>
                    </a:lnTo>
                    <a:lnTo>
                      <a:pt x="313" y="76"/>
                    </a:lnTo>
                    <a:lnTo>
                      <a:pt x="326" y="92"/>
                    </a:lnTo>
                    <a:lnTo>
                      <a:pt x="340" y="111"/>
                    </a:lnTo>
                    <a:lnTo>
                      <a:pt x="351" y="131"/>
                    </a:lnTo>
                    <a:lnTo>
                      <a:pt x="365" y="149"/>
                    </a:lnTo>
                    <a:lnTo>
                      <a:pt x="376" y="166"/>
                    </a:lnTo>
                    <a:lnTo>
                      <a:pt x="365" y="158"/>
                    </a:lnTo>
                    <a:lnTo>
                      <a:pt x="356" y="152"/>
                    </a:lnTo>
                    <a:lnTo>
                      <a:pt x="349" y="149"/>
                    </a:lnTo>
                    <a:lnTo>
                      <a:pt x="340" y="147"/>
                    </a:lnTo>
                    <a:lnTo>
                      <a:pt x="310" y="127"/>
                    </a:lnTo>
                    <a:lnTo>
                      <a:pt x="280" y="111"/>
                    </a:lnTo>
                    <a:lnTo>
                      <a:pt x="253" y="92"/>
                    </a:lnTo>
                    <a:lnTo>
                      <a:pt x="223" y="76"/>
                    </a:lnTo>
                    <a:lnTo>
                      <a:pt x="193" y="60"/>
                    </a:lnTo>
                    <a:lnTo>
                      <a:pt x="161" y="46"/>
                    </a:lnTo>
                    <a:lnTo>
                      <a:pt x="128" y="37"/>
                    </a:lnTo>
                    <a:lnTo>
                      <a:pt x="92" y="32"/>
                    </a:lnTo>
                    <a:lnTo>
                      <a:pt x="82" y="30"/>
                    </a:lnTo>
                    <a:lnTo>
                      <a:pt x="71" y="24"/>
                    </a:lnTo>
                    <a:lnTo>
                      <a:pt x="60" y="21"/>
                    </a:lnTo>
                    <a:lnTo>
                      <a:pt x="48" y="19"/>
                    </a:lnTo>
                    <a:lnTo>
                      <a:pt x="36" y="16"/>
                    </a:lnTo>
                    <a:lnTo>
                      <a:pt x="25" y="16"/>
                    </a:lnTo>
                    <a:lnTo>
                      <a:pt x="11" y="13"/>
                    </a:lnTo>
                    <a:lnTo>
                      <a:pt x="0" y="11"/>
                    </a:lnTo>
                    <a:lnTo>
                      <a:pt x="22" y="7"/>
                    </a:lnTo>
                    <a:lnTo>
                      <a:pt x="43" y="7"/>
                    </a:lnTo>
                    <a:lnTo>
                      <a:pt x="62" y="5"/>
                    </a:lnTo>
                    <a:lnTo>
                      <a:pt x="84" y="5"/>
                    </a:lnTo>
                    <a:lnTo>
                      <a:pt x="103" y="5"/>
                    </a:lnTo>
                    <a:lnTo>
                      <a:pt x="126" y="2"/>
                    </a:lnTo>
                    <a:lnTo>
                      <a:pt x="144" y="2"/>
                    </a:lnTo>
                    <a:lnTo>
                      <a:pt x="166"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37" name="Freeform 29"/>
              <p:cNvSpPr>
                <a:spLocks/>
              </p:cNvSpPr>
              <p:nvPr/>
            </p:nvSpPr>
            <p:spPr bwMode="auto">
              <a:xfrm>
                <a:off x="2780" y="2002"/>
                <a:ext cx="237" cy="82"/>
              </a:xfrm>
              <a:custGeom>
                <a:avLst/>
                <a:gdLst>
                  <a:gd name="T0" fmla="*/ 34 w 949"/>
                  <a:gd name="T1" fmla="*/ 1 h 330"/>
                  <a:gd name="T2" fmla="*/ 38 w 949"/>
                  <a:gd name="T3" fmla="*/ 2 h 330"/>
                  <a:gd name="T4" fmla="*/ 42 w 949"/>
                  <a:gd name="T5" fmla="*/ 3 h 330"/>
                  <a:gd name="T6" fmla="*/ 45 w 949"/>
                  <a:gd name="T7" fmla="*/ 5 h 330"/>
                  <a:gd name="T8" fmla="*/ 48 w 949"/>
                  <a:gd name="T9" fmla="*/ 6 h 330"/>
                  <a:gd name="T10" fmla="*/ 50 w 949"/>
                  <a:gd name="T11" fmla="*/ 8 h 330"/>
                  <a:gd name="T12" fmla="*/ 52 w 949"/>
                  <a:gd name="T13" fmla="*/ 9 h 330"/>
                  <a:gd name="T14" fmla="*/ 54 w 949"/>
                  <a:gd name="T15" fmla="*/ 10 h 330"/>
                  <a:gd name="T16" fmla="*/ 56 w 949"/>
                  <a:gd name="T17" fmla="*/ 13 h 330"/>
                  <a:gd name="T18" fmla="*/ 58 w 949"/>
                  <a:gd name="T19" fmla="*/ 16 h 330"/>
                  <a:gd name="T20" fmla="*/ 59 w 949"/>
                  <a:gd name="T21" fmla="*/ 19 h 330"/>
                  <a:gd name="T22" fmla="*/ 58 w 949"/>
                  <a:gd name="T23" fmla="*/ 20 h 330"/>
                  <a:gd name="T24" fmla="*/ 57 w 949"/>
                  <a:gd name="T25" fmla="*/ 18 h 330"/>
                  <a:gd name="T26" fmla="*/ 56 w 949"/>
                  <a:gd name="T27" fmla="*/ 15 h 330"/>
                  <a:gd name="T28" fmla="*/ 53 w 949"/>
                  <a:gd name="T29" fmla="*/ 12 h 330"/>
                  <a:gd name="T30" fmla="*/ 51 w 949"/>
                  <a:gd name="T31" fmla="*/ 9 h 330"/>
                  <a:gd name="T32" fmla="*/ 47 w 949"/>
                  <a:gd name="T33" fmla="*/ 9 h 330"/>
                  <a:gd name="T34" fmla="*/ 43 w 949"/>
                  <a:gd name="T35" fmla="*/ 8 h 330"/>
                  <a:gd name="T36" fmla="*/ 39 w 949"/>
                  <a:gd name="T37" fmla="*/ 4 h 330"/>
                  <a:gd name="T38" fmla="*/ 34 w 949"/>
                  <a:gd name="T39" fmla="*/ 2 h 330"/>
                  <a:gd name="T40" fmla="*/ 30 w 949"/>
                  <a:gd name="T41" fmla="*/ 2 h 330"/>
                  <a:gd name="T42" fmla="*/ 30 w 949"/>
                  <a:gd name="T43" fmla="*/ 4 h 330"/>
                  <a:gd name="T44" fmla="*/ 28 w 949"/>
                  <a:gd name="T45" fmla="*/ 7 h 330"/>
                  <a:gd name="T46" fmla="*/ 28 w 949"/>
                  <a:gd name="T47" fmla="*/ 6 h 330"/>
                  <a:gd name="T48" fmla="*/ 24 w 949"/>
                  <a:gd name="T49" fmla="*/ 4 h 330"/>
                  <a:gd name="T50" fmla="*/ 21 w 949"/>
                  <a:gd name="T51" fmla="*/ 3 h 330"/>
                  <a:gd name="T52" fmla="*/ 17 w 949"/>
                  <a:gd name="T53" fmla="*/ 2 h 330"/>
                  <a:gd name="T54" fmla="*/ 14 w 949"/>
                  <a:gd name="T55" fmla="*/ 2 h 330"/>
                  <a:gd name="T56" fmla="*/ 11 w 949"/>
                  <a:gd name="T57" fmla="*/ 2 h 330"/>
                  <a:gd name="T58" fmla="*/ 12 w 949"/>
                  <a:gd name="T59" fmla="*/ 4 h 330"/>
                  <a:gd name="T60" fmla="*/ 16 w 949"/>
                  <a:gd name="T61" fmla="*/ 7 h 330"/>
                  <a:gd name="T62" fmla="*/ 20 w 949"/>
                  <a:gd name="T63" fmla="*/ 10 h 330"/>
                  <a:gd name="T64" fmla="*/ 17 w 949"/>
                  <a:gd name="T65" fmla="*/ 11 h 330"/>
                  <a:gd name="T66" fmla="*/ 13 w 949"/>
                  <a:gd name="T67" fmla="*/ 10 h 330"/>
                  <a:gd name="T68" fmla="*/ 9 w 949"/>
                  <a:gd name="T69" fmla="*/ 9 h 330"/>
                  <a:gd name="T70" fmla="*/ 5 w 949"/>
                  <a:gd name="T71" fmla="*/ 8 h 330"/>
                  <a:gd name="T72" fmla="*/ 1 w 949"/>
                  <a:gd name="T73" fmla="*/ 9 h 330"/>
                  <a:gd name="T74" fmla="*/ 0 w 949"/>
                  <a:gd name="T75" fmla="*/ 8 h 330"/>
                  <a:gd name="T76" fmla="*/ 2 w 949"/>
                  <a:gd name="T77" fmla="*/ 5 h 330"/>
                  <a:gd name="T78" fmla="*/ 5 w 949"/>
                  <a:gd name="T79" fmla="*/ 3 h 330"/>
                  <a:gd name="T80" fmla="*/ 6 w 949"/>
                  <a:gd name="T81" fmla="*/ 3 h 330"/>
                  <a:gd name="T82" fmla="*/ 12 w 949"/>
                  <a:gd name="T83" fmla="*/ 1 h 330"/>
                  <a:gd name="T84" fmla="*/ 20 w 949"/>
                  <a:gd name="T85" fmla="*/ 0 h 330"/>
                  <a:gd name="T86" fmla="*/ 28 w 949"/>
                  <a:gd name="T87" fmla="*/ 0 h 330"/>
                  <a:gd name="T88" fmla="*/ 31 w 949"/>
                  <a:gd name="T89" fmla="*/ 0 h 33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949" h="330">
                    <a:moveTo>
                      <a:pt x="505" y="6"/>
                    </a:moveTo>
                    <a:lnTo>
                      <a:pt x="526" y="13"/>
                    </a:lnTo>
                    <a:lnTo>
                      <a:pt x="545" y="19"/>
                    </a:lnTo>
                    <a:lnTo>
                      <a:pt x="567" y="24"/>
                    </a:lnTo>
                    <a:lnTo>
                      <a:pt x="586" y="27"/>
                    </a:lnTo>
                    <a:lnTo>
                      <a:pt x="609" y="33"/>
                    </a:lnTo>
                    <a:lnTo>
                      <a:pt x="627" y="38"/>
                    </a:lnTo>
                    <a:lnTo>
                      <a:pt x="649" y="43"/>
                    </a:lnTo>
                    <a:lnTo>
                      <a:pt x="668" y="52"/>
                    </a:lnTo>
                    <a:lnTo>
                      <a:pt x="685" y="63"/>
                    </a:lnTo>
                    <a:lnTo>
                      <a:pt x="701" y="71"/>
                    </a:lnTo>
                    <a:lnTo>
                      <a:pt x="717" y="79"/>
                    </a:lnTo>
                    <a:lnTo>
                      <a:pt x="733" y="87"/>
                    </a:lnTo>
                    <a:lnTo>
                      <a:pt x="747" y="96"/>
                    </a:lnTo>
                    <a:lnTo>
                      <a:pt x="763" y="103"/>
                    </a:lnTo>
                    <a:lnTo>
                      <a:pt x="780" y="114"/>
                    </a:lnTo>
                    <a:lnTo>
                      <a:pt x="796" y="125"/>
                    </a:lnTo>
                    <a:lnTo>
                      <a:pt x="804" y="128"/>
                    </a:lnTo>
                    <a:lnTo>
                      <a:pt x="813" y="134"/>
                    </a:lnTo>
                    <a:lnTo>
                      <a:pt x="821" y="139"/>
                    </a:lnTo>
                    <a:lnTo>
                      <a:pt x="827" y="147"/>
                    </a:lnTo>
                    <a:lnTo>
                      <a:pt x="834" y="147"/>
                    </a:lnTo>
                    <a:lnTo>
                      <a:pt x="853" y="158"/>
                    </a:lnTo>
                    <a:lnTo>
                      <a:pt x="867" y="169"/>
                    </a:lnTo>
                    <a:lnTo>
                      <a:pt x="881" y="183"/>
                    </a:lnTo>
                    <a:lnTo>
                      <a:pt x="892" y="196"/>
                    </a:lnTo>
                    <a:lnTo>
                      <a:pt x="899" y="213"/>
                    </a:lnTo>
                    <a:lnTo>
                      <a:pt x="910" y="229"/>
                    </a:lnTo>
                    <a:lnTo>
                      <a:pt x="919" y="245"/>
                    </a:lnTo>
                    <a:lnTo>
                      <a:pt x="930" y="261"/>
                    </a:lnTo>
                    <a:lnTo>
                      <a:pt x="935" y="278"/>
                    </a:lnTo>
                    <a:lnTo>
                      <a:pt x="943" y="294"/>
                    </a:lnTo>
                    <a:lnTo>
                      <a:pt x="949" y="311"/>
                    </a:lnTo>
                    <a:lnTo>
                      <a:pt x="949" y="327"/>
                    </a:lnTo>
                    <a:lnTo>
                      <a:pt x="943" y="330"/>
                    </a:lnTo>
                    <a:lnTo>
                      <a:pt x="935" y="327"/>
                    </a:lnTo>
                    <a:lnTo>
                      <a:pt x="927" y="324"/>
                    </a:lnTo>
                    <a:lnTo>
                      <a:pt x="917" y="321"/>
                    </a:lnTo>
                    <a:lnTo>
                      <a:pt x="917" y="297"/>
                    </a:lnTo>
                    <a:lnTo>
                      <a:pt x="913" y="275"/>
                    </a:lnTo>
                    <a:lnTo>
                      <a:pt x="908" y="254"/>
                    </a:lnTo>
                    <a:lnTo>
                      <a:pt x="894" y="238"/>
                    </a:lnTo>
                    <a:lnTo>
                      <a:pt x="881" y="224"/>
                    </a:lnTo>
                    <a:lnTo>
                      <a:pt x="869" y="204"/>
                    </a:lnTo>
                    <a:lnTo>
                      <a:pt x="857" y="188"/>
                    </a:lnTo>
                    <a:lnTo>
                      <a:pt x="843" y="169"/>
                    </a:lnTo>
                    <a:lnTo>
                      <a:pt x="829" y="155"/>
                    </a:lnTo>
                    <a:lnTo>
                      <a:pt x="813" y="142"/>
                    </a:lnTo>
                    <a:lnTo>
                      <a:pt x="796" y="137"/>
                    </a:lnTo>
                    <a:lnTo>
                      <a:pt x="774" y="137"/>
                    </a:lnTo>
                    <a:lnTo>
                      <a:pt x="756" y="139"/>
                    </a:lnTo>
                    <a:lnTo>
                      <a:pt x="733" y="147"/>
                    </a:lnTo>
                    <a:lnTo>
                      <a:pt x="712" y="144"/>
                    </a:lnTo>
                    <a:lnTo>
                      <a:pt x="696" y="128"/>
                    </a:lnTo>
                    <a:lnTo>
                      <a:pt x="673" y="107"/>
                    </a:lnTo>
                    <a:lnTo>
                      <a:pt x="652" y="84"/>
                    </a:lnTo>
                    <a:lnTo>
                      <a:pt x="625" y="68"/>
                    </a:lnTo>
                    <a:lnTo>
                      <a:pt x="600" y="52"/>
                    </a:lnTo>
                    <a:lnTo>
                      <a:pt x="573" y="41"/>
                    </a:lnTo>
                    <a:lnTo>
                      <a:pt x="543" y="31"/>
                    </a:lnTo>
                    <a:lnTo>
                      <a:pt x="515" y="22"/>
                    </a:lnTo>
                    <a:lnTo>
                      <a:pt x="485" y="17"/>
                    </a:lnTo>
                    <a:lnTo>
                      <a:pt x="485" y="31"/>
                    </a:lnTo>
                    <a:lnTo>
                      <a:pt x="485" y="43"/>
                    </a:lnTo>
                    <a:lnTo>
                      <a:pt x="485" y="57"/>
                    </a:lnTo>
                    <a:lnTo>
                      <a:pt x="483" y="71"/>
                    </a:lnTo>
                    <a:lnTo>
                      <a:pt x="469" y="128"/>
                    </a:lnTo>
                    <a:lnTo>
                      <a:pt x="455" y="128"/>
                    </a:lnTo>
                    <a:lnTo>
                      <a:pt x="458" y="120"/>
                    </a:lnTo>
                    <a:lnTo>
                      <a:pt x="455" y="112"/>
                    </a:lnTo>
                    <a:lnTo>
                      <a:pt x="450" y="103"/>
                    </a:lnTo>
                    <a:lnTo>
                      <a:pt x="444" y="93"/>
                    </a:lnTo>
                    <a:lnTo>
                      <a:pt x="428" y="82"/>
                    </a:lnTo>
                    <a:lnTo>
                      <a:pt x="409" y="73"/>
                    </a:lnTo>
                    <a:lnTo>
                      <a:pt x="393" y="66"/>
                    </a:lnTo>
                    <a:lnTo>
                      <a:pt x="374" y="57"/>
                    </a:lnTo>
                    <a:lnTo>
                      <a:pt x="354" y="49"/>
                    </a:lnTo>
                    <a:lnTo>
                      <a:pt x="336" y="43"/>
                    </a:lnTo>
                    <a:lnTo>
                      <a:pt x="317" y="38"/>
                    </a:lnTo>
                    <a:lnTo>
                      <a:pt x="297" y="33"/>
                    </a:lnTo>
                    <a:lnTo>
                      <a:pt x="281" y="31"/>
                    </a:lnTo>
                    <a:lnTo>
                      <a:pt x="262" y="31"/>
                    </a:lnTo>
                    <a:lnTo>
                      <a:pt x="246" y="27"/>
                    </a:lnTo>
                    <a:lnTo>
                      <a:pt x="227" y="27"/>
                    </a:lnTo>
                    <a:lnTo>
                      <a:pt x="211" y="27"/>
                    </a:lnTo>
                    <a:lnTo>
                      <a:pt x="193" y="31"/>
                    </a:lnTo>
                    <a:lnTo>
                      <a:pt x="177" y="33"/>
                    </a:lnTo>
                    <a:lnTo>
                      <a:pt x="161" y="41"/>
                    </a:lnTo>
                    <a:lnTo>
                      <a:pt x="180" y="54"/>
                    </a:lnTo>
                    <a:lnTo>
                      <a:pt x="200" y="68"/>
                    </a:lnTo>
                    <a:lnTo>
                      <a:pt x="218" y="82"/>
                    </a:lnTo>
                    <a:lnTo>
                      <a:pt x="237" y="98"/>
                    </a:lnTo>
                    <a:lnTo>
                      <a:pt x="257" y="112"/>
                    </a:lnTo>
                    <a:lnTo>
                      <a:pt x="276" y="125"/>
                    </a:lnTo>
                    <a:lnTo>
                      <a:pt x="297" y="142"/>
                    </a:lnTo>
                    <a:lnTo>
                      <a:pt x="317" y="155"/>
                    </a:lnTo>
                    <a:lnTo>
                      <a:pt x="301" y="160"/>
                    </a:lnTo>
                    <a:lnTo>
                      <a:pt x="283" y="169"/>
                    </a:lnTo>
                    <a:lnTo>
                      <a:pt x="271" y="174"/>
                    </a:lnTo>
                    <a:lnTo>
                      <a:pt x="257" y="178"/>
                    </a:lnTo>
                    <a:lnTo>
                      <a:pt x="235" y="167"/>
                    </a:lnTo>
                    <a:lnTo>
                      <a:pt x="213" y="155"/>
                    </a:lnTo>
                    <a:lnTo>
                      <a:pt x="191" y="150"/>
                    </a:lnTo>
                    <a:lnTo>
                      <a:pt x="170" y="144"/>
                    </a:lnTo>
                    <a:lnTo>
                      <a:pt x="145" y="139"/>
                    </a:lnTo>
                    <a:lnTo>
                      <a:pt x="123" y="137"/>
                    </a:lnTo>
                    <a:lnTo>
                      <a:pt x="99" y="131"/>
                    </a:lnTo>
                    <a:lnTo>
                      <a:pt x="76" y="125"/>
                    </a:lnTo>
                    <a:lnTo>
                      <a:pt x="52" y="128"/>
                    </a:lnTo>
                    <a:lnTo>
                      <a:pt x="36" y="134"/>
                    </a:lnTo>
                    <a:lnTo>
                      <a:pt x="16" y="144"/>
                    </a:lnTo>
                    <a:lnTo>
                      <a:pt x="0" y="153"/>
                    </a:lnTo>
                    <a:lnTo>
                      <a:pt x="3" y="139"/>
                    </a:lnTo>
                    <a:lnTo>
                      <a:pt x="9" y="123"/>
                    </a:lnTo>
                    <a:lnTo>
                      <a:pt x="16" y="112"/>
                    </a:lnTo>
                    <a:lnTo>
                      <a:pt x="28" y="98"/>
                    </a:lnTo>
                    <a:lnTo>
                      <a:pt x="39" y="87"/>
                    </a:lnTo>
                    <a:lnTo>
                      <a:pt x="52" y="73"/>
                    </a:lnTo>
                    <a:lnTo>
                      <a:pt x="66" y="63"/>
                    </a:lnTo>
                    <a:lnTo>
                      <a:pt x="82" y="52"/>
                    </a:lnTo>
                    <a:lnTo>
                      <a:pt x="87" y="52"/>
                    </a:lnTo>
                    <a:lnTo>
                      <a:pt x="92" y="49"/>
                    </a:lnTo>
                    <a:lnTo>
                      <a:pt x="96" y="43"/>
                    </a:lnTo>
                    <a:lnTo>
                      <a:pt x="101" y="41"/>
                    </a:lnTo>
                    <a:lnTo>
                      <a:pt x="145" y="31"/>
                    </a:lnTo>
                    <a:lnTo>
                      <a:pt x="188" y="19"/>
                    </a:lnTo>
                    <a:lnTo>
                      <a:pt x="232" y="11"/>
                    </a:lnTo>
                    <a:lnTo>
                      <a:pt x="276" y="6"/>
                    </a:lnTo>
                    <a:lnTo>
                      <a:pt x="319" y="3"/>
                    </a:lnTo>
                    <a:lnTo>
                      <a:pt x="365" y="3"/>
                    </a:lnTo>
                    <a:lnTo>
                      <a:pt x="409" y="0"/>
                    </a:lnTo>
                    <a:lnTo>
                      <a:pt x="453" y="3"/>
                    </a:lnTo>
                    <a:lnTo>
                      <a:pt x="466" y="3"/>
                    </a:lnTo>
                    <a:lnTo>
                      <a:pt x="478" y="3"/>
                    </a:lnTo>
                    <a:lnTo>
                      <a:pt x="491" y="6"/>
                    </a:lnTo>
                    <a:lnTo>
                      <a:pt x="505" y="6"/>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38" name="Freeform 30"/>
              <p:cNvSpPr>
                <a:spLocks/>
              </p:cNvSpPr>
              <p:nvPr/>
            </p:nvSpPr>
            <p:spPr bwMode="auto">
              <a:xfrm>
                <a:off x="2741" y="2007"/>
                <a:ext cx="65" cy="81"/>
              </a:xfrm>
              <a:custGeom>
                <a:avLst/>
                <a:gdLst>
                  <a:gd name="T0" fmla="*/ 16 w 261"/>
                  <a:gd name="T1" fmla="*/ 0 h 324"/>
                  <a:gd name="T2" fmla="*/ 13 w 261"/>
                  <a:gd name="T3" fmla="*/ 1 h 324"/>
                  <a:gd name="T4" fmla="*/ 11 w 261"/>
                  <a:gd name="T5" fmla="*/ 3 h 324"/>
                  <a:gd name="T6" fmla="*/ 9 w 261"/>
                  <a:gd name="T7" fmla="*/ 6 h 324"/>
                  <a:gd name="T8" fmla="*/ 8 w 261"/>
                  <a:gd name="T9" fmla="*/ 8 h 324"/>
                  <a:gd name="T10" fmla="*/ 7 w 261"/>
                  <a:gd name="T11" fmla="*/ 11 h 324"/>
                  <a:gd name="T12" fmla="*/ 7 w 261"/>
                  <a:gd name="T13" fmla="*/ 14 h 324"/>
                  <a:gd name="T14" fmla="*/ 7 w 261"/>
                  <a:gd name="T15" fmla="*/ 18 h 324"/>
                  <a:gd name="T16" fmla="*/ 8 w 261"/>
                  <a:gd name="T17" fmla="*/ 20 h 324"/>
                  <a:gd name="T18" fmla="*/ 7 w 261"/>
                  <a:gd name="T19" fmla="*/ 19 h 324"/>
                  <a:gd name="T20" fmla="*/ 6 w 261"/>
                  <a:gd name="T21" fmla="*/ 18 h 324"/>
                  <a:gd name="T22" fmla="*/ 5 w 261"/>
                  <a:gd name="T23" fmla="*/ 16 h 324"/>
                  <a:gd name="T24" fmla="*/ 4 w 261"/>
                  <a:gd name="T25" fmla="*/ 14 h 324"/>
                  <a:gd name="T26" fmla="*/ 4 w 261"/>
                  <a:gd name="T27" fmla="*/ 13 h 324"/>
                  <a:gd name="T28" fmla="*/ 3 w 261"/>
                  <a:gd name="T29" fmla="*/ 11 h 324"/>
                  <a:gd name="T30" fmla="*/ 2 w 261"/>
                  <a:gd name="T31" fmla="*/ 10 h 324"/>
                  <a:gd name="T32" fmla="*/ 2 w 261"/>
                  <a:gd name="T33" fmla="*/ 8 h 324"/>
                  <a:gd name="T34" fmla="*/ 1 w 261"/>
                  <a:gd name="T35" fmla="*/ 8 h 324"/>
                  <a:gd name="T36" fmla="*/ 1 w 261"/>
                  <a:gd name="T37" fmla="*/ 7 h 324"/>
                  <a:gd name="T38" fmla="*/ 0 w 261"/>
                  <a:gd name="T39" fmla="*/ 6 h 324"/>
                  <a:gd name="T40" fmla="*/ 0 w 261"/>
                  <a:gd name="T41" fmla="*/ 5 h 324"/>
                  <a:gd name="T42" fmla="*/ 1 w 261"/>
                  <a:gd name="T43" fmla="*/ 6 h 324"/>
                  <a:gd name="T44" fmla="*/ 2 w 261"/>
                  <a:gd name="T45" fmla="*/ 6 h 324"/>
                  <a:gd name="T46" fmla="*/ 4 w 261"/>
                  <a:gd name="T47" fmla="*/ 6 h 324"/>
                  <a:gd name="T48" fmla="*/ 5 w 261"/>
                  <a:gd name="T49" fmla="*/ 5 h 324"/>
                  <a:gd name="T50" fmla="*/ 6 w 261"/>
                  <a:gd name="T51" fmla="*/ 5 h 324"/>
                  <a:gd name="T52" fmla="*/ 6 w 261"/>
                  <a:gd name="T53" fmla="*/ 4 h 324"/>
                  <a:gd name="T54" fmla="*/ 6 w 261"/>
                  <a:gd name="T55" fmla="*/ 3 h 324"/>
                  <a:gd name="T56" fmla="*/ 5 w 261"/>
                  <a:gd name="T57" fmla="*/ 2 h 324"/>
                  <a:gd name="T58" fmla="*/ 6 w 261"/>
                  <a:gd name="T59" fmla="*/ 1 h 324"/>
                  <a:gd name="T60" fmla="*/ 8 w 261"/>
                  <a:gd name="T61" fmla="*/ 1 h 324"/>
                  <a:gd name="T62" fmla="*/ 9 w 261"/>
                  <a:gd name="T63" fmla="*/ 1 h 324"/>
                  <a:gd name="T64" fmla="*/ 10 w 261"/>
                  <a:gd name="T65" fmla="*/ 1 h 324"/>
                  <a:gd name="T66" fmla="*/ 12 w 261"/>
                  <a:gd name="T67" fmla="*/ 1 h 324"/>
                  <a:gd name="T68" fmla="*/ 13 w 261"/>
                  <a:gd name="T69" fmla="*/ 0 h 324"/>
                  <a:gd name="T70" fmla="*/ 15 w 261"/>
                  <a:gd name="T71" fmla="*/ 0 h 324"/>
                  <a:gd name="T72" fmla="*/ 16 w 261"/>
                  <a:gd name="T73" fmla="*/ 0 h 3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61" h="324">
                    <a:moveTo>
                      <a:pt x="261" y="0"/>
                    </a:moveTo>
                    <a:lnTo>
                      <a:pt x="218" y="21"/>
                    </a:lnTo>
                    <a:lnTo>
                      <a:pt x="183" y="51"/>
                    </a:lnTo>
                    <a:lnTo>
                      <a:pt x="153" y="90"/>
                    </a:lnTo>
                    <a:lnTo>
                      <a:pt x="130" y="133"/>
                    </a:lnTo>
                    <a:lnTo>
                      <a:pt x="114" y="180"/>
                    </a:lnTo>
                    <a:lnTo>
                      <a:pt x="109" y="228"/>
                    </a:lnTo>
                    <a:lnTo>
                      <a:pt x="111" y="278"/>
                    </a:lnTo>
                    <a:lnTo>
                      <a:pt x="125" y="324"/>
                    </a:lnTo>
                    <a:lnTo>
                      <a:pt x="111" y="299"/>
                    </a:lnTo>
                    <a:lnTo>
                      <a:pt x="98" y="278"/>
                    </a:lnTo>
                    <a:lnTo>
                      <a:pt x="84" y="253"/>
                    </a:lnTo>
                    <a:lnTo>
                      <a:pt x="74" y="228"/>
                    </a:lnTo>
                    <a:lnTo>
                      <a:pt x="60" y="204"/>
                    </a:lnTo>
                    <a:lnTo>
                      <a:pt x="49" y="180"/>
                    </a:lnTo>
                    <a:lnTo>
                      <a:pt x="38" y="156"/>
                    </a:lnTo>
                    <a:lnTo>
                      <a:pt x="27" y="131"/>
                    </a:lnTo>
                    <a:lnTo>
                      <a:pt x="22" y="120"/>
                    </a:lnTo>
                    <a:lnTo>
                      <a:pt x="14" y="109"/>
                    </a:lnTo>
                    <a:lnTo>
                      <a:pt x="5" y="98"/>
                    </a:lnTo>
                    <a:lnTo>
                      <a:pt x="0" y="85"/>
                    </a:lnTo>
                    <a:lnTo>
                      <a:pt x="22" y="90"/>
                    </a:lnTo>
                    <a:lnTo>
                      <a:pt x="40" y="90"/>
                    </a:lnTo>
                    <a:lnTo>
                      <a:pt x="63" y="87"/>
                    </a:lnTo>
                    <a:lnTo>
                      <a:pt x="79" y="79"/>
                    </a:lnTo>
                    <a:lnTo>
                      <a:pt x="93" y="71"/>
                    </a:lnTo>
                    <a:lnTo>
                      <a:pt x="98" y="57"/>
                    </a:lnTo>
                    <a:lnTo>
                      <a:pt x="93" y="41"/>
                    </a:lnTo>
                    <a:lnTo>
                      <a:pt x="76" y="25"/>
                    </a:lnTo>
                    <a:lnTo>
                      <a:pt x="98" y="19"/>
                    </a:lnTo>
                    <a:lnTo>
                      <a:pt x="123" y="16"/>
                    </a:lnTo>
                    <a:lnTo>
                      <a:pt x="144" y="14"/>
                    </a:lnTo>
                    <a:lnTo>
                      <a:pt x="169" y="11"/>
                    </a:lnTo>
                    <a:lnTo>
                      <a:pt x="194" y="9"/>
                    </a:lnTo>
                    <a:lnTo>
                      <a:pt x="215" y="5"/>
                    </a:lnTo>
                    <a:lnTo>
                      <a:pt x="240" y="2"/>
                    </a:lnTo>
                    <a:lnTo>
                      <a:pt x="261"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39" name="Freeform 31"/>
              <p:cNvSpPr>
                <a:spLocks/>
              </p:cNvSpPr>
              <p:nvPr/>
            </p:nvSpPr>
            <p:spPr bwMode="auto">
              <a:xfrm>
                <a:off x="2902" y="2012"/>
                <a:ext cx="54" cy="33"/>
              </a:xfrm>
              <a:custGeom>
                <a:avLst/>
                <a:gdLst>
                  <a:gd name="T0" fmla="*/ 12 w 215"/>
                  <a:gd name="T1" fmla="*/ 6 h 131"/>
                  <a:gd name="T2" fmla="*/ 14 w 215"/>
                  <a:gd name="T3" fmla="*/ 7 h 131"/>
                  <a:gd name="T4" fmla="*/ 13 w 215"/>
                  <a:gd name="T5" fmla="*/ 7 h 131"/>
                  <a:gd name="T6" fmla="*/ 12 w 215"/>
                  <a:gd name="T7" fmla="*/ 7 h 131"/>
                  <a:gd name="T8" fmla="*/ 11 w 215"/>
                  <a:gd name="T9" fmla="*/ 8 h 131"/>
                  <a:gd name="T10" fmla="*/ 10 w 215"/>
                  <a:gd name="T11" fmla="*/ 8 h 131"/>
                  <a:gd name="T12" fmla="*/ 9 w 215"/>
                  <a:gd name="T13" fmla="*/ 8 h 131"/>
                  <a:gd name="T14" fmla="*/ 8 w 215"/>
                  <a:gd name="T15" fmla="*/ 8 h 131"/>
                  <a:gd name="T16" fmla="*/ 7 w 215"/>
                  <a:gd name="T17" fmla="*/ 8 h 131"/>
                  <a:gd name="T18" fmla="*/ 6 w 215"/>
                  <a:gd name="T19" fmla="*/ 7 h 131"/>
                  <a:gd name="T20" fmla="*/ 6 w 215"/>
                  <a:gd name="T21" fmla="*/ 7 h 131"/>
                  <a:gd name="T22" fmla="*/ 5 w 215"/>
                  <a:gd name="T23" fmla="*/ 7 h 131"/>
                  <a:gd name="T24" fmla="*/ 4 w 215"/>
                  <a:gd name="T25" fmla="*/ 7 h 131"/>
                  <a:gd name="T26" fmla="*/ 3 w 215"/>
                  <a:gd name="T27" fmla="*/ 6 h 131"/>
                  <a:gd name="T28" fmla="*/ 3 w 215"/>
                  <a:gd name="T29" fmla="*/ 6 h 131"/>
                  <a:gd name="T30" fmla="*/ 2 w 215"/>
                  <a:gd name="T31" fmla="*/ 6 h 131"/>
                  <a:gd name="T32" fmla="*/ 1 w 215"/>
                  <a:gd name="T33" fmla="*/ 6 h 131"/>
                  <a:gd name="T34" fmla="*/ 0 w 215"/>
                  <a:gd name="T35" fmla="*/ 5 h 131"/>
                  <a:gd name="T36" fmla="*/ 1 w 215"/>
                  <a:gd name="T37" fmla="*/ 4 h 131"/>
                  <a:gd name="T38" fmla="*/ 1 w 215"/>
                  <a:gd name="T39" fmla="*/ 3 h 131"/>
                  <a:gd name="T40" fmla="*/ 1 w 215"/>
                  <a:gd name="T41" fmla="*/ 1 h 131"/>
                  <a:gd name="T42" fmla="*/ 2 w 215"/>
                  <a:gd name="T43" fmla="*/ 0 h 131"/>
                  <a:gd name="T44" fmla="*/ 3 w 215"/>
                  <a:gd name="T45" fmla="*/ 1 h 131"/>
                  <a:gd name="T46" fmla="*/ 5 w 215"/>
                  <a:gd name="T47" fmla="*/ 1 h 131"/>
                  <a:gd name="T48" fmla="*/ 6 w 215"/>
                  <a:gd name="T49" fmla="*/ 2 h 131"/>
                  <a:gd name="T50" fmla="*/ 7 w 215"/>
                  <a:gd name="T51" fmla="*/ 3 h 131"/>
                  <a:gd name="T52" fmla="*/ 9 w 215"/>
                  <a:gd name="T53" fmla="*/ 3 h 131"/>
                  <a:gd name="T54" fmla="*/ 10 w 215"/>
                  <a:gd name="T55" fmla="*/ 4 h 131"/>
                  <a:gd name="T56" fmla="*/ 11 w 215"/>
                  <a:gd name="T57" fmla="*/ 5 h 131"/>
                  <a:gd name="T58" fmla="*/ 12 w 215"/>
                  <a:gd name="T59" fmla="*/ 6 h 13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5" h="131">
                    <a:moveTo>
                      <a:pt x="197" y="101"/>
                    </a:moveTo>
                    <a:lnTo>
                      <a:pt x="215" y="112"/>
                    </a:lnTo>
                    <a:lnTo>
                      <a:pt x="202" y="114"/>
                    </a:lnTo>
                    <a:lnTo>
                      <a:pt x="185" y="117"/>
                    </a:lnTo>
                    <a:lnTo>
                      <a:pt x="172" y="123"/>
                    </a:lnTo>
                    <a:lnTo>
                      <a:pt x="158" y="128"/>
                    </a:lnTo>
                    <a:lnTo>
                      <a:pt x="142" y="131"/>
                    </a:lnTo>
                    <a:lnTo>
                      <a:pt x="128" y="131"/>
                    </a:lnTo>
                    <a:lnTo>
                      <a:pt x="114" y="126"/>
                    </a:lnTo>
                    <a:lnTo>
                      <a:pt x="101" y="112"/>
                    </a:lnTo>
                    <a:lnTo>
                      <a:pt x="87" y="109"/>
                    </a:lnTo>
                    <a:lnTo>
                      <a:pt x="77" y="106"/>
                    </a:lnTo>
                    <a:lnTo>
                      <a:pt x="63" y="106"/>
                    </a:lnTo>
                    <a:lnTo>
                      <a:pt x="52" y="101"/>
                    </a:lnTo>
                    <a:lnTo>
                      <a:pt x="38" y="98"/>
                    </a:lnTo>
                    <a:lnTo>
                      <a:pt x="25" y="96"/>
                    </a:lnTo>
                    <a:lnTo>
                      <a:pt x="13" y="90"/>
                    </a:lnTo>
                    <a:lnTo>
                      <a:pt x="0" y="84"/>
                    </a:lnTo>
                    <a:lnTo>
                      <a:pt x="6" y="62"/>
                    </a:lnTo>
                    <a:lnTo>
                      <a:pt x="8" y="41"/>
                    </a:lnTo>
                    <a:lnTo>
                      <a:pt x="13" y="18"/>
                    </a:lnTo>
                    <a:lnTo>
                      <a:pt x="22" y="0"/>
                    </a:lnTo>
                    <a:lnTo>
                      <a:pt x="47" y="6"/>
                    </a:lnTo>
                    <a:lnTo>
                      <a:pt x="71" y="13"/>
                    </a:lnTo>
                    <a:lnTo>
                      <a:pt x="96" y="25"/>
                    </a:lnTo>
                    <a:lnTo>
                      <a:pt x="117" y="38"/>
                    </a:lnTo>
                    <a:lnTo>
                      <a:pt x="139" y="52"/>
                    </a:lnTo>
                    <a:lnTo>
                      <a:pt x="158" y="68"/>
                    </a:lnTo>
                    <a:lnTo>
                      <a:pt x="178" y="84"/>
                    </a:lnTo>
                    <a:lnTo>
                      <a:pt x="197" y="10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40" name="Freeform 32"/>
              <p:cNvSpPr>
                <a:spLocks/>
              </p:cNvSpPr>
              <p:nvPr/>
            </p:nvSpPr>
            <p:spPr bwMode="auto">
              <a:xfrm>
                <a:off x="2830" y="2013"/>
                <a:ext cx="60" cy="26"/>
              </a:xfrm>
              <a:custGeom>
                <a:avLst/>
                <a:gdLst>
                  <a:gd name="T0" fmla="*/ 14 w 237"/>
                  <a:gd name="T1" fmla="*/ 4 h 104"/>
                  <a:gd name="T2" fmla="*/ 15 w 237"/>
                  <a:gd name="T3" fmla="*/ 5 h 104"/>
                  <a:gd name="T4" fmla="*/ 15 w 237"/>
                  <a:gd name="T5" fmla="*/ 5 h 104"/>
                  <a:gd name="T6" fmla="*/ 15 w 237"/>
                  <a:gd name="T7" fmla="*/ 5 h 104"/>
                  <a:gd name="T8" fmla="*/ 15 w 237"/>
                  <a:gd name="T9" fmla="*/ 5 h 104"/>
                  <a:gd name="T10" fmla="*/ 14 w 237"/>
                  <a:gd name="T11" fmla="*/ 5 h 104"/>
                  <a:gd name="T12" fmla="*/ 13 w 237"/>
                  <a:gd name="T13" fmla="*/ 6 h 104"/>
                  <a:gd name="T14" fmla="*/ 13 w 237"/>
                  <a:gd name="T15" fmla="*/ 6 h 104"/>
                  <a:gd name="T16" fmla="*/ 12 w 237"/>
                  <a:gd name="T17" fmla="*/ 6 h 104"/>
                  <a:gd name="T18" fmla="*/ 11 w 237"/>
                  <a:gd name="T19" fmla="*/ 6 h 104"/>
                  <a:gd name="T20" fmla="*/ 10 w 237"/>
                  <a:gd name="T21" fmla="*/ 6 h 104"/>
                  <a:gd name="T22" fmla="*/ 9 w 237"/>
                  <a:gd name="T23" fmla="*/ 6 h 104"/>
                  <a:gd name="T24" fmla="*/ 8 w 237"/>
                  <a:gd name="T25" fmla="*/ 7 h 104"/>
                  <a:gd name="T26" fmla="*/ 7 w 237"/>
                  <a:gd name="T27" fmla="*/ 6 h 104"/>
                  <a:gd name="T28" fmla="*/ 6 w 237"/>
                  <a:gd name="T29" fmla="*/ 5 h 104"/>
                  <a:gd name="T30" fmla="*/ 6 w 237"/>
                  <a:gd name="T31" fmla="*/ 4 h 104"/>
                  <a:gd name="T32" fmla="*/ 4 w 237"/>
                  <a:gd name="T33" fmla="*/ 4 h 104"/>
                  <a:gd name="T34" fmla="*/ 3 w 237"/>
                  <a:gd name="T35" fmla="*/ 3 h 104"/>
                  <a:gd name="T36" fmla="*/ 2 w 237"/>
                  <a:gd name="T37" fmla="*/ 2 h 104"/>
                  <a:gd name="T38" fmla="*/ 1 w 237"/>
                  <a:gd name="T39" fmla="*/ 1 h 104"/>
                  <a:gd name="T40" fmla="*/ 0 w 237"/>
                  <a:gd name="T41" fmla="*/ 1 h 104"/>
                  <a:gd name="T42" fmla="*/ 1 w 237"/>
                  <a:gd name="T43" fmla="*/ 0 h 104"/>
                  <a:gd name="T44" fmla="*/ 2 w 237"/>
                  <a:gd name="T45" fmla="*/ 0 h 104"/>
                  <a:gd name="T46" fmla="*/ 3 w 237"/>
                  <a:gd name="T47" fmla="*/ 0 h 104"/>
                  <a:gd name="T48" fmla="*/ 4 w 237"/>
                  <a:gd name="T49" fmla="*/ 0 h 104"/>
                  <a:gd name="T50" fmla="*/ 5 w 237"/>
                  <a:gd name="T51" fmla="*/ 1 h 104"/>
                  <a:gd name="T52" fmla="*/ 6 w 237"/>
                  <a:gd name="T53" fmla="*/ 1 h 104"/>
                  <a:gd name="T54" fmla="*/ 7 w 237"/>
                  <a:gd name="T55" fmla="*/ 1 h 104"/>
                  <a:gd name="T56" fmla="*/ 8 w 237"/>
                  <a:gd name="T57" fmla="*/ 1 h 104"/>
                  <a:gd name="T58" fmla="*/ 9 w 237"/>
                  <a:gd name="T59" fmla="*/ 1 h 104"/>
                  <a:gd name="T60" fmla="*/ 10 w 237"/>
                  <a:gd name="T61" fmla="*/ 2 h 104"/>
                  <a:gd name="T62" fmla="*/ 11 w 237"/>
                  <a:gd name="T63" fmla="*/ 2 h 104"/>
                  <a:gd name="T64" fmla="*/ 12 w 237"/>
                  <a:gd name="T65" fmla="*/ 2 h 104"/>
                  <a:gd name="T66" fmla="*/ 12 w 237"/>
                  <a:gd name="T67" fmla="*/ 3 h 104"/>
                  <a:gd name="T68" fmla="*/ 13 w 237"/>
                  <a:gd name="T69" fmla="*/ 3 h 104"/>
                  <a:gd name="T70" fmla="*/ 14 w 237"/>
                  <a:gd name="T71" fmla="*/ 4 h 104"/>
                  <a:gd name="T72" fmla="*/ 14 w 237"/>
                  <a:gd name="T73" fmla="*/ 4 h 1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37" h="104">
                    <a:moveTo>
                      <a:pt x="226" y="69"/>
                    </a:moveTo>
                    <a:lnTo>
                      <a:pt x="229" y="71"/>
                    </a:lnTo>
                    <a:lnTo>
                      <a:pt x="235" y="77"/>
                    </a:lnTo>
                    <a:lnTo>
                      <a:pt x="237" y="80"/>
                    </a:lnTo>
                    <a:lnTo>
                      <a:pt x="237" y="85"/>
                    </a:lnTo>
                    <a:lnTo>
                      <a:pt x="223" y="85"/>
                    </a:lnTo>
                    <a:lnTo>
                      <a:pt x="210" y="88"/>
                    </a:lnTo>
                    <a:lnTo>
                      <a:pt x="196" y="91"/>
                    </a:lnTo>
                    <a:lnTo>
                      <a:pt x="182" y="94"/>
                    </a:lnTo>
                    <a:lnTo>
                      <a:pt x="169" y="96"/>
                    </a:lnTo>
                    <a:lnTo>
                      <a:pt x="156" y="99"/>
                    </a:lnTo>
                    <a:lnTo>
                      <a:pt x="142" y="101"/>
                    </a:lnTo>
                    <a:lnTo>
                      <a:pt x="128" y="104"/>
                    </a:lnTo>
                    <a:lnTo>
                      <a:pt x="115" y="91"/>
                    </a:lnTo>
                    <a:lnTo>
                      <a:pt x="99" y="80"/>
                    </a:lnTo>
                    <a:lnTo>
                      <a:pt x="85" y="66"/>
                    </a:lnTo>
                    <a:lnTo>
                      <a:pt x="69" y="55"/>
                    </a:lnTo>
                    <a:lnTo>
                      <a:pt x="51" y="41"/>
                    </a:lnTo>
                    <a:lnTo>
                      <a:pt x="35" y="30"/>
                    </a:lnTo>
                    <a:lnTo>
                      <a:pt x="19" y="20"/>
                    </a:lnTo>
                    <a:lnTo>
                      <a:pt x="0" y="9"/>
                    </a:lnTo>
                    <a:lnTo>
                      <a:pt x="14" y="4"/>
                    </a:lnTo>
                    <a:lnTo>
                      <a:pt x="30" y="0"/>
                    </a:lnTo>
                    <a:lnTo>
                      <a:pt x="46" y="0"/>
                    </a:lnTo>
                    <a:lnTo>
                      <a:pt x="63" y="4"/>
                    </a:lnTo>
                    <a:lnTo>
                      <a:pt x="79" y="6"/>
                    </a:lnTo>
                    <a:lnTo>
                      <a:pt x="92" y="11"/>
                    </a:lnTo>
                    <a:lnTo>
                      <a:pt x="109" y="14"/>
                    </a:lnTo>
                    <a:lnTo>
                      <a:pt x="125" y="14"/>
                    </a:lnTo>
                    <a:lnTo>
                      <a:pt x="139" y="20"/>
                    </a:lnTo>
                    <a:lnTo>
                      <a:pt x="152" y="23"/>
                    </a:lnTo>
                    <a:lnTo>
                      <a:pt x="166" y="28"/>
                    </a:lnTo>
                    <a:lnTo>
                      <a:pt x="180" y="34"/>
                    </a:lnTo>
                    <a:lnTo>
                      <a:pt x="191" y="39"/>
                    </a:lnTo>
                    <a:lnTo>
                      <a:pt x="205" y="47"/>
                    </a:lnTo>
                    <a:lnTo>
                      <a:pt x="216" y="58"/>
                    </a:lnTo>
                    <a:lnTo>
                      <a:pt x="226" y="69"/>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41" name="Freeform 33"/>
              <p:cNvSpPr>
                <a:spLocks/>
              </p:cNvSpPr>
              <p:nvPr/>
            </p:nvSpPr>
            <p:spPr bwMode="auto">
              <a:xfrm>
                <a:off x="3114" y="2017"/>
                <a:ext cx="120" cy="177"/>
              </a:xfrm>
              <a:custGeom>
                <a:avLst/>
                <a:gdLst>
                  <a:gd name="T0" fmla="*/ 30 w 482"/>
                  <a:gd name="T1" fmla="*/ 34 h 706"/>
                  <a:gd name="T2" fmla="*/ 30 w 482"/>
                  <a:gd name="T3" fmla="*/ 34 h 706"/>
                  <a:gd name="T4" fmla="*/ 30 w 482"/>
                  <a:gd name="T5" fmla="*/ 34 h 706"/>
                  <a:gd name="T6" fmla="*/ 29 w 482"/>
                  <a:gd name="T7" fmla="*/ 34 h 706"/>
                  <a:gd name="T8" fmla="*/ 29 w 482"/>
                  <a:gd name="T9" fmla="*/ 34 h 706"/>
                  <a:gd name="T10" fmla="*/ 29 w 482"/>
                  <a:gd name="T11" fmla="*/ 34 h 706"/>
                  <a:gd name="T12" fmla="*/ 29 w 482"/>
                  <a:gd name="T13" fmla="*/ 37 h 706"/>
                  <a:gd name="T14" fmla="*/ 28 w 482"/>
                  <a:gd name="T15" fmla="*/ 39 h 706"/>
                  <a:gd name="T16" fmla="*/ 28 w 482"/>
                  <a:gd name="T17" fmla="*/ 42 h 706"/>
                  <a:gd name="T18" fmla="*/ 27 w 482"/>
                  <a:gd name="T19" fmla="*/ 44 h 706"/>
                  <a:gd name="T20" fmla="*/ 26 w 482"/>
                  <a:gd name="T21" fmla="*/ 43 h 706"/>
                  <a:gd name="T22" fmla="*/ 26 w 482"/>
                  <a:gd name="T23" fmla="*/ 42 h 706"/>
                  <a:gd name="T24" fmla="*/ 25 w 482"/>
                  <a:gd name="T25" fmla="*/ 41 h 706"/>
                  <a:gd name="T26" fmla="*/ 24 w 482"/>
                  <a:gd name="T27" fmla="*/ 39 h 706"/>
                  <a:gd name="T28" fmla="*/ 24 w 482"/>
                  <a:gd name="T29" fmla="*/ 39 h 706"/>
                  <a:gd name="T30" fmla="*/ 23 w 482"/>
                  <a:gd name="T31" fmla="*/ 39 h 706"/>
                  <a:gd name="T32" fmla="*/ 23 w 482"/>
                  <a:gd name="T33" fmla="*/ 39 h 706"/>
                  <a:gd name="T34" fmla="*/ 23 w 482"/>
                  <a:gd name="T35" fmla="*/ 39 h 706"/>
                  <a:gd name="T36" fmla="*/ 23 w 482"/>
                  <a:gd name="T37" fmla="*/ 38 h 706"/>
                  <a:gd name="T38" fmla="*/ 23 w 482"/>
                  <a:gd name="T39" fmla="*/ 37 h 706"/>
                  <a:gd name="T40" fmla="*/ 23 w 482"/>
                  <a:gd name="T41" fmla="*/ 37 h 706"/>
                  <a:gd name="T42" fmla="*/ 22 w 482"/>
                  <a:gd name="T43" fmla="*/ 36 h 706"/>
                  <a:gd name="T44" fmla="*/ 21 w 482"/>
                  <a:gd name="T45" fmla="*/ 36 h 706"/>
                  <a:gd name="T46" fmla="*/ 0 w 482"/>
                  <a:gd name="T47" fmla="*/ 8 h 706"/>
                  <a:gd name="T48" fmla="*/ 0 w 482"/>
                  <a:gd name="T49" fmla="*/ 6 h 706"/>
                  <a:gd name="T50" fmla="*/ 1 w 482"/>
                  <a:gd name="T51" fmla="*/ 4 h 706"/>
                  <a:gd name="T52" fmla="*/ 1 w 482"/>
                  <a:gd name="T53" fmla="*/ 2 h 706"/>
                  <a:gd name="T54" fmla="*/ 1 w 482"/>
                  <a:gd name="T55" fmla="*/ 0 h 706"/>
                  <a:gd name="T56" fmla="*/ 2 w 482"/>
                  <a:gd name="T57" fmla="*/ 1 h 706"/>
                  <a:gd name="T58" fmla="*/ 3 w 482"/>
                  <a:gd name="T59" fmla="*/ 3 h 706"/>
                  <a:gd name="T60" fmla="*/ 5 w 482"/>
                  <a:gd name="T61" fmla="*/ 5 h 706"/>
                  <a:gd name="T62" fmla="*/ 7 w 482"/>
                  <a:gd name="T63" fmla="*/ 7 h 706"/>
                  <a:gd name="T64" fmla="*/ 9 w 482"/>
                  <a:gd name="T65" fmla="*/ 9 h 706"/>
                  <a:gd name="T66" fmla="*/ 11 w 482"/>
                  <a:gd name="T67" fmla="*/ 11 h 706"/>
                  <a:gd name="T68" fmla="*/ 12 w 482"/>
                  <a:gd name="T69" fmla="*/ 13 h 706"/>
                  <a:gd name="T70" fmla="*/ 14 w 482"/>
                  <a:gd name="T71" fmla="*/ 15 h 706"/>
                  <a:gd name="T72" fmla="*/ 16 w 482"/>
                  <a:gd name="T73" fmla="*/ 17 h 706"/>
                  <a:gd name="T74" fmla="*/ 18 w 482"/>
                  <a:gd name="T75" fmla="*/ 19 h 706"/>
                  <a:gd name="T76" fmla="*/ 19 w 482"/>
                  <a:gd name="T77" fmla="*/ 21 h 706"/>
                  <a:gd name="T78" fmla="*/ 21 w 482"/>
                  <a:gd name="T79" fmla="*/ 23 h 706"/>
                  <a:gd name="T80" fmla="*/ 23 w 482"/>
                  <a:gd name="T81" fmla="*/ 25 h 706"/>
                  <a:gd name="T82" fmla="*/ 25 w 482"/>
                  <a:gd name="T83" fmla="*/ 27 h 706"/>
                  <a:gd name="T84" fmla="*/ 26 w 482"/>
                  <a:gd name="T85" fmla="*/ 30 h 706"/>
                  <a:gd name="T86" fmla="*/ 28 w 482"/>
                  <a:gd name="T87" fmla="*/ 32 h 706"/>
                  <a:gd name="T88" fmla="*/ 30 w 482"/>
                  <a:gd name="T89" fmla="*/ 34 h 7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82" h="706">
                    <a:moveTo>
                      <a:pt x="482" y="539"/>
                    </a:moveTo>
                    <a:lnTo>
                      <a:pt x="480" y="539"/>
                    </a:lnTo>
                    <a:lnTo>
                      <a:pt x="477" y="536"/>
                    </a:lnTo>
                    <a:lnTo>
                      <a:pt x="475" y="536"/>
                    </a:lnTo>
                    <a:lnTo>
                      <a:pt x="471" y="539"/>
                    </a:lnTo>
                    <a:lnTo>
                      <a:pt x="466" y="545"/>
                    </a:lnTo>
                    <a:lnTo>
                      <a:pt x="466" y="586"/>
                    </a:lnTo>
                    <a:lnTo>
                      <a:pt x="457" y="624"/>
                    </a:lnTo>
                    <a:lnTo>
                      <a:pt x="450" y="665"/>
                    </a:lnTo>
                    <a:lnTo>
                      <a:pt x="441" y="706"/>
                    </a:lnTo>
                    <a:lnTo>
                      <a:pt x="427" y="686"/>
                    </a:lnTo>
                    <a:lnTo>
                      <a:pt x="415" y="665"/>
                    </a:lnTo>
                    <a:lnTo>
                      <a:pt x="401" y="646"/>
                    </a:lnTo>
                    <a:lnTo>
                      <a:pt x="390" y="624"/>
                    </a:lnTo>
                    <a:lnTo>
                      <a:pt x="384" y="621"/>
                    </a:lnTo>
                    <a:lnTo>
                      <a:pt x="379" y="619"/>
                    </a:lnTo>
                    <a:lnTo>
                      <a:pt x="376" y="616"/>
                    </a:lnTo>
                    <a:lnTo>
                      <a:pt x="371" y="621"/>
                    </a:lnTo>
                    <a:lnTo>
                      <a:pt x="368" y="607"/>
                    </a:lnTo>
                    <a:lnTo>
                      <a:pt x="371" y="596"/>
                    </a:lnTo>
                    <a:lnTo>
                      <a:pt x="368" y="583"/>
                    </a:lnTo>
                    <a:lnTo>
                      <a:pt x="360" y="575"/>
                    </a:lnTo>
                    <a:lnTo>
                      <a:pt x="346" y="575"/>
                    </a:lnTo>
                    <a:lnTo>
                      <a:pt x="0" y="125"/>
                    </a:lnTo>
                    <a:lnTo>
                      <a:pt x="8" y="95"/>
                    </a:lnTo>
                    <a:lnTo>
                      <a:pt x="13" y="62"/>
                    </a:lnTo>
                    <a:lnTo>
                      <a:pt x="13" y="33"/>
                    </a:lnTo>
                    <a:lnTo>
                      <a:pt x="16" y="0"/>
                    </a:lnTo>
                    <a:lnTo>
                      <a:pt x="30" y="8"/>
                    </a:lnTo>
                    <a:lnTo>
                      <a:pt x="57" y="40"/>
                    </a:lnTo>
                    <a:lnTo>
                      <a:pt x="87" y="74"/>
                    </a:lnTo>
                    <a:lnTo>
                      <a:pt x="114" y="106"/>
                    </a:lnTo>
                    <a:lnTo>
                      <a:pt x="144" y="136"/>
                    </a:lnTo>
                    <a:lnTo>
                      <a:pt x="172" y="168"/>
                    </a:lnTo>
                    <a:lnTo>
                      <a:pt x="199" y="201"/>
                    </a:lnTo>
                    <a:lnTo>
                      <a:pt x="229" y="237"/>
                    </a:lnTo>
                    <a:lnTo>
                      <a:pt x="256" y="269"/>
                    </a:lnTo>
                    <a:lnTo>
                      <a:pt x="286" y="302"/>
                    </a:lnTo>
                    <a:lnTo>
                      <a:pt x="314" y="334"/>
                    </a:lnTo>
                    <a:lnTo>
                      <a:pt x="344" y="368"/>
                    </a:lnTo>
                    <a:lnTo>
                      <a:pt x="371" y="403"/>
                    </a:lnTo>
                    <a:lnTo>
                      <a:pt x="398" y="435"/>
                    </a:lnTo>
                    <a:lnTo>
                      <a:pt x="427" y="471"/>
                    </a:lnTo>
                    <a:lnTo>
                      <a:pt x="455" y="504"/>
                    </a:lnTo>
                    <a:lnTo>
                      <a:pt x="482" y="539"/>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42" name="Freeform 34"/>
              <p:cNvSpPr>
                <a:spLocks/>
              </p:cNvSpPr>
              <p:nvPr/>
            </p:nvSpPr>
            <p:spPr bwMode="auto">
              <a:xfrm>
                <a:off x="3084" y="2022"/>
                <a:ext cx="114" cy="181"/>
              </a:xfrm>
              <a:custGeom>
                <a:avLst/>
                <a:gdLst>
                  <a:gd name="T0" fmla="*/ 8 w 455"/>
                  <a:gd name="T1" fmla="*/ 9 h 722"/>
                  <a:gd name="T2" fmla="*/ 29 w 455"/>
                  <a:gd name="T3" fmla="*/ 35 h 722"/>
                  <a:gd name="T4" fmla="*/ 28 w 455"/>
                  <a:gd name="T5" fmla="*/ 37 h 722"/>
                  <a:gd name="T6" fmla="*/ 28 w 455"/>
                  <a:gd name="T7" fmla="*/ 39 h 722"/>
                  <a:gd name="T8" fmla="*/ 27 w 455"/>
                  <a:gd name="T9" fmla="*/ 41 h 722"/>
                  <a:gd name="T10" fmla="*/ 27 w 455"/>
                  <a:gd name="T11" fmla="*/ 43 h 722"/>
                  <a:gd name="T12" fmla="*/ 27 w 455"/>
                  <a:gd name="T13" fmla="*/ 45 h 722"/>
                  <a:gd name="T14" fmla="*/ 26 w 455"/>
                  <a:gd name="T15" fmla="*/ 44 h 722"/>
                  <a:gd name="T16" fmla="*/ 25 w 455"/>
                  <a:gd name="T17" fmla="*/ 42 h 722"/>
                  <a:gd name="T18" fmla="*/ 24 w 455"/>
                  <a:gd name="T19" fmla="*/ 40 h 722"/>
                  <a:gd name="T20" fmla="*/ 22 w 455"/>
                  <a:gd name="T21" fmla="*/ 39 h 722"/>
                  <a:gd name="T22" fmla="*/ 22 w 455"/>
                  <a:gd name="T23" fmla="*/ 39 h 722"/>
                  <a:gd name="T24" fmla="*/ 22 w 455"/>
                  <a:gd name="T25" fmla="*/ 39 h 722"/>
                  <a:gd name="T26" fmla="*/ 22 w 455"/>
                  <a:gd name="T27" fmla="*/ 39 h 722"/>
                  <a:gd name="T28" fmla="*/ 21 w 455"/>
                  <a:gd name="T29" fmla="*/ 39 h 722"/>
                  <a:gd name="T30" fmla="*/ 21 w 455"/>
                  <a:gd name="T31" fmla="*/ 38 h 722"/>
                  <a:gd name="T32" fmla="*/ 22 w 455"/>
                  <a:gd name="T33" fmla="*/ 37 h 722"/>
                  <a:gd name="T34" fmla="*/ 21 w 455"/>
                  <a:gd name="T35" fmla="*/ 37 h 722"/>
                  <a:gd name="T36" fmla="*/ 21 w 455"/>
                  <a:gd name="T37" fmla="*/ 36 h 722"/>
                  <a:gd name="T38" fmla="*/ 21 w 455"/>
                  <a:gd name="T39" fmla="*/ 36 h 722"/>
                  <a:gd name="T40" fmla="*/ 20 w 455"/>
                  <a:gd name="T41" fmla="*/ 36 h 722"/>
                  <a:gd name="T42" fmla="*/ 20 w 455"/>
                  <a:gd name="T43" fmla="*/ 36 h 722"/>
                  <a:gd name="T44" fmla="*/ 20 w 455"/>
                  <a:gd name="T45" fmla="*/ 36 h 722"/>
                  <a:gd name="T46" fmla="*/ 17 w 455"/>
                  <a:gd name="T47" fmla="*/ 32 h 722"/>
                  <a:gd name="T48" fmla="*/ 15 w 455"/>
                  <a:gd name="T49" fmla="*/ 29 h 722"/>
                  <a:gd name="T50" fmla="*/ 12 w 455"/>
                  <a:gd name="T51" fmla="*/ 25 h 722"/>
                  <a:gd name="T52" fmla="*/ 10 w 455"/>
                  <a:gd name="T53" fmla="*/ 22 h 722"/>
                  <a:gd name="T54" fmla="*/ 7 w 455"/>
                  <a:gd name="T55" fmla="*/ 18 h 722"/>
                  <a:gd name="T56" fmla="*/ 5 w 455"/>
                  <a:gd name="T57" fmla="*/ 15 h 722"/>
                  <a:gd name="T58" fmla="*/ 3 w 455"/>
                  <a:gd name="T59" fmla="*/ 11 h 722"/>
                  <a:gd name="T60" fmla="*/ 0 w 455"/>
                  <a:gd name="T61" fmla="*/ 8 h 722"/>
                  <a:gd name="T62" fmla="*/ 0 w 455"/>
                  <a:gd name="T63" fmla="*/ 6 h 722"/>
                  <a:gd name="T64" fmla="*/ 0 w 455"/>
                  <a:gd name="T65" fmla="*/ 4 h 722"/>
                  <a:gd name="T66" fmla="*/ 0 w 455"/>
                  <a:gd name="T67" fmla="*/ 2 h 722"/>
                  <a:gd name="T68" fmla="*/ 1 w 455"/>
                  <a:gd name="T69" fmla="*/ 0 h 722"/>
                  <a:gd name="T70" fmla="*/ 2 w 455"/>
                  <a:gd name="T71" fmla="*/ 1 h 722"/>
                  <a:gd name="T72" fmla="*/ 3 w 455"/>
                  <a:gd name="T73" fmla="*/ 2 h 722"/>
                  <a:gd name="T74" fmla="*/ 4 w 455"/>
                  <a:gd name="T75" fmla="*/ 3 h 722"/>
                  <a:gd name="T76" fmla="*/ 5 w 455"/>
                  <a:gd name="T77" fmla="*/ 4 h 722"/>
                  <a:gd name="T78" fmla="*/ 5 w 455"/>
                  <a:gd name="T79" fmla="*/ 5 h 722"/>
                  <a:gd name="T80" fmla="*/ 6 w 455"/>
                  <a:gd name="T81" fmla="*/ 6 h 722"/>
                  <a:gd name="T82" fmla="*/ 7 w 455"/>
                  <a:gd name="T83" fmla="*/ 8 h 722"/>
                  <a:gd name="T84" fmla="*/ 8 w 455"/>
                  <a:gd name="T85" fmla="*/ 9 h 72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55" h="722">
                    <a:moveTo>
                      <a:pt x="126" y="136"/>
                    </a:moveTo>
                    <a:lnTo>
                      <a:pt x="455" y="561"/>
                    </a:lnTo>
                    <a:lnTo>
                      <a:pt x="444" y="586"/>
                    </a:lnTo>
                    <a:lnTo>
                      <a:pt x="441" y="621"/>
                    </a:lnTo>
                    <a:lnTo>
                      <a:pt x="436" y="653"/>
                    </a:lnTo>
                    <a:lnTo>
                      <a:pt x="434" y="687"/>
                    </a:lnTo>
                    <a:lnTo>
                      <a:pt x="430" y="722"/>
                    </a:lnTo>
                    <a:lnTo>
                      <a:pt x="409" y="694"/>
                    </a:lnTo>
                    <a:lnTo>
                      <a:pt x="390" y="667"/>
                    </a:lnTo>
                    <a:lnTo>
                      <a:pt x="374" y="643"/>
                    </a:lnTo>
                    <a:lnTo>
                      <a:pt x="354" y="616"/>
                    </a:lnTo>
                    <a:lnTo>
                      <a:pt x="352" y="613"/>
                    </a:lnTo>
                    <a:lnTo>
                      <a:pt x="349" y="613"/>
                    </a:lnTo>
                    <a:lnTo>
                      <a:pt x="344" y="616"/>
                    </a:lnTo>
                    <a:lnTo>
                      <a:pt x="340" y="616"/>
                    </a:lnTo>
                    <a:lnTo>
                      <a:pt x="340" y="605"/>
                    </a:lnTo>
                    <a:lnTo>
                      <a:pt x="344" y="593"/>
                    </a:lnTo>
                    <a:lnTo>
                      <a:pt x="340" y="583"/>
                    </a:lnTo>
                    <a:lnTo>
                      <a:pt x="335" y="575"/>
                    </a:lnTo>
                    <a:lnTo>
                      <a:pt x="330" y="577"/>
                    </a:lnTo>
                    <a:lnTo>
                      <a:pt x="324" y="575"/>
                    </a:lnTo>
                    <a:lnTo>
                      <a:pt x="322" y="572"/>
                    </a:lnTo>
                    <a:lnTo>
                      <a:pt x="317" y="567"/>
                    </a:lnTo>
                    <a:lnTo>
                      <a:pt x="275" y="512"/>
                    </a:lnTo>
                    <a:lnTo>
                      <a:pt x="237" y="455"/>
                    </a:lnTo>
                    <a:lnTo>
                      <a:pt x="196" y="400"/>
                    </a:lnTo>
                    <a:lnTo>
                      <a:pt x="158" y="346"/>
                    </a:lnTo>
                    <a:lnTo>
                      <a:pt x="117" y="289"/>
                    </a:lnTo>
                    <a:lnTo>
                      <a:pt x="80" y="234"/>
                    </a:lnTo>
                    <a:lnTo>
                      <a:pt x="39" y="179"/>
                    </a:lnTo>
                    <a:lnTo>
                      <a:pt x="0" y="126"/>
                    </a:lnTo>
                    <a:lnTo>
                      <a:pt x="2" y="96"/>
                    </a:lnTo>
                    <a:lnTo>
                      <a:pt x="2" y="62"/>
                    </a:lnTo>
                    <a:lnTo>
                      <a:pt x="5" y="30"/>
                    </a:lnTo>
                    <a:lnTo>
                      <a:pt x="14" y="0"/>
                    </a:lnTo>
                    <a:lnTo>
                      <a:pt x="27" y="16"/>
                    </a:lnTo>
                    <a:lnTo>
                      <a:pt x="44" y="32"/>
                    </a:lnTo>
                    <a:lnTo>
                      <a:pt x="57" y="49"/>
                    </a:lnTo>
                    <a:lnTo>
                      <a:pt x="71" y="65"/>
                    </a:lnTo>
                    <a:lnTo>
                      <a:pt x="82" y="85"/>
                    </a:lnTo>
                    <a:lnTo>
                      <a:pt x="96" y="101"/>
                    </a:lnTo>
                    <a:lnTo>
                      <a:pt x="112" y="120"/>
                    </a:lnTo>
                    <a:lnTo>
                      <a:pt x="126" y="136"/>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43" name="Freeform 35"/>
              <p:cNvSpPr>
                <a:spLocks/>
              </p:cNvSpPr>
              <p:nvPr/>
            </p:nvSpPr>
            <p:spPr bwMode="auto">
              <a:xfrm>
                <a:off x="3049" y="2022"/>
                <a:ext cx="112" cy="186"/>
              </a:xfrm>
              <a:custGeom>
                <a:avLst/>
                <a:gdLst>
                  <a:gd name="T0" fmla="*/ 28 w 449"/>
                  <a:gd name="T1" fmla="*/ 37 h 741"/>
                  <a:gd name="T2" fmla="*/ 27 w 449"/>
                  <a:gd name="T3" fmla="*/ 39 h 741"/>
                  <a:gd name="T4" fmla="*/ 27 w 449"/>
                  <a:gd name="T5" fmla="*/ 41 h 741"/>
                  <a:gd name="T6" fmla="*/ 27 w 449"/>
                  <a:gd name="T7" fmla="*/ 44 h 741"/>
                  <a:gd name="T8" fmla="*/ 26 w 449"/>
                  <a:gd name="T9" fmla="*/ 47 h 741"/>
                  <a:gd name="T10" fmla="*/ 23 w 449"/>
                  <a:gd name="T11" fmla="*/ 42 h 741"/>
                  <a:gd name="T12" fmla="*/ 20 w 449"/>
                  <a:gd name="T13" fmla="*/ 38 h 741"/>
                  <a:gd name="T14" fmla="*/ 17 w 449"/>
                  <a:gd name="T15" fmla="*/ 33 h 741"/>
                  <a:gd name="T16" fmla="*/ 14 w 449"/>
                  <a:gd name="T17" fmla="*/ 29 h 741"/>
                  <a:gd name="T18" fmla="*/ 11 w 449"/>
                  <a:gd name="T19" fmla="*/ 24 h 741"/>
                  <a:gd name="T20" fmla="*/ 8 w 449"/>
                  <a:gd name="T21" fmla="*/ 20 h 741"/>
                  <a:gd name="T22" fmla="*/ 5 w 449"/>
                  <a:gd name="T23" fmla="*/ 15 h 741"/>
                  <a:gd name="T24" fmla="*/ 2 w 449"/>
                  <a:gd name="T25" fmla="*/ 11 h 741"/>
                  <a:gd name="T26" fmla="*/ 0 w 449"/>
                  <a:gd name="T27" fmla="*/ 8 h 741"/>
                  <a:gd name="T28" fmla="*/ 0 w 449"/>
                  <a:gd name="T29" fmla="*/ 5 h 741"/>
                  <a:gd name="T30" fmla="*/ 1 w 449"/>
                  <a:gd name="T31" fmla="*/ 2 h 741"/>
                  <a:gd name="T32" fmla="*/ 1 w 449"/>
                  <a:gd name="T33" fmla="*/ 0 h 741"/>
                  <a:gd name="T34" fmla="*/ 28 w 449"/>
                  <a:gd name="T35" fmla="*/ 37 h 7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49" h="741">
                    <a:moveTo>
                      <a:pt x="449" y="580"/>
                    </a:moveTo>
                    <a:lnTo>
                      <a:pt x="439" y="618"/>
                    </a:lnTo>
                    <a:lnTo>
                      <a:pt x="433" y="659"/>
                    </a:lnTo>
                    <a:lnTo>
                      <a:pt x="428" y="701"/>
                    </a:lnTo>
                    <a:lnTo>
                      <a:pt x="420" y="741"/>
                    </a:lnTo>
                    <a:lnTo>
                      <a:pt x="371" y="671"/>
                    </a:lnTo>
                    <a:lnTo>
                      <a:pt x="322" y="600"/>
                    </a:lnTo>
                    <a:lnTo>
                      <a:pt x="272" y="529"/>
                    </a:lnTo>
                    <a:lnTo>
                      <a:pt x="224" y="457"/>
                    </a:lnTo>
                    <a:lnTo>
                      <a:pt x="175" y="386"/>
                    </a:lnTo>
                    <a:lnTo>
                      <a:pt x="125" y="315"/>
                    </a:lnTo>
                    <a:lnTo>
                      <a:pt x="79" y="242"/>
                    </a:lnTo>
                    <a:lnTo>
                      <a:pt x="33" y="172"/>
                    </a:lnTo>
                    <a:lnTo>
                      <a:pt x="3" y="133"/>
                    </a:lnTo>
                    <a:lnTo>
                      <a:pt x="0" y="85"/>
                    </a:lnTo>
                    <a:lnTo>
                      <a:pt x="11" y="35"/>
                    </a:lnTo>
                    <a:lnTo>
                      <a:pt x="24" y="0"/>
                    </a:lnTo>
                    <a:lnTo>
                      <a:pt x="449" y="580"/>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44" name="Freeform 36"/>
              <p:cNvSpPr>
                <a:spLocks/>
              </p:cNvSpPr>
              <p:nvPr/>
            </p:nvSpPr>
            <p:spPr bwMode="auto">
              <a:xfrm>
                <a:off x="2733" y="2025"/>
                <a:ext cx="78" cy="178"/>
              </a:xfrm>
              <a:custGeom>
                <a:avLst/>
                <a:gdLst>
                  <a:gd name="T0" fmla="*/ 15 w 314"/>
                  <a:gd name="T1" fmla="*/ 29 h 713"/>
                  <a:gd name="T2" fmla="*/ 16 w 314"/>
                  <a:gd name="T3" fmla="*/ 31 h 713"/>
                  <a:gd name="T4" fmla="*/ 17 w 314"/>
                  <a:gd name="T5" fmla="*/ 34 h 713"/>
                  <a:gd name="T6" fmla="*/ 18 w 314"/>
                  <a:gd name="T7" fmla="*/ 36 h 713"/>
                  <a:gd name="T8" fmla="*/ 19 w 314"/>
                  <a:gd name="T9" fmla="*/ 36 h 713"/>
                  <a:gd name="T10" fmla="*/ 19 w 314"/>
                  <a:gd name="T11" fmla="*/ 38 h 713"/>
                  <a:gd name="T12" fmla="*/ 19 w 314"/>
                  <a:gd name="T13" fmla="*/ 40 h 713"/>
                  <a:gd name="T14" fmla="*/ 19 w 314"/>
                  <a:gd name="T15" fmla="*/ 42 h 713"/>
                  <a:gd name="T16" fmla="*/ 19 w 314"/>
                  <a:gd name="T17" fmla="*/ 44 h 713"/>
                  <a:gd name="T18" fmla="*/ 17 w 314"/>
                  <a:gd name="T19" fmla="*/ 40 h 713"/>
                  <a:gd name="T20" fmla="*/ 14 w 314"/>
                  <a:gd name="T21" fmla="*/ 36 h 713"/>
                  <a:gd name="T22" fmla="*/ 12 w 314"/>
                  <a:gd name="T23" fmla="*/ 31 h 713"/>
                  <a:gd name="T24" fmla="*/ 10 w 314"/>
                  <a:gd name="T25" fmla="*/ 27 h 713"/>
                  <a:gd name="T26" fmla="*/ 8 w 314"/>
                  <a:gd name="T27" fmla="*/ 23 h 713"/>
                  <a:gd name="T28" fmla="*/ 6 w 314"/>
                  <a:gd name="T29" fmla="*/ 19 h 713"/>
                  <a:gd name="T30" fmla="*/ 4 w 314"/>
                  <a:gd name="T31" fmla="*/ 14 h 713"/>
                  <a:gd name="T32" fmla="*/ 2 w 314"/>
                  <a:gd name="T33" fmla="*/ 10 h 713"/>
                  <a:gd name="T34" fmla="*/ 1 w 314"/>
                  <a:gd name="T35" fmla="*/ 9 h 713"/>
                  <a:gd name="T36" fmla="*/ 1 w 314"/>
                  <a:gd name="T37" fmla="*/ 9 h 713"/>
                  <a:gd name="T38" fmla="*/ 1 w 314"/>
                  <a:gd name="T39" fmla="*/ 8 h 713"/>
                  <a:gd name="T40" fmla="*/ 0 w 314"/>
                  <a:gd name="T41" fmla="*/ 8 h 713"/>
                  <a:gd name="T42" fmla="*/ 0 w 314"/>
                  <a:gd name="T43" fmla="*/ 6 h 713"/>
                  <a:gd name="T44" fmla="*/ 0 w 314"/>
                  <a:gd name="T45" fmla="*/ 4 h 713"/>
                  <a:gd name="T46" fmla="*/ 0 w 314"/>
                  <a:gd name="T47" fmla="*/ 2 h 713"/>
                  <a:gd name="T48" fmla="*/ 0 w 314"/>
                  <a:gd name="T49" fmla="*/ 0 h 713"/>
                  <a:gd name="T50" fmla="*/ 2 w 314"/>
                  <a:gd name="T51" fmla="*/ 4 h 713"/>
                  <a:gd name="T52" fmla="*/ 4 w 314"/>
                  <a:gd name="T53" fmla="*/ 7 h 713"/>
                  <a:gd name="T54" fmla="*/ 6 w 314"/>
                  <a:gd name="T55" fmla="*/ 11 h 713"/>
                  <a:gd name="T56" fmla="*/ 8 w 314"/>
                  <a:gd name="T57" fmla="*/ 15 h 713"/>
                  <a:gd name="T58" fmla="*/ 10 w 314"/>
                  <a:gd name="T59" fmla="*/ 18 h 713"/>
                  <a:gd name="T60" fmla="*/ 11 w 314"/>
                  <a:gd name="T61" fmla="*/ 22 h 713"/>
                  <a:gd name="T62" fmla="*/ 13 w 314"/>
                  <a:gd name="T63" fmla="*/ 26 h 713"/>
                  <a:gd name="T64" fmla="*/ 15 w 314"/>
                  <a:gd name="T65" fmla="*/ 29 h 7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4" h="713">
                    <a:moveTo>
                      <a:pt x="248" y="474"/>
                    </a:moveTo>
                    <a:lnTo>
                      <a:pt x="259" y="501"/>
                    </a:lnTo>
                    <a:lnTo>
                      <a:pt x="275" y="539"/>
                    </a:lnTo>
                    <a:lnTo>
                      <a:pt x="294" y="572"/>
                    </a:lnTo>
                    <a:lnTo>
                      <a:pt x="314" y="580"/>
                    </a:lnTo>
                    <a:lnTo>
                      <a:pt x="308" y="616"/>
                    </a:lnTo>
                    <a:lnTo>
                      <a:pt x="305" y="646"/>
                    </a:lnTo>
                    <a:lnTo>
                      <a:pt x="305" y="678"/>
                    </a:lnTo>
                    <a:lnTo>
                      <a:pt x="305" y="713"/>
                    </a:lnTo>
                    <a:lnTo>
                      <a:pt x="270" y="646"/>
                    </a:lnTo>
                    <a:lnTo>
                      <a:pt x="234" y="575"/>
                    </a:lnTo>
                    <a:lnTo>
                      <a:pt x="199" y="506"/>
                    </a:lnTo>
                    <a:lnTo>
                      <a:pt x="163" y="435"/>
                    </a:lnTo>
                    <a:lnTo>
                      <a:pt x="128" y="368"/>
                    </a:lnTo>
                    <a:lnTo>
                      <a:pt x="96" y="299"/>
                    </a:lnTo>
                    <a:lnTo>
                      <a:pt x="60" y="228"/>
                    </a:lnTo>
                    <a:lnTo>
                      <a:pt x="27" y="161"/>
                    </a:lnTo>
                    <a:lnTo>
                      <a:pt x="25" y="150"/>
                    </a:lnTo>
                    <a:lnTo>
                      <a:pt x="22" y="145"/>
                    </a:lnTo>
                    <a:lnTo>
                      <a:pt x="16" y="138"/>
                    </a:lnTo>
                    <a:lnTo>
                      <a:pt x="8" y="138"/>
                    </a:lnTo>
                    <a:lnTo>
                      <a:pt x="6" y="106"/>
                    </a:lnTo>
                    <a:lnTo>
                      <a:pt x="3" y="71"/>
                    </a:lnTo>
                    <a:lnTo>
                      <a:pt x="0" y="35"/>
                    </a:lnTo>
                    <a:lnTo>
                      <a:pt x="3" y="0"/>
                    </a:lnTo>
                    <a:lnTo>
                      <a:pt x="36" y="60"/>
                    </a:lnTo>
                    <a:lnTo>
                      <a:pt x="66" y="117"/>
                    </a:lnTo>
                    <a:lnTo>
                      <a:pt x="96" y="177"/>
                    </a:lnTo>
                    <a:lnTo>
                      <a:pt x="126" y="237"/>
                    </a:lnTo>
                    <a:lnTo>
                      <a:pt x="156" y="297"/>
                    </a:lnTo>
                    <a:lnTo>
                      <a:pt x="186" y="357"/>
                    </a:lnTo>
                    <a:lnTo>
                      <a:pt x="216" y="414"/>
                    </a:lnTo>
                    <a:lnTo>
                      <a:pt x="248" y="474"/>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45" name="Freeform 37"/>
              <p:cNvSpPr>
                <a:spLocks/>
              </p:cNvSpPr>
              <p:nvPr/>
            </p:nvSpPr>
            <p:spPr bwMode="auto">
              <a:xfrm>
                <a:off x="2838" y="2041"/>
                <a:ext cx="116" cy="61"/>
              </a:xfrm>
              <a:custGeom>
                <a:avLst/>
                <a:gdLst>
                  <a:gd name="T0" fmla="*/ 29 w 464"/>
                  <a:gd name="T1" fmla="*/ 9 h 245"/>
                  <a:gd name="T2" fmla="*/ 29 w 464"/>
                  <a:gd name="T3" fmla="*/ 10 h 245"/>
                  <a:gd name="T4" fmla="*/ 28 w 464"/>
                  <a:gd name="T5" fmla="*/ 12 h 245"/>
                  <a:gd name="T6" fmla="*/ 26 w 464"/>
                  <a:gd name="T7" fmla="*/ 13 h 245"/>
                  <a:gd name="T8" fmla="*/ 24 w 464"/>
                  <a:gd name="T9" fmla="*/ 14 h 245"/>
                  <a:gd name="T10" fmla="*/ 22 w 464"/>
                  <a:gd name="T11" fmla="*/ 14 h 245"/>
                  <a:gd name="T12" fmla="*/ 20 w 464"/>
                  <a:gd name="T13" fmla="*/ 15 h 245"/>
                  <a:gd name="T14" fmla="*/ 18 w 464"/>
                  <a:gd name="T15" fmla="*/ 15 h 245"/>
                  <a:gd name="T16" fmla="*/ 15 w 464"/>
                  <a:gd name="T17" fmla="*/ 15 h 245"/>
                  <a:gd name="T18" fmla="*/ 13 w 464"/>
                  <a:gd name="T19" fmla="*/ 15 h 245"/>
                  <a:gd name="T20" fmla="*/ 10 w 464"/>
                  <a:gd name="T21" fmla="*/ 14 h 245"/>
                  <a:gd name="T22" fmla="*/ 8 w 464"/>
                  <a:gd name="T23" fmla="*/ 14 h 245"/>
                  <a:gd name="T24" fmla="*/ 6 w 464"/>
                  <a:gd name="T25" fmla="*/ 13 h 245"/>
                  <a:gd name="T26" fmla="*/ 4 w 464"/>
                  <a:gd name="T27" fmla="*/ 12 h 245"/>
                  <a:gd name="T28" fmla="*/ 2 w 464"/>
                  <a:gd name="T29" fmla="*/ 11 h 245"/>
                  <a:gd name="T30" fmla="*/ 1 w 464"/>
                  <a:gd name="T31" fmla="*/ 10 h 245"/>
                  <a:gd name="T32" fmla="*/ 0 w 464"/>
                  <a:gd name="T33" fmla="*/ 8 h 245"/>
                  <a:gd name="T34" fmla="*/ 1 w 464"/>
                  <a:gd name="T35" fmla="*/ 7 h 245"/>
                  <a:gd name="T36" fmla="*/ 1 w 464"/>
                  <a:gd name="T37" fmla="*/ 5 h 245"/>
                  <a:gd name="T38" fmla="*/ 2 w 464"/>
                  <a:gd name="T39" fmla="*/ 2 h 245"/>
                  <a:gd name="T40" fmla="*/ 4 w 464"/>
                  <a:gd name="T41" fmla="*/ 1 h 245"/>
                  <a:gd name="T42" fmla="*/ 10 w 464"/>
                  <a:gd name="T43" fmla="*/ 0 h 245"/>
                  <a:gd name="T44" fmla="*/ 15 w 464"/>
                  <a:gd name="T45" fmla="*/ 0 h 245"/>
                  <a:gd name="T46" fmla="*/ 19 w 464"/>
                  <a:gd name="T47" fmla="*/ 0 h 245"/>
                  <a:gd name="T48" fmla="*/ 22 w 464"/>
                  <a:gd name="T49" fmla="*/ 1 h 245"/>
                  <a:gd name="T50" fmla="*/ 25 w 464"/>
                  <a:gd name="T51" fmla="*/ 3 h 245"/>
                  <a:gd name="T52" fmla="*/ 27 w 464"/>
                  <a:gd name="T53" fmla="*/ 5 h 245"/>
                  <a:gd name="T54" fmla="*/ 29 w 464"/>
                  <a:gd name="T55" fmla="*/ 7 h 245"/>
                  <a:gd name="T56" fmla="*/ 29 w 464"/>
                  <a:gd name="T57" fmla="*/ 9 h 2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64" h="245">
                    <a:moveTo>
                      <a:pt x="464" y="139"/>
                    </a:moveTo>
                    <a:lnTo>
                      <a:pt x="455" y="166"/>
                    </a:lnTo>
                    <a:lnTo>
                      <a:pt x="439" y="191"/>
                    </a:lnTo>
                    <a:lnTo>
                      <a:pt x="417" y="209"/>
                    </a:lnTo>
                    <a:lnTo>
                      <a:pt x="387" y="223"/>
                    </a:lnTo>
                    <a:lnTo>
                      <a:pt x="354" y="234"/>
                    </a:lnTo>
                    <a:lnTo>
                      <a:pt x="319" y="243"/>
                    </a:lnTo>
                    <a:lnTo>
                      <a:pt x="281" y="245"/>
                    </a:lnTo>
                    <a:lnTo>
                      <a:pt x="240" y="245"/>
                    </a:lnTo>
                    <a:lnTo>
                      <a:pt x="199" y="243"/>
                    </a:lnTo>
                    <a:lnTo>
                      <a:pt x="161" y="234"/>
                    </a:lnTo>
                    <a:lnTo>
                      <a:pt x="122" y="227"/>
                    </a:lnTo>
                    <a:lnTo>
                      <a:pt x="87" y="213"/>
                    </a:lnTo>
                    <a:lnTo>
                      <a:pt x="57" y="197"/>
                    </a:lnTo>
                    <a:lnTo>
                      <a:pt x="33" y="177"/>
                    </a:lnTo>
                    <a:lnTo>
                      <a:pt x="11" y="158"/>
                    </a:lnTo>
                    <a:lnTo>
                      <a:pt x="0" y="133"/>
                    </a:lnTo>
                    <a:lnTo>
                      <a:pt x="9" y="115"/>
                    </a:lnTo>
                    <a:lnTo>
                      <a:pt x="14" y="76"/>
                    </a:lnTo>
                    <a:lnTo>
                      <a:pt x="27" y="41"/>
                    </a:lnTo>
                    <a:lnTo>
                      <a:pt x="60" y="25"/>
                    </a:lnTo>
                    <a:lnTo>
                      <a:pt x="152" y="6"/>
                    </a:lnTo>
                    <a:lnTo>
                      <a:pt x="234" y="0"/>
                    </a:lnTo>
                    <a:lnTo>
                      <a:pt x="303" y="6"/>
                    </a:lnTo>
                    <a:lnTo>
                      <a:pt x="357" y="25"/>
                    </a:lnTo>
                    <a:lnTo>
                      <a:pt x="400" y="50"/>
                    </a:lnTo>
                    <a:lnTo>
                      <a:pt x="434" y="76"/>
                    </a:lnTo>
                    <a:lnTo>
                      <a:pt x="455" y="110"/>
                    </a:lnTo>
                    <a:lnTo>
                      <a:pt x="464" y="139"/>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46" name="Freeform 38"/>
              <p:cNvSpPr>
                <a:spLocks/>
              </p:cNvSpPr>
              <p:nvPr/>
            </p:nvSpPr>
            <p:spPr bwMode="auto">
              <a:xfrm>
                <a:off x="2777" y="2039"/>
                <a:ext cx="66" cy="19"/>
              </a:xfrm>
              <a:custGeom>
                <a:avLst/>
                <a:gdLst>
                  <a:gd name="T0" fmla="*/ 17 w 262"/>
                  <a:gd name="T1" fmla="*/ 2 h 79"/>
                  <a:gd name="T2" fmla="*/ 15 w 262"/>
                  <a:gd name="T3" fmla="*/ 5 h 79"/>
                  <a:gd name="T4" fmla="*/ 13 w 262"/>
                  <a:gd name="T5" fmla="*/ 4 h 79"/>
                  <a:gd name="T6" fmla="*/ 11 w 262"/>
                  <a:gd name="T7" fmla="*/ 4 h 79"/>
                  <a:gd name="T8" fmla="*/ 9 w 262"/>
                  <a:gd name="T9" fmla="*/ 4 h 79"/>
                  <a:gd name="T10" fmla="*/ 7 w 262"/>
                  <a:gd name="T11" fmla="*/ 4 h 79"/>
                  <a:gd name="T12" fmla="*/ 6 w 262"/>
                  <a:gd name="T13" fmla="*/ 3 h 79"/>
                  <a:gd name="T14" fmla="*/ 4 w 262"/>
                  <a:gd name="T15" fmla="*/ 3 h 79"/>
                  <a:gd name="T16" fmla="*/ 2 w 262"/>
                  <a:gd name="T17" fmla="*/ 3 h 79"/>
                  <a:gd name="T18" fmla="*/ 0 w 262"/>
                  <a:gd name="T19" fmla="*/ 3 h 79"/>
                  <a:gd name="T20" fmla="*/ 1 w 262"/>
                  <a:gd name="T21" fmla="*/ 2 h 79"/>
                  <a:gd name="T22" fmla="*/ 2 w 262"/>
                  <a:gd name="T23" fmla="*/ 1 h 79"/>
                  <a:gd name="T24" fmla="*/ 3 w 262"/>
                  <a:gd name="T25" fmla="*/ 0 h 79"/>
                  <a:gd name="T26" fmla="*/ 5 w 262"/>
                  <a:gd name="T27" fmla="*/ 0 h 79"/>
                  <a:gd name="T28" fmla="*/ 6 w 262"/>
                  <a:gd name="T29" fmla="*/ 0 h 79"/>
                  <a:gd name="T30" fmla="*/ 8 w 262"/>
                  <a:gd name="T31" fmla="*/ 0 h 79"/>
                  <a:gd name="T32" fmla="*/ 9 w 262"/>
                  <a:gd name="T33" fmla="*/ 0 h 79"/>
                  <a:gd name="T34" fmla="*/ 11 w 262"/>
                  <a:gd name="T35" fmla="*/ 1 h 79"/>
                  <a:gd name="T36" fmla="*/ 12 w 262"/>
                  <a:gd name="T37" fmla="*/ 1 h 79"/>
                  <a:gd name="T38" fmla="*/ 14 w 262"/>
                  <a:gd name="T39" fmla="*/ 1 h 79"/>
                  <a:gd name="T40" fmla="*/ 15 w 262"/>
                  <a:gd name="T41" fmla="*/ 2 h 79"/>
                  <a:gd name="T42" fmla="*/ 17 w 262"/>
                  <a:gd name="T43" fmla="*/ 2 h 7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2" h="79">
                    <a:moveTo>
                      <a:pt x="262" y="43"/>
                    </a:moveTo>
                    <a:lnTo>
                      <a:pt x="232" y="79"/>
                    </a:lnTo>
                    <a:lnTo>
                      <a:pt x="204" y="73"/>
                    </a:lnTo>
                    <a:lnTo>
                      <a:pt x="175" y="68"/>
                    </a:lnTo>
                    <a:lnTo>
                      <a:pt x="147" y="63"/>
                    </a:lnTo>
                    <a:lnTo>
                      <a:pt x="117" y="61"/>
                    </a:lnTo>
                    <a:lnTo>
                      <a:pt x="87" y="55"/>
                    </a:lnTo>
                    <a:lnTo>
                      <a:pt x="57" y="52"/>
                    </a:lnTo>
                    <a:lnTo>
                      <a:pt x="30" y="49"/>
                    </a:lnTo>
                    <a:lnTo>
                      <a:pt x="0" y="49"/>
                    </a:lnTo>
                    <a:lnTo>
                      <a:pt x="11" y="31"/>
                    </a:lnTo>
                    <a:lnTo>
                      <a:pt x="27" y="17"/>
                    </a:lnTo>
                    <a:lnTo>
                      <a:pt x="50" y="8"/>
                    </a:lnTo>
                    <a:lnTo>
                      <a:pt x="71" y="0"/>
                    </a:lnTo>
                    <a:lnTo>
                      <a:pt x="96" y="3"/>
                    </a:lnTo>
                    <a:lnTo>
                      <a:pt x="121" y="6"/>
                    </a:lnTo>
                    <a:lnTo>
                      <a:pt x="145" y="8"/>
                    </a:lnTo>
                    <a:lnTo>
                      <a:pt x="169" y="13"/>
                    </a:lnTo>
                    <a:lnTo>
                      <a:pt x="194" y="20"/>
                    </a:lnTo>
                    <a:lnTo>
                      <a:pt x="216" y="25"/>
                    </a:lnTo>
                    <a:lnTo>
                      <a:pt x="240" y="33"/>
                    </a:lnTo>
                    <a:lnTo>
                      <a:pt x="262" y="43"/>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47" name="Freeform 39"/>
              <p:cNvSpPr>
                <a:spLocks/>
              </p:cNvSpPr>
              <p:nvPr/>
            </p:nvSpPr>
            <p:spPr bwMode="auto">
              <a:xfrm>
                <a:off x="2941" y="2040"/>
                <a:ext cx="64" cy="41"/>
              </a:xfrm>
              <a:custGeom>
                <a:avLst/>
                <a:gdLst>
                  <a:gd name="T0" fmla="*/ 14 w 255"/>
                  <a:gd name="T1" fmla="*/ 5 h 163"/>
                  <a:gd name="T2" fmla="*/ 15 w 255"/>
                  <a:gd name="T3" fmla="*/ 6 h 163"/>
                  <a:gd name="T4" fmla="*/ 16 w 255"/>
                  <a:gd name="T5" fmla="*/ 7 h 163"/>
                  <a:gd name="T6" fmla="*/ 16 w 255"/>
                  <a:gd name="T7" fmla="*/ 9 h 163"/>
                  <a:gd name="T8" fmla="*/ 16 w 255"/>
                  <a:gd name="T9" fmla="*/ 10 h 163"/>
                  <a:gd name="T10" fmla="*/ 15 w 255"/>
                  <a:gd name="T11" fmla="*/ 10 h 163"/>
                  <a:gd name="T12" fmla="*/ 13 w 255"/>
                  <a:gd name="T13" fmla="*/ 10 h 163"/>
                  <a:gd name="T14" fmla="*/ 12 w 255"/>
                  <a:gd name="T15" fmla="*/ 10 h 163"/>
                  <a:gd name="T16" fmla="*/ 10 w 255"/>
                  <a:gd name="T17" fmla="*/ 9 h 163"/>
                  <a:gd name="T18" fmla="*/ 9 w 255"/>
                  <a:gd name="T19" fmla="*/ 9 h 163"/>
                  <a:gd name="T20" fmla="*/ 7 w 255"/>
                  <a:gd name="T21" fmla="*/ 9 h 163"/>
                  <a:gd name="T22" fmla="*/ 6 w 255"/>
                  <a:gd name="T23" fmla="*/ 9 h 163"/>
                  <a:gd name="T24" fmla="*/ 5 w 255"/>
                  <a:gd name="T25" fmla="*/ 8 h 163"/>
                  <a:gd name="T26" fmla="*/ 4 w 255"/>
                  <a:gd name="T27" fmla="*/ 7 h 163"/>
                  <a:gd name="T28" fmla="*/ 3 w 255"/>
                  <a:gd name="T29" fmla="*/ 5 h 163"/>
                  <a:gd name="T30" fmla="*/ 2 w 255"/>
                  <a:gd name="T31" fmla="*/ 3 h 163"/>
                  <a:gd name="T32" fmla="*/ 0 w 255"/>
                  <a:gd name="T33" fmla="*/ 2 h 163"/>
                  <a:gd name="T34" fmla="*/ 1 w 255"/>
                  <a:gd name="T35" fmla="*/ 2 h 163"/>
                  <a:gd name="T36" fmla="*/ 2 w 255"/>
                  <a:gd name="T37" fmla="*/ 2 h 163"/>
                  <a:gd name="T38" fmla="*/ 3 w 255"/>
                  <a:gd name="T39" fmla="*/ 1 h 163"/>
                  <a:gd name="T40" fmla="*/ 4 w 255"/>
                  <a:gd name="T41" fmla="*/ 1 h 163"/>
                  <a:gd name="T42" fmla="*/ 5 w 255"/>
                  <a:gd name="T43" fmla="*/ 1 h 163"/>
                  <a:gd name="T44" fmla="*/ 6 w 255"/>
                  <a:gd name="T45" fmla="*/ 1 h 163"/>
                  <a:gd name="T46" fmla="*/ 7 w 255"/>
                  <a:gd name="T47" fmla="*/ 1 h 163"/>
                  <a:gd name="T48" fmla="*/ 8 w 255"/>
                  <a:gd name="T49" fmla="*/ 0 h 163"/>
                  <a:gd name="T50" fmla="*/ 9 w 255"/>
                  <a:gd name="T51" fmla="*/ 0 h 163"/>
                  <a:gd name="T52" fmla="*/ 10 w 255"/>
                  <a:gd name="T53" fmla="*/ 0 h 163"/>
                  <a:gd name="T54" fmla="*/ 11 w 255"/>
                  <a:gd name="T55" fmla="*/ 1 h 163"/>
                  <a:gd name="T56" fmla="*/ 12 w 255"/>
                  <a:gd name="T57" fmla="*/ 2 h 163"/>
                  <a:gd name="T58" fmla="*/ 12 w 255"/>
                  <a:gd name="T59" fmla="*/ 2 h 163"/>
                  <a:gd name="T60" fmla="*/ 13 w 255"/>
                  <a:gd name="T61" fmla="*/ 3 h 163"/>
                  <a:gd name="T62" fmla="*/ 14 w 255"/>
                  <a:gd name="T63" fmla="*/ 4 h 163"/>
                  <a:gd name="T64" fmla="*/ 14 w 255"/>
                  <a:gd name="T65" fmla="*/ 5 h 1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5" h="163">
                    <a:moveTo>
                      <a:pt x="225" y="78"/>
                    </a:moveTo>
                    <a:lnTo>
                      <a:pt x="239" y="97"/>
                    </a:lnTo>
                    <a:lnTo>
                      <a:pt x="248" y="117"/>
                    </a:lnTo>
                    <a:lnTo>
                      <a:pt x="253" y="138"/>
                    </a:lnTo>
                    <a:lnTo>
                      <a:pt x="255" y="163"/>
                    </a:lnTo>
                    <a:lnTo>
                      <a:pt x="231" y="161"/>
                    </a:lnTo>
                    <a:lnTo>
                      <a:pt x="209" y="155"/>
                    </a:lnTo>
                    <a:lnTo>
                      <a:pt x="185" y="152"/>
                    </a:lnTo>
                    <a:lnTo>
                      <a:pt x="163" y="147"/>
                    </a:lnTo>
                    <a:lnTo>
                      <a:pt x="142" y="144"/>
                    </a:lnTo>
                    <a:lnTo>
                      <a:pt x="117" y="138"/>
                    </a:lnTo>
                    <a:lnTo>
                      <a:pt x="95" y="136"/>
                    </a:lnTo>
                    <a:lnTo>
                      <a:pt x="71" y="133"/>
                    </a:lnTo>
                    <a:lnTo>
                      <a:pt x="59" y="103"/>
                    </a:lnTo>
                    <a:lnTo>
                      <a:pt x="43" y="76"/>
                    </a:lnTo>
                    <a:lnTo>
                      <a:pt x="24" y="51"/>
                    </a:lnTo>
                    <a:lnTo>
                      <a:pt x="0" y="30"/>
                    </a:lnTo>
                    <a:lnTo>
                      <a:pt x="16" y="27"/>
                    </a:lnTo>
                    <a:lnTo>
                      <a:pt x="29" y="25"/>
                    </a:lnTo>
                    <a:lnTo>
                      <a:pt x="46" y="21"/>
                    </a:lnTo>
                    <a:lnTo>
                      <a:pt x="62" y="19"/>
                    </a:lnTo>
                    <a:lnTo>
                      <a:pt x="76" y="16"/>
                    </a:lnTo>
                    <a:lnTo>
                      <a:pt x="92" y="14"/>
                    </a:lnTo>
                    <a:lnTo>
                      <a:pt x="108" y="7"/>
                    </a:lnTo>
                    <a:lnTo>
                      <a:pt x="125" y="2"/>
                    </a:lnTo>
                    <a:lnTo>
                      <a:pt x="144" y="0"/>
                    </a:lnTo>
                    <a:lnTo>
                      <a:pt x="160" y="5"/>
                    </a:lnTo>
                    <a:lnTo>
                      <a:pt x="174" y="14"/>
                    </a:lnTo>
                    <a:lnTo>
                      <a:pt x="185" y="25"/>
                    </a:lnTo>
                    <a:lnTo>
                      <a:pt x="195" y="37"/>
                    </a:lnTo>
                    <a:lnTo>
                      <a:pt x="204" y="51"/>
                    </a:lnTo>
                    <a:lnTo>
                      <a:pt x="215" y="65"/>
                    </a:lnTo>
                    <a:lnTo>
                      <a:pt x="225" y="78"/>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48" name="Freeform 40"/>
              <p:cNvSpPr>
                <a:spLocks/>
              </p:cNvSpPr>
              <p:nvPr/>
            </p:nvSpPr>
            <p:spPr bwMode="auto">
              <a:xfrm>
                <a:off x="3149" y="2043"/>
                <a:ext cx="156" cy="152"/>
              </a:xfrm>
              <a:custGeom>
                <a:avLst/>
                <a:gdLst>
                  <a:gd name="T0" fmla="*/ 9 w 623"/>
                  <a:gd name="T1" fmla="*/ 4 h 607"/>
                  <a:gd name="T2" fmla="*/ 11 w 623"/>
                  <a:gd name="T3" fmla="*/ 5 h 607"/>
                  <a:gd name="T4" fmla="*/ 13 w 623"/>
                  <a:gd name="T5" fmla="*/ 7 h 607"/>
                  <a:gd name="T6" fmla="*/ 16 w 623"/>
                  <a:gd name="T7" fmla="*/ 8 h 607"/>
                  <a:gd name="T8" fmla="*/ 16 w 623"/>
                  <a:gd name="T9" fmla="*/ 9 h 607"/>
                  <a:gd name="T10" fmla="*/ 14 w 623"/>
                  <a:gd name="T11" fmla="*/ 11 h 607"/>
                  <a:gd name="T12" fmla="*/ 14 w 623"/>
                  <a:gd name="T13" fmla="*/ 12 h 607"/>
                  <a:gd name="T14" fmla="*/ 14 w 623"/>
                  <a:gd name="T15" fmla="*/ 12 h 607"/>
                  <a:gd name="T16" fmla="*/ 17 w 623"/>
                  <a:gd name="T17" fmla="*/ 14 h 607"/>
                  <a:gd name="T18" fmla="*/ 19 w 623"/>
                  <a:gd name="T19" fmla="*/ 16 h 607"/>
                  <a:gd name="T20" fmla="*/ 21 w 623"/>
                  <a:gd name="T21" fmla="*/ 19 h 607"/>
                  <a:gd name="T22" fmla="*/ 24 w 623"/>
                  <a:gd name="T23" fmla="*/ 21 h 607"/>
                  <a:gd name="T24" fmla="*/ 25 w 623"/>
                  <a:gd name="T25" fmla="*/ 20 h 607"/>
                  <a:gd name="T26" fmla="*/ 27 w 623"/>
                  <a:gd name="T27" fmla="*/ 20 h 607"/>
                  <a:gd name="T28" fmla="*/ 28 w 623"/>
                  <a:gd name="T29" fmla="*/ 20 h 607"/>
                  <a:gd name="T30" fmla="*/ 29 w 623"/>
                  <a:gd name="T31" fmla="*/ 20 h 607"/>
                  <a:gd name="T32" fmla="*/ 32 w 623"/>
                  <a:gd name="T33" fmla="*/ 24 h 607"/>
                  <a:gd name="T34" fmla="*/ 34 w 623"/>
                  <a:gd name="T35" fmla="*/ 28 h 607"/>
                  <a:gd name="T36" fmla="*/ 37 w 623"/>
                  <a:gd name="T37" fmla="*/ 31 h 607"/>
                  <a:gd name="T38" fmla="*/ 39 w 623"/>
                  <a:gd name="T39" fmla="*/ 35 h 607"/>
                  <a:gd name="T40" fmla="*/ 35 w 623"/>
                  <a:gd name="T41" fmla="*/ 36 h 607"/>
                  <a:gd name="T42" fmla="*/ 31 w 623"/>
                  <a:gd name="T43" fmla="*/ 37 h 607"/>
                  <a:gd name="T44" fmla="*/ 27 w 623"/>
                  <a:gd name="T45" fmla="*/ 37 h 607"/>
                  <a:gd name="T46" fmla="*/ 23 w 623"/>
                  <a:gd name="T47" fmla="*/ 38 h 607"/>
                  <a:gd name="T48" fmla="*/ 23 w 623"/>
                  <a:gd name="T49" fmla="*/ 33 h 607"/>
                  <a:gd name="T50" fmla="*/ 22 w 623"/>
                  <a:gd name="T51" fmla="*/ 28 h 607"/>
                  <a:gd name="T52" fmla="*/ 20 w 623"/>
                  <a:gd name="T53" fmla="*/ 24 h 607"/>
                  <a:gd name="T54" fmla="*/ 14 w 623"/>
                  <a:gd name="T55" fmla="*/ 17 h 607"/>
                  <a:gd name="T56" fmla="*/ 9 w 623"/>
                  <a:gd name="T57" fmla="*/ 11 h 607"/>
                  <a:gd name="T58" fmla="*/ 3 w 623"/>
                  <a:gd name="T59" fmla="*/ 4 h 607"/>
                  <a:gd name="T60" fmla="*/ 1 w 623"/>
                  <a:gd name="T61" fmla="*/ 0 h 607"/>
                  <a:gd name="T62" fmla="*/ 2 w 623"/>
                  <a:gd name="T63" fmla="*/ 0 h 607"/>
                  <a:gd name="T64" fmla="*/ 4 w 623"/>
                  <a:gd name="T65" fmla="*/ 1 h 607"/>
                  <a:gd name="T66" fmla="*/ 6 w 623"/>
                  <a:gd name="T67" fmla="*/ 2 h 60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23" h="607">
                    <a:moveTo>
                      <a:pt x="117" y="51"/>
                    </a:moveTo>
                    <a:lnTo>
                      <a:pt x="136" y="59"/>
                    </a:lnTo>
                    <a:lnTo>
                      <a:pt x="156" y="71"/>
                    </a:lnTo>
                    <a:lnTo>
                      <a:pt x="174" y="81"/>
                    </a:lnTo>
                    <a:lnTo>
                      <a:pt x="193" y="92"/>
                    </a:lnTo>
                    <a:lnTo>
                      <a:pt x="212" y="103"/>
                    </a:lnTo>
                    <a:lnTo>
                      <a:pt x="232" y="117"/>
                    </a:lnTo>
                    <a:lnTo>
                      <a:pt x="250" y="127"/>
                    </a:lnTo>
                    <a:lnTo>
                      <a:pt x="269" y="141"/>
                    </a:lnTo>
                    <a:lnTo>
                      <a:pt x="250" y="144"/>
                    </a:lnTo>
                    <a:lnTo>
                      <a:pt x="239" y="154"/>
                    </a:lnTo>
                    <a:lnTo>
                      <a:pt x="229" y="168"/>
                    </a:lnTo>
                    <a:lnTo>
                      <a:pt x="223" y="182"/>
                    </a:lnTo>
                    <a:lnTo>
                      <a:pt x="223" y="184"/>
                    </a:lnTo>
                    <a:lnTo>
                      <a:pt x="223" y="188"/>
                    </a:lnTo>
                    <a:lnTo>
                      <a:pt x="223" y="190"/>
                    </a:lnTo>
                    <a:lnTo>
                      <a:pt x="248" y="200"/>
                    </a:lnTo>
                    <a:lnTo>
                      <a:pt x="269" y="218"/>
                    </a:lnTo>
                    <a:lnTo>
                      <a:pt x="289" y="234"/>
                    </a:lnTo>
                    <a:lnTo>
                      <a:pt x="308" y="253"/>
                    </a:lnTo>
                    <a:lnTo>
                      <a:pt x="324" y="274"/>
                    </a:lnTo>
                    <a:lnTo>
                      <a:pt x="340" y="294"/>
                    </a:lnTo>
                    <a:lnTo>
                      <a:pt x="359" y="310"/>
                    </a:lnTo>
                    <a:lnTo>
                      <a:pt x="379" y="326"/>
                    </a:lnTo>
                    <a:lnTo>
                      <a:pt x="390" y="324"/>
                    </a:lnTo>
                    <a:lnTo>
                      <a:pt x="400" y="324"/>
                    </a:lnTo>
                    <a:lnTo>
                      <a:pt x="411" y="321"/>
                    </a:lnTo>
                    <a:lnTo>
                      <a:pt x="425" y="318"/>
                    </a:lnTo>
                    <a:lnTo>
                      <a:pt x="436" y="318"/>
                    </a:lnTo>
                    <a:lnTo>
                      <a:pt x="446" y="315"/>
                    </a:lnTo>
                    <a:lnTo>
                      <a:pt x="457" y="315"/>
                    </a:lnTo>
                    <a:lnTo>
                      <a:pt x="469" y="315"/>
                    </a:lnTo>
                    <a:lnTo>
                      <a:pt x="490" y="345"/>
                    </a:lnTo>
                    <a:lnTo>
                      <a:pt x="510" y="375"/>
                    </a:lnTo>
                    <a:lnTo>
                      <a:pt x="529" y="405"/>
                    </a:lnTo>
                    <a:lnTo>
                      <a:pt x="547" y="438"/>
                    </a:lnTo>
                    <a:lnTo>
                      <a:pt x="567" y="468"/>
                    </a:lnTo>
                    <a:lnTo>
                      <a:pt x="586" y="501"/>
                    </a:lnTo>
                    <a:lnTo>
                      <a:pt x="605" y="531"/>
                    </a:lnTo>
                    <a:lnTo>
                      <a:pt x="623" y="561"/>
                    </a:lnTo>
                    <a:lnTo>
                      <a:pt x="591" y="566"/>
                    </a:lnTo>
                    <a:lnTo>
                      <a:pt x="558" y="574"/>
                    </a:lnTo>
                    <a:lnTo>
                      <a:pt x="526" y="580"/>
                    </a:lnTo>
                    <a:lnTo>
                      <a:pt x="496" y="586"/>
                    </a:lnTo>
                    <a:lnTo>
                      <a:pt x="464" y="591"/>
                    </a:lnTo>
                    <a:lnTo>
                      <a:pt x="430" y="596"/>
                    </a:lnTo>
                    <a:lnTo>
                      <a:pt x="398" y="602"/>
                    </a:lnTo>
                    <a:lnTo>
                      <a:pt x="365" y="607"/>
                    </a:lnTo>
                    <a:lnTo>
                      <a:pt x="363" y="568"/>
                    </a:lnTo>
                    <a:lnTo>
                      <a:pt x="363" y="528"/>
                    </a:lnTo>
                    <a:lnTo>
                      <a:pt x="359" y="487"/>
                    </a:lnTo>
                    <a:lnTo>
                      <a:pt x="349" y="446"/>
                    </a:lnTo>
                    <a:lnTo>
                      <a:pt x="359" y="435"/>
                    </a:lnTo>
                    <a:lnTo>
                      <a:pt x="315" y="381"/>
                    </a:lnTo>
                    <a:lnTo>
                      <a:pt x="269" y="326"/>
                    </a:lnTo>
                    <a:lnTo>
                      <a:pt x="226" y="274"/>
                    </a:lnTo>
                    <a:lnTo>
                      <a:pt x="179" y="220"/>
                    </a:lnTo>
                    <a:lnTo>
                      <a:pt x="136" y="168"/>
                    </a:lnTo>
                    <a:lnTo>
                      <a:pt x="90" y="114"/>
                    </a:lnTo>
                    <a:lnTo>
                      <a:pt x="46" y="62"/>
                    </a:lnTo>
                    <a:lnTo>
                      <a:pt x="0" y="11"/>
                    </a:lnTo>
                    <a:lnTo>
                      <a:pt x="7" y="5"/>
                    </a:lnTo>
                    <a:lnTo>
                      <a:pt x="21" y="2"/>
                    </a:lnTo>
                    <a:lnTo>
                      <a:pt x="35" y="2"/>
                    </a:lnTo>
                    <a:lnTo>
                      <a:pt x="48" y="0"/>
                    </a:lnTo>
                    <a:lnTo>
                      <a:pt x="68" y="7"/>
                    </a:lnTo>
                    <a:lnTo>
                      <a:pt x="85" y="21"/>
                    </a:lnTo>
                    <a:lnTo>
                      <a:pt x="101" y="37"/>
                    </a:lnTo>
                    <a:lnTo>
                      <a:pt x="117" y="51"/>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49" name="Freeform 41"/>
              <p:cNvSpPr>
                <a:spLocks/>
              </p:cNvSpPr>
              <p:nvPr/>
            </p:nvSpPr>
            <p:spPr bwMode="auto">
              <a:xfrm>
                <a:off x="3015" y="2054"/>
                <a:ext cx="136" cy="164"/>
              </a:xfrm>
              <a:custGeom>
                <a:avLst/>
                <a:gdLst>
                  <a:gd name="T0" fmla="*/ 16 w 545"/>
                  <a:gd name="T1" fmla="*/ 12 h 654"/>
                  <a:gd name="T2" fmla="*/ 21 w 545"/>
                  <a:gd name="T3" fmla="*/ 20 h 654"/>
                  <a:gd name="T4" fmla="*/ 26 w 545"/>
                  <a:gd name="T5" fmla="*/ 28 h 654"/>
                  <a:gd name="T6" fmla="*/ 31 w 545"/>
                  <a:gd name="T7" fmla="*/ 35 h 654"/>
                  <a:gd name="T8" fmla="*/ 32 w 545"/>
                  <a:gd name="T9" fmla="*/ 39 h 654"/>
                  <a:gd name="T10" fmla="*/ 29 w 545"/>
                  <a:gd name="T11" fmla="*/ 40 h 654"/>
                  <a:gd name="T12" fmla="*/ 26 w 545"/>
                  <a:gd name="T13" fmla="*/ 40 h 654"/>
                  <a:gd name="T14" fmla="*/ 23 w 545"/>
                  <a:gd name="T15" fmla="*/ 41 h 654"/>
                  <a:gd name="T16" fmla="*/ 21 w 545"/>
                  <a:gd name="T17" fmla="*/ 39 h 654"/>
                  <a:gd name="T18" fmla="*/ 21 w 545"/>
                  <a:gd name="T19" fmla="*/ 36 h 654"/>
                  <a:gd name="T20" fmla="*/ 22 w 545"/>
                  <a:gd name="T21" fmla="*/ 35 h 654"/>
                  <a:gd name="T22" fmla="*/ 23 w 545"/>
                  <a:gd name="T23" fmla="*/ 35 h 654"/>
                  <a:gd name="T24" fmla="*/ 25 w 545"/>
                  <a:gd name="T25" fmla="*/ 35 h 654"/>
                  <a:gd name="T26" fmla="*/ 26 w 545"/>
                  <a:gd name="T27" fmla="*/ 34 h 654"/>
                  <a:gd name="T28" fmla="*/ 26 w 545"/>
                  <a:gd name="T29" fmla="*/ 32 h 654"/>
                  <a:gd name="T30" fmla="*/ 26 w 545"/>
                  <a:gd name="T31" fmla="*/ 31 h 654"/>
                  <a:gd name="T32" fmla="*/ 24 w 545"/>
                  <a:gd name="T33" fmla="*/ 30 h 654"/>
                  <a:gd name="T34" fmla="*/ 23 w 545"/>
                  <a:gd name="T35" fmla="*/ 30 h 654"/>
                  <a:gd name="T36" fmla="*/ 21 w 545"/>
                  <a:gd name="T37" fmla="*/ 30 h 654"/>
                  <a:gd name="T38" fmla="*/ 20 w 545"/>
                  <a:gd name="T39" fmla="*/ 30 h 654"/>
                  <a:gd name="T40" fmla="*/ 18 w 545"/>
                  <a:gd name="T41" fmla="*/ 29 h 654"/>
                  <a:gd name="T42" fmla="*/ 17 w 545"/>
                  <a:gd name="T43" fmla="*/ 27 h 654"/>
                  <a:gd name="T44" fmla="*/ 15 w 545"/>
                  <a:gd name="T45" fmla="*/ 25 h 654"/>
                  <a:gd name="T46" fmla="*/ 14 w 545"/>
                  <a:gd name="T47" fmla="*/ 23 h 654"/>
                  <a:gd name="T48" fmla="*/ 13 w 545"/>
                  <a:gd name="T49" fmla="*/ 21 h 654"/>
                  <a:gd name="T50" fmla="*/ 13 w 545"/>
                  <a:gd name="T51" fmla="*/ 20 h 654"/>
                  <a:gd name="T52" fmla="*/ 12 w 545"/>
                  <a:gd name="T53" fmla="*/ 18 h 654"/>
                  <a:gd name="T54" fmla="*/ 12 w 545"/>
                  <a:gd name="T55" fmla="*/ 18 h 654"/>
                  <a:gd name="T56" fmla="*/ 7 w 545"/>
                  <a:gd name="T57" fmla="*/ 11 h 654"/>
                  <a:gd name="T58" fmla="*/ 9 w 545"/>
                  <a:gd name="T59" fmla="*/ 11 h 654"/>
                  <a:gd name="T60" fmla="*/ 11 w 545"/>
                  <a:gd name="T61" fmla="*/ 10 h 654"/>
                  <a:gd name="T62" fmla="*/ 11 w 545"/>
                  <a:gd name="T63" fmla="*/ 9 h 654"/>
                  <a:gd name="T64" fmla="*/ 11 w 545"/>
                  <a:gd name="T65" fmla="*/ 8 h 654"/>
                  <a:gd name="T66" fmla="*/ 10 w 545"/>
                  <a:gd name="T67" fmla="*/ 7 h 654"/>
                  <a:gd name="T68" fmla="*/ 8 w 545"/>
                  <a:gd name="T69" fmla="*/ 6 h 654"/>
                  <a:gd name="T70" fmla="*/ 6 w 545"/>
                  <a:gd name="T71" fmla="*/ 6 h 654"/>
                  <a:gd name="T72" fmla="*/ 4 w 545"/>
                  <a:gd name="T73" fmla="*/ 6 h 654"/>
                  <a:gd name="T74" fmla="*/ 1 w 545"/>
                  <a:gd name="T75" fmla="*/ 0 h 654"/>
                  <a:gd name="T76" fmla="*/ 2 w 545"/>
                  <a:gd name="T77" fmla="*/ 0 h 654"/>
                  <a:gd name="T78" fmla="*/ 4 w 545"/>
                  <a:gd name="T79" fmla="*/ 0 h 654"/>
                  <a:gd name="T80" fmla="*/ 6 w 545"/>
                  <a:gd name="T81" fmla="*/ 0 h 654"/>
                  <a:gd name="T82" fmla="*/ 13 w 545"/>
                  <a:gd name="T83" fmla="*/ 9 h 6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45" h="654">
                    <a:moveTo>
                      <a:pt x="211" y="136"/>
                    </a:moveTo>
                    <a:lnTo>
                      <a:pt x="255" y="196"/>
                    </a:lnTo>
                    <a:lnTo>
                      <a:pt x="295" y="256"/>
                    </a:lnTo>
                    <a:lnTo>
                      <a:pt x="338" y="316"/>
                    </a:lnTo>
                    <a:lnTo>
                      <a:pt x="379" y="376"/>
                    </a:lnTo>
                    <a:lnTo>
                      <a:pt x="423" y="439"/>
                    </a:lnTo>
                    <a:lnTo>
                      <a:pt x="464" y="499"/>
                    </a:lnTo>
                    <a:lnTo>
                      <a:pt x="505" y="559"/>
                    </a:lnTo>
                    <a:lnTo>
                      <a:pt x="545" y="619"/>
                    </a:lnTo>
                    <a:lnTo>
                      <a:pt x="522" y="624"/>
                    </a:lnTo>
                    <a:lnTo>
                      <a:pt x="497" y="630"/>
                    </a:lnTo>
                    <a:lnTo>
                      <a:pt x="469" y="632"/>
                    </a:lnTo>
                    <a:lnTo>
                      <a:pt x="445" y="637"/>
                    </a:lnTo>
                    <a:lnTo>
                      <a:pt x="418" y="640"/>
                    </a:lnTo>
                    <a:lnTo>
                      <a:pt x="393" y="646"/>
                    </a:lnTo>
                    <a:lnTo>
                      <a:pt x="366" y="649"/>
                    </a:lnTo>
                    <a:lnTo>
                      <a:pt x="342" y="654"/>
                    </a:lnTo>
                    <a:lnTo>
                      <a:pt x="338" y="626"/>
                    </a:lnTo>
                    <a:lnTo>
                      <a:pt x="336" y="602"/>
                    </a:lnTo>
                    <a:lnTo>
                      <a:pt x="336" y="578"/>
                    </a:lnTo>
                    <a:lnTo>
                      <a:pt x="336" y="553"/>
                    </a:lnTo>
                    <a:lnTo>
                      <a:pt x="347" y="553"/>
                    </a:lnTo>
                    <a:lnTo>
                      <a:pt x="361" y="553"/>
                    </a:lnTo>
                    <a:lnTo>
                      <a:pt x="374" y="553"/>
                    </a:lnTo>
                    <a:lnTo>
                      <a:pt x="386" y="550"/>
                    </a:lnTo>
                    <a:lnTo>
                      <a:pt x="396" y="550"/>
                    </a:lnTo>
                    <a:lnTo>
                      <a:pt x="407" y="545"/>
                    </a:lnTo>
                    <a:lnTo>
                      <a:pt x="415" y="537"/>
                    </a:lnTo>
                    <a:lnTo>
                      <a:pt x="421" y="523"/>
                    </a:lnTo>
                    <a:lnTo>
                      <a:pt x="421" y="509"/>
                    </a:lnTo>
                    <a:lnTo>
                      <a:pt x="418" y="499"/>
                    </a:lnTo>
                    <a:lnTo>
                      <a:pt x="412" y="488"/>
                    </a:lnTo>
                    <a:lnTo>
                      <a:pt x="402" y="483"/>
                    </a:lnTo>
                    <a:lnTo>
                      <a:pt x="391" y="479"/>
                    </a:lnTo>
                    <a:lnTo>
                      <a:pt x="377" y="477"/>
                    </a:lnTo>
                    <a:lnTo>
                      <a:pt x="366" y="477"/>
                    </a:lnTo>
                    <a:lnTo>
                      <a:pt x="356" y="477"/>
                    </a:lnTo>
                    <a:lnTo>
                      <a:pt x="342" y="477"/>
                    </a:lnTo>
                    <a:lnTo>
                      <a:pt x="331" y="477"/>
                    </a:lnTo>
                    <a:lnTo>
                      <a:pt x="322" y="477"/>
                    </a:lnTo>
                    <a:lnTo>
                      <a:pt x="312" y="477"/>
                    </a:lnTo>
                    <a:lnTo>
                      <a:pt x="298" y="463"/>
                    </a:lnTo>
                    <a:lnTo>
                      <a:pt x="285" y="447"/>
                    </a:lnTo>
                    <a:lnTo>
                      <a:pt x="271" y="430"/>
                    </a:lnTo>
                    <a:lnTo>
                      <a:pt x="260" y="414"/>
                    </a:lnTo>
                    <a:lnTo>
                      <a:pt x="246" y="401"/>
                    </a:lnTo>
                    <a:lnTo>
                      <a:pt x="235" y="384"/>
                    </a:lnTo>
                    <a:lnTo>
                      <a:pt x="225" y="368"/>
                    </a:lnTo>
                    <a:lnTo>
                      <a:pt x="211" y="354"/>
                    </a:lnTo>
                    <a:lnTo>
                      <a:pt x="214" y="338"/>
                    </a:lnTo>
                    <a:lnTo>
                      <a:pt x="216" y="324"/>
                    </a:lnTo>
                    <a:lnTo>
                      <a:pt x="214" y="313"/>
                    </a:lnTo>
                    <a:lnTo>
                      <a:pt x="200" y="302"/>
                    </a:lnTo>
                    <a:lnTo>
                      <a:pt x="202" y="292"/>
                    </a:lnTo>
                    <a:lnTo>
                      <a:pt x="197" y="283"/>
                    </a:lnTo>
                    <a:lnTo>
                      <a:pt x="189" y="278"/>
                    </a:lnTo>
                    <a:lnTo>
                      <a:pt x="186" y="267"/>
                    </a:lnTo>
                    <a:lnTo>
                      <a:pt x="120" y="177"/>
                    </a:lnTo>
                    <a:lnTo>
                      <a:pt x="137" y="175"/>
                    </a:lnTo>
                    <a:lnTo>
                      <a:pt x="154" y="171"/>
                    </a:lnTo>
                    <a:lnTo>
                      <a:pt x="167" y="169"/>
                    </a:lnTo>
                    <a:lnTo>
                      <a:pt x="175" y="157"/>
                    </a:lnTo>
                    <a:lnTo>
                      <a:pt x="175" y="150"/>
                    </a:lnTo>
                    <a:lnTo>
                      <a:pt x="178" y="141"/>
                    </a:lnTo>
                    <a:lnTo>
                      <a:pt x="181" y="134"/>
                    </a:lnTo>
                    <a:lnTo>
                      <a:pt x="181" y="128"/>
                    </a:lnTo>
                    <a:lnTo>
                      <a:pt x="170" y="117"/>
                    </a:lnTo>
                    <a:lnTo>
                      <a:pt x="156" y="106"/>
                    </a:lnTo>
                    <a:lnTo>
                      <a:pt x="142" y="101"/>
                    </a:lnTo>
                    <a:lnTo>
                      <a:pt x="129" y="95"/>
                    </a:lnTo>
                    <a:lnTo>
                      <a:pt x="115" y="93"/>
                    </a:lnTo>
                    <a:lnTo>
                      <a:pt x="99" y="93"/>
                    </a:lnTo>
                    <a:lnTo>
                      <a:pt x="85" y="95"/>
                    </a:lnTo>
                    <a:lnTo>
                      <a:pt x="69" y="98"/>
                    </a:lnTo>
                    <a:lnTo>
                      <a:pt x="0" y="8"/>
                    </a:lnTo>
                    <a:lnTo>
                      <a:pt x="12" y="5"/>
                    </a:lnTo>
                    <a:lnTo>
                      <a:pt x="23" y="3"/>
                    </a:lnTo>
                    <a:lnTo>
                      <a:pt x="34" y="3"/>
                    </a:lnTo>
                    <a:lnTo>
                      <a:pt x="44" y="8"/>
                    </a:lnTo>
                    <a:lnTo>
                      <a:pt x="64" y="5"/>
                    </a:lnTo>
                    <a:lnTo>
                      <a:pt x="80" y="3"/>
                    </a:lnTo>
                    <a:lnTo>
                      <a:pt x="96" y="0"/>
                    </a:lnTo>
                    <a:lnTo>
                      <a:pt x="110" y="3"/>
                    </a:lnTo>
                    <a:lnTo>
                      <a:pt x="211" y="136"/>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50" name="Freeform 42"/>
              <p:cNvSpPr>
                <a:spLocks/>
              </p:cNvSpPr>
              <p:nvPr/>
            </p:nvSpPr>
            <p:spPr bwMode="auto">
              <a:xfrm>
                <a:off x="2702" y="2062"/>
                <a:ext cx="83" cy="205"/>
              </a:xfrm>
              <a:custGeom>
                <a:avLst/>
                <a:gdLst>
                  <a:gd name="T0" fmla="*/ 2 w 329"/>
                  <a:gd name="T1" fmla="*/ 1 h 820"/>
                  <a:gd name="T2" fmla="*/ 3 w 329"/>
                  <a:gd name="T3" fmla="*/ 2 h 820"/>
                  <a:gd name="T4" fmla="*/ 3 w 329"/>
                  <a:gd name="T5" fmla="*/ 2 h 820"/>
                  <a:gd name="T6" fmla="*/ 4 w 329"/>
                  <a:gd name="T7" fmla="*/ 3 h 820"/>
                  <a:gd name="T8" fmla="*/ 4 w 329"/>
                  <a:gd name="T9" fmla="*/ 4 h 820"/>
                  <a:gd name="T10" fmla="*/ 6 w 329"/>
                  <a:gd name="T11" fmla="*/ 8 h 820"/>
                  <a:gd name="T12" fmla="*/ 8 w 329"/>
                  <a:gd name="T13" fmla="*/ 13 h 820"/>
                  <a:gd name="T14" fmla="*/ 10 w 329"/>
                  <a:gd name="T15" fmla="*/ 18 h 820"/>
                  <a:gd name="T16" fmla="*/ 12 w 329"/>
                  <a:gd name="T17" fmla="*/ 22 h 820"/>
                  <a:gd name="T18" fmla="*/ 14 w 329"/>
                  <a:gd name="T19" fmla="*/ 27 h 820"/>
                  <a:gd name="T20" fmla="*/ 16 w 329"/>
                  <a:gd name="T21" fmla="*/ 31 h 820"/>
                  <a:gd name="T22" fmla="*/ 18 w 329"/>
                  <a:gd name="T23" fmla="*/ 35 h 820"/>
                  <a:gd name="T24" fmla="*/ 20 w 329"/>
                  <a:gd name="T25" fmla="*/ 40 h 820"/>
                  <a:gd name="T26" fmla="*/ 21 w 329"/>
                  <a:gd name="T27" fmla="*/ 43 h 820"/>
                  <a:gd name="T28" fmla="*/ 21 w 329"/>
                  <a:gd name="T29" fmla="*/ 45 h 820"/>
                  <a:gd name="T30" fmla="*/ 21 w 329"/>
                  <a:gd name="T31" fmla="*/ 48 h 820"/>
                  <a:gd name="T32" fmla="*/ 21 w 329"/>
                  <a:gd name="T33" fmla="*/ 51 h 820"/>
                  <a:gd name="T34" fmla="*/ 21 w 329"/>
                  <a:gd name="T35" fmla="*/ 51 h 820"/>
                  <a:gd name="T36" fmla="*/ 20 w 329"/>
                  <a:gd name="T37" fmla="*/ 51 h 820"/>
                  <a:gd name="T38" fmla="*/ 20 w 329"/>
                  <a:gd name="T39" fmla="*/ 51 h 820"/>
                  <a:gd name="T40" fmla="*/ 19 w 329"/>
                  <a:gd name="T41" fmla="*/ 51 h 820"/>
                  <a:gd name="T42" fmla="*/ 20 w 329"/>
                  <a:gd name="T43" fmla="*/ 51 h 820"/>
                  <a:gd name="T44" fmla="*/ 19 w 329"/>
                  <a:gd name="T45" fmla="*/ 51 h 820"/>
                  <a:gd name="T46" fmla="*/ 19 w 329"/>
                  <a:gd name="T47" fmla="*/ 51 h 820"/>
                  <a:gd name="T48" fmla="*/ 19 w 329"/>
                  <a:gd name="T49" fmla="*/ 50 h 820"/>
                  <a:gd name="T50" fmla="*/ 20 w 329"/>
                  <a:gd name="T51" fmla="*/ 49 h 820"/>
                  <a:gd name="T52" fmla="*/ 21 w 329"/>
                  <a:gd name="T53" fmla="*/ 45 h 820"/>
                  <a:gd name="T54" fmla="*/ 20 w 329"/>
                  <a:gd name="T55" fmla="*/ 42 h 820"/>
                  <a:gd name="T56" fmla="*/ 19 w 329"/>
                  <a:gd name="T57" fmla="*/ 41 h 820"/>
                  <a:gd name="T58" fmla="*/ 19 w 329"/>
                  <a:gd name="T59" fmla="*/ 43 h 820"/>
                  <a:gd name="T60" fmla="*/ 19 w 329"/>
                  <a:gd name="T61" fmla="*/ 45 h 820"/>
                  <a:gd name="T62" fmla="*/ 19 w 329"/>
                  <a:gd name="T63" fmla="*/ 47 h 820"/>
                  <a:gd name="T64" fmla="*/ 19 w 329"/>
                  <a:gd name="T65" fmla="*/ 50 h 820"/>
                  <a:gd name="T66" fmla="*/ 17 w 329"/>
                  <a:gd name="T67" fmla="*/ 44 h 820"/>
                  <a:gd name="T68" fmla="*/ 14 w 329"/>
                  <a:gd name="T69" fmla="*/ 39 h 820"/>
                  <a:gd name="T70" fmla="*/ 12 w 329"/>
                  <a:gd name="T71" fmla="*/ 34 h 820"/>
                  <a:gd name="T72" fmla="*/ 10 w 329"/>
                  <a:gd name="T73" fmla="*/ 28 h 820"/>
                  <a:gd name="T74" fmla="*/ 7 w 329"/>
                  <a:gd name="T75" fmla="*/ 23 h 820"/>
                  <a:gd name="T76" fmla="*/ 5 w 329"/>
                  <a:gd name="T77" fmla="*/ 18 h 820"/>
                  <a:gd name="T78" fmla="*/ 3 w 329"/>
                  <a:gd name="T79" fmla="*/ 12 h 820"/>
                  <a:gd name="T80" fmla="*/ 0 w 329"/>
                  <a:gd name="T81" fmla="*/ 7 h 820"/>
                  <a:gd name="T82" fmla="*/ 0 w 329"/>
                  <a:gd name="T83" fmla="*/ 5 h 820"/>
                  <a:gd name="T84" fmla="*/ 1 w 329"/>
                  <a:gd name="T85" fmla="*/ 3 h 820"/>
                  <a:gd name="T86" fmla="*/ 1 w 329"/>
                  <a:gd name="T87" fmla="*/ 2 h 820"/>
                  <a:gd name="T88" fmla="*/ 1 w 329"/>
                  <a:gd name="T89" fmla="*/ 0 h 820"/>
                  <a:gd name="T90" fmla="*/ 2 w 329"/>
                  <a:gd name="T91" fmla="*/ 0 h 820"/>
                  <a:gd name="T92" fmla="*/ 2 w 329"/>
                  <a:gd name="T93" fmla="*/ 0 h 820"/>
                  <a:gd name="T94" fmla="*/ 2 w 329"/>
                  <a:gd name="T95" fmla="*/ 1 h 820"/>
                  <a:gd name="T96" fmla="*/ 2 w 329"/>
                  <a:gd name="T97" fmla="*/ 1 h 82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29" h="820">
                    <a:moveTo>
                      <a:pt x="35" y="11"/>
                    </a:moveTo>
                    <a:lnTo>
                      <a:pt x="38" y="25"/>
                    </a:lnTo>
                    <a:lnTo>
                      <a:pt x="46" y="35"/>
                    </a:lnTo>
                    <a:lnTo>
                      <a:pt x="54" y="48"/>
                    </a:lnTo>
                    <a:lnTo>
                      <a:pt x="59" y="60"/>
                    </a:lnTo>
                    <a:lnTo>
                      <a:pt x="89" y="133"/>
                    </a:lnTo>
                    <a:lnTo>
                      <a:pt x="122" y="204"/>
                    </a:lnTo>
                    <a:lnTo>
                      <a:pt x="155" y="278"/>
                    </a:lnTo>
                    <a:lnTo>
                      <a:pt x="188" y="349"/>
                    </a:lnTo>
                    <a:lnTo>
                      <a:pt x="220" y="422"/>
                    </a:lnTo>
                    <a:lnTo>
                      <a:pt x="253" y="492"/>
                    </a:lnTo>
                    <a:lnTo>
                      <a:pt x="289" y="563"/>
                    </a:lnTo>
                    <a:lnTo>
                      <a:pt x="321" y="634"/>
                    </a:lnTo>
                    <a:lnTo>
                      <a:pt x="324" y="678"/>
                    </a:lnTo>
                    <a:lnTo>
                      <a:pt x="326" y="724"/>
                    </a:lnTo>
                    <a:lnTo>
                      <a:pt x="329" y="768"/>
                    </a:lnTo>
                    <a:lnTo>
                      <a:pt x="329" y="814"/>
                    </a:lnTo>
                    <a:lnTo>
                      <a:pt x="324" y="814"/>
                    </a:lnTo>
                    <a:lnTo>
                      <a:pt x="319" y="818"/>
                    </a:lnTo>
                    <a:lnTo>
                      <a:pt x="313" y="820"/>
                    </a:lnTo>
                    <a:lnTo>
                      <a:pt x="305" y="820"/>
                    </a:lnTo>
                    <a:lnTo>
                      <a:pt x="308" y="814"/>
                    </a:lnTo>
                    <a:lnTo>
                      <a:pt x="305" y="812"/>
                    </a:lnTo>
                    <a:lnTo>
                      <a:pt x="303" y="806"/>
                    </a:lnTo>
                    <a:lnTo>
                      <a:pt x="303" y="800"/>
                    </a:lnTo>
                    <a:lnTo>
                      <a:pt x="319" y="779"/>
                    </a:lnTo>
                    <a:lnTo>
                      <a:pt x="324" y="719"/>
                    </a:lnTo>
                    <a:lnTo>
                      <a:pt x="316" y="664"/>
                    </a:lnTo>
                    <a:lnTo>
                      <a:pt x="299" y="651"/>
                    </a:lnTo>
                    <a:lnTo>
                      <a:pt x="299" y="689"/>
                    </a:lnTo>
                    <a:lnTo>
                      <a:pt x="303" y="722"/>
                    </a:lnTo>
                    <a:lnTo>
                      <a:pt x="303" y="757"/>
                    </a:lnTo>
                    <a:lnTo>
                      <a:pt x="299" y="795"/>
                    </a:lnTo>
                    <a:lnTo>
                      <a:pt x="261" y="708"/>
                    </a:lnTo>
                    <a:lnTo>
                      <a:pt x="223" y="623"/>
                    </a:lnTo>
                    <a:lnTo>
                      <a:pt x="185" y="536"/>
                    </a:lnTo>
                    <a:lnTo>
                      <a:pt x="149" y="452"/>
                    </a:lnTo>
                    <a:lnTo>
                      <a:pt x="112" y="365"/>
                    </a:lnTo>
                    <a:lnTo>
                      <a:pt x="73" y="280"/>
                    </a:lnTo>
                    <a:lnTo>
                      <a:pt x="38" y="193"/>
                    </a:lnTo>
                    <a:lnTo>
                      <a:pt x="0" y="108"/>
                    </a:lnTo>
                    <a:lnTo>
                      <a:pt x="2" y="81"/>
                    </a:lnTo>
                    <a:lnTo>
                      <a:pt x="8" y="51"/>
                    </a:lnTo>
                    <a:lnTo>
                      <a:pt x="13" y="25"/>
                    </a:lnTo>
                    <a:lnTo>
                      <a:pt x="21" y="0"/>
                    </a:lnTo>
                    <a:lnTo>
                      <a:pt x="27" y="0"/>
                    </a:lnTo>
                    <a:lnTo>
                      <a:pt x="32" y="2"/>
                    </a:lnTo>
                    <a:lnTo>
                      <a:pt x="35" y="7"/>
                    </a:lnTo>
                    <a:lnTo>
                      <a:pt x="35" y="11"/>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51" name="Freeform 43"/>
              <p:cNvSpPr>
                <a:spLocks/>
              </p:cNvSpPr>
              <p:nvPr/>
            </p:nvSpPr>
            <p:spPr bwMode="auto">
              <a:xfrm>
                <a:off x="2780" y="2064"/>
                <a:ext cx="281" cy="106"/>
              </a:xfrm>
              <a:custGeom>
                <a:avLst/>
                <a:gdLst>
                  <a:gd name="T0" fmla="*/ 69 w 1126"/>
                  <a:gd name="T1" fmla="*/ 18 h 423"/>
                  <a:gd name="T2" fmla="*/ 66 w 1126"/>
                  <a:gd name="T3" fmla="*/ 19 h 423"/>
                  <a:gd name="T4" fmla="*/ 63 w 1126"/>
                  <a:gd name="T5" fmla="*/ 20 h 423"/>
                  <a:gd name="T6" fmla="*/ 59 w 1126"/>
                  <a:gd name="T7" fmla="*/ 20 h 423"/>
                  <a:gd name="T8" fmla="*/ 55 w 1126"/>
                  <a:gd name="T9" fmla="*/ 21 h 423"/>
                  <a:gd name="T10" fmla="*/ 50 w 1126"/>
                  <a:gd name="T11" fmla="*/ 22 h 423"/>
                  <a:gd name="T12" fmla="*/ 44 w 1126"/>
                  <a:gd name="T13" fmla="*/ 23 h 423"/>
                  <a:gd name="T14" fmla="*/ 39 w 1126"/>
                  <a:gd name="T15" fmla="*/ 23 h 423"/>
                  <a:gd name="T16" fmla="*/ 34 w 1126"/>
                  <a:gd name="T17" fmla="*/ 24 h 423"/>
                  <a:gd name="T18" fmla="*/ 28 w 1126"/>
                  <a:gd name="T19" fmla="*/ 25 h 423"/>
                  <a:gd name="T20" fmla="*/ 23 w 1126"/>
                  <a:gd name="T21" fmla="*/ 25 h 423"/>
                  <a:gd name="T22" fmla="*/ 18 w 1126"/>
                  <a:gd name="T23" fmla="*/ 26 h 423"/>
                  <a:gd name="T24" fmla="*/ 14 w 1126"/>
                  <a:gd name="T25" fmla="*/ 27 h 423"/>
                  <a:gd name="T26" fmla="*/ 12 w 1126"/>
                  <a:gd name="T27" fmla="*/ 27 h 423"/>
                  <a:gd name="T28" fmla="*/ 11 w 1126"/>
                  <a:gd name="T29" fmla="*/ 26 h 423"/>
                  <a:gd name="T30" fmla="*/ 9 w 1126"/>
                  <a:gd name="T31" fmla="*/ 26 h 423"/>
                  <a:gd name="T32" fmla="*/ 7 w 1126"/>
                  <a:gd name="T33" fmla="*/ 24 h 423"/>
                  <a:gd name="T34" fmla="*/ 5 w 1126"/>
                  <a:gd name="T35" fmla="*/ 20 h 423"/>
                  <a:gd name="T36" fmla="*/ 3 w 1126"/>
                  <a:gd name="T37" fmla="*/ 16 h 423"/>
                  <a:gd name="T38" fmla="*/ 1 w 1126"/>
                  <a:gd name="T39" fmla="*/ 12 h 423"/>
                  <a:gd name="T40" fmla="*/ 2 w 1126"/>
                  <a:gd name="T41" fmla="*/ 13 h 423"/>
                  <a:gd name="T42" fmla="*/ 9 w 1126"/>
                  <a:gd name="T43" fmla="*/ 18 h 423"/>
                  <a:gd name="T44" fmla="*/ 16 w 1126"/>
                  <a:gd name="T45" fmla="*/ 21 h 423"/>
                  <a:gd name="T46" fmla="*/ 25 w 1126"/>
                  <a:gd name="T47" fmla="*/ 23 h 423"/>
                  <a:gd name="T48" fmla="*/ 34 w 1126"/>
                  <a:gd name="T49" fmla="*/ 23 h 423"/>
                  <a:gd name="T50" fmla="*/ 43 w 1126"/>
                  <a:gd name="T51" fmla="*/ 22 h 423"/>
                  <a:gd name="T52" fmla="*/ 50 w 1126"/>
                  <a:gd name="T53" fmla="*/ 19 h 423"/>
                  <a:gd name="T54" fmla="*/ 57 w 1126"/>
                  <a:gd name="T55" fmla="*/ 15 h 423"/>
                  <a:gd name="T56" fmla="*/ 60 w 1126"/>
                  <a:gd name="T57" fmla="*/ 10 h 423"/>
                  <a:gd name="T58" fmla="*/ 60 w 1126"/>
                  <a:gd name="T59" fmla="*/ 3 h 423"/>
                  <a:gd name="T60" fmla="*/ 60 w 1126"/>
                  <a:gd name="T61" fmla="*/ 2 h 423"/>
                  <a:gd name="T62" fmla="*/ 63 w 1126"/>
                  <a:gd name="T63" fmla="*/ 6 h 423"/>
                  <a:gd name="T64" fmla="*/ 66 w 1126"/>
                  <a:gd name="T65" fmla="*/ 10 h 423"/>
                  <a:gd name="T66" fmla="*/ 69 w 1126"/>
                  <a:gd name="T67" fmla="*/ 15 h 4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26" h="423">
                    <a:moveTo>
                      <a:pt x="1126" y="262"/>
                    </a:moveTo>
                    <a:lnTo>
                      <a:pt x="1104" y="278"/>
                    </a:lnTo>
                    <a:lnTo>
                      <a:pt x="1082" y="292"/>
                    </a:lnTo>
                    <a:lnTo>
                      <a:pt x="1058" y="301"/>
                    </a:lnTo>
                    <a:lnTo>
                      <a:pt x="1034" y="306"/>
                    </a:lnTo>
                    <a:lnTo>
                      <a:pt x="1006" y="312"/>
                    </a:lnTo>
                    <a:lnTo>
                      <a:pt x="979" y="314"/>
                    </a:lnTo>
                    <a:lnTo>
                      <a:pt x="952" y="317"/>
                    </a:lnTo>
                    <a:lnTo>
                      <a:pt x="924" y="322"/>
                    </a:lnTo>
                    <a:lnTo>
                      <a:pt x="881" y="331"/>
                    </a:lnTo>
                    <a:lnTo>
                      <a:pt x="839" y="336"/>
                    </a:lnTo>
                    <a:lnTo>
                      <a:pt x="796" y="344"/>
                    </a:lnTo>
                    <a:lnTo>
                      <a:pt x="752" y="349"/>
                    </a:lnTo>
                    <a:lnTo>
                      <a:pt x="712" y="358"/>
                    </a:lnTo>
                    <a:lnTo>
                      <a:pt x="668" y="363"/>
                    </a:lnTo>
                    <a:lnTo>
                      <a:pt x="625" y="368"/>
                    </a:lnTo>
                    <a:lnTo>
                      <a:pt x="584" y="374"/>
                    </a:lnTo>
                    <a:lnTo>
                      <a:pt x="540" y="379"/>
                    </a:lnTo>
                    <a:lnTo>
                      <a:pt x="499" y="388"/>
                    </a:lnTo>
                    <a:lnTo>
                      <a:pt x="455" y="393"/>
                    </a:lnTo>
                    <a:lnTo>
                      <a:pt x="414" y="399"/>
                    </a:lnTo>
                    <a:lnTo>
                      <a:pt x="371" y="404"/>
                    </a:lnTo>
                    <a:lnTo>
                      <a:pt x="330" y="409"/>
                    </a:lnTo>
                    <a:lnTo>
                      <a:pt x="287" y="418"/>
                    </a:lnTo>
                    <a:lnTo>
                      <a:pt x="246" y="423"/>
                    </a:lnTo>
                    <a:lnTo>
                      <a:pt x="232" y="423"/>
                    </a:lnTo>
                    <a:lnTo>
                      <a:pt x="216" y="423"/>
                    </a:lnTo>
                    <a:lnTo>
                      <a:pt x="202" y="423"/>
                    </a:lnTo>
                    <a:lnTo>
                      <a:pt x="188" y="420"/>
                    </a:lnTo>
                    <a:lnTo>
                      <a:pt x="172" y="420"/>
                    </a:lnTo>
                    <a:lnTo>
                      <a:pt x="158" y="415"/>
                    </a:lnTo>
                    <a:lnTo>
                      <a:pt x="145" y="412"/>
                    </a:lnTo>
                    <a:lnTo>
                      <a:pt x="131" y="407"/>
                    </a:lnTo>
                    <a:lnTo>
                      <a:pt x="112" y="379"/>
                    </a:lnTo>
                    <a:lnTo>
                      <a:pt x="96" y="349"/>
                    </a:lnTo>
                    <a:lnTo>
                      <a:pt x="80" y="319"/>
                    </a:lnTo>
                    <a:lnTo>
                      <a:pt x="66" y="289"/>
                    </a:lnTo>
                    <a:lnTo>
                      <a:pt x="50" y="257"/>
                    </a:lnTo>
                    <a:lnTo>
                      <a:pt x="33" y="227"/>
                    </a:lnTo>
                    <a:lnTo>
                      <a:pt x="16" y="197"/>
                    </a:lnTo>
                    <a:lnTo>
                      <a:pt x="0" y="167"/>
                    </a:lnTo>
                    <a:lnTo>
                      <a:pt x="39" y="208"/>
                    </a:lnTo>
                    <a:lnTo>
                      <a:pt x="85" y="246"/>
                    </a:lnTo>
                    <a:lnTo>
                      <a:pt x="140" y="278"/>
                    </a:lnTo>
                    <a:lnTo>
                      <a:pt x="200" y="306"/>
                    </a:lnTo>
                    <a:lnTo>
                      <a:pt x="265" y="328"/>
                    </a:lnTo>
                    <a:lnTo>
                      <a:pt x="333" y="347"/>
                    </a:lnTo>
                    <a:lnTo>
                      <a:pt x="404" y="358"/>
                    </a:lnTo>
                    <a:lnTo>
                      <a:pt x="478" y="363"/>
                    </a:lnTo>
                    <a:lnTo>
                      <a:pt x="549" y="363"/>
                    </a:lnTo>
                    <a:lnTo>
                      <a:pt x="619" y="358"/>
                    </a:lnTo>
                    <a:lnTo>
                      <a:pt x="687" y="349"/>
                    </a:lnTo>
                    <a:lnTo>
                      <a:pt x="750" y="331"/>
                    </a:lnTo>
                    <a:lnTo>
                      <a:pt x="809" y="308"/>
                    </a:lnTo>
                    <a:lnTo>
                      <a:pt x="864" y="278"/>
                    </a:lnTo>
                    <a:lnTo>
                      <a:pt x="908" y="243"/>
                    </a:lnTo>
                    <a:lnTo>
                      <a:pt x="946" y="202"/>
                    </a:lnTo>
                    <a:lnTo>
                      <a:pt x="960" y="151"/>
                    </a:lnTo>
                    <a:lnTo>
                      <a:pt x="970" y="96"/>
                    </a:lnTo>
                    <a:lnTo>
                      <a:pt x="968" y="44"/>
                    </a:lnTo>
                    <a:lnTo>
                      <a:pt x="940" y="0"/>
                    </a:lnTo>
                    <a:lnTo>
                      <a:pt x="965" y="31"/>
                    </a:lnTo>
                    <a:lnTo>
                      <a:pt x="990" y="64"/>
                    </a:lnTo>
                    <a:lnTo>
                      <a:pt x="1014" y="96"/>
                    </a:lnTo>
                    <a:lnTo>
                      <a:pt x="1036" y="129"/>
                    </a:lnTo>
                    <a:lnTo>
                      <a:pt x="1058" y="161"/>
                    </a:lnTo>
                    <a:lnTo>
                      <a:pt x="1082" y="195"/>
                    </a:lnTo>
                    <a:lnTo>
                      <a:pt x="1104" y="230"/>
                    </a:lnTo>
                    <a:lnTo>
                      <a:pt x="1126" y="262"/>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52" name="Freeform 44"/>
              <p:cNvSpPr>
                <a:spLocks/>
              </p:cNvSpPr>
              <p:nvPr/>
            </p:nvSpPr>
            <p:spPr bwMode="auto">
              <a:xfrm>
                <a:off x="2646" y="2067"/>
                <a:ext cx="83" cy="211"/>
              </a:xfrm>
              <a:custGeom>
                <a:avLst/>
                <a:gdLst>
                  <a:gd name="T0" fmla="*/ 3 w 330"/>
                  <a:gd name="T1" fmla="*/ 1 h 842"/>
                  <a:gd name="T2" fmla="*/ 3 w 330"/>
                  <a:gd name="T3" fmla="*/ 3 h 842"/>
                  <a:gd name="T4" fmla="*/ 4 w 330"/>
                  <a:gd name="T5" fmla="*/ 4 h 842"/>
                  <a:gd name="T6" fmla="*/ 4 w 330"/>
                  <a:gd name="T7" fmla="*/ 6 h 842"/>
                  <a:gd name="T8" fmla="*/ 5 w 330"/>
                  <a:gd name="T9" fmla="*/ 7 h 842"/>
                  <a:gd name="T10" fmla="*/ 5 w 330"/>
                  <a:gd name="T11" fmla="*/ 7 h 842"/>
                  <a:gd name="T12" fmla="*/ 7 w 330"/>
                  <a:gd name="T13" fmla="*/ 12 h 842"/>
                  <a:gd name="T14" fmla="*/ 9 w 330"/>
                  <a:gd name="T15" fmla="*/ 16 h 842"/>
                  <a:gd name="T16" fmla="*/ 11 w 330"/>
                  <a:gd name="T17" fmla="*/ 21 h 842"/>
                  <a:gd name="T18" fmla="*/ 13 w 330"/>
                  <a:gd name="T19" fmla="*/ 26 h 842"/>
                  <a:gd name="T20" fmla="*/ 15 w 330"/>
                  <a:gd name="T21" fmla="*/ 30 h 842"/>
                  <a:gd name="T22" fmla="*/ 17 w 330"/>
                  <a:gd name="T23" fmla="*/ 35 h 842"/>
                  <a:gd name="T24" fmla="*/ 19 w 330"/>
                  <a:gd name="T25" fmla="*/ 39 h 842"/>
                  <a:gd name="T26" fmla="*/ 21 w 330"/>
                  <a:gd name="T27" fmla="*/ 44 h 842"/>
                  <a:gd name="T28" fmla="*/ 20 w 330"/>
                  <a:gd name="T29" fmla="*/ 46 h 842"/>
                  <a:gd name="T30" fmla="*/ 21 w 330"/>
                  <a:gd name="T31" fmla="*/ 48 h 842"/>
                  <a:gd name="T32" fmla="*/ 21 w 330"/>
                  <a:gd name="T33" fmla="*/ 50 h 842"/>
                  <a:gd name="T34" fmla="*/ 21 w 330"/>
                  <a:gd name="T35" fmla="*/ 51 h 842"/>
                  <a:gd name="T36" fmla="*/ 21 w 330"/>
                  <a:gd name="T37" fmla="*/ 52 h 842"/>
                  <a:gd name="T38" fmla="*/ 20 w 330"/>
                  <a:gd name="T39" fmla="*/ 53 h 842"/>
                  <a:gd name="T40" fmla="*/ 19 w 330"/>
                  <a:gd name="T41" fmla="*/ 53 h 842"/>
                  <a:gd name="T42" fmla="*/ 19 w 330"/>
                  <a:gd name="T43" fmla="*/ 53 h 842"/>
                  <a:gd name="T44" fmla="*/ 16 w 330"/>
                  <a:gd name="T45" fmla="*/ 47 h 842"/>
                  <a:gd name="T46" fmla="*/ 14 w 330"/>
                  <a:gd name="T47" fmla="*/ 41 h 842"/>
                  <a:gd name="T48" fmla="*/ 12 w 330"/>
                  <a:gd name="T49" fmla="*/ 36 h 842"/>
                  <a:gd name="T50" fmla="*/ 9 w 330"/>
                  <a:gd name="T51" fmla="*/ 30 h 842"/>
                  <a:gd name="T52" fmla="*/ 7 w 330"/>
                  <a:gd name="T53" fmla="*/ 24 h 842"/>
                  <a:gd name="T54" fmla="*/ 5 w 330"/>
                  <a:gd name="T55" fmla="*/ 18 h 842"/>
                  <a:gd name="T56" fmla="*/ 3 w 330"/>
                  <a:gd name="T57" fmla="*/ 13 h 842"/>
                  <a:gd name="T58" fmla="*/ 0 w 330"/>
                  <a:gd name="T59" fmla="*/ 7 h 842"/>
                  <a:gd name="T60" fmla="*/ 0 w 330"/>
                  <a:gd name="T61" fmla="*/ 6 h 842"/>
                  <a:gd name="T62" fmla="*/ 0 w 330"/>
                  <a:gd name="T63" fmla="*/ 5 h 842"/>
                  <a:gd name="T64" fmla="*/ 1 w 330"/>
                  <a:gd name="T65" fmla="*/ 3 h 842"/>
                  <a:gd name="T66" fmla="*/ 1 w 330"/>
                  <a:gd name="T67" fmla="*/ 2 h 842"/>
                  <a:gd name="T68" fmla="*/ 1 w 330"/>
                  <a:gd name="T69" fmla="*/ 1 h 842"/>
                  <a:gd name="T70" fmla="*/ 2 w 330"/>
                  <a:gd name="T71" fmla="*/ 0 h 842"/>
                  <a:gd name="T72" fmla="*/ 3 w 330"/>
                  <a:gd name="T73" fmla="*/ 1 h 8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0" h="842">
                    <a:moveTo>
                      <a:pt x="44" y="20"/>
                    </a:moveTo>
                    <a:lnTo>
                      <a:pt x="49" y="44"/>
                    </a:lnTo>
                    <a:lnTo>
                      <a:pt x="58" y="66"/>
                    </a:lnTo>
                    <a:lnTo>
                      <a:pt x="68" y="88"/>
                    </a:lnTo>
                    <a:lnTo>
                      <a:pt x="79" y="113"/>
                    </a:lnTo>
                    <a:lnTo>
                      <a:pt x="84" y="113"/>
                    </a:lnTo>
                    <a:lnTo>
                      <a:pt x="111" y="186"/>
                    </a:lnTo>
                    <a:lnTo>
                      <a:pt x="141" y="260"/>
                    </a:lnTo>
                    <a:lnTo>
                      <a:pt x="171" y="333"/>
                    </a:lnTo>
                    <a:lnTo>
                      <a:pt x="201" y="407"/>
                    </a:lnTo>
                    <a:lnTo>
                      <a:pt x="235" y="480"/>
                    </a:lnTo>
                    <a:lnTo>
                      <a:pt x="265" y="551"/>
                    </a:lnTo>
                    <a:lnTo>
                      <a:pt x="295" y="625"/>
                    </a:lnTo>
                    <a:lnTo>
                      <a:pt x="325" y="699"/>
                    </a:lnTo>
                    <a:lnTo>
                      <a:pt x="322" y="729"/>
                    </a:lnTo>
                    <a:lnTo>
                      <a:pt x="325" y="758"/>
                    </a:lnTo>
                    <a:lnTo>
                      <a:pt x="327" y="791"/>
                    </a:lnTo>
                    <a:lnTo>
                      <a:pt x="330" y="818"/>
                    </a:lnTo>
                    <a:lnTo>
                      <a:pt x="330" y="832"/>
                    </a:lnTo>
                    <a:lnTo>
                      <a:pt x="322" y="840"/>
                    </a:lnTo>
                    <a:lnTo>
                      <a:pt x="308" y="842"/>
                    </a:lnTo>
                    <a:lnTo>
                      <a:pt x="295" y="842"/>
                    </a:lnTo>
                    <a:lnTo>
                      <a:pt x="259" y="750"/>
                    </a:lnTo>
                    <a:lnTo>
                      <a:pt x="221" y="660"/>
                    </a:lnTo>
                    <a:lnTo>
                      <a:pt x="185" y="568"/>
                    </a:lnTo>
                    <a:lnTo>
                      <a:pt x="147" y="474"/>
                    </a:lnTo>
                    <a:lnTo>
                      <a:pt x="111" y="385"/>
                    </a:lnTo>
                    <a:lnTo>
                      <a:pt x="74" y="292"/>
                    </a:lnTo>
                    <a:lnTo>
                      <a:pt x="38" y="202"/>
                    </a:lnTo>
                    <a:lnTo>
                      <a:pt x="0" y="113"/>
                    </a:lnTo>
                    <a:lnTo>
                      <a:pt x="3" y="94"/>
                    </a:lnTo>
                    <a:lnTo>
                      <a:pt x="5" y="71"/>
                    </a:lnTo>
                    <a:lnTo>
                      <a:pt x="8" y="50"/>
                    </a:lnTo>
                    <a:lnTo>
                      <a:pt x="14" y="30"/>
                    </a:lnTo>
                    <a:lnTo>
                      <a:pt x="14" y="12"/>
                    </a:lnTo>
                    <a:lnTo>
                      <a:pt x="33" y="0"/>
                    </a:lnTo>
                    <a:lnTo>
                      <a:pt x="44" y="20"/>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53" name="Freeform 45"/>
              <p:cNvSpPr>
                <a:spLocks/>
              </p:cNvSpPr>
              <p:nvPr/>
            </p:nvSpPr>
            <p:spPr bwMode="auto">
              <a:xfrm>
                <a:off x="2774" y="2073"/>
                <a:ext cx="64" cy="30"/>
              </a:xfrm>
              <a:custGeom>
                <a:avLst/>
                <a:gdLst>
                  <a:gd name="T0" fmla="*/ 14 w 257"/>
                  <a:gd name="T1" fmla="*/ 0 h 120"/>
                  <a:gd name="T2" fmla="*/ 14 w 257"/>
                  <a:gd name="T3" fmla="*/ 1 h 120"/>
                  <a:gd name="T4" fmla="*/ 15 w 257"/>
                  <a:gd name="T5" fmla="*/ 2 h 120"/>
                  <a:gd name="T6" fmla="*/ 15 w 257"/>
                  <a:gd name="T7" fmla="*/ 3 h 120"/>
                  <a:gd name="T8" fmla="*/ 16 w 257"/>
                  <a:gd name="T9" fmla="*/ 4 h 120"/>
                  <a:gd name="T10" fmla="*/ 14 w 257"/>
                  <a:gd name="T11" fmla="*/ 4 h 120"/>
                  <a:gd name="T12" fmla="*/ 13 w 257"/>
                  <a:gd name="T13" fmla="*/ 5 h 120"/>
                  <a:gd name="T14" fmla="*/ 11 w 257"/>
                  <a:gd name="T15" fmla="*/ 5 h 120"/>
                  <a:gd name="T16" fmla="*/ 9 w 257"/>
                  <a:gd name="T17" fmla="*/ 6 h 120"/>
                  <a:gd name="T18" fmla="*/ 8 w 257"/>
                  <a:gd name="T19" fmla="*/ 6 h 120"/>
                  <a:gd name="T20" fmla="*/ 6 w 257"/>
                  <a:gd name="T21" fmla="*/ 7 h 120"/>
                  <a:gd name="T22" fmla="*/ 4 w 257"/>
                  <a:gd name="T23" fmla="*/ 7 h 120"/>
                  <a:gd name="T24" fmla="*/ 3 w 257"/>
                  <a:gd name="T25" fmla="*/ 8 h 120"/>
                  <a:gd name="T26" fmla="*/ 2 w 257"/>
                  <a:gd name="T27" fmla="*/ 6 h 120"/>
                  <a:gd name="T28" fmla="*/ 1 w 257"/>
                  <a:gd name="T29" fmla="*/ 5 h 120"/>
                  <a:gd name="T30" fmla="*/ 1 w 257"/>
                  <a:gd name="T31" fmla="*/ 3 h 120"/>
                  <a:gd name="T32" fmla="*/ 0 w 257"/>
                  <a:gd name="T33" fmla="*/ 2 h 120"/>
                  <a:gd name="T34" fmla="*/ 2 w 257"/>
                  <a:gd name="T35" fmla="*/ 1 h 120"/>
                  <a:gd name="T36" fmla="*/ 3 w 257"/>
                  <a:gd name="T37" fmla="*/ 1 h 120"/>
                  <a:gd name="T38" fmla="*/ 5 w 257"/>
                  <a:gd name="T39" fmla="*/ 1 h 120"/>
                  <a:gd name="T40" fmla="*/ 7 w 257"/>
                  <a:gd name="T41" fmla="*/ 0 h 120"/>
                  <a:gd name="T42" fmla="*/ 9 w 257"/>
                  <a:gd name="T43" fmla="*/ 0 h 120"/>
                  <a:gd name="T44" fmla="*/ 10 w 257"/>
                  <a:gd name="T45" fmla="*/ 0 h 120"/>
                  <a:gd name="T46" fmla="*/ 12 w 257"/>
                  <a:gd name="T47" fmla="*/ 0 h 120"/>
                  <a:gd name="T48" fmla="*/ 14 w 257"/>
                  <a:gd name="T49" fmla="*/ 0 h 1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57" h="120">
                    <a:moveTo>
                      <a:pt x="227" y="0"/>
                    </a:moveTo>
                    <a:lnTo>
                      <a:pt x="230" y="19"/>
                    </a:lnTo>
                    <a:lnTo>
                      <a:pt x="238" y="30"/>
                    </a:lnTo>
                    <a:lnTo>
                      <a:pt x="248" y="38"/>
                    </a:lnTo>
                    <a:lnTo>
                      <a:pt x="257" y="60"/>
                    </a:lnTo>
                    <a:lnTo>
                      <a:pt x="230" y="69"/>
                    </a:lnTo>
                    <a:lnTo>
                      <a:pt x="205" y="76"/>
                    </a:lnTo>
                    <a:lnTo>
                      <a:pt x="178" y="85"/>
                    </a:lnTo>
                    <a:lnTo>
                      <a:pt x="151" y="90"/>
                    </a:lnTo>
                    <a:lnTo>
                      <a:pt x="124" y="99"/>
                    </a:lnTo>
                    <a:lnTo>
                      <a:pt x="99" y="106"/>
                    </a:lnTo>
                    <a:lnTo>
                      <a:pt x="71" y="111"/>
                    </a:lnTo>
                    <a:lnTo>
                      <a:pt x="44" y="120"/>
                    </a:lnTo>
                    <a:lnTo>
                      <a:pt x="31" y="99"/>
                    </a:lnTo>
                    <a:lnTo>
                      <a:pt x="20" y="74"/>
                    </a:lnTo>
                    <a:lnTo>
                      <a:pt x="11" y="49"/>
                    </a:lnTo>
                    <a:lnTo>
                      <a:pt x="0" y="22"/>
                    </a:lnTo>
                    <a:lnTo>
                      <a:pt x="28" y="19"/>
                    </a:lnTo>
                    <a:lnTo>
                      <a:pt x="58" y="14"/>
                    </a:lnTo>
                    <a:lnTo>
                      <a:pt x="85" y="11"/>
                    </a:lnTo>
                    <a:lnTo>
                      <a:pt x="112" y="5"/>
                    </a:lnTo>
                    <a:lnTo>
                      <a:pt x="140" y="3"/>
                    </a:lnTo>
                    <a:lnTo>
                      <a:pt x="167" y="3"/>
                    </a:lnTo>
                    <a:lnTo>
                      <a:pt x="197" y="0"/>
                    </a:lnTo>
                    <a:lnTo>
                      <a:pt x="227"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54" name="Freeform 46"/>
              <p:cNvSpPr>
                <a:spLocks/>
              </p:cNvSpPr>
              <p:nvPr/>
            </p:nvSpPr>
            <p:spPr bwMode="auto">
              <a:xfrm>
                <a:off x="2617" y="2073"/>
                <a:ext cx="78" cy="209"/>
              </a:xfrm>
              <a:custGeom>
                <a:avLst/>
                <a:gdLst>
                  <a:gd name="T0" fmla="*/ 2 w 311"/>
                  <a:gd name="T1" fmla="*/ 2 h 834"/>
                  <a:gd name="T2" fmla="*/ 4 w 311"/>
                  <a:gd name="T3" fmla="*/ 7 h 834"/>
                  <a:gd name="T4" fmla="*/ 6 w 311"/>
                  <a:gd name="T5" fmla="*/ 12 h 834"/>
                  <a:gd name="T6" fmla="*/ 8 w 311"/>
                  <a:gd name="T7" fmla="*/ 17 h 834"/>
                  <a:gd name="T8" fmla="*/ 10 w 311"/>
                  <a:gd name="T9" fmla="*/ 22 h 834"/>
                  <a:gd name="T10" fmla="*/ 12 w 311"/>
                  <a:gd name="T11" fmla="*/ 27 h 834"/>
                  <a:gd name="T12" fmla="*/ 14 w 311"/>
                  <a:gd name="T13" fmla="*/ 32 h 834"/>
                  <a:gd name="T14" fmla="*/ 16 w 311"/>
                  <a:gd name="T15" fmla="*/ 37 h 834"/>
                  <a:gd name="T16" fmla="*/ 18 w 311"/>
                  <a:gd name="T17" fmla="*/ 43 h 834"/>
                  <a:gd name="T18" fmla="*/ 19 w 311"/>
                  <a:gd name="T19" fmla="*/ 45 h 834"/>
                  <a:gd name="T20" fmla="*/ 19 w 311"/>
                  <a:gd name="T21" fmla="*/ 47 h 834"/>
                  <a:gd name="T22" fmla="*/ 19 w 311"/>
                  <a:gd name="T23" fmla="*/ 50 h 834"/>
                  <a:gd name="T24" fmla="*/ 20 w 311"/>
                  <a:gd name="T25" fmla="*/ 52 h 834"/>
                  <a:gd name="T26" fmla="*/ 19 w 311"/>
                  <a:gd name="T27" fmla="*/ 52 h 834"/>
                  <a:gd name="T28" fmla="*/ 18 w 311"/>
                  <a:gd name="T29" fmla="*/ 52 h 834"/>
                  <a:gd name="T30" fmla="*/ 18 w 311"/>
                  <a:gd name="T31" fmla="*/ 52 h 834"/>
                  <a:gd name="T32" fmla="*/ 17 w 311"/>
                  <a:gd name="T33" fmla="*/ 52 h 834"/>
                  <a:gd name="T34" fmla="*/ 15 w 311"/>
                  <a:gd name="T35" fmla="*/ 47 h 834"/>
                  <a:gd name="T36" fmla="*/ 13 w 311"/>
                  <a:gd name="T37" fmla="*/ 41 h 834"/>
                  <a:gd name="T38" fmla="*/ 11 w 311"/>
                  <a:gd name="T39" fmla="*/ 36 h 834"/>
                  <a:gd name="T40" fmla="*/ 9 w 311"/>
                  <a:gd name="T41" fmla="*/ 31 h 834"/>
                  <a:gd name="T42" fmla="*/ 6 w 311"/>
                  <a:gd name="T43" fmla="*/ 25 h 834"/>
                  <a:gd name="T44" fmla="*/ 4 w 311"/>
                  <a:gd name="T45" fmla="*/ 19 h 834"/>
                  <a:gd name="T46" fmla="*/ 2 w 311"/>
                  <a:gd name="T47" fmla="*/ 14 h 834"/>
                  <a:gd name="T48" fmla="*/ 0 w 311"/>
                  <a:gd name="T49" fmla="*/ 8 h 834"/>
                  <a:gd name="T50" fmla="*/ 0 w 311"/>
                  <a:gd name="T51" fmla="*/ 6 h 834"/>
                  <a:gd name="T52" fmla="*/ 1 w 311"/>
                  <a:gd name="T53" fmla="*/ 4 h 834"/>
                  <a:gd name="T54" fmla="*/ 1 w 311"/>
                  <a:gd name="T55" fmla="*/ 2 h 834"/>
                  <a:gd name="T56" fmla="*/ 1 w 311"/>
                  <a:gd name="T57" fmla="*/ 0 h 834"/>
                  <a:gd name="T58" fmla="*/ 2 w 311"/>
                  <a:gd name="T59" fmla="*/ 0 h 834"/>
                  <a:gd name="T60" fmla="*/ 2 w 311"/>
                  <a:gd name="T61" fmla="*/ 1 h 834"/>
                  <a:gd name="T62" fmla="*/ 2 w 311"/>
                  <a:gd name="T63" fmla="*/ 1 h 834"/>
                  <a:gd name="T64" fmla="*/ 2 w 311"/>
                  <a:gd name="T65" fmla="*/ 2 h 8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1" h="834">
                    <a:moveTo>
                      <a:pt x="35" y="28"/>
                    </a:moveTo>
                    <a:lnTo>
                      <a:pt x="68" y="109"/>
                    </a:lnTo>
                    <a:lnTo>
                      <a:pt x="98" y="189"/>
                    </a:lnTo>
                    <a:lnTo>
                      <a:pt x="131" y="270"/>
                    </a:lnTo>
                    <a:lnTo>
                      <a:pt x="163" y="352"/>
                    </a:lnTo>
                    <a:lnTo>
                      <a:pt x="196" y="433"/>
                    </a:lnTo>
                    <a:lnTo>
                      <a:pt x="228" y="515"/>
                    </a:lnTo>
                    <a:lnTo>
                      <a:pt x="258" y="596"/>
                    </a:lnTo>
                    <a:lnTo>
                      <a:pt x="292" y="679"/>
                    </a:lnTo>
                    <a:lnTo>
                      <a:pt x="297" y="717"/>
                    </a:lnTo>
                    <a:lnTo>
                      <a:pt x="299" y="755"/>
                    </a:lnTo>
                    <a:lnTo>
                      <a:pt x="302" y="793"/>
                    </a:lnTo>
                    <a:lnTo>
                      <a:pt x="311" y="831"/>
                    </a:lnTo>
                    <a:lnTo>
                      <a:pt x="302" y="831"/>
                    </a:lnTo>
                    <a:lnTo>
                      <a:pt x="292" y="831"/>
                    </a:lnTo>
                    <a:lnTo>
                      <a:pt x="283" y="834"/>
                    </a:lnTo>
                    <a:lnTo>
                      <a:pt x="272" y="834"/>
                    </a:lnTo>
                    <a:lnTo>
                      <a:pt x="237" y="747"/>
                    </a:lnTo>
                    <a:lnTo>
                      <a:pt x="205" y="660"/>
                    </a:lnTo>
                    <a:lnTo>
                      <a:pt x="169" y="573"/>
                    </a:lnTo>
                    <a:lnTo>
                      <a:pt x="136" y="485"/>
                    </a:lnTo>
                    <a:lnTo>
                      <a:pt x="101" y="396"/>
                    </a:lnTo>
                    <a:lnTo>
                      <a:pt x="68" y="308"/>
                    </a:lnTo>
                    <a:lnTo>
                      <a:pt x="33" y="221"/>
                    </a:lnTo>
                    <a:lnTo>
                      <a:pt x="0" y="131"/>
                    </a:lnTo>
                    <a:lnTo>
                      <a:pt x="5" y="101"/>
                    </a:lnTo>
                    <a:lnTo>
                      <a:pt x="8" y="69"/>
                    </a:lnTo>
                    <a:lnTo>
                      <a:pt x="14" y="35"/>
                    </a:lnTo>
                    <a:lnTo>
                      <a:pt x="16" y="0"/>
                    </a:lnTo>
                    <a:lnTo>
                      <a:pt x="24" y="3"/>
                    </a:lnTo>
                    <a:lnTo>
                      <a:pt x="30" y="8"/>
                    </a:lnTo>
                    <a:lnTo>
                      <a:pt x="33" y="19"/>
                    </a:lnTo>
                    <a:lnTo>
                      <a:pt x="35" y="28"/>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55" name="Freeform 47"/>
              <p:cNvSpPr>
                <a:spLocks/>
              </p:cNvSpPr>
              <p:nvPr/>
            </p:nvSpPr>
            <p:spPr bwMode="auto">
              <a:xfrm>
                <a:off x="2579" y="2078"/>
                <a:ext cx="83" cy="211"/>
              </a:xfrm>
              <a:custGeom>
                <a:avLst/>
                <a:gdLst>
                  <a:gd name="T0" fmla="*/ 4 w 331"/>
                  <a:gd name="T1" fmla="*/ 2 h 844"/>
                  <a:gd name="T2" fmla="*/ 6 w 331"/>
                  <a:gd name="T3" fmla="*/ 7 h 844"/>
                  <a:gd name="T4" fmla="*/ 8 w 331"/>
                  <a:gd name="T5" fmla="*/ 13 h 844"/>
                  <a:gd name="T6" fmla="*/ 10 w 331"/>
                  <a:gd name="T7" fmla="*/ 18 h 844"/>
                  <a:gd name="T8" fmla="*/ 12 w 331"/>
                  <a:gd name="T9" fmla="*/ 23 h 844"/>
                  <a:gd name="T10" fmla="*/ 14 w 331"/>
                  <a:gd name="T11" fmla="*/ 28 h 844"/>
                  <a:gd name="T12" fmla="*/ 16 w 331"/>
                  <a:gd name="T13" fmla="*/ 33 h 844"/>
                  <a:gd name="T14" fmla="*/ 17 w 331"/>
                  <a:gd name="T15" fmla="*/ 38 h 844"/>
                  <a:gd name="T16" fmla="*/ 19 w 331"/>
                  <a:gd name="T17" fmla="*/ 43 h 844"/>
                  <a:gd name="T18" fmla="*/ 20 w 331"/>
                  <a:gd name="T19" fmla="*/ 46 h 844"/>
                  <a:gd name="T20" fmla="*/ 20 w 331"/>
                  <a:gd name="T21" fmla="*/ 48 h 844"/>
                  <a:gd name="T22" fmla="*/ 21 w 331"/>
                  <a:gd name="T23" fmla="*/ 50 h 844"/>
                  <a:gd name="T24" fmla="*/ 21 w 331"/>
                  <a:gd name="T25" fmla="*/ 52 h 844"/>
                  <a:gd name="T26" fmla="*/ 20 w 331"/>
                  <a:gd name="T27" fmla="*/ 52 h 844"/>
                  <a:gd name="T28" fmla="*/ 20 w 331"/>
                  <a:gd name="T29" fmla="*/ 52 h 844"/>
                  <a:gd name="T30" fmla="*/ 19 w 331"/>
                  <a:gd name="T31" fmla="*/ 53 h 844"/>
                  <a:gd name="T32" fmla="*/ 18 w 331"/>
                  <a:gd name="T33" fmla="*/ 53 h 844"/>
                  <a:gd name="T34" fmla="*/ 19 w 331"/>
                  <a:gd name="T35" fmla="*/ 51 h 844"/>
                  <a:gd name="T36" fmla="*/ 19 w 331"/>
                  <a:gd name="T37" fmla="*/ 49 h 844"/>
                  <a:gd name="T38" fmla="*/ 19 w 331"/>
                  <a:gd name="T39" fmla="*/ 47 h 844"/>
                  <a:gd name="T40" fmla="*/ 19 w 331"/>
                  <a:gd name="T41" fmla="*/ 45 h 844"/>
                  <a:gd name="T42" fmla="*/ 18 w 331"/>
                  <a:gd name="T43" fmla="*/ 45 h 844"/>
                  <a:gd name="T44" fmla="*/ 18 w 331"/>
                  <a:gd name="T45" fmla="*/ 44 h 844"/>
                  <a:gd name="T46" fmla="*/ 18 w 331"/>
                  <a:gd name="T47" fmla="*/ 44 h 844"/>
                  <a:gd name="T48" fmla="*/ 18 w 331"/>
                  <a:gd name="T49" fmla="*/ 44 h 844"/>
                  <a:gd name="T50" fmla="*/ 18 w 331"/>
                  <a:gd name="T51" fmla="*/ 46 h 844"/>
                  <a:gd name="T52" fmla="*/ 18 w 331"/>
                  <a:gd name="T53" fmla="*/ 48 h 844"/>
                  <a:gd name="T54" fmla="*/ 18 w 331"/>
                  <a:gd name="T55" fmla="*/ 50 h 844"/>
                  <a:gd name="T56" fmla="*/ 17 w 331"/>
                  <a:gd name="T57" fmla="*/ 52 h 844"/>
                  <a:gd name="T58" fmla="*/ 18 w 331"/>
                  <a:gd name="T59" fmla="*/ 53 h 844"/>
                  <a:gd name="T60" fmla="*/ 18 w 331"/>
                  <a:gd name="T61" fmla="*/ 53 h 844"/>
                  <a:gd name="T62" fmla="*/ 18 w 331"/>
                  <a:gd name="T63" fmla="*/ 53 h 844"/>
                  <a:gd name="T64" fmla="*/ 17 w 331"/>
                  <a:gd name="T65" fmla="*/ 53 h 844"/>
                  <a:gd name="T66" fmla="*/ 15 w 331"/>
                  <a:gd name="T67" fmla="*/ 48 h 844"/>
                  <a:gd name="T68" fmla="*/ 13 w 331"/>
                  <a:gd name="T69" fmla="*/ 42 h 844"/>
                  <a:gd name="T70" fmla="*/ 11 w 331"/>
                  <a:gd name="T71" fmla="*/ 36 h 844"/>
                  <a:gd name="T72" fmla="*/ 9 w 331"/>
                  <a:gd name="T73" fmla="*/ 31 h 844"/>
                  <a:gd name="T74" fmla="*/ 6 w 331"/>
                  <a:gd name="T75" fmla="*/ 26 h 844"/>
                  <a:gd name="T76" fmla="*/ 4 w 331"/>
                  <a:gd name="T77" fmla="*/ 20 h 844"/>
                  <a:gd name="T78" fmla="*/ 2 w 331"/>
                  <a:gd name="T79" fmla="*/ 15 h 844"/>
                  <a:gd name="T80" fmla="*/ 0 w 331"/>
                  <a:gd name="T81" fmla="*/ 9 h 844"/>
                  <a:gd name="T82" fmla="*/ 1 w 331"/>
                  <a:gd name="T83" fmla="*/ 7 h 844"/>
                  <a:gd name="T84" fmla="*/ 1 w 331"/>
                  <a:gd name="T85" fmla="*/ 5 h 844"/>
                  <a:gd name="T86" fmla="*/ 1 w 331"/>
                  <a:gd name="T87" fmla="*/ 2 h 844"/>
                  <a:gd name="T88" fmla="*/ 2 w 331"/>
                  <a:gd name="T89" fmla="*/ 0 h 844"/>
                  <a:gd name="T90" fmla="*/ 3 w 331"/>
                  <a:gd name="T91" fmla="*/ 0 h 844"/>
                  <a:gd name="T92" fmla="*/ 3 w 331"/>
                  <a:gd name="T93" fmla="*/ 1 h 844"/>
                  <a:gd name="T94" fmla="*/ 4 w 331"/>
                  <a:gd name="T95" fmla="*/ 2 h 844"/>
                  <a:gd name="T96" fmla="*/ 4 w 331"/>
                  <a:gd name="T97" fmla="*/ 2 h 84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31" h="844">
                    <a:moveTo>
                      <a:pt x="61" y="35"/>
                    </a:moveTo>
                    <a:lnTo>
                      <a:pt x="91" y="117"/>
                    </a:lnTo>
                    <a:lnTo>
                      <a:pt x="121" y="201"/>
                    </a:lnTo>
                    <a:lnTo>
                      <a:pt x="154" y="283"/>
                    </a:lnTo>
                    <a:lnTo>
                      <a:pt x="184" y="365"/>
                    </a:lnTo>
                    <a:lnTo>
                      <a:pt x="214" y="446"/>
                    </a:lnTo>
                    <a:lnTo>
                      <a:pt x="246" y="528"/>
                    </a:lnTo>
                    <a:lnTo>
                      <a:pt x="276" y="609"/>
                    </a:lnTo>
                    <a:lnTo>
                      <a:pt x="306" y="692"/>
                    </a:lnTo>
                    <a:lnTo>
                      <a:pt x="317" y="727"/>
                    </a:lnTo>
                    <a:lnTo>
                      <a:pt x="322" y="763"/>
                    </a:lnTo>
                    <a:lnTo>
                      <a:pt x="326" y="798"/>
                    </a:lnTo>
                    <a:lnTo>
                      <a:pt x="331" y="831"/>
                    </a:lnTo>
                    <a:lnTo>
                      <a:pt x="320" y="834"/>
                    </a:lnTo>
                    <a:lnTo>
                      <a:pt x="312" y="836"/>
                    </a:lnTo>
                    <a:lnTo>
                      <a:pt x="303" y="839"/>
                    </a:lnTo>
                    <a:lnTo>
                      <a:pt x="292" y="841"/>
                    </a:lnTo>
                    <a:lnTo>
                      <a:pt x="296" y="811"/>
                    </a:lnTo>
                    <a:lnTo>
                      <a:pt x="296" y="779"/>
                    </a:lnTo>
                    <a:lnTo>
                      <a:pt x="296" y="749"/>
                    </a:lnTo>
                    <a:lnTo>
                      <a:pt x="298" y="716"/>
                    </a:lnTo>
                    <a:lnTo>
                      <a:pt x="292" y="710"/>
                    </a:lnTo>
                    <a:lnTo>
                      <a:pt x="292" y="705"/>
                    </a:lnTo>
                    <a:lnTo>
                      <a:pt x="292" y="700"/>
                    </a:lnTo>
                    <a:lnTo>
                      <a:pt x="287" y="694"/>
                    </a:lnTo>
                    <a:lnTo>
                      <a:pt x="282" y="730"/>
                    </a:lnTo>
                    <a:lnTo>
                      <a:pt x="278" y="768"/>
                    </a:lnTo>
                    <a:lnTo>
                      <a:pt x="278" y="804"/>
                    </a:lnTo>
                    <a:lnTo>
                      <a:pt x="276" y="836"/>
                    </a:lnTo>
                    <a:lnTo>
                      <a:pt x="278" y="839"/>
                    </a:lnTo>
                    <a:lnTo>
                      <a:pt x="285" y="841"/>
                    </a:lnTo>
                    <a:lnTo>
                      <a:pt x="287" y="841"/>
                    </a:lnTo>
                    <a:lnTo>
                      <a:pt x="276" y="844"/>
                    </a:lnTo>
                    <a:lnTo>
                      <a:pt x="241" y="758"/>
                    </a:lnTo>
                    <a:lnTo>
                      <a:pt x="205" y="670"/>
                    </a:lnTo>
                    <a:lnTo>
                      <a:pt x="170" y="579"/>
                    </a:lnTo>
                    <a:lnTo>
                      <a:pt x="137" y="493"/>
                    </a:lnTo>
                    <a:lnTo>
                      <a:pt x="101" y="406"/>
                    </a:lnTo>
                    <a:lnTo>
                      <a:pt x="69" y="319"/>
                    </a:lnTo>
                    <a:lnTo>
                      <a:pt x="34" y="231"/>
                    </a:lnTo>
                    <a:lnTo>
                      <a:pt x="0" y="144"/>
                    </a:lnTo>
                    <a:lnTo>
                      <a:pt x="9" y="108"/>
                    </a:lnTo>
                    <a:lnTo>
                      <a:pt x="14" y="71"/>
                    </a:lnTo>
                    <a:lnTo>
                      <a:pt x="20" y="35"/>
                    </a:lnTo>
                    <a:lnTo>
                      <a:pt x="31" y="0"/>
                    </a:lnTo>
                    <a:lnTo>
                      <a:pt x="39" y="5"/>
                    </a:lnTo>
                    <a:lnTo>
                      <a:pt x="48" y="16"/>
                    </a:lnTo>
                    <a:lnTo>
                      <a:pt x="55" y="27"/>
                    </a:lnTo>
                    <a:lnTo>
                      <a:pt x="61" y="35"/>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56" name="Freeform 48"/>
              <p:cNvSpPr>
                <a:spLocks/>
              </p:cNvSpPr>
              <p:nvPr/>
            </p:nvSpPr>
            <p:spPr bwMode="auto">
              <a:xfrm>
                <a:off x="2951" y="2078"/>
                <a:ext cx="65" cy="57"/>
              </a:xfrm>
              <a:custGeom>
                <a:avLst/>
                <a:gdLst>
                  <a:gd name="T0" fmla="*/ 16 w 261"/>
                  <a:gd name="T1" fmla="*/ 3 h 229"/>
                  <a:gd name="T2" fmla="*/ 16 w 261"/>
                  <a:gd name="T3" fmla="*/ 5 h 229"/>
                  <a:gd name="T4" fmla="*/ 16 w 261"/>
                  <a:gd name="T5" fmla="*/ 7 h 229"/>
                  <a:gd name="T6" fmla="*/ 15 w 261"/>
                  <a:gd name="T7" fmla="*/ 9 h 229"/>
                  <a:gd name="T8" fmla="*/ 13 w 261"/>
                  <a:gd name="T9" fmla="*/ 10 h 229"/>
                  <a:gd name="T10" fmla="*/ 13 w 261"/>
                  <a:gd name="T11" fmla="*/ 11 h 229"/>
                  <a:gd name="T12" fmla="*/ 12 w 261"/>
                  <a:gd name="T13" fmla="*/ 11 h 229"/>
                  <a:gd name="T14" fmla="*/ 11 w 261"/>
                  <a:gd name="T15" fmla="*/ 12 h 229"/>
                  <a:gd name="T16" fmla="*/ 11 w 261"/>
                  <a:gd name="T17" fmla="*/ 12 h 229"/>
                  <a:gd name="T18" fmla="*/ 10 w 261"/>
                  <a:gd name="T19" fmla="*/ 13 h 229"/>
                  <a:gd name="T20" fmla="*/ 9 w 261"/>
                  <a:gd name="T21" fmla="*/ 13 h 229"/>
                  <a:gd name="T22" fmla="*/ 8 w 261"/>
                  <a:gd name="T23" fmla="*/ 14 h 229"/>
                  <a:gd name="T24" fmla="*/ 8 w 261"/>
                  <a:gd name="T25" fmla="*/ 14 h 229"/>
                  <a:gd name="T26" fmla="*/ 7 w 261"/>
                  <a:gd name="T27" fmla="*/ 13 h 229"/>
                  <a:gd name="T28" fmla="*/ 6 w 261"/>
                  <a:gd name="T29" fmla="*/ 12 h 229"/>
                  <a:gd name="T30" fmla="*/ 5 w 261"/>
                  <a:gd name="T31" fmla="*/ 11 h 229"/>
                  <a:gd name="T32" fmla="*/ 4 w 261"/>
                  <a:gd name="T33" fmla="*/ 10 h 229"/>
                  <a:gd name="T34" fmla="*/ 3 w 261"/>
                  <a:gd name="T35" fmla="*/ 9 h 229"/>
                  <a:gd name="T36" fmla="*/ 2 w 261"/>
                  <a:gd name="T37" fmla="*/ 9 h 229"/>
                  <a:gd name="T38" fmla="*/ 1 w 261"/>
                  <a:gd name="T39" fmla="*/ 8 h 229"/>
                  <a:gd name="T40" fmla="*/ 0 w 261"/>
                  <a:gd name="T41" fmla="*/ 7 h 229"/>
                  <a:gd name="T42" fmla="*/ 0 w 261"/>
                  <a:gd name="T43" fmla="*/ 5 h 229"/>
                  <a:gd name="T44" fmla="*/ 1 w 261"/>
                  <a:gd name="T45" fmla="*/ 4 h 229"/>
                  <a:gd name="T46" fmla="*/ 1 w 261"/>
                  <a:gd name="T47" fmla="*/ 2 h 229"/>
                  <a:gd name="T48" fmla="*/ 2 w 261"/>
                  <a:gd name="T49" fmla="*/ 1 h 229"/>
                  <a:gd name="T50" fmla="*/ 2 w 261"/>
                  <a:gd name="T51" fmla="*/ 0 h 229"/>
                  <a:gd name="T52" fmla="*/ 2 w 261"/>
                  <a:gd name="T53" fmla="*/ 0 h 229"/>
                  <a:gd name="T54" fmla="*/ 2 w 261"/>
                  <a:gd name="T55" fmla="*/ 0 h 229"/>
                  <a:gd name="T56" fmla="*/ 2 w 261"/>
                  <a:gd name="T57" fmla="*/ 0 h 229"/>
                  <a:gd name="T58" fmla="*/ 4 w 261"/>
                  <a:gd name="T59" fmla="*/ 0 h 229"/>
                  <a:gd name="T60" fmla="*/ 5 w 261"/>
                  <a:gd name="T61" fmla="*/ 1 h 229"/>
                  <a:gd name="T62" fmla="*/ 7 w 261"/>
                  <a:gd name="T63" fmla="*/ 1 h 229"/>
                  <a:gd name="T64" fmla="*/ 9 w 261"/>
                  <a:gd name="T65" fmla="*/ 1 h 229"/>
                  <a:gd name="T66" fmla="*/ 11 w 261"/>
                  <a:gd name="T67" fmla="*/ 2 h 229"/>
                  <a:gd name="T68" fmla="*/ 13 w 261"/>
                  <a:gd name="T69" fmla="*/ 2 h 229"/>
                  <a:gd name="T70" fmla="*/ 14 w 261"/>
                  <a:gd name="T71" fmla="*/ 2 h 229"/>
                  <a:gd name="T72" fmla="*/ 16 w 261"/>
                  <a:gd name="T73" fmla="*/ 3 h 22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61" h="229">
                    <a:moveTo>
                      <a:pt x="261" y="48"/>
                    </a:moveTo>
                    <a:lnTo>
                      <a:pt x="261" y="82"/>
                    </a:lnTo>
                    <a:lnTo>
                      <a:pt x="255" y="112"/>
                    </a:lnTo>
                    <a:lnTo>
                      <a:pt x="239" y="144"/>
                    </a:lnTo>
                    <a:lnTo>
                      <a:pt x="214" y="168"/>
                    </a:lnTo>
                    <a:lnTo>
                      <a:pt x="204" y="177"/>
                    </a:lnTo>
                    <a:lnTo>
                      <a:pt x="196" y="185"/>
                    </a:lnTo>
                    <a:lnTo>
                      <a:pt x="184" y="193"/>
                    </a:lnTo>
                    <a:lnTo>
                      <a:pt x="172" y="201"/>
                    </a:lnTo>
                    <a:lnTo>
                      <a:pt x="161" y="207"/>
                    </a:lnTo>
                    <a:lnTo>
                      <a:pt x="149" y="215"/>
                    </a:lnTo>
                    <a:lnTo>
                      <a:pt x="136" y="220"/>
                    </a:lnTo>
                    <a:lnTo>
                      <a:pt x="124" y="229"/>
                    </a:lnTo>
                    <a:lnTo>
                      <a:pt x="111" y="212"/>
                    </a:lnTo>
                    <a:lnTo>
                      <a:pt x="98" y="195"/>
                    </a:lnTo>
                    <a:lnTo>
                      <a:pt x="84" y="179"/>
                    </a:lnTo>
                    <a:lnTo>
                      <a:pt x="67" y="165"/>
                    </a:lnTo>
                    <a:lnTo>
                      <a:pt x="48" y="152"/>
                    </a:lnTo>
                    <a:lnTo>
                      <a:pt x="32" y="142"/>
                    </a:lnTo>
                    <a:lnTo>
                      <a:pt x="16" y="128"/>
                    </a:lnTo>
                    <a:lnTo>
                      <a:pt x="0" y="114"/>
                    </a:lnTo>
                    <a:lnTo>
                      <a:pt x="2" y="87"/>
                    </a:lnTo>
                    <a:lnTo>
                      <a:pt x="11" y="62"/>
                    </a:lnTo>
                    <a:lnTo>
                      <a:pt x="21" y="38"/>
                    </a:lnTo>
                    <a:lnTo>
                      <a:pt x="35" y="13"/>
                    </a:lnTo>
                    <a:lnTo>
                      <a:pt x="37" y="8"/>
                    </a:lnTo>
                    <a:lnTo>
                      <a:pt x="35" y="5"/>
                    </a:lnTo>
                    <a:lnTo>
                      <a:pt x="32" y="2"/>
                    </a:lnTo>
                    <a:lnTo>
                      <a:pt x="30" y="0"/>
                    </a:lnTo>
                    <a:lnTo>
                      <a:pt x="60" y="5"/>
                    </a:lnTo>
                    <a:lnTo>
                      <a:pt x="89" y="11"/>
                    </a:lnTo>
                    <a:lnTo>
                      <a:pt x="119" y="16"/>
                    </a:lnTo>
                    <a:lnTo>
                      <a:pt x="149" y="18"/>
                    </a:lnTo>
                    <a:lnTo>
                      <a:pt x="177" y="27"/>
                    </a:lnTo>
                    <a:lnTo>
                      <a:pt x="207" y="32"/>
                    </a:lnTo>
                    <a:lnTo>
                      <a:pt x="234" y="41"/>
                    </a:lnTo>
                    <a:lnTo>
                      <a:pt x="261" y="48"/>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57" name="Freeform 49"/>
              <p:cNvSpPr>
                <a:spLocks/>
              </p:cNvSpPr>
              <p:nvPr/>
            </p:nvSpPr>
            <p:spPr bwMode="auto">
              <a:xfrm>
                <a:off x="2727" y="2079"/>
                <a:ext cx="81" cy="175"/>
              </a:xfrm>
              <a:custGeom>
                <a:avLst/>
                <a:gdLst>
                  <a:gd name="T0" fmla="*/ 20 w 324"/>
                  <a:gd name="T1" fmla="*/ 36 h 700"/>
                  <a:gd name="T2" fmla="*/ 20 w 324"/>
                  <a:gd name="T3" fmla="*/ 36 h 700"/>
                  <a:gd name="T4" fmla="*/ 20 w 324"/>
                  <a:gd name="T5" fmla="*/ 37 h 700"/>
                  <a:gd name="T6" fmla="*/ 20 w 324"/>
                  <a:gd name="T7" fmla="*/ 38 h 700"/>
                  <a:gd name="T8" fmla="*/ 20 w 324"/>
                  <a:gd name="T9" fmla="*/ 39 h 700"/>
                  <a:gd name="T10" fmla="*/ 20 w 324"/>
                  <a:gd name="T11" fmla="*/ 44 h 700"/>
                  <a:gd name="T12" fmla="*/ 20 w 324"/>
                  <a:gd name="T13" fmla="*/ 42 h 700"/>
                  <a:gd name="T14" fmla="*/ 19 w 324"/>
                  <a:gd name="T15" fmla="*/ 40 h 700"/>
                  <a:gd name="T16" fmla="*/ 17 w 324"/>
                  <a:gd name="T17" fmla="*/ 38 h 700"/>
                  <a:gd name="T18" fmla="*/ 16 w 324"/>
                  <a:gd name="T19" fmla="*/ 36 h 700"/>
                  <a:gd name="T20" fmla="*/ 16 w 324"/>
                  <a:gd name="T21" fmla="*/ 36 h 700"/>
                  <a:gd name="T22" fmla="*/ 16 w 324"/>
                  <a:gd name="T23" fmla="*/ 36 h 700"/>
                  <a:gd name="T24" fmla="*/ 15 w 324"/>
                  <a:gd name="T25" fmla="*/ 36 h 700"/>
                  <a:gd name="T26" fmla="*/ 15 w 324"/>
                  <a:gd name="T27" fmla="*/ 36 h 700"/>
                  <a:gd name="T28" fmla="*/ 13 w 324"/>
                  <a:gd name="T29" fmla="*/ 32 h 700"/>
                  <a:gd name="T30" fmla="*/ 11 w 324"/>
                  <a:gd name="T31" fmla="*/ 28 h 700"/>
                  <a:gd name="T32" fmla="*/ 9 w 324"/>
                  <a:gd name="T33" fmla="*/ 24 h 700"/>
                  <a:gd name="T34" fmla="*/ 8 w 324"/>
                  <a:gd name="T35" fmla="*/ 19 h 700"/>
                  <a:gd name="T36" fmla="*/ 6 w 324"/>
                  <a:gd name="T37" fmla="*/ 15 h 700"/>
                  <a:gd name="T38" fmla="*/ 4 w 324"/>
                  <a:gd name="T39" fmla="*/ 11 h 700"/>
                  <a:gd name="T40" fmla="*/ 2 w 324"/>
                  <a:gd name="T41" fmla="*/ 7 h 700"/>
                  <a:gd name="T42" fmla="*/ 0 w 324"/>
                  <a:gd name="T43" fmla="*/ 3 h 700"/>
                  <a:gd name="T44" fmla="*/ 1 w 324"/>
                  <a:gd name="T45" fmla="*/ 3 h 700"/>
                  <a:gd name="T46" fmla="*/ 1 w 324"/>
                  <a:gd name="T47" fmla="*/ 3 h 700"/>
                  <a:gd name="T48" fmla="*/ 1 w 324"/>
                  <a:gd name="T49" fmla="*/ 3 h 700"/>
                  <a:gd name="T50" fmla="*/ 2 w 324"/>
                  <a:gd name="T51" fmla="*/ 3 h 700"/>
                  <a:gd name="T52" fmla="*/ 2 w 324"/>
                  <a:gd name="T53" fmla="*/ 0 h 700"/>
                  <a:gd name="T54" fmla="*/ 4 w 324"/>
                  <a:gd name="T55" fmla="*/ 5 h 700"/>
                  <a:gd name="T56" fmla="*/ 7 w 324"/>
                  <a:gd name="T57" fmla="*/ 9 h 700"/>
                  <a:gd name="T58" fmla="*/ 9 w 324"/>
                  <a:gd name="T59" fmla="*/ 13 h 700"/>
                  <a:gd name="T60" fmla="*/ 11 w 324"/>
                  <a:gd name="T61" fmla="*/ 18 h 700"/>
                  <a:gd name="T62" fmla="*/ 13 w 324"/>
                  <a:gd name="T63" fmla="*/ 22 h 700"/>
                  <a:gd name="T64" fmla="*/ 15 w 324"/>
                  <a:gd name="T65" fmla="*/ 27 h 700"/>
                  <a:gd name="T66" fmla="*/ 18 w 324"/>
                  <a:gd name="T67" fmla="*/ 31 h 700"/>
                  <a:gd name="T68" fmla="*/ 20 w 324"/>
                  <a:gd name="T69" fmla="*/ 36 h 7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24" h="700">
                    <a:moveTo>
                      <a:pt x="315" y="574"/>
                    </a:moveTo>
                    <a:lnTo>
                      <a:pt x="324" y="581"/>
                    </a:lnTo>
                    <a:lnTo>
                      <a:pt x="324" y="592"/>
                    </a:lnTo>
                    <a:lnTo>
                      <a:pt x="321" y="602"/>
                    </a:lnTo>
                    <a:lnTo>
                      <a:pt x="324" y="616"/>
                    </a:lnTo>
                    <a:lnTo>
                      <a:pt x="321" y="700"/>
                    </a:lnTo>
                    <a:lnTo>
                      <a:pt x="310" y="670"/>
                    </a:lnTo>
                    <a:lnTo>
                      <a:pt x="294" y="640"/>
                    </a:lnTo>
                    <a:lnTo>
                      <a:pt x="275" y="611"/>
                    </a:lnTo>
                    <a:lnTo>
                      <a:pt x="255" y="581"/>
                    </a:lnTo>
                    <a:lnTo>
                      <a:pt x="253" y="581"/>
                    </a:lnTo>
                    <a:lnTo>
                      <a:pt x="248" y="578"/>
                    </a:lnTo>
                    <a:lnTo>
                      <a:pt x="245" y="572"/>
                    </a:lnTo>
                    <a:lnTo>
                      <a:pt x="239" y="569"/>
                    </a:lnTo>
                    <a:lnTo>
                      <a:pt x="209" y="504"/>
                    </a:lnTo>
                    <a:lnTo>
                      <a:pt x="179" y="439"/>
                    </a:lnTo>
                    <a:lnTo>
                      <a:pt x="149" y="374"/>
                    </a:lnTo>
                    <a:lnTo>
                      <a:pt x="119" y="308"/>
                    </a:lnTo>
                    <a:lnTo>
                      <a:pt x="89" y="243"/>
                    </a:lnTo>
                    <a:lnTo>
                      <a:pt x="59" y="174"/>
                    </a:lnTo>
                    <a:lnTo>
                      <a:pt x="29" y="109"/>
                    </a:lnTo>
                    <a:lnTo>
                      <a:pt x="0" y="41"/>
                    </a:lnTo>
                    <a:lnTo>
                      <a:pt x="7" y="43"/>
                    </a:lnTo>
                    <a:lnTo>
                      <a:pt x="16" y="43"/>
                    </a:lnTo>
                    <a:lnTo>
                      <a:pt x="18" y="43"/>
                    </a:lnTo>
                    <a:lnTo>
                      <a:pt x="24" y="38"/>
                    </a:lnTo>
                    <a:lnTo>
                      <a:pt x="29" y="0"/>
                    </a:lnTo>
                    <a:lnTo>
                      <a:pt x="68" y="71"/>
                    </a:lnTo>
                    <a:lnTo>
                      <a:pt x="103" y="142"/>
                    </a:lnTo>
                    <a:lnTo>
                      <a:pt x="138" y="213"/>
                    </a:lnTo>
                    <a:lnTo>
                      <a:pt x="174" y="284"/>
                    </a:lnTo>
                    <a:lnTo>
                      <a:pt x="209" y="357"/>
                    </a:lnTo>
                    <a:lnTo>
                      <a:pt x="245" y="427"/>
                    </a:lnTo>
                    <a:lnTo>
                      <a:pt x="280" y="501"/>
                    </a:lnTo>
                    <a:lnTo>
                      <a:pt x="315" y="574"/>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58" name="Freeform 50"/>
              <p:cNvSpPr>
                <a:spLocks/>
              </p:cNvSpPr>
              <p:nvPr/>
            </p:nvSpPr>
            <p:spPr bwMode="auto">
              <a:xfrm>
                <a:off x="2843" y="2091"/>
                <a:ext cx="8" cy="7"/>
              </a:xfrm>
              <a:custGeom>
                <a:avLst/>
                <a:gdLst>
                  <a:gd name="T0" fmla="*/ 2 w 36"/>
                  <a:gd name="T1" fmla="*/ 1 h 30"/>
                  <a:gd name="T2" fmla="*/ 0 w 36"/>
                  <a:gd name="T3" fmla="*/ 2 h 30"/>
                  <a:gd name="T4" fmla="*/ 0 w 36"/>
                  <a:gd name="T5" fmla="*/ 1 h 30"/>
                  <a:gd name="T6" fmla="*/ 0 w 36"/>
                  <a:gd name="T7" fmla="*/ 1 h 30"/>
                  <a:gd name="T8" fmla="*/ 0 w 36"/>
                  <a:gd name="T9" fmla="*/ 0 h 30"/>
                  <a:gd name="T10" fmla="*/ 0 w 36"/>
                  <a:gd name="T11" fmla="*/ 0 h 30"/>
                  <a:gd name="T12" fmla="*/ 1 w 36"/>
                  <a:gd name="T13" fmla="*/ 0 h 30"/>
                  <a:gd name="T14" fmla="*/ 1 w 36"/>
                  <a:gd name="T15" fmla="*/ 0 h 30"/>
                  <a:gd name="T16" fmla="*/ 2 w 36"/>
                  <a:gd name="T17" fmla="*/ 1 h 30"/>
                  <a:gd name="T18" fmla="*/ 2 w 36"/>
                  <a:gd name="T19" fmla="*/ 1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 h="30">
                    <a:moveTo>
                      <a:pt x="36" y="19"/>
                    </a:moveTo>
                    <a:lnTo>
                      <a:pt x="6" y="30"/>
                    </a:lnTo>
                    <a:lnTo>
                      <a:pt x="2" y="22"/>
                    </a:lnTo>
                    <a:lnTo>
                      <a:pt x="2" y="14"/>
                    </a:lnTo>
                    <a:lnTo>
                      <a:pt x="0" y="5"/>
                    </a:lnTo>
                    <a:lnTo>
                      <a:pt x="6" y="0"/>
                    </a:lnTo>
                    <a:lnTo>
                      <a:pt x="14" y="5"/>
                    </a:lnTo>
                    <a:lnTo>
                      <a:pt x="22" y="8"/>
                    </a:lnTo>
                    <a:lnTo>
                      <a:pt x="30" y="14"/>
                    </a:lnTo>
                    <a:lnTo>
                      <a:pt x="36" y="19"/>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59" name="Freeform 51"/>
              <p:cNvSpPr>
                <a:spLocks/>
              </p:cNvSpPr>
              <p:nvPr/>
            </p:nvSpPr>
            <p:spPr bwMode="auto">
              <a:xfrm>
                <a:off x="2672" y="2096"/>
                <a:ext cx="103" cy="179"/>
              </a:xfrm>
              <a:custGeom>
                <a:avLst/>
                <a:gdLst>
                  <a:gd name="T0" fmla="*/ 25 w 411"/>
                  <a:gd name="T1" fmla="*/ 42 h 717"/>
                  <a:gd name="T2" fmla="*/ 26 w 411"/>
                  <a:gd name="T3" fmla="*/ 43 h 717"/>
                  <a:gd name="T4" fmla="*/ 24 w 411"/>
                  <a:gd name="T5" fmla="*/ 43 h 717"/>
                  <a:gd name="T6" fmla="*/ 22 w 411"/>
                  <a:gd name="T7" fmla="*/ 44 h 717"/>
                  <a:gd name="T8" fmla="*/ 19 w 411"/>
                  <a:gd name="T9" fmla="*/ 44 h 717"/>
                  <a:gd name="T10" fmla="*/ 17 w 411"/>
                  <a:gd name="T11" fmla="*/ 45 h 717"/>
                  <a:gd name="T12" fmla="*/ 15 w 411"/>
                  <a:gd name="T13" fmla="*/ 43 h 717"/>
                  <a:gd name="T14" fmla="*/ 15 w 411"/>
                  <a:gd name="T15" fmla="*/ 40 h 717"/>
                  <a:gd name="T16" fmla="*/ 16 w 411"/>
                  <a:gd name="T17" fmla="*/ 38 h 717"/>
                  <a:gd name="T18" fmla="*/ 17 w 411"/>
                  <a:gd name="T19" fmla="*/ 39 h 717"/>
                  <a:gd name="T20" fmla="*/ 18 w 411"/>
                  <a:gd name="T21" fmla="*/ 39 h 717"/>
                  <a:gd name="T22" fmla="*/ 20 w 411"/>
                  <a:gd name="T23" fmla="*/ 38 h 717"/>
                  <a:gd name="T24" fmla="*/ 21 w 411"/>
                  <a:gd name="T25" fmla="*/ 37 h 717"/>
                  <a:gd name="T26" fmla="*/ 21 w 411"/>
                  <a:gd name="T27" fmla="*/ 35 h 717"/>
                  <a:gd name="T28" fmla="*/ 20 w 411"/>
                  <a:gd name="T29" fmla="*/ 34 h 717"/>
                  <a:gd name="T30" fmla="*/ 19 w 411"/>
                  <a:gd name="T31" fmla="*/ 34 h 717"/>
                  <a:gd name="T32" fmla="*/ 18 w 411"/>
                  <a:gd name="T33" fmla="*/ 33 h 717"/>
                  <a:gd name="T34" fmla="*/ 16 w 411"/>
                  <a:gd name="T35" fmla="*/ 33 h 717"/>
                  <a:gd name="T36" fmla="*/ 14 w 411"/>
                  <a:gd name="T37" fmla="*/ 34 h 717"/>
                  <a:gd name="T38" fmla="*/ 12 w 411"/>
                  <a:gd name="T39" fmla="*/ 28 h 717"/>
                  <a:gd name="T40" fmla="*/ 9 w 411"/>
                  <a:gd name="T41" fmla="*/ 22 h 717"/>
                  <a:gd name="T42" fmla="*/ 7 w 411"/>
                  <a:gd name="T43" fmla="*/ 16 h 717"/>
                  <a:gd name="T44" fmla="*/ 4 w 411"/>
                  <a:gd name="T45" fmla="*/ 11 h 717"/>
                  <a:gd name="T46" fmla="*/ 6 w 411"/>
                  <a:gd name="T47" fmla="*/ 10 h 717"/>
                  <a:gd name="T48" fmla="*/ 7 w 411"/>
                  <a:gd name="T49" fmla="*/ 10 h 717"/>
                  <a:gd name="T50" fmla="*/ 9 w 411"/>
                  <a:gd name="T51" fmla="*/ 10 h 717"/>
                  <a:gd name="T52" fmla="*/ 10 w 411"/>
                  <a:gd name="T53" fmla="*/ 9 h 717"/>
                  <a:gd name="T54" fmla="*/ 9 w 411"/>
                  <a:gd name="T55" fmla="*/ 7 h 717"/>
                  <a:gd name="T56" fmla="*/ 8 w 411"/>
                  <a:gd name="T57" fmla="*/ 6 h 717"/>
                  <a:gd name="T58" fmla="*/ 7 w 411"/>
                  <a:gd name="T59" fmla="*/ 6 h 717"/>
                  <a:gd name="T60" fmla="*/ 5 w 411"/>
                  <a:gd name="T61" fmla="*/ 6 h 717"/>
                  <a:gd name="T62" fmla="*/ 4 w 411"/>
                  <a:gd name="T63" fmla="*/ 6 h 717"/>
                  <a:gd name="T64" fmla="*/ 3 w 411"/>
                  <a:gd name="T65" fmla="*/ 6 h 717"/>
                  <a:gd name="T66" fmla="*/ 0 w 411"/>
                  <a:gd name="T67" fmla="*/ 1 h 717"/>
                  <a:gd name="T68" fmla="*/ 2 w 411"/>
                  <a:gd name="T69" fmla="*/ 1 h 717"/>
                  <a:gd name="T70" fmla="*/ 4 w 411"/>
                  <a:gd name="T71" fmla="*/ 0 h 717"/>
                  <a:gd name="T72" fmla="*/ 6 w 411"/>
                  <a:gd name="T73" fmla="*/ 0 h 717"/>
                  <a:gd name="T74" fmla="*/ 8 w 411"/>
                  <a:gd name="T75" fmla="*/ 0 h 71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11" h="717">
                    <a:moveTo>
                      <a:pt x="405" y="679"/>
                    </a:moveTo>
                    <a:lnTo>
                      <a:pt x="405" y="681"/>
                    </a:lnTo>
                    <a:lnTo>
                      <a:pt x="405" y="685"/>
                    </a:lnTo>
                    <a:lnTo>
                      <a:pt x="409" y="687"/>
                    </a:lnTo>
                    <a:lnTo>
                      <a:pt x="411" y="687"/>
                    </a:lnTo>
                    <a:lnTo>
                      <a:pt x="389" y="692"/>
                    </a:lnTo>
                    <a:lnTo>
                      <a:pt x="370" y="697"/>
                    </a:lnTo>
                    <a:lnTo>
                      <a:pt x="349" y="701"/>
                    </a:lnTo>
                    <a:lnTo>
                      <a:pt x="329" y="706"/>
                    </a:lnTo>
                    <a:lnTo>
                      <a:pt x="308" y="708"/>
                    </a:lnTo>
                    <a:lnTo>
                      <a:pt x="289" y="711"/>
                    </a:lnTo>
                    <a:lnTo>
                      <a:pt x="269" y="715"/>
                    </a:lnTo>
                    <a:lnTo>
                      <a:pt x="250" y="717"/>
                    </a:lnTo>
                    <a:lnTo>
                      <a:pt x="245" y="690"/>
                    </a:lnTo>
                    <a:lnTo>
                      <a:pt x="242" y="662"/>
                    </a:lnTo>
                    <a:lnTo>
                      <a:pt x="239" y="637"/>
                    </a:lnTo>
                    <a:lnTo>
                      <a:pt x="237" y="614"/>
                    </a:lnTo>
                    <a:lnTo>
                      <a:pt x="248" y="616"/>
                    </a:lnTo>
                    <a:lnTo>
                      <a:pt x="258" y="619"/>
                    </a:lnTo>
                    <a:lnTo>
                      <a:pt x="269" y="619"/>
                    </a:lnTo>
                    <a:lnTo>
                      <a:pt x="280" y="619"/>
                    </a:lnTo>
                    <a:lnTo>
                      <a:pt x="292" y="619"/>
                    </a:lnTo>
                    <a:lnTo>
                      <a:pt x="302" y="616"/>
                    </a:lnTo>
                    <a:lnTo>
                      <a:pt x="313" y="614"/>
                    </a:lnTo>
                    <a:lnTo>
                      <a:pt x="324" y="607"/>
                    </a:lnTo>
                    <a:lnTo>
                      <a:pt x="329" y="597"/>
                    </a:lnTo>
                    <a:lnTo>
                      <a:pt x="329" y="584"/>
                    </a:lnTo>
                    <a:lnTo>
                      <a:pt x="329" y="570"/>
                    </a:lnTo>
                    <a:lnTo>
                      <a:pt x="327" y="559"/>
                    </a:lnTo>
                    <a:lnTo>
                      <a:pt x="319" y="550"/>
                    </a:lnTo>
                    <a:lnTo>
                      <a:pt x="310" y="545"/>
                    </a:lnTo>
                    <a:lnTo>
                      <a:pt x="302" y="540"/>
                    </a:lnTo>
                    <a:lnTo>
                      <a:pt x="292" y="536"/>
                    </a:lnTo>
                    <a:lnTo>
                      <a:pt x="280" y="534"/>
                    </a:lnTo>
                    <a:lnTo>
                      <a:pt x="267" y="534"/>
                    </a:lnTo>
                    <a:lnTo>
                      <a:pt x="256" y="534"/>
                    </a:lnTo>
                    <a:lnTo>
                      <a:pt x="245" y="536"/>
                    </a:lnTo>
                    <a:lnTo>
                      <a:pt x="226" y="543"/>
                    </a:lnTo>
                    <a:lnTo>
                      <a:pt x="207" y="496"/>
                    </a:lnTo>
                    <a:lnTo>
                      <a:pt x="185" y="453"/>
                    </a:lnTo>
                    <a:lnTo>
                      <a:pt x="166" y="407"/>
                    </a:lnTo>
                    <a:lnTo>
                      <a:pt x="147" y="359"/>
                    </a:lnTo>
                    <a:lnTo>
                      <a:pt x="125" y="313"/>
                    </a:lnTo>
                    <a:lnTo>
                      <a:pt x="106" y="264"/>
                    </a:lnTo>
                    <a:lnTo>
                      <a:pt x="85" y="218"/>
                    </a:lnTo>
                    <a:lnTo>
                      <a:pt x="65" y="172"/>
                    </a:lnTo>
                    <a:lnTo>
                      <a:pt x="76" y="170"/>
                    </a:lnTo>
                    <a:lnTo>
                      <a:pt x="90" y="170"/>
                    </a:lnTo>
                    <a:lnTo>
                      <a:pt x="101" y="170"/>
                    </a:lnTo>
                    <a:lnTo>
                      <a:pt x="111" y="166"/>
                    </a:lnTo>
                    <a:lnTo>
                      <a:pt x="125" y="163"/>
                    </a:lnTo>
                    <a:lnTo>
                      <a:pt x="136" y="161"/>
                    </a:lnTo>
                    <a:lnTo>
                      <a:pt x="144" y="156"/>
                    </a:lnTo>
                    <a:lnTo>
                      <a:pt x="155" y="147"/>
                    </a:lnTo>
                    <a:lnTo>
                      <a:pt x="152" y="134"/>
                    </a:lnTo>
                    <a:lnTo>
                      <a:pt x="147" y="120"/>
                    </a:lnTo>
                    <a:lnTo>
                      <a:pt x="141" y="109"/>
                    </a:lnTo>
                    <a:lnTo>
                      <a:pt x="131" y="95"/>
                    </a:lnTo>
                    <a:lnTo>
                      <a:pt x="120" y="92"/>
                    </a:lnTo>
                    <a:lnTo>
                      <a:pt x="106" y="92"/>
                    </a:lnTo>
                    <a:lnTo>
                      <a:pt x="95" y="92"/>
                    </a:lnTo>
                    <a:lnTo>
                      <a:pt x="81" y="92"/>
                    </a:lnTo>
                    <a:lnTo>
                      <a:pt x="71" y="95"/>
                    </a:lnTo>
                    <a:lnTo>
                      <a:pt x="60" y="99"/>
                    </a:lnTo>
                    <a:lnTo>
                      <a:pt x="49" y="101"/>
                    </a:lnTo>
                    <a:lnTo>
                      <a:pt x="41" y="106"/>
                    </a:lnTo>
                    <a:lnTo>
                      <a:pt x="41" y="112"/>
                    </a:lnTo>
                    <a:lnTo>
                      <a:pt x="0" y="16"/>
                    </a:lnTo>
                    <a:lnTo>
                      <a:pt x="14" y="14"/>
                    </a:lnTo>
                    <a:lnTo>
                      <a:pt x="27" y="11"/>
                    </a:lnTo>
                    <a:lnTo>
                      <a:pt x="43" y="9"/>
                    </a:lnTo>
                    <a:lnTo>
                      <a:pt x="57" y="5"/>
                    </a:lnTo>
                    <a:lnTo>
                      <a:pt x="73" y="5"/>
                    </a:lnTo>
                    <a:lnTo>
                      <a:pt x="90" y="3"/>
                    </a:lnTo>
                    <a:lnTo>
                      <a:pt x="103" y="3"/>
                    </a:lnTo>
                    <a:lnTo>
                      <a:pt x="120" y="0"/>
                    </a:lnTo>
                    <a:lnTo>
                      <a:pt x="405" y="679"/>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60" name="Freeform 52"/>
              <p:cNvSpPr>
                <a:spLocks/>
              </p:cNvSpPr>
              <p:nvPr/>
            </p:nvSpPr>
            <p:spPr bwMode="auto">
              <a:xfrm>
                <a:off x="2847" y="2099"/>
                <a:ext cx="35" cy="6"/>
              </a:xfrm>
              <a:custGeom>
                <a:avLst/>
                <a:gdLst>
                  <a:gd name="T0" fmla="*/ 0 w 138"/>
                  <a:gd name="T1" fmla="*/ 1 h 21"/>
                  <a:gd name="T2" fmla="*/ 1 w 138"/>
                  <a:gd name="T3" fmla="*/ 0 h 21"/>
                  <a:gd name="T4" fmla="*/ 2 w 138"/>
                  <a:gd name="T5" fmla="*/ 0 h 21"/>
                  <a:gd name="T6" fmla="*/ 3 w 138"/>
                  <a:gd name="T7" fmla="*/ 0 h 21"/>
                  <a:gd name="T8" fmla="*/ 5 w 138"/>
                  <a:gd name="T9" fmla="*/ 0 h 21"/>
                  <a:gd name="T10" fmla="*/ 6 w 138"/>
                  <a:gd name="T11" fmla="*/ 1 h 21"/>
                  <a:gd name="T12" fmla="*/ 7 w 138"/>
                  <a:gd name="T13" fmla="*/ 1 h 21"/>
                  <a:gd name="T14" fmla="*/ 8 w 138"/>
                  <a:gd name="T15" fmla="*/ 1 h 21"/>
                  <a:gd name="T16" fmla="*/ 9 w 138"/>
                  <a:gd name="T17" fmla="*/ 2 h 21"/>
                  <a:gd name="T18" fmla="*/ 9 w 138"/>
                  <a:gd name="T19" fmla="*/ 2 h 21"/>
                  <a:gd name="T20" fmla="*/ 8 w 138"/>
                  <a:gd name="T21" fmla="*/ 2 h 21"/>
                  <a:gd name="T22" fmla="*/ 7 w 138"/>
                  <a:gd name="T23" fmla="*/ 1 h 21"/>
                  <a:gd name="T24" fmla="*/ 5 w 138"/>
                  <a:gd name="T25" fmla="*/ 1 h 21"/>
                  <a:gd name="T26" fmla="*/ 4 w 138"/>
                  <a:gd name="T27" fmla="*/ 1 h 21"/>
                  <a:gd name="T28" fmla="*/ 2 w 138"/>
                  <a:gd name="T29" fmla="*/ 1 h 21"/>
                  <a:gd name="T30" fmla="*/ 1 w 138"/>
                  <a:gd name="T31" fmla="*/ 1 h 21"/>
                  <a:gd name="T32" fmla="*/ 0 w 138"/>
                  <a:gd name="T33" fmla="*/ 1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8" h="21">
                    <a:moveTo>
                      <a:pt x="0" y="13"/>
                    </a:moveTo>
                    <a:lnTo>
                      <a:pt x="16" y="5"/>
                    </a:lnTo>
                    <a:lnTo>
                      <a:pt x="35" y="0"/>
                    </a:lnTo>
                    <a:lnTo>
                      <a:pt x="51" y="0"/>
                    </a:lnTo>
                    <a:lnTo>
                      <a:pt x="70" y="2"/>
                    </a:lnTo>
                    <a:lnTo>
                      <a:pt x="87" y="7"/>
                    </a:lnTo>
                    <a:lnTo>
                      <a:pt x="106" y="13"/>
                    </a:lnTo>
                    <a:lnTo>
                      <a:pt x="122" y="19"/>
                    </a:lnTo>
                    <a:lnTo>
                      <a:pt x="138" y="21"/>
                    </a:lnTo>
                    <a:lnTo>
                      <a:pt x="133" y="21"/>
                    </a:lnTo>
                    <a:lnTo>
                      <a:pt x="122" y="21"/>
                    </a:lnTo>
                    <a:lnTo>
                      <a:pt x="106" y="19"/>
                    </a:lnTo>
                    <a:lnTo>
                      <a:pt x="83" y="16"/>
                    </a:lnTo>
                    <a:lnTo>
                      <a:pt x="62" y="16"/>
                    </a:lnTo>
                    <a:lnTo>
                      <a:pt x="37" y="13"/>
                    </a:lnTo>
                    <a:lnTo>
                      <a:pt x="16" y="13"/>
                    </a:lnTo>
                    <a:lnTo>
                      <a:pt x="0" y="13"/>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61" name="Freeform 53"/>
              <p:cNvSpPr>
                <a:spLocks/>
              </p:cNvSpPr>
              <p:nvPr/>
            </p:nvSpPr>
            <p:spPr bwMode="auto">
              <a:xfrm>
                <a:off x="2637" y="2100"/>
                <a:ext cx="78" cy="180"/>
              </a:xfrm>
              <a:custGeom>
                <a:avLst/>
                <a:gdLst>
                  <a:gd name="T0" fmla="*/ 2 w 312"/>
                  <a:gd name="T1" fmla="*/ 0 h 722"/>
                  <a:gd name="T2" fmla="*/ 4 w 312"/>
                  <a:gd name="T3" fmla="*/ 6 h 722"/>
                  <a:gd name="T4" fmla="*/ 6 w 312"/>
                  <a:gd name="T5" fmla="*/ 11 h 722"/>
                  <a:gd name="T6" fmla="*/ 9 w 312"/>
                  <a:gd name="T7" fmla="*/ 17 h 722"/>
                  <a:gd name="T8" fmla="*/ 11 w 312"/>
                  <a:gd name="T9" fmla="*/ 22 h 722"/>
                  <a:gd name="T10" fmla="*/ 13 w 312"/>
                  <a:gd name="T11" fmla="*/ 28 h 722"/>
                  <a:gd name="T12" fmla="*/ 15 w 312"/>
                  <a:gd name="T13" fmla="*/ 33 h 722"/>
                  <a:gd name="T14" fmla="*/ 17 w 312"/>
                  <a:gd name="T15" fmla="*/ 39 h 722"/>
                  <a:gd name="T16" fmla="*/ 20 w 312"/>
                  <a:gd name="T17" fmla="*/ 44 h 722"/>
                  <a:gd name="T18" fmla="*/ 18 w 312"/>
                  <a:gd name="T19" fmla="*/ 44 h 722"/>
                  <a:gd name="T20" fmla="*/ 17 w 312"/>
                  <a:gd name="T21" fmla="*/ 45 h 722"/>
                  <a:gd name="T22" fmla="*/ 16 w 312"/>
                  <a:gd name="T23" fmla="*/ 45 h 722"/>
                  <a:gd name="T24" fmla="*/ 15 w 312"/>
                  <a:gd name="T25" fmla="*/ 45 h 722"/>
                  <a:gd name="T26" fmla="*/ 15 w 312"/>
                  <a:gd name="T27" fmla="*/ 42 h 722"/>
                  <a:gd name="T28" fmla="*/ 15 w 312"/>
                  <a:gd name="T29" fmla="*/ 40 h 722"/>
                  <a:gd name="T30" fmla="*/ 15 w 312"/>
                  <a:gd name="T31" fmla="*/ 37 h 722"/>
                  <a:gd name="T32" fmla="*/ 14 w 312"/>
                  <a:gd name="T33" fmla="*/ 34 h 722"/>
                  <a:gd name="T34" fmla="*/ 12 w 312"/>
                  <a:gd name="T35" fmla="*/ 30 h 722"/>
                  <a:gd name="T36" fmla="*/ 11 w 312"/>
                  <a:gd name="T37" fmla="*/ 26 h 722"/>
                  <a:gd name="T38" fmla="*/ 9 w 312"/>
                  <a:gd name="T39" fmla="*/ 22 h 722"/>
                  <a:gd name="T40" fmla="*/ 7 w 312"/>
                  <a:gd name="T41" fmla="*/ 17 h 722"/>
                  <a:gd name="T42" fmla="*/ 5 w 312"/>
                  <a:gd name="T43" fmla="*/ 13 h 722"/>
                  <a:gd name="T44" fmla="*/ 4 w 312"/>
                  <a:gd name="T45" fmla="*/ 9 h 722"/>
                  <a:gd name="T46" fmla="*/ 2 w 312"/>
                  <a:gd name="T47" fmla="*/ 4 h 722"/>
                  <a:gd name="T48" fmla="*/ 0 w 312"/>
                  <a:gd name="T49" fmla="*/ 0 h 722"/>
                  <a:gd name="T50" fmla="*/ 1 w 312"/>
                  <a:gd name="T51" fmla="*/ 0 h 722"/>
                  <a:gd name="T52" fmla="*/ 1 w 312"/>
                  <a:gd name="T53" fmla="*/ 0 h 722"/>
                  <a:gd name="T54" fmla="*/ 2 w 312"/>
                  <a:gd name="T55" fmla="*/ 0 h 722"/>
                  <a:gd name="T56" fmla="*/ 2 w 312"/>
                  <a:gd name="T57" fmla="*/ 0 h 7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12" h="722">
                    <a:moveTo>
                      <a:pt x="34" y="5"/>
                    </a:moveTo>
                    <a:lnTo>
                      <a:pt x="66" y="93"/>
                    </a:lnTo>
                    <a:lnTo>
                      <a:pt x="101" y="184"/>
                    </a:lnTo>
                    <a:lnTo>
                      <a:pt x="137" y="270"/>
                    </a:lnTo>
                    <a:lnTo>
                      <a:pt x="172" y="357"/>
                    </a:lnTo>
                    <a:lnTo>
                      <a:pt x="205" y="448"/>
                    </a:lnTo>
                    <a:lnTo>
                      <a:pt x="241" y="534"/>
                    </a:lnTo>
                    <a:lnTo>
                      <a:pt x="276" y="625"/>
                    </a:lnTo>
                    <a:lnTo>
                      <a:pt x="312" y="711"/>
                    </a:lnTo>
                    <a:lnTo>
                      <a:pt x="292" y="715"/>
                    </a:lnTo>
                    <a:lnTo>
                      <a:pt x="276" y="717"/>
                    </a:lnTo>
                    <a:lnTo>
                      <a:pt x="257" y="720"/>
                    </a:lnTo>
                    <a:lnTo>
                      <a:pt x="241" y="722"/>
                    </a:lnTo>
                    <a:lnTo>
                      <a:pt x="241" y="679"/>
                    </a:lnTo>
                    <a:lnTo>
                      <a:pt x="237" y="638"/>
                    </a:lnTo>
                    <a:lnTo>
                      <a:pt x="232" y="595"/>
                    </a:lnTo>
                    <a:lnTo>
                      <a:pt x="225" y="551"/>
                    </a:lnTo>
                    <a:lnTo>
                      <a:pt x="195" y="483"/>
                    </a:lnTo>
                    <a:lnTo>
                      <a:pt x="167" y="414"/>
                    </a:lnTo>
                    <a:lnTo>
                      <a:pt x="137" y="347"/>
                    </a:lnTo>
                    <a:lnTo>
                      <a:pt x="110" y="278"/>
                    </a:lnTo>
                    <a:lnTo>
                      <a:pt x="82" y="207"/>
                    </a:lnTo>
                    <a:lnTo>
                      <a:pt x="55" y="140"/>
                    </a:lnTo>
                    <a:lnTo>
                      <a:pt x="28" y="69"/>
                    </a:lnTo>
                    <a:lnTo>
                      <a:pt x="0" y="0"/>
                    </a:lnTo>
                    <a:lnTo>
                      <a:pt x="6" y="3"/>
                    </a:lnTo>
                    <a:lnTo>
                      <a:pt x="14" y="5"/>
                    </a:lnTo>
                    <a:lnTo>
                      <a:pt x="23" y="9"/>
                    </a:lnTo>
                    <a:lnTo>
                      <a:pt x="34" y="5"/>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62" name="Freeform 54"/>
              <p:cNvSpPr>
                <a:spLocks/>
              </p:cNvSpPr>
              <p:nvPr/>
            </p:nvSpPr>
            <p:spPr bwMode="auto">
              <a:xfrm>
                <a:off x="2900" y="2103"/>
                <a:ext cx="79" cy="47"/>
              </a:xfrm>
              <a:custGeom>
                <a:avLst/>
                <a:gdLst>
                  <a:gd name="T0" fmla="*/ 14 w 316"/>
                  <a:gd name="T1" fmla="*/ 3 h 186"/>
                  <a:gd name="T2" fmla="*/ 15 w 316"/>
                  <a:gd name="T3" fmla="*/ 4 h 186"/>
                  <a:gd name="T4" fmla="*/ 16 w 316"/>
                  <a:gd name="T5" fmla="*/ 4 h 186"/>
                  <a:gd name="T6" fmla="*/ 16 w 316"/>
                  <a:gd name="T7" fmla="*/ 5 h 186"/>
                  <a:gd name="T8" fmla="*/ 17 w 316"/>
                  <a:gd name="T9" fmla="*/ 5 h 186"/>
                  <a:gd name="T10" fmla="*/ 18 w 316"/>
                  <a:gd name="T11" fmla="*/ 6 h 186"/>
                  <a:gd name="T12" fmla="*/ 18 w 316"/>
                  <a:gd name="T13" fmla="*/ 7 h 186"/>
                  <a:gd name="T14" fmla="*/ 19 w 316"/>
                  <a:gd name="T15" fmla="*/ 7 h 186"/>
                  <a:gd name="T16" fmla="*/ 20 w 316"/>
                  <a:gd name="T17" fmla="*/ 8 h 186"/>
                  <a:gd name="T18" fmla="*/ 20 w 316"/>
                  <a:gd name="T19" fmla="*/ 9 h 186"/>
                  <a:gd name="T20" fmla="*/ 19 w 316"/>
                  <a:gd name="T21" fmla="*/ 9 h 186"/>
                  <a:gd name="T22" fmla="*/ 19 w 316"/>
                  <a:gd name="T23" fmla="*/ 9 h 186"/>
                  <a:gd name="T24" fmla="*/ 18 w 316"/>
                  <a:gd name="T25" fmla="*/ 10 h 186"/>
                  <a:gd name="T26" fmla="*/ 16 w 316"/>
                  <a:gd name="T27" fmla="*/ 10 h 186"/>
                  <a:gd name="T28" fmla="*/ 14 w 316"/>
                  <a:gd name="T29" fmla="*/ 11 h 186"/>
                  <a:gd name="T30" fmla="*/ 12 w 316"/>
                  <a:gd name="T31" fmla="*/ 11 h 186"/>
                  <a:gd name="T32" fmla="*/ 11 w 316"/>
                  <a:gd name="T33" fmla="*/ 11 h 186"/>
                  <a:gd name="T34" fmla="*/ 9 w 316"/>
                  <a:gd name="T35" fmla="*/ 12 h 186"/>
                  <a:gd name="T36" fmla="*/ 7 w 316"/>
                  <a:gd name="T37" fmla="*/ 12 h 186"/>
                  <a:gd name="T38" fmla="*/ 5 w 316"/>
                  <a:gd name="T39" fmla="*/ 12 h 186"/>
                  <a:gd name="T40" fmla="*/ 3 w 316"/>
                  <a:gd name="T41" fmla="*/ 12 h 186"/>
                  <a:gd name="T42" fmla="*/ 2 w 316"/>
                  <a:gd name="T43" fmla="*/ 11 h 186"/>
                  <a:gd name="T44" fmla="*/ 1 w 316"/>
                  <a:gd name="T45" fmla="*/ 11 h 186"/>
                  <a:gd name="T46" fmla="*/ 1 w 316"/>
                  <a:gd name="T47" fmla="*/ 10 h 186"/>
                  <a:gd name="T48" fmla="*/ 0 w 316"/>
                  <a:gd name="T49" fmla="*/ 9 h 186"/>
                  <a:gd name="T50" fmla="*/ 0 w 316"/>
                  <a:gd name="T51" fmla="*/ 8 h 186"/>
                  <a:gd name="T52" fmla="*/ 0 w 316"/>
                  <a:gd name="T53" fmla="*/ 7 h 186"/>
                  <a:gd name="T54" fmla="*/ 0 w 316"/>
                  <a:gd name="T55" fmla="*/ 6 h 186"/>
                  <a:gd name="T56" fmla="*/ 1 w 316"/>
                  <a:gd name="T57" fmla="*/ 5 h 186"/>
                  <a:gd name="T58" fmla="*/ 2 w 316"/>
                  <a:gd name="T59" fmla="*/ 5 h 186"/>
                  <a:gd name="T60" fmla="*/ 3 w 316"/>
                  <a:gd name="T61" fmla="*/ 4 h 186"/>
                  <a:gd name="T62" fmla="*/ 4 w 316"/>
                  <a:gd name="T63" fmla="*/ 4 h 186"/>
                  <a:gd name="T64" fmla="*/ 4 w 316"/>
                  <a:gd name="T65" fmla="*/ 3 h 186"/>
                  <a:gd name="T66" fmla="*/ 5 w 316"/>
                  <a:gd name="T67" fmla="*/ 3 h 186"/>
                  <a:gd name="T68" fmla="*/ 6 w 316"/>
                  <a:gd name="T69" fmla="*/ 2 h 186"/>
                  <a:gd name="T70" fmla="*/ 7 w 316"/>
                  <a:gd name="T71" fmla="*/ 2 h 186"/>
                  <a:gd name="T72" fmla="*/ 8 w 316"/>
                  <a:gd name="T73" fmla="*/ 2 h 186"/>
                  <a:gd name="T74" fmla="*/ 8 w 316"/>
                  <a:gd name="T75" fmla="*/ 2 h 186"/>
                  <a:gd name="T76" fmla="*/ 9 w 316"/>
                  <a:gd name="T77" fmla="*/ 1 h 186"/>
                  <a:gd name="T78" fmla="*/ 9 w 316"/>
                  <a:gd name="T79" fmla="*/ 0 h 186"/>
                  <a:gd name="T80" fmla="*/ 10 w 316"/>
                  <a:gd name="T81" fmla="*/ 0 h 186"/>
                  <a:gd name="T82" fmla="*/ 11 w 316"/>
                  <a:gd name="T83" fmla="*/ 0 h 186"/>
                  <a:gd name="T84" fmla="*/ 12 w 316"/>
                  <a:gd name="T85" fmla="*/ 1 h 186"/>
                  <a:gd name="T86" fmla="*/ 13 w 316"/>
                  <a:gd name="T87" fmla="*/ 2 h 186"/>
                  <a:gd name="T88" fmla="*/ 14 w 316"/>
                  <a:gd name="T89" fmla="*/ 3 h 18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16" h="186">
                    <a:moveTo>
                      <a:pt x="223" y="46"/>
                    </a:moveTo>
                    <a:lnTo>
                      <a:pt x="237" y="55"/>
                    </a:lnTo>
                    <a:lnTo>
                      <a:pt x="248" y="62"/>
                    </a:lnTo>
                    <a:lnTo>
                      <a:pt x="256" y="71"/>
                    </a:lnTo>
                    <a:lnTo>
                      <a:pt x="267" y="82"/>
                    </a:lnTo>
                    <a:lnTo>
                      <a:pt x="278" y="92"/>
                    </a:lnTo>
                    <a:lnTo>
                      <a:pt x="286" y="104"/>
                    </a:lnTo>
                    <a:lnTo>
                      <a:pt x="297" y="115"/>
                    </a:lnTo>
                    <a:lnTo>
                      <a:pt x="311" y="122"/>
                    </a:lnTo>
                    <a:lnTo>
                      <a:pt x="316" y="133"/>
                    </a:lnTo>
                    <a:lnTo>
                      <a:pt x="308" y="142"/>
                    </a:lnTo>
                    <a:lnTo>
                      <a:pt x="294" y="147"/>
                    </a:lnTo>
                    <a:lnTo>
                      <a:pt x="281" y="152"/>
                    </a:lnTo>
                    <a:lnTo>
                      <a:pt x="253" y="163"/>
                    </a:lnTo>
                    <a:lnTo>
                      <a:pt x="226" y="172"/>
                    </a:lnTo>
                    <a:lnTo>
                      <a:pt x="196" y="177"/>
                    </a:lnTo>
                    <a:lnTo>
                      <a:pt x="166" y="180"/>
                    </a:lnTo>
                    <a:lnTo>
                      <a:pt x="136" y="182"/>
                    </a:lnTo>
                    <a:lnTo>
                      <a:pt x="106" y="186"/>
                    </a:lnTo>
                    <a:lnTo>
                      <a:pt x="74" y="186"/>
                    </a:lnTo>
                    <a:lnTo>
                      <a:pt x="44" y="186"/>
                    </a:lnTo>
                    <a:lnTo>
                      <a:pt x="28" y="180"/>
                    </a:lnTo>
                    <a:lnTo>
                      <a:pt x="19" y="170"/>
                    </a:lnTo>
                    <a:lnTo>
                      <a:pt x="11" y="152"/>
                    </a:lnTo>
                    <a:lnTo>
                      <a:pt x="5" y="136"/>
                    </a:lnTo>
                    <a:lnTo>
                      <a:pt x="3" y="120"/>
                    </a:lnTo>
                    <a:lnTo>
                      <a:pt x="0" y="104"/>
                    </a:lnTo>
                    <a:lnTo>
                      <a:pt x="3" y="87"/>
                    </a:lnTo>
                    <a:lnTo>
                      <a:pt x="14" y="76"/>
                    </a:lnTo>
                    <a:lnTo>
                      <a:pt x="28" y="71"/>
                    </a:lnTo>
                    <a:lnTo>
                      <a:pt x="41" y="65"/>
                    </a:lnTo>
                    <a:lnTo>
                      <a:pt x="55" y="57"/>
                    </a:lnTo>
                    <a:lnTo>
                      <a:pt x="69" y="52"/>
                    </a:lnTo>
                    <a:lnTo>
                      <a:pt x="81" y="44"/>
                    </a:lnTo>
                    <a:lnTo>
                      <a:pt x="95" y="35"/>
                    </a:lnTo>
                    <a:lnTo>
                      <a:pt x="109" y="30"/>
                    </a:lnTo>
                    <a:lnTo>
                      <a:pt x="120" y="22"/>
                    </a:lnTo>
                    <a:lnTo>
                      <a:pt x="131" y="22"/>
                    </a:lnTo>
                    <a:lnTo>
                      <a:pt x="136" y="14"/>
                    </a:lnTo>
                    <a:lnTo>
                      <a:pt x="142" y="5"/>
                    </a:lnTo>
                    <a:lnTo>
                      <a:pt x="150" y="0"/>
                    </a:lnTo>
                    <a:lnTo>
                      <a:pt x="169" y="5"/>
                    </a:lnTo>
                    <a:lnTo>
                      <a:pt x="188" y="19"/>
                    </a:lnTo>
                    <a:lnTo>
                      <a:pt x="205" y="35"/>
                    </a:lnTo>
                    <a:lnTo>
                      <a:pt x="223" y="46"/>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63" name="Freeform 55"/>
              <p:cNvSpPr>
                <a:spLocks/>
              </p:cNvSpPr>
              <p:nvPr/>
            </p:nvSpPr>
            <p:spPr bwMode="auto">
              <a:xfrm>
                <a:off x="2885" y="2105"/>
                <a:ext cx="11" cy="20"/>
              </a:xfrm>
              <a:custGeom>
                <a:avLst/>
                <a:gdLst>
                  <a:gd name="T0" fmla="*/ 3 w 46"/>
                  <a:gd name="T1" fmla="*/ 0 h 82"/>
                  <a:gd name="T2" fmla="*/ 3 w 46"/>
                  <a:gd name="T3" fmla="*/ 1 h 82"/>
                  <a:gd name="T4" fmla="*/ 3 w 46"/>
                  <a:gd name="T5" fmla="*/ 3 h 82"/>
                  <a:gd name="T6" fmla="*/ 2 w 46"/>
                  <a:gd name="T7" fmla="*/ 4 h 82"/>
                  <a:gd name="T8" fmla="*/ 3 w 46"/>
                  <a:gd name="T9" fmla="*/ 5 h 82"/>
                  <a:gd name="T10" fmla="*/ 2 w 46"/>
                  <a:gd name="T11" fmla="*/ 5 h 82"/>
                  <a:gd name="T12" fmla="*/ 1 w 46"/>
                  <a:gd name="T13" fmla="*/ 5 h 82"/>
                  <a:gd name="T14" fmla="*/ 0 w 46"/>
                  <a:gd name="T15" fmla="*/ 4 h 82"/>
                  <a:gd name="T16" fmla="*/ 0 w 46"/>
                  <a:gd name="T17" fmla="*/ 4 h 82"/>
                  <a:gd name="T18" fmla="*/ 1 w 46"/>
                  <a:gd name="T19" fmla="*/ 0 h 82"/>
                  <a:gd name="T20" fmla="*/ 1 w 46"/>
                  <a:gd name="T21" fmla="*/ 0 h 82"/>
                  <a:gd name="T22" fmla="*/ 2 w 46"/>
                  <a:gd name="T23" fmla="*/ 0 h 82"/>
                  <a:gd name="T24" fmla="*/ 2 w 46"/>
                  <a:gd name="T25" fmla="*/ 0 h 82"/>
                  <a:gd name="T26" fmla="*/ 3 w 46"/>
                  <a:gd name="T27" fmla="*/ 0 h 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6" h="82">
                    <a:moveTo>
                      <a:pt x="44" y="6"/>
                    </a:moveTo>
                    <a:lnTo>
                      <a:pt x="46" y="25"/>
                    </a:lnTo>
                    <a:lnTo>
                      <a:pt x="44" y="44"/>
                    </a:lnTo>
                    <a:lnTo>
                      <a:pt x="41" y="64"/>
                    </a:lnTo>
                    <a:lnTo>
                      <a:pt x="44" y="82"/>
                    </a:lnTo>
                    <a:lnTo>
                      <a:pt x="33" y="77"/>
                    </a:lnTo>
                    <a:lnTo>
                      <a:pt x="19" y="77"/>
                    </a:lnTo>
                    <a:lnTo>
                      <a:pt x="5" y="71"/>
                    </a:lnTo>
                    <a:lnTo>
                      <a:pt x="0" y="60"/>
                    </a:lnTo>
                    <a:lnTo>
                      <a:pt x="14" y="0"/>
                    </a:lnTo>
                    <a:lnTo>
                      <a:pt x="22" y="4"/>
                    </a:lnTo>
                    <a:lnTo>
                      <a:pt x="30" y="6"/>
                    </a:lnTo>
                    <a:lnTo>
                      <a:pt x="35" y="6"/>
                    </a:lnTo>
                    <a:lnTo>
                      <a:pt x="44" y="6"/>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64" name="Freeform 56"/>
              <p:cNvSpPr>
                <a:spLocks/>
              </p:cNvSpPr>
              <p:nvPr/>
            </p:nvSpPr>
            <p:spPr bwMode="auto">
              <a:xfrm>
                <a:off x="2820" y="2106"/>
                <a:ext cx="63" cy="39"/>
              </a:xfrm>
              <a:custGeom>
                <a:avLst/>
                <a:gdLst>
                  <a:gd name="T0" fmla="*/ 16 w 253"/>
                  <a:gd name="T1" fmla="*/ 1 h 155"/>
                  <a:gd name="T2" fmla="*/ 15 w 253"/>
                  <a:gd name="T3" fmla="*/ 3 h 155"/>
                  <a:gd name="T4" fmla="*/ 15 w 253"/>
                  <a:gd name="T5" fmla="*/ 5 h 155"/>
                  <a:gd name="T6" fmla="*/ 14 w 253"/>
                  <a:gd name="T7" fmla="*/ 8 h 155"/>
                  <a:gd name="T8" fmla="*/ 13 w 253"/>
                  <a:gd name="T9" fmla="*/ 10 h 155"/>
                  <a:gd name="T10" fmla="*/ 12 w 253"/>
                  <a:gd name="T11" fmla="*/ 10 h 155"/>
                  <a:gd name="T12" fmla="*/ 10 w 253"/>
                  <a:gd name="T13" fmla="*/ 9 h 155"/>
                  <a:gd name="T14" fmla="*/ 8 w 253"/>
                  <a:gd name="T15" fmla="*/ 9 h 155"/>
                  <a:gd name="T16" fmla="*/ 6 w 253"/>
                  <a:gd name="T17" fmla="*/ 9 h 155"/>
                  <a:gd name="T18" fmla="*/ 5 w 253"/>
                  <a:gd name="T19" fmla="*/ 8 h 155"/>
                  <a:gd name="T20" fmla="*/ 3 w 253"/>
                  <a:gd name="T21" fmla="*/ 7 h 155"/>
                  <a:gd name="T22" fmla="*/ 2 w 253"/>
                  <a:gd name="T23" fmla="*/ 7 h 155"/>
                  <a:gd name="T24" fmla="*/ 0 w 253"/>
                  <a:gd name="T25" fmla="*/ 6 h 155"/>
                  <a:gd name="T26" fmla="*/ 0 w 253"/>
                  <a:gd name="T27" fmla="*/ 4 h 155"/>
                  <a:gd name="T28" fmla="*/ 1 w 253"/>
                  <a:gd name="T29" fmla="*/ 3 h 155"/>
                  <a:gd name="T30" fmla="*/ 2 w 253"/>
                  <a:gd name="T31" fmla="*/ 2 h 155"/>
                  <a:gd name="T32" fmla="*/ 4 w 253"/>
                  <a:gd name="T33" fmla="*/ 1 h 155"/>
                  <a:gd name="T34" fmla="*/ 4 w 253"/>
                  <a:gd name="T35" fmla="*/ 1 h 155"/>
                  <a:gd name="T36" fmla="*/ 4 w 253"/>
                  <a:gd name="T37" fmla="*/ 1 h 155"/>
                  <a:gd name="T38" fmla="*/ 5 w 253"/>
                  <a:gd name="T39" fmla="*/ 0 h 155"/>
                  <a:gd name="T40" fmla="*/ 5 w 253"/>
                  <a:gd name="T41" fmla="*/ 0 h 155"/>
                  <a:gd name="T42" fmla="*/ 6 w 253"/>
                  <a:gd name="T43" fmla="*/ 0 h 155"/>
                  <a:gd name="T44" fmla="*/ 8 w 253"/>
                  <a:gd name="T45" fmla="*/ 0 h 155"/>
                  <a:gd name="T46" fmla="*/ 9 w 253"/>
                  <a:gd name="T47" fmla="*/ 1 h 155"/>
                  <a:gd name="T48" fmla="*/ 10 w 253"/>
                  <a:gd name="T49" fmla="*/ 1 h 155"/>
                  <a:gd name="T50" fmla="*/ 12 w 253"/>
                  <a:gd name="T51" fmla="*/ 1 h 155"/>
                  <a:gd name="T52" fmla="*/ 13 w 253"/>
                  <a:gd name="T53" fmla="*/ 1 h 155"/>
                  <a:gd name="T54" fmla="*/ 14 w 253"/>
                  <a:gd name="T55" fmla="*/ 1 h 155"/>
                  <a:gd name="T56" fmla="*/ 16 w 253"/>
                  <a:gd name="T57" fmla="*/ 1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53" h="155">
                    <a:moveTo>
                      <a:pt x="253" y="11"/>
                    </a:moveTo>
                    <a:lnTo>
                      <a:pt x="248" y="49"/>
                    </a:lnTo>
                    <a:lnTo>
                      <a:pt x="241" y="85"/>
                    </a:lnTo>
                    <a:lnTo>
                      <a:pt x="227" y="120"/>
                    </a:lnTo>
                    <a:lnTo>
                      <a:pt x="216" y="155"/>
                    </a:lnTo>
                    <a:lnTo>
                      <a:pt x="188" y="152"/>
                    </a:lnTo>
                    <a:lnTo>
                      <a:pt x="161" y="147"/>
                    </a:lnTo>
                    <a:lnTo>
                      <a:pt x="133" y="141"/>
                    </a:lnTo>
                    <a:lnTo>
                      <a:pt x="106" y="134"/>
                    </a:lnTo>
                    <a:lnTo>
                      <a:pt x="80" y="122"/>
                    </a:lnTo>
                    <a:lnTo>
                      <a:pt x="52" y="115"/>
                    </a:lnTo>
                    <a:lnTo>
                      <a:pt x="27" y="104"/>
                    </a:lnTo>
                    <a:lnTo>
                      <a:pt x="0" y="95"/>
                    </a:lnTo>
                    <a:lnTo>
                      <a:pt x="6" y="68"/>
                    </a:lnTo>
                    <a:lnTo>
                      <a:pt x="19" y="44"/>
                    </a:lnTo>
                    <a:lnTo>
                      <a:pt x="39" y="28"/>
                    </a:lnTo>
                    <a:lnTo>
                      <a:pt x="60" y="11"/>
                    </a:lnTo>
                    <a:lnTo>
                      <a:pt x="68" y="11"/>
                    </a:lnTo>
                    <a:lnTo>
                      <a:pt x="74" y="8"/>
                    </a:lnTo>
                    <a:lnTo>
                      <a:pt x="80" y="5"/>
                    </a:lnTo>
                    <a:lnTo>
                      <a:pt x="85" y="0"/>
                    </a:lnTo>
                    <a:lnTo>
                      <a:pt x="106" y="3"/>
                    </a:lnTo>
                    <a:lnTo>
                      <a:pt x="126" y="5"/>
                    </a:lnTo>
                    <a:lnTo>
                      <a:pt x="147" y="8"/>
                    </a:lnTo>
                    <a:lnTo>
                      <a:pt x="169" y="11"/>
                    </a:lnTo>
                    <a:lnTo>
                      <a:pt x="191" y="14"/>
                    </a:lnTo>
                    <a:lnTo>
                      <a:pt x="213" y="14"/>
                    </a:lnTo>
                    <a:lnTo>
                      <a:pt x="232" y="14"/>
                    </a:lnTo>
                    <a:lnTo>
                      <a:pt x="253" y="1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65" name="Freeform 57"/>
              <p:cNvSpPr>
                <a:spLocks/>
              </p:cNvSpPr>
              <p:nvPr/>
            </p:nvSpPr>
            <p:spPr bwMode="auto">
              <a:xfrm>
                <a:off x="2901" y="2106"/>
                <a:ext cx="14" cy="9"/>
              </a:xfrm>
              <a:custGeom>
                <a:avLst/>
                <a:gdLst>
                  <a:gd name="T0" fmla="*/ 1 w 55"/>
                  <a:gd name="T1" fmla="*/ 0 h 35"/>
                  <a:gd name="T2" fmla="*/ 1 w 55"/>
                  <a:gd name="T3" fmla="*/ 0 h 35"/>
                  <a:gd name="T4" fmla="*/ 1 w 55"/>
                  <a:gd name="T5" fmla="*/ 0 h 35"/>
                  <a:gd name="T6" fmla="*/ 2 w 55"/>
                  <a:gd name="T7" fmla="*/ 1 h 35"/>
                  <a:gd name="T8" fmla="*/ 3 w 55"/>
                  <a:gd name="T9" fmla="*/ 1 h 35"/>
                  <a:gd name="T10" fmla="*/ 3 w 55"/>
                  <a:gd name="T11" fmla="*/ 0 h 35"/>
                  <a:gd name="T12" fmla="*/ 4 w 55"/>
                  <a:gd name="T13" fmla="*/ 0 h 35"/>
                  <a:gd name="T14" fmla="*/ 0 w 55"/>
                  <a:gd name="T15" fmla="*/ 2 h 35"/>
                  <a:gd name="T16" fmla="*/ 0 w 55"/>
                  <a:gd name="T17" fmla="*/ 0 h 35"/>
                  <a:gd name="T18" fmla="*/ 1 w 55"/>
                  <a:gd name="T19" fmla="*/ 0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5" h="35">
                    <a:moveTo>
                      <a:pt x="20" y="0"/>
                    </a:moveTo>
                    <a:lnTo>
                      <a:pt x="20" y="3"/>
                    </a:lnTo>
                    <a:lnTo>
                      <a:pt x="20" y="5"/>
                    </a:lnTo>
                    <a:lnTo>
                      <a:pt x="28" y="8"/>
                    </a:lnTo>
                    <a:lnTo>
                      <a:pt x="39" y="8"/>
                    </a:lnTo>
                    <a:lnTo>
                      <a:pt x="46" y="5"/>
                    </a:lnTo>
                    <a:lnTo>
                      <a:pt x="55" y="5"/>
                    </a:lnTo>
                    <a:lnTo>
                      <a:pt x="0" y="35"/>
                    </a:lnTo>
                    <a:lnTo>
                      <a:pt x="0" y="0"/>
                    </a:lnTo>
                    <a:lnTo>
                      <a:pt x="20" y="0"/>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66" name="Freeform 58"/>
              <p:cNvSpPr>
                <a:spLocks/>
              </p:cNvSpPr>
              <p:nvPr/>
            </p:nvSpPr>
            <p:spPr bwMode="auto">
              <a:xfrm>
                <a:off x="2606" y="2107"/>
                <a:ext cx="75" cy="178"/>
              </a:xfrm>
              <a:custGeom>
                <a:avLst/>
                <a:gdLst>
                  <a:gd name="T0" fmla="*/ 3 w 300"/>
                  <a:gd name="T1" fmla="*/ 2 h 712"/>
                  <a:gd name="T2" fmla="*/ 5 w 300"/>
                  <a:gd name="T3" fmla="*/ 7 h 712"/>
                  <a:gd name="T4" fmla="*/ 7 w 300"/>
                  <a:gd name="T5" fmla="*/ 12 h 712"/>
                  <a:gd name="T6" fmla="*/ 9 w 300"/>
                  <a:gd name="T7" fmla="*/ 18 h 712"/>
                  <a:gd name="T8" fmla="*/ 11 w 300"/>
                  <a:gd name="T9" fmla="*/ 23 h 712"/>
                  <a:gd name="T10" fmla="*/ 13 w 300"/>
                  <a:gd name="T11" fmla="*/ 28 h 712"/>
                  <a:gd name="T12" fmla="*/ 15 w 300"/>
                  <a:gd name="T13" fmla="*/ 33 h 712"/>
                  <a:gd name="T14" fmla="*/ 17 w 300"/>
                  <a:gd name="T15" fmla="*/ 39 h 712"/>
                  <a:gd name="T16" fmla="*/ 19 w 300"/>
                  <a:gd name="T17" fmla="*/ 44 h 712"/>
                  <a:gd name="T18" fmla="*/ 15 w 300"/>
                  <a:gd name="T19" fmla="*/ 45 h 712"/>
                  <a:gd name="T20" fmla="*/ 15 w 300"/>
                  <a:gd name="T21" fmla="*/ 41 h 712"/>
                  <a:gd name="T22" fmla="*/ 14 w 300"/>
                  <a:gd name="T23" fmla="*/ 37 h 712"/>
                  <a:gd name="T24" fmla="*/ 13 w 300"/>
                  <a:gd name="T25" fmla="*/ 33 h 712"/>
                  <a:gd name="T26" fmla="*/ 12 w 300"/>
                  <a:gd name="T27" fmla="*/ 29 h 712"/>
                  <a:gd name="T28" fmla="*/ 10 w 300"/>
                  <a:gd name="T29" fmla="*/ 26 h 712"/>
                  <a:gd name="T30" fmla="*/ 8 w 300"/>
                  <a:gd name="T31" fmla="*/ 22 h 712"/>
                  <a:gd name="T32" fmla="*/ 7 w 300"/>
                  <a:gd name="T33" fmla="*/ 19 h 712"/>
                  <a:gd name="T34" fmla="*/ 5 w 300"/>
                  <a:gd name="T35" fmla="*/ 15 h 712"/>
                  <a:gd name="T36" fmla="*/ 0 w 300"/>
                  <a:gd name="T37" fmla="*/ 0 h 712"/>
                  <a:gd name="T38" fmla="*/ 1 w 300"/>
                  <a:gd name="T39" fmla="*/ 0 h 712"/>
                  <a:gd name="T40" fmla="*/ 2 w 300"/>
                  <a:gd name="T41" fmla="*/ 0 h 712"/>
                  <a:gd name="T42" fmla="*/ 3 w 300"/>
                  <a:gd name="T43" fmla="*/ 1 h 712"/>
                  <a:gd name="T44" fmla="*/ 3 w 300"/>
                  <a:gd name="T45" fmla="*/ 2 h 7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00" h="712">
                    <a:moveTo>
                      <a:pt x="44" y="25"/>
                    </a:moveTo>
                    <a:lnTo>
                      <a:pt x="77" y="110"/>
                    </a:lnTo>
                    <a:lnTo>
                      <a:pt x="109" y="194"/>
                    </a:lnTo>
                    <a:lnTo>
                      <a:pt x="142" y="278"/>
                    </a:lnTo>
                    <a:lnTo>
                      <a:pt x="171" y="363"/>
                    </a:lnTo>
                    <a:lnTo>
                      <a:pt x="205" y="448"/>
                    </a:lnTo>
                    <a:lnTo>
                      <a:pt x="237" y="532"/>
                    </a:lnTo>
                    <a:lnTo>
                      <a:pt x="267" y="616"/>
                    </a:lnTo>
                    <a:lnTo>
                      <a:pt x="300" y="701"/>
                    </a:lnTo>
                    <a:lnTo>
                      <a:pt x="240" y="712"/>
                    </a:lnTo>
                    <a:lnTo>
                      <a:pt x="235" y="649"/>
                    </a:lnTo>
                    <a:lnTo>
                      <a:pt x="224" y="586"/>
                    </a:lnTo>
                    <a:lnTo>
                      <a:pt x="205" y="526"/>
                    </a:lnTo>
                    <a:lnTo>
                      <a:pt x="183" y="469"/>
                    </a:lnTo>
                    <a:lnTo>
                      <a:pt x="159" y="409"/>
                    </a:lnTo>
                    <a:lnTo>
                      <a:pt x="131" y="352"/>
                    </a:lnTo>
                    <a:lnTo>
                      <a:pt x="107" y="295"/>
                    </a:lnTo>
                    <a:lnTo>
                      <a:pt x="85" y="235"/>
                    </a:lnTo>
                    <a:lnTo>
                      <a:pt x="0" y="0"/>
                    </a:lnTo>
                    <a:lnTo>
                      <a:pt x="14" y="3"/>
                    </a:lnTo>
                    <a:lnTo>
                      <a:pt x="28" y="3"/>
                    </a:lnTo>
                    <a:lnTo>
                      <a:pt x="38" y="9"/>
                    </a:lnTo>
                    <a:lnTo>
                      <a:pt x="44" y="25"/>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67" name="Freeform 59"/>
              <p:cNvSpPr>
                <a:spLocks/>
              </p:cNvSpPr>
              <p:nvPr/>
            </p:nvSpPr>
            <p:spPr bwMode="auto">
              <a:xfrm>
                <a:off x="2526" y="2116"/>
                <a:ext cx="117" cy="179"/>
              </a:xfrm>
              <a:custGeom>
                <a:avLst/>
                <a:gdLst>
                  <a:gd name="T0" fmla="*/ 17 w 471"/>
                  <a:gd name="T1" fmla="*/ 10 h 716"/>
                  <a:gd name="T2" fmla="*/ 29 w 471"/>
                  <a:gd name="T3" fmla="*/ 43 h 716"/>
                  <a:gd name="T4" fmla="*/ 28 w 471"/>
                  <a:gd name="T5" fmla="*/ 44 h 716"/>
                  <a:gd name="T6" fmla="*/ 26 w 471"/>
                  <a:gd name="T7" fmla="*/ 44 h 716"/>
                  <a:gd name="T8" fmla="*/ 25 w 471"/>
                  <a:gd name="T9" fmla="*/ 44 h 716"/>
                  <a:gd name="T10" fmla="*/ 24 w 471"/>
                  <a:gd name="T11" fmla="*/ 44 h 716"/>
                  <a:gd name="T12" fmla="*/ 23 w 471"/>
                  <a:gd name="T13" fmla="*/ 45 h 716"/>
                  <a:gd name="T14" fmla="*/ 21 w 471"/>
                  <a:gd name="T15" fmla="*/ 45 h 716"/>
                  <a:gd name="T16" fmla="*/ 20 w 471"/>
                  <a:gd name="T17" fmla="*/ 45 h 716"/>
                  <a:gd name="T18" fmla="*/ 19 w 471"/>
                  <a:gd name="T19" fmla="*/ 45 h 716"/>
                  <a:gd name="T20" fmla="*/ 17 w 471"/>
                  <a:gd name="T21" fmla="*/ 43 h 716"/>
                  <a:gd name="T22" fmla="*/ 15 w 471"/>
                  <a:gd name="T23" fmla="*/ 41 h 716"/>
                  <a:gd name="T24" fmla="*/ 13 w 471"/>
                  <a:gd name="T25" fmla="*/ 40 h 716"/>
                  <a:gd name="T26" fmla="*/ 11 w 471"/>
                  <a:gd name="T27" fmla="*/ 38 h 716"/>
                  <a:gd name="T28" fmla="*/ 9 w 471"/>
                  <a:gd name="T29" fmla="*/ 36 h 716"/>
                  <a:gd name="T30" fmla="*/ 8 w 471"/>
                  <a:gd name="T31" fmla="*/ 34 h 716"/>
                  <a:gd name="T32" fmla="*/ 6 w 471"/>
                  <a:gd name="T33" fmla="*/ 32 h 716"/>
                  <a:gd name="T34" fmla="*/ 5 w 471"/>
                  <a:gd name="T35" fmla="*/ 29 h 716"/>
                  <a:gd name="T36" fmla="*/ 6 w 471"/>
                  <a:gd name="T37" fmla="*/ 29 h 716"/>
                  <a:gd name="T38" fmla="*/ 7 w 471"/>
                  <a:gd name="T39" fmla="*/ 28 h 716"/>
                  <a:gd name="T40" fmla="*/ 8 w 471"/>
                  <a:gd name="T41" fmla="*/ 28 h 716"/>
                  <a:gd name="T42" fmla="*/ 9 w 471"/>
                  <a:gd name="T43" fmla="*/ 28 h 716"/>
                  <a:gd name="T44" fmla="*/ 10 w 471"/>
                  <a:gd name="T45" fmla="*/ 28 h 716"/>
                  <a:gd name="T46" fmla="*/ 11 w 471"/>
                  <a:gd name="T47" fmla="*/ 28 h 716"/>
                  <a:gd name="T48" fmla="*/ 12 w 471"/>
                  <a:gd name="T49" fmla="*/ 27 h 716"/>
                  <a:gd name="T50" fmla="*/ 12 w 471"/>
                  <a:gd name="T51" fmla="*/ 26 h 716"/>
                  <a:gd name="T52" fmla="*/ 11 w 471"/>
                  <a:gd name="T53" fmla="*/ 23 h 716"/>
                  <a:gd name="T54" fmla="*/ 10 w 471"/>
                  <a:gd name="T55" fmla="*/ 21 h 716"/>
                  <a:gd name="T56" fmla="*/ 9 w 471"/>
                  <a:gd name="T57" fmla="*/ 19 h 716"/>
                  <a:gd name="T58" fmla="*/ 8 w 471"/>
                  <a:gd name="T59" fmla="*/ 16 h 716"/>
                  <a:gd name="T60" fmla="*/ 7 w 471"/>
                  <a:gd name="T61" fmla="*/ 16 h 716"/>
                  <a:gd name="T62" fmla="*/ 6 w 471"/>
                  <a:gd name="T63" fmla="*/ 15 h 716"/>
                  <a:gd name="T64" fmla="*/ 5 w 471"/>
                  <a:gd name="T65" fmla="*/ 15 h 716"/>
                  <a:gd name="T66" fmla="*/ 4 w 471"/>
                  <a:gd name="T67" fmla="*/ 16 h 716"/>
                  <a:gd name="T68" fmla="*/ 3 w 471"/>
                  <a:gd name="T69" fmla="*/ 16 h 716"/>
                  <a:gd name="T70" fmla="*/ 2 w 471"/>
                  <a:gd name="T71" fmla="*/ 16 h 716"/>
                  <a:gd name="T72" fmla="*/ 1 w 471"/>
                  <a:gd name="T73" fmla="*/ 16 h 716"/>
                  <a:gd name="T74" fmla="*/ 0 w 471"/>
                  <a:gd name="T75" fmla="*/ 16 h 716"/>
                  <a:gd name="T76" fmla="*/ 0 w 471"/>
                  <a:gd name="T77" fmla="*/ 13 h 716"/>
                  <a:gd name="T78" fmla="*/ 1 w 471"/>
                  <a:gd name="T79" fmla="*/ 9 h 716"/>
                  <a:gd name="T80" fmla="*/ 1 w 471"/>
                  <a:gd name="T81" fmla="*/ 6 h 716"/>
                  <a:gd name="T82" fmla="*/ 2 w 471"/>
                  <a:gd name="T83" fmla="*/ 2 h 716"/>
                  <a:gd name="T84" fmla="*/ 13 w 471"/>
                  <a:gd name="T85" fmla="*/ 0 h 716"/>
                  <a:gd name="T86" fmla="*/ 17 w 471"/>
                  <a:gd name="T87" fmla="*/ 10 h 71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71" h="716">
                    <a:moveTo>
                      <a:pt x="269" y="164"/>
                    </a:moveTo>
                    <a:lnTo>
                      <a:pt x="471" y="689"/>
                    </a:lnTo>
                    <a:lnTo>
                      <a:pt x="450" y="695"/>
                    </a:lnTo>
                    <a:lnTo>
                      <a:pt x="428" y="697"/>
                    </a:lnTo>
                    <a:lnTo>
                      <a:pt x="406" y="703"/>
                    </a:lnTo>
                    <a:lnTo>
                      <a:pt x="386" y="706"/>
                    </a:lnTo>
                    <a:lnTo>
                      <a:pt x="365" y="711"/>
                    </a:lnTo>
                    <a:lnTo>
                      <a:pt x="345" y="714"/>
                    </a:lnTo>
                    <a:lnTo>
                      <a:pt x="324" y="716"/>
                    </a:lnTo>
                    <a:lnTo>
                      <a:pt x="305" y="716"/>
                    </a:lnTo>
                    <a:lnTo>
                      <a:pt x="269" y="689"/>
                    </a:lnTo>
                    <a:lnTo>
                      <a:pt x="237" y="659"/>
                    </a:lnTo>
                    <a:lnTo>
                      <a:pt x="207" y="633"/>
                    </a:lnTo>
                    <a:lnTo>
                      <a:pt x="179" y="603"/>
                    </a:lnTo>
                    <a:lnTo>
                      <a:pt x="152" y="569"/>
                    </a:lnTo>
                    <a:lnTo>
                      <a:pt x="128" y="537"/>
                    </a:lnTo>
                    <a:lnTo>
                      <a:pt x="106" y="504"/>
                    </a:lnTo>
                    <a:lnTo>
                      <a:pt x="84" y="466"/>
                    </a:lnTo>
                    <a:lnTo>
                      <a:pt x="98" y="454"/>
                    </a:lnTo>
                    <a:lnTo>
                      <a:pt x="114" y="452"/>
                    </a:lnTo>
                    <a:lnTo>
                      <a:pt x="133" y="449"/>
                    </a:lnTo>
                    <a:lnTo>
                      <a:pt x="149" y="447"/>
                    </a:lnTo>
                    <a:lnTo>
                      <a:pt x="166" y="447"/>
                    </a:lnTo>
                    <a:lnTo>
                      <a:pt x="179" y="438"/>
                    </a:lnTo>
                    <a:lnTo>
                      <a:pt x="188" y="428"/>
                    </a:lnTo>
                    <a:lnTo>
                      <a:pt x="191" y="406"/>
                    </a:lnTo>
                    <a:lnTo>
                      <a:pt x="177" y="371"/>
                    </a:lnTo>
                    <a:lnTo>
                      <a:pt x="163" y="335"/>
                    </a:lnTo>
                    <a:lnTo>
                      <a:pt x="152" y="297"/>
                    </a:lnTo>
                    <a:lnTo>
                      <a:pt x="138" y="256"/>
                    </a:lnTo>
                    <a:lnTo>
                      <a:pt x="122" y="247"/>
                    </a:lnTo>
                    <a:lnTo>
                      <a:pt x="106" y="245"/>
                    </a:lnTo>
                    <a:lnTo>
                      <a:pt x="90" y="245"/>
                    </a:lnTo>
                    <a:lnTo>
                      <a:pt x="73" y="247"/>
                    </a:lnTo>
                    <a:lnTo>
                      <a:pt x="55" y="251"/>
                    </a:lnTo>
                    <a:lnTo>
                      <a:pt x="37" y="253"/>
                    </a:lnTo>
                    <a:lnTo>
                      <a:pt x="21" y="256"/>
                    </a:lnTo>
                    <a:lnTo>
                      <a:pt x="5" y="259"/>
                    </a:lnTo>
                    <a:lnTo>
                      <a:pt x="0" y="199"/>
                    </a:lnTo>
                    <a:lnTo>
                      <a:pt x="11" y="144"/>
                    </a:lnTo>
                    <a:lnTo>
                      <a:pt x="25" y="88"/>
                    </a:lnTo>
                    <a:lnTo>
                      <a:pt x="41" y="24"/>
                    </a:lnTo>
                    <a:lnTo>
                      <a:pt x="207" y="0"/>
                    </a:lnTo>
                    <a:lnTo>
                      <a:pt x="269" y="164"/>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68" name="Freeform 60"/>
              <p:cNvSpPr>
                <a:spLocks/>
              </p:cNvSpPr>
              <p:nvPr/>
            </p:nvSpPr>
            <p:spPr bwMode="auto">
              <a:xfrm>
                <a:off x="3030" y="2120"/>
                <a:ext cx="27" cy="15"/>
              </a:xfrm>
              <a:custGeom>
                <a:avLst/>
                <a:gdLst>
                  <a:gd name="T0" fmla="*/ 6 w 110"/>
                  <a:gd name="T1" fmla="*/ 1 h 61"/>
                  <a:gd name="T2" fmla="*/ 6 w 110"/>
                  <a:gd name="T3" fmla="*/ 1 h 61"/>
                  <a:gd name="T4" fmla="*/ 6 w 110"/>
                  <a:gd name="T5" fmla="*/ 2 h 61"/>
                  <a:gd name="T6" fmla="*/ 7 w 110"/>
                  <a:gd name="T7" fmla="*/ 2 h 61"/>
                  <a:gd name="T8" fmla="*/ 6 w 110"/>
                  <a:gd name="T9" fmla="*/ 3 h 61"/>
                  <a:gd name="T10" fmla="*/ 6 w 110"/>
                  <a:gd name="T11" fmla="*/ 3 h 61"/>
                  <a:gd name="T12" fmla="*/ 5 w 110"/>
                  <a:gd name="T13" fmla="*/ 4 h 61"/>
                  <a:gd name="T14" fmla="*/ 3 w 110"/>
                  <a:gd name="T15" fmla="*/ 4 h 61"/>
                  <a:gd name="T16" fmla="*/ 2 w 110"/>
                  <a:gd name="T17" fmla="*/ 4 h 61"/>
                  <a:gd name="T18" fmla="*/ 2 w 110"/>
                  <a:gd name="T19" fmla="*/ 3 h 61"/>
                  <a:gd name="T20" fmla="*/ 1 w 110"/>
                  <a:gd name="T21" fmla="*/ 3 h 61"/>
                  <a:gd name="T22" fmla="*/ 0 w 110"/>
                  <a:gd name="T23" fmla="*/ 3 h 61"/>
                  <a:gd name="T24" fmla="*/ 0 w 110"/>
                  <a:gd name="T25" fmla="*/ 2 h 61"/>
                  <a:gd name="T26" fmla="*/ 0 w 110"/>
                  <a:gd name="T27" fmla="*/ 1 h 61"/>
                  <a:gd name="T28" fmla="*/ 0 w 110"/>
                  <a:gd name="T29" fmla="*/ 1 h 61"/>
                  <a:gd name="T30" fmla="*/ 1 w 110"/>
                  <a:gd name="T31" fmla="*/ 1 h 61"/>
                  <a:gd name="T32" fmla="*/ 1 w 110"/>
                  <a:gd name="T33" fmla="*/ 0 h 61"/>
                  <a:gd name="T34" fmla="*/ 2 w 110"/>
                  <a:gd name="T35" fmla="*/ 0 h 61"/>
                  <a:gd name="T36" fmla="*/ 4 w 110"/>
                  <a:gd name="T37" fmla="*/ 0 h 61"/>
                  <a:gd name="T38" fmla="*/ 5 w 110"/>
                  <a:gd name="T39" fmla="*/ 0 h 61"/>
                  <a:gd name="T40" fmla="*/ 6 w 110"/>
                  <a:gd name="T41" fmla="*/ 1 h 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0" h="61">
                    <a:moveTo>
                      <a:pt x="96" y="11"/>
                    </a:moveTo>
                    <a:lnTo>
                      <a:pt x="99" y="20"/>
                    </a:lnTo>
                    <a:lnTo>
                      <a:pt x="104" y="27"/>
                    </a:lnTo>
                    <a:lnTo>
                      <a:pt x="110" y="36"/>
                    </a:lnTo>
                    <a:lnTo>
                      <a:pt x="107" y="47"/>
                    </a:lnTo>
                    <a:lnTo>
                      <a:pt x="94" y="57"/>
                    </a:lnTo>
                    <a:lnTo>
                      <a:pt x="77" y="61"/>
                    </a:lnTo>
                    <a:lnTo>
                      <a:pt x="58" y="61"/>
                    </a:lnTo>
                    <a:lnTo>
                      <a:pt x="39" y="61"/>
                    </a:lnTo>
                    <a:lnTo>
                      <a:pt x="28" y="57"/>
                    </a:lnTo>
                    <a:lnTo>
                      <a:pt x="14" y="55"/>
                    </a:lnTo>
                    <a:lnTo>
                      <a:pt x="4" y="50"/>
                    </a:lnTo>
                    <a:lnTo>
                      <a:pt x="0" y="36"/>
                    </a:lnTo>
                    <a:lnTo>
                      <a:pt x="4" y="25"/>
                    </a:lnTo>
                    <a:lnTo>
                      <a:pt x="9" y="17"/>
                    </a:lnTo>
                    <a:lnTo>
                      <a:pt x="18" y="11"/>
                    </a:lnTo>
                    <a:lnTo>
                      <a:pt x="25" y="6"/>
                    </a:lnTo>
                    <a:lnTo>
                      <a:pt x="41" y="4"/>
                    </a:lnTo>
                    <a:lnTo>
                      <a:pt x="64" y="0"/>
                    </a:lnTo>
                    <a:lnTo>
                      <a:pt x="82" y="4"/>
                    </a:lnTo>
                    <a:lnTo>
                      <a:pt x="9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69" name="Freeform 61"/>
              <p:cNvSpPr>
                <a:spLocks/>
              </p:cNvSpPr>
              <p:nvPr/>
            </p:nvSpPr>
            <p:spPr bwMode="auto">
              <a:xfrm>
                <a:off x="2819" y="2143"/>
                <a:ext cx="238" cy="71"/>
              </a:xfrm>
              <a:custGeom>
                <a:avLst/>
                <a:gdLst>
                  <a:gd name="T0" fmla="*/ 59 w 954"/>
                  <a:gd name="T1" fmla="*/ 8 h 280"/>
                  <a:gd name="T2" fmla="*/ 1 w 954"/>
                  <a:gd name="T3" fmla="*/ 18 h 280"/>
                  <a:gd name="T4" fmla="*/ 0 w 954"/>
                  <a:gd name="T5" fmla="*/ 16 h 280"/>
                  <a:gd name="T6" fmla="*/ 0 w 954"/>
                  <a:gd name="T7" fmla="*/ 13 h 280"/>
                  <a:gd name="T8" fmla="*/ 0 w 954"/>
                  <a:gd name="T9" fmla="*/ 11 h 280"/>
                  <a:gd name="T10" fmla="*/ 0 w 954"/>
                  <a:gd name="T11" fmla="*/ 8 h 280"/>
                  <a:gd name="T12" fmla="*/ 2 w 954"/>
                  <a:gd name="T13" fmla="*/ 8 h 280"/>
                  <a:gd name="T14" fmla="*/ 5 w 954"/>
                  <a:gd name="T15" fmla="*/ 8 h 280"/>
                  <a:gd name="T16" fmla="*/ 8 w 954"/>
                  <a:gd name="T17" fmla="*/ 8 h 280"/>
                  <a:gd name="T18" fmla="*/ 12 w 954"/>
                  <a:gd name="T19" fmla="*/ 8 h 280"/>
                  <a:gd name="T20" fmla="*/ 16 w 954"/>
                  <a:gd name="T21" fmla="*/ 7 h 280"/>
                  <a:gd name="T22" fmla="*/ 20 w 954"/>
                  <a:gd name="T23" fmla="*/ 7 h 280"/>
                  <a:gd name="T24" fmla="*/ 25 w 954"/>
                  <a:gd name="T25" fmla="*/ 6 h 280"/>
                  <a:gd name="T26" fmla="*/ 30 w 954"/>
                  <a:gd name="T27" fmla="*/ 6 h 280"/>
                  <a:gd name="T28" fmla="*/ 34 w 954"/>
                  <a:gd name="T29" fmla="*/ 5 h 280"/>
                  <a:gd name="T30" fmla="*/ 39 w 954"/>
                  <a:gd name="T31" fmla="*/ 4 h 280"/>
                  <a:gd name="T32" fmla="*/ 43 w 954"/>
                  <a:gd name="T33" fmla="*/ 3 h 280"/>
                  <a:gd name="T34" fmla="*/ 47 w 954"/>
                  <a:gd name="T35" fmla="*/ 3 h 280"/>
                  <a:gd name="T36" fmla="*/ 51 w 954"/>
                  <a:gd name="T37" fmla="*/ 2 h 280"/>
                  <a:gd name="T38" fmla="*/ 54 w 954"/>
                  <a:gd name="T39" fmla="*/ 1 h 280"/>
                  <a:gd name="T40" fmla="*/ 57 w 954"/>
                  <a:gd name="T41" fmla="*/ 1 h 280"/>
                  <a:gd name="T42" fmla="*/ 59 w 954"/>
                  <a:gd name="T43" fmla="*/ 0 h 280"/>
                  <a:gd name="T44" fmla="*/ 59 w 954"/>
                  <a:gd name="T45" fmla="*/ 2 h 280"/>
                  <a:gd name="T46" fmla="*/ 59 w 954"/>
                  <a:gd name="T47" fmla="*/ 4 h 280"/>
                  <a:gd name="T48" fmla="*/ 59 w 954"/>
                  <a:gd name="T49" fmla="*/ 6 h 280"/>
                  <a:gd name="T50" fmla="*/ 59 w 954"/>
                  <a:gd name="T51" fmla="*/ 8 h 2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954" h="280">
                    <a:moveTo>
                      <a:pt x="945" y="120"/>
                    </a:moveTo>
                    <a:lnTo>
                      <a:pt x="11" y="280"/>
                    </a:lnTo>
                    <a:lnTo>
                      <a:pt x="0" y="248"/>
                    </a:lnTo>
                    <a:lnTo>
                      <a:pt x="0" y="207"/>
                    </a:lnTo>
                    <a:lnTo>
                      <a:pt x="2" y="166"/>
                    </a:lnTo>
                    <a:lnTo>
                      <a:pt x="5" y="131"/>
                    </a:lnTo>
                    <a:lnTo>
                      <a:pt x="37" y="131"/>
                    </a:lnTo>
                    <a:lnTo>
                      <a:pt x="81" y="131"/>
                    </a:lnTo>
                    <a:lnTo>
                      <a:pt x="136" y="128"/>
                    </a:lnTo>
                    <a:lnTo>
                      <a:pt x="196" y="122"/>
                    </a:lnTo>
                    <a:lnTo>
                      <a:pt x="262" y="115"/>
                    </a:lnTo>
                    <a:lnTo>
                      <a:pt x="329" y="106"/>
                    </a:lnTo>
                    <a:lnTo>
                      <a:pt x="403" y="98"/>
                    </a:lnTo>
                    <a:lnTo>
                      <a:pt x="476" y="87"/>
                    </a:lnTo>
                    <a:lnTo>
                      <a:pt x="554" y="76"/>
                    </a:lnTo>
                    <a:lnTo>
                      <a:pt x="624" y="65"/>
                    </a:lnTo>
                    <a:lnTo>
                      <a:pt x="695" y="51"/>
                    </a:lnTo>
                    <a:lnTo>
                      <a:pt x="761" y="41"/>
                    </a:lnTo>
                    <a:lnTo>
                      <a:pt x="820" y="30"/>
                    </a:lnTo>
                    <a:lnTo>
                      <a:pt x="874" y="19"/>
                    </a:lnTo>
                    <a:lnTo>
                      <a:pt x="918" y="9"/>
                    </a:lnTo>
                    <a:lnTo>
                      <a:pt x="954" y="0"/>
                    </a:lnTo>
                    <a:lnTo>
                      <a:pt x="951" y="32"/>
                    </a:lnTo>
                    <a:lnTo>
                      <a:pt x="951" y="60"/>
                    </a:lnTo>
                    <a:lnTo>
                      <a:pt x="948" y="90"/>
                    </a:lnTo>
                    <a:lnTo>
                      <a:pt x="945" y="12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70" name="Freeform 62"/>
              <p:cNvSpPr>
                <a:spLocks/>
              </p:cNvSpPr>
              <p:nvPr/>
            </p:nvSpPr>
            <p:spPr bwMode="auto">
              <a:xfrm>
                <a:off x="3065" y="2148"/>
                <a:ext cx="25" cy="68"/>
              </a:xfrm>
              <a:custGeom>
                <a:avLst/>
                <a:gdLst>
                  <a:gd name="T0" fmla="*/ 6 w 101"/>
                  <a:gd name="T1" fmla="*/ 8 h 276"/>
                  <a:gd name="T2" fmla="*/ 6 w 101"/>
                  <a:gd name="T3" fmla="*/ 10 h 276"/>
                  <a:gd name="T4" fmla="*/ 6 w 101"/>
                  <a:gd name="T5" fmla="*/ 12 h 276"/>
                  <a:gd name="T6" fmla="*/ 6 w 101"/>
                  <a:gd name="T7" fmla="*/ 14 h 276"/>
                  <a:gd name="T8" fmla="*/ 5 w 101"/>
                  <a:gd name="T9" fmla="*/ 17 h 276"/>
                  <a:gd name="T10" fmla="*/ 5 w 101"/>
                  <a:gd name="T11" fmla="*/ 16 h 276"/>
                  <a:gd name="T12" fmla="*/ 4 w 101"/>
                  <a:gd name="T13" fmla="*/ 15 h 276"/>
                  <a:gd name="T14" fmla="*/ 3 w 101"/>
                  <a:gd name="T15" fmla="*/ 13 h 276"/>
                  <a:gd name="T16" fmla="*/ 2 w 101"/>
                  <a:gd name="T17" fmla="*/ 12 h 276"/>
                  <a:gd name="T18" fmla="*/ 1 w 101"/>
                  <a:gd name="T19" fmla="*/ 11 h 276"/>
                  <a:gd name="T20" fmla="*/ 1 w 101"/>
                  <a:gd name="T21" fmla="*/ 10 h 276"/>
                  <a:gd name="T22" fmla="*/ 0 w 101"/>
                  <a:gd name="T23" fmla="*/ 9 h 276"/>
                  <a:gd name="T24" fmla="*/ 0 w 101"/>
                  <a:gd name="T25" fmla="*/ 8 h 276"/>
                  <a:gd name="T26" fmla="*/ 0 w 101"/>
                  <a:gd name="T27" fmla="*/ 6 h 276"/>
                  <a:gd name="T28" fmla="*/ 0 w 101"/>
                  <a:gd name="T29" fmla="*/ 4 h 276"/>
                  <a:gd name="T30" fmla="*/ 0 w 101"/>
                  <a:gd name="T31" fmla="*/ 2 h 276"/>
                  <a:gd name="T32" fmla="*/ 1 w 101"/>
                  <a:gd name="T33" fmla="*/ 0 h 276"/>
                  <a:gd name="T34" fmla="*/ 1 w 101"/>
                  <a:gd name="T35" fmla="*/ 1 h 276"/>
                  <a:gd name="T36" fmla="*/ 2 w 101"/>
                  <a:gd name="T37" fmla="*/ 2 h 276"/>
                  <a:gd name="T38" fmla="*/ 3 w 101"/>
                  <a:gd name="T39" fmla="*/ 3 h 276"/>
                  <a:gd name="T40" fmla="*/ 3 w 101"/>
                  <a:gd name="T41" fmla="*/ 4 h 276"/>
                  <a:gd name="T42" fmla="*/ 4 w 101"/>
                  <a:gd name="T43" fmla="*/ 5 h 276"/>
                  <a:gd name="T44" fmla="*/ 5 w 101"/>
                  <a:gd name="T45" fmla="*/ 6 h 276"/>
                  <a:gd name="T46" fmla="*/ 5 w 101"/>
                  <a:gd name="T47" fmla="*/ 7 h 276"/>
                  <a:gd name="T48" fmla="*/ 6 w 101"/>
                  <a:gd name="T49" fmla="*/ 8 h 2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1" h="276">
                    <a:moveTo>
                      <a:pt x="101" y="128"/>
                    </a:moveTo>
                    <a:lnTo>
                      <a:pt x="95" y="164"/>
                    </a:lnTo>
                    <a:lnTo>
                      <a:pt x="92" y="202"/>
                    </a:lnTo>
                    <a:lnTo>
                      <a:pt x="92" y="237"/>
                    </a:lnTo>
                    <a:lnTo>
                      <a:pt x="90" y="276"/>
                    </a:lnTo>
                    <a:lnTo>
                      <a:pt x="78" y="257"/>
                    </a:lnTo>
                    <a:lnTo>
                      <a:pt x="65" y="240"/>
                    </a:lnTo>
                    <a:lnTo>
                      <a:pt x="51" y="221"/>
                    </a:lnTo>
                    <a:lnTo>
                      <a:pt x="37" y="202"/>
                    </a:lnTo>
                    <a:lnTo>
                      <a:pt x="25" y="182"/>
                    </a:lnTo>
                    <a:lnTo>
                      <a:pt x="14" y="164"/>
                    </a:lnTo>
                    <a:lnTo>
                      <a:pt x="5" y="145"/>
                    </a:lnTo>
                    <a:lnTo>
                      <a:pt x="0" y="126"/>
                    </a:lnTo>
                    <a:lnTo>
                      <a:pt x="5" y="96"/>
                    </a:lnTo>
                    <a:lnTo>
                      <a:pt x="7" y="66"/>
                    </a:lnTo>
                    <a:lnTo>
                      <a:pt x="7" y="33"/>
                    </a:lnTo>
                    <a:lnTo>
                      <a:pt x="11" y="0"/>
                    </a:lnTo>
                    <a:lnTo>
                      <a:pt x="21" y="16"/>
                    </a:lnTo>
                    <a:lnTo>
                      <a:pt x="32" y="33"/>
                    </a:lnTo>
                    <a:lnTo>
                      <a:pt x="43" y="49"/>
                    </a:lnTo>
                    <a:lnTo>
                      <a:pt x="55" y="66"/>
                    </a:lnTo>
                    <a:lnTo>
                      <a:pt x="65" y="82"/>
                    </a:lnTo>
                    <a:lnTo>
                      <a:pt x="76" y="99"/>
                    </a:lnTo>
                    <a:lnTo>
                      <a:pt x="87" y="115"/>
                    </a:lnTo>
                    <a:lnTo>
                      <a:pt x="101" y="128"/>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71" name="Freeform 63"/>
              <p:cNvSpPr>
                <a:spLocks/>
              </p:cNvSpPr>
              <p:nvPr/>
            </p:nvSpPr>
            <p:spPr bwMode="auto">
              <a:xfrm>
                <a:off x="2810" y="2149"/>
                <a:ext cx="32" cy="18"/>
              </a:xfrm>
              <a:custGeom>
                <a:avLst/>
                <a:gdLst>
                  <a:gd name="T0" fmla="*/ 8 w 125"/>
                  <a:gd name="T1" fmla="*/ 2 h 74"/>
                  <a:gd name="T2" fmla="*/ 8 w 125"/>
                  <a:gd name="T3" fmla="*/ 3 h 74"/>
                  <a:gd name="T4" fmla="*/ 8 w 125"/>
                  <a:gd name="T5" fmla="*/ 3 h 74"/>
                  <a:gd name="T6" fmla="*/ 7 w 125"/>
                  <a:gd name="T7" fmla="*/ 4 h 74"/>
                  <a:gd name="T8" fmla="*/ 6 w 125"/>
                  <a:gd name="T9" fmla="*/ 4 h 74"/>
                  <a:gd name="T10" fmla="*/ 5 w 125"/>
                  <a:gd name="T11" fmla="*/ 4 h 74"/>
                  <a:gd name="T12" fmla="*/ 5 w 125"/>
                  <a:gd name="T13" fmla="*/ 4 h 74"/>
                  <a:gd name="T14" fmla="*/ 4 w 125"/>
                  <a:gd name="T15" fmla="*/ 4 h 74"/>
                  <a:gd name="T16" fmla="*/ 3 w 125"/>
                  <a:gd name="T17" fmla="*/ 4 h 74"/>
                  <a:gd name="T18" fmla="*/ 3 w 125"/>
                  <a:gd name="T19" fmla="*/ 4 h 74"/>
                  <a:gd name="T20" fmla="*/ 2 w 125"/>
                  <a:gd name="T21" fmla="*/ 4 h 74"/>
                  <a:gd name="T22" fmla="*/ 1 w 125"/>
                  <a:gd name="T23" fmla="*/ 4 h 74"/>
                  <a:gd name="T24" fmla="*/ 1 w 125"/>
                  <a:gd name="T25" fmla="*/ 3 h 74"/>
                  <a:gd name="T26" fmla="*/ 0 w 125"/>
                  <a:gd name="T27" fmla="*/ 3 h 74"/>
                  <a:gd name="T28" fmla="*/ 0 w 125"/>
                  <a:gd name="T29" fmla="*/ 2 h 74"/>
                  <a:gd name="T30" fmla="*/ 0 w 125"/>
                  <a:gd name="T31" fmla="*/ 2 h 74"/>
                  <a:gd name="T32" fmla="*/ 0 w 125"/>
                  <a:gd name="T33" fmla="*/ 1 h 74"/>
                  <a:gd name="T34" fmla="*/ 1 w 125"/>
                  <a:gd name="T35" fmla="*/ 1 h 74"/>
                  <a:gd name="T36" fmla="*/ 2 w 125"/>
                  <a:gd name="T37" fmla="*/ 0 h 74"/>
                  <a:gd name="T38" fmla="*/ 2 w 125"/>
                  <a:gd name="T39" fmla="*/ 0 h 74"/>
                  <a:gd name="T40" fmla="*/ 3 w 125"/>
                  <a:gd name="T41" fmla="*/ 0 h 74"/>
                  <a:gd name="T42" fmla="*/ 4 w 125"/>
                  <a:gd name="T43" fmla="*/ 0 h 74"/>
                  <a:gd name="T44" fmla="*/ 5 w 125"/>
                  <a:gd name="T45" fmla="*/ 0 h 74"/>
                  <a:gd name="T46" fmla="*/ 6 w 125"/>
                  <a:gd name="T47" fmla="*/ 0 h 74"/>
                  <a:gd name="T48" fmla="*/ 6 w 125"/>
                  <a:gd name="T49" fmla="*/ 0 h 74"/>
                  <a:gd name="T50" fmla="*/ 8 w 125"/>
                  <a:gd name="T51" fmla="*/ 2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5" h="74">
                    <a:moveTo>
                      <a:pt x="123" y="34"/>
                    </a:moveTo>
                    <a:lnTo>
                      <a:pt x="125" y="47"/>
                    </a:lnTo>
                    <a:lnTo>
                      <a:pt x="118" y="55"/>
                    </a:lnTo>
                    <a:lnTo>
                      <a:pt x="104" y="61"/>
                    </a:lnTo>
                    <a:lnTo>
                      <a:pt x="93" y="69"/>
                    </a:lnTo>
                    <a:lnTo>
                      <a:pt x="82" y="71"/>
                    </a:lnTo>
                    <a:lnTo>
                      <a:pt x="70" y="71"/>
                    </a:lnTo>
                    <a:lnTo>
                      <a:pt x="60" y="74"/>
                    </a:lnTo>
                    <a:lnTo>
                      <a:pt x="49" y="74"/>
                    </a:lnTo>
                    <a:lnTo>
                      <a:pt x="38" y="71"/>
                    </a:lnTo>
                    <a:lnTo>
                      <a:pt x="27" y="69"/>
                    </a:lnTo>
                    <a:lnTo>
                      <a:pt x="17" y="64"/>
                    </a:lnTo>
                    <a:lnTo>
                      <a:pt x="8" y="55"/>
                    </a:lnTo>
                    <a:lnTo>
                      <a:pt x="3" y="50"/>
                    </a:lnTo>
                    <a:lnTo>
                      <a:pt x="0" y="41"/>
                    </a:lnTo>
                    <a:lnTo>
                      <a:pt x="0" y="30"/>
                    </a:lnTo>
                    <a:lnTo>
                      <a:pt x="3" y="20"/>
                    </a:lnTo>
                    <a:lnTo>
                      <a:pt x="11" y="11"/>
                    </a:lnTo>
                    <a:lnTo>
                      <a:pt x="22" y="6"/>
                    </a:lnTo>
                    <a:lnTo>
                      <a:pt x="35" y="4"/>
                    </a:lnTo>
                    <a:lnTo>
                      <a:pt x="47" y="0"/>
                    </a:lnTo>
                    <a:lnTo>
                      <a:pt x="60" y="4"/>
                    </a:lnTo>
                    <a:lnTo>
                      <a:pt x="74" y="4"/>
                    </a:lnTo>
                    <a:lnTo>
                      <a:pt x="88" y="6"/>
                    </a:lnTo>
                    <a:lnTo>
                      <a:pt x="98" y="9"/>
                    </a:lnTo>
                    <a:lnTo>
                      <a:pt x="123"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72" name="Freeform 64"/>
              <p:cNvSpPr>
                <a:spLocks/>
              </p:cNvSpPr>
              <p:nvPr/>
            </p:nvSpPr>
            <p:spPr bwMode="auto">
              <a:xfrm>
                <a:off x="3228" y="2154"/>
                <a:ext cx="7" cy="43"/>
              </a:xfrm>
              <a:custGeom>
                <a:avLst/>
                <a:gdLst>
                  <a:gd name="T0" fmla="*/ 1 w 30"/>
                  <a:gd name="T1" fmla="*/ 11 h 171"/>
                  <a:gd name="T2" fmla="*/ 1 w 30"/>
                  <a:gd name="T3" fmla="*/ 11 h 171"/>
                  <a:gd name="T4" fmla="*/ 1 w 30"/>
                  <a:gd name="T5" fmla="*/ 11 h 171"/>
                  <a:gd name="T6" fmla="*/ 0 w 30"/>
                  <a:gd name="T7" fmla="*/ 11 h 171"/>
                  <a:gd name="T8" fmla="*/ 0 w 30"/>
                  <a:gd name="T9" fmla="*/ 11 h 171"/>
                  <a:gd name="T10" fmla="*/ 0 w 30"/>
                  <a:gd name="T11" fmla="*/ 8 h 171"/>
                  <a:gd name="T12" fmla="*/ 1 w 30"/>
                  <a:gd name="T13" fmla="*/ 6 h 171"/>
                  <a:gd name="T14" fmla="*/ 1 w 30"/>
                  <a:gd name="T15" fmla="*/ 3 h 171"/>
                  <a:gd name="T16" fmla="*/ 1 w 30"/>
                  <a:gd name="T17" fmla="*/ 0 h 171"/>
                  <a:gd name="T18" fmla="*/ 2 w 30"/>
                  <a:gd name="T19" fmla="*/ 3 h 171"/>
                  <a:gd name="T20" fmla="*/ 2 w 30"/>
                  <a:gd name="T21" fmla="*/ 6 h 171"/>
                  <a:gd name="T22" fmla="*/ 1 w 30"/>
                  <a:gd name="T23" fmla="*/ 8 h 171"/>
                  <a:gd name="T24" fmla="*/ 1 w 30"/>
                  <a:gd name="T25" fmla="*/ 11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 h="171">
                    <a:moveTo>
                      <a:pt x="27" y="168"/>
                    </a:moveTo>
                    <a:lnTo>
                      <a:pt x="22" y="168"/>
                    </a:lnTo>
                    <a:lnTo>
                      <a:pt x="16" y="171"/>
                    </a:lnTo>
                    <a:lnTo>
                      <a:pt x="8" y="171"/>
                    </a:lnTo>
                    <a:lnTo>
                      <a:pt x="0" y="171"/>
                    </a:lnTo>
                    <a:lnTo>
                      <a:pt x="6" y="127"/>
                    </a:lnTo>
                    <a:lnTo>
                      <a:pt x="16" y="87"/>
                    </a:lnTo>
                    <a:lnTo>
                      <a:pt x="25" y="44"/>
                    </a:lnTo>
                    <a:lnTo>
                      <a:pt x="27" y="0"/>
                    </a:lnTo>
                    <a:lnTo>
                      <a:pt x="30" y="44"/>
                    </a:lnTo>
                    <a:lnTo>
                      <a:pt x="30" y="87"/>
                    </a:lnTo>
                    <a:lnTo>
                      <a:pt x="27" y="127"/>
                    </a:lnTo>
                    <a:lnTo>
                      <a:pt x="27" y="168"/>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73" name="Freeform 65"/>
              <p:cNvSpPr>
                <a:spLocks/>
              </p:cNvSpPr>
              <p:nvPr/>
            </p:nvSpPr>
            <p:spPr bwMode="auto">
              <a:xfrm>
                <a:off x="3195" y="2167"/>
                <a:ext cx="7" cy="36"/>
              </a:xfrm>
              <a:custGeom>
                <a:avLst/>
                <a:gdLst>
                  <a:gd name="T0" fmla="*/ 2 w 27"/>
                  <a:gd name="T1" fmla="*/ 8 h 142"/>
                  <a:gd name="T2" fmla="*/ 2 w 27"/>
                  <a:gd name="T3" fmla="*/ 9 h 142"/>
                  <a:gd name="T4" fmla="*/ 2 w 27"/>
                  <a:gd name="T5" fmla="*/ 9 h 142"/>
                  <a:gd name="T6" fmla="*/ 2 w 27"/>
                  <a:gd name="T7" fmla="*/ 9 h 142"/>
                  <a:gd name="T8" fmla="*/ 0 w 27"/>
                  <a:gd name="T9" fmla="*/ 9 h 142"/>
                  <a:gd name="T10" fmla="*/ 2 w 27"/>
                  <a:gd name="T11" fmla="*/ 0 h 142"/>
                  <a:gd name="T12" fmla="*/ 2 w 27"/>
                  <a:gd name="T13" fmla="*/ 2 h 142"/>
                  <a:gd name="T14" fmla="*/ 2 w 27"/>
                  <a:gd name="T15" fmla="*/ 4 h 142"/>
                  <a:gd name="T16" fmla="*/ 2 w 27"/>
                  <a:gd name="T17" fmla="*/ 6 h 142"/>
                  <a:gd name="T18" fmla="*/ 2 w 27"/>
                  <a:gd name="T19" fmla="*/ 8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42">
                    <a:moveTo>
                      <a:pt x="22" y="126"/>
                    </a:moveTo>
                    <a:lnTo>
                      <a:pt x="25" y="137"/>
                    </a:lnTo>
                    <a:lnTo>
                      <a:pt x="27" y="139"/>
                    </a:lnTo>
                    <a:lnTo>
                      <a:pt x="22" y="139"/>
                    </a:lnTo>
                    <a:lnTo>
                      <a:pt x="0" y="142"/>
                    </a:lnTo>
                    <a:lnTo>
                      <a:pt x="27" y="0"/>
                    </a:lnTo>
                    <a:lnTo>
                      <a:pt x="25" y="31"/>
                    </a:lnTo>
                    <a:lnTo>
                      <a:pt x="25" y="63"/>
                    </a:lnTo>
                    <a:lnTo>
                      <a:pt x="25" y="96"/>
                    </a:lnTo>
                    <a:lnTo>
                      <a:pt x="22" y="126"/>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74" name="Freeform 66"/>
              <p:cNvSpPr>
                <a:spLocks/>
              </p:cNvSpPr>
              <p:nvPr/>
            </p:nvSpPr>
            <p:spPr bwMode="auto">
              <a:xfrm>
                <a:off x="3157" y="2171"/>
                <a:ext cx="8" cy="37"/>
              </a:xfrm>
              <a:custGeom>
                <a:avLst/>
                <a:gdLst>
                  <a:gd name="T0" fmla="*/ 2 w 30"/>
                  <a:gd name="T1" fmla="*/ 9 h 144"/>
                  <a:gd name="T2" fmla="*/ 2 w 30"/>
                  <a:gd name="T3" fmla="*/ 9 h 144"/>
                  <a:gd name="T4" fmla="*/ 1 w 30"/>
                  <a:gd name="T5" fmla="*/ 10 h 144"/>
                  <a:gd name="T6" fmla="*/ 1 w 30"/>
                  <a:gd name="T7" fmla="*/ 10 h 144"/>
                  <a:gd name="T8" fmla="*/ 0 w 30"/>
                  <a:gd name="T9" fmla="*/ 10 h 144"/>
                  <a:gd name="T10" fmla="*/ 1 w 30"/>
                  <a:gd name="T11" fmla="*/ 7 h 144"/>
                  <a:gd name="T12" fmla="*/ 1 w 30"/>
                  <a:gd name="T13" fmla="*/ 5 h 144"/>
                  <a:gd name="T14" fmla="*/ 1 w 30"/>
                  <a:gd name="T15" fmla="*/ 2 h 144"/>
                  <a:gd name="T16" fmla="*/ 2 w 30"/>
                  <a:gd name="T17" fmla="*/ 0 h 144"/>
                  <a:gd name="T18" fmla="*/ 2 w 30"/>
                  <a:gd name="T19" fmla="*/ 2 h 144"/>
                  <a:gd name="T20" fmla="*/ 2 w 30"/>
                  <a:gd name="T21" fmla="*/ 5 h 144"/>
                  <a:gd name="T22" fmla="*/ 2 w 30"/>
                  <a:gd name="T23" fmla="*/ 7 h 144"/>
                  <a:gd name="T24" fmla="*/ 2 w 30"/>
                  <a:gd name="T25" fmla="*/ 9 h 1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 h="144">
                    <a:moveTo>
                      <a:pt x="23" y="139"/>
                    </a:moveTo>
                    <a:lnTo>
                      <a:pt x="23" y="141"/>
                    </a:lnTo>
                    <a:lnTo>
                      <a:pt x="16" y="144"/>
                    </a:lnTo>
                    <a:lnTo>
                      <a:pt x="9" y="144"/>
                    </a:lnTo>
                    <a:lnTo>
                      <a:pt x="0" y="144"/>
                    </a:lnTo>
                    <a:lnTo>
                      <a:pt x="6" y="109"/>
                    </a:lnTo>
                    <a:lnTo>
                      <a:pt x="11" y="74"/>
                    </a:lnTo>
                    <a:lnTo>
                      <a:pt x="19" y="35"/>
                    </a:lnTo>
                    <a:lnTo>
                      <a:pt x="28" y="0"/>
                    </a:lnTo>
                    <a:lnTo>
                      <a:pt x="30" y="35"/>
                    </a:lnTo>
                    <a:lnTo>
                      <a:pt x="30" y="70"/>
                    </a:lnTo>
                    <a:lnTo>
                      <a:pt x="28" y="106"/>
                    </a:lnTo>
                    <a:lnTo>
                      <a:pt x="23" y="139"/>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75" name="Freeform 67"/>
              <p:cNvSpPr>
                <a:spLocks/>
              </p:cNvSpPr>
              <p:nvPr/>
            </p:nvSpPr>
            <p:spPr bwMode="auto">
              <a:xfrm>
                <a:off x="3205" y="2176"/>
                <a:ext cx="18" cy="25"/>
              </a:xfrm>
              <a:custGeom>
                <a:avLst/>
                <a:gdLst>
                  <a:gd name="T0" fmla="*/ 5 w 71"/>
                  <a:gd name="T1" fmla="*/ 5 h 101"/>
                  <a:gd name="T2" fmla="*/ 0 w 71"/>
                  <a:gd name="T3" fmla="*/ 6 h 101"/>
                  <a:gd name="T4" fmla="*/ 1 w 71"/>
                  <a:gd name="T5" fmla="*/ 0 h 101"/>
                  <a:gd name="T6" fmla="*/ 2 w 71"/>
                  <a:gd name="T7" fmla="*/ 1 h 101"/>
                  <a:gd name="T8" fmla="*/ 3 w 71"/>
                  <a:gd name="T9" fmla="*/ 2 h 101"/>
                  <a:gd name="T10" fmla="*/ 4 w 71"/>
                  <a:gd name="T11" fmla="*/ 4 h 101"/>
                  <a:gd name="T12" fmla="*/ 5 w 71"/>
                  <a:gd name="T13" fmla="*/ 5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 h="101">
                    <a:moveTo>
                      <a:pt x="71" y="85"/>
                    </a:moveTo>
                    <a:lnTo>
                      <a:pt x="0" y="101"/>
                    </a:lnTo>
                    <a:lnTo>
                      <a:pt x="6" y="0"/>
                    </a:lnTo>
                    <a:lnTo>
                      <a:pt x="25" y="19"/>
                    </a:lnTo>
                    <a:lnTo>
                      <a:pt x="41" y="41"/>
                    </a:lnTo>
                    <a:lnTo>
                      <a:pt x="55" y="65"/>
                    </a:lnTo>
                    <a:lnTo>
                      <a:pt x="71" y="85"/>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76" name="Freeform 68"/>
              <p:cNvSpPr>
                <a:spLocks/>
              </p:cNvSpPr>
              <p:nvPr/>
            </p:nvSpPr>
            <p:spPr bwMode="auto">
              <a:xfrm>
                <a:off x="3167" y="2179"/>
                <a:ext cx="20" cy="27"/>
              </a:xfrm>
              <a:custGeom>
                <a:avLst/>
                <a:gdLst>
                  <a:gd name="T0" fmla="*/ 5 w 76"/>
                  <a:gd name="T1" fmla="*/ 6 h 107"/>
                  <a:gd name="T2" fmla="*/ 0 w 76"/>
                  <a:gd name="T3" fmla="*/ 7 h 107"/>
                  <a:gd name="T4" fmla="*/ 0 w 76"/>
                  <a:gd name="T5" fmla="*/ 5 h 107"/>
                  <a:gd name="T6" fmla="*/ 0 w 76"/>
                  <a:gd name="T7" fmla="*/ 4 h 107"/>
                  <a:gd name="T8" fmla="*/ 0 w 76"/>
                  <a:gd name="T9" fmla="*/ 2 h 107"/>
                  <a:gd name="T10" fmla="*/ 0 w 76"/>
                  <a:gd name="T11" fmla="*/ 0 h 107"/>
                  <a:gd name="T12" fmla="*/ 2 w 76"/>
                  <a:gd name="T13" fmla="*/ 2 h 107"/>
                  <a:gd name="T14" fmla="*/ 3 w 76"/>
                  <a:gd name="T15" fmla="*/ 3 h 107"/>
                  <a:gd name="T16" fmla="*/ 4 w 76"/>
                  <a:gd name="T17" fmla="*/ 5 h 107"/>
                  <a:gd name="T18" fmla="*/ 5 w 76"/>
                  <a:gd name="T19" fmla="*/ 6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 h="107">
                    <a:moveTo>
                      <a:pt x="76" y="95"/>
                    </a:moveTo>
                    <a:lnTo>
                      <a:pt x="0" y="107"/>
                    </a:lnTo>
                    <a:lnTo>
                      <a:pt x="3" y="82"/>
                    </a:lnTo>
                    <a:lnTo>
                      <a:pt x="5" y="58"/>
                    </a:lnTo>
                    <a:lnTo>
                      <a:pt x="5" y="30"/>
                    </a:lnTo>
                    <a:lnTo>
                      <a:pt x="5" y="0"/>
                    </a:lnTo>
                    <a:lnTo>
                      <a:pt x="25" y="24"/>
                    </a:lnTo>
                    <a:lnTo>
                      <a:pt x="41" y="49"/>
                    </a:lnTo>
                    <a:lnTo>
                      <a:pt x="60" y="74"/>
                    </a:lnTo>
                    <a:lnTo>
                      <a:pt x="76" y="95"/>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77" name="Freeform 69"/>
              <p:cNvSpPr>
                <a:spLocks/>
              </p:cNvSpPr>
              <p:nvPr/>
            </p:nvSpPr>
            <p:spPr bwMode="auto">
              <a:xfrm>
                <a:off x="3057" y="2182"/>
                <a:ext cx="6" cy="42"/>
              </a:xfrm>
              <a:custGeom>
                <a:avLst/>
                <a:gdLst>
                  <a:gd name="T0" fmla="*/ 1 w 25"/>
                  <a:gd name="T1" fmla="*/ 0 h 166"/>
                  <a:gd name="T2" fmla="*/ 1 w 25"/>
                  <a:gd name="T3" fmla="*/ 2 h 166"/>
                  <a:gd name="T4" fmla="*/ 1 w 25"/>
                  <a:gd name="T5" fmla="*/ 5 h 166"/>
                  <a:gd name="T6" fmla="*/ 1 w 25"/>
                  <a:gd name="T7" fmla="*/ 7 h 166"/>
                  <a:gd name="T8" fmla="*/ 1 w 25"/>
                  <a:gd name="T9" fmla="*/ 10 h 166"/>
                  <a:gd name="T10" fmla="*/ 1 w 25"/>
                  <a:gd name="T11" fmla="*/ 10 h 166"/>
                  <a:gd name="T12" fmla="*/ 1 w 25"/>
                  <a:gd name="T13" fmla="*/ 10 h 166"/>
                  <a:gd name="T14" fmla="*/ 1 w 25"/>
                  <a:gd name="T15" fmla="*/ 10 h 166"/>
                  <a:gd name="T16" fmla="*/ 1 w 25"/>
                  <a:gd name="T17" fmla="*/ 10 h 166"/>
                  <a:gd name="T18" fmla="*/ 1 w 25"/>
                  <a:gd name="T19" fmla="*/ 10 h 166"/>
                  <a:gd name="T20" fmla="*/ 1 w 25"/>
                  <a:gd name="T21" fmla="*/ 11 h 166"/>
                  <a:gd name="T22" fmla="*/ 0 w 25"/>
                  <a:gd name="T23" fmla="*/ 11 h 166"/>
                  <a:gd name="T24" fmla="*/ 0 w 25"/>
                  <a:gd name="T25" fmla="*/ 10 h 166"/>
                  <a:gd name="T26" fmla="*/ 0 w 25"/>
                  <a:gd name="T27" fmla="*/ 10 h 166"/>
                  <a:gd name="T28" fmla="*/ 0 w 25"/>
                  <a:gd name="T29" fmla="*/ 9 h 166"/>
                  <a:gd name="T30" fmla="*/ 0 w 25"/>
                  <a:gd name="T31" fmla="*/ 9 h 166"/>
                  <a:gd name="T32" fmla="*/ 0 w 25"/>
                  <a:gd name="T33" fmla="*/ 7 h 166"/>
                  <a:gd name="T34" fmla="*/ 0 w 25"/>
                  <a:gd name="T35" fmla="*/ 5 h 166"/>
                  <a:gd name="T36" fmla="*/ 0 w 25"/>
                  <a:gd name="T37" fmla="*/ 3 h 166"/>
                  <a:gd name="T38" fmla="*/ 1 w 25"/>
                  <a:gd name="T39" fmla="*/ 1 h 166"/>
                  <a:gd name="T40" fmla="*/ 0 w 25"/>
                  <a:gd name="T41" fmla="*/ 0 h 166"/>
                  <a:gd name="T42" fmla="*/ 0 w 25"/>
                  <a:gd name="T43" fmla="*/ 0 h 166"/>
                  <a:gd name="T44" fmla="*/ 1 w 25"/>
                  <a:gd name="T45" fmla="*/ 0 h 166"/>
                  <a:gd name="T46" fmla="*/ 1 w 25"/>
                  <a:gd name="T47" fmla="*/ 0 h 166"/>
                  <a:gd name="T48" fmla="*/ 1 w 25"/>
                  <a:gd name="T49" fmla="*/ 0 h 1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5" h="166">
                    <a:moveTo>
                      <a:pt x="16" y="0"/>
                    </a:moveTo>
                    <a:lnTo>
                      <a:pt x="14" y="37"/>
                    </a:lnTo>
                    <a:lnTo>
                      <a:pt x="16" y="76"/>
                    </a:lnTo>
                    <a:lnTo>
                      <a:pt x="19" y="113"/>
                    </a:lnTo>
                    <a:lnTo>
                      <a:pt x="16" y="154"/>
                    </a:lnTo>
                    <a:lnTo>
                      <a:pt x="19" y="157"/>
                    </a:lnTo>
                    <a:lnTo>
                      <a:pt x="21" y="159"/>
                    </a:lnTo>
                    <a:lnTo>
                      <a:pt x="25" y="159"/>
                    </a:lnTo>
                    <a:lnTo>
                      <a:pt x="19" y="159"/>
                    </a:lnTo>
                    <a:lnTo>
                      <a:pt x="14" y="163"/>
                    </a:lnTo>
                    <a:lnTo>
                      <a:pt x="11" y="166"/>
                    </a:lnTo>
                    <a:lnTo>
                      <a:pt x="5" y="166"/>
                    </a:lnTo>
                    <a:lnTo>
                      <a:pt x="8" y="157"/>
                    </a:lnTo>
                    <a:lnTo>
                      <a:pt x="8" y="149"/>
                    </a:lnTo>
                    <a:lnTo>
                      <a:pt x="2" y="143"/>
                    </a:lnTo>
                    <a:lnTo>
                      <a:pt x="0" y="136"/>
                    </a:lnTo>
                    <a:lnTo>
                      <a:pt x="0" y="106"/>
                    </a:lnTo>
                    <a:lnTo>
                      <a:pt x="2" y="73"/>
                    </a:lnTo>
                    <a:lnTo>
                      <a:pt x="8" y="40"/>
                    </a:lnTo>
                    <a:lnTo>
                      <a:pt x="11" y="10"/>
                    </a:lnTo>
                    <a:lnTo>
                      <a:pt x="5" y="5"/>
                    </a:lnTo>
                    <a:lnTo>
                      <a:pt x="8" y="2"/>
                    </a:lnTo>
                    <a:lnTo>
                      <a:pt x="11" y="0"/>
                    </a:lnTo>
                    <a:lnTo>
                      <a:pt x="14" y="0"/>
                    </a:lnTo>
                    <a:lnTo>
                      <a:pt x="16" y="0"/>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78" name="Freeform 70"/>
              <p:cNvSpPr>
                <a:spLocks/>
              </p:cNvSpPr>
              <p:nvPr/>
            </p:nvSpPr>
            <p:spPr bwMode="auto">
              <a:xfrm>
                <a:off x="3091" y="2182"/>
                <a:ext cx="4" cy="37"/>
              </a:xfrm>
              <a:custGeom>
                <a:avLst/>
                <a:gdLst>
                  <a:gd name="T0" fmla="*/ 1 w 14"/>
                  <a:gd name="T1" fmla="*/ 3 h 147"/>
                  <a:gd name="T2" fmla="*/ 1 w 14"/>
                  <a:gd name="T3" fmla="*/ 9 h 147"/>
                  <a:gd name="T4" fmla="*/ 1 w 14"/>
                  <a:gd name="T5" fmla="*/ 9 h 147"/>
                  <a:gd name="T6" fmla="*/ 1 w 14"/>
                  <a:gd name="T7" fmla="*/ 9 h 147"/>
                  <a:gd name="T8" fmla="*/ 1 w 14"/>
                  <a:gd name="T9" fmla="*/ 9 h 147"/>
                  <a:gd name="T10" fmla="*/ 0 w 14"/>
                  <a:gd name="T11" fmla="*/ 9 h 147"/>
                  <a:gd name="T12" fmla="*/ 1 w 14"/>
                  <a:gd name="T13" fmla="*/ 7 h 147"/>
                  <a:gd name="T14" fmla="*/ 1 w 14"/>
                  <a:gd name="T15" fmla="*/ 5 h 147"/>
                  <a:gd name="T16" fmla="*/ 1 w 14"/>
                  <a:gd name="T17" fmla="*/ 2 h 147"/>
                  <a:gd name="T18" fmla="*/ 1 w 14"/>
                  <a:gd name="T19" fmla="*/ 0 h 147"/>
                  <a:gd name="T20" fmla="*/ 1 w 14"/>
                  <a:gd name="T21" fmla="*/ 1 h 147"/>
                  <a:gd name="T22" fmla="*/ 1 w 14"/>
                  <a:gd name="T23" fmla="*/ 1 h 147"/>
                  <a:gd name="T24" fmla="*/ 1 w 14"/>
                  <a:gd name="T25" fmla="*/ 2 h 147"/>
                  <a:gd name="T26" fmla="*/ 1 w 14"/>
                  <a:gd name="T27" fmla="*/ 3 h 14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 h="147">
                    <a:moveTo>
                      <a:pt x="14" y="46"/>
                    </a:moveTo>
                    <a:lnTo>
                      <a:pt x="14" y="141"/>
                    </a:lnTo>
                    <a:lnTo>
                      <a:pt x="11" y="141"/>
                    </a:lnTo>
                    <a:lnTo>
                      <a:pt x="9" y="141"/>
                    </a:lnTo>
                    <a:lnTo>
                      <a:pt x="6" y="143"/>
                    </a:lnTo>
                    <a:lnTo>
                      <a:pt x="0" y="147"/>
                    </a:lnTo>
                    <a:lnTo>
                      <a:pt x="6" y="108"/>
                    </a:lnTo>
                    <a:lnTo>
                      <a:pt x="6" y="70"/>
                    </a:lnTo>
                    <a:lnTo>
                      <a:pt x="6" y="35"/>
                    </a:lnTo>
                    <a:lnTo>
                      <a:pt x="11" y="0"/>
                    </a:lnTo>
                    <a:lnTo>
                      <a:pt x="14" y="10"/>
                    </a:lnTo>
                    <a:lnTo>
                      <a:pt x="11" y="21"/>
                    </a:lnTo>
                    <a:lnTo>
                      <a:pt x="9" y="35"/>
                    </a:lnTo>
                    <a:lnTo>
                      <a:pt x="14" y="46"/>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79" name="Freeform 71"/>
              <p:cNvSpPr>
                <a:spLocks/>
              </p:cNvSpPr>
              <p:nvPr/>
            </p:nvSpPr>
            <p:spPr bwMode="auto">
              <a:xfrm>
                <a:off x="3046" y="2184"/>
                <a:ext cx="9" cy="27"/>
              </a:xfrm>
              <a:custGeom>
                <a:avLst/>
                <a:gdLst>
                  <a:gd name="T0" fmla="*/ 2 w 35"/>
                  <a:gd name="T1" fmla="*/ 0 h 108"/>
                  <a:gd name="T2" fmla="*/ 2 w 35"/>
                  <a:gd name="T3" fmla="*/ 2 h 108"/>
                  <a:gd name="T4" fmla="*/ 2 w 35"/>
                  <a:gd name="T5" fmla="*/ 4 h 108"/>
                  <a:gd name="T6" fmla="*/ 2 w 35"/>
                  <a:gd name="T7" fmla="*/ 5 h 108"/>
                  <a:gd name="T8" fmla="*/ 2 w 35"/>
                  <a:gd name="T9" fmla="*/ 7 h 108"/>
                  <a:gd name="T10" fmla="*/ 1 w 35"/>
                  <a:gd name="T11" fmla="*/ 6 h 108"/>
                  <a:gd name="T12" fmla="*/ 1 w 35"/>
                  <a:gd name="T13" fmla="*/ 6 h 108"/>
                  <a:gd name="T14" fmla="*/ 1 w 35"/>
                  <a:gd name="T15" fmla="*/ 5 h 108"/>
                  <a:gd name="T16" fmla="*/ 0 w 35"/>
                  <a:gd name="T17" fmla="*/ 5 h 108"/>
                  <a:gd name="T18" fmla="*/ 0 w 35"/>
                  <a:gd name="T19" fmla="*/ 1 h 108"/>
                  <a:gd name="T20" fmla="*/ 0 w 35"/>
                  <a:gd name="T21" fmla="*/ 0 h 108"/>
                  <a:gd name="T22" fmla="*/ 1 w 35"/>
                  <a:gd name="T23" fmla="*/ 0 h 108"/>
                  <a:gd name="T24" fmla="*/ 1 w 35"/>
                  <a:gd name="T25" fmla="*/ 0 h 108"/>
                  <a:gd name="T26" fmla="*/ 2 w 35"/>
                  <a:gd name="T27" fmla="*/ 0 h 108"/>
                  <a:gd name="T28" fmla="*/ 2 w 35"/>
                  <a:gd name="T29" fmla="*/ 0 h 1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5" h="108">
                    <a:moveTo>
                      <a:pt x="35" y="0"/>
                    </a:moveTo>
                    <a:lnTo>
                      <a:pt x="33" y="27"/>
                    </a:lnTo>
                    <a:lnTo>
                      <a:pt x="30" y="55"/>
                    </a:lnTo>
                    <a:lnTo>
                      <a:pt x="28" y="84"/>
                    </a:lnTo>
                    <a:lnTo>
                      <a:pt x="25" y="108"/>
                    </a:lnTo>
                    <a:lnTo>
                      <a:pt x="19" y="101"/>
                    </a:lnTo>
                    <a:lnTo>
                      <a:pt x="16" y="90"/>
                    </a:lnTo>
                    <a:lnTo>
                      <a:pt x="8" y="81"/>
                    </a:lnTo>
                    <a:lnTo>
                      <a:pt x="0" y="78"/>
                    </a:lnTo>
                    <a:lnTo>
                      <a:pt x="0" y="11"/>
                    </a:lnTo>
                    <a:lnTo>
                      <a:pt x="0" y="5"/>
                    </a:lnTo>
                    <a:lnTo>
                      <a:pt x="8" y="5"/>
                    </a:lnTo>
                    <a:lnTo>
                      <a:pt x="16" y="5"/>
                    </a:lnTo>
                    <a:lnTo>
                      <a:pt x="25" y="2"/>
                    </a:lnTo>
                    <a:lnTo>
                      <a:pt x="35"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80" name="Freeform 72"/>
              <p:cNvSpPr>
                <a:spLocks/>
              </p:cNvSpPr>
              <p:nvPr/>
            </p:nvSpPr>
            <p:spPr bwMode="auto">
              <a:xfrm>
                <a:off x="3024" y="2186"/>
                <a:ext cx="15" cy="32"/>
              </a:xfrm>
              <a:custGeom>
                <a:avLst/>
                <a:gdLst>
                  <a:gd name="T0" fmla="*/ 4 w 60"/>
                  <a:gd name="T1" fmla="*/ 0 h 125"/>
                  <a:gd name="T2" fmla="*/ 3 w 60"/>
                  <a:gd name="T3" fmla="*/ 2 h 125"/>
                  <a:gd name="T4" fmla="*/ 3 w 60"/>
                  <a:gd name="T5" fmla="*/ 4 h 125"/>
                  <a:gd name="T6" fmla="*/ 3 w 60"/>
                  <a:gd name="T7" fmla="*/ 6 h 125"/>
                  <a:gd name="T8" fmla="*/ 3 w 60"/>
                  <a:gd name="T9" fmla="*/ 8 h 125"/>
                  <a:gd name="T10" fmla="*/ 2 w 60"/>
                  <a:gd name="T11" fmla="*/ 7 h 125"/>
                  <a:gd name="T12" fmla="*/ 2 w 60"/>
                  <a:gd name="T13" fmla="*/ 6 h 125"/>
                  <a:gd name="T14" fmla="*/ 1 w 60"/>
                  <a:gd name="T15" fmla="*/ 5 h 125"/>
                  <a:gd name="T16" fmla="*/ 1 w 60"/>
                  <a:gd name="T17" fmla="*/ 4 h 125"/>
                  <a:gd name="T18" fmla="*/ 0 w 60"/>
                  <a:gd name="T19" fmla="*/ 4 h 125"/>
                  <a:gd name="T20" fmla="*/ 0 w 60"/>
                  <a:gd name="T21" fmla="*/ 3 h 125"/>
                  <a:gd name="T22" fmla="*/ 0 w 60"/>
                  <a:gd name="T23" fmla="*/ 2 h 125"/>
                  <a:gd name="T24" fmla="*/ 0 w 60"/>
                  <a:gd name="T25" fmla="*/ 1 h 125"/>
                  <a:gd name="T26" fmla="*/ 0 w 60"/>
                  <a:gd name="T27" fmla="*/ 1 h 125"/>
                  <a:gd name="T28" fmla="*/ 0 w 60"/>
                  <a:gd name="T29" fmla="*/ 1 h 125"/>
                  <a:gd name="T30" fmla="*/ 0 w 60"/>
                  <a:gd name="T31" fmla="*/ 1 h 125"/>
                  <a:gd name="T32" fmla="*/ 1 w 60"/>
                  <a:gd name="T33" fmla="*/ 0 h 125"/>
                  <a:gd name="T34" fmla="*/ 2 w 60"/>
                  <a:gd name="T35" fmla="*/ 0 h 125"/>
                  <a:gd name="T36" fmla="*/ 3 w 60"/>
                  <a:gd name="T37" fmla="*/ 0 h 125"/>
                  <a:gd name="T38" fmla="*/ 4 w 60"/>
                  <a:gd name="T39" fmla="*/ 0 h 1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0" h="125">
                    <a:moveTo>
                      <a:pt x="60" y="0"/>
                    </a:moveTo>
                    <a:lnTo>
                      <a:pt x="52" y="30"/>
                    </a:lnTo>
                    <a:lnTo>
                      <a:pt x="49" y="62"/>
                    </a:lnTo>
                    <a:lnTo>
                      <a:pt x="47" y="92"/>
                    </a:lnTo>
                    <a:lnTo>
                      <a:pt x="44" y="125"/>
                    </a:lnTo>
                    <a:lnTo>
                      <a:pt x="33" y="111"/>
                    </a:lnTo>
                    <a:lnTo>
                      <a:pt x="22" y="95"/>
                    </a:lnTo>
                    <a:lnTo>
                      <a:pt x="14" y="81"/>
                    </a:lnTo>
                    <a:lnTo>
                      <a:pt x="8" y="67"/>
                    </a:lnTo>
                    <a:lnTo>
                      <a:pt x="3" y="57"/>
                    </a:lnTo>
                    <a:lnTo>
                      <a:pt x="0" y="40"/>
                    </a:lnTo>
                    <a:lnTo>
                      <a:pt x="3" y="26"/>
                    </a:lnTo>
                    <a:lnTo>
                      <a:pt x="3" y="14"/>
                    </a:lnTo>
                    <a:lnTo>
                      <a:pt x="3" y="10"/>
                    </a:lnTo>
                    <a:lnTo>
                      <a:pt x="3" y="8"/>
                    </a:lnTo>
                    <a:lnTo>
                      <a:pt x="0" y="8"/>
                    </a:lnTo>
                    <a:lnTo>
                      <a:pt x="11" y="5"/>
                    </a:lnTo>
                    <a:lnTo>
                      <a:pt x="28" y="2"/>
                    </a:lnTo>
                    <a:lnTo>
                      <a:pt x="44" y="0"/>
                    </a:lnTo>
                    <a:lnTo>
                      <a:pt x="60"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81" name="Freeform 73"/>
              <p:cNvSpPr>
                <a:spLocks/>
              </p:cNvSpPr>
              <p:nvPr/>
            </p:nvSpPr>
            <p:spPr bwMode="auto">
              <a:xfrm>
                <a:off x="2547" y="2189"/>
                <a:ext cx="16" cy="31"/>
              </a:xfrm>
              <a:custGeom>
                <a:avLst/>
                <a:gdLst>
                  <a:gd name="T0" fmla="*/ 4 w 65"/>
                  <a:gd name="T1" fmla="*/ 8 h 125"/>
                  <a:gd name="T2" fmla="*/ 2 w 65"/>
                  <a:gd name="T3" fmla="*/ 8 h 125"/>
                  <a:gd name="T4" fmla="*/ 2 w 65"/>
                  <a:gd name="T5" fmla="*/ 6 h 125"/>
                  <a:gd name="T6" fmla="*/ 1 w 65"/>
                  <a:gd name="T7" fmla="*/ 4 h 125"/>
                  <a:gd name="T8" fmla="*/ 0 w 65"/>
                  <a:gd name="T9" fmla="*/ 2 h 125"/>
                  <a:gd name="T10" fmla="*/ 0 w 65"/>
                  <a:gd name="T11" fmla="*/ 1 h 125"/>
                  <a:gd name="T12" fmla="*/ 0 w 65"/>
                  <a:gd name="T13" fmla="*/ 0 h 125"/>
                  <a:gd name="T14" fmla="*/ 0 w 65"/>
                  <a:gd name="T15" fmla="*/ 0 h 125"/>
                  <a:gd name="T16" fmla="*/ 1 w 65"/>
                  <a:gd name="T17" fmla="*/ 0 h 125"/>
                  <a:gd name="T18" fmla="*/ 1 w 65"/>
                  <a:gd name="T19" fmla="*/ 0 h 125"/>
                  <a:gd name="T20" fmla="*/ 4 w 65"/>
                  <a:gd name="T21" fmla="*/ 8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25">
                    <a:moveTo>
                      <a:pt x="65" y="123"/>
                    </a:moveTo>
                    <a:lnTo>
                      <a:pt x="35" y="125"/>
                    </a:lnTo>
                    <a:lnTo>
                      <a:pt x="27" y="98"/>
                    </a:lnTo>
                    <a:lnTo>
                      <a:pt x="19" y="68"/>
                    </a:lnTo>
                    <a:lnTo>
                      <a:pt x="8" y="41"/>
                    </a:lnTo>
                    <a:lnTo>
                      <a:pt x="0" y="11"/>
                    </a:lnTo>
                    <a:lnTo>
                      <a:pt x="3" y="6"/>
                    </a:lnTo>
                    <a:lnTo>
                      <a:pt x="8" y="0"/>
                    </a:lnTo>
                    <a:lnTo>
                      <a:pt x="14" y="0"/>
                    </a:lnTo>
                    <a:lnTo>
                      <a:pt x="22" y="0"/>
                    </a:lnTo>
                    <a:lnTo>
                      <a:pt x="65" y="123"/>
                    </a:lnTo>
                    <a:close/>
                  </a:path>
                </a:pathLst>
              </a:custGeom>
              <a:solidFill>
                <a:srgbClr val="3FF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82" name="Freeform 74"/>
              <p:cNvSpPr>
                <a:spLocks/>
              </p:cNvSpPr>
              <p:nvPr/>
            </p:nvSpPr>
            <p:spPr bwMode="auto">
              <a:xfrm>
                <a:off x="2998" y="2190"/>
                <a:ext cx="18" cy="31"/>
              </a:xfrm>
              <a:custGeom>
                <a:avLst/>
                <a:gdLst>
                  <a:gd name="T0" fmla="*/ 4 w 73"/>
                  <a:gd name="T1" fmla="*/ 0 h 124"/>
                  <a:gd name="T2" fmla="*/ 4 w 73"/>
                  <a:gd name="T3" fmla="*/ 2 h 124"/>
                  <a:gd name="T4" fmla="*/ 4 w 73"/>
                  <a:gd name="T5" fmla="*/ 4 h 124"/>
                  <a:gd name="T6" fmla="*/ 4 w 73"/>
                  <a:gd name="T7" fmla="*/ 6 h 124"/>
                  <a:gd name="T8" fmla="*/ 3 w 73"/>
                  <a:gd name="T9" fmla="*/ 8 h 124"/>
                  <a:gd name="T10" fmla="*/ 2 w 73"/>
                  <a:gd name="T11" fmla="*/ 6 h 124"/>
                  <a:gd name="T12" fmla="*/ 0 w 73"/>
                  <a:gd name="T13" fmla="*/ 5 h 124"/>
                  <a:gd name="T14" fmla="*/ 0 w 73"/>
                  <a:gd name="T15" fmla="*/ 3 h 124"/>
                  <a:gd name="T16" fmla="*/ 0 w 73"/>
                  <a:gd name="T17" fmla="*/ 1 h 124"/>
                  <a:gd name="T18" fmla="*/ 1 w 73"/>
                  <a:gd name="T19" fmla="*/ 1 h 124"/>
                  <a:gd name="T20" fmla="*/ 2 w 73"/>
                  <a:gd name="T21" fmla="*/ 0 h 124"/>
                  <a:gd name="T22" fmla="*/ 3 w 73"/>
                  <a:gd name="T23" fmla="*/ 0 h 124"/>
                  <a:gd name="T24" fmla="*/ 4 w 73"/>
                  <a:gd name="T25" fmla="*/ 0 h 1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3" h="124">
                    <a:moveTo>
                      <a:pt x="73" y="0"/>
                    </a:moveTo>
                    <a:lnTo>
                      <a:pt x="67" y="30"/>
                    </a:lnTo>
                    <a:lnTo>
                      <a:pt x="65" y="62"/>
                    </a:lnTo>
                    <a:lnTo>
                      <a:pt x="60" y="92"/>
                    </a:lnTo>
                    <a:lnTo>
                      <a:pt x="51" y="124"/>
                    </a:lnTo>
                    <a:lnTo>
                      <a:pt x="30" y="97"/>
                    </a:lnTo>
                    <a:lnTo>
                      <a:pt x="10" y="70"/>
                    </a:lnTo>
                    <a:lnTo>
                      <a:pt x="0" y="40"/>
                    </a:lnTo>
                    <a:lnTo>
                      <a:pt x="2" y="10"/>
                    </a:lnTo>
                    <a:lnTo>
                      <a:pt x="21" y="7"/>
                    </a:lnTo>
                    <a:lnTo>
                      <a:pt x="37" y="2"/>
                    </a:lnTo>
                    <a:lnTo>
                      <a:pt x="57" y="0"/>
                    </a:lnTo>
                    <a:lnTo>
                      <a:pt x="73"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83" name="Freeform 75"/>
              <p:cNvSpPr>
                <a:spLocks/>
              </p:cNvSpPr>
              <p:nvPr/>
            </p:nvSpPr>
            <p:spPr bwMode="auto">
              <a:xfrm>
                <a:off x="3038" y="2190"/>
                <a:ext cx="5" cy="37"/>
              </a:xfrm>
              <a:custGeom>
                <a:avLst/>
                <a:gdLst>
                  <a:gd name="T0" fmla="*/ 1 w 19"/>
                  <a:gd name="T1" fmla="*/ 9 h 147"/>
                  <a:gd name="T2" fmla="*/ 1 w 19"/>
                  <a:gd name="T3" fmla="*/ 9 h 147"/>
                  <a:gd name="T4" fmla="*/ 1 w 19"/>
                  <a:gd name="T5" fmla="*/ 9 h 147"/>
                  <a:gd name="T6" fmla="*/ 1 w 19"/>
                  <a:gd name="T7" fmla="*/ 9 h 147"/>
                  <a:gd name="T8" fmla="*/ 0 w 19"/>
                  <a:gd name="T9" fmla="*/ 9 h 147"/>
                  <a:gd name="T10" fmla="*/ 0 w 19"/>
                  <a:gd name="T11" fmla="*/ 8 h 147"/>
                  <a:gd name="T12" fmla="*/ 0 w 19"/>
                  <a:gd name="T13" fmla="*/ 6 h 147"/>
                  <a:gd name="T14" fmla="*/ 0 w 19"/>
                  <a:gd name="T15" fmla="*/ 5 h 147"/>
                  <a:gd name="T16" fmla="*/ 0 w 19"/>
                  <a:gd name="T17" fmla="*/ 3 h 147"/>
                  <a:gd name="T18" fmla="*/ 0 w 19"/>
                  <a:gd name="T19" fmla="*/ 2 h 147"/>
                  <a:gd name="T20" fmla="*/ 1 w 19"/>
                  <a:gd name="T21" fmla="*/ 1 h 147"/>
                  <a:gd name="T22" fmla="*/ 1 w 19"/>
                  <a:gd name="T23" fmla="*/ 1 h 147"/>
                  <a:gd name="T24" fmla="*/ 1 w 19"/>
                  <a:gd name="T25" fmla="*/ 0 h 147"/>
                  <a:gd name="T26" fmla="*/ 1 w 19"/>
                  <a:gd name="T27" fmla="*/ 2 h 147"/>
                  <a:gd name="T28" fmla="*/ 1 w 19"/>
                  <a:gd name="T29" fmla="*/ 5 h 147"/>
                  <a:gd name="T30" fmla="*/ 1 w 19"/>
                  <a:gd name="T31" fmla="*/ 7 h 147"/>
                  <a:gd name="T32" fmla="*/ 1 w 19"/>
                  <a:gd name="T33" fmla="*/ 9 h 1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9" h="147">
                    <a:moveTo>
                      <a:pt x="10" y="141"/>
                    </a:moveTo>
                    <a:lnTo>
                      <a:pt x="16" y="147"/>
                    </a:lnTo>
                    <a:lnTo>
                      <a:pt x="13" y="147"/>
                    </a:lnTo>
                    <a:lnTo>
                      <a:pt x="7" y="147"/>
                    </a:lnTo>
                    <a:lnTo>
                      <a:pt x="5" y="147"/>
                    </a:lnTo>
                    <a:lnTo>
                      <a:pt x="0" y="122"/>
                    </a:lnTo>
                    <a:lnTo>
                      <a:pt x="0" y="97"/>
                    </a:lnTo>
                    <a:lnTo>
                      <a:pt x="2" y="73"/>
                    </a:lnTo>
                    <a:lnTo>
                      <a:pt x="5" y="46"/>
                    </a:lnTo>
                    <a:lnTo>
                      <a:pt x="5" y="35"/>
                    </a:lnTo>
                    <a:lnTo>
                      <a:pt x="7" y="21"/>
                    </a:lnTo>
                    <a:lnTo>
                      <a:pt x="13" y="10"/>
                    </a:lnTo>
                    <a:lnTo>
                      <a:pt x="16" y="0"/>
                    </a:lnTo>
                    <a:lnTo>
                      <a:pt x="16" y="35"/>
                    </a:lnTo>
                    <a:lnTo>
                      <a:pt x="19" y="70"/>
                    </a:lnTo>
                    <a:lnTo>
                      <a:pt x="16" y="106"/>
                    </a:lnTo>
                    <a:lnTo>
                      <a:pt x="10" y="141"/>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84" name="Freeform 76"/>
              <p:cNvSpPr>
                <a:spLocks/>
              </p:cNvSpPr>
              <p:nvPr/>
            </p:nvSpPr>
            <p:spPr bwMode="auto">
              <a:xfrm>
                <a:off x="3065" y="2193"/>
                <a:ext cx="19" cy="29"/>
              </a:xfrm>
              <a:custGeom>
                <a:avLst/>
                <a:gdLst>
                  <a:gd name="T0" fmla="*/ 5 w 76"/>
                  <a:gd name="T1" fmla="*/ 7 h 119"/>
                  <a:gd name="T2" fmla="*/ 0 w 76"/>
                  <a:gd name="T3" fmla="*/ 7 h 119"/>
                  <a:gd name="T4" fmla="*/ 0 w 76"/>
                  <a:gd name="T5" fmla="*/ 7 h 119"/>
                  <a:gd name="T6" fmla="*/ 0 w 76"/>
                  <a:gd name="T7" fmla="*/ 0 h 119"/>
                  <a:gd name="T8" fmla="*/ 1 w 76"/>
                  <a:gd name="T9" fmla="*/ 2 h 119"/>
                  <a:gd name="T10" fmla="*/ 3 w 76"/>
                  <a:gd name="T11" fmla="*/ 3 h 119"/>
                  <a:gd name="T12" fmla="*/ 4 w 76"/>
                  <a:gd name="T13" fmla="*/ 5 h 119"/>
                  <a:gd name="T14" fmla="*/ 5 w 76"/>
                  <a:gd name="T15" fmla="*/ 7 h 1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6" h="119">
                    <a:moveTo>
                      <a:pt x="76" y="109"/>
                    </a:moveTo>
                    <a:lnTo>
                      <a:pt x="0" y="119"/>
                    </a:lnTo>
                    <a:lnTo>
                      <a:pt x="5" y="114"/>
                    </a:lnTo>
                    <a:lnTo>
                      <a:pt x="5" y="0"/>
                    </a:lnTo>
                    <a:lnTo>
                      <a:pt x="21" y="30"/>
                    </a:lnTo>
                    <a:lnTo>
                      <a:pt x="41" y="55"/>
                    </a:lnTo>
                    <a:lnTo>
                      <a:pt x="60" y="82"/>
                    </a:lnTo>
                    <a:lnTo>
                      <a:pt x="76" y="109"/>
                    </a:lnTo>
                    <a:close/>
                  </a:path>
                </a:pathLst>
              </a:custGeom>
              <a:solidFill>
                <a:srgbClr val="E8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85" name="Freeform 77"/>
              <p:cNvSpPr>
                <a:spLocks/>
              </p:cNvSpPr>
              <p:nvPr/>
            </p:nvSpPr>
            <p:spPr bwMode="auto">
              <a:xfrm>
                <a:off x="2968" y="2194"/>
                <a:ext cx="22" cy="37"/>
              </a:xfrm>
              <a:custGeom>
                <a:avLst/>
                <a:gdLst>
                  <a:gd name="T0" fmla="*/ 6 w 87"/>
                  <a:gd name="T1" fmla="*/ 0 h 150"/>
                  <a:gd name="T2" fmla="*/ 6 w 87"/>
                  <a:gd name="T3" fmla="*/ 2 h 150"/>
                  <a:gd name="T4" fmla="*/ 5 w 87"/>
                  <a:gd name="T5" fmla="*/ 3 h 150"/>
                  <a:gd name="T6" fmla="*/ 5 w 87"/>
                  <a:gd name="T7" fmla="*/ 5 h 150"/>
                  <a:gd name="T8" fmla="*/ 5 w 87"/>
                  <a:gd name="T9" fmla="*/ 7 h 150"/>
                  <a:gd name="T10" fmla="*/ 5 w 87"/>
                  <a:gd name="T11" fmla="*/ 7 h 150"/>
                  <a:gd name="T12" fmla="*/ 5 w 87"/>
                  <a:gd name="T13" fmla="*/ 8 h 150"/>
                  <a:gd name="T14" fmla="*/ 5 w 87"/>
                  <a:gd name="T15" fmla="*/ 8 h 150"/>
                  <a:gd name="T16" fmla="*/ 5 w 87"/>
                  <a:gd name="T17" fmla="*/ 9 h 150"/>
                  <a:gd name="T18" fmla="*/ 4 w 87"/>
                  <a:gd name="T19" fmla="*/ 8 h 150"/>
                  <a:gd name="T20" fmla="*/ 3 w 87"/>
                  <a:gd name="T21" fmla="*/ 6 h 150"/>
                  <a:gd name="T22" fmla="*/ 1 w 87"/>
                  <a:gd name="T23" fmla="*/ 4 h 150"/>
                  <a:gd name="T24" fmla="*/ 0 w 87"/>
                  <a:gd name="T25" fmla="*/ 3 h 150"/>
                  <a:gd name="T26" fmla="*/ 1 w 87"/>
                  <a:gd name="T27" fmla="*/ 2 h 150"/>
                  <a:gd name="T28" fmla="*/ 0 w 87"/>
                  <a:gd name="T29" fmla="*/ 2 h 150"/>
                  <a:gd name="T30" fmla="*/ 0 w 87"/>
                  <a:gd name="T31" fmla="*/ 1 h 150"/>
                  <a:gd name="T32" fmla="*/ 0 w 87"/>
                  <a:gd name="T33" fmla="*/ 1 h 150"/>
                  <a:gd name="T34" fmla="*/ 1 w 87"/>
                  <a:gd name="T35" fmla="*/ 0 h 150"/>
                  <a:gd name="T36" fmla="*/ 2 w 87"/>
                  <a:gd name="T37" fmla="*/ 0 h 150"/>
                  <a:gd name="T38" fmla="*/ 2 w 87"/>
                  <a:gd name="T39" fmla="*/ 0 h 150"/>
                  <a:gd name="T40" fmla="*/ 3 w 87"/>
                  <a:gd name="T41" fmla="*/ 0 h 150"/>
                  <a:gd name="T42" fmla="*/ 4 w 87"/>
                  <a:gd name="T43" fmla="*/ 0 h 150"/>
                  <a:gd name="T44" fmla="*/ 4 w 87"/>
                  <a:gd name="T45" fmla="*/ 0 h 150"/>
                  <a:gd name="T46" fmla="*/ 5 w 87"/>
                  <a:gd name="T47" fmla="*/ 0 h 150"/>
                  <a:gd name="T48" fmla="*/ 6 w 87"/>
                  <a:gd name="T49" fmla="*/ 0 h 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7" h="150">
                    <a:moveTo>
                      <a:pt x="87" y="0"/>
                    </a:moveTo>
                    <a:lnTo>
                      <a:pt x="87" y="30"/>
                    </a:lnTo>
                    <a:lnTo>
                      <a:pt x="85" y="57"/>
                    </a:lnTo>
                    <a:lnTo>
                      <a:pt x="80" y="87"/>
                    </a:lnTo>
                    <a:lnTo>
                      <a:pt x="77" y="113"/>
                    </a:lnTo>
                    <a:lnTo>
                      <a:pt x="75" y="122"/>
                    </a:lnTo>
                    <a:lnTo>
                      <a:pt x="75" y="131"/>
                    </a:lnTo>
                    <a:lnTo>
                      <a:pt x="71" y="138"/>
                    </a:lnTo>
                    <a:lnTo>
                      <a:pt x="71" y="150"/>
                    </a:lnTo>
                    <a:lnTo>
                      <a:pt x="55" y="125"/>
                    </a:lnTo>
                    <a:lnTo>
                      <a:pt x="39" y="97"/>
                    </a:lnTo>
                    <a:lnTo>
                      <a:pt x="20" y="73"/>
                    </a:lnTo>
                    <a:lnTo>
                      <a:pt x="4" y="49"/>
                    </a:lnTo>
                    <a:lnTo>
                      <a:pt x="6" y="37"/>
                    </a:lnTo>
                    <a:lnTo>
                      <a:pt x="4" y="30"/>
                    </a:lnTo>
                    <a:lnTo>
                      <a:pt x="0" y="21"/>
                    </a:lnTo>
                    <a:lnTo>
                      <a:pt x="4" y="14"/>
                    </a:lnTo>
                    <a:lnTo>
                      <a:pt x="14" y="10"/>
                    </a:lnTo>
                    <a:lnTo>
                      <a:pt x="25" y="7"/>
                    </a:lnTo>
                    <a:lnTo>
                      <a:pt x="36" y="7"/>
                    </a:lnTo>
                    <a:lnTo>
                      <a:pt x="47" y="5"/>
                    </a:lnTo>
                    <a:lnTo>
                      <a:pt x="55" y="2"/>
                    </a:lnTo>
                    <a:lnTo>
                      <a:pt x="66" y="0"/>
                    </a:lnTo>
                    <a:lnTo>
                      <a:pt x="77" y="0"/>
                    </a:lnTo>
                    <a:lnTo>
                      <a:pt x="87"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86" name="Freeform 78"/>
              <p:cNvSpPr>
                <a:spLocks/>
              </p:cNvSpPr>
              <p:nvPr/>
            </p:nvSpPr>
            <p:spPr bwMode="auto">
              <a:xfrm>
                <a:off x="3014" y="2195"/>
                <a:ext cx="7" cy="36"/>
              </a:xfrm>
              <a:custGeom>
                <a:avLst/>
                <a:gdLst>
                  <a:gd name="T0" fmla="*/ 2 w 27"/>
                  <a:gd name="T1" fmla="*/ 8 h 145"/>
                  <a:gd name="T2" fmla="*/ 2 w 27"/>
                  <a:gd name="T3" fmla="*/ 8 h 145"/>
                  <a:gd name="T4" fmla="*/ 2 w 27"/>
                  <a:gd name="T5" fmla="*/ 8 h 145"/>
                  <a:gd name="T6" fmla="*/ 2 w 27"/>
                  <a:gd name="T7" fmla="*/ 8 h 145"/>
                  <a:gd name="T8" fmla="*/ 1 w 27"/>
                  <a:gd name="T9" fmla="*/ 9 h 145"/>
                  <a:gd name="T10" fmla="*/ 1 w 27"/>
                  <a:gd name="T11" fmla="*/ 9 h 145"/>
                  <a:gd name="T12" fmla="*/ 1 w 27"/>
                  <a:gd name="T13" fmla="*/ 9 h 145"/>
                  <a:gd name="T14" fmla="*/ 0 w 27"/>
                  <a:gd name="T15" fmla="*/ 8 h 145"/>
                  <a:gd name="T16" fmla="*/ 0 w 27"/>
                  <a:gd name="T17" fmla="*/ 8 h 145"/>
                  <a:gd name="T18" fmla="*/ 0 w 27"/>
                  <a:gd name="T19" fmla="*/ 7 h 145"/>
                  <a:gd name="T20" fmla="*/ 0 w 27"/>
                  <a:gd name="T21" fmla="*/ 6 h 145"/>
                  <a:gd name="T22" fmla="*/ 0 w 27"/>
                  <a:gd name="T23" fmla="*/ 5 h 145"/>
                  <a:gd name="T24" fmla="*/ 1 w 27"/>
                  <a:gd name="T25" fmla="*/ 4 h 145"/>
                  <a:gd name="T26" fmla="*/ 1 w 27"/>
                  <a:gd name="T27" fmla="*/ 2 h 145"/>
                  <a:gd name="T28" fmla="*/ 1 w 27"/>
                  <a:gd name="T29" fmla="*/ 1 h 145"/>
                  <a:gd name="T30" fmla="*/ 2 w 27"/>
                  <a:gd name="T31" fmla="*/ 0 h 145"/>
                  <a:gd name="T32" fmla="*/ 2 w 27"/>
                  <a:gd name="T33" fmla="*/ 8 h 1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7" h="145">
                    <a:moveTo>
                      <a:pt x="22" y="133"/>
                    </a:moveTo>
                    <a:lnTo>
                      <a:pt x="25" y="133"/>
                    </a:lnTo>
                    <a:lnTo>
                      <a:pt x="27" y="133"/>
                    </a:lnTo>
                    <a:lnTo>
                      <a:pt x="22" y="138"/>
                    </a:lnTo>
                    <a:lnTo>
                      <a:pt x="16" y="142"/>
                    </a:lnTo>
                    <a:lnTo>
                      <a:pt x="11" y="142"/>
                    </a:lnTo>
                    <a:lnTo>
                      <a:pt x="8" y="145"/>
                    </a:lnTo>
                    <a:lnTo>
                      <a:pt x="2" y="138"/>
                    </a:lnTo>
                    <a:lnTo>
                      <a:pt x="0" y="128"/>
                    </a:lnTo>
                    <a:lnTo>
                      <a:pt x="0" y="115"/>
                    </a:lnTo>
                    <a:lnTo>
                      <a:pt x="2" y="98"/>
                    </a:lnTo>
                    <a:lnTo>
                      <a:pt x="2" y="85"/>
                    </a:lnTo>
                    <a:lnTo>
                      <a:pt x="11" y="66"/>
                    </a:lnTo>
                    <a:lnTo>
                      <a:pt x="14" y="41"/>
                    </a:lnTo>
                    <a:lnTo>
                      <a:pt x="16" y="19"/>
                    </a:lnTo>
                    <a:lnTo>
                      <a:pt x="22" y="0"/>
                    </a:lnTo>
                    <a:lnTo>
                      <a:pt x="22" y="133"/>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87" name="Freeform 79"/>
              <p:cNvSpPr>
                <a:spLocks/>
              </p:cNvSpPr>
              <p:nvPr/>
            </p:nvSpPr>
            <p:spPr bwMode="auto">
              <a:xfrm>
                <a:off x="2943" y="2199"/>
                <a:ext cx="18" cy="32"/>
              </a:xfrm>
              <a:custGeom>
                <a:avLst/>
                <a:gdLst>
                  <a:gd name="T0" fmla="*/ 5 w 71"/>
                  <a:gd name="T1" fmla="*/ 0 h 131"/>
                  <a:gd name="T2" fmla="*/ 4 w 71"/>
                  <a:gd name="T3" fmla="*/ 2 h 131"/>
                  <a:gd name="T4" fmla="*/ 4 w 71"/>
                  <a:gd name="T5" fmla="*/ 4 h 131"/>
                  <a:gd name="T6" fmla="*/ 4 w 71"/>
                  <a:gd name="T7" fmla="*/ 6 h 131"/>
                  <a:gd name="T8" fmla="*/ 4 w 71"/>
                  <a:gd name="T9" fmla="*/ 8 h 131"/>
                  <a:gd name="T10" fmla="*/ 3 w 71"/>
                  <a:gd name="T11" fmla="*/ 6 h 131"/>
                  <a:gd name="T12" fmla="*/ 2 w 71"/>
                  <a:gd name="T13" fmla="*/ 5 h 131"/>
                  <a:gd name="T14" fmla="*/ 1 w 71"/>
                  <a:gd name="T15" fmla="*/ 4 h 131"/>
                  <a:gd name="T16" fmla="*/ 0 w 71"/>
                  <a:gd name="T17" fmla="*/ 3 h 131"/>
                  <a:gd name="T18" fmla="*/ 0 w 71"/>
                  <a:gd name="T19" fmla="*/ 2 h 131"/>
                  <a:gd name="T20" fmla="*/ 0 w 71"/>
                  <a:gd name="T21" fmla="*/ 2 h 131"/>
                  <a:gd name="T22" fmla="*/ 0 w 71"/>
                  <a:gd name="T23" fmla="*/ 1 h 131"/>
                  <a:gd name="T24" fmla="*/ 0 w 71"/>
                  <a:gd name="T25" fmla="*/ 1 h 131"/>
                  <a:gd name="T26" fmla="*/ 1 w 71"/>
                  <a:gd name="T27" fmla="*/ 1 h 131"/>
                  <a:gd name="T28" fmla="*/ 2 w 71"/>
                  <a:gd name="T29" fmla="*/ 0 h 131"/>
                  <a:gd name="T30" fmla="*/ 4 w 71"/>
                  <a:gd name="T31" fmla="*/ 0 h 131"/>
                  <a:gd name="T32" fmla="*/ 5 w 71"/>
                  <a:gd name="T33" fmla="*/ 0 h 1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1" h="131">
                    <a:moveTo>
                      <a:pt x="71" y="0"/>
                    </a:moveTo>
                    <a:lnTo>
                      <a:pt x="65" y="35"/>
                    </a:lnTo>
                    <a:lnTo>
                      <a:pt x="62" y="68"/>
                    </a:lnTo>
                    <a:lnTo>
                      <a:pt x="60" y="101"/>
                    </a:lnTo>
                    <a:lnTo>
                      <a:pt x="55" y="131"/>
                    </a:lnTo>
                    <a:lnTo>
                      <a:pt x="43" y="108"/>
                    </a:lnTo>
                    <a:lnTo>
                      <a:pt x="32" y="87"/>
                    </a:lnTo>
                    <a:lnTo>
                      <a:pt x="18" y="65"/>
                    </a:lnTo>
                    <a:lnTo>
                      <a:pt x="5" y="46"/>
                    </a:lnTo>
                    <a:lnTo>
                      <a:pt x="5" y="38"/>
                    </a:lnTo>
                    <a:lnTo>
                      <a:pt x="2" y="27"/>
                    </a:lnTo>
                    <a:lnTo>
                      <a:pt x="0" y="18"/>
                    </a:lnTo>
                    <a:lnTo>
                      <a:pt x="0" y="11"/>
                    </a:lnTo>
                    <a:lnTo>
                      <a:pt x="18" y="11"/>
                    </a:lnTo>
                    <a:lnTo>
                      <a:pt x="35" y="8"/>
                    </a:lnTo>
                    <a:lnTo>
                      <a:pt x="55" y="2"/>
                    </a:lnTo>
                    <a:lnTo>
                      <a:pt x="71"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88" name="Freeform 80"/>
              <p:cNvSpPr>
                <a:spLocks/>
              </p:cNvSpPr>
              <p:nvPr/>
            </p:nvSpPr>
            <p:spPr bwMode="auto">
              <a:xfrm>
                <a:off x="2990" y="2199"/>
                <a:ext cx="4" cy="36"/>
              </a:xfrm>
              <a:custGeom>
                <a:avLst/>
                <a:gdLst>
                  <a:gd name="T0" fmla="*/ 1 w 20"/>
                  <a:gd name="T1" fmla="*/ 9 h 144"/>
                  <a:gd name="T2" fmla="*/ 1 w 20"/>
                  <a:gd name="T3" fmla="*/ 9 h 144"/>
                  <a:gd name="T4" fmla="*/ 1 w 20"/>
                  <a:gd name="T5" fmla="*/ 9 h 144"/>
                  <a:gd name="T6" fmla="*/ 0 w 20"/>
                  <a:gd name="T7" fmla="*/ 9 h 144"/>
                  <a:gd name="T8" fmla="*/ 0 w 20"/>
                  <a:gd name="T9" fmla="*/ 9 h 144"/>
                  <a:gd name="T10" fmla="*/ 0 w 20"/>
                  <a:gd name="T11" fmla="*/ 9 h 144"/>
                  <a:gd name="T12" fmla="*/ 0 w 20"/>
                  <a:gd name="T13" fmla="*/ 7 h 144"/>
                  <a:gd name="T14" fmla="*/ 0 w 20"/>
                  <a:gd name="T15" fmla="*/ 5 h 144"/>
                  <a:gd name="T16" fmla="*/ 1 w 20"/>
                  <a:gd name="T17" fmla="*/ 2 h 144"/>
                  <a:gd name="T18" fmla="*/ 1 w 20"/>
                  <a:gd name="T19" fmla="*/ 0 h 144"/>
                  <a:gd name="T20" fmla="*/ 1 w 20"/>
                  <a:gd name="T21" fmla="*/ 2 h 144"/>
                  <a:gd name="T22" fmla="*/ 1 w 20"/>
                  <a:gd name="T23" fmla="*/ 4 h 144"/>
                  <a:gd name="T24" fmla="*/ 1 w 20"/>
                  <a:gd name="T25" fmla="*/ 6 h 144"/>
                  <a:gd name="T26" fmla="*/ 1 w 20"/>
                  <a:gd name="T27" fmla="*/ 9 h 1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0" h="144">
                    <a:moveTo>
                      <a:pt x="18" y="136"/>
                    </a:moveTo>
                    <a:lnTo>
                      <a:pt x="20" y="142"/>
                    </a:lnTo>
                    <a:lnTo>
                      <a:pt x="14" y="142"/>
                    </a:lnTo>
                    <a:lnTo>
                      <a:pt x="9" y="144"/>
                    </a:lnTo>
                    <a:lnTo>
                      <a:pt x="7" y="144"/>
                    </a:lnTo>
                    <a:lnTo>
                      <a:pt x="0" y="142"/>
                    </a:lnTo>
                    <a:lnTo>
                      <a:pt x="7" y="106"/>
                    </a:lnTo>
                    <a:lnTo>
                      <a:pt x="12" y="71"/>
                    </a:lnTo>
                    <a:lnTo>
                      <a:pt x="18" y="35"/>
                    </a:lnTo>
                    <a:lnTo>
                      <a:pt x="20" y="0"/>
                    </a:lnTo>
                    <a:lnTo>
                      <a:pt x="20" y="35"/>
                    </a:lnTo>
                    <a:lnTo>
                      <a:pt x="20" y="68"/>
                    </a:lnTo>
                    <a:lnTo>
                      <a:pt x="20" y="101"/>
                    </a:lnTo>
                    <a:lnTo>
                      <a:pt x="18" y="136"/>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89" name="Freeform 81"/>
              <p:cNvSpPr>
                <a:spLocks/>
              </p:cNvSpPr>
              <p:nvPr/>
            </p:nvSpPr>
            <p:spPr bwMode="auto">
              <a:xfrm>
                <a:off x="2922" y="2203"/>
                <a:ext cx="15" cy="33"/>
              </a:xfrm>
              <a:custGeom>
                <a:avLst/>
                <a:gdLst>
                  <a:gd name="T0" fmla="*/ 4 w 60"/>
                  <a:gd name="T1" fmla="*/ 0 h 133"/>
                  <a:gd name="T2" fmla="*/ 3 w 60"/>
                  <a:gd name="T3" fmla="*/ 2 h 133"/>
                  <a:gd name="T4" fmla="*/ 3 w 60"/>
                  <a:gd name="T5" fmla="*/ 4 h 133"/>
                  <a:gd name="T6" fmla="*/ 3 w 60"/>
                  <a:gd name="T7" fmla="*/ 6 h 133"/>
                  <a:gd name="T8" fmla="*/ 3 w 60"/>
                  <a:gd name="T9" fmla="*/ 8 h 133"/>
                  <a:gd name="T10" fmla="*/ 2 w 60"/>
                  <a:gd name="T11" fmla="*/ 7 h 133"/>
                  <a:gd name="T12" fmla="*/ 1 w 60"/>
                  <a:gd name="T13" fmla="*/ 5 h 133"/>
                  <a:gd name="T14" fmla="*/ 1 w 60"/>
                  <a:gd name="T15" fmla="*/ 3 h 133"/>
                  <a:gd name="T16" fmla="*/ 0 w 60"/>
                  <a:gd name="T17" fmla="*/ 2 h 133"/>
                  <a:gd name="T18" fmla="*/ 0 w 60"/>
                  <a:gd name="T19" fmla="*/ 1 h 133"/>
                  <a:gd name="T20" fmla="*/ 1 w 60"/>
                  <a:gd name="T21" fmla="*/ 0 h 133"/>
                  <a:gd name="T22" fmla="*/ 3 w 60"/>
                  <a:gd name="T23" fmla="*/ 0 h 133"/>
                  <a:gd name="T24" fmla="*/ 4 w 60"/>
                  <a:gd name="T25" fmla="*/ 0 h 1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 h="133">
                    <a:moveTo>
                      <a:pt x="60" y="0"/>
                    </a:moveTo>
                    <a:lnTo>
                      <a:pt x="52" y="32"/>
                    </a:lnTo>
                    <a:lnTo>
                      <a:pt x="49" y="68"/>
                    </a:lnTo>
                    <a:lnTo>
                      <a:pt x="44" y="103"/>
                    </a:lnTo>
                    <a:lnTo>
                      <a:pt x="44" y="133"/>
                    </a:lnTo>
                    <a:lnTo>
                      <a:pt x="32" y="108"/>
                    </a:lnTo>
                    <a:lnTo>
                      <a:pt x="21" y="82"/>
                    </a:lnTo>
                    <a:lnTo>
                      <a:pt x="11" y="57"/>
                    </a:lnTo>
                    <a:lnTo>
                      <a:pt x="0" y="30"/>
                    </a:lnTo>
                    <a:lnTo>
                      <a:pt x="3" y="11"/>
                    </a:lnTo>
                    <a:lnTo>
                      <a:pt x="19" y="5"/>
                    </a:lnTo>
                    <a:lnTo>
                      <a:pt x="41" y="2"/>
                    </a:lnTo>
                    <a:lnTo>
                      <a:pt x="60"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0" name="Freeform 82"/>
              <p:cNvSpPr>
                <a:spLocks/>
              </p:cNvSpPr>
              <p:nvPr/>
            </p:nvSpPr>
            <p:spPr bwMode="auto">
              <a:xfrm>
                <a:off x="2961" y="2203"/>
                <a:ext cx="5" cy="36"/>
              </a:xfrm>
              <a:custGeom>
                <a:avLst/>
                <a:gdLst>
                  <a:gd name="T0" fmla="*/ 1 w 19"/>
                  <a:gd name="T1" fmla="*/ 9 h 142"/>
                  <a:gd name="T2" fmla="*/ 0 w 19"/>
                  <a:gd name="T3" fmla="*/ 9 h 142"/>
                  <a:gd name="T4" fmla="*/ 0 w 19"/>
                  <a:gd name="T5" fmla="*/ 7 h 142"/>
                  <a:gd name="T6" fmla="*/ 0 w 19"/>
                  <a:gd name="T7" fmla="*/ 5 h 142"/>
                  <a:gd name="T8" fmla="*/ 1 w 19"/>
                  <a:gd name="T9" fmla="*/ 2 h 142"/>
                  <a:gd name="T10" fmla="*/ 1 w 19"/>
                  <a:gd name="T11" fmla="*/ 0 h 142"/>
                  <a:gd name="T12" fmla="*/ 1 w 19"/>
                  <a:gd name="T13" fmla="*/ 2 h 142"/>
                  <a:gd name="T14" fmla="*/ 1 w 19"/>
                  <a:gd name="T15" fmla="*/ 5 h 142"/>
                  <a:gd name="T16" fmla="*/ 1 w 19"/>
                  <a:gd name="T17" fmla="*/ 7 h 142"/>
                  <a:gd name="T18" fmla="*/ 1 w 19"/>
                  <a:gd name="T19" fmla="*/ 9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 h="142">
                    <a:moveTo>
                      <a:pt x="13" y="142"/>
                    </a:moveTo>
                    <a:lnTo>
                      <a:pt x="0" y="142"/>
                    </a:lnTo>
                    <a:lnTo>
                      <a:pt x="0" y="106"/>
                    </a:lnTo>
                    <a:lnTo>
                      <a:pt x="2" y="71"/>
                    </a:lnTo>
                    <a:lnTo>
                      <a:pt x="7" y="34"/>
                    </a:lnTo>
                    <a:lnTo>
                      <a:pt x="13" y="0"/>
                    </a:lnTo>
                    <a:lnTo>
                      <a:pt x="16" y="36"/>
                    </a:lnTo>
                    <a:lnTo>
                      <a:pt x="19" y="74"/>
                    </a:lnTo>
                    <a:lnTo>
                      <a:pt x="19" y="110"/>
                    </a:lnTo>
                    <a:lnTo>
                      <a:pt x="13" y="142"/>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1" name="Freeform 83"/>
              <p:cNvSpPr>
                <a:spLocks/>
              </p:cNvSpPr>
              <p:nvPr/>
            </p:nvSpPr>
            <p:spPr bwMode="auto">
              <a:xfrm>
                <a:off x="3032" y="2204"/>
                <a:ext cx="269" cy="62"/>
              </a:xfrm>
              <a:custGeom>
                <a:avLst/>
                <a:gdLst>
                  <a:gd name="T0" fmla="*/ 67 w 1074"/>
                  <a:gd name="T1" fmla="*/ 4 h 246"/>
                  <a:gd name="T2" fmla="*/ 63 w 1074"/>
                  <a:gd name="T3" fmla="*/ 5 h 246"/>
                  <a:gd name="T4" fmla="*/ 59 w 1074"/>
                  <a:gd name="T5" fmla="*/ 6 h 246"/>
                  <a:gd name="T6" fmla="*/ 55 w 1074"/>
                  <a:gd name="T7" fmla="*/ 6 h 246"/>
                  <a:gd name="T8" fmla="*/ 51 w 1074"/>
                  <a:gd name="T9" fmla="*/ 7 h 246"/>
                  <a:gd name="T10" fmla="*/ 47 w 1074"/>
                  <a:gd name="T11" fmla="*/ 8 h 246"/>
                  <a:gd name="T12" fmla="*/ 42 w 1074"/>
                  <a:gd name="T13" fmla="*/ 9 h 246"/>
                  <a:gd name="T14" fmla="*/ 38 w 1074"/>
                  <a:gd name="T15" fmla="*/ 9 h 246"/>
                  <a:gd name="T16" fmla="*/ 34 w 1074"/>
                  <a:gd name="T17" fmla="*/ 10 h 246"/>
                  <a:gd name="T18" fmla="*/ 30 w 1074"/>
                  <a:gd name="T19" fmla="*/ 11 h 246"/>
                  <a:gd name="T20" fmla="*/ 26 w 1074"/>
                  <a:gd name="T21" fmla="*/ 11 h 246"/>
                  <a:gd name="T22" fmla="*/ 22 w 1074"/>
                  <a:gd name="T23" fmla="*/ 12 h 246"/>
                  <a:gd name="T24" fmla="*/ 18 w 1074"/>
                  <a:gd name="T25" fmla="*/ 13 h 246"/>
                  <a:gd name="T26" fmla="*/ 13 w 1074"/>
                  <a:gd name="T27" fmla="*/ 14 h 246"/>
                  <a:gd name="T28" fmla="*/ 9 w 1074"/>
                  <a:gd name="T29" fmla="*/ 14 h 246"/>
                  <a:gd name="T30" fmla="*/ 5 w 1074"/>
                  <a:gd name="T31" fmla="*/ 15 h 246"/>
                  <a:gd name="T32" fmla="*/ 1 w 1074"/>
                  <a:gd name="T33" fmla="*/ 16 h 246"/>
                  <a:gd name="T34" fmla="*/ 1 w 1074"/>
                  <a:gd name="T35" fmla="*/ 15 h 246"/>
                  <a:gd name="T36" fmla="*/ 0 w 1074"/>
                  <a:gd name="T37" fmla="*/ 15 h 246"/>
                  <a:gd name="T38" fmla="*/ 0 w 1074"/>
                  <a:gd name="T39" fmla="*/ 15 h 246"/>
                  <a:gd name="T40" fmla="*/ 0 w 1074"/>
                  <a:gd name="T41" fmla="*/ 15 h 246"/>
                  <a:gd name="T42" fmla="*/ 1 w 1074"/>
                  <a:gd name="T43" fmla="*/ 14 h 246"/>
                  <a:gd name="T44" fmla="*/ 1 w 1074"/>
                  <a:gd name="T45" fmla="*/ 14 h 246"/>
                  <a:gd name="T46" fmla="*/ 2 w 1074"/>
                  <a:gd name="T47" fmla="*/ 14 h 246"/>
                  <a:gd name="T48" fmla="*/ 3 w 1074"/>
                  <a:gd name="T49" fmla="*/ 14 h 246"/>
                  <a:gd name="T50" fmla="*/ 4 w 1074"/>
                  <a:gd name="T51" fmla="*/ 14 h 246"/>
                  <a:gd name="T52" fmla="*/ 4 w 1074"/>
                  <a:gd name="T53" fmla="*/ 14 h 246"/>
                  <a:gd name="T54" fmla="*/ 5 w 1074"/>
                  <a:gd name="T55" fmla="*/ 13 h 246"/>
                  <a:gd name="T56" fmla="*/ 5 w 1074"/>
                  <a:gd name="T57" fmla="*/ 13 h 246"/>
                  <a:gd name="T58" fmla="*/ 5 w 1074"/>
                  <a:gd name="T59" fmla="*/ 12 h 246"/>
                  <a:gd name="T60" fmla="*/ 5 w 1074"/>
                  <a:gd name="T61" fmla="*/ 11 h 246"/>
                  <a:gd name="T62" fmla="*/ 5 w 1074"/>
                  <a:gd name="T63" fmla="*/ 10 h 246"/>
                  <a:gd name="T64" fmla="*/ 5 w 1074"/>
                  <a:gd name="T65" fmla="*/ 10 h 246"/>
                  <a:gd name="T66" fmla="*/ 63 w 1074"/>
                  <a:gd name="T67" fmla="*/ 0 h 246"/>
                  <a:gd name="T68" fmla="*/ 64 w 1074"/>
                  <a:gd name="T69" fmla="*/ 1 h 246"/>
                  <a:gd name="T70" fmla="*/ 65 w 1074"/>
                  <a:gd name="T71" fmla="*/ 2 h 246"/>
                  <a:gd name="T72" fmla="*/ 66 w 1074"/>
                  <a:gd name="T73" fmla="*/ 3 h 246"/>
                  <a:gd name="T74" fmla="*/ 67 w 1074"/>
                  <a:gd name="T75" fmla="*/ 4 h 2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074" h="246">
                    <a:moveTo>
                      <a:pt x="1074" y="68"/>
                    </a:moveTo>
                    <a:lnTo>
                      <a:pt x="1009" y="80"/>
                    </a:lnTo>
                    <a:lnTo>
                      <a:pt x="943" y="91"/>
                    </a:lnTo>
                    <a:lnTo>
                      <a:pt x="875" y="101"/>
                    </a:lnTo>
                    <a:lnTo>
                      <a:pt x="809" y="112"/>
                    </a:lnTo>
                    <a:lnTo>
                      <a:pt x="744" y="123"/>
                    </a:lnTo>
                    <a:lnTo>
                      <a:pt x="676" y="134"/>
                    </a:lnTo>
                    <a:lnTo>
                      <a:pt x="611" y="145"/>
                    </a:lnTo>
                    <a:lnTo>
                      <a:pt x="545" y="156"/>
                    </a:lnTo>
                    <a:lnTo>
                      <a:pt x="476" y="167"/>
                    </a:lnTo>
                    <a:lnTo>
                      <a:pt x="411" y="178"/>
                    </a:lnTo>
                    <a:lnTo>
                      <a:pt x="346" y="188"/>
                    </a:lnTo>
                    <a:lnTo>
                      <a:pt x="278" y="202"/>
                    </a:lnTo>
                    <a:lnTo>
                      <a:pt x="212" y="213"/>
                    </a:lnTo>
                    <a:lnTo>
                      <a:pt x="145" y="224"/>
                    </a:lnTo>
                    <a:lnTo>
                      <a:pt x="79" y="234"/>
                    </a:lnTo>
                    <a:lnTo>
                      <a:pt x="11" y="246"/>
                    </a:lnTo>
                    <a:lnTo>
                      <a:pt x="9" y="243"/>
                    </a:lnTo>
                    <a:lnTo>
                      <a:pt x="2" y="238"/>
                    </a:lnTo>
                    <a:lnTo>
                      <a:pt x="0" y="234"/>
                    </a:lnTo>
                    <a:lnTo>
                      <a:pt x="0" y="229"/>
                    </a:lnTo>
                    <a:lnTo>
                      <a:pt x="11" y="227"/>
                    </a:lnTo>
                    <a:lnTo>
                      <a:pt x="21" y="224"/>
                    </a:lnTo>
                    <a:lnTo>
                      <a:pt x="35" y="224"/>
                    </a:lnTo>
                    <a:lnTo>
                      <a:pt x="46" y="224"/>
                    </a:lnTo>
                    <a:lnTo>
                      <a:pt x="57" y="221"/>
                    </a:lnTo>
                    <a:lnTo>
                      <a:pt x="68" y="218"/>
                    </a:lnTo>
                    <a:lnTo>
                      <a:pt x="76" y="210"/>
                    </a:lnTo>
                    <a:lnTo>
                      <a:pt x="82" y="199"/>
                    </a:lnTo>
                    <a:lnTo>
                      <a:pt x="85" y="186"/>
                    </a:lnTo>
                    <a:lnTo>
                      <a:pt x="82" y="174"/>
                    </a:lnTo>
                    <a:lnTo>
                      <a:pt x="79" y="164"/>
                    </a:lnTo>
                    <a:lnTo>
                      <a:pt x="82" y="151"/>
                    </a:lnTo>
                    <a:lnTo>
                      <a:pt x="1009" y="0"/>
                    </a:lnTo>
                    <a:lnTo>
                      <a:pt x="1025" y="17"/>
                    </a:lnTo>
                    <a:lnTo>
                      <a:pt x="1041" y="33"/>
                    </a:lnTo>
                    <a:lnTo>
                      <a:pt x="1057" y="50"/>
                    </a:lnTo>
                    <a:lnTo>
                      <a:pt x="1074" y="68"/>
                    </a:lnTo>
                    <a:close/>
                  </a:path>
                </a:pathLst>
              </a:custGeom>
              <a:solidFill>
                <a:srgbClr val="3FF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2" name="Freeform 84"/>
              <p:cNvSpPr>
                <a:spLocks/>
              </p:cNvSpPr>
              <p:nvPr/>
            </p:nvSpPr>
            <p:spPr bwMode="auto">
              <a:xfrm>
                <a:off x="2894" y="2206"/>
                <a:ext cx="21" cy="30"/>
              </a:xfrm>
              <a:custGeom>
                <a:avLst/>
                <a:gdLst>
                  <a:gd name="T0" fmla="*/ 5 w 82"/>
                  <a:gd name="T1" fmla="*/ 0 h 119"/>
                  <a:gd name="T2" fmla="*/ 5 w 82"/>
                  <a:gd name="T3" fmla="*/ 2 h 119"/>
                  <a:gd name="T4" fmla="*/ 5 w 82"/>
                  <a:gd name="T5" fmla="*/ 4 h 119"/>
                  <a:gd name="T6" fmla="*/ 5 w 82"/>
                  <a:gd name="T7" fmla="*/ 6 h 119"/>
                  <a:gd name="T8" fmla="*/ 4 w 82"/>
                  <a:gd name="T9" fmla="*/ 8 h 119"/>
                  <a:gd name="T10" fmla="*/ 1 w 82"/>
                  <a:gd name="T11" fmla="*/ 2 h 119"/>
                  <a:gd name="T12" fmla="*/ 0 w 82"/>
                  <a:gd name="T13" fmla="*/ 1 h 119"/>
                  <a:gd name="T14" fmla="*/ 1 w 82"/>
                  <a:gd name="T15" fmla="*/ 1 h 119"/>
                  <a:gd name="T16" fmla="*/ 2 w 82"/>
                  <a:gd name="T17" fmla="*/ 1 h 119"/>
                  <a:gd name="T18" fmla="*/ 2 w 82"/>
                  <a:gd name="T19" fmla="*/ 1 h 119"/>
                  <a:gd name="T20" fmla="*/ 3 w 82"/>
                  <a:gd name="T21" fmla="*/ 0 h 119"/>
                  <a:gd name="T22" fmla="*/ 3 w 82"/>
                  <a:gd name="T23" fmla="*/ 0 h 119"/>
                  <a:gd name="T24" fmla="*/ 4 w 82"/>
                  <a:gd name="T25" fmla="*/ 0 h 119"/>
                  <a:gd name="T26" fmla="*/ 5 w 82"/>
                  <a:gd name="T27" fmla="*/ 0 h 119"/>
                  <a:gd name="T28" fmla="*/ 5 w 82"/>
                  <a:gd name="T29" fmla="*/ 0 h 1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2" h="119">
                    <a:moveTo>
                      <a:pt x="82" y="0"/>
                    </a:moveTo>
                    <a:lnTo>
                      <a:pt x="73" y="29"/>
                    </a:lnTo>
                    <a:lnTo>
                      <a:pt x="71" y="59"/>
                    </a:lnTo>
                    <a:lnTo>
                      <a:pt x="71" y="89"/>
                    </a:lnTo>
                    <a:lnTo>
                      <a:pt x="66" y="119"/>
                    </a:lnTo>
                    <a:lnTo>
                      <a:pt x="11" y="24"/>
                    </a:lnTo>
                    <a:lnTo>
                      <a:pt x="0" y="16"/>
                    </a:lnTo>
                    <a:lnTo>
                      <a:pt x="11" y="13"/>
                    </a:lnTo>
                    <a:lnTo>
                      <a:pt x="22" y="11"/>
                    </a:lnTo>
                    <a:lnTo>
                      <a:pt x="33" y="8"/>
                    </a:lnTo>
                    <a:lnTo>
                      <a:pt x="41" y="5"/>
                    </a:lnTo>
                    <a:lnTo>
                      <a:pt x="52" y="5"/>
                    </a:lnTo>
                    <a:lnTo>
                      <a:pt x="63" y="2"/>
                    </a:lnTo>
                    <a:lnTo>
                      <a:pt x="73" y="2"/>
                    </a:lnTo>
                    <a:lnTo>
                      <a:pt x="82"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3" name="Freeform 85"/>
              <p:cNvSpPr>
                <a:spLocks/>
              </p:cNvSpPr>
              <p:nvPr/>
            </p:nvSpPr>
            <p:spPr bwMode="auto">
              <a:xfrm>
                <a:off x="2937" y="2208"/>
                <a:ext cx="4" cy="35"/>
              </a:xfrm>
              <a:custGeom>
                <a:avLst/>
                <a:gdLst>
                  <a:gd name="T0" fmla="*/ 1 w 14"/>
                  <a:gd name="T1" fmla="*/ 8 h 142"/>
                  <a:gd name="T2" fmla="*/ 0 w 14"/>
                  <a:gd name="T3" fmla="*/ 9 h 142"/>
                  <a:gd name="T4" fmla="*/ 0 w 14"/>
                  <a:gd name="T5" fmla="*/ 6 h 142"/>
                  <a:gd name="T6" fmla="*/ 0 w 14"/>
                  <a:gd name="T7" fmla="*/ 4 h 142"/>
                  <a:gd name="T8" fmla="*/ 1 w 14"/>
                  <a:gd name="T9" fmla="*/ 2 h 142"/>
                  <a:gd name="T10" fmla="*/ 1 w 14"/>
                  <a:gd name="T11" fmla="*/ 0 h 142"/>
                  <a:gd name="T12" fmla="*/ 1 w 14"/>
                  <a:gd name="T13" fmla="*/ 2 h 142"/>
                  <a:gd name="T14" fmla="*/ 1 w 14"/>
                  <a:gd name="T15" fmla="*/ 4 h 142"/>
                  <a:gd name="T16" fmla="*/ 1 w 14"/>
                  <a:gd name="T17" fmla="*/ 6 h 142"/>
                  <a:gd name="T18" fmla="*/ 1 w 14"/>
                  <a:gd name="T19" fmla="*/ 8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 h="142">
                    <a:moveTo>
                      <a:pt x="11" y="139"/>
                    </a:moveTo>
                    <a:lnTo>
                      <a:pt x="5" y="142"/>
                    </a:lnTo>
                    <a:lnTo>
                      <a:pt x="0" y="107"/>
                    </a:lnTo>
                    <a:lnTo>
                      <a:pt x="2" y="71"/>
                    </a:lnTo>
                    <a:lnTo>
                      <a:pt x="8" y="36"/>
                    </a:lnTo>
                    <a:lnTo>
                      <a:pt x="11" y="0"/>
                    </a:lnTo>
                    <a:lnTo>
                      <a:pt x="14" y="36"/>
                    </a:lnTo>
                    <a:lnTo>
                      <a:pt x="14" y="68"/>
                    </a:lnTo>
                    <a:lnTo>
                      <a:pt x="11" y="103"/>
                    </a:lnTo>
                    <a:lnTo>
                      <a:pt x="11" y="139"/>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4" name="Freeform 86"/>
              <p:cNvSpPr>
                <a:spLocks/>
              </p:cNvSpPr>
              <p:nvPr/>
            </p:nvSpPr>
            <p:spPr bwMode="auto">
              <a:xfrm>
                <a:off x="3024" y="2209"/>
                <a:ext cx="11" cy="20"/>
              </a:xfrm>
              <a:custGeom>
                <a:avLst/>
                <a:gdLst>
                  <a:gd name="T0" fmla="*/ 2 w 44"/>
                  <a:gd name="T1" fmla="*/ 5 h 78"/>
                  <a:gd name="T2" fmla="*/ 3 w 44"/>
                  <a:gd name="T3" fmla="*/ 5 h 78"/>
                  <a:gd name="T4" fmla="*/ 2 w 44"/>
                  <a:gd name="T5" fmla="*/ 5 h 78"/>
                  <a:gd name="T6" fmla="*/ 2 w 44"/>
                  <a:gd name="T7" fmla="*/ 5 h 78"/>
                  <a:gd name="T8" fmla="*/ 1 w 44"/>
                  <a:gd name="T9" fmla="*/ 5 h 78"/>
                  <a:gd name="T10" fmla="*/ 0 w 44"/>
                  <a:gd name="T11" fmla="*/ 5 h 78"/>
                  <a:gd name="T12" fmla="*/ 0 w 44"/>
                  <a:gd name="T13" fmla="*/ 4 h 78"/>
                  <a:gd name="T14" fmla="*/ 0 w 44"/>
                  <a:gd name="T15" fmla="*/ 3 h 78"/>
                  <a:gd name="T16" fmla="*/ 0 w 44"/>
                  <a:gd name="T17" fmla="*/ 1 h 78"/>
                  <a:gd name="T18" fmla="*/ 0 w 44"/>
                  <a:gd name="T19" fmla="*/ 0 h 78"/>
                  <a:gd name="T20" fmla="*/ 1 w 44"/>
                  <a:gd name="T21" fmla="*/ 1 h 78"/>
                  <a:gd name="T22" fmla="*/ 2 w 44"/>
                  <a:gd name="T23" fmla="*/ 2 h 78"/>
                  <a:gd name="T24" fmla="*/ 2 w 44"/>
                  <a:gd name="T25" fmla="*/ 3 h 78"/>
                  <a:gd name="T26" fmla="*/ 2 w 44"/>
                  <a:gd name="T27" fmla="*/ 5 h 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4" h="78">
                    <a:moveTo>
                      <a:pt x="35" y="71"/>
                    </a:moveTo>
                    <a:lnTo>
                      <a:pt x="44" y="71"/>
                    </a:lnTo>
                    <a:lnTo>
                      <a:pt x="35" y="76"/>
                    </a:lnTo>
                    <a:lnTo>
                      <a:pt x="22" y="78"/>
                    </a:lnTo>
                    <a:lnTo>
                      <a:pt x="11" y="78"/>
                    </a:lnTo>
                    <a:lnTo>
                      <a:pt x="0" y="78"/>
                    </a:lnTo>
                    <a:lnTo>
                      <a:pt x="0" y="60"/>
                    </a:lnTo>
                    <a:lnTo>
                      <a:pt x="3" y="41"/>
                    </a:lnTo>
                    <a:lnTo>
                      <a:pt x="3" y="21"/>
                    </a:lnTo>
                    <a:lnTo>
                      <a:pt x="3" y="0"/>
                    </a:lnTo>
                    <a:lnTo>
                      <a:pt x="11" y="16"/>
                    </a:lnTo>
                    <a:lnTo>
                      <a:pt x="22" y="32"/>
                    </a:lnTo>
                    <a:lnTo>
                      <a:pt x="30" y="51"/>
                    </a:lnTo>
                    <a:lnTo>
                      <a:pt x="35" y="71"/>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5" name="Freeform 87"/>
              <p:cNvSpPr>
                <a:spLocks/>
              </p:cNvSpPr>
              <p:nvPr/>
            </p:nvSpPr>
            <p:spPr bwMode="auto">
              <a:xfrm>
                <a:off x="3046" y="2209"/>
                <a:ext cx="9" cy="16"/>
              </a:xfrm>
              <a:custGeom>
                <a:avLst/>
                <a:gdLst>
                  <a:gd name="T0" fmla="*/ 2 w 35"/>
                  <a:gd name="T1" fmla="*/ 4 h 65"/>
                  <a:gd name="T2" fmla="*/ 2 w 35"/>
                  <a:gd name="T3" fmla="*/ 4 h 65"/>
                  <a:gd name="T4" fmla="*/ 1 w 35"/>
                  <a:gd name="T5" fmla="*/ 4 h 65"/>
                  <a:gd name="T6" fmla="*/ 1 w 35"/>
                  <a:gd name="T7" fmla="*/ 4 h 65"/>
                  <a:gd name="T8" fmla="*/ 0 w 35"/>
                  <a:gd name="T9" fmla="*/ 4 h 65"/>
                  <a:gd name="T10" fmla="*/ 0 w 35"/>
                  <a:gd name="T11" fmla="*/ 0 h 65"/>
                  <a:gd name="T12" fmla="*/ 1 w 35"/>
                  <a:gd name="T13" fmla="*/ 1 h 65"/>
                  <a:gd name="T14" fmla="*/ 2 w 35"/>
                  <a:gd name="T15" fmla="*/ 2 h 65"/>
                  <a:gd name="T16" fmla="*/ 2 w 35"/>
                  <a:gd name="T17" fmla="*/ 3 h 65"/>
                  <a:gd name="T18" fmla="*/ 2 w 35"/>
                  <a:gd name="T19" fmla="*/ 4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5" h="65">
                    <a:moveTo>
                      <a:pt x="35" y="60"/>
                    </a:moveTo>
                    <a:lnTo>
                      <a:pt x="28" y="62"/>
                    </a:lnTo>
                    <a:lnTo>
                      <a:pt x="19" y="65"/>
                    </a:lnTo>
                    <a:lnTo>
                      <a:pt x="11" y="65"/>
                    </a:lnTo>
                    <a:lnTo>
                      <a:pt x="0" y="65"/>
                    </a:lnTo>
                    <a:lnTo>
                      <a:pt x="0" y="0"/>
                    </a:lnTo>
                    <a:lnTo>
                      <a:pt x="14" y="13"/>
                    </a:lnTo>
                    <a:lnTo>
                      <a:pt x="22" y="30"/>
                    </a:lnTo>
                    <a:lnTo>
                      <a:pt x="30" y="46"/>
                    </a:lnTo>
                    <a:lnTo>
                      <a:pt x="35" y="60"/>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6" name="Freeform 88"/>
              <p:cNvSpPr>
                <a:spLocks/>
              </p:cNvSpPr>
              <p:nvPr/>
            </p:nvSpPr>
            <p:spPr bwMode="auto">
              <a:xfrm>
                <a:off x="2870" y="2210"/>
                <a:ext cx="20" cy="33"/>
              </a:xfrm>
              <a:custGeom>
                <a:avLst/>
                <a:gdLst>
                  <a:gd name="T0" fmla="*/ 5 w 79"/>
                  <a:gd name="T1" fmla="*/ 0 h 131"/>
                  <a:gd name="T2" fmla="*/ 5 w 79"/>
                  <a:gd name="T3" fmla="*/ 2 h 131"/>
                  <a:gd name="T4" fmla="*/ 5 w 79"/>
                  <a:gd name="T5" fmla="*/ 4 h 131"/>
                  <a:gd name="T6" fmla="*/ 4 w 79"/>
                  <a:gd name="T7" fmla="*/ 6 h 131"/>
                  <a:gd name="T8" fmla="*/ 4 w 79"/>
                  <a:gd name="T9" fmla="*/ 8 h 131"/>
                  <a:gd name="T10" fmla="*/ 3 w 79"/>
                  <a:gd name="T11" fmla="*/ 7 h 131"/>
                  <a:gd name="T12" fmla="*/ 3 w 79"/>
                  <a:gd name="T13" fmla="*/ 5 h 131"/>
                  <a:gd name="T14" fmla="*/ 2 w 79"/>
                  <a:gd name="T15" fmla="*/ 4 h 131"/>
                  <a:gd name="T16" fmla="*/ 1 w 79"/>
                  <a:gd name="T17" fmla="*/ 2 h 131"/>
                  <a:gd name="T18" fmla="*/ 0 w 79"/>
                  <a:gd name="T19" fmla="*/ 2 h 131"/>
                  <a:gd name="T20" fmla="*/ 0 w 79"/>
                  <a:gd name="T21" fmla="*/ 1 h 131"/>
                  <a:gd name="T22" fmla="*/ 1 w 79"/>
                  <a:gd name="T23" fmla="*/ 1 h 131"/>
                  <a:gd name="T24" fmla="*/ 3 w 79"/>
                  <a:gd name="T25" fmla="*/ 1 h 131"/>
                  <a:gd name="T26" fmla="*/ 4 w 79"/>
                  <a:gd name="T27" fmla="*/ 1 h 131"/>
                  <a:gd name="T28" fmla="*/ 5 w 79"/>
                  <a:gd name="T29" fmla="*/ 0 h 1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9" h="131">
                    <a:moveTo>
                      <a:pt x="79" y="0"/>
                    </a:moveTo>
                    <a:lnTo>
                      <a:pt x="74" y="32"/>
                    </a:lnTo>
                    <a:lnTo>
                      <a:pt x="71" y="66"/>
                    </a:lnTo>
                    <a:lnTo>
                      <a:pt x="65" y="98"/>
                    </a:lnTo>
                    <a:lnTo>
                      <a:pt x="60" y="131"/>
                    </a:lnTo>
                    <a:lnTo>
                      <a:pt x="49" y="106"/>
                    </a:lnTo>
                    <a:lnTo>
                      <a:pt x="38" y="78"/>
                    </a:lnTo>
                    <a:lnTo>
                      <a:pt x="28" y="55"/>
                    </a:lnTo>
                    <a:lnTo>
                      <a:pt x="17" y="30"/>
                    </a:lnTo>
                    <a:lnTo>
                      <a:pt x="0" y="30"/>
                    </a:lnTo>
                    <a:lnTo>
                      <a:pt x="0" y="13"/>
                    </a:lnTo>
                    <a:lnTo>
                      <a:pt x="19" y="11"/>
                    </a:lnTo>
                    <a:lnTo>
                      <a:pt x="42" y="8"/>
                    </a:lnTo>
                    <a:lnTo>
                      <a:pt x="60" y="6"/>
                    </a:lnTo>
                    <a:lnTo>
                      <a:pt x="79"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7" name="Freeform 89"/>
              <p:cNvSpPr>
                <a:spLocks/>
              </p:cNvSpPr>
              <p:nvPr/>
            </p:nvSpPr>
            <p:spPr bwMode="auto">
              <a:xfrm>
                <a:off x="2913" y="2211"/>
                <a:ext cx="6" cy="35"/>
              </a:xfrm>
              <a:custGeom>
                <a:avLst/>
                <a:gdLst>
                  <a:gd name="T0" fmla="*/ 1 w 21"/>
                  <a:gd name="T1" fmla="*/ 8 h 142"/>
                  <a:gd name="T2" fmla="*/ 1 w 21"/>
                  <a:gd name="T3" fmla="*/ 9 h 142"/>
                  <a:gd name="T4" fmla="*/ 1 w 21"/>
                  <a:gd name="T5" fmla="*/ 9 h 142"/>
                  <a:gd name="T6" fmla="*/ 0 w 21"/>
                  <a:gd name="T7" fmla="*/ 9 h 142"/>
                  <a:gd name="T8" fmla="*/ 0 w 21"/>
                  <a:gd name="T9" fmla="*/ 9 h 142"/>
                  <a:gd name="T10" fmla="*/ 0 w 21"/>
                  <a:gd name="T11" fmla="*/ 8 h 142"/>
                  <a:gd name="T12" fmla="*/ 0 w 21"/>
                  <a:gd name="T13" fmla="*/ 8 h 142"/>
                  <a:gd name="T14" fmla="*/ 0 w 21"/>
                  <a:gd name="T15" fmla="*/ 8 h 142"/>
                  <a:gd name="T16" fmla="*/ 0 w 21"/>
                  <a:gd name="T17" fmla="*/ 8 h 142"/>
                  <a:gd name="T18" fmla="*/ 0 w 21"/>
                  <a:gd name="T19" fmla="*/ 6 h 142"/>
                  <a:gd name="T20" fmla="*/ 0 w 21"/>
                  <a:gd name="T21" fmla="*/ 4 h 142"/>
                  <a:gd name="T22" fmla="*/ 1 w 21"/>
                  <a:gd name="T23" fmla="*/ 2 h 142"/>
                  <a:gd name="T24" fmla="*/ 1 w 21"/>
                  <a:gd name="T25" fmla="*/ 0 h 142"/>
                  <a:gd name="T26" fmla="*/ 2 w 21"/>
                  <a:gd name="T27" fmla="*/ 2 h 142"/>
                  <a:gd name="T28" fmla="*/ 2 w 21"/>
                  <a:gd name="T29" fmla="*/ 4 h 142"/>
                  <a:gd name="T30" fmla="*/ 1 w 21"/>
                  <a:gd name="T31" fmla="*/ 6 h 142"/>
                  <a:gd name="T32" fmla="*/ 1 w 21"/>
                  <a:gd name="T33" fmla="*/ 8 h 1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 h="142">
                    <a:moveTo>
                      <a:pt x="16" y="137"/>
                    </a:moveTo>
                    <a:lnTo>
                      <a:pt x="14" y="140"/>
                    </a:lnTo>
                    <a:lnTo>
                      <a:pt x="8" y="142"/>
                    </a:lnTo>
                    <a:lnTo>
                      <a:pt x="5" y="142"/>
                    </a:lnTo>
                    <a:lnTo>
                      <a:pt x="0" y="142"/>
                    </a:lnTo>
                    <a:lnTo>
                      <a:pt x="2" y="137"/>
                    </a:lnTo>
                    <a:lnTo>
                      <a:pt x="5" y="131"/>
                    </a:lnTo>
                    <a:lnTo>
                      <a:pt x="5" y="129"/>
                    </a:lnTo>
                    <a:lnTo>
                      <a:pt x="0" y="126"/>
                    </a:lnTo>
                    <a:lnTo>
                      <a:pt x="2" y="94"/>
                    </a:lnTo>
                    <a:lnTo>
                      <a:pt x="5" y="64"/>
                    </a:lnTo>
                    <a:lnTo>
                      <a:pt x="8" y="30"/>
                    </a:lnTo>
                    <a:lnTo>
                      <a:pt x="14" y="0"/>
                    </a:lnTo>
                    <a:lnTo>
                      <a:pt x="21" y="36"/>
                    </a:lnTo>
                    <a:lnTo>
                      <a:pt x="21" y="71"/>
                    </a:lnTo>
                    <a:lnTo>
                      <a:pt x="19" y="107"/>
                    </a:lnTo>
                    <a:lnTo>
                      <a:pt x="16" y="137"/>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8" name="Freeform 90"/>
              <p:cNvSpPr>
                <a:spLocks/>
              </p:cNvSpPr>
              <p:nvPr/>
            </p:nvSpPr>
            <p:spPr bwMode="auto">
              <a:xfrm>
                <a:off x="2998" y="2212"/>
                <a:ext cx="11" cy="21"/>
              </a:xfrm>
              <a:custGeom>
                <a:avLst/>
                <a:gdLst>
                  <a:gd name="T0" fmla="*/ 3 w 46"/>
                  <a:gd name="T1" fmla="*/ 5 h 82"/>
                  <a:gd name="T2" fmla="*/ 0 w 46"/>
                  <a:gd name="T3" fmla="*/ 5 h 82"/>
                  <a:gd name="T4" fmla="*/ 0 w 46"/>
                  <a:gd name="T5" fmla="*/ 4 h 82"/>
                  <a:gd name="T6" fmla="*/ 0 w 46"/>
                  <a:gd name="T7" fmla="*/ 3 h 82"/>
                  <a:gd name="T8" fmla="*/ 0 w 46"/>
                  <a:gd name="T9" fmla="*/ 1 h 82"/>
                  <a:gd name="T10" fmla="*/ 0 w 46"/>
                  <a:gd name="T11" fmla="*/ 0 h 82"/>
                  <a:gd name="T12" fmla="*/ 1 w 46"/>
                  <a:gd name="T13" fmla="*/ 1 h 82"/>
                  <a:gd name="T14" fmla="*/ 2 w 46"/>
                  <a:gd name="T15" fmla="*/ 2 h 82"/>
                  <a:gd name="T16" fmla="*/ 2 w 46"/>
                  <a:gd name="T17" fmla="*/ 4 h 82"/>
                  <a:gd name="T18" fmla="*/ 3 w 46"/>
                  <a:gd name="T19" fmla="*/ 5 h 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 h="82">
                    <a:moveTo>
                      <a:pt x="46" y="77"/>
                    </a:moveTo>
                    <a:lnTo>
                      <a:pt x="2" y="82"/>
                    </a:lnTo>
                    <a:lnTo>
                      <a:pt x="5" y="63"/>
                    </a:lnTo>
                    <a:lnTo>
                      <a:pt x="2" y="40"/>
                    </a:lnTo>
                    <a:lnTo>
                      <a:pt x="0" y="19"/>
                    </a:lnTo>
                    <a:lnTo>
                      <a:pt x="2" y="0"/>
                    </a:lnTo>
                    <a:lnTo>
                      <a:pt x="16" y="17"/>
                    </a:lnTo>
                    <a:lnTo>
                      <a:pt x="30" y="35"/>
                    </a:lnTo>
                    <a:lnTo>
                      <a:pt x="40" y="54"/>
                    </a:lnTo>
                    <a:lnTo>
                      <a:pt x="46" y="77"/>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9" name="Freeform 91"/>
              <p:cNvSpPr>
                <a:spLocks/>
              </p:cNvSpPr>
              <p:nvPr/>
            </p:nvSpPr>
            <p:spPr bwMode="auto">
              <a:xfrm>
                <a:off x="2969" y="2214"/>
                <a:ext cx="13" cy="23"/>
              </a:xfrm>
              <a:custGeom>
                <a:avLst/>
                <a:gdLst>
                  <a:gd name="T0" fmla="*/ 3 w 53"/>
                  <a:gd name="T1" fmla="*/ 5 h 96"/>
                  <a:gd name="T2" fmla="*/ 0 w 53"/>
                  <a:gd name="T3" fmla="*/ 6 h 96"/>
                  <a:gd name="T4" fmla="*/ 0 w 53"/>
                  <a:gd name="T5" fmla="*/ 0 h 96"/>
                  <a:gd name="T6" fmla="*/ 1 w 53"/>
                  <a:gd name="T7" fmla="*/ 1 h 96"/>
                  <a:gd name="T8" fmla="*/ 2 w 53"/>
                  <a:gd name="T9" fmla="*/ 2 h 96"/>
                  <a:gd name="T10" fmla="*/ 3 w 53"/>
                  <a:gd name="T11" fmla="*/ 4 h 96"/>
                  <a:gd name="T12" fmla="*/ 3 w 53"/>
                  <a:gd name="T13" fmla="*/ 5 h 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96">
                    <a:moveTo>
                      <a:pt x="53" y="88"/>
                    </a:moveTo>
                    <a:lnTo>
                      <a:pt x="5" y="96"/>
                    </a:lnTo>
                    <a:lnTo>
                      <a:pt x="0" y="0"/>
                    </a:lnTo>
                    <a:lnTo>
                      <a:pt x="16" y="23"/>
                    </a:lnTo>
                    <a:lnTo>
                      <a:pt x="30" y="42"/>
                    </a:lnTo>
                    <a:lnTo>
                      <a:pt x="43" y="63"/>
                    </a:lnTo>
                    <a:lnTo>
                      <a:pt x="53" y="88"/>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00" name="Freeform 92"/>
              <p:cNvSpPr>
                <a:spLocks/>
              </p:cNvSpPr>
              <p:nvPr/>
            </p:nvSpPr>
            <p:spPr bwMode="auto">
              <a:xfrm>
                <a:off x="2845" y="2215"/>
                <a:ext cx="19" cy="30"/>
              </a:xfrm>
              <a:custGeom>
                <a:avLst/>
                <a:gdLst>
                  <a:gd name="T0" fmla="*/ 5 w 74"/>
                  <a:gd name="T1" fmla="*/ 0 h 120"/>
                  <a:gd name="T2" fmla="*/ 4 w 74"/>
                  <a:gd name="T3" fmla="*/ 2 h 120"/>
                  <a:gd name="T4" fmla="*/ 4 w 74"/>
                  <a:gd name="T5" fmla="*/ 4 h 120"/>
                  <a:gd name="T6" fmla="*/ 4 w 74"/>
                  <a:gd name="T7" fmla="*/ 6 h 120"/>
                  <a:gd name="T8" fmla="*/ 4 w 74"/>
                  <a:gd name="T9" fmla="*/ 8 h 120"/>
                  <a:gd name="T10" fmla="*/ 1 w 74"/>
                  <a:gd name="T11" fmla="*/ 2 h 120"/>
                  <a:gd name="T12" fmla="*/ 0 w 74"/>
                  <a:gd name="T13" fmla="*/ 2 h 120"/>
                  <a:gd name="T14" fmla="*/ 0 w 74"/>
                  <a:gd name="T15" fmla="*/ 1 h 120"/>
                  <a:gd name="T16" fmla="*/ 0 w 74"/>
                  <a:gd name="T17" fmla="*/ 1 h 120"/>
                  <a:gd name="T18" fmla="*/ 1 w 74"/>
                  <a:gd name="T19" fmla="*/ 1 h 120"/>
                  <a:gd name="T20" fmla="*/ 1 w 74"/>
                  <a:gd name="T21" fmla="*/ 1 h 120"/>
                  <a:gd name="T22" fmla="*/ 2 w 74"/>
                  <a:gd name="T23" fmla="*/ 1 h 120"/>
                  <a:gd name="T24" fmla="*/ 3 w 74"/>
                  <a:gd name="T25" fmla="*/ 1 h 120"/>
                  <a:gd name="T26" fmla="*/ 4 w 74"/>
                  <a:gd name="T27" fmla="*/ 0 h 120"/>
                  <a:gd name="T28" fmla="*/ 5 w 74"/>
                  <a:gd name="T29" fmla="*/ 0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4" h="120">
                    <a:moveTo>
                      <a:pt x="74" y="0"/>
                    </a:moveTo>
                    <a:lnTo>
                      <a:pt x="68" y="29"/>
                    </a:lnTo>
                    <a:lnTo>
                      <a:pt x="68" y="59"/>
                    </a:lnTo>
                    <a:lnTo>
                      <a:pt x="65" y="90"/>
                    </a:lnTo>
                    <a:lnTo>
                      <a:pt x="60" y="120"/>
                    </a:lnTo>
                    <a:lnTo>
                      <a:pt x="14" y="24"/>
                    </a:lnTo>
                    <a:lnTo>
                      <a:pt x="0" y="24"/>
                    </a:lnTo>
                    <a:lnTo>
                      <a:pt x="0" y="19"/>
                    </a:lnTo>
                    <a:lnTo>
                      <a:pt x="3" y="13"/>
                    </a:lnTo>
                    <a:lnTo>
                      <a:pt x="9" y="11"/>
                    </a:lnTo>
                    <a:lnTo>
                      <a:pt x="14" y="11"/>
                    </a:lnTo>
                    <a:lnTo>
                      <a:pt x="30" y="8"/>
                    </a:lnTo>
                    <a:lnTo>
                      <a:pt x="46" y="6"/>
                    </a:lnTo>
                    <a:lnTo>
                      <a:pt x="60" y="3"/>
                    </a:lnTo>
                    <a:lnTo>
                      <a:pt x="74"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01" name="Freeform 93"/>
              <p:cNvSpPr>
                <a:spLocks/>
              </p:cNvSpPr>
              <p:nvPr/>
            </p:nvSpPr>
            <p:spPr bwMode="auto">
              <a:xfrm>
                <a:off x="2863" y="2218"/>
                <a:ext cx="5" cy="36"/>
              </a:xfrm>
              <a:custGeom>
                <a:avLst/>
                <a:gdLst>
                  <a:gd name="T0" fmla="*/ 1 w 19"/>
                  <a:gd name="T1" fmla="*/ 9 h 144"/>
                  <a:gd name="T2" fmla="*/ 1 w 19"/>
                  <a:gd name="T3" fmla="*/ 9 h 144"/>
                  <a:gd name="T4" fmla="*/ 0 w 19"/>
                  <a:gd name="T5" fmla="*/ 8 h 144"/>
                  <a:gd name="T6" fmla="*/ 0 w 19"/>
                  <a:gd name="T7" fmla="*/ 8 h 144"/>
                  <a:gd name="T8" fmla="*/ 0 w 19"/>
                  <a:gd name="T9" fmla="*/ 7 h 144"/>
                  <a:gd name="T10" fmla="*/ 0 w 19"/>
                  <a:gd name="T11" fmla="*/ 6 h 144"/>
                  <a:gd name="T12" fmla="*/ 1 w 19"/>
                  <a:gd name="T13" fmla="*/ 5 h 144"/>
                  <a:gd name="T14" fmla="*/ 1 w 19"/>
                  <a:gd name="T15" fmla="*/ 3 h 144"/>
                  <a:gd name="T16" fmla="*/ 1 w 19"/>
                  <a:gd name="T17" fmla="*/ 2 h 144"/>
                  <a:gd name="T18" fmla="*/ 1 w 19"/>
                  <a:gd name="T19" fmla="*/ 0 h 144"/>
                  <a:gd name="T20" fmla="*/ 1 w 19"/>
                  <a:gd name="T21" fmla="*/ 9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 h="144">
                    <a:moveTo>
                      <a:pt x="19" y="144"/>
                    </a:moveTo>
                    <a:lnTo>
                      <a:pt x="14" y="144"/>
                    </a:lnTo>
                    <a:lnTo>
                      <a:pt x="3" y="133"/>
                    </a:lnTo>
                    <a:lnTo>
                      <a:pt x="0" y="119"/>
                    </a:lnTo>
                    <a:lnTo>
                      <a:pt x="3" y="109"/>
                    </a:lnTo>
                    <a:lnTo>
                      <a:pt x="3" y="98"/>
                    </a:lnTo>
                    <a:lnTo>
                      <a:pt x="8" y="73"/>
                    </a:lnTo>
                    <a:lnTo>
                      <a:pt x="11" y="48"/>
                    </a:lnTo>
                    <a:lnTo>
                      <a:pt x="16" y="25"/>
                    </a:lnTo>
                    <a:lnTo>
                      <a:pt x="19" y="0"/>
                    </a:lnTo>
                    <a:lnTo>
                      <a:pt x="19" y="144"/>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02" name="Freeform 94"/>
              <p:cNvSpPr>
                <a:spLocks/>
              </p:cNvSpPr>
              <p:nvPr/>
            </p:nvSpPr>
            <p:spPr bwMode="auto">
              <a:xfrm>
                <a:off x="2896" y="2218"/>
                <a:ext cx="13" cy="31"/>
              </a:xfrm>
              <a:custGeom>
                <a:avLst/>
                <a:gdLst>
                  <a:gd name="T0" fmla="*/ 3 w 55"/>
                  <a:gd name="T1" fmla="*/ 7 h 126"/>
                  <a:gd name="T2" fmla="*/ 3 w 55"/>
                  <a:gd name="T3" fmla="*/ 7 h 126"/>
                  <a:gd name="T4" fmla="*/ 0 w 55"/>
                  <a:gd name="T5" fmla="*/ 8 h 126"/>
                  <a:gd name="T6" fmla="*/ 0 w 55"/>
                  <a:gd name="T7" fmla="*/ 6 h 126"/>
                  <a:gd name="T8" fmla="*/ 0 w 55"/>
                  <a:gd name="T9" fmla="*/ 4 h 126"/>
                  <a:gd name="T10" fmla="*/ 0 w 55"/>
                  <a:gd name="T11" fmla="*/ 2 h 126"/>
                  <a:gd name="T12" fmla="*/ 0 w 55"/>
                  <a:gd name="T13" fmla="*/ 0 h 126"/>
                  <a:gd name="T14" fmla="*/ 1 w 55"/>
                  <a:gd name="T15" fmla="*/ 1 h 126"/>
                  <a:gd name="T16" fmla="*/ 1 w 55"/>
                  <a:gd name="T17" fmla="*/ 3 h 126"/>
                  <a:gd name="T18" fmla="*/ 2 w 55"/>
                  <a:gd name="T19" fmla="*/ 5 h 126"/>
                  <a:gd name="T20" fmla="*/ 3 w 55"/>
                  <a:gd name="T21" fmla="*/ 7 h 1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5" h="126">
                    <a:moveTo>
                      <a:pt x="55" y="109"/>
                    </a:moveTo>
                    <a:lnTo>
                      <a:pt x="55" y="114"/>
                    </a:lnTo>
                    <a:lnTo>
                      <a:pt x="5" y="126"/>
                    </a:lnTo>
                    <a:lnTo>
                      <a:pt x="5" y="96"/>
                    </a:lnTo>
                    <a:lnTo>
                      <a:pt x="2" y="62"/>
                    </a:lnTo>
                    <a:lnTo>
                      <a:pt x="0" y="32"/>
                    </a:lnTo>
                    <a:lnTo>
                      <a:pt x="0" y="0"/>
                    </a:lnTo>
                    <a:lnTo>
                      <a:pt x="16" y="25"/>
                    </a:lnTo>
                    <a:lnTo>
                      <a:pt x="27" y="52"/>
                    </a:lnTo>
                    <a:lnTo>
                      <a:pt x="41" y="82"/>
                    </a:lnTo>
                    <a:lnTo>
                      <a:pt x="55" y="109"/>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03" name="Freeform 95"/>
              <p:cNvSpPr>
                <a:spLocks/>
              </p:cNvSpPr>
              <p:nvPr/>
            </p:nvSpPr>
            <p:spPr bwMode="auto">
              <a:xfrm>
                <a:off x="2945" y="2218"/>
                <a:ext cx="11" cy="24"/>
              </a:xfrm>
              <a:custGeom>
                <a:avLst/>
                <a:gdLst>
                  <a:gd name="T0" fmla="*/ 3 w 43"/>
                  <a:gd name="T1" fmla="*/ 6 h 96"/>
                  <a:gd name="T2" fmla="*/ 0 w 43"/>
                  <a:gd name="T3" fmla="*/ 6 h 96"/>
                  <a:gd name="T4" fmla="*/ 0 w 43"/>
                  <a:gd name="T5" fmla="*/ 0 h 96"/>
                  <a:gd name="T6" fmla="*/ 1 w 43"/>
                  <a:gd name="T7" fmla="*/ 2 h 96"/>
                  <a:gd name="T8" fmla="*/ 2 w 43"/>
                  <a:gd name="T9" fmla="*/ 3 h 96"/>
                  <a:gd name="T10" fmla="*/ 2 w 43"/>
                  <a:gd name="T11" fmla="*/ 4 h 96"/>
                  <a:gd name="T12" fmla="*/ 3 w 43"/>
                  <a:gd name="T13" fmla="*/ 6 h 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 h="96">
                    <a:moveTo>
                      <a:pt x="43" y="90"/>
                    </a:moveTo>
                    <a:lnTo>
                      <a:pt x="0" y="96"/>
                    </a:lnTo>
                    <a:lnTo>
                      <a:pt x="0" y="0"/>
                    </a:lnTo>
                    <a:lnTo>
                      <a:pt x="11" y="22"/>
                    </a:lnTo>
                    <a:lnTo>
                      <a:pt x="25" y="43"/>
                    </a:lnTo>
                    <a:lnTo>
                      <a:pt x="36" y="66"/>
                    </a:lnTo>
                    <a:lnTo>
                      <a:pt x="43" y="90"/>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04" name="Freeform 96"/>
              <p:cNvSpPr>
                <a:spLocks/>
              </p:cNvSpPr>
              <p:nvPr/>
            </p:nvSpPr>
            <p:spPr bwMode="auto">
              <a:xfrm>
                <a:off x="2817" y="2219"/>
                <a:ext cx="21" cy="33"/>
              </a:xfrm>
              <a:custGeom>
                <a:avLst/>
                <a:gdLst>
                  <a:gd name="T0" fmla="*/ 5 w 85"/>
                  <a:gd name="T1" fmla="*/ 0 h 133"/>
                  <a:gd name="T2" fmla="*/ 5 w 85"/>
                  <a:gd name="T3" fmla="*/ 2 h 133"/>
                  <a:gd name="T4" fmla="*/ 4 w 85"/>
                  <a:gd name="T5" fmla="*/ 4 h 133"/>
                  <a:gd name="T6" fmla="*/ 4 w 85"/>
                  <a:gd name="T7" fmla="*/ 6 h 133"/>
                  <a:gd name="T8" fmla="*/ 4 w 85"/>
                  <a:gd name="T9" fmla="*/ 8 h 133"/>
                  <a:gd name="T10" fmla="*/ 3 w 85"/>
                  <a:gd name="T11" fmla="*/ 7 h 133"/>
                  <a:gd name="T12" fmla="*/ 2 w 85"/>
                  <a:gd name="T13" fmla="*/ 5 h 133"/>
                  <a:gd name="T14" fmla="*/ 1 w 85"/>
                  <a:gd name="T15" fmla="*/ 4 h 133"/>
                  <a:gd name="T16" fmla="*/ 0 w 85"/>
                  <a:gd name="T17" fmla="*/ 2 h 133"/>
                  <a:gd name="T18" fmla="*/ 0 w 85"/>
                  <a:gd name="T19" fmla="*/ 2 h 133"/>
                  <a:gd name="T20" fmla="*/ 0 w 85"/>
                  <a:gd name="T21" fmla="*/ 2 h 133"/>
                  <a:gd name="T22" fmla="*/ 0 w 85"/>
                  <a:gd name="T23" fmla="*/ 1 h 133"/>
                  <a:gd name="T24" fmla="*/ 0 w 85"/>
                  <a:gd name="T25" fmla="*/ 1 h 133"/>
                  <a:gd name="T26" fmla="*/ 0 w 85"/>
                  <a:gd name="T27" fmla="*/ 1 h 133"/>
                  <a:gd name="T28" fmla="*/ 1 w 85"/>
                  <a:gd name="T29" fmla="*/ 0 h 133"/>
                  <a:gd name="T30" fmla="*/ 2 w 85"/>
                  <a:gd name="T31" fmla="*/ 0 h 133"/>
                  <a:gd name="T32" fmla="*/ 2 w 85"/>
                  <a:gd name="T33" fmla="*/ 0 h 133"/>
                  <a:gd name="T34" fmla="*/ 3 w 85"/>
                  <a:gd name="T35" fmla="*/ 0 h 133"/>
                  <a:gd name="T36" fmla="*/ 4 w 85"/>
                  <a:gd name="T37" fmla="*/ 0 h 133"/>
                  <a:gd name="T38" fmla="*/ 4 w 85"/>
                  <a:gd name="T39" fmla="*/ 0 h 133"/>
                  <a:gd name="T40" fmla="*/ 5 w 85"/>
                  <a:gd name="T41" fmla="*/ 0 h 1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5" h="133">
                    <a:moveTo>
                      <a:pt x="85" y="0"/>
                    </a:moveTo>
                    <a:lnTo>
                      <a:pt x="76" y="32"/>
                    </a:lnTo>
                    <a:lnTo>
                      <a:pt x="71" y="65"/>
                    </a:lnTo>
                    <a:lnTo>
                      <a:pt x="69" y="100"/>
                    </a:lnTo>
                    <a:lnTo>
                      <a:pt x="66" y="133"/>
                    </a:lnTo>
                    <a:lnTo>
                      <a:pt x="53" y="108"/>
                    </a:lnTo>
                    <a:lnTo>
                      <a:pt x="41" y="86"/>
                    </a:lnTo>
                    <a:lnTo>
                      <a:pt x="25" y="62"/>
                    </a:lnTo>
                    <a:lnTo>
                      <a:pt x="9" y="42"/>
                    </a:lnTo>
                    <a:lnTo>
                      <a:pt x="3" y="37"/>
                    </a:lnTo>
                    <a:lnTo>
                      <a:pt x="0" y="30"/>
                    </a:lnTo>
                    <a:lnTo>
                      <a:pt x="0" y="21"/>
                    </a:lnTo>
                    <a:lnTo>
                      <a:pt x="0" y="12"/>
                    </a:lnTo>
                    <a:lnTo>
                      <a:pt x="9" y="12"/>
                    </a:lnTo>
                    <a:lnTo>
                      <a:pt x="20" y="10"/>
                    </a:lnTo>
                    <a:lnTo>
                      <a:pt x="30" y="10"/>
                    </a:lnTo>
                    <a:lnTo>
                      <a:pt x="41" y="7"/>
                    </a:lnTo>
                    <a:lnTo>
                      <a:pt x="53" y="5"/>
                    </a:lnTo>
                    <a:lnTo>
                      <a:pt x="64" y="2"/>
                    </a:lnTo>
                    <a:lnTo>
                      <a:pt x="74" y="2"/>
                    </a:lnTo>
                    <a:lnTo>
                      <a:pt x="85"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05" name="Freeform 97"/>
              <p:cNvSpPr>
                <a:spLocks/>
              </p:cNvSpPr>
              <p:nvPr/>
            </p:nvSpPr>
            <p:spPr bwMode="auto">
              <a:xfrm>
                <a:off x="2836" y="2220"/>
                <a:ext cx="6" cy="39"/>
              </a:xfrm>
              <a:custGeom>
                <a:avLst/>
                <a:gdLst>
                  <a:gd name="T0" fmla="*/ 1 w 21"/>
                  <a:gd name="T1" fmla="*/ 10 h 155"/>
                  <a:gd name="T2" fmla="*/ 1 w 21"/>
                  <a:gd name="T3" fmla="*/ 10 h 155"/>
                  <a:gd name="T4" fmla="*/ 0 w 21"/>
                  <a:gd name="T5" fmla="*/ 9 h 155"/>
                  <a:gd name="T6" fmla="*/ 0 w 21"/>
                  <a:gd name="T7" fmla="*/ 9 h 155"/>
                  <a:gd name="T8" fmla="*/ 0 w 21"/>
                  <a:gd name="T9" fmla="*/ 8 h 155"/>
                  <a:gd name="T10" fmla="*/ 0 w 21"/>
                  <a:gd name="T11" fmla="*/ 6 h 155"/>
                  <a:gd name="T12" fmla="*/ 0 w 21"/>
                  <a:gd name="T13" fmla="*/ 4 h 155"/>
                  <a:gd name="T14" fmla="*/ 1 w 21"/>
                  <a:gd name="T15" fmla="*/ 2 h 155"/>
                  <a:gd name="T16" fmla="*/ 1 w 21"/>
                  <a:gd name="T17" fmla="*/ 0 h 155"/>
                  <a:gd name="T18" fmla="*/ 2 w 21"/>
                  <a:gd name="T19" fmla="*/ 3 h 155"/>
                  <a:gd name="T20" fmla="*/ 2 w 21"/>
                  <a:gd name="T21" fmla="*/ 5 h 155"/>
                  <a:gd name="T22" fmla="*/ 1 w 21"/>
                  <a:gd name="T23" fmla="*/ 8 h 155"/>
                  <a:gd name="T24" fmla="*/ 1 w 21"/>
                  <a:gd name="T25" fmla="*/ 10 h 1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 h="155">
                    <a:moveTo>
                      <a:pt x="19" y="155"/>
                    </a:moveTo>
                    <a:lnTo>
                      <a:pt x="8" y="153"/>
                    </a:lnTo>
                    <a:lnTo>
                      <a:pt x="5" y="145"/>
                    </a:lnTo>
                    <a:lnTo>
                      <a:pt x="5" y="134"/>
                    </a:lnTo>
                    <a:lnTo>
                      <a:pt x="0" y="125"/>
                    </a:lnTo>
                    <a:lnTo>
                      <a:pt x="2" y="95"/>
                    </a:lnTo>
                    <a:lnTo>
                      <a:pt x="5" y="63"/>
                    </a:lnTo>
                    <a:lnTo>
                      <a:pt x="10" y="33"/>
                    </a:lnTo>
                    <a:lnTo>
                      <a:pt x="19" y="0"/>
                    </a:lnTo>
                    <a:lnTo>
                      <a:pt x="21" y="40"/>
                    </a:lnTo>
                    <a:lnTo>
                      <a:pt x="21" y="79"/>
                    </a:lnTo>
                    <a:lnTo>
                      <a:pt x="19" y="118"/>
                    </a:lnTo>
                    <a:lnTo>
                      <a:pt x="19" y="155"/>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06" name="Freeform 98"/>
              <p:cNvSpPr>
                <a:spLocks/>
              </p:cNvSpPr>
              <p:nvPr/>
            </p:nvSpPr>
            <p:spPr bwMode="auto">
              <a:xfrm>
                <a:off x="2922" y="2220"/>
                <a:ext cx="9" cy="25"/>
              </a:xfrm>
              <a:custGeom>
                <a:avLst/>
                <a:gdLst>
                  <a:gd name="T0" fmla="*/ 2 w 35"/>
                  <a:gd name="T1" fmla="*/ 6 h 101"/>
                  <a:gd name="T2" fmla="*/ 0 w 35"/>
                  <a:gd name="T3" fmla="*/ 6 h 101"/>
                  <a:gd name="T4" fmla="*/ 0 w 35"/>
                  <a:gd name="T5" fmla="*/ 0 h 101"/>
                  <a:gd name="T6" fmla="*/ 1 w 35"/>
                  <a:gd name="T7" fmla="*/ 1 h 101"/>
                  <a:gd name="T8" fmla="*/ 1 w 35"/>
                  <a:gd name="T9" fmla="*/ 3 h 101"/>
                  <a:gd name="T10" fmla="*/ 2 w 35"/>
                  <a:gd name="T11" fmla="*/ 4 h 101"/>
                  <a:gd name="T12" fmla="*/ 2 w 35"/>
                  <a:gd name="T13" fmla="*/ 6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101">
                    <a:moveTo>
                      <a:pt x="35" y="93"/>
                    </a:moveTo>
                    <a:lnTo>
                      <a:pt x="0" y="101"/>
                    </a:lnTo>
                    <a:lnTo>
                      <a:pt x="0" y="0"/>
                    </a:lnTo>
                    <a:lnTo>
                      <a:pt x="11" y="24"/>
                    </a:lnTo>
                    <a:lnTo>
                      <a:pt x="19" y="49"/>
                    </a:lnTo>
                    <a:lnTo>
                      <a:pt x="27" y="71"/>
                    </a:lnTo>
                    <a:lnTo>
                      <a:pt x="35" y="93"/>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07" name="Freeform 99"/>
              <p:cNvSpPr>
                <a:spLocks/>
              </p:cNvSpPr>
              <p:nvPr/>
            </p:nvSpPr>
            <p:spPr bwMode="auto">
              <a:xfrm>
                <a:off x="2890" y="2221"/>
                <a:ext cx="4" cy="29"/>
              </a:xfrm>
              <a:custGeom>
                <a:avLst/>
                <a:gdLst>
                  <a:gd name="T0" fmla="*/ 1 w 16"/>
                  <a:gd name="T1" fmla="*/ 7 h 115"/>
                  <a:gd name="T2" fmla="*/ 1 w 16"/>
                  <a:gd name="T3" fmla="*/ 7 h 115"/>
                  <a:gd name="T4" fmla="*/ 1 w 16"/>
                  <a:gd name="T5" fmla="*/ 7 h 115"/>
                  <a:gd name="T6" fmla="*/ 0 w 16"/>
                  <a:gd name="T7" fmla="*/ 7 h 115"/>
                  <a:gd name="T8" fmla="*/ 0 w 16"/>
                  <a:gd name="T9" fmla="*/ 7 h 115"/>
                  <a:gd name="T10" fmla="*/ 0 w 16"/>
                  <a:gd name="T11" fmla="*/ 5 h 115"/>
                  <a:gd name="T12" fmla="*/ 0 w 16"/>
                  <a:gd name="T13" fmla="*/ 4 h 115"/>
                  <a:gd name="T14" fmla="*/ 0 w 16"/>
                  <a:gd name="T15" fmla="*/ 2 h 115"/>
                  <a:gd name="T16" fmla="*/ 1 w 16"/>
                  <a:gd name="T17" fmla="*/ 0 h 115"/>
                  <a:gd name="T18" fmla="*/ 1 w 16"/>
                  <a:gd name="T19" fmla="*/ 2 h 115"/>
                  <a:gd name="T20" fmla="*/ 1 w 16"/>
                  <a:gd name="T21" fmla="*/ 4 h 115"/>
                  <a:gd name="T22" fmla="*/ 1 w 16"/>
                  <a:gd name="T23" fmla="*/ 5 h 115"/>
                  <a:gd name="T24" fmla="*/ 1 w 16"/>
                  <a:gd name="T25" fmla="*/ 7 h 1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 h="115">
                    <a:moveTo>
                      <a:pt x="16" y="113"/>
                    </a:moveTo>
                    <a:lnTo>
                      <a:pt x="14" y="113"/>
                    </a:lnTo>
                    <a:lnTo>
                      <a:pt x="9" y="115"/>
                    </a:lnTo>
                    <a:lnTo>
                      <a:pt x="5" y="115"/>
                    </a:lnTo>
                    <a:lnTo>
                      <a:pt x="0" y="113"/>
                    </a:lnTo>
                    <a:lnTo>
                      <a:pt x="0" y="85"/>
                    </a:lnTo>
                    <a:lnTo>
                      <a:pt x="3" y="58"/>
                    </a:lnTo>
                    <a:lnTo>
                      <a:pt x="5" y="30"/>
                    </a:lnTo>
                    <a:lnTo>
                      <a:pt x="11" y="0"/>
                    </a:lnTo>
                    <a:lnTo>
                      <a:pt x="14" y="30"/>
                    </a:lnTo>
                    <a:lnTo>
                      <a:pt x="14" y="58"/>
                    </a:lnTo>
                    <a:lnTo>
                      <a:pt x="11" y="85"/>
                    </a:lnTo>
                    <a:lnTo>
                      <a:pt x="16" y="113"/>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08" name="Freeform 100"/>
              <p:cNvSpPr>
                <a:spLocks/>
              </p:cNvSpPr>
              <p:nvPr/>
            </p:nvSpPr>
            <p:spPr bwMode="auto">
              <a:xfrm>
                <a:off x="2811" y="2224"/>
                <a:ext cx="5" cy="38"/>
              </a:xfrm>
              <a:custGeom>
                <a:avLst/>
                <a:gdLst>
                  <a:gd name="T0" fmla="*/ 1 w 19"/>
                  <a:gd name="T1" fmla="*/ 9 h 152"/>
                  <a:gd name="T2" fmla="*/ 1 w 19"/>
                  <a:gd name="T3" fmla="*/ 9 h 152"/>
                  <a:gd name="T4" fmla="*/ 1 w 19"/>
                  <a:gd name="T5" fmla="*/ 9 h 152"/>
                  <a:gd name="T6" fmla="*/ 1 w 19"/>
                  <a:gd name="T7" fmla="*/ 9 h 152"/>
                  <a:gd name="T8" fmla="*/ 1 w 19"/>
                  <a:gd name="T9" fmla="*/ 9 h 152"/>
                  <a:gd name="T10" fmla="*/ 1 w 19"/>
                  <a:gd name="T11" fmla="*/ 10 h 152"/>
                  <a:gd name="T12" fmla="*/ 1 w 19"/>
                  <a:gd name="T13" fmla="*/ 10 h 152"/>
                  <a:gd name="T14" fmla="*/ 1 w 19"/>
                  <a:gd name="T15" fmla="*/ 9 h 152"/>
                  <a:gd name="T16" fmla="*/ 0 w 19"/>
                  <a:gd name="T17" fmla="*/ 9 h 152"/>
                  <a:gd name="T18" fmla="*/ 0 w 19"/>
                  <a:gd name="T19" fmla="*/ 9 h 152"/>
                  <a:gd name="T20" fmla="*/ 0 w 19"/>
                  <a:gd name="T21" fmla="*/ 8 h 152"/>
                  <a:gd name="T22" fmla="*/ 0 w 19"/>
                  <a:gd name="T23" fmla="*/ 7 h 152"/>
                  <a:gd name="T24" fmla="*/ 0 w 19"/>
                  <a:gd name="T25" fmla="*/ 7 h 152"/>
                  <a:gd name="T26" fmla="*/ 0 w 19"/>
                  <a:gd name="T27" fmla="*/ 5 h 152"/>
                  <a:gd name="T28" fmla="*/ 0 w 19"/>
                  <a:gd name="T29" fmla="*/ 4 h 152"/>
                  <a:gd name="T30" fmla="*/ 0 w 19"/>
                  <a:gd name="T31" fmla="*/ 2 h 152"/>
                  <a:gd name="T32" fmla="*/ 0 w 19"/>
                  <a:gd name="T33" fmla="*/ 0 h 152"/>
                  <a:gd name="T34" fmla="*/ 1 w 19"/>
                  <a:gd name="T35" fmla="*/ 2 h 152"/>
                  <a:gd name="T36" fmla="*/ 1 w 19"/>
                  <a:gd name="T37" fmla="*/ 5 h 152"/>
                  <a:gd name="T38" fmla="*/ 1 w 19"/>
                  <a:gd name="T39" fmla="*/ 7 h 152"/>
                  <a:gd name="T40" fmla="*/ 1 w 19"/>
                  <a:gd name="T41" fmla="*/ 9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 h="152">
                    <a:moveTo>
                      <a:pt x="10" y="138"/>
                    </a:moveTo>
                    <a:lnTo>
                      <a:pt x="14" y="138"/>
                    </a:lnTo>
                    <a:lnTo>
                      <a:pt x="16" y="141"/>
                    </a:lnTo>
                    <a:lnTo>
                      <a:pt x="19" y="147"/>
                    </a:lnTo>
                    <a:lnTo>
                      <a:pt x="19" y="149"/>
                    </a:lnTo>
                    <a:lnTo>
                      <a:pt x="16" y="152"/>
                    </a:lnTo>
                    <a:lnTo>
                      <a:pt x="14" y="152"/>
                    </a:lnTo>
                    <a:lnTo>
                      <a:pt x="8" y="149"/>
                    </a:lnTo>
                    <a:lnTo>
                      <a:pt x="5" y="149"/>
                    </a:lnTo>
                    <a:lnTo>
                      <a:pt x="5" y="141"/>
                    </a:lnTo>
                    <a:lnTo>
                      <a:pt x="5" y="128"/>
                    </a:lnTo>
                    <a:lnTo>
                      <a:pt x="3" y="117"/>
                    </a:lnTo>
                    <a:lnTo>
                      <a:pt x="0" y="108"/>
                    </a:lnTo>
                    <a:lnTo>
                      <a:pt x="3" y="81"/>
                    </a:lnTo>
                    <a:lnTo>
                      <a:pt x="0" y="54"/>
                    </a:lnTo>
                    <a:lnTo>
                      <a:pt x="0" y="27"/>
                    </a:lnTo>
                    <a:lnTo>
                      <a:pt x="5" y="0"/>
                    </a:lnTo>
                    <a:lnTo>
                      <a:pt x="10" y="35"/>
                    </a:lnTo>
                    <a:lnTo>
                      <a:pt x="14" y="71"/>
                    </a:lnTo>
                    <a:lnTo>
                      <a:pt x="10" y="106"/>
                    </a:lnTo>
                    <a:lnTo>
                      <a:pt x="10" y="138"/>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09" name="Freeform 101"/>
              <p:cNvSpPr>
                <a:spLocks/>
              </p:cNvSpPr>
              <p:nvPr/>
            </p:nvSpPr>
            <p:spPr bwMode="auto">
              <a:xfrm>
                <a:off x="2870" y="2224"/>
                <a:ext cx="15" cy="28"/>
              </a:xfrm>
              <a:custGeom>
                <a:avLst/>
                <a:gdLst>
                  <a:gd name="T0" fmla="*/ 4 w 57"/>
                  <a:gd name="T1" fmla="*/ 6 h 114"/>
                  <a:gd name="T2" fmla="*/ 3 w 57"/>
                  <a:gd name="T3" fmla="*/ 7 h 114"/>
                  <a:gd name="T4" fmla="*/ 2 w 57"/>
                  <a:gd name="T5" fmla="*/ 7 h 114"/>
                  <a:gd name="T6" fmla="*/ 2 w 57"/>
                  <a:gd name="T7" fmla="*/ 7 h 114"/>
                  <a:gd name="T8" fmla="*/ 1 w 57"/>
                  <a:gd name="T9" fmla="*/ 7 h 114"/>
                  <a:gd name="T10" fmla="*/ 0 w 57"/>
                  <a:gd name="T11" fmla="*/ 5 h 114"/>
                  <a:gd name="T12" fmla="*/ 0 w 57"/>
                  <a:gd name="T13" fmla="*/ 3 h 114"/>
                  <a:gd name="T14" fmla="*/ 0 w 57"/>
                  <a:gd name="T15" fmla="*/ 2 h 114"/>
                  <a:gd name="T16" fmla="*/ 0 w 57"/>
                  <a:gd name="T17" fmla="*/ 0 h 114"/>
                  <a:gd name="T18" fmla="*/ 1 w 57"/>
                  <a:gd name="T19" fmla="*/ 1 h 114"/>
                  <a:gd name="T20" fmla="*/ 2 w 57"/>
                  <a:gd name="T21" fmla="*/ 3 h 114"/>
                  <a:gd name="T22" fmla="*/ 3 w 57"/>
                  <a:gd name="T23" fmla="*/ 5 h 114"/>
                  <a:gd name="T24" fmla="*/ 4 w 57"/>
                  <a:gd name="T25" fmla="*/ 6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 h="114">
                    <a:moveTo>
                      <a:pt x="57" y="106"/>
                    </a:moveTo>
                    <a:lnTo>
                      <a:pt x="46" y="111"/>
                    </a:lnTo>
                    <a:lnTo>
                      <a:pt x="35" y="114"/>
                    </a:lnTo>
                    <a:lnTo>
                      <a:pt x="21" y="114"/>
                    </a:lnTo>
                    <a:lnTo>
                      <a:pt x="8" y="114"/>
                    </a:lnTo>
                    <a:lnTo>
                      <a:pt x="5" y="84"/>
                    </a:lnTo>
                    <a:lnTo>
                      <a:pt x="2" y="57"/>
                    </a:lnTo>
                    <a:lnTo>
                      <a:pt x="0" y="30"/>
                    </a:lnTo>
                    <a:lnTo>
                      <a:pt x="2" y="0"/>
                    </a:lnTo>
                    <a:lnTo>
                      <a:pt x="19" y="23"/>
                    </a:lnTo>
                    <a:lnTo>
                      <a:pt x="30" y="51"/>
                    </a:lnTo>
                    <a:lnTo>
                      <a:pt x="41" y="81"/>
                    </a:lnTo>
                    <a:lnTo>
                      <a:pt x="57" y="106"/>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10" name="Freeform 102"/>
              <p:cNvSpPr>
                <a:spLocks/>
              </p:cNvSpPr>
              <p:nvPr/>
            </p:nvSpPr>
            <p:spPr bwMode="auto">
              <a:xfrm>
                <a:off x="3037" y="2225"/>
                <a:ext cx="289" cy="68"/>
              </a:xfrm>
              <a:custGeom>
                <a:avLst/>
                <a:gdLst>
                  <a:gd name="T0" fmla="*/ 72 w 1156"/>
                  <a:gd name="T1" fmla="*/ 6 h 270"/>
                  <a:gd name="T2" fmla="*/ 22 w 1156"/>
                  <a:gd name="T3" fmla="*/ 15 h 270"/>
                  <a:gd name="T4" fmla="*/ 21 w 1156"/>
                  <a:gd name="T5" fmla="*/ 14 h 270"/>
                  <a:gd name="T6" fmla="*/ 4 w 1156"/>
                  <a:gd name="T7" fmla="*/ 17 h 270"/>
                  <a:gd name="T8" fmla="*/ 3 w 1156"/>
                  <a:gd name="T9" fmla="*/ 16 h 270"/>
                  <a:gd name="T10" fmla="*/ 2 w 1156"/>
                  <a:gd name="T11" fmla="*/ 14 h 270"/>
                  <a:gd name="T12" fmla="*/ 1 w 1156"/>
                  <a:gd name="T13" fmla="*/ 13 h 270"/>
                  <a:gd name="T14" fmla="*/ 0 w 1156"/>
                  <a:gd name="T15" fmla="*/ 11 h 270"/>
                  <a:gd name="T16" fmla="*/ 66 w 1156"/>
                  <a:gd name="T17" fmla="*/ 0 h 270"/>
                  <a:gd name="T18" fmla="*/ 67 w 1156"/>
                  <a:gd name="T19" fmla="*/ 0 h 270"/>
                  <a:gd name="T20" fmla="*/ 72 w 1156"/>
                  <a:gd name="T21" fmla="*/ 6 h 27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6" h="270">
                    <a:moveTo>
                      <a:pt x="1156" y="89"/>
                    </a:moveTo>
                    <a:lnTo>
                      <a:pt x="355" y="229"/>
                    </a:lnTo>
                    <a:lnTo>
                      <a:pt x="336" y="223"/>
                    </a:lnTo>
                    <a:lnTo>
                      <a:pt x="66" y="270"/>
                    </a:lnTo>
                    <a:lnTo>
                      <a:pt x="47" y="248"/>
                    </a:lnTo>
                    <a:lnTo>
                      <a:pt x="34" y="223"/>
                    </a:lnTo>
                    <a:lnTo>
                      <a:pt x="20" y="199"/>
                    </a:lnTo>
                    <a:lnTo>
                      <a:pt x="0" y="174"/>
                    </a:lnTo>
                    <a:lnTo>
                      <a:pt x="1059" y="0"/>
                    </a:lnTo>
                    <a:lnTo>
                      <a:pt x="1071" y="0"/>
                    </a:lnTo>
                    <a:lnTo>
                      <a:pt x="1156" y="89"/>
                    </a:lnTo>
                    <a:close/>
                  </a:path>
                </a:pathLst>
              </a:custGeom>
              <a:solidFill>
                <a:srgbClr val="FFB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11" name="Freeform 103"/>
              <p:cNvSpPr>
                <a:spLocks/>
              </p:cNvSpPr>
              <p:nvPr/>
            </p:nvSpPr>
            <p:spPr bwMode="auto">
              <a:xfrm>
                <a:off x="2845" y="2227"/>
                <a:ext cx="15" cy="29"/>
              </a:xfrm>
              <a:custGeom>
                <a:avLst/>
                <a:gdLst>
                  <a:gd name="T0" fmla="*/ 4 w 60"/>
                  <a:gd name="T1" fmla="*/ 7 h 119"/>
                  <a:gd name="T2" fmla="*/ 0 w 60"/>
                  <a:gd name="T3" fmla="*/ 7 h 119"/>
                  <a:gd name="T4" fmla="*/ 0 w 60"/>
                  <a:gd name="T5" fmla="*/ 5 h 119"/>
                  <a:gd name="T6" fmla="*/ 0 w 60"/>
                  <a:gd name="T7" fmla="*/ 3 h 119"/>
                  <a:gd name="T8" fmla="*/ 0 w 60"/>
                  <a:gd name="T9" fmla="*/ 1 h 119"/>
                  <a:gd name="T10" fmla="*/ 0 w 60"/>
                  <a:gd name="T11" fmla="*/ 0 h 119"/>
                  <a:gd name="T12" fmla="*/ 1 w 60"/>
                  <a:gd name="T13" fmla="*/ 1 h 119"/>
                  <a:gd name="T14" fmla="*/ 2 w 60"/>
                  <a:gd name="T15" fmla="*/ 3 h 119"/>
                  <a:gd name="T16" fmla="*/ 3 w 60"/>
                  <a:gd name="T17" fmla="*/ 5 h 119"/>
                  <a:gd name="T18" fmla="*/ 4 w 60"/>
                  <a:gd name="T19" fmla="*/ 7 h 1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119">
                    <a:moveTo>
                      <a:pt x="60" y="113"/>
                    </a:moveTo>
                    <a:lnTo>
                      <a:pt x="0" y="119"/>
                    </a:lnTo>
                    <a:lnTo>
                      <a:pt x="0" y="90"/>
                    </a:lnTo>
                    <a:lnTo>
                      <a:pt x="0" y="56"/>
                    </a:lnTo>
                    <a:lnTo>
                      <a:pt x="0" y="26"/>
                    </a:lnTo>
                    <a:lnTo>
                      <a:pt x="0" y="0"/>
                    </a:lnTo>
                    <a:lnTo>
                      <a:pt x="14" y="26"/>
                    </a:lnTo>
                    <a:lnTo>
                      <a:pt x="30" y="56"/>
                    </a:lnTo>
                    <a:lnTo>
                      <a:pt x="44" y="87"/>
                    </a:lnTo>
                    <a:lnTo>
                      <a:pt x="60" y="113"/>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12" name="Freeform 104"/>
              <p:cNvSpPr>
                <a:spLocks/>
              </p:cNvSpPr>
              <p:nvPr/>
            </p:nvSpPr>
            <p:spPr bwMode="auto">
              <a:xfrm>
                <a:off x="2789" y="2231"/>
                <a:ext cx="15" cy="35"/>
              </a:xfrm>
              <a:custGeom>
                <a:avLst/>
                <a:gdLst>
                  <a:gd name="T0" fmla="*/ 4 w 60"/>
                  <a:gd name="T1" fmla="*/ 8 h 136"/>
                  <a:gd name="T2" fmla="*/ 0 w 60"/>
                  <a:gd name="T3" fmla="*/ 9 h 136"/>
                  <a:gd name="T4" fmla="*/ 0 w 60"/>
                  <a:gd name="T5" fmla="*/ 7 h 136"/>
                  <a:gd name="T6" fmla="*/ 0 w 60"/>
                  <a:gd name="T7" fmla="*/ 5 h 136"/>
                  <a:gd name="T8" fmla="*/ 0 w 60"/>
                  <a:gd name="T9" fmla="*/ 2 h 136"/>
                  <a:gd name="T10" fmla="*/ 0 w 60"/>
                  <a:gd name="T11" fmla="*/ 0 h 136"/>
                  <a:gd name="T12" fmla="*/ 1 w 60"/>
                  <a:gd name="T13" fmla="*/ 2 h 136"/>
                  <a:gd name="T14" fmla="*/ 2 w 60"/>
                  <a:gd name="T15" fmla="*/ 4 h 136"/>
                  <a:gd name="T16" fmla="*/ 3 w 60"/>
                  <a:gd name="T17" fmla="*/ 6 h 136"/>
                  <a:gd name="T18" fmla="*/ 4 w 60"/>
                  <a:gd name="T19" fmla="*/ 8 h 1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136">
                    <a:moveTo>
                      <a:pt x="60" y="124"/>
                    </a:moveTo>
                    <a:lnTo>
                      <a:pt x="5" y="136"/>
                    </a:lnTo>
                    <a:lnTo>
                      <a:pt x="5" y="100"/>
                    </a:lnTo>
                    <a:lnTo>
                      <a:pt x="3" y="68"/>
                    </a:lnTo>
                    <a:lnTo>
                      <a:pt x="0" y="35"/>
                    </a:lnTo>
                    <a:lnTo>
                      <a:pt x="0" y="0"/>
                    </a:lnTo>
                    <a:lnTo>
                      <a:pt x="19" y="29"/>
                    </a:lnTo>
                    <a:lnTo>
                      <a:pt x="35" y="59"/>
                    </a:lnTo>
                    <a:lnTo>
                      <a:pt x="49" y="92"/>
                    </a:lnTo>
                    <a:lnTo>
                      <a:pt x="60" y="124"/>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13" name="Freeform 105"/>
              <p:cNvSpPr>
                <a:spLocks/>
              </p:cNvSpPr>
              <p:nvPr/>
            </p:nvSpPr>
            <p:spPr bwMode="auto">
              <a:xfrm>
                <a:off x="2818" y="2236"/>
                <a:ext cx="12" cy="25"/>
              </a:xfrm>
              <a:custGeom>
                <a:avLst/>
                <a:gdLst>
                  <a:gd name="T0" fmla="*/ 3 w 49"/>
                  <a:gd name="T1" fmla="*/ 5 h 101"/>
                  <a:gd name="T2" fmla="*/ 0 w 49"/>
                  <a:gd name="T3" fmla="*/ 6 h 101"/>
                  <a:gd name="T4" fmla="*/ 0 w 49"/>
                  <a:gd name="T5" fmla="*/ 5 h 101"/>
                  <a:gd name="T6" fmla="*/ 0 w 49"/>
                  <a:gd name="T7" fmla="*/ 3 h 101"/>
                  <a:gd name="T8" fmla="*/ 0 w 49"/>
                  <a:gd name="T9" fmla="*/ 2 h 101"/>
                  <a:gd name="T10" fmla="*/ 0 w 49"/>
                  <a:gd name="T11" fmla="*/ 0 h 101"/>
                  <a:gd name="T12" fmla="*/ 1 w 49"/>
                  <a:gd name="T13" fmla="*/ 1 h 101"/>
                  <a:gd name="T14" fmla="*/ 2 w 49"/>
                  <a:gd name="T15" fmla="*/ 3 h 101"/>
                  <a:gd name="T16" fmla="*/ 2 w 49"/>
                  <a:gd name="T17" fmla="*/ 4 h 101"/>
                  <a:gd name="T18" fmla="*/ 3 w 49"/>
                  <a:gd name="T19" fmla="*/ 5 h 1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9" h="101">
                    <a:moveTo>
                      <a:pt x="49" y="90"/>
                    </a:moveTo>
                    <a:lnTo>
                      <a:pt x="3" y="101"/>
                    </a:lnTo>
                    <a:lnTo>
                      <a:pt x="5" y="76"/>
                    </a:lnTo>
                    <a:lnTo>
                      <a:pt x="3" y="53"/>
                    </a:lnTo>
                    <a:lnTo>
                      <a:pt x="0" y="28"/>
                    </a:lnTo>
                    <a:lnTo>
                      <a:pt x="3" y="0"/>
                    </a:lnTo>
                    <a:lnTo>
                      <a:pt x="19" y="23"/>
                    </a:lnTo>
                    <a:lnTo>
                      <a:pt x="30" y="44"/>
                    </a:lnTo>
                    <a:lnTo>
                      <a:pt x="40" y="69"/>
                    </a:lnTo>
                    <a:lnTo>
                      <a:pt x="49" y="90"/>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14" name="Freeform 106"/>
              <p:cNvSpPr>
                <a:spLocks/>
              </p:cNvSpPr>
              <p:nvPr/>
            </p:nvSpPr>
            <p:spPr bwMode="auto">
              <a:xfrm>
                <a:off x="2720" y="2239"/>
                <a:ext cx="5" cy="32"/>
              </a:xfrm>
              <a:custGeom>
                <a:avLst/>
                <a:gdLst>
                  <a:gd name="T0" fmla="*/ 1 w 18"/>
                  <a:gd name="T1" fmla="*/ 1 h 129"/>
                  <a:gd name="T2" fmla="*/ 1 w 18"/>
                  <a:gd name="T3" fmla="*/ 3 h 129"/>
                  <a:gd name="T4" fmla="*/ 1 w 18"/>
                  <a:gd name="T5" fmla="*/ 4 h 129"/>
                  <a:gd name="T6" fmla="*/ 1 w 18"/>
                  <a:gd name="T7" fmla="*/ 6 h 129"/>
                  <a:gd name="T8" fmla="*/ 1 w 18"/>
                  <a:gd name="T9" fmla="*/ 8 h 129"/>
                  <a:gd name="T10" fmla="*/ 1 w 18"/>
                  <a:gd name="T11" fmla="*/ 8 h 129"/>
                  <a:gd name="T12" fmla="*/ 1 w 18"/>
                  <a:gd name="T13" fmla="*/ 8 h 129"/>
                  <a:gd name="T14" fmla="*/ 0 w 18"/>
                  <a:gd name="T15" fmla="*/ 8 h 129"/>
                  <a:gd name="T16" fmla="*/ 0 w 18"/>
                  <a:gd name="T17" fmla="*/ 8 h 129"/>
                  <a:gd name="T18" fmla="*/ 0 w 18"/>
                  <a:gd name="T19" fmla="*/ 6 h 129"/>
                  <a:gd name="T20" fmla="*/ 0 w 18"/>
                  <a:gd name="T21" fmla="*/ 4 h 129"/>
                  <a:gd name="T22" fmla="*/ 0 w 18"/>
                  <a:gd name="T23" fmla="*/ 2 h 129"/>
                  <a:gd name="T24" fmla="*/ 0 w 18"/>
                  <a:gd name="T25" fmla="*/ 0 h 129"/>
                  <a:gd name="T26" fmla="*/ 1 w 18"/>
                  <a:gd name="T27" fmla="*/ 0 h 129"/>
                  <a:gd name="T28" fmla="*/ 1 w 18"/>
                  <a:gd name="T29" fmla="*/ 0 h 129"/>
                  <a:gd name="T30" fmla="*/ 1 w 18"/>
                  <a:gd name="T31" fmla="*/ 1 h 129"/>
                  <a:gd name="T32" fmla="*/ 1 w 18"/>
                  <a:gd name="T33" fmla="*/ 1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 h="129">
                    <a:moveTo>
                      <a:pt x="16" y="25"/>
                    </a:moveTo>
                    <a:lnTo>
                      <a:pt x="16" y="49"/>
                    </a:lnTo>
                    <a:lnTo>
                      <a:pt x="16" y="74"/>
                    </a:lnTo>
                    <a:lnTo>
                      <a:pt x="16" y="101"/>
                    </a:lnTo>
                    <a:lnTo>
                      <a:pt x="16" y="125"/>
                    </a:lnTo>
                    <a:lnTo>
                      <a:pt x="13" y="125"/>
                    </a:lnTo>
                    <a:lnTo>
                      <a:pt x="7" y="129"/>
                    </a:lnTo>
                    <a:lnTo>
                      <a:pt x="5" y="129"/>
                    </a:lnTo>
                    <a:lnTo>
                      <a:pt x="0" y="125"/>
                    </a:lnTo>
                    <a:lnTo>
                      <a:pt x="2" y="93"/>
                    </a:lnTo>
                    <a:lnTo>
                      <a:pt x="5" y="63"/>
                    </a:lnTo>
                    <a:lnTo>
                      <a:pt x="5" y="30"/>
                    </a:lnTo>
                    <a:lnTo>
                      <a:pt x="5" y="0"/>
                    </a:lnTo>
                    <a:lnTo>
                      <a:pt x="16" y="3"/>
                    </a:lnTo>
                    <a:lnTo>
                      <a:pt x="18" y="8"/>
                    </a:lnTo>
                    <a:lnTo>
                      <a:pt x="16" y="17"/>
                    </a:lnTo>
                    <a:lnTo>
                      <a:pt x="16"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15" name="Freeform 107"/>
              <p:cNvSpPr>
                <a:spLocks/>
              </p:cNvSpPr>
              <p:nvPr/>
            </p:nvSpPr>
            <p:spPr bwMode="auto">
              <a:xfrm>
                <a:off x="2820" y="2242"/>
                <a:ext cx="226" cy="44"/>
              </a:xfrm>
              <a:custGeom>
                <a:avLst/>
                <a:gdLst>
                  <a:gd name="T0" fmla="*/ 56 w 905"/>
                  <a:gd name="T1" fmla="*/ 2 h 177"/>
                  <a:gd name="T2" fmla="*/ 56 w 905"/>
                  <a:gd name="T3" fmla="*/ 2 h 177"/>
                  <a:gd name="T4" fmla="*/ 55 w 905"/>
                  <a:gd name="T5" fmla="*/ 2 h 177"/>
                  <a:gd name="T6" fmla="*/ 54 w 905"/>
                  <a:gd name="T7" fmla="*/ 2 h 177"/>
                  <a:gd name="T8" fmla="*/ 53 w 905"/>
                  <a:gd name="T9" fmla="*/ 3 h 177"/>
                  <a:gd name="T10" fmla="*/ 52 w 905"/>
                  <a:gd name="T11" fmla="*/ 3 h 177"/>
                  <a:gd name="T12" fmla="*/ 51 w 905"/>
                  <a:gd name="T13" fmla="*/ 3 h 177"/>
                  <a:gd name="T14" fmla="*/ 50 w 905"/>
                  <a:gd name="T15" fmla="*/ 3 h 177"/>
                  <a:gd name="T16" fmla="*/ 49 w 905"/>
                  <a:gd name="T17" fmla="*/ 3 h 177"/>
                  <a:gd name="T18" fmla="*/ 49 w 905"/>
                  <a:gd name="T19" fmla="*/ 3 h 177"/>
                  <a:gd name="T20" fmla="*/ 49 w 905"/>
                  <a:gd name="T21" fmla="*/ 3 h 177"/>
                  <a:gd name="T22" fmla="*/ 48 w 905"/>
                  <a:gd name="T23" fmla="*/ 3 h 177"/>
                  <a:gd name="T24" fmla="*/ 48 w 905"/>
                  <a:gd name="T25" fmla="*/ 3 h 177"/>
                  <a:gd name="T26" fmla="*/ 0 w 905"/>
                  <a:gd name="T27" fmla="*/ 11 h 177"/>
                  <a:gd name="T28" fmla="*/ 0 w 905"/>
                  <a:gd name="T29" fmla="*/ 10 h 177"/>
                  <a:gd name="T30" fmla="*/ 0 w 905"/>
                  <a:gd name="T31" fmla="*/ 10 h 177"/>
                  <a:gd name="T32" fmla="*/ 0 w 905"/>
                  <a:gd name="T33" fmla="*/ 9 h 177"/>
                  <a:gd name="T34" fmla="*/ 0 w 905"/>
                  <a:gd name="T35" fmla="*/ 9 h 177"/>
                  <a:gd name="T36" fmla="*/ 3 w 905"/>
                  <a:gd name="T37" fmla="*/ 8 h 177"/>
                  <a:gd name="T38" fmla="*/ 7 w 905"/>
                  <a:gd name="T39" fmla="*/ 7 h 177"/>
                  <a:gd name="T40" fmla="*/ 10 w 905"/>
                  <a:gd name="T41" fmla="*/ 7 h 177"/>
                  <a:gd name="T42" fmla="*/ 14 w 905"/>
                  <a:gd name="T43" fmla="*/ 6 h 177"/>
                  <a:gd name="T44" fmla="*/ 17 w 905"/>
                  <a:gd name="T45" fmla="*/ 6 h 177"/>
                  <a:gd name="T46" fmla="*/ 21 w 905"/>
                  <a:gd name="T47" fmla="*/ 5 h 177"/>
                  <a:gd name="T48" fmla="*/ 24 w 905"/>
                  <a:gd name="T49" fmla="*/ 5 h 177"/>
                  <a:gd name="T50" fmla="*/ 28 w 905"/>
                  <a:gd name="T51" fmla="*/ 4 h 177"/>
                  <a:gd name="T52" fmla="*/ 32 w 905"/>
                  <a:gd name="T53" fmla="*/ 4 h 177"/>
                  <a:gd name="T54" fmla="*/ 35 w 905"/>
                  <a:gd name="T55" fmla="*/ 3 h 177"/>
                  <a:gd name="T56" fmla="*/ 39 w 905"/>
                  <a:gd name="T57" fmla="*/ 3 h 177"/>
                  <a:gd name="T58" fmla="*/ 42 w 905"/>
                  <a:gd name="T59" fmla="*/ 2 h 177"/>
                  <a:gd name="T60" fmla="*/ 46 w 905"/>
                  <a:gd name="T61" fmla="*/ 2 h 177"/>
                  <a:gd name="T62" fmla="*/ 49 w 905"/>
                  <a:gd name="T63" fmla="*/ 1 h 177"/>
                  <a:gd name="T64" fmla="*/ 53 w 905"/>
                  <a:gd name="T65" fmla="*/ 0 h 177"/>
                  <a:gd name="T66" fmla="*/ 56 w 905"/>
                  <a:gd name="T67" fmla="*/ 0 h 177"/>
                  <a:gd name="T68" fmla="*/ 56 w 905"/>
                  <a:gd name="T69" fmla="*/ 2 h 1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05" h="177">
                    <a:moveTo>
                      <a:pt x="905" y="33"/>
                    </a:moveTo>
                    <a:lnTo>
                      <a:pt x="892" y="35"/>
                    </a:lnTo>
                    <a:lnTo>
                      <a:pt x="878" y="38"/>
                    </a:lnTo>
                    <a:lnTo>
                      <a:pt x="864" y="41"/>
                    </a:lnTo>
                    <a:lnTo>
                      <a:pt x="850" y="44"/>
                    </a:lnTo>
                    <a:lnTo>
                      <a:pt x="834" y="44"/>
                    </a:lnTo>
                    <a:lnTo>
                      <a:pt x="821" y="46"/>
                    </a:lnTo>
                    <a:lnTo>
                      <a:pt x="807" y="46"/>
                    </a:lnTo>
                    <a:lnTo>
                      <a:pt x="793" y="46"/>
                    </a:lnTo>
                    <a:lnTo>
                      <a:pt x="788" y="46"/>
                    </a:lnTo>
                    <a:lnTo>
                      <a:pt x="779" y="49"/>
                    </a:lnTo>
                    <a:lnTo>
                      <a:pt x="772" y="55"/>
                    </a:lnTo>
                    <a:lnTo>
                      <a:pt x="763" y="57"/>
                    </a:lnTo>
                    <a:lnTo>
                      <a:pt x="0" y="177"/>
                    </a:lnTo>
                    <a:lnTo>
                      <a:pt x="0" y="169"/>
                    </a:lnTo>
                    <a:lnTo>
                      <a:pt x="0" y="161"/>
                    </a:lnTo>
                    <a:lnTo>
                      <a:pt x="0" y="152"/>
                    </a:lnTo>
                    <a:lnTo>
                      <a:pt x="0" y="141"/>
                    </a:lnTo>
                    <a:lnTo>
                      <a:pt x="55" y="134"/>
                    </a:lnTo>
                    <a:lnTo>
                      <a:pt x="112" y="122"/>
                    </a:lnTo>
                    <a:lnTo>
                      <a:pt x="169" y="115"/>
                    </a:lnTo>
                    <a:lnTo>
                      <a:pt x="223" y="106"/>
                    </a:lnTo>
                    <a:lnTo>
                      <a:pt x="281" y="95"/>
                    </a:lnTo>
                    <a:lnTo>
                      <a:pt x="335" y="87"/>
                    </a:lnTo>
                    <a:lnTo>
                      <a:pt x="393" y="79"/>
                    </a:lnTo>
                    <a:lnTo>
                      <a:pt x="450" y="71"/>
                    </a:lnTo>
                    <a:lnTo>
                      <a:pt x="507" y="60"/>
                    </a:lnTo>
                    <a:lnTo>
                      <a:pt x="561" y="51"/>
                    </a:lnTo>
                    <a:lnTo>
                      <a:pt x="619" y="44"/>
                    </a:lnTo>
                    <a:lnTo>
                      <a:pt x="676" y="35"/>
                    </a:lnTo>
                    <a:lnTo>
                      <a:pt x="733" y="28"/>
                    </a:lnTo>
                    <a:lnTo>
                      <a:pt x="791" y="16"/>
                    </a:lnTo>
                    <a:lnTo>
                      <a:pt x="848" y="8"/>
                    </a:lnTo>
                    <a:lnTo>
                      <a:pt x="905" y="0"/>
                    </a:lnTo>
                    <a:lnTo>
                      <a:pt x="905" y="33"/>
                    </a:lnTo>
                    <a:close/>
                  </a:path>
                </a:pathLst>
              </a:custGeom>
              <a:solidFill>
                <a:srgbClr val="FF3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16" name="Freeform 108"/>
              <p:cNvSpPr>
                <a:spLocks/>
              </p:cNvSpPr>
              <p:nvPr/>
            </p:nvSpPr>
            <p:spPr bwMode="auto">
              <a:xfrm>
                <a:off x="2684" y="2244"/>
                <a:ext cx="6" cy="32"/>
              </a:xfrm>
              <a:custGeom>
                <a:avLst/>
                <a:gdLst>
                  <a:gd name="T0" fmla="*/ 1 w 27"/>
                  <a:gd name="T1" fmla="*/ 1 h 128"/>
                  <a:gd name="T2" fmla="*/ 1 w 27"/>
                  <a:gd name="T3" fmla="*/ 2 h 128"/>
                  <a:gd name="T4" fmla="*/ 1 w 27"/>
                  <a:gd name="T5" fmla="*/ 4 h 128"/>
                  <a:gd name="T6" fmla="*/ 1 w 27"/>
                  <a:gd name="T7" fmla="*/ 6 h 128"/>
                  <a:gd name="T8" fmla="*/ 1 w 27"/>
                  <a:gd name="T9" fmla="*/ 7 h 128"/>
                  <a:gd name="T10" fmla="*/ 1 w 27"/>
                  <a:gd name="T11" fmla="*/ 7 h 128"/>
                  <a:gd name="T12" fmla="*/ 1 w 27"/>
                  <a:gd name="T13" fmla="*/ 7 h 128"/>
                  <a:gd name="T14" fmla="*/ 1 w 27"/>
                  <a:gd name="T15" fmla="*/ 8 h 128"/>
                  <a:gd name="T16" fmla="*/ 1 w 27"/>
                  <a:gd name="T17" fmla="*/ 8 h 128"/>
                  <a:gd name="T18" fmla="*/ 1 w 27"/>
                  <a:gd name="T19" fmla="*/ 8 h 128"/>
                  <a:gd name="T20" fmla="*/ 1 w 27"/>
                  <a:gd name="T21" fmla="*/ 8 h 128"/>
                  <a:gd name="T22" fmla="*/ 0 w 27"/>
                  <a:gd name="T23" fmla="*/ 8 h 128"/>
                  <a:gd name="T24" fmla="*/ 0 w 27"/>
                  <a:gd name="T25" fmla="*/ 8 h 128"/>
                  <a:gd name="T26" fmla="*/ 0 w 27"/>
                  <a:gd name="T27" fmla="*/ 6 h 128"/>
                  <a:gd name="T28" fmla="*/ 0 w 27"/>
                  <a:gd name="T29" fmla="*/ 4 h 128"/>
                  <a:gd name="T30" fmla="*/ 0 w 27"/>
                  <a:gd name="T31" fmla="*/ 3 h 128"/>
                  <a:gd name="T32" fmla="*/ 0 w 27"/>
                  <a:gd name="T33" fmla="*/ 1 h 128"/>
                  <a:gd name="T34" fmla="*/ 0 w 27"/>
                  <a:gd name="T35" fmla="*/ 0 h 128"/>
                  <a:gd name="T36" fmla="*/ 0 w 27"/>
                  <a:gd name="T37" fmla="*/ 0 h 128"/>
                  <a:gd name="T38" fmla="*/ 1 w 27"/>
                  <a:gd name="T39" fmla="*/ 0 h 128"/>
                  <a:gd name="T40" fmla="*/ 1 w 27"/>
                  <a:gd name="T41" fmla="*/ 1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7" h="128">
                    <a:moveTo>
                      <a:pt x="19" y="8"/>
                    </a:moveTo>
                    <a:lnTo>
                      <a:pt x="16" y="36"/>
                    </a:lnTo>
                    <a:lnTo>
                      <a:pt x="19" y="60"/>
                    </a:lnTo>
                    <a:lnTo>
                      <a:pt x="21" y="87"/>
                    </a:lnTo>
                    <a:lnTo>
                      <a:pt x="19" y="114"/>
                    </a:lnTo>
                    <a:lnTo>
                      <a:pt x="21" y="114"/>
                    </a:lnTo>
                    <a:lnTo>
                      <a:pt x="25" y="117"/>
                    </a:lnTo>
                    <a:lnTo>
                      <a:pt x="27" y="123"/>
                    </a:lnTo>
                    <a:lnTo>
                      <a:pt x="25" y="128"/>
                    </a:lnTo>
                    <a:lnTo>
                      <a:pt x="19" y="128"/>
                    </a:lnTo>
                    <a:lnTo>
                      <a:pt x="14" y="128"/>
                    </a:lnTo>
                    <a:lnTo>
                      <a:pt x="9" y="126"/>
                    </a:lnTo>
                    <a:lnTo>
                      <a:pt x="3" y="123"/>
                    </a:lnTo>
                    <a:lnTo>
                      <a:pt x="3" y="93"/>
                    </a:lnTo>
                    <a:lnTo>
                      <a:pt x="3" y="66"/>
                    </a:lnTo>
                    <a:lnTo>
                      <a:pt x="3" y="38"/>
                    </a:lnTo>
                    <a:lnTo>
                      <a:pt x="0" y="8"/>
                    </a:lnTo>
                    <a:lnTo>
                      <a:pt x="3" y="3"/>
                    </a:lnTo>
                    <a:lnTo>
                      <a:pt x="9" y="0"/>
                    </a:lnTo>
                    <a:lnTo>
                      <a:pt x="14" y="3"/>
                    </a:lnTo>
                    <a:lnTo>
                      <a:pt x="19"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17" name="Freeform 109"/>
              <p:cNvSpPr>
                <a:spLocks/>
              </p:cNvSpPr>
              <p:nvPr/>
            </p:nvSpPr>
            <p:spPr bwMode="auto">
              <a:xfrm>
                <a:off x="2581" y="2265"/>
                <a:ext cx="430" cy="73"/>
              </a:xfrm>
              <a:custGeom>
                <a:avLst/>
                <a:gdLst>
                  <a:gd name="T0" fmla="*/ 104 w 1720"/>
                  <a:gd name="T1" fmla="*/ 2 h 292"/>
                  <a:gd name="T2" fmla="*/ 98 w 1720"/>
                  <a:gd name="T3" fmla="*/ 3 h 292"/>
                  <a:gd name="T4" fmla="*/ 91 w 1720"/>
                  <a:gd name="T5" fmla="*/ 4 h 292"/>
                  <a:gd name="T6" fmla="*/ 84 w 1720"/>
                  <a:gd name="T7" fmla="*/ 5 h 292"/>
                  <a:gd name="T8" fmla="*/ 78 w 1720"/>
                  <a:gd name="T9" fmla="*/ 6 h 292"/>
                  <a:gd name="T10" fmla="*/ 71 w 1720"/>
                  <a:gd name="T11" fmla="*/ 7 h 292"/>
                  <a:gd name="T12" fmla="*/ 64 w 1720"/>
                  <a:gd name="T13" fmla="*/ 8 h 292"/>
                  <a:gd name="T14" fmla="*/ 58 w 1720"/>
                  <a:gd name="T15" fmla="*/ 10 h 292"/>
                  <a:gd name="T16" fmla="*/ 51 w 1720"/>
                  <a:gd name="T17" fmla="*/ 11 h 292"/>
                  <a:gd name="T18" fmla="*/ 45 w 1720"/>
                  <a:gd name="T19" fmla="*/ 12 h 292"/>
                  <a:gd name="T20" fmla="*/ 39 w 1720"/>
                  <a:gd name="T21" fmla="*/ 13 h 292"/>
                  <a:gd name="T22" fmla="*/ 32 w 1720"/>
                  <a:gd name="T23" fmla="*/ 14 h 292"/>
                  <a:gd name="T24" fmla="*/ 26 w 1720"/>
                  <a:gd name="T25" fmla="*/ 15 h 292"/>
                  <a:gd name="T26" fmla="*/ 20 w 1720"/>
                  <a:gd name="T27" fmla="*/ 16 h 292"/>
                  <a:gd name="T28" fmla="*/ 13 w 1720"/>
                  <a:gd name="T29" fmla="*/ 17 h 292"/>
                  <a:gd name="T30" fmla="*/ 7 w 1720"/>
                  <a:gd name="T31" fmla="*/ 18 h 292"/>
                  <a:gd name="T32" fmla="*/ 3 w 1720"/>
                  <a:gd name="T33" fmla="*/ 16 h 292"/>
                  <a:gd name="T34" fmla="*/ 1 w 1720"/>
                  <a:gd name="T35" fmla="*/ 10 h 292"/>
                  <a:gd name="T36" fmla="*/ 4 w 1720"/>
                  <a:gd name="T37" fmla="*/ 11 h 292"/>
                  <a:gd name="T38" fmla="*/ 5 w 1720"/>
                  <a:gd name="T39" fmla="*/ 11 h 292"/>
                  <a:gd name="T40" fmla="*/ 7 w 1720"/>
                  <a:gd name="T41" fmla="*/ 12 h 292"/>
                  <a:gd name="T42" fmla="*/ 18 w 1720"/>
                  <a:gd name="T43" fmla="*/ 10 h 292"/>
                  <a:gd name="T44" fmla="*/ 23 w 1720"/>
                  <a:gd name="T45" fmla="*/ 9 h 292"/>
                  <a:gd name="T46" fmla="*/ 28 w 1720"/>
                  <a:gd name="T47" fmla="*/ 8 h 292"/>
                  <a:gd name="T48" fmla="*/ 33 w 1720"/>
                  <a:gd name="T49" fmla="*/ 8 h 292"/>
                  <a:gd name="T50" fmla="*/ 39 w 1720"/>
                  <a:gd name="T51" fmla="*/ 7 h 292"/>
                  <a:gd name="T52" fmla="*/ 44 w 1720"/>
                  <a:gd name="T53" fmla="*/ 6 h 292"/>
                  <a:gd name="T54" fmla="*/ 49 w 1720"/>
                  <a:gd name="T55" fmla="*/ 5 h 292"/>
                  <a:gd name="T56" fmla="*/ 54 w 1720"/>
                  <a:gd name="T57" fmla="*/ 4 h 292"/>
                  <a:gd name="T58" fmla="*/ 57 w 1720"/>
                  <a:gd name="T59" fmla="*/ 5 h 292"/>
                  <a:gd name="T60" fmla="*/ 58 w 1720"/>
                  <a:gd name="T61" fmla="*/ 7 h 292"/>
                  <a:gd name="T62" fmla="*/ 62 w 1720"/>
                  <a:gd name="T63" fmla="*/ 7 h 292"/>
                  <a:gd name="T64" fmla="*/ 68 w 1720"/>
                  <a:gd name="T65" fmla="*/ 6 h 292"/>
                  <a:gd name="T66" fmla="*/ 74 w 1720"/>
                  <a:gd name="T67" fmla="*/ 5 h 292"/>
                  <a:gd name="T68" fmla="*/ 79 w 1720"/>
                  <a:gd name="T69" fmla="*/ 4 h 292"/>
                  <a:gd name="T70" fmla="*/ 85 w 1720"/>
                  <a:gd name="T71" fmla="*/ 3 h 292"/>
                  <a:gd name="T72" fmla="*/ 91 w 1720"/>
                  <a:gd name="T73" fmla="*/ 3 h 292"/>
                  <a:gd name="T74" fmla="*/ 97 w 1720"/>
                  <a:gd name="T75" fmla="*/ 2 h 292"/>
                  <a:gd name="T76" fmla="*/ 103 w 1720"/>
                  <a:gd name="T77" fmla="*/ 1 h 292"/>
                  <a:gd name="T78" fmla="*/ 106 w 1720"/>
                  <a:gd name="T79" fmla="*/ 0 h 292"/>
                  <a:gd name="T80" fmla="*/ 107 w 1720"/>
                  <a:gd name="T81" fmla="*/ 1 h 2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720" h="292">
                    <a:moveTo>
                      <a:pt x="1720" y="16"/>
                    </a:moveTo>
                    <a:lnTo>
                      <a:pt x="1665" y="27"/>
                    </a:lnTo>
                    <a:lnTo>
                      <a:pt x="1614" y="35"/>
                    </a:lnTo>
                    <a:lnTo>
                      <a:pt x="1559" y="44"/>
                    </a:lnTo>
                    <a:lnTo>
                      <a:pt x="1508" y="51"/>
                    </a:lnTo>
                    <a:lnTo>
                      <a:pt x="1453" y="62"/>
                    </a:lnTo>
                    <a:lnTo>
                      <a:pt x="1401" y="71"/>
                    </a:lnTo>
                    <a:lnTo>
                      <a:pt x="1347" y="79"/>
                    </a:lnTo>
                    <a:lnTo>
                      <a:pt x="1295" y="87"/>
                    </a:lnTo>
                    <a:lnTo>
                      <a:pt x="1240" y="95"/>
                    </a:lnTo>
                    <a:lnTo>
                      <a:pt x="1186" y="103"/>
                    </a:lnTo>
                    <a:lnTo>
                      <a:pt x="1134" y="115"/>
                    </a:lnTo>
                    <a:lnTo>
                      <a:pt x="1079" y="122"/>
                    </a:lnTo>
                    <a:lnTo>
                      <a:pt x="1028" y="131"/>
                    </a:lnTo>
                    <a:lnTo>
                      <a:pt x="973" y="142"/>
                    </a:lnTo>
                    <a:lnTo>
                      <a:pt x="922" y="150"/>
                    </a:lnTo>
                    <a:lnTo>
                      <a:pt x="867" y="161"/>
                    </a:lnTo>
                    <a:lnTo>
                      <a:pt x="818" y="168"/>
                    </a:lnTo>
                    <a:lnTo>
                      <a:pt x="766" y="177"/>
                    </a:lnTo>
                    <a:lnTo>
                      <a:pt x="717" y="186"/>
                    </a:lnTo>
                    <a:lnTo>
                      <a:pt x="665" y="193"/>
                    </a:lnTo>
                    <a:lnTo>
                      <a:pt x="616" y="202"/>
                    </a:lnTo>
                    <a:lnTo>
                      <a:pt x="564" y="210"/>
                    </a:lnTo>
                    <a:lnTo>
                      <a:pt x="516" y="218"/>
                    </a:lnTo>
                    <a:lnTo>
                      <a:pt x="463" y="226"/>
                    </a:lnTo>
                    <a:lnTo>
                      <a:pt x="415" y="234"/>
                    </a:lnTo>
                    <a:lnTo>
                      <a:pt x="363" y="242"/>
                    </a:lnTo>
                    <a:lnTo>
                      <a:pt x="314" y="251"/>
                    </a:lnTo>
                    <a:lnTo>
                      <a:pt x="262" y="259"/>
                    </a:lnTo>
                    <a:lnTo>
                      <a:pt x="213" y="267"/>
                    </a:lnTo>
                    <a:lnTo>
                      <a:pt x="161" y="275"/>
                    </a:lnTo>
                    <a:lnTo>
                      <a:pt x="113" y="283"/>
                    </a:lnTo>
                    <a:lnTo>
                      <a:pt x="60" y="292"/>
                    </a:lnTo>
                    <a:lnTo>
                      <a:pt x="47" y="246"/>
                    </a:lnTo>
                    <a:lnTo>
                      <a:pt x="30" y="202"/>
                    </a:lnTo>
                    <a:lnTo>
                      <a:pt x="14" y="156"/>
                    </a:lnTo>
                    <a:lnTo>
                      <a:pt x="0" y="112"/>
                    </a:lnTo>
                    <a:lnTo>
                      <a:pt x="60" y="172"/>
                    </a:lnTo>
                    <a:lnTo>
                      <a:pt x="72" y="172"/>
                    </a:lnTo>
                    <a:lnTo>
                      <a:pt x="82" y="177"/>
                    </a:lnTo>
                    <a:lnTo>
                      <a:pt x="90" y="188"/>
                    </a:lnTo>
                    <a:lnTo>
                      <a:pt x="104" y="193"/>
                    </a:lnTo>
                    <a:lnTo>
                      <a:pt x="235" y="166"/>
                    </a:lnTo>
                    <a:lnTo>
                      <a:pt x="279" y="161"/>
                    </a:lnTo>
                    <a:lnTo>
                      <a:pt x="320" y="152"/>
                    </a:lnTo>
                    <a:lnTo>
                      <a:pt x="363" y="147"/>
                    </a:lnTo>
                    <a:lnTo>
                      <a:pt x="403" y="138"/>
                    </a:lnTo>
                    <a:lnTo>
                      <a:pt x="444" y="133"/>
                    </a:lnTo>
                    <a:lnTo>
                      <a:pt x="488" y="125"/>
                    </a:lnTo>
                    <a:lnTo>
                      <a:pt x="529" y="120"/>
                    </a:lnTo>
                    <a:lnTo>
                      <a:pt x="573" y="115"/>
                    </a:lnTo>
                    <a:lnTo>
                      <a:pt x="614" y="106"/>
                    </a:lnTo>
                    <a:lnTo>
                      <a:pt x="655" y="101"/>
                    </a:lnTo>
                    <a:lnTo>
                      <a:pt x="699" y="95"/>
                    </a:lnTo>
                    <a:lnTo>
                      <a:pt x="739" y="87"/>
                    </a:lnTo>
                    <a:lnTo>
                      <a:pt x="780" y="82"/>
                    </a:lnTo>
                    <a:lnTo>
                      <a:pt x="824" y="76"/>
                    </a:lnTo>
                    <a:lnTo>
                      <a:pt x="865" y="68"/>
                    </a:lnTo>
                    <a:lnTo>
                      <a:pt x="908" y="62"/>
                    </a:lnTo>
                    <a:lnTo>
                      <a:pt x="913" y="79"/>
                    </a:lnTo>
                    <a:lnTo>
                      <a:pt x="922" y="92"/>
                    </a:lnTo>
                    <a:lnTo>
                      <a:pt x="930" y="106"/>
                    </a:lnTo>
                    <a:lnTo>
                      <a:pt x="941" y="117"/>
                    </a:lnTo>
                    <a:lnTo>
                      <a:pt x="987" y="109"/>
                    </a:lnTo>
                    <a:lnTo>
                      <a:pt x="1033" y="101"/>
                    </a:lnTo>
                    <a:lnTo>
                      <a:pt x="1079" y="92"/>
                    </a:lnTo>
                    <a:lnTo>
                      <a:pt x="1126" y="85"/>
                    </a:lnTo>
                    <a:lnTo>
                      <a:pt x="1175" y="79"/>
                    </a:lnTo>
                    <a:lnTo>
                      <a:pt x="1221" y="71"/>
                    </a:lnTo>
                    <a:lnTo>
                      <a:pt x="1268" y="62"/>
                    </a:lnTo>
                    <a:lnTo>
                      <a:pt x="1315" y="57"/>
                    </a:lnTo>
                    <a:lnTo>
                      <a:pt x="1361" y="49"/>
                    </a:lnTo>
                    <a:lnTo>
                      <a:pt x="1410" y="44"/>
                    </a:lnTo>
                    <a:lnTo>
                      <a:pt x="1456" y="39"/>
                    </a:lnTo>
                    <a:lnTo>
                      <a:pt x="1502" y="30"/>
                    </a:lnTo>
                    <a:lnTo>
                      <a:pt x="1548" y="25"/>
                    </a:lnTo>
                    <a:lnTo>
                      <a:pt x="1598" y="16"/>
                    </a:lnTo>
                    <a:lnTo>
                      <a:pt x="1644" y="11"/>
                    </a:lnTo>
                    <a:lnTo>
                      <a:pt x="1690" y="3"/>
                    </a:lnTo>
                    <a:lnTo>
                      <a:pt x="1701" y="0"/>
                    </a:lnTo>
                    <a:lnTo>
                      <a:pt x="1709" y="3"/>
                    </a:lnTo>
                    <a:lnTo>
                      <a:pt x="1715" y="9"/>
                    </a:lnTo>
                    <a:lnTo>
                      <a:pt x="1720" y="16"/>
                    </a:lnTo>
                    <a:close/>
                  </a:path>
                </a:pathLst>
              </a:custGeom>
              <a:solidFill>
                <a:srgbClr val="3FF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18" name="Freeform 110"/>
              <p:cNvSpPr>
                <a:spLocks/>
              </p:cNvSpPr>
              <p:nvPr/>
            </p:nvSpPr>
            <p:spPr bwMode="auto">
              <a:xfrm>
                <a:off x="2597" y="2273"/>
                <a:ext cx="427" cy="96"/>
              </a:xfrm>
              <a:custGeom>
                <a:avLst/>
                <a:gdLst>
                  <a:gd name="T0" fmla="*/ 104 w 1710"/>
                  <a:gd name="T1" fmla="*/ 1 h 385"/>
                  <a:gd name="T2" fmla="*/ 105 w 1710"/>
                  <a:gd name="T3" fmla="*/ 2 h 385"/>
                  <a:gd name="T4" fmla="*/ 106 w 1710"/>
                  <a:gd name="T5" fmla="*/ 3 h 385"/>
                  <a:gd name="T6" fmla="*/ 106 w 1710"/>
                  <a:gd name="T7" fmla="*/ 5 h 385"/>
                  <a:gd name="T8" fmla="*/ 107 w 1710"/>
                  <a:gd name="T9" fmla="*/ 6 h 385"/>
                  <a:gd name="T10" fmla="*/ 100 w 1710"/>
                  <a:gd name="T11" fmla="*/ 8 h 385"/>
                  <a:gd name="T12" fmla="*/ 94 w 1710"/>
                  <a:gd name="T13" fmla="*/ 9 h 385"/>
                  <a:gd name="T14" fmla="*/ 87 w 1710"/>
                  <a:gd name="T15" fmla="*/ 10 h 385"/>
                  <a:gd name="T16" fmla="*/ 81 w 1710"/>
                  <a:gd name="T17" fmla="*/ 11 h 385"/>
                  <a:gd name="T18" fmla="*/ 74 w 1710"/>
                  <a:gd name="T19" fmla="*/ 12 h 385"/>
                  <a:gd name="T20" fmla="*/ 68 w 1710"/>
                  <a:gd name="T21" fmla="*/ 13 h 385"/>
                  <a:gd name="T22" fmla="*/ 61 w 1710"/>
                  <a:gd name="T23" fmla="*/ 14 h 385"/>
                  <a:gd name="T24" fmla="*/ 55 w 1710"/>
                  <a:gd name="T25" fmla="*/ 15 h 385"/>
                  <a:gd name="T26" fmla="*/ 48 w 1710"/>
                  <a:gd name="T27" fmla="*/ 16 h 385"/>
                  <a:gd name="T28" fmla="*/ 42 w 1710"/>
                  <a:gd name="T29" fmla="*/ 17 h 385"/>
                  <a:gd name="T30" fmla="*/ 35 w 1710"/>
                  <a:gd name="T31" fmla="*/ 19 h 385"/>
                  <a:gd name="T32" fmla="*/ 29 w 1710"/>
                  <a:gd name="T33" fmla="*/ 20 h 385"/>
                  <a:gd name="T34" fmla="*/ 23 w 1710"/>
                  <a:gd name="T35" fmla="*/ 21 h 385"/>
                  <a:gd name="T36" fmla="*/ 16 w 1710"/>
                  <a:gd name="T37" fmla="*/ 22 h 385"/>
                  <a:gd name="T38" fmla="*/ 9 w 1710"/>
                  <a:gd name="T39" fmla="*/ 23 h 385"/>
                  <a:gd name="T40" fmla="*/ 3 w 1710"/>
                  <a:gd name="T41" fmla="*/ 24 h 385"/>
                  <a:gd name="T42" fmla="*/ 3 w 1710"/>
                  <a:gd name="T43" fmla="*/ 24 h 385"/>
                  <a:gd name="T44" fmla="*/ 3 w 1710"/>
                  <a:gd name="T45" fmla="*/ 24 h 385"/>
                  <a:gd name="T46" fmla="*/ 2 w 1710"/>
                  <a:gd name="T47" fmla="*/ 24 h 385"/>
                  <a:gd name="T48" fmla="*/ 2 w 1710"/>
                  <a:gd name="T49" fmla="*/ 23 h 385"/>
                  <a:gd name="T50" fmla="*/ 0 w 1710"/>
                  <a:gd name="T51" fmla="*/ 17 h 385"/>
                  <a:gd name="T52" fmla="*/ 6 w 1710"/>
                  <a:gd name="T53" fmla="*/ 16 h 385"/>
                  <a:gd name="T54" fmla="*/ 13 w 1710"/>
                  <a:gd name="T55" fmla="*/ 15 h 385"/>
                  <a:gd name="T56" fmla="*/ 20 w 1710"/>
                  <a:gd name="T57" fmla="*/ 14 h 385"/>
                  <a:gd name="T58" fmla="*/ 26 w 1710"/>
                  <a:gd name="T59" fmla="*/ 13 h 385"/>
                  <a:gd name="T60" fmla="*/ 32 w 1710"/>
                  <a:gd name="T61" fmla="*/ 12 h 385"/>
                  <a:gd name="T62" fmla="*/ 39 w 1710"/>
                  <a:gd name="T63" fmla="*/ 10 h 385"/>
                  <a:gd name="T64" fmla="*/ 45 w 1710"/>
                  <a:gd name="T65" fmla="*/ 9 h 385"/>
                  <a:gd name="T66" fmla="*/ 52 w 1710"/>
                  <a:gd name="T67" fmla="*/ 8 h 385"/>
                  <a:gd name="T68" fmla="*/ 58 w 1710"/>
                  <a:gd name="T69" fmla="*/ 7 h 385"/>
                  <a:gd name="T70" fmla="*/ 65 w 1710"/>
                  <a:gd name="T71" fmla="*/ 6 h 385"/>
                  <a:gd name="T72" fmla="*/ 71 w 1710"/>
                  <a:gd name="T73" fmla="*/ 5 h 385"/>
                  <a:gd name="T74" fmla="*/ 78 w 1710"/>
                  <a:gd name="T75" fmla="*/ 4 h 385"/>
                  <a:gd name="T76" fmla="*/ 84 w 1710"/>
                  <a:gd name="T77" fmla="*/ 3 h 385"/>
                  <a:gd name="T78" fmla="*/ 91 w 1710"/>
                  <a:gd name="T79" fmla="*/ 2 h 385"/>
                  <a:gd name="T80" fmla="*/ 97 w 1710"/>
                  <a:gd name="T81" fmla="*/ 1 h 385"/>
                  <a:gd name="T82" fmla="*/ 104 w 1710"/>
                  <a:gd name="T83" fmla="*/ 0 h 385"/>
                  <a:gd name="T84" fmla="*/ 104 w 1710"/>
                  <a:gd name="T85" fmla="*/ 1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710" h="385">
                    <a:moveTo>
                      <a:pt x="1666" y="14"/>
                    </a:moveTo>
                    <a:lnTo>
                      <a:pt x="1680" y="33"/>
                    </a:lnTo>
                    <a:lnTo>
                      <a:pt x="1694" y="55"/>
                    </a:lnTo>
                    <a:lnTo>
                      <a:pt x="1705" y="77"/>
                    </a:lnTo>
                    <a:lnTo>
                      <a:pt x="1710" y="104"/>
                    </a:lnTo>
                    <a:lnTo>
                      <a:pt x="1606" y="124"/>
                    </a:lnTo>
                    <a:lnTo>
                      <a:pt x="1503" y="140"/>
                    </a:lnTo>
                    <a:lnTo>
                      <a:pt x="1399" y="159"/>
                    </a:lnTo>
                    <a:lnTo>
                      <a:pt x="1296" y="175"/>
                    </a:lnTo>
                    <a:lnTo>
                      <a:pt x="1192" y="194"/>
                    </a:lnTo>
                    <a:lnTo>
                      <a:pt x="1089" y="210"/>
                    </a:lnTo>
                    <a:lnTo>
                      <a:pt x="984" y="230"/>
                    </a:lnTo>
                    <a:lnTo>
                      <a:pt x="881" y="246"/>
                    </a:lnTo>
                    <a:lnTo>
                      <a:pt x="777" y="265"/>
                    </a:lnTo>
                    <a:lnTo>
                      <a:pt x="674" y="281"/>
                    </a:lnTo>
                    <a:lnTo>
                      <a:pt x="570" y="301"/>
                    </a:lnTo>
                    <a:lnTo>
                      <a:pt x="467" y="317"/>
                    </a:lnTo>
                    <a:lnTo>
                      <a:pt x="363" y="333"/>
                    </a:lnTo>
                    <a:lnTo>
                      <a:pt x="257" y="352"/>
                    </a:lnTo>
                    <a:lnTo>
                      <a:pt x="154" y="368"/>
                    </a:lnTo>
                    <a:lnTo>
                      <a:pt x="50" y="385"/>
                    </a:lnTo>
                    <a:lnTo>
                      <a:pt x="48" y="385"/>
                    </a:lnTo>
                    <a:lnTo>
                      <a:pt x="44" y="382"/>
                    </a:lnTo>
                    <a:lnTo>
                      <a:pt x="42" y="379"/>
                    </a:lnTo>
                    <a:lnTo>
                      <a:pt x="39" y="374"/>
                    </a:lnTo>
                    <a:lnTo>
                      <a:pt x="0" y="276"/>
                    </a:lnTo>
                    <a:lnTo>
                      <a:pt x="104" y="257"/>
                    </a:lnTo>
                    <a:lnTo>
                      <a:pt x="207" y="240"/>
                    </a:lnTo>
                    <a:lnTo>
                      <a:pt x="315" y="224"/>
                    </a:lnTo>
                    <a:lnTo>
                      <a:pt x="418" y="205"/>
                    </a:lnTo>
                    <a:lnTo>
                      <a:pt x="522" y="189"/>
                    </a:lnTo>
                    <a:lnTo>
                      <a:pt x="625" y="170"/>
                    </a:lnTo>
                    <a:lnTo>
                      <a:pt x="729" y="154"/>
                    </a:lnTo>
                    <a:lnTo>
                      <a:pt x="832" y="136"/>
                    </a:lnTo>
                    <a:lnTo>
                      <a:pt x="936" y="118"/>
                    </a:lnTo>
                    <a:lnTo>
                      <a:pt x="1039" y="101"/>
                    </a:lnTo>
                    <a:lnTo>
                      <a:pt x="1143" y="85"/>
                    </a:lnTo>
                    <a:lnTo>
                      <a:pt x="1246" y="69"/>
                    </a:lnTo>
                    <a:lnTo>
                      <a:pt x="1350" y="53"/>
                    </a:lnTo>
                    <a:lnTo>
                      <a:pt x="1453" y="33"/>
                    </a:lnTo>
                    <a:lnTo>
                      <a:pt x="1558" y="17"/>
                    </a:lnTo>
                    <a:lnTo>
                      <a:pt x="1661" y="0"/>
                    </a:lnTo>
                    <a:lnTo>
                      <a:pt x="1666" y="14"/>
                    </a:lnTo>
                    <a:close/>
                  </a:path>
                </a:pathLst>
              </a:custGeom>
              <a:solidFill>
                <a:srgbClr val="FFB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19" name="Freeform 111"/>
              <p:cNvSpPr>
                <a:spLocks/>
              </p:cNvSpPr>
              <p:nvPr/>
            </p:nvSpPr>
            <p:spPr bwMode="auto">
              <a:xfrm>
                <a:off x="2586" y="2082"/>
                <a:ext cx="65" cy="169"/>
              </a:xfrm>
              <a:custGeom>
                <a:avLst/>
                <a:gdLst>
                  <a:gd name="T0" fmla="*/ 1 w 262"/>
                  <a:gd name="T1" fmla="*/ 0 h 676"/>
                  <a:gd name="T2" fmla="*/ 16 w 262"/>
                  <a:gd name="T3" fmla="*/ 42 h 676"/>
                  <a:gd name="T4" fmla="*/ 15 w 262"/>
                  <a:gd name="T5" fmla="*/ 42 h 676"/>
                  <a:gd name="T6" fmla="*/ 0 w 262"/>
                  <a:gd name="T7" fmla="*/ 1 h 676"/>
                  <a:gd name="T8" fmla="*/ 1 w 262"/>
                  <a:gd name="T9" fmla="*/ 0 h 6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676">
                    <a:moveTo>
                      <a:pt x="11" y="0"/>
                    </a:moveTo>
                    <a:lnTo>
                      <a:pt x="262" y="669"/>
                    </a:lnTo>
                    <a:lnTo>
                      <a:pt x="251" y="676"/>
                    </a:lnTo>
                    <a:lnTo>
                      <a:pt x="0" y="11"/>
                    </a:lnTo>
                    <a:lnTo>
                      <a:pt x="11"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20" name="Freeform 112"/>
              <p:cNvSpPr>
                <a:spLocks/>
              </p:cNvSpPr>
              <p:nvPr/>
            </p:nvSpPr>
            <p:spPr bwMode="auto">
              <a:xfrm>
                <a:off x="2621" y="2078"/>
                <a:ext cx="65" cy="168"/>
              </a:xfrm>
              <a:custGeom>
                <a:avLst/>
                <a:gdLst>
                  <a:gd name="T0" fmla="*/ 1 w 260"/>
                  <a:gd name="T1" fmla="*/ 0 h 675"/>
                  <a:gd name="T2" fmla="*/ 16 w 260"/>
                  <a:gd name="T3" fmla="*/ 42 h 675"/>
                  <a:gd name="T4" fmla="*/ 16 w 260"/>
                  <a:gd name="T5" fmla="*/ 42 h 675"/>
                  <a:gd name="T6" fmla="*/ 0 w 260"/>
                  <a:gd name="T7" fmla="*/ 1 h 675"/>
                  <a:gd name="T8" fmla="*/ 1 w 260"/>
                  <a:gd name="T9" fmla="*/ 0 h 6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675">
                    <a:moveTo>
                      <a:pt x="8" y="0"/>
                    </a:moveTo>
                    <a:lnTo>
                      <a:pt x="260" y="670"/>
                    </a:lnTo>
                    <a:lnTo>
                      <a:pt x="246" y="675"/>
                    </a:lnTo>
                    <a:lnTo>
                      <a:pt x="0" y="13"/>
                    </a:lnTo>
                    <a:lnTo>
                      <a:pt x="8"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21" name="Freeform 113"/>
              <p:cNvSpPr>
                <a:spLocks/>
              </p:cNvSpPr>
              <p:nvPr/>
            </p:nvSpPr>
            <p:spPr bwMode="auto">
              <a:xfrm>
                <a:off x="2652" y="2071"/>
                <a:ext cx="69" cy="168"/>
              </a:xfrm>
              <a:custGeom>
                <a:avLst/>
                <a:gdLst>
                  <a:gd name="T0" fmla="*/ 1 w 276"/>
                  <a:gd name="T1" fmla="*/ 0 h 670"/>
                  <a:gd name="T2" fmla="*/ 17 w 276"/>
                  <a:gd name="T3" fmla="*/ 42 h 670"/>
                  <a:gd name="T4" fmla="*/ 17 w 276"/>
                  <a:gd name="T5" fmla="*/ 42 h 670"/>
                  <a:gd name="T6" fmla="*/ 0 w 276"/>
                  <a:gd name="T7" fmla="*/ 1 h 670"/>
                  <a:gd name="T8" fmla="*/ 1 w 276"/>
                  <a:gd name="T9" fmla="*/ 0 h 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670">
                    <a:moveTo>
                      <a:pt x="9" y="0"/>
                    </a:moveTo>
                    <a:lnTo>
                      <a:pt x="276" y="665"/>
                    </a:lnTo>
                    <a:lnTo>
                      <a:pt x="265" y="670"/>
                    </a:lnTo>
                    <a:lnTo>
                      <a:pt x="0" y="13"/>
                    </a:lnTo>
                    <a:lnTo>
                      <a:pt x="9"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22" name="Freeform 114"/>
              <p:cNvSpPr>
                <a:spLocks/>
              </p:cNvSpPr>
              <p:nvPr/>
            </p:nvSpPr>
            <p:spPr bwMode="auto">
              <a:xfrm>
                <a:off x="2705" y="2066"/>
                <a:ext cx="75" cy="158"/>
              </a:xfrm>
              <a:custGeom>
                <a:avLst/>
                <a:gdLst>
                  <a:gd name="T0" fmla="*/ 1 w 299"/>
                  <a:gd name="T1" fmla="*/ 0 h 633"/>
                  <a:gd name="T2" fmla="*/ 19 w 299"/>
                  <a:gd name="T3" fmla="*/ 39 h 633"/>
                  <a:gd name="T4" fmla="*/ 18 w 299"/>
                  <a:gd name="T5" fmla="*/ 39 h 633"/>
                  <a:gd name="T6" fmla="*/ 0 w 299"/>
                  <a:gd name="T7" fmla="*/ 1 h 633"/>
                  <a:gd name="T8" fmla="*/ 1 w 299"/>
                  <a:gd name="T9" fmla="*/ 0 h 6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 h="633">
                    <a:moveTo>
                      <a:pt x="10" y="0"/>
                    </a:moveTo>
                    <a:lnTo>
                      <a:pt x="299" y="626"/>
                    </a:lnTo>
                    <a:lnTo>
                      <a:pt x="285" y="633"/>
                    </a:lnTo>
                    <a:lnTo>
                      <a:pt x="0" y="17"/>
                    </a:lnTo>
                    <a:lnTo>
                      <a:pt x="10"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23" name="Freeform 115"/>
              <p:cNvSpPr>
                <a:spLocks/>
              </p:cNvSpPr>
              <p:nvPr/>
            </p:nvSpPr>
            <p:spPr bwMode="auto">
              <a:xfrm>
                <a:off x="3055" y="2028"/>
                <a:ext cx="105" cy="143"/>
              </a:xfrm>
              <a:custGeom>
                <a:avLst/>
                <a:gdLst>
                  <a:gd name="T0" fmla="*/ 0 w 420"/>
                  <a:gd name="T1" fmla="*/ 0 h 572"/>
                  <a:gd name="T2" fmla="*/ 26 w 420"/>
                  <a:gd name="T3" fmla="*/ 35 h 572"/>
                  <a:gd name="T4" fmla="*/ 26 w 420"/>
                  <a:gd name="T5" fmla="*/ 36 h 572"/>
                  <a:gd name="T6" fmla="*/ 0 w 420"/>
                  <a:gd name="T7" fmla="*/ 1 h 572"/>
                  <a:gd name="T8" fmla="*/ 0 w 420"/>
                  <a:gd name="T9" fmla="*/ 1 h 572"/>
                  <a:gd name="T10" fmla="*/ 0 w 420"/>
                  <a:gd name="T11" fmla="*/ 1 h 572"/>
                  <a:gd name="T12" fmla="*/ 0 w 420"/>
                  <a:gd name="T13" fmla="*/ 0 h 572"/>
                  <a:gd name="T14" fmla="*/ 0 w 420"/>
                  <a:gd name="T15" fmla="*/ 0 h 5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20" h="572">
                    <a:moveTo>
                      <a:pt x="0" y="0"/>
                    </a:moveTo>
                    <a:lnTo>
                      <a:pt x="420" y="561"/>
                    </a:lnTo>
                    <a:lnTo>
                      <a:pt x="409" y="572"/>
                    </a:lnTo>
                    <a:lnTo>
                      <a:pt x="0" y="18"/>
                    </a:lnTo>
                    <a:lnTo>
                      <a:pt x="0" y="16"/>
                    </a:lnTo>
                    <a:lnTo>
                      <a:pt x="0" y="7"/>
                    </a:lnTo>
                    <a:lnTo>
                      <a:pt x="0" y="2"/>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24" name="Freeform 116"/>
              <p:cNvSpPr>
                <a:spLocks/>
              </p:cNvSpPr>
              <p:nvPr/>
            </p:nvSpPr>
            <p:spPr bwMode="auto">
              <a:xfrm>
                <a:off x="3087" y="2026"/>
                <a:ext cx="111" cy="140"/>
              </a:xfrm>
              <a:custGeom>
                <a:avLst/>
                <a:gdLst>
                  <a:gd name="T0" fmla="*/ 0 w 441"/>
                  <a:gd name="T1" fmla="*/ 0 h 561"/>
                  <a:gd name="T2" fmla="*/ 28 w 441"/>
                  <a:gd name="T3" fmla="*/ 34 h 561"/>
                  <a:gd name="T4" fmla="*/ 27 w 441"/>
                  <a:gd name="T5" fmla="*/ 35 h 561"/>
                  <a:gd name="T6" fmla="*/ 0 w 441"/>
                  <a:gd name="T7" fmla="*/ 1 h 561"/>
                  <a:gd name="T8" fmla="*/ 0 w 441"/>
                  <a:gd name="T9" fmla="*/ 0 h 5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561">
                    <a:moveTo>
                      <a:pt x="0" y="0"/>
                    </a:moveTo>
                    <a:lnTo>
                      <a:pt x="441" y="547"/>
                    </a:lnTo>
                    <a:lnTo>
                      <a:pt x="430" y="561"/>
                    </a:lnTo>
                    <a:lnTo>
                      <a:pt x="0" y="21"/>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25" name="Freeform 117"/>
              <p:cNvSpPr>
                <a:spLocks/>
              </p:cNvSpPr>
              <p:nvPr/>
            </p:nvSpPr>
            <p:spPr bwMode="auto">
              <a:xfrm>
                <a:off x="3120" y="2020"/>
                <a:ext cx="110" cy="134"/>
              </a:xfrm>
              <a:custGeom>
                <a:avLst/>
                <a:gdLst>
                  <a:gd name="T0" fmla="*/ 0 w 441"/>
                  <a:gd name="T1" fmla="*/ 0 h 537"/>
                  <a:gd name="T2" fmla="*/ 27 w 441"/>
                  <a:gd name="T3" fmla="*/ 32 h 537"/>
                  <a:gd name="T4" fmla="*/ 27 w 441"/>
                  <a:gd name="T5" fmla="*/ 33 h 537"/>
                  <a:gd name="T6" fmla="*/ 0 w 441"/>
                  <a:gd name="T7" fmla="*/ 1 h 537"/>
                  <a:gd name="T8" fmla="*/ 0 w 441"/>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537">
                    <a:moveTo>
                      <a:pt x="0" y="0"/>
                    </a:moveTo>
                    <a:lnTo>
                      <a:pt x="441" y="517"/>
                    </a:lnTo>
                    <a:lnTo>
                      <a:pt x="430" y="537"/>
                    </a:lnTo>
                    <a:lnTo>
                      <a:pt x="0" y="22"/>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172" name="Group 118"/>
            <p:cNvGrpSpPr>
              <a:grpSpLocks/>
            </p:cNvGrpSpPr>
            <p:nvPr/>
          </p:nvGrpSpPr>
          <p:grpSpPr bwMode="auto">
            <a:xfrm rot="-3214438">
              <a:off x="3801" y="903"/>
              <a:ext cx="461" cy="480"/>
              <a:chOff x="3481" y="3030"/>
              <a:chExt cx="1115" cy="1118"/>
            </a:xfrm>
          </p:grpSpPr>
          <p:sp>
            <p:nvSpPr>
              <p:cNvPr id="6174" name="Freeform 119"/>
              <p:cNvSpPr>
                <a:spLocks/>
              </p:cNvSpPr>
              <p:nvPr/>
            </p:nvSpPr>
            <p:spPr bwMode="auto">
              <a:xfrm>
                <a:off x="3502" y="3068"/>
                <a:ext cx="1045" cy="1051"/>
              </a:xfrm>
              <a:custGeom>
                <a:avLst/>
                <a:gdLst>
                  <a:gd name="T0" fmla="*/ 199 w 4179"/>
                  <a:gd name="T1" fmla="*/ 222 h 4201"/>
                  <a:gd name="T2" fmla="*/ 191 w 4179"/>
                  <a:gd name="T3" fmla="*/ 197 h 4201"/>
                  <a:gd name="T4" fmla="*/ 226 w 4179"/>
                  <a:gd name="T5" fmla="*/ 192 h 4201"/>
                  <a:gd name="T6" fmla="*/ 200 w 4179"/>
                  <a:gd name="T7" fmla="*/ 159 h 4201"/>
                  <a:gd name="T8" fmla="*/ 161 w 4179"/>
                  <a:gd name="T9" fmla="*/ 173 h 4201"/>
                  <a:gd name="T10" fmla="*/ 153 w 4179"/>
                  <a:gd name="T11" fmla="*/ 148 h 4201"/>
                  <a:gd name="T12" fmla="*/ 189 w 4179"/>
                  <a:gd name="T13" fmla="*/ 143 h 4201"/>
                  <a:gd name="T14" fmla="*/ 170 w 4179"/>
                  <a:gd name="T15" fmla="*/ 118 h 4201"/>
                  <a:gd name="T16" fmla="*/ 173 w 4179"/>
                  <a:gd name="T17" fmla="*/ 125 h 4201"/>
                  <a:gd name="T18" fmla="*/ 111 w 4179"/>
                  <a:gd name="T19" fmla="*/ 110 h 4201"/>
                  <a:gd name="T20" fmla="*/ 121 w 4179"/>
                  <a:gd name="T21" fmla="*/ 107 h 4201"/>
                  <a:gd name="T22" fmla="*/ 166 w 4179"/>
                  <a:gd name="T23" fmla="*/ 112 h 4201"/>
                  <a:gd name="T24" fmla="*/ 140 w 4179"/>
                  <a:gd name="T25" fmla="*/ 78 h 4201"/>
                  <a:gd name="T26" fmla="*/ 101 w 4179"/>
                  <a:gd name="T27" fmla="*/ 93 h 4201"/>
                  <a:gd name="T28" fmla="*/ 94 w 4179"/>
                  <a:gd name="T29" fmla="*/ 68 h 4201"/>
                  <a:gd name="T30" fmla="*/ 129 w 4179"/>
                  <a:gd name="T31" fmla="*/ 63 h 4201"/>
                  <a:gd name="T32" fmla="*/ 73 w 4179"/>
                  <a:gd name="T33" fmla="*/ 54 h 4201"/>
                  <a:gd name="T34" fmla="*/ 66 w 4179"/>
                  <a:gd name="T35" fmla="*/ 29 h 4201"/>
                  <a:gd name="T36" fmla="*/ 99 w 4179"/>
                  <a:gd name="T37" fmla="*/ 24 h 4201"/>
                  <a:gd name="T38" fmla="*/ 84 w 4179"/>
                  <a:gd name="T39" fmla="*/ 9 h 4201"/>
                  <a:gd name="T40" fmla="*/ 45 w 4179"/>
                  <a:gd name="T41" fmla="*/ 24 h 4201"/>
                  <a:gd name="T42" fmla="*/ 30 w 4179"/>
                  <a:gd name="T43" fmla="*/ 0 h 4201"/>
                  <a:gd name="T44" fmla="*/ 27 w 4179"/>
                  <a:gd name="T45" fmla="*/ 0 h 4201"/>
                  <a:gd name="T46" fmla="*/ 24 w 4179"/>
                  <a:gd name="T47" fmla="*/ 1 h 4201"/>
                  <a:gd name="T48" fmla="*/ 19 w 4179"/>
                  <a:gd name="T49" fmla="*/ 1 h 4201"/>
                  <a:gd name="T50" fmla="*/ 14 w 4179"/>
                  <a:gd name="T51" fmla="*/ 2 h 4201"/>
                  <a:gd name="T52" fmla="*/ 8 w 4179"/>
                  <a:gd name="T53" fmla="*/ 3 h 4201"/>
                  <a:gd name="T54" fmla="*/ 4 w 4179"/>
                  <a:gd name="T55" fmla="*/ 4 h 4201"/>
                  <a:gd name="T56" fmla="*/ 1 w 4179"/>
                  <a:gd name="T57" fmla="*/ 5 h 4201"/>
                  <a:gd name="T58" fmla="*/ 0 w 4179"/>
                  <a:gd name="T59" fmla="*/ 5 h 4201"/>
                  <a:gd name="T60" fmla="*/ 72 w 4179"/>
                  <a:gd name="T61" fmla="*/ 91 h 4201"/>
                  <a:gd name="T62" fmla="*/ 126 w 4179"/>
                  <a:gd name="T63" fmla="*/ 186 h 4201"/>
                  <a:gd name="T64" fmla="*/ 261 w 4179"/>
                  <a:gd name="T65" fmla="*/ 239 h 4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79" h="4201">
                    <a:moveTo>
                      <a:pt x="3876" y="3410"/>
                    </a:moveTo>
                    <a:lnTo>
                      <a:pt x="3181" y="3544"/>
                    </a:lnTo>
                    <a:lnTo>
                      <a:pt x="2895" y="3172"/>
                    </a:lnTo>
                    <a:lnTo>
                      <a:pt x="3061" y="3147"/>
                    </a:lnTo>
                    <a:lnTo>
                      <a:pt x="3045" y="3126"/>
                    </a:lnTo>
                    <a:lnTo>
                      <a:pt x="3617" y="3068"/>
                    </a:lnTo>
                    <a:lnTo>
                      <a:pt x="3213" y="2534"/>
                    </a:lnTo>
                    <a:lnTo>
                      <a:pt x="3197" y="2534"/>
                    </a:lnTo>
                    <a:lnTo>
                      <a:pt x="3269" y="2634"/>
                    </a:lnTo>
                    <a:lnTo>
                      <a:pt x="2567" y="2767"/>
                    </a:lnTo>
                    <a:lnTo>
                      <a:pt x="2287" y="2395"/>
                    </a:lnTo>
                    <a:lnTo>
                      <a:pt x="2449" y="2371"/>
                    </a:lnTo>
                    <a:lnTo>
                      <a:pt x="2433" y="2349"/>
                    </a:lnTo>
                    <a:lnTo>
                      <a:pt x="3015" y="2289"/>
                    </a:lnTo>
                    <a:lnTo>
                      <a:pt x="3068" y="2343"/>
                    </a:lnTo>
                    <a:lnTo>
                      <a:pt x="2724" y="1890"/>
                    </a:lnTo>
                    <a:lnTo>
                      <a:pt x="2689" y="1893"/>
                    </a:lnTo>
                    <a:lnTo>
                      <a:pt x="2762" y="1991"/>
                    </a:lnTo>
                    <a:lnTo>
                      <a:pt x="2061" y="2126"/>
                    </a:lnTo>
                    <a:lnTo>
                      <a:pt x="1779" y="1751"/>
                    </a:lnTo>
                    <a:lnTo>
                      <a:pt x="1945" y="1730"/>
                    </a:lnTo>
                    <a:lnTo>
                      <a:pt x="1929" y="1708"/>
                    </a:lnTo>
                    <a:lnTo>
                      <a:pt x="2507" y="1651"/>
                    </a:lnTo>
                    <a:lnTo>
                      <a:pt x="2654" y="1793"/>
                    </a:lnTo>
                    <a:lnTo>
                      <a:pt x="2246" y="1252"/>
                    </a:lnTo>
                    <a:lnTo>
                      <a:pt x="2243" y="1252"/>
                    </a:lnTo>
                    <a:lnTo>
                      <a:pt x="2317" y="1352"/>
                    </a:lnTo>
                    <a:lnTo>
                      <a:pt x="1613" y="1486"/>
                    </a:lnTo>
                    <a:lnTo>
                      <a:pt x="1331" y="1114"/>
                    </a:lnTo>
                    <a:lnTo>
                      <a:pt x="1497" y="1090"/>
                    </a:lnTo>
                    <a:lnTo>
                      <a:pt x="1481" y="1067"/>
                    </a:lnTo>
                    <a:lnTo>
                      <a:pt x="2061" y="1010"/>
                    </a:lnTo>
                    <a:lnTo>
                      <a:pt x="1846" y="728"/>
                    </a:lnTo>
                    <a:lnTo>
                      <a:pt x="1168" y="859"/>
                    </a:lnTo>
                    <a:lnTo>
                      <a:pt x="885" y="483"/>
                    </a:lnTo>
                    <a:lnTo>
                      <a:pt x="1049" y="462"/>
                    </a:lnTo>
                    <a:lnTo>
                      <a:pt x="1035" y="441"/>
                    </a:lnTo>
                    <a:lnTo>
                      <a:pt x="1586" y="383"/>
                    </a:lnTo>
                    <a:lnTo>
                      <a:pt x="1405" y="141"/>
                    </a:lnTo>
                    <a:lnTo>
                      <a:pt x="1347" y="147"/>
                    </a:lnTo>
                    <a:lnTo>
                      <a:pt x="1421" y="247"/>
                    </a:lnTo>
                    <a:lnTo>
                      <a:pt x="717" y="381"/>
                    </a:lnTo>
                    <a:lnTo>
                      <a:pt x="435" y="9"/>
                    </a:lnTo>
                    <a:lnTo>
                      <a:pt x="475" y="4"/>
                    </a:lnTo>
                    <a:lnTo>
                      <a:pt x="459" y="0"/>
                    </a:lnTo>
                    <a:lnTo>
                      <a:pt x="437" y="0"/>
                    </a:lnTo>
                    <a:lnTo>
                      <a:pt x="407" y="4"/>
                    </a:lnTo>
                    <a:lnTo>
                      <a:pt x="375" y="9"/>
                    </a:lnTo>
                    <a:lnTo>
                      <a:pt x="336" y="14"/>
                    </a:lnTo>
                    <a:lnTo>
                      <a:pt x="299" y="20"/>
                    </a:lnTo>
                    <a:lnTo>
                      <a:pt x="255" y="27"/>
                    </a:lnTo>
                    <a:lnTo>
                      <a:pt x="215" y="36"/>
                    </a:lnTo>
                    <a:lnTo>
                      <a:pt x="174" y="44"/>
                    </a:lnTo>
                    <a:lnTo>
                      <a:pt x="133" y="52"/>
                    </a:lnTo>
                    <a:lnTo>
                      <a:pt x="98" y="60"/>
                    </a:lnTo>
                    <a:lnTo>
                      <a:pt x="65" y="66"/>
                    </a:lnTo>
                    <a:lnTo>
                      <a:pt x="38" y="74"/>
                    </a:lnTo>
                    <a:lnTo>
                      <a:pt x="19" y="76"/>
                    </a:lnTo>
                    <a:lnTo>
                      <a:pt x="6" y="82"/>
                    </a:lnTo>
                    <a:lnTo>
                      <a:pt x="0" y="82"/>
                    </a:lnTo>
                    <a:lnTo>
                      <a:pt x="913" y="1442"/>
                    </a:lnTo>
                    <a:lnTo>
                      <a:pt x="1151" y="1456"/>
                    </a:lnTo>
                    <a:lnTo>
                      <a:pt x="2211" y="2826"/>
                    </a:lnTo>
                    <a:lnTo>
                      <a:pt x="2017" y="2976"/>
                    </a:lnTo>
                    <a:lnTo>
                      <a:pt x="2925" y="4201"/>
                    </a:lnTo>
                    <a:lnTo>
                      <a:pt x="4179" y="3812"/>
                    </a:lnTo>
                    <a:lnTo>
                      <a:pt x="3876" y="3410"/>
                    </a:lnTo>
                    <a:close/>
                  </a:path>
                </a:pathLst>
              </a:custGeom>
              <a:solidFill>
                <a:srgbClr val="7FDD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75" name="Freeform 120"/>
              <p:cNvSpPr>
                <a:spLocks/>
              </p:cNvSpPr>
              <p:nvPr/>
            </p:nvSpPr>
            <p:spPr bwMode="auto">
              <a:xfrm>
                <a:off x="3621" y="3064"/>
                <a:ext cx="33" cy="5"/>
              </a:xfrm>
              <a:custGeom>
                <a:avLst/>
                <a:gdLst>
                  <a:gd name="T0" fmla="*/ 8 w 133"/>
                  <a:gd name="T1" fmla="*/ 1 h 20"/>
                  <a:gd name="T2" fmla="*/ 8 w 133"/>
                  <a:gd name="T3" fmla="*/ 0 h 20"/>
                  <a:gd name="T4" fmla="*/ 0 w 133"/>
                  <a:gd name="T5" fmla="*/ 1 h 20"/>
                  <a:gd name="T6" fmla="*/ 0 w 133"/>
                  <a:gd name="T7" fmla="*/ 1 h 20"/>
                  <a:gd name="T8" fmla="*/ 0 w 133"/>
                  <a:gd name="T9" fmla="*/ 1 h 20"/>
                  <a:gd name="T10" fmla="*/ 8 w 133"/>
                  <a:gd name="T11" fmla="*/ 1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3" h="20">
                    <a:moveTo>
                      <a:pt x="133" y="11"/>
                    </a:moveTo>
                    <a:lnTo>
                      <a:pt x="126" y="0"/>
                    </a:lnTo>
                    <a:lnTo>
                      <a:pt x="0" y="20"/>
                    </a:lnTo>
                    <a:lnTo>
                      <a:pt x="3" y="20"/>
                    </a:lnTo>
                    <a:lnTo>
                      <a:pt x="6" y="20"/>
                    </a:lnTo>
                    <a:lnTo>
                      <a:pt x="133"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76" name="Freeform 121"/>
              <p:cNvSpPr>
                <a:spLocks/>
              </p:cNvSpPr>
              <p:nvPr/>
            </p:nvSpPr>
            <p:spPr bwMode="auto">
              <a:xfrm>
                <a:off x="3611" y="3067"/>
                <a:ext cx="246" cy="96"/>
              </a:xfrm>
              <a:custGeom>
                <a:avLst/>
                <a:gdLst>
                  <a:gd name="T0" fmla="*/ 17 w 986"/>
                  <a:gd name="T1" fmla="*/ 24 h 386"/>
                  <a:gd name="T2" fmla="*/ 61 w 986"/>
                  <a:gd name="T3" fmla="*/ 16 h 386"/>
                  <a:gd name="T4" fmla="*/ 57 w 986"/>
                  <a:gd name="T5" fmla="*/ 9 h 386"/>
                  <a:gd name="T6" fmla="*/ 20 w 986"/>
                  <a:gd name="T7" fmla="*/ 13 h 386"/>
                  <a:gd name="T8" fmla="*/ 11 w 986"/>
                  <a:gd name="T9" fmla="*/ 0 h 386"/>
                  <a:gd name="T10" fmla="*/ 3 w 986"/>
                  <a:gd name="T11" fmla="*/ 0 h 386"/>
                  <a:gd name="T12" fmla="*/ 3 w 986"/>
                  <a:gd name="T13" fmla="*/ 0 h 386"/>
                  <a:gd name="T14" fmla="*/ 2 w 986"/>
                  <a:gd name="T15" fmla="*/ 0 h 386"/>
                  <a:gd name="T16" fmla="*/ 0 w 986"/>
                  <a:gd name="T17" fmla="*/ 1 h 386"/>
                  <a:gd name="T18" fmla="*/ 17 w 986"/>
                  <a:gd name="T19" fmla="*/ 24 h 3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6" h="386">
                    <a:moveTo>
                      <a:pt x="282" y="386"/>
                    </a:moveTo>
                    <a:lnTo>
                      <a:pt x="986" y="252"/>
                    </a:lnTo>
                    <a:lnTo>
                      <a:pt x="912" y="152"/>
                    </a:lnTo>
                    <a:lnTo>
                      <a:pt x="328" y="206"/>
                    </a:lnTo>
                    <a:lnTo>
                      <a:pt x="173" y="0"/>
                    </a:lnTo>
                    <a:lnTo>
                      <a:pt x="46" y="9"/>
                    </a:lnTo>
                    <a:lnTo>
                      <a:pt x="43" y="9"/>
                    </a:lnTo>
                    <a:lnTo>
                      <a:pt x="40" y="9"/>
                    </a:lnTo>
                    <a:lnTo>
                      <a:pt x="0" y="14"/>
                    </a:lnTo>
                    <a:lnTo>
                      <a:pt x="282" y="386"/>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77" name="Freeform 122"/>
              <p:cNvSpPr>
                <a:spLocks/>
              </p:cNvSpPr>
              <p:nvPr/>
            </p:nvSpPr>
            <p:spPr bwMode="auto">
              <a:xfrm>
                <a:off x="3648" y="3044"/>
                <a:ext cx="146" cy="20"/>
              </a:xfrm>
              <a:custGeom>
                <a:avLst/>
                <a:gdLst>
                  <a:gd name="T0" fmla="*/ 0 w 580"/>
                  <a:gd name="T1" fmla="*/ 4 h 81"/>
                  <a:gd name="T2" fmla="*/ 1 w 580"/>
                  <a:gd name="T3" fmla="*/ 5 h 81"/>
                  <a:gd name="T4" fmla="*/ 37 w 580"/>
                  <a:gd name="T5" fmla="*/ 0 h 81"/>
                  <a:gd name="T6" fmla="*/ 0 w 580"/>
                  <a:gd name="T7" fmla="*/ 4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0" h="81">
                    <a:moveTo>
                      <a:pt x="0" y="60"/>
                    </a:moveTo>
                    <a:lnTo>
                      <a:pt x="16" y="81"/>
                    </a:lnTo>
                    <a:lnTo>
                      <a:pt x="580" y="0"/>
                    </a:lnTo>
                    <a:lnTo>
                      <a:pt x="0" y="6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78" name="Freeform 123"/>
              <p:cNvSpPr>
                <a:spLocks/>
              </p:cNvSpPr>
              <p:nvPr/>
            </p:nvSpPr>
            <p:spPr bwMode="auto">
              <a:xfrm>
                <a:off x="3794" y="3044"/>
                <a:ext cx="59" cy="60"/>
              </a:xfrm>
              <a:custGeom>
                <a:avLst/>
                <a:gdLst>
                  <a:gd name="T0" fmla="*/ 15 w 240"/>
                  <a:gd name="T1" fmla="*/ 15 h 238"/>
                  <a:gd name="T2" fmla="*/ 0 w 240"/>
                  <a:gd name="T3" fmla="*/ 0 h 238"/>
                  <a:gd name="T4" fmla="*/ 7 w 240"/>
                  <a:gd name="T5" fmla="*/ 10 h 238"/>
                  <a:gd name="T6" fmla="*/ 15 w 240"/>
                  <a:gd name="T7" fmla="*/ 15 h 2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0" h="238">
                    <a:moveTo>
                      <a:pt x="240" y="238"/>
                    </a:moveTo>
                    <a:lnTo>
                      <a:pt x="0" y="0"/>
                    </a:lnTo>
                    <a:lnTo>
                      <a:pt x="117" y="157"/>
                    </a:lnTo>
                    <a:lnTo>
                      <a:pt x="240"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79" name="Freeform 124"/>
              <p:cNvSpPr>
                <a:spLocks/>
              </p:cNvSpPr>
              <p:nvPr/>
            </p:nvSpPr>
            <p:spPr bwMode="auto">
              <a:xfrm>
                <a:off x="3823" y="3083"/>
                <a:ext cx="30" cy="22"/>
              </a:xfrm>
              <a:custGeom>
                <a:avLst/>
                <a:gdLst>
                  <a:gd name="T0" fmla="*/ 4 w 123"/>
                  <a:gd name="T1" fmla="*/ 6 h 87"/>
                  <a:gd name="T2" fmla="*/ 7 w 123"/>
                  <a:gd name="T3" fmla="*/ 5 h 87"/>
                  <a:gd name="T4" fmla="*/ 0 w 123"/>
                  <a:gd name="T5" fmla="*/ 0 h 87"/>
                  <a:gd name="T6" fmla="*/ 4 w 123"/>
                  <a:gd name="T7" fmla="*/ 6 h 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3" h="87">
                    <a:moveTo>
                      <a:pt x="65" y="87"/>
                    </a:moveTo>
                    <a:lnTo>
                      <a:pt x="123" y="81"/>
                    </a:lnTo>
                    <a:lnTo>
                      <a:pt x="0" y="0"/>
                    </a:lnTo>
                    <a:lnTo>
                      <a:pt x="65" y="87"/>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80" name="Freeform 125"/>
              <p:cNvSpPr>
                <a:spLocks/>
              </p:cNvSpPr>
              <p:nvPr/>
            </p:nvSpPr>
            <p:spPr bwMode="auto">
              <a:xfrm>
                <a:off x="3652" y="3044"/>
                <a:ext cx="171" cy="39"/>
              </a:xfrm>
              <a:custGeom>
                <a:avLst/>
                <a:gdLst>
                  <a:gd name="T0" fmla="*/ 34 w 681"/>
                  <a:gd name="T1" fmla="*/ 4 h 157"/>
                  <a:gd name="T2" fmla="*/ 43 w 681"/>
                  <a:gd name="T3" fmla="*/ 10 h 157"/>
                  <a:gd name="T4" fmla="*/ 36 w 681"/>
                  <a:gd name="T5" fmla="*/ 0 h 157"/>
                  <a:gd name="T6" fmla="*/ 0 w 681"/>
                  <a:gd name="T7" fmla="*/ 5 h 157"/>
                  <a:gd name="T8" fmla="*/ 1 w 681"/>
                  <a:gd name="T9" fmla="*/ 6 h 157"/>
                  <a:gd name="T10" fmla="*/ 34 w 681"/>
                  <a:gd name="T11" fmla="*/ 4 h 1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81" h="157">
                    <a:moveTo>
                      <a:pt x="534" y="60"/>
                    </a:moveTo>
                    <a:lnTo>
                      <a:pt x="681" y="157"/>
                    </a:lnTo>
                    <a:lnTo>
                      <a:pt x="564" y="0"/>
                    </a:lnTo>
                    <a:lnTo>
                      <a:pt x="0" y="81"/>
                    </a:lnTo>
                    <a:lnTo>
                      <a:pt x="7" y="92"/>
                    </a:lnTo>
                    <a:lnTo>
                      <a:pt x="534" y="60"/>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81" name="Freeform 126"/>
              <p:cNvSpPr>
                <a:spLocks/>
              </p:cNvSpPr>
              <p:nvPr/>
            </p:nvSpPr>
            <p:spPr bwMode="auto">
              <a:xfrm>
                <a:off x="3654" y="3059"/>
                <a:ext cx="185" cy="60"/>
              </a:xfrm>
              <a:custGeom>
                <a:avLst/>
                <a:gdLst>
                  <a:gd name="T0" fmla="*/ 33 w 739"/>
                  <a:gd name="T1" fmla="*/ 0 h 238"/>
                  <a:gd name="T2" fmla="*/ 0 w 739"/>
                  <a:gd name="T3" fmla="*/ 2 h 238"/>
                  <a:gd name="T4" fmla="*/ 10 w 739"/>
                  <a:gd name="T5" fmla="*/ 15 h 238"/>
                  <a:gd name="T6" fmla="*/ 46 w 739"/>
                  <a:gd name="T7" fmla="*/ 12 h 238"/>
                  <a:gd name="T8" fmla="*/ 42 w 739"/>
                  <a:gd name="T9" fmla="*/ 6 h 238"/>
                  <a:gd name="T10" fmla="*/ 33 w 739"/>
                  <a:gd name="T11" fmla="*/ 0 h 2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9" h="238">
                    <a:moveTo>
                      <a:pt x="527" y="0"/>
                    </a:moveTo>
                    <a:lnTo>
                      <a:pt x="0" y="32"/>
                    </a:lnTo>
                    <a:lnTo>
                      <a:pt x="155" y="238"/>
                    </a:lnTo>
                    <a:lnTo>
                      <a:pt x="739" y="184"/>
                    </a:lnTo>
                    <a:lnTo>
                      <a:pt x="674" y="97"/>
                    </a:lnTo>
                    <a:lnTo>
                      <a:pt x="527" y="0"/>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82" name="Freeform 127"/>
              <p:cNvSpPr>
                <a:spLocks/>
              </p:cNvSpPr>
              <p:nvPr/>
            </p:nvSpPr>
            <p:spPr bwMode="auto">
              <a:xfrm>
                <a:off x="3945" y="3224"/>
                <a:ext cx="25" cy="26"/>
              </a:xfrm>
              <a:custGeom>
                <a:avLst/>
                <a:gdLst>
                  <a:gd name="T0" fmla="*/ 5 w 101"/>
                  <a:gd name="T1" fmla="*/ 7 h 103"/>
                  <a:gd name="T2" fmla="*/ 6 w 101"/>
                  <a:gd name="T3" fmla="*/ 6 h 103"/>
                  <a:gd name="T4" fmla="*/ 2 w 101"/>
                  <a:gd name="T5" fmla="*/ 0 h 103"/>
                  <a:gd name="T6" fmla="*/ 0 w 101"/>
                  <a:gd name="T7" fmla="*/ 0 h 103"/>
                  <a:gd name="T8" fmla="*/ 5 w 101"/>
                  <a:gd name="T9" fmla="*/ 7 h 1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103">
                    <a:moveTo>
                      <a:pt x="76" y="103"/>
                    </a:moveTo>
                    <a:lnTo>
                      <a:pt x="101" y="98"/>
                    </a:lnTo>
                    <a:lnTo>
                      <a:pt x="28" y="0"/>
                    </a:lnTo>
                    <a:lnTo>
                      <a:pt x="0" y="3"/>
                    </a:lnTo>
                    <a:lnTo>
                      <a:pt x="76"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83" name="Freeform 128"/>
              <p:cNvSpPr>
                <a:spLocks/>
              </p:cNvSpPr>
              <p:nvPr/>
            </p:nvSpPr>
            <p:spPr bwMode="auto">
              <a:xfrm>
                <a:off x="3724" y="3184"/>
                <a:ext cx="240" cy="99"/>
              </a:xfrm>
              <a:custGeom>
                <a:avLst/>
                <a:gdLst>
                  <a:gd name="T0" fmla="*/ 20 w 961"/>
                  <a:gd name="T1" fmla="*/ 13 h 397"/>
                  <a:gd name="T2" fmla="*/ 10 w 961"/>
                  <a:gd name="T3" fmla="*/ 0 h 397"/>
                  <a:gd name="T4" fmla="*/ 0 w 961"/>
                  <a:gd name="T5" fmla="*/ 1 h 397"/>
                  <a:gd name="T6" fmla="*/ 18 w 961"/>
                  <a:gd name="T7" fmla="*/ 25 h 397"/>
                  <a:gd name="T8" fmla="*/ 60 w 961"/>
                  <a:gd name="T9" fmla="*/ 16 h 397"/>
                  <a:gd name="T10" fmla="*/ 55 w 961"/>
                  <a:gd name="T11" fmla="*/ 10 h 397"/>
                  <a:gd name="T12" fmla="*/ 20 w 961"/>
                  <a:gd name="T13" fmla="*/ 13 h 3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61" h="397">
                    <a:moveTo>
                      <a:pt x="329" y="217"/>
                    </a:moveTo>
                    <a:lnTo>
                      <a:pt x="164" y="0"/>
                    </a:lnTo>
                    <a:lnTo>
                      <a:pt x="0" y="21"/>
                    </a:lnTo>
                    <a:lnTo>
                      <a:pt x="283" y="397"/>
                    </a:lnTo>
                    <a:lnTo>
                      <a:pt x="961" y="266"/>
                    </a:lnTo>
                    <a:lnTo>
                      <a:pt x="885" y="166"/>
                    </a:lnTo>
                    <a:lnTo>
                      <a:pt x="329" y="217"/>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84" name="Freeform 129"/>
              <p:cNvSpPr>
                <a:spLocks/>
              </p:cNvSpPr>
              <p:nvPr/>
            </p:nvSpPr>
            <p:spPr bwMode="auto">
              <a:xfrm>
                <a:off x="3899" y="3163"/>
                <a:ext cx="7" cy="1"/>
              </a:xfrm>
              <a:custGeom>
                <a:avLst/>
                <a:gdLst>
                  <a:gd name="T0" fmla="*/ 2 w 30"/>
                  <a:gd name="T1" fmla="*/ 0 h 2"/>
                  <a:gd name="T2" fmla="*/ 0 w 30"/>
                  <a:gd name="T3" fmla="*/ 1 h 2"/>
                  <a:gd name="T4" fmla="*/ 0 w 30"/>
                  <a:gd name="T5" fmla="*/ 1 h 2"/>
                  <a:gd name="T6" fmla="*/ 2 w 30"/>
                  <a:gd name="T7" fmla="*/ 0 h 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2">
                    <a:moveTo>
                      <a:pt x="30" y="0"/>
                    </a:moveTo>
                    <a:lnTo>
                      <a:pt x="0" y="2"/>
                    </a:lnTo>
                    <a:lnTo>
                      <a:pt x="3" y="2"/>
                    </a:lnTo>
                    <a:lnTo>
                      <a:pt x="30"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85" name="Freeform 130"/>
              <p:cNvSpPr>
                <a:spLocks/>
              </p:cNvSpPr>
              <p:nvPr/>
            </p:nvSpPr>
            <p:spPr bwMode="auto">
              <a:xfrm>
                <a:off x="3906" y="3163"/>
                <a:ext cx="60" cy="61"/>
              </a:xfrm>
              <a:custGeom>
                <a:avLst/>
                <a:gdLst>
                  <a:gd name="T0" fmla="*/ 15 w 239"/>
                  <a:gd name="T1" fmla="*/ 15 h 244"/>
                  <a:gd name="T2" fmla="*/ 0 w 239"/>
                  <a:gd name="T3" fmla="*/ 0 h 244"/>
                  <a:gd name="T4" fmla="*/ 12 w 239"/>
                  <a:gd name="T5" fmla="*/ 15 h 244"/>
                  <a:gd name="T6" fmla="*/ 15 w 239"/>
                  <a:gd name="T7" fmla="*/ 15 h 2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9" h="244">
                    <a:moveTo>
                      <a:pt x="239" y="238"/>
                    </a:moveTo>
                    <a:lnTo>
                      <a:pt x="0" y="0"/>
                    </a:lnTo>
                    <a:lnTo>
                      <a:pt x="182" y="244"/>
                    </a:lnTo>
                    <a:lnTo>
                      <a:pt x="239"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86" name="Freeform 131"/>
              <p:cNvSpPr>
                <a:spLocks/>
              </p:cNvSpPr>
              <p:nvPr/>
            </p:nvSpPr>
            <p:spPr bwMode="auto">
              <a:xfrm>
                <a:off x="3761" y="3164"/>
                <a:ext cx="138" cy="20"/>
              </a:xfrm>
              <a:custGeom>
                <a:avLst/>
                <a:gdLst>
                  <a:gd name="T0" fmla="*/ 1 w 554"/>
                  <a:gd name="T1" fmla="*/ 5 h 79"/>
                  <a:gd name="T2" fmla="*/ 34 w 554"/>
                  <a:gd name="T3" fmla="*/ 0 h 79"/>
                  <a:gd name="T4" fmla="*/ 34 w 554"/>
                  <a:gd name="T5" fmla="*/ 0 h 79"/>
                  <a:gd name="T6" fmla="*/ 0 w 554"/>
                  <a:gd name="T7" fmla="*/ 4 h 79"/>
                  <a:gd name="T8" fmla="*/ 1 w 554"/>
                  <a:gd name="T9" fmla="*/ 5 h 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4" h="79">
                    <a:moveTo>
                      <a:pt x="14" y="79"/>
                    </a:moveTo>
                    <a:lnTo>
                      <a:pt x="554" y="0"/>
                    </a:lnTo>
                    <a:lnTo>
                      <a:pt x="551" y="0"/>
                    </a:lnTo>
                    <a:lnTo>
                      <a:pt x="0" y="58"/>
                    </a:lnTo>
                    <a:lnTo>
                      <a:pt x="14" y="79"/>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87" name="Freeform 132"/>
              <p:cNvSpPr>
                <a:spLocks/>
              </p:cNvSpPr>
              <p:nvPr/>
            </p:nvSpPr>
            <p:spPr bwMode="auto">
              <a:xfrm>
                <a:off x="3899" y="3163"/>
                <a:ext cx="53" cy="62"/>
              </a:xfrm>
              <a:custGeom>
                <a:avLst/>
                <a:gdLst>
                  <a:gd name="T0" fmla="*/ 12 w 209"/>
                  <a:gd name="T1" fmla="*/ 16 h 247"/>
                  <a:gd name="T2" fmla="*/ 13 w 209"/>
                  <a:gd name="T3" fmla="*/ 15 h 247"/>
                  <a:gd name="T4" fmla="*/ 2 w 209"/>
                  <a:gd name="T5" fmla="*/ 0 h 247"/>
                  <a:gd name="T6" fmla="*/ 0 w 209"/>
                  <a:gd name="T7" fmla="*/ 0 h 247"/>
                  <a:gd name="T8" fmla="*/ 12 w 209"/>
                  <a:gd name="T9" fmla="*/ 16 h 2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 h="247">
                    <a:moveTo>
                      <a:pt x="181" y="247"/>
                    </a:moveTo>
                    <a:lnTo>
                      <a:pt x="209" y="244"/>
                    </a:lnTo>
                    <a:lnTo>
                      <a:pt x="27" y="0"/>
                    </a:lnTo>
                    <a:lnTo>
                      <a:pt x="0" y="2"/>
                    </a:lnTo>
                    <a:lnTo>
                      <a:pt x="181" y="247"/>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88" name="Freeform 133"/>
              <p:cNvSpPr>
                <a:spLocks/>
              </p:cNvSpPr>
              <p:nvPr/>
            </p:nvSpPr>
            <p:spPr bwMode="auto">
              <a:xfrm>
                <a:off x="3764" y="3164"/>
                <a:ext cx="181" cy="74"/>
              </a:xfrm>
              <a:custGeom>
                <a:avLst/>
                <a:gdLst>
                  <a:gd name="T0" fmla="*/ 45 w 721"/>
                  <a:gd name="T1" fmla="*/ 15 h 296"/>
                  <a:gd name="T2" fmla="*/ 34 w 721"/>
                  <a:gd name="T3" fmla="*/ 0 h 296"/>
                  <a:gd name="T4" fmla="*/ 0 w 721"/>
                  <a:gd name="T5" fmla="*/ 5 h 296"/>
                  <a:gd name="T6" fmla="*/ 10 w 721"/>
                  <a:gd name="T7" fmla="*/ 19 h 296"/>
                  <a:gd name="T8" fmla="*/ 45 w 721"/>
                  <a:gd name="T9" fmla="*/ 15 h 2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1" h="296">
                    <a:moveTo>
                      <a:pt x="721" y="245"/>
                    </a:moveTo>
                    <a:lnTo>
                      <a:pt x="540" y="0"/>
                    </a:lnTo>
                    <a:lnTo>
                      <a:pt x="0" y="79"/>
                    </a:lnTo>
                    <a:lnTo>
                      <a:pt x="165" y="296"/>
                    </a:lnTo>
                    <a:lnTo>
                      <a:pt x="721" y="245"/>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89" name="Freeform 134"/>
              <p:cNvSpPr>
                <a:spLocks/>
              </p:cNvSpPr>
              <p:nvPr/>
            </p:nvSpPr>
            <p:spPr bwMode="auto">
              <a:xfrm>
                <a:off x="3835" y="3341"/>
                <a:ext cx="246" cy="99"/>
              </a:xfrm>
              <a:custGeom>
                <a:avLst/>
                <a:gdLst>
                  <a:gd name="T0" fmla="*/ 10 w 986"/>
                  <a:gd name="T1" fmla="*/ 0 h 396"/>
                  <a:gd name="T2" fmla="*/ 0 w 986"/>
                  <a:gd name="T3" fmla="*/ 2 h 396"/>
                  <a:gd name="T4" fmla="*/ 17 w 986"/>
                  <a:gd name="T5" fmla="*/ 25 h 396"/>
                  <a:gd name="T6" fmla="*/ 61 w 986"/>
                  <a:gd name="T7" fmla="*/ 17 h 396"/>
                  <a:gd name="T8" fmla="*/ 57 w 986"/>
                  <a:gd name="T9" fmla="*/ 10 h 396"/>
                  <a:gd name="T10" fmla="*/ 20 w 986"/>
                  <a:gd name="T11" fmla="*/ 14 h 396"/>
                  <a:gd name="T12" fmla="*/ 10 w 986"/>
                  <a:gd name="T13" fmla="*/ 0 h 3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6" h="396">
                    <a:moveTo>
                      <a:pt x="166" y="0"/>
                    </a:moveTo>
                    <a:lnTo>
                      <a:pt x="0" y="24"/>
                    </a:lnTo>
                    <a:lnTo>
                      <a:pt x="282" y="396"/>
                    </a:lnTo>
                    <a:lnTo>
                      <a:pt x="986" y="262"/>
                    </a:lnTo>
                    <a:lnTo>
                      <a:pt x="912" y="162"/>
                    </a:lnTo>
                    <a:lnTo>
                      <a:pt x="328" y="217"/>
                    </a:lnTo>
                    <a:lnTo>
                      <a:pt x="166"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90" name="Freeform 135"/>
              <p:cNvSpPr>
                <a:spLocks/>
              </p:cNvSpPr>
              <p:nvPr/>
            </p:nvSpPr>
            <p:spPr bwMode="auto">
              <a:xfrm>
                <a:off x="4018" y="3320"/>
                <a:ext cx="1" cy="1"/>
              </a:xfrm>
              <a:custGeom>
                <a:avLst/>
                <a:gdLst>
                  <a:gd name="T0" fmla="*/ 0 w 1"/>
                  <a:gd name="T1" fmla="*/ 0 h 3"/>
                  <a:gd name="T2" fmla="*/ 0 w 1"/>
                  <a:gd name="T3" fmla="*/ 0 h 3"/>
                  <a:gd name="T4" fmla="*/ 0 w 1"/>
                  <a:gd name="T5" fmla="*/ 0 h 3"/>
                  <a:gd name="T6" fmla="*/ 0 60000 65536"/>
                  <a:gd name="T7" fmla="*/ 0 60000 65536"/>
                  <a:gd name="T8" fmla="*/ 0 60000 65536"/>
                </a:gdLst>
                <a:ahLst/>
                <a:cxnLst>
                  <a:cxn ang="T6">
                    <a:pos x="T0" y="T1"/>
                  </a:cxn>
                  <a:cxn ang="T7">
                    <a:pos x="T2" y="T3"/>
                  </a:cxn>
                  <a:cxn ang="T8">
                    <a:pos x="T4" y="T5"/>
                  </a:cxn>
                </a:cxnLst>
                <a:rect l="0" t="0" r="r" b="b"/>
                <a:pathLst>
                  <a:path w="1" h="3">
                    <a:moveTo>
                      <a:pt x="0" y="0"/>
                    </a:moveTo>
                    <a:lnTo>
                      <a:pt x="0" y="3"/>
                    </a:lnTo>
                    <a:lnTo>
                      <a:pt x="0"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91" name="Freeform 136"/>
              <p:cNvSpPr>
                <a:spLocks/>
              </p:cNvSpPr>
              <p:nvPr/>
            </p:nvSpPr>
            <p:spPr bwMode="auto">
              <a:xfrm>
                <a:off x="4018" y="3320"/>
                <a:ext cx="59" cy="61"/>
              </a:xfrm>
              <a:custGeom>
                <a:avLst/>
                <a:gdLst>
                  <a:gd name="T0" fmla="*/ 11 w 240"/>
                  <a:gd name="T1" fmla="*/ 15 h 245"/>
                  <a:gd name="T2" fmla="*/ 15 w 240"/>
                  <a:gd name="T3" fmla="*/ 15 h 245"/>
                  <a:gd name="T4" fmla="*/ 0 w 240"/>
                  <a:gd name="T5" fmla="*/ 0 h 245"/>
                  <a:gd name="T6" fmla="*/ 6 w 240"/>
                  <a:gd name="T7" fmla="*/ 8 h 245"/>
                  <a:gd name="T8" fmla="*/ 11 w 240"/>
                  <a:gd name="T9" fmla="*/ 15 h 2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245">
                    <a:moveTo>
                      <a:pt x="185" y="245"/>
                    </a:moveTo>
                    <a:lnTo>
                      <a:pt x="240" y="240"/>
                    </a:lnTo>
                    <a:lnTo>
                      <a:pt x="0" y="0"/>
                    </a:lnTo>
                    <a:lnTo>
                      <a:pt x="95" y="131"/>
                    </a:lnTo>
                    <a:lnTo>
                      <a:pt x="185" y="245"/>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92" name="Freeform 137"/>
              <p:cNvSpPr>
                <a:spLocks/>
              </p:cNvSpPr>
              <p:nvPr/>
            </p:nvSpPr>
            <p:spPr bwMode="auto">
              <a:xfrm>
                <a:off x="3872" y="3321"/>
                <a:ext cx="146" cy="20"/>
              </a:xfrm>
              <a:custGeom>
                <a:avLst/>
                <a:gdLst>
                  <a:gd name="T0" fmla="*/ 1 w 580"/>
                  <a:gd name="T1" fmla="*/ 5 h 80"/>
                  <a:gd name="T2" fmla="*/ 37 w 580"/>
                  <a:gd name="T3" fmla="*/ 0 h 80"/>
                  <a:gd name="T4" fmla="*/ 0 w 580"/>
                  <a:gd name="T5" fmla="*/ 4 h 80"/>
                  <a:gd name="T6" fmla="*/ 1 w 580"/>
                  <a:gd name="T7" fmla="*/ 5 h 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0" h="80">
                    <a:moveTo>
                      <a:pt x="16" y="80"/>
                    </a:moveTo>
                    <a:lnTo>
                      <a:pt x="580" y="0"/>
                    </a:lnTo>
                    <a:lnTo>
                      <a:pt x="0" y="57"/>
                    </a:lnTo>
                    <a:lnTo>
                      <a:pt x="16" y="80"/>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93" name="Freeform 138"/>
              <p:cNvSpPr>
                <a:spLocks/>
              </p:cNvSpPr>
              <p:nvPr/>
            </p:nvSpPr>
            <p:spPr bwMode="auto">
              <a:xfrm>
                <a:off x="4041" y="3353"/>
                <a:ext cx="23" cy="28"/>
              </a:xfrm>
              <a:custGeom>
                <a:avLst/>
                <a:gdLst>
                  <a:gd name="T0" fmla="*/ 6 w 90"/>
                  <a:gd name="T1" fmla="*/ 7 h 114"/>
                  <a:gd name="T2" fmla="*/ 6 w 90"/>
                  <a:gd name="T3" fmla="*/ 7 h 114"/>
                  <a:gd name="T4" fmla="*/ 0 w 90"/>
                  <a:gd name="T5" fmla="*/ 0 h 114"/>
                  <a:gd name="T6" fmla="*/ 6 w 90"/>
                  <a:gd name="T7" fmla="*/ 7 h 1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0" h="114">
                    <a:moveTo>
                      <a:pt x="87" y="114"/>
                    </a:moveTo>
                    <a:lnTo>
                      <a:pt x="90" y="114"/>
                    </a:lnTo>
                    <a:lnTo>
                      <a:pt x="0" y="0"/>
                    </a:lnTo>
                    <a:lnTo>
                      <a:pt x="87" y="114"/>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94" name="Freeform 139"/>
              <p:cNvSpPr>
                <a:spLocks/>
              </p:cNvSpPr>
              <p:nvPr/>
            </p:nvSpPr>
            <p:spPr bwMode="auto">
              <a:xfrm>
                <a:off x="4018" y="3320"/>
                <a:ext cx="23" cy="33"/>
              </a:xfrm>
              <a:custGeom>
                <a:avLst/>
                <a:gdLst>
                  <a:gd name="T0" fmla="*/ 6 w 95"/>
                  <a:gd name="T1" fmla="*/ 8 h 131"/>
                  <a:gd name="T2" fmla="*/ 0 w 95"/>
                  <a:gd name="T3" fmla="*/ 0 h 131"/>
                  <a:gd name="T4" fmla="*/ 0 w 95"/>
                  <a:gd name="T5" fmla="*/ 0 h 131"/>
                  <a:gd name="T6" fmla="*/ 6 w 95"/>
                  <a:gd name="T7" fmla="*/ 8 h 1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 h="131">
                    <a:moveTo>
                      <a:pt x="95" y="131"/>
                    </a:moveTo>
                    <a:lnTo>
                      <a:pt x="0" y="0"/>
                    </a:lnTo>
                    <a:lnTo>
                      <a:pt x="0" y="3"/>
                    </a:lnTo>
                    <a:lnTo>
                      <a:pt x="95" y="131"/>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95" name="Freeform 140"/>
              <p:cNvSpPr>
                <a:spLocks/>
              </p:cNvSpPr>
              <p:nvPr/>
            </p:nvSpPr>
            <p:spPr bwMode="auto">
              <a:xfrm>
                <a:off x="3876" y="3321"/>
                <a:ext cx="187" cy="74"/>
              </a:xfrm>
              <a:custGeom>
                <a:avLst/>
                <a:gdLst>
                  <a:gd name="T0" fmla="*/ 35 w 746"/>
                  <a:gd name="T1" fmla="*/ 0 h 297"/>
                  <a:gd name="T2" fmla="*/ 0 w 746"/>
                  <a:gd name="T3" fmla="*/ 5 h 297"/>
                  <a:gd name="T4" fmla="*/ 10 w 746"/>
                  <a:gd name="T5" fmla="*/ 18 h 297"/>
                  <a:gd name="T6" fmla="*/ 47 w 746"/>
                  <a:gd name="T7" fmla="*/ 15 h 297"/>
                  <a:gd name="T8" fmla="*/ 41 w 746"/>
                  <a:gd name="T9" fmla="*/ 8 h 297"/>
                  <a:gd name="T10" fmla="*/ 35 w 746"/>
                  <a:gd name="T11" fmla="*/ 0 h 2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46" h="297">
                    <a:moveTo>
                      <a:pt x="564" y="0"/>
                    </a:moveTo>
                    <a:lnTo>
                      <a:pt x="0" y="80"/>
                    </a:lnTo>
                    <a:lnTo>
                      <a:pt x="162" y="297"/>
                    </a:lnTo>
                    <a:lnTo>
                      <a:pt x="746" y="242"/>
                    </a:lnTo>
                    <a:lnTo>
                      <a:pt x="659" y="128"/>
                    </a:lnTo>
                    <a:lnTo>
                      <a:pt x="564" y="0"/>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96" name="Freeform 141"/>
              <p:cNvSpPr>
                <a:spLocks/>
              </p:cNvSpPr>
              <p:nvPr/>
            </p:nvSpPr>
            <p:spPr bwMode="auto">
              <a:xfrm>
                <a:off x="3947" y="3501"/>
                <a:ext cx="246" cy="99"/>
              </a:xfrm>
              <a:custGeom>
                <a:avLst/>
                <a:gdLst>
                  <a:gd name="T0" fmla="*/ 11 w 983"/>
                  <a:gd name="T1" fmla="*/ 0 h 396"/>
                  <a:gd name="T2" fmla="*/ 0 w 983"/>
                  <a:gd name="T3" fmla="*/ 1 h 396"/>
                  <a:gd name="T4" fmla="*/ 18 w 983"/>
                  <a:gd name="T5" fmla="*/ 25 h 396"/>
                  <a:gd name="T6" fmla="*/ 62 w 983"/>
                  <a:gd name="T7" fmla="*/ 16 h 396"/>
                  <a:gd name="T8" fmla="*/ 57 w 983"/>
                  <a:gd name="T9" fmla="*/ 10 h 396"/>
                  <a:gd name="T10" fmla="*/ 21 w 983"/>
                  <a:gd name="T11" fmla="*/ 14 h 396"/>
                  <a:gd name="T12" fmla="*/ 11 w 983"/>
                  <a:gd name="T13" fmla="*/ 0 h 3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3" h="396">
                    <a:moveTo>
                      <a:pt x="166" y="0"/>
                    </a:moveTo>
                    <a:lnTo>
                      <a:pt x="0" y="21"/>
                    </a:lnTo>
                    <a:lnTo>
                      <a:pt x="282" y="396"/>
                    </a:lnTo>
                    <a:lnTo>
                      <a:pt x="983" y="261"/>
                    </a:lnTo>
                    <a:lnTo>
                      <a:pt x="910" y="163"/>
                    </a:lnTo>
                    <a:lnTo>
                      <a:pt x="328" y="217"/>
                    </a:lnTo>
                    <a:lnTo>
                      <a:pt x="166"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97" name="Freeform 142"/>
              <p:cNvSpPr>
                <a:spLocks/>
              </p:cNvSpPr>
              <p:nvPr/>
            </p:nvSpPr>
            <p:spPr bwMode="auto">
              <a:xfrm>
                <a:off x="4166" y="3516"/>
                <a:ext cx="23" cy="25"/>
              </a:xfrm>
              <a:custGeom>
                <a:avLst/>
                <a:gdLst>
                  <a:gd name="T0" fmla="*/ 6 w 91"/>
                  <a:gd name="T1" fmla="*/ 6 h 97"/>
                  <a:gd name="T2" fmla="*/ 0 w 91"/>
                  <a:gd name="T3" fmla="*/ 0 h 97"/>
                  <a:gd name="T4" fmla="*/ 5 w 91"/>
                  <a:gd name="T5" fmla="*/ 6 h 97"/>
                  <a:gd name="T6" fmla="*/ 6 w 91"/>
                  <a:gd name="T7" fmla="*/ 6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 h="97">
                    <a:moveTo>
                      <a:pt x="91" y="94"/>
                    </a:moveTo>
                    <a:lnTo>
                      <a:pt x="0" y="0"/>
                    </a:lnTo>
                    <a:lnTo>
                      <a:pt x="70" y="97"/>
                    </a:lnTo>
                    <a:lnTo>
                      <a:pt x="91" y="94"/>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98" name="Freeform 143"/>
              <p:cNvSpPr>
                <a:spLocks/>
              </p:cNvSpPr>
              <p:nvPr/>
            </p:nvSpPr>
            <p:spPr bwMode="auto">
              <a:xfrm>
                <a:off x="3984" y="3481"/>
                <a:ext cx="145" cy="20"/>
              </a:xfrm>
              <a:custGeom>
                <a:avLst/>
                <a:gdLst>
                  <a:gd name="T0" fmla="*/ 0 w 578"/>
                  <a:gd name="T1" fmla="*/ 4 h 79"/>
                  <a:gd name="T2" fmla="*/ 1 w 578"/>
                  <a:gd name="T3" fmla="*/ 5 h 79"/>
                  <a:gd name="T4" fmla="*/ 36 w 578"/>
                  <a:gd name="T5" fmla="*/ 0 h 79"/>
                  <a:gd name="T6" fmla="*/ 0 w 578"/>
                  <a:gd name="T7" fmla="*/ 4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8" h="79">
                    <a:moveTo>
                      <a:pt x="0" y="57"/>
                    </a:moveTo>
                    <a:lnTo>
                      <a:pt x="16" y="79"/>
                    </a:lnTo>
                    <a:lnTo>
                      <a:pt x="578" y="0"/>
                    </a:lnTo>
                    <a:lnTo>
                      <a:pt x="0" y="57"/>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99" name="Freeform 144"/>
              <p:cNvSpPr>
                <a:spLocks/>
              </p:cNvSpPr>
              <p:nvPr/>
            </p:nvSpPr>
            <p:spPr bwMode="auto">
              <a:xfrm>
                <a:off x="4129" y="3481"/>
                <a:ext cx="54" cy="61"/>
              </a:xfrm>
              <a:custGeom>
                <a:avLst/>
                <a:gdLst>
                  <a:gd name="T0" fmla="*/ 11 w 217"/>
                  <a:gd name="T1" fmla="*/ 15 h 242"/>
                  <a:gd name="T2" fmla="*/ 13 w 217"/>
                  <a:gd name="T3" fmla="*/ 15 h 242"/>
                  <a:gd name="T4" fmla="*/ 9 w 217"/>
                  <a:gd name="T5" fmla="*/ 9 h 242"/>
                  <a:gd name="T6" fmla="*/ 0 w 217"/>
                  <a:gd name="T7" fmla="*/ 0 h 242"/>
                  <a:gd name="T8" fmla="*/ 11 w 217"/>
                  <a:gd name="T9" fmla="*/ 15 h 2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7" h="242">
                    <a:moveTo>
                      <a:pt x="182" y="242"/>
                    </a:moveTo>
                    <a:lnTo>
                      <a:pt x="217" y="239"/>
                    </a:lnTo>
                    <a:lnTo>
                      <a:pt x="147" y="142"/>
                    </a:lnTo>
                    <a:lnTo>
                      <a:pt x="0" y="0"/>
                    </a:lnTo>
                    <a:lnTo>
                      <a:pt x="182" y="242"/>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00" name="Freeform 145"/>
              <p:cNvSpPr>
                <a:spLocks/>
              </p:cNvSpPr>
              <p:nvPr/>
            </p:nvSpPr>
            <p:spPr bwMode="auto">
              <a:xfrm>
                <a:off x="3988" y="3481"/>
                <a:ext cx="186" cy="74"/>
              </a:xfrm>
              <a:custGeom>
                <a:avLst/>
                <a:gdLst>
                  <a:gd name="T0" fmla="*/ 0 w 744"/>
                  <a:gd name="T1" fmla="*/ 5 h 296"/>
                  <a:gd name="T2" fmla="*/ 10 w 744"/>
                  <a:gd name="T3" fmla="*/ 19 h 296"/>
                  <a:gd name="T4" fmla="*/ 47 w 744"/>
                  <a:gd name="T5" fmla="*/ 15 h 296"/>
                  <a:gd name="T6" fmla="*/ 35 w 744"/>
                  <a:gd name="T7" fmla="*/ 0 h 296"/>
                  <a:gd name="T8" fmla="*/ 0 w 744"/>
                  <a:gd name="T9" fmla="*/ 5 h 2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4" h="296">
                    <a:moveTo>
                      <a:pt x="0" y="79"/>
                    </a:moveTo>
                    <a:lnTo>
                      <a:pt x="162" y="296"/>
                    </a:lnTo>
                    <a:lnTo>
                      <a:pt x="744" y="242"/>
                    </a:lnTo>
                    <a:lnTo>
                      <a:pt x="562" y="0"/>
                    </a:lnTo>
                    <a:lnTo>
                      <a:pt x="0" y="79"/>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01" name="Freeform 146"/>
              <p:cNvSpPr>
                <a:spLocks/>
              </p:cNvSpPr>
              <p:nvPr/>
            </p:nvSpPr>
            <p:spPr bwMode="auto">
              <a:xfrm>
                <a:off x="4074" y="3661"/>
                <a:ext cx="246" cy="99"/>
              </a:xfrm>
              <a:custGeom>
                <a:avLst/>
                <a:gdLst>
                  <a:gd name="T0" fmla="*/ 10 w 982"/>
                  <a:gd name="T1" fmla="*/ 0 h 396"/>
                  <a:gd name="T2" fmla="*/ 0 w 982"/>
                  <a:gd name="T3" fmla="*/ 2 h 396"/>
                  <a:gd name="T4" fmla="*/ 18 w 982"/>
                  <a:gd name="T5" fmla="*/ 25 h 396"/>
                  <a:gd name="T6" fmla="*/ 62 w 982"/>
                  <a:gd name="T7" fmla="*/ 17 h 396"/>
                  <a:gd name="T8" fmla="*/ 57 w 982"/>
                  <a:gd name="T9" fmla="*/ 10 h 396"/>
                  <a:gd name="T10" fmla="*/ 21 w 982"/>
                  <a:gd name="T11" fmla="*/ 14 h 396"/>
                  <a:gd name="T12" fmla="*/ 10 w 982"/>
                  <a:gd name="T13" fmla="*/ 0 h 3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2" h="396">
                    <a:moveTo>
                      <a:pt x="162" y="0"/>
                    </a:moveTo>
                    <a:lnTo>
                      <a:pt x="0" y="24"/>
                    </a:lnTo>
                    <a:lnTo>
                      <a:pt x="280" y="396"/>
                    </a:lnTo>
                    <a:lnTo>
                      <a:pt x="982" y="263"/>
                    </a:lnTo>
                    <a:lnTo>
                      <a:pt x="910" y="163"/>
                    </a:lnTo>
                    <a:lnTo>
                      <a:pt x="326" y="217"/>
                    </a:lnTo>
                    <a:lnTo>
                      <a:pt x="162"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02" name="Freeform 147"/>
              <p:cNvSpPr>
                <a:spLocks/>
              </p:cNvSpPr>
              <p:nvPr/>
            </p:nvSpPr>
            <p:spPr bwMode="auto">
              <a:xfrm>
                <a:off x="4269" y="3654"/>
                <a:ext cx="47" cy="48"/>
              </a:xfrm>
              <a:custGeom>
                <a:avLst/>
                <a:gdLst>
                  <a:gd name="T0" fmla="*/ 12 w 185"/>
                  <a:gd name="T1" fmla="*/ 12 h 191"/>
                  <a:gd name="T2" fmla="*/ 0 w 185"/>
                  <a:gd name="T3" fmla="*/ 0 h 191"/>
                  <a:gd name="T4" fmla="*/ 9 w 185"/>
                  <a:gd name="T5" fmla="*/ 12 h 191"/>
                  <a:gd name="T6" fmla="*/ 12 w 185"/>
                  <a:gd name="T7" fmla="*/ 12 h 1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5" h="191">
                    <a:moveTo>
                      <a:pt x="185" y="185"/>
                    </a:moveTo>
                    <a:lnTo>
                      <a:pt x="0" y="0"/>
                    </a:lnTo>
                    <a:lnTo>
                      <a:pt x="145" y="191"/>
                    </a:lnTo>
                    <a:lnTo>
                      <a:pt x="185" y="185"/>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03" name="Freeform 148"/>
              <p:cNvSpPr>
                <a:spLocks/>
              </p:cNvSpPr>
              <p:nvPr/>
            </p:nvSpPr>
            <p:spPr bwMode="auto">
              <a:xfrm>
                <a:off x="4111" y="3640"/>
                <a:ext cx="145" cy="21"/>
              </a:xfrm>
              <a:custGeom>
                <a:avLst/>
                <a:gdLst>
                  <a:gd name="T0" fmla="*/ 0 w 582"/>
                  <a:gd name="T1" fmla="*/ 4 h 82"/>
                  <a:gd name="T2" fmla="*/ 1 w 582"/>
                  <a:gd name="T3" fmla="*/ 5 h 82"/>
                  <a:gd name="T4" fmla="*/ 36 w 582"/>
                  <a:gd name="T5" fmla="*/ 0 h 82"/>
                  <a:gd name="T6" fmla="*/ 0 w 582"/>
                  <a:gd name="T7" fmla="*/ 4 h 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2" h="82">
                    <a:moveTo>
                      <a:pt x="0" y="60"/>
                    </a:moveTo>
                    <a:lnTo>
                      <a:pt x="16" y="82"/>
                    </a:lnTo>
                    <a:lnTo>
                      <a:pt x="582" y="0"/>
                    </a:lnTo>
                    <a:lnTo>
                      <a:pt x="0" y="60"/>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04" name="Freeform 149"/>
              <p:cNvSpPr>
                <a:spLocks/>
              </p:cNvSpPr>
              <p:nvPr/>
            </p:nvSpPr>
            <p:spPr bwMode="auto">
              <a:xfrm>
                <a:off x="4256" y="3640"/>
                <a:ext cx="49" cy="62"/>
              </a:xfrm>
              <a:custGeom>
                <a:avLst/>
                <a:gdLst>
                  <a:gd name="T0" fmla="*/ 11 w 198"/>
                  <a:gd name="T1" fmla="*/ 16 h 245"/>
                  <a:gd name="T2" fmla="*/ 12 w 198"/>
                  <a:gd name="T3" fmla="*/ 16 h 245"/>
                  <a:gd name="T4" fmla="*/ 3 w 198"/>
                  <a:gd name="T5" fmla="*/ 4 h 245"/>
                  <a:gd name="T6" fmla="*/ 0 w 198"/>
                  <a:gd name="T7" fmla="*/ 0 h 245"/>
                  <a:gd name="T8" fmla="*/ 11 w 198"/>
                  <a:gd name="T9" fmla="*/ 16 h 2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 h="245">
                    <a:moveTo>
                      <a:pt x="182" y="245"/>
                    </a:moveTo>
                    <a:lnTo>
                      <a:pt x="198" y="245"/>
                    </a:lnTo>
                    <a:lnTo>
                      <a:pt x="53" y="54"/>
                    </a:lnTo>
                    <a:lnTo>
                      <a:pt x="0" y="0"/>
                    </a:lnTo>
                    <a:lnTo>
                      <a:pt x="182" y="245"/>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05" name="Freeform 150"/>
              <p:cNvSpPr>
                <a:spLocks/>
              </p:cNvSpPr>
              <p:nvPr/>
            </p:nvSpPr>
            <p:spPr bwMode="auto">
              <a:xfrm>
                <a:off x="4115" y="3640"/>
                <a:ext cx="186" cy="75"/>
              </a:xfrm>
              <a:custGeom>
                <a:avLst/>
                <a:gdLst>
                  <a:gd name="T0" fmla="*/ 0 w 748"/>
                  <a:gd name="T1" fmla="*/ 5 h 299"/>
                  <a:gd name="T2" fmla="*/ 10 w 748"/>
                  <a:gd name="T3" fmla="*/ 19 h 299"/>
                  <a:gd name="T4" fmla="*/ 46 w 748"/>
                  <a:gd name="T5" fmla="*/ 15 h 299"/>
                  <a:gd name="T6" fmla="*/ 35 w 748"/>
                  <a:gd name="T7" fmla="*/ 0 h 299"/>
                  <a:gd name="T8" fmla="*/ 0 w 748"/>
                  <a:gd name="T9" fmla="*/ 5 h 2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8" h="299">
                    <a:moveTo>
                      <a:pt x="0" y="82"/>
                    </a:moveTo>
                    <a:lnTo>
                      <a:pt x="164" y="299"/>
                    </a:lnTo>
                    <a:lnTo>
                      <a:pt x="748" y="245"/>
                    </a:lnTo>
                    <a:lnTo>
                      <a:pt x="566" y="0"/>
                    </a:lnTo>
                    <a:lnTo>
                      <a:pt x="0" y="82"/>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06" name="Freeform 151"/>
              <p:cNvSpPr>
                <a:spLocks/>
              </p:cNvSpPr>
              <p:nvPr/>
            </p:nvSpPr>
            <p:spPr bwMode="auto">
              <a:xfrm>
                <a:off x="4453" y="3896"/>
                <a:ext cx="20" cy="25"/>
              </a:xfrm>
              <a:custGeom>
                <a:avLst/>
                <a:gdLst>
                  <a:gd name="T0" fmla="*/ 5 w 79"/>
                  <a:gd name="T1" fmla="*/ 6 h 100"/>
                  <a:gd name="T2" fmla="*/ 5 w 79"/>
                  <a:gd name="T3" fmla="*/ 6 h 100"/>
                  <a:gd name="T4" fmla="*/ 0 w 79"/>
                  <a:gd name="T5" fmla="*/ 0 h 100"/>
                  <a:gd name="T6" fmla="*/ 0 w 79"/>
                  <a:gd name="T7" fmla="*/ 0 h 100"/>
                  <a:gd name="T8" fmla="*/ 5 w 79"/>
                  <a:gd name="T9" fmla="*/ 6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100">
                    <a:moveTo>
                      <a:pt x="74" y="100"/>
                    </a:moveTo>
                    <a:lnTo>
                      <a:pt x="79" y="100"/>
                    </a:lnTo>
                    <a:lnTo>
                      <a:pt x="5" y="0"/>
                    </a:lnTo>
                    <a:lnTo>
                      <a:pt x="0" y="3"/>
                    </a:lnTo>
                    <a:lnTo>
                      <a:pt x="74"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07" name="Freeform 152"/>
              <p:cNvSpPr>
                <a:spLocks/>
              </p:cNvSpPr>
              <p:nvPr/>
            </p:nvSpPr>
            <p:spPr bwMode="auto">
              <a:xfrm>
                <a:off x="4226" y="3855"/>
                <a:ext cx="245" cy="99"/>
              </a:xfrm>
              <a:custGeom>
                <a:avLst/>
                <a:gdLst>
                  <a:gd name="T0" fmla="*/ 20 w 981"/>
                  <a:gd name="T1" fmla="*/ 13 h 397"/>
                  <a:gd name="T2" fmla="*/ 10 w 981"/>
                  <a:gd name="T3" fmla="*/ 0 h 397"/>
                  <a:gd name="T4" fmla="*/ 0 w 981"/>
                  <a:gd name="T5" fmla="*/ 1 h 397"/>
                  <a:gd name="T6" fmla="*/ 18 w 981"/>
                  <a:gd name="T7" fmla="*/ 25 h 397"/>
                  <a:gd name="T8" fmla="*/ 61 w 981"/>
                  <a:gd name="T9" fmla="*/ 16 h 397"/>
                  <a:gd name="T10" fmla="*/ 57 w 981"/>
                  <a:gd name="T11" fmla="*/ 10 h 397"/>
                  <a:gd name="T12" fmla="*/ 20 w 981"/>
                  <a:gd name="T13" fmla="*/ 13 h 3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 h="397">
                    <a:moveTo>
                      <a:pt x="328" y="217"/>
                    </a:moveTo>
                    <a:lnTo>
                      <a:pt x="166" y="0"/>
                    </a:lnTo>
                    <a:lnTo>
                      <a:pt x="0" y="25"/>
                    </a:lnTo>
                    <a:lnTo>
                      <a:pt x="286" y="397"/>
                    </a:lnTo>
                    <a:lnTo>
                      <a:pt x="981" y="263"/>
                    </a:lnTo>
                    <a:lnTo>
                      <a:pt x="907" y="166"/>
                    </a:lnTo>
                    <a:lnTo>
                      <a:pt x="328" y="217"/>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08" name="Freeform 153"/>
              <p:cNvSpPr>
                <a:spLocks/>
              </p:cNvSpPr>
              <p:nvPr/>
            </p:nvSpPr>
            <p:spPr bwMode="auto">
              <a:xfrm>
                <a:off x="4409" y="3835"/>
                <a:ext cx="60" cy="61"/>
              </a:xfrm>
              <a:custGeom>
                <a:avLst/>
                <a:gdLst>
                  <a:gd name="T0" fmla="*/ 15 w 238"/>
                  <a:gd name="T1" fmla="*/ 15 h 244"/>
                  <a:gd name="T2" fmla="*/ 0 w 238"/>
                  <a:gd name="T3" fmla="*/ 0 h 244"/>
                  <a:gd name="T4" fmla="*/ 11 w 238"/>
                  <a:gd name="T5" fmla="*/ 15 h 244"/>
                  <a:gd name="T6" fmla="*/ 15 w 238"/>
                  <a:gd name="T7" fmla="*/ 15 h 2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8" h="244">
                    <a:moveTo>
                      <a:pt x="238" y="238"/>
                    </a:moveTo>
                    <a:lnTo>
                      <a:pt x="0" y="0"/>
                    </a:lnTo>
                    <a:lnTo>
                      <a:pt x="178" y="244"/>
                    </a:lnTo>
                    <a:lnTo>
                      <a:pt x="238"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09" name="Freeform 154"/>
              <p:cNvSpPr>
                <a:spLocks/>
              </p:cNvSpPr>
              <p:nvPr/>
            </p:nvSpPr>
            <p:spPr bwMode="auto">
              <a:xfrm>
                <a:off x="4406" y="3835"/>
                <a:ext cx="3" cy="1"/>
              </a:xfrm>
              <a:custGeom>
                <a:avLst/>
                <a:gdLst>
                  <a:gd name="T0" fmla="*/ 1 w 12"/>
                  <a:gd name="T1" fmla="*/ 0 h 2"/>
                  <a:gd name="T2" fmla="*/ 0 w 12"/>
                  <a:gd name="T3" fmla="*/ 1 h 2"/>
                  <a:gd name="T4" fmla="*/ 1 w 12"/>
                  <a:gd name="T5" fmla="*/ 0 h 2"/>
                  <a:gd name="T6" fmla="*/ 0 60000 65536"/>
                  <a:gd name="T7" fmla="*/ 0 60000 65536"/>
                  <a:gd name="T8" fmla="*/ 0 60000 65536"/>
                </a:gdLst>
                <a:ahLst/>
                <a:cxnLst>
                  <a:cxn ang="T6">
                    <a:pos x="T0" y="T1"/>
                  </a:cxn>
                  <a:cxn ang="T7">
                    <a:pos x="T2" y="T3"/>
                  </a:cxn>
                  <a:cxn ang="T8">
                    <a:pos x="T4" y="T5"/>
                  </a:cxn>
                </a:cxnLst>
                <a:rect l="0" t="0" r="r" b="b"/>
                <a:pathLst>
                  <a:path w="12" h="2">
                    <a:moveTo>
                      <a:pt x="12" y="0"/>
                    </a:moveTo>
                    <a:lnTo>
                      <a:pt x="0" y="2"/>
                    </a:lnTo>
                    <a:lnTo>
                      <a:pt x="12"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0" name="Freeform 155"/>
              <p:cNvSpPr>
                <a:spLocks/>
              </p:cNvSpPr>
              <p:nvPr/>
            </p:nvSpPr>
            <p:spPr bwMode="auto">
              <a:xfrm>
                <a:off x="4263" y="3835"/>
                <a:ext cx="143" cy="20"/>
              </a:xfrm>
              <a:custGeom>
                <a:avLst/>
                <a:gdLst>
                  <a:gd name="T0" fmla="*/ 1 w 572"/>
                  <a:gd name="T1" fmla="*/ 5 h 79"/>
                  <a:gd name="T2" fmla="*/ 36 w 572"/>
                  <a:gd name="T3" fmla="*/ 0 h 79"/>
                  <a:gd name="T4" fmla="*/ 0 w 572"/>
                  <a:gd name="T5" fmla="*/ 4 h 79"/>
                  <a:gd name="T6" fmla="*/ 1 w 572"/>
                  <a:gd name="T7" fmla="*/ 5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2" h="79">
                    <a:moveTo>
                      <a:pt x="16" y="79"/>
                    </a:moveTo>
                    <a:lnTo>
                      <a:pt x="572" y="0"/>
                    </a:lnTo>
                    <a:lnTo>
                      <a:pt x="0" y="58"/>
                    </a:lnTo>
                    <a:lnTo>
                      <a:pt x="16" y="79"/>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1" name="Freeform 156"/>
              <p:cNvSpPr>
                <a:spLocks/>
              </p:cNvSpPr>
              <p:nvPr/>
            </p:nvSpPr>
            <p:spPr bwMode="auto">
              <a:xfrm>
                <a:off x="4406" y="3835"/>
                <a:ext cx="48" cy="61"/>
              </a:xfrm>
              <a:custGeom>
                <a:avLst/>
                <a:gdLst>
                  <a:gd name="T0" fmla="*/ 12 w 190"/>
                  <a:gd name="T1" fmla="*/ 15 h 247"/>
                  <a:gd name="T2" fmla="*/ 12 w 190"/>
                  <a:gd name="T3" fmla="*/ 15 h 247"/>
                  <a:gd name="T4" fmla="*/ 1 w 190"/>
                  <a:gd name="T5" fmla="*/ 0 h 247"/>
                  <a:gd name="T6" fmla="*/ 0 w 190"/>
                  <a:gd name="T7" fmla="*/ 0 h 247"/>
                  <a:gd name="T8" fmla="*/ 12 w 190"/>
                  <a:gd name="T9" fmla="*/ 15 h 2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0" h="247">
                    <a:moveTo>
                      <a:pt x="185" y="247"/>
                    </a:moveTo>
                    <a:lnTo>
                      <a:pt x="190" y="244"/>
                    </a:lnTo>
                    <a:lnTo>
                      <a:pt x="12" y="0"/>
                    </a:lnTo>
                    <a:lnTo>
                      <a:pt x="0" y="2"/>
                    </a:lnTo>
                    <a:lnTo>
                      <a:pt x="185" y="247"/>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2" name="Freeform 157"/>
              <p:cNvSpPr>
                <a:spLocks/>
              </p:cNvSpPr>
              <p:nvPr/>
            </p:nvSpPr>
            <p:spPr bwMode="auto">
              <a:xfrm>
                <a:off x="4267" y="3835"/>
                <a:ext cx="186" cy="74"/>
              </a:xfrm>
              <a:custGeom>
                <a:avLst/>
                <a:gdLst>
                  <a:gd name="T0" fmla="*/ 47 w 741"/>
                  <a:gd name="T1" fmla="*/ 15 h 296"/>
                  <a:gd name="T2" fmla="*/ 35 w 741"/>
                  <a:gd name="T3" fmla="*/ 0 h 296"/>
                  <a:gd name="T4" fmla="*/ 0 w 741"/>
                  <a:gd name="T5" fmla="*/ 5 h 296"/>
                  <a:gd name="T6" fmla="*/ 10 w 741"/>
                  <a:gd name="T7" fmla="*/ 19 h 296"/>
                  <a:gd name="T8" fmla="*/ 47 w 741"/>
                  <a:gd name="T9" fmla="*/ 15 h 2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1" h="296">
                    <a:moveTo>
                      <a:pt x="741" y="245"/>
                    </a:moveTo>
                    <a:lnTo>
                      <a:pt x="556" y="0"/>
                    </a:lnTo>
                    <a:lnTo>
                      <a:pt x="0" y="79"/>
                    </a:lnTo>
                    <a:lnTo>
                      <a:pt x="162" y="296"/>
                    </a:lnTo>
                    <a:lnTo>
                      <a:pt x="741" y="245"/>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3" name="Freeform 158"/>
              <p:cNvSpPr>
                <a:spLocks/>
              </p:cNvSpPr>
              <p:nvPr/>
            </p:nvSpPr>
            <p:spPr bwMode="auto">
              <a:xfrm>
                <a:off x="3566" y="3085"/>
                <a:ext cx="247" cy="383"/>
              </a:xfrm>
              <a:custGeom>
                <a:avLst/>
                <a:gdLst>
                  <a:gd name="T0" fmla="*/ 1 w 986"/>
                  <a:gd name="T1" fmla="*/ 4 h 1530"/>
                  <a:gd name="T2" fmla="*/ 4 w 986"/>
                  <a:gd name="T3" fmla="*/ 10 h 1530"/>
                  <a:gd name="T4" fmla="*/ 7 w 986"/>
                  <a:gd name="T5" fmla="*/ 16 h 1530"/>
                  <a:gd name="T6" fmla="*/ 11 w 986"/>
                  <a:gd name="T7" fmla="*/ 22 h 1530"/>
                  <a:gd name="T8" fmla="*/ 14 w 986"/>
                  <a:gd name="T9" fmla="*/ 27 h 1530"/>
                  <a:gd name="T10" fmla="*/ 17 w 986"/>
                  <a:gd name="T11" fmla="*/ 33 h 1530"/>
                  <a:gd name="T12" fmla="*/ 21 w 986"/>
                  <a:gd name="T13" fmla="*/ 38 h 1530"/>
                  <a:gd name="T14" fmla="*/ 24 w 986"/>
                  <a:gd name="T15" fmla="*/ 44 h 1530"/>
                  <a:gd name="T16" fmla="*/ 28 w 986"/>
                  <a:gd name="T17" fmla="*/ 50 h 1530"/>
                  <a:gd name="T18" fmla="*/ 32 w 986"/>
                  <a:gd name="T19" fmla="*/ 55 h 1530"/>
                  <a:gd name="T20" fmla="*/ 35 w 986"/>
                  <a:gd name="T21" fmla="*/ 61 h 1530"/>
                  <a:gd name="T22" fmla="*/ 39 w 986"/>
                  <a:gd name="T23" fmla="*/ 67 h 1530"/>
                  <a:gd name="T24" fmla="*/ 43 w 986"/>
                  <a:gd name="T25" fmla="*/ 72 h 1530"/>
                  <a:gd name="T26" fmla="*/ 46 w 986"/>
                  <a:gd name="T27" fmla="*/ 78 h 1530"/>
                  <a:gd name="T28" fmla="*/ 50 w 986"/>
                  <a:gd name="T29" fmla="*/ 83 h 1530"/>
                  <a:gd name="T30" fmla="*/ 53 w 986"/>
                  <a:gd name="T31" fmla="*/ 89 h 1530"/>
                  <a:gd name="T32" fmla="*/ 57 w 986"/>
                  <a:gd name="T33" fmla="*/ 95 h 1530"/>
                  <a:gd name="T34" fmla="*/ 57 w 986"/>
                  <a:gd name="T35" fmla="*/ 95 h 1530"/>
                  <a:gd name="T36" fmla="*/ 58 w 986"/>
                  <a:gd name="T37" fmla="*/ 96 h 1530"/>
                  <a:gd name="T38" fmla="*/ 60 w 986"/>
                  <a:gd name="T39" fmla="*/ 96 h 1530"/>
                  <a:gd name="T40" fmla="*/ 61 w 986"/>
                  <a:gd name="T41" fmla="*/ 96 h 1530"/>
                  <a:gd name="T42" fmla="*/ 61 w 986"/>
                  <a:gd name="T43" fmla="*/ 95 h 1530"/>
                  <a:gd name="T44" fmla="*/ 62 w 986"/>
                  <a:gd name="T45" fmla="*/ 94 h 1530"/>
                  <a:gd name="T46" fmla="*/ 62 w 986"/>
                  <a:gd name="T47" fmla="*/ 93 h 1530"/>
                  <a:gd name="T48" fmla="*/ 62 w 986"/>
                  <a:gd name="T49" fmla="*/ 92 h 1530"/>
                  <a:gd name="T50" fmla="*/ 58 w 986"/>
                  <a:gd name="T51" fmla="*/ 86 h 1530"/>
                  <a:gd name="T52" fmla="*/ 54 w 986"/>
                  <a:gd name="T53" fmla="*/ 80 h 1530"/>
                  <a:gd name="T54" fmla="*/ 51 w 986"/>
                  <a:gd name="T55" fmla="*/ 75 h 1530"/>
                  <a:gd name="T56" fmla="*/ 47 w 986"/>
                  <a:gd name="T57" fmla="*/ 69 h 1530"/>
                  <a:gd name="T58" fmla="*/ 44 w 986"/>
                  <a:gd name="T59" fmla="*/ 64 h 1530"/>
                  <a:gd name="T60" fmla="*/ 40 w 986"/>
                  <a:gd name="T61" fmla="*/ 58 h 1530"/>
                  <a:gd name="T62" fmla="*/ 37 w 986"/>
                  <a:gd name="T63" fmla="*/ 53 h 1530"/>
                  <a:gd name="T64" fmla="*/ 33 w 986"/>
                  <a:gd name="T65" fmla="*/ 47 h 1530"/>
                  <a:gd name="T66" fmla="*/ 29 w 986"/>
                  <a:gd name="T67" fmla="*/ 41 h 1530"/>
                  <a:gd name="T68" fmla="*/ 26 w 986"/>
                  <a:gd name="T69" fmla="*/ 36 h 1530"/>
                  <a:gd name="T70" fmla="*/ 22 w 986"/>
                  <a:gd name="T71" fmla="*/ 30 h 1530"/>
                  <a:gd name="T72" fmla="*/ 19 w 986"/>
                  <a:gd name="T73" fmla="*/ 24 h 1530"/>
                  <a:gd name="T74" fmla="*/ 15 w 986"/>
                  <a:gd name="T75" fmla="*/ 19 h 1530"/>
                  <a:gd name="T76" fmla="*/ 12 w 986"/>
                  <a:gd name="T77" fmla="*/ 13 h 1530"/>
                  <a:gd name="T78" fmla="*/ 9 w 986"/>
                  <a:gd name="T79" fmla="*/ 7 h 1530"/>
                  <a:gd name="T80" fmla="*/ 5 w 986"/>
                  <a:gd name="T81" fmla="*/ 2 h 1530"/>
                  <a:gd name="T82" fmla="*/ 5 w 986"/>
                  <a:gd name="T83" fmla="*/ 1 h 1530"/>
                  <a:gd name="T84" fmla="*/ 4 w 986"/>
                  <a:gd name="T85" fmla="*/ 0 h 1530"/>
                  <a:gd name="T86" fmla="*/ 3 w 986"/>
                  <a:gd name="T87" fmla="*/ 0 h 1530"/>
                  <a:gd name="T88" fmla="*/ 2 w 986"/>
                  <a:gd name="T89" fmla="*/ 0 h 1530"/>
                  <a:gd name="T90" fmla="*/ 1 w 986"/>
                  <a:gd name="T91" fmla="*/ 1 h 1530"/>
                  <a:gd name="T92" fmla="*/ 0 w 986"/>
                  <a:gd name="T93" fmla="*/ 2 h 1530"/>
                  <a:gd name="T94" fmla="*/ 0 w 986"/>
                  <a:gd name="T95" fmla="*/ 3 h 1530"/>
                  <a:gd name="T96" fmla="*/ 1 w 986"/>
                  <a:gd name="T97" fmla="*/ 4 h 15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86" h="1530">
                    <a:moveTo>
                      <a:pt x="6" y="65"/>
                    </a:moveTo>
                    <a:lnTo>
                      <a:pt x="58" y="157"/>
                    </a:lnTo>
                    <a:lnTo>
                      <a:pt x="111" y="249"/>
                    </a:lnTo>
                    <a:lnTo>
                      <a:pt x="166" y="342"/>
                    </a:lnTo>
                    <a:lnTo>
                      <a:pt x="220" y="430"/>
                    </a:lnTo>
                    <a:lnTo>
                      <a:pt x="277" y="520"/>
                    </a:lnTo>
                    <a:lnTo>
                      <a:pt x="332" y="613"/>
                    </a:lnTo>
                    <a:lnTo>
                      <a:pt x="388" y="702"/>
                    </a:lnTo>
                    <a:lnTo>
                      <a:pt x="446" y="792"/>
                    </a:lnTo>
                    <a:lnTo>
                      <a:pt x="503" y="882"/>
                    </a:lnTo>
                    <a:lnTo>
                      <a:pt x="559" y="971"/>
                    </a:lnTo>
                    <a:lnTo>
                      <a:pt x="619" y="1061"/>
                    </a:lnTo>
                    <a:lnTo>
                      <a:pt x="677" y="1151"/>
                    </a:lnTo>
                    <a:lnTo>
                      <a:pt x="734" y="1240"/>
                    </a:lnTo>
                    <a:lnTo>
                      <a:pt x="790" y="1329"/>
                    </a:lnTo>
                    <a:lnTo>
                      <a:pt x="848" y="1419"/>
                    </a:lnTo>
                    <a:lnTo>
                      <a:pt x="905" y="1509"/>
                    </a:lnTo>
                    <a:lnTo>
                      <a:pt x="916" y="1523"/>
                    </a:lnTo>
                    <a:lnTo>
                      <a:pt x="932" y="1530"/>
                    </a:lnTo>
                    <a:lnTo>
                      <a:pt x="949" y="1530"/>
                    </a:lnTo>
                    <a:lnTo>
                      <a:pt x="965" y="1525"/>
                    </a:lnTo>
                    <a:lnTo>
                      <a:pt x="979" y="1511"/>
                    </a:lnTo>
                    <a:lnTo>
                      <a:pt x="986" y="1498"/>
                    </a:lnTo>
                    <a:lnTo>
                      <a:pt x="986" y="1479"/>
                    </a:lnTo>
                    <a:lnTo>
                      <a:pt x="981" y="1463"/>
                    </a:lnTo>
                    <a:lnTo>
                      <a:pt x="924" y="1373"/>
                    </a:lnTo>
                    <a:lnTo>
                      <a:pt x="866" y="1283"/>
                    </a:lnTo>
                    <a:lnTo>
                      <a:pt x="813" y="1194"/>
                    </a:lnTo>
                    <a:lnTo>
                      <a:pt x="755" y="1104"/>
                    </a:lnTo>
                    <a:lnTo>
                      <a:pt x="695" y="1017"/>
                    </a:lnTo>
                    <a:lnTo>
                      <a:pt x="639" y="928"/>
                    </a:lnTo>
                    <a:lnTo>
                      <a:pt x="582" y="838"/>
                    </a:lnTo>
                    <a:lnTo>
                      <a:pt x="524" y="749"/>
                    </a:lnTo>
                    <a:lnTo>
                      <a:pt x="467" y="659"/>
                    </a:lnTo>
                    <a:lnTo>
                      <a:pt x="413" y="569"/>
                    </a:lnTo>
                    <a:lnTo>
                      <a:pt x="356" y="480"/>
                    </a:lnTo>
                    <a:lnTo>
                      <a:pt x="302" y="388"/>
                    </a:lnTo>
                    <a:lnTo>
                      <a:pt x="245" y="298"/>
                    </a:lnTo>
                    <a:lnTo>
                      <a:pt x="191" y="208"/>
                    </a:lnTo>
                    <a:lnTo>
                      <a:pt x="136" y="116"/>
                    </a:lnTo>
                    <a:lnTo>
                      <a:pt x="85" y="23"/>
                    </a:lnTo>
                    <a:lnTo>
                      <a:pt x="74" y="10"/>
                    </a:lnTo>
                    <a:lnTo>
                      <a:pt x="60" y="2"/>
                    </a:lnTo>
                    <a:lnTo>
                      <a:pt x="41" y="0"/>
                    </a:lnTo>
                    <a:lnTo>
                      <a:pt x="25" y="5"/>
                    </a:lnTo>
                    <a:lnTo>
                      <a:pt x="11" y="16"/>
                    </a:lnTo>
                    <a:lnTo>
                      <a:pt x="3" y="30"/>
                    </a:lnTo>
                    <a:lnTo>
                      <a:pt x="0" y="48"/>
                    </a:lnTo>
                    <a:lnTo>
                      <a:pt x="6" y="65"/>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4" name="Freeform 159"/>
              <p:cNvSpPr>
                <a:spLocks/>
              </p:cNvSpPr>
              <p:nvPr/>
            </p:nvSpPr>
            <p:spPr bwMode="auto">
              <a:xfrm>
                <a:off x="3802" y="3453"/>
                <a:ext cx="281" cy="353"/>
              </a:xfrm>
              <a:custGeom>
                <a:avLst/>
                <a:gdLst>
                  <a:gd name="T0" fmla="*/ 1 w 1122"/>
                  <a:gd name="T1" fmla="*/ 5 h 1409"/>
                  <a:gd name="T2" fmla="*/ 5 w 1122"/>
                  <a:gd name="T3" fmla="*/ 10 h 1409"/>
                  <a:gd name="T4" fmla="*/ 9 w 1122"/>
                  <a:gd name="T5" fmla="*/ 15 h 1409"/>
                  <a:gd name="T6" fmla="*/ 13 w 1122"/>
                  <a:gd name="T7" fmla="*/ 20 h 1409"/>
                  <a:gd name="T8" fmla="*/ 17 w 1122"/>
                  <a:gd name="T9" fmla="*/ 25 h 1409"/>
                  <a:gd name="T10" fmla="*/ 22 w 1122"/>
                  <a:gd name="T11" fmla="*/ 30 h 1409"/>
                  <a:gd name="T12" fmla="*/ 26 w 1122"/>
                  <a:gd name="T13" fmla="*/ 35 h 1409"/>
                  <a:gd name="T14" fmla="*/ 30 w 1122"/>
                  <a:gd name="T15" fmla="*/ 40 h 1409"/>
                  <a:gd name="T16" fmla="*/ 34 w 1122"/>
                  <a:gd name="T17" fmla="*/ 46 h 1409"/>
                  <a:gd name="T18" fmla="*/ 38 w 1122"/>
                  <a:gd name="T19" fmla="*/ 51 h 1409"/>
                  <a:gd name="T20" fmla="*/ 42 w 1122"/>
                  <a:gd name="T21" fmla="*/ 56 h 1409"/>
                  <a:gd name="T22" fmla="*/ 46 w 1122"/>
                  <a:gd name="T23" fmla="*/ 61 h 1409"/>
                  <a:gd name="T24" fmla="*/ 49 w 1122"/>
                  <a:gd name="T25" fmla="*/ 66 h 1409"/>
                  <a:gd name="T26" fmla="*/ 54 w 1122"/>
                  <a:gd name="T27" fmla="*/ 72 h 1409"/>
                  <a:gd name="T28" fmla="*/ 57 w 1122"/>
                  <a:gd name="T29" fmla="*/ 77 h 1409"/>
                  <a:gd name="T30" fmla="*/ 61 w 1122"/>
                  <a:gd name="T31" fmla="*/ 82 h 1409"/>
                  <a:gd name="T32" fmla="*/ 65 w 1122"/>
                  <a:gd name="T33" fmla="*/ 87 h 1409"/>
                  <a:gd name="T34" fmla="*/ 66 w 1122"/>
                  <a:gd name="T35" fmla="*/ 88 h 1409"/>
                  <a:gd name="T36" fmla="*/ 67 w 1122"/>
                  <a:gd name="T37" fmla="*/ 88 h 1409"/>
                  <a:gd name="T38" fmla="*/ 68 w 1122"/>
                  <a:gd name="T39" fmla="*/ 88 h 1409"/>
                  <a:gd name="T40" fmla="*/ 69 w 1122"/>
                  <a:gd name="T41" fmla="*/ 88 h 1409"/>
                  <a:gd name="T42" fmla="*/ 70 w 1122"/>
                  <a:gd name="T43" fmla="*/ 87 h 1409"/>
                  <a:gd name="T44" fmla="*/ 70 w 1122"/>
                  <a:gd name="T45" fmla="*/ 86 h 1409"/>
                  <a:gd name="T46" fmla="*/ 70 w 1122"/>
                  <a:gd name="T47" fmla="*/ 85 h 1409"/>
                  <a:gd name="T48" fmla="*/ 70 w 1122"/>
                  <a:gd name="T49" fmla="*/ 84 h 1409"/>
                  <a:gd name="T50" fmla="*/ 66 w 1122"/>
                  <a:gd name="T51" fmla="*/ 78 h 1409"/>
                  <a:gd name="T52" fmla="*/ 62 w 1122"/>
                  <a:gd name="T53" fmla="*/ 73 h 1409"/>
                  <a:gd name="T54" fmla="*/ 58 w 1122"/>
                  <a:gd name="T55" fmla="*/ 68 h 1409"/>
                  <a:gd name="T56" fmla="*/ 54 w 1122"/>
                  <a:gd name="T57" fmla="*/ 63 h 1409"/>
                  <a:gd name="T58" fmla="*/ 50 w 1122"/>
                  <a:gd name="T59" fmla="*/ 58 h 1409"/>
                  <a:gd name="T60" fmla="*/ 46 w 1122"/>
                  <a:gd name="T61" fmla="*/ 52 h 1409"/>
                  <a:gd name="T62" fmla="*/ 42 w 1122"/>
                  <a:gd name="T63" fmla="*/ 47 h 1409"/>
                  <a:gd name="T64" fmla="*/ 38 w 1122"/>
                  <a:gd name="T65" fmla="*/ 42 h 1409"/>
                  <a:gd name="T66" fmla="*/ 34 w 1122"/>
                  <a:gd name="T67" fmla="*/ 37 h 1409"/>
                  <a:gd name="T68" fmla="*/ 30 w 1122"/>
                  <a:gd name="T69" fmla="*/ 32 h 1409"/>
                  <a:gd name="T70" fmla="*/ 26 w 1122"/>
                  <a:gd name="T71" fmla="*/ 26 h 1409"/>
                  <a:gd name="T72" fmla="*/ 22 w 1122"/>
                  <a:gd name="T73" fmla="*/ 21 h 1409"/>
                  <a:gd name="T74" fmla="*/ 18 w 1122"/>
                  <a:gd name="T75" fmla="*/ 16 h 1409"/>
                  <a:gd name="T76" fmla="*/ 14 w 1122"/>
                  <a:gd name="T77" fmla="*/ 11 h 1409"/>
                  <a:gd name="T78" fmla="*/ 9 w 1122"/>
                  <a:gd name="T79" fmla="*/ 6 h 1409"/>
                  <a:gd name="T80" fmla="*/ 5 w 1122"/>
                  <a:gd name="T81" fmla="*/ 1 h 1409"/>
                  <a:gd name="T82" fmla="*/ 4 w 1122"/>
                  <a:gd name="T83" fmla="*/ 0 h 1409"/>
                  <a:gd name="T84" fmla="*/ 3 w 1122"/>
                  <a:gd name="T85" fmla="*/ 0 h 1409"/>
                  <a:gd name="T86" fmla="*/ 2 w 1122"/>
                  <a:gd name="T87" fmla="*/ 0 h 1409"/>
                  <a:gd name="T88" fmla="*/ 1 w 1122"/>
                  <a:gd name="T89" fmla="*/ 1 h 1409"/>
                  <a:gd name="T90" fmla="*/ 1 w 1122"/>
                  <a:gd name="T91" fmla="*/ 2 h 1409"/>
                  <a:gd name="T92" fmla="*/ 0 w 1122"/>
                  <a:gd name="T93" fmla="*/ 3 h 1409"/>
                  <a:gd name="T94" fmla="*/ 0 w 1122"/>
                  <a:gd name="T95" fmla="*/ 4 h 1409"/>
                  <a:gd name="T96" fmla="*/ 1 w 1122"/>
                  <a:gd name="T97" fmla="*/ 5 h 14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122" h="1409">
                    <a:moveTo>
                      <a:pt x="9" y="73"/>
                    </a:moveTo>
                    <a:lnTo>
                      <a:pt x="76" y="152"/>
                    </a:lnTo>
                    <a:lnTo>
                      <a:pt x="145" y="234"/>
                    </a:lnTo>
                    <a:lnTo>
                      <a:pt x="210" y="312"/>
                    </a:lnTo>
                    <a:lnTo>
                      <a:pt x="277" y="394"/>
                    </a:lnTo>
                    <a:lnTo>
                      <a:pt x="343" y="477"/>
                    </a:lnTo>
                    <a:lnTo>
                      <a:pt x="408" y="560"/>
                    </a:lnTo>
                    <a:lnTo>
                      <a:pt x="470" y="641"/>
                    </a:lnTo>
                    <a:lnTo>
                      <a:pt x="535" y="725"/>
                    </a:lnTo>
                    <a:lnTo>
                      <a:pt x="598" y="809"/>
                    </a:lnTo>
                    <a:lnTo>
                      <a:pt x="663" y="890"/>
                    </a:lnTo>
                    <a:lnTo>
                      <a:pt x="725" y="974"/>
                    </a:lnTo>
                    <a:lnTo>
                      <a:pt x="788" y="1059"/>
                    </a:lnTo>
                    <a:lnTo>
                      <a:pt x="854" y="1143"/>
                    </a:lnTo>
                    <a:lnTo>
                      <a:pt x="916" y="1227"/>
                    </a:lnTo>
                    <a:lnTo>
                      <a:pt x="978" y="1309"/>
                    </a:lnTo>
                    <a:lnTo>
                      <a:pt x="1043" y="1392"/>
                    </a:lnTo>
                    <a:lnTo>
                      <a:pt x="1057" y="1404"/>
                    </a:lnTo>
                    <a:lnTo>
                      <a:pt x="1076" y="1409"/>
                    </a:lnTo>
                    <a:lnTo>
                      <a:pt x="1092" y="1406"/>
                    </a:lnTo>
                    <a:lnTo>
                      <a:pt x="1108" y="1398"/>
                    </a:lnTo>
                    <a:lnTo>
                      <a:pt x="1119" y="1385"/>
                    </a:lnTo>
                    <a:lnTo>
                      <a:pt x="1122" y="1366"/>
                    </a:lnTo>
                    <a:lnTo>
                      <a:pt x="1119" y="1350"/>
                    </a:lnTo>
                    <a:lnTo>
                      <a:pt x="1111" y="1332"/>
                    </a:lnTo>
                    <a:lnTo>
                      <a:pt x="1046" y="1251"/>
                    </a:lnTo>
                    <a:lnTo>
                      <a:pt x="983" y="1168"/>
                    </a:lnTo>
                    <a:lnTo>
                      <a:pt x="921" y="1083"/>
                    </a:lnTo>
                    <a:lnTo>
                      <a:pt x="856" y="1002"/>
                    </a:lnTo>
                    <a:lnTo>
                      <a:pt x="794" y="918"/>
                    </a:lnTo>
                    <a:lnTo>
                      <a:pt x="731" y="836"/>
                    </a:lnTo>
                    <a:lnTo>
                      <a:pt x="669" y="752"/>
                    </a:lnTo>
                    <a:lnTo>
                      <a:pt x="603" y="668"/>
                    </a:lnTo>
                    <a:lnTo>
                      <a:pt x="540" y="586"/>
                    </a:lnTo>
                    <a:lnTo>
                      <a:pt x="475" y="505"/>
                    </a:lnTo>
                    <a:lnTo>
                      <a:pt x="413" y="421"/>
                    </a:lnTo>
                    <a:lnTo>
                      <a:pt x="348" y="339"/>
                    </a:lnTo>
                    <a:lnTo>
                      <a:pt x="281" y="258"/>
                    </a:lnTo>
                    <a:lnTo>
                      <a:pt x="215" y="179"/>
                    </a:lnTo>
                    <a:lnTo>
                      <a:pt x="147" y="98"/>
                    </a:lnTo>
                    <a:lnTo>
                      <a:pt x="80" y="19"/>
                    </a:lnTo>
                    <a:lnTo>
                      <a:pt x="66" y="5"/>
                    </a:lnTo>
                    <a:lnTo>
                      <a:pt x="50" y="0"/>
                    </a:lnTo>
                    <a:lnTo>
                      <a:pt x="34" y="3"/>
                    </a:lnTo>
                    <a:lnTo>
                      <a:pt x="16" y="10"/>
                    </a:lnTo>
                    <a:lnTo>
                      <a:pt x="6" y="24"/>
                    </a:lnTo>
                    <a:lnTo>
                      <a:pt x="0" y="40"/>
                    </a:lnTo>
                    <a:lnTo>
                      <a:pt x="0" y="57"/>
                    </a:lnTo>
                    <a:lnTo>
                      <a:pt x="9" y="73"/>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5" name="Freeform 160"/>
              <p:cNvSpPr>
                <a:spLocks/>
              </p:cNvSpPr>
              <p:nvPr/>
            </p:nvSpPr>
            <p:spPr bwMode="auto">
              <a:xfrm>
                <a:off x="4116" y="3847"/>
                <a:ext cx="189" cy="254"/>
              </a:xfrm>
              <a:custGeom>
                <a:avLst/>
                <a:gdLst>
                  <a:gd name="T0" fmla="*/ 0 w 755"/>
                  <a:gd name="T1" fmla="*/ 4 h 1016"/>
                  <a:gd name="T2" fmla="*/ 3 w 755"/>
                  <a:gd name="T3" fmla="*/ 8 h 1016"/>
                  <a:gd name="T4" fmla="*/ 5 w 755"/>
                  <a:gd name="T5" fmla="*/ 12 h 1016"/>
                  <a:gd name="T6" fmla="*/ 8 w 755"/>
                  <a:gd name="T7" fmla="*/ 15 h 1016"/>
                  <a:gd name="T8" fmla="*/ 10 w 755"/>
                  <a:gd name="T9" fmla="*/ 19 h 1016"/>
                  <a:gd name="T10" fmla="*/ 13 w 755"/>
                  <a:gd name="T11" fmla="*/ 23 h 1016"/>
                  <a:gd name="T12" fmla="*/ 16 w 755"/>
                  <a:gd name="T13" fmla="*/ 27 h 1016"/>
                  <a:gd name="T14" fmla="*/ 18 w 755"/>
                  <a:gd name="T15" fmla="*/ 30 h 1016"/>
                  <a:gd name="T16" fmla="*/ 21 w 755"/>
                  <a:gd name="T17" fmla="*/ 34 h 1016"/>
                  <a:gd name="T18" fmla="*/ 23 w 755"/>
                  <a:gd name="T19" fmla="*/ 38 h 1016"/>
                  <a:gd name="T20" fmla="*/ 26 w 755"/>
                  <a:gd name="T21" fmla="*/ 41 h 1016"/>
                  <a:gd name="T22" fmla="*/ 29 w 755"/>
                  <a:gd name="T23" fmla="*/ 45 h 1016"/>
                  <a:gd name="T24" fmla="*/ 31 w 755"/>
                  <a:gd name="T25" fmla="*/ 48 h 1016"/>
                  <a:gd name="T26" fmla="*/ 34 w 755"/>
                  <a:gd name="T27" fmla="*/ 52 h 1016"/>
                  <a:gd name="T28" fmla="*/ 37 w 755"/>
                  <a:gd name="T29" fmla="*/ 55 h 1016"/>
                  <a:gd name="T30" fmla="*/ 40 w 755"/>
                  <a:gd name="T31" fmla="*/ 59 h 1016"/>
                  <a:gd name="T32" fmla="*/ 42 w 755"/>
                  <a:gd name="T33" fmla="*/ 63 h 1016"/>
                  <a:gd name="T34" fmla="*/ 43 w 755"/>
                  <a:gd name="T35" fmla="*/ 63 h 1016"/>
                  <a:gd name="T36" fmla="*/ 44 w 755"/>
                  <a:gd name="T37" fmla="*/ 64 h 1016"/>
                  <a:gd name="T38" fmla="*/ 46 w 755"/>
                  <a:gd name="T39" fmla="*/ 63 h 1016"/>
                  <a:gd name="T40" fmla="*/ 47 w 755"/>
                  <a:gd name="T41" fmla="*/ 63 h 1016"/>
                  <a:gd name="T42" fmla="*/ 47 w 755"/>
                  <a:gd name="T43" fmla="*/ 62 h 1016"/>
                  <a:gd name="T44" fmla="*/ 47 w 755"/>
                  <a:gd name="T45" fmla="*/ 61 h 1016"/>
                  <a:gd name="T46" fmla="*/ 47 w 755"/>
                  <a:gd name="T47" fmla="*/ 60 h 1016"/>
                  <a:gd name="T48" fmla="*/ 47 w 755"/>
                  <a:gd name="T49" fmla="*/ 59 h 1016"/>
                  <a:gd name="T50" fmla="*/ 44 w 755"/>
                  <a:gd name="T51" fmla="*/ 55 h 1016"/>
                  <a:gd name="T52" fmla="*/ 41 w 755"/>
                  <a:gd name="T53" fmla="*/ 52 h 1016"/>
                  <a:gd name="T54" fmla="*/ 38 w 755"/>
                  <a:gd name="T55" fmla="*/ 48 h 1016"/>
                  <a:gd name="T56" fmla="*/ 36 w 755"/>
                  <a:gd name="T57" fmla="*/ 45 h 1016"/>
                  <a:gd name="T58" fmla="*/ 33 w 755"/>
                  <a:gd name="T59" fmla="*/ 41 h 1016"/>
                  <a:gd name="T60" fmla="*/ 31 w 755"/>
                  <a:gd name="T61" fmla="*/ 38 h 1016"/>
                  <a:gd name="T62" fmla="*/ 28 w 755"/>
                  <a:gd name="T63" fmla="*/ 34 h 1016"/>
                  <a:gd name="T64" fmla="*/ 25 w 755"/>
                  <a:gd name="T65" fmla="*/ 30 h 1016"/>
                  <a:gd name="T66" fmla="*/ 23 w 755"/>
                  <a:gd name="T67" fmla="*/ 27 h 1016"/>
                  <a:gd name="T68" fmla="*/ 20 w 755"/>
                  <a:gd name="T69" fmla="*/ 23 h 1016"/>
                  <a:gd name="T70" fmla="*/ 18 w 755"/>
                  <a:gd name="T71" fmla="*/ 20 h 1016"/>
                  <a:gd name="T72" fmla="*/ 15 w 755"/>
                  <a:gd name="T73" fmla="*/ 16 h 1016"/>
                  <a:gd name="T74" fmla="*/ 13 w 755"/>
                  <a:gd name="T75" fmla="*/ 12 h 1016"/>
                  <a:gd name="T76" fmla="*/ 10 w 755"/>
                  <a:gd name="T77" fmla="*/ 9 h 1016"/>
                  <a:gd name="T78" fmla="*/ 8 w 755"/>
                  <a:gd name="T79" fmla="*/ 5 h 1016"/>
                  <a:gd name="T80" fmla="*/ 5 w 755"/>
                  <a:gd name="T81" fmla="*/ 1 h 1016"/>
                  <a:gd name="T82" fmla="*/ 4 w 755"/>
                  <a:gd name="T83" fmla="*/ 0 h 1016"/>
                  <a:gd name="T84" fmla="*/ 4 w 755"/>
                  <a:gd name="T85" fmla="*/ 0 h 1016"/>
                  <a:gd name="T86" fmla="*/ 2 w 755"/>
                  <a:gd name="T87" fmla="*/ 0 h 1016"/>
                  <a:gd name="T88" fmla="*/ 1 w 755"/>
                  <a:gd name="T89" fmla="*/ 0 h 1016"/>
                  <a:gd name="T90" fmla="*/ 0 w 755"/>
                  <a:gd name="T91" fmla="*/ 1 h 1016"/>
                  <a:gd name="T92" fmla="*/ 0 w 755"/>
                  <a:gd name="T93" fmla="*/ 2 h 1016"/>
                  <a:gd name="T94" fmla="*/ 0 w 755"/>
                  <a:gd name="T95" fmla="*/ 3 h 1016"/>
                  <a:gd name="T96" fmla="*/ 0 w 755"/>
                  <a:gd name="T97" fmla="*/ 4 h 10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55" h="1016">
                    <a:moveTo>
                      <a:pt x="5" y="65"/>
                    </a:moveTo>
                    <a:lnTo>
                      <a:pt x="47" y="124"/>
                    </a:lnTo>
                    <a:lnTo>
                      <a:pt x="84" y="184"/>
                    </a:lnTo>
                    <a:lnTo>
                      <a:pt x="125" y="244"/>
                    </a:lnTo>
                    <a:lnTo>
                      <a:pt x="165" y="304"/>
                    </a:lnTo>
                    <a:lnTo>
                      <a:pt x="206" y="363"/>
                    </a:lnTo>
                    <a:lnTo>
                      <a:pt x="248" y="423"/>
                    </a:lnTo>
                    <a:lnTo>
                      <a:pt x="288" y="480"/>
                    </a:lnTo>
                    <a:lnTo>
                      <a:pt x="331" y="540"/>
                    </a:lnTo>
                    <a:lnTo>
                      <a:pt x="372" y="600"/>
                    </a:lnTo>
                    <a:lnTo>
                      <a:pt x="416" y="656"/>
                    </a:lnTo>
                    <a:lnTo>
                      <a:pt x="456" y="714"/>
                    </a:lnTo>
                    <a:lnTo>
                      <a:pt x="500" y="771"/>
                    </a:lnTo>
                    <a:lnTo>
                      <a:pt x="543" y="831"/>
                    </a:lnTo>
                    <a:lnTo>
                      <a:pt x="587" y="885"/>
                    </a:lnTo>
                    <a:lnTo>
                      <a:pt x="633" y="942"/>
                    </a:lnTo>
                    <a:lnTo>
                      <a:pt x="676" y="998"/>
                    </a:lnTo>
                    <a:lnTo>
                      <a:pt x="689" y="1009"/>
                    </a:lnTo>
                    <a:lnTo>
                      <a:pt x="709" y="1016"/>
                    </a:lnTo>
                    <a:lnTo>
                      <a:pt x="726" y="1012"/>
                    </a:lnTo>
                    <a:lnTo>
                      <a:pt x="742" y="1004"/>
                    </a:lnTo>
                    <a:lnTo>
                      <a:pt x="752" y="991"/>
                    </a:lnTo>
                    <a:lnTo>
                      <a:pt x="755" y="972"/>
                    </a:lnTo>
                    <a:lnTo>
                      <a:pt x="752" y="956"/>
                    </a:lnTo>
                    <a:lnTo>
                      <a:pt x="744" y="939"/>
                    </a:lnTo>
                    <a:lnTo>
                      <a:pt x="701" y="885"/>
                    </a:lnTo>
                    <a:lnTo>
                      <a:pt x="657" y="827"/>
                    </a:lnTo>
                    <a:lnTo>
                      <a:pt x="613" y="771"/>
                    </a:lnTo>
                    <a:lnTo>
                      <a:pt x="571" y="714"/>
                    </a:lnTo>
                    <a:lnTo>
                      <a:pt x="527" y="656"/>
                    </a:lnTo>
                    <a:lnTo>
                      <a:pt x="486" y="600"/>
                    </a:lnTo>
                    <a:lnTo>
                      <a:pt x="442" y="543"/>
                    </a:lnTo>
                    <a:lnTo>
                      <a:pt x="402" y="485"/>
                    </a:lnTo>
                    <a:lnTo>
                      <a:pt x="361" y="429"/>
                    </a:lnTo>
                    <a:lnTo>
                      <a:pt x="320" y="369"/>
                    </a:lnTo>
                    <a:lnTo>
                      <a:pt x="280" y="312"/>
                    </a:lnTo>
                    <a:lnTo>
                      <a:pt x="239" y="254"/>
                    </a:lnTo>
                    <a:lnTo>
                      <a:pt x="201" y="195"/>
                    </a:lnTo>
                    <a:lnTo>
                      <a:pt x="160" y="136"/>
                    </a:lnTo>
                    <a:lnTo>
                      <a:pt x="119" y="78"/>
                    </a:lnTo>
                    <a:lnTo>
                      <a:pt x="82" y="18"/>
                    </a:lnTo>
                    <a:lnTo>
                      <a:pt x="68" y="5"/>
                    </a:lnTo>
                    <a:lnTo>
                      <a:pt x="54" y="0"/>
                    </a:lnTo>
                    <a:lnTo>
                      <a:pt x="35" y="0"/>
                    </a:lnTo>
                    <a:lnTo>
                      <a:pt x="19" y="5"/>
                    </a:lnTo>
                    <a:lnTo>
                      <a:pt x="5" y="18"/>
                    </a:lnTo>
                    <a:lnTo>
                      <a:pt x="0" y="32"/>
                    </a:lnTo>
                    <a:lnTo>
                      <a:pt x="0" y="48"/>
                    </a:lnTo>
                    <a:lnTo>
                      <a:pt x="5" y="65"/>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6" name="Freeform 161"/>
              <p:cNvSpPr>
                <a:spLocks/>
              </p:cNvSpPr>
              <p:nvPr/>
            </p:nvSpPr>
            <p:spPr bwMode="auto">
              <a:xfrm>
                <a:off x="3907" y="3135"/>
                <a:ext cx="689" cy="862"/>
              </a:xfrm>
              <a:custGeom>
                <a:avLst/>
                <a:gdLst>
                  <a:gd name="T0" fmla="*/ 172 w 2756"/>
                  <a:gd name="T1" fmla="*/ 215 h 3451"/>
                  <a:gd name="T2" fmla="*/ 169 w 2756"/>
                  <a:gd name="T3" fmla="*/ 215 h 3451"/>
                  <a:gd name="T4" fmla="*/ 163 w 2756"/>
                  <a:gd name="T5" fmla="*/ 209 h 3451"/>
                  <a:gd name="T6" fmla="*/ 158 w 2756"/>
                  <a:gd name="T7" fmla="*/ 202 h 3451"/>
                  <a:gd name="T8" fmla="*/ 153 w 2756"/>
                  <a:gd name="T9" fmla="*/ 195 h 3451"/>
                  <a:gd name="T10" fmla="*/ 148 w 2756"/>
                  <a:gd name="T11" fmla="*/ 189 h 3451"/>
                  <a:gd name="T12" fmla="*/ 143 w 2756"/>
                  <a:gd name="T13" fmla="*/ 182 h 3451"/>
                  <a:gd name="T14" fmla="*/ 137 w 2756"/>
                  <a:gd name="T15" fmla="*/ 175 h 3451"/>
                  <a:gd name="T16" fmla="*/ 132 w 2756"/>
                  <a:gd name="T17" fmla="*/ 169 h 3451"/>
                  <a:gd name="T18" fmla="*/ 127 w 2756"/>
                  <a:gd name="T19" fmla="*/ 162 h 3451"/>
                  <a:gd name="T20" fmla="*/ 122 w 2756"/>
                  <a:gd name="T21" fmla="*/ 155 h 3451"/>
                  <a:gd name="T22" fmla="*/ 117 w 2756"/>
                  <a:gd name="T23" fmla="*/ 148 h 3451"/>
                  <a:gd name="T24" fmla="*/ 112 w 2756"/>
                  <a:gd name="T25" fmla="*/ 142 h 3451"/>
                  <a:gd name="T26" fmla="*/ 107 w 2756"/>
                  <a:gd name="T27" fmla="*/ 135 h 3451"/>
                  <a:gd name="T28" fmla="*/ 101 w 2756"/>
                  <a:gd name="T29" fmla="*/ 128 h 3451"/>
                  <a:gd name="T30" fmla="*/ 96 w 2756"/>
                  <a:gd name="T31" fmla="*/ 122 h 3451"/>
                  <a:gd name="T32" fmla="*/ 91 w 2756"/>
                  <a:gd name="T33" fmla="*/ 115 h 3451"/>
                  <a:gd name="T34" fmla="*/ 86 w 2756"/>
                  <a:gd name="T35" fmla="*/ 108 h 3451"/>
                  <a:gd name="T36" fmla="*/ 81 w 2756"/>
                  <a:gd name="T37" fmla="*/ 102 h 3451"/>
                  <a:gd name="T38" fmla="*/ 76 w 2756"/>
                  <a:gd name="T39" fmla="*/ 95 h 3451"/>
                  <a:gd name="T40" fmla="*/ 70 w 2756"/>
                  <a:gd name="T41" fmla="*/ 88 h 3451"/>
                  <a:gd name="T42" fmla="*/ 65 w 2756"/>
                  <a:gd name="T43" fmla="*/ 82 h 3451"/>
                  <a:gd name="T44" fmla="*/ 60 w 2756"/>
                  <a:gd name="T45" fmla="*/ 75 h 3451"/>
                  <a:gd name="T46" fmla="*/ 55 w 2756"/>
                  <a:gd name="T47" fmla="*/ 68 h 3451"/>
                  <a:gd name="T48" fmla="*/ 49 w 2756"/>
                  <a:gd name="T49" fmla="*/ 62 h 3451"/>
                  <a:gd name="T50" fmla="*/ 44 w 2756"/>
                  <a:gd name="T51" fmla="*/ 55 h 3451"/>
                  <a:gd name="T52" fmla="*/ 39 w 2756"/>
                  <a:gd name="T53" fmla="*/ 49 h 3451"/>
                  <a:gd name="T54" fmla="*/ 33 w 2756"/>
                  <a:gd name="T55" fmla="*/ 42 h 3451"/>
                  <a:gd name="T56" fmla="*/ 28 w 2756"/>
                  <a:gd name="T57" fmla="*/ 36 h 3451"/>
                  <a:gd name="T58" fmla="*/ 22 w 2756"/>
                  <a:gd name="T59" fmla="*/ 29 h 3451"/>
                  <a:gd name="T60" fmla="*/ 17 w 2756"/>
                  <a:gd name="T61" fmla="*/ 23 h 3451"/>
                  <a:gd name="T62" fmla="*/ 11 w 2756"/>
                  <a:gd name="T63" fmla="*/ 16 h 3451"/>
                  <a:gd name="T64" fmla="*/ 6 w 2756"/>
                  <a:gd name="T65" fmla="*/ 10 h 3451"/>
                  <a:gd name="T66" fmla="*/ 0 w 2756"/>
                  <a:gd name="T67" fmla="*/ 3 h 3451"/>
                  <a:gd name="T68" fmla="*/ 0 w 2756"/>
                  <a:gd name="T69" fmla="*/ 2 h 3451"/>
                  <a:gd name="T70" fmla="*/ 0 w 2756"/>
                  <a:gd name="T71" fmla="*/ 1 h 3451"/>
                  <a:gd name="T72" fmla="*/ 0 w 2756"/>
                  <a:gd name="T73" fmla="*/ 1 h 3451"/>
                  <a:gd name="T74" fmla="*/ 1 w 2756"/>
                  <a:gd name="T75" fmla="*/ 0 h 3451"/>
                  <a:gd name="T76" fmla="*/ 4 w 2756"/>
                  <a:gd name="T77" fmla="*/ 1 h 3451"/>
                  <a:gd name="T78" fmla="*/ 53 w 2756"/>
                  <a:gd name="T79" fmla="*/ 59 h 3451"/>
                  <a:gd name="T80" fmla="*/ 147 w 2756"/>
                  <a:gd name="T81" fmla="*/ 182 h 3451"/>
                  <a:gd name="T82" fmla="*/ 150 w 2756"/>
                  <a:gd name="T83" fmla="*/ 186 h 3451"/>
                  <a:gd name="T84" fmla="*/ 153 w 2756"/>
                  <a:gd name="T85" fmla="*/ 190 h 3451"/>
                  <a:gd name="T86" fmla="*/ 157 w 2756"/>
                  <a:gd name="T87" fmla="*/ 194 h 3451"/>
                  <a:gd name="T88" fmla="*/ 160 w 2756"/>
                  <a:gd name="T89" fmla="*/ 198 h 3451"/>
                  <a:gd name="T90" fmla="*/ 163 w 2756"/>
                  <a:gd name="T91" fmla="*/ 202 h 3451"/>
                  <a:gd name="T92" fmla="*/ 166 w 2756"/>
                  <a:gd name="T93" fmla="*/ 206 h 3451"/>
                  <a:gd name="T94" fmla="*/ 170 w 2756"/>
                  <a:gd name="T95" fmla="*/ 210 h 3451"/>
                  <a:gd name="T96" fmla="*/ 172 w 2756"/>
                  <a:gd name="T97" fmla="*/ 214 h 3451"/>
                  <a:gd name="T98" fmla="*/ 172 w 2756"/>
                  <a:gd name="T99" fmla="*/ 215 h 3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56" h="3451">
                    <a:moveTo>
                      <a:pt x="2742" y="3451"/>
                    </a:moveTo>
                    <a:lnTo>
                      <a:pt x="2696" y="3449"/>
                    </a:lnTo>
                    <a:lnTo>
                      <a:pt x="2612" y="3343"/>
                    </a:lnTo>
                    <a:lnTo>
                      <a:pt x="2528" y="3237"/>
                    </a:lnTo>
                    <a:lnTo>
                      <a:pt x="2446" y="3128"/>
                    </a:lnTo>
                    <a:lnTo>
                      <a:pt x="2363" y="3022"/>
                    </a:lnTo>
                    <a:lnTo>
                      <a:pt x="2281" y="2916"/>
                    </a:lnTo>
                    <a:lnTo>
                      <a:pt x="2197" y="2807"/>
                    </a:lnTo>
                    <a:lnTo>
                      <a:pt x="2116" y="2702"/>
                    </a:lnTo>
                    <a:lnTo>
                      <a:pt x="2033" y="2594"/>
                    </a:lnTo>
                    <a:lnTo>
                      <a:pt x="1950" y="2488"/>
                    </a:lnTo>
                    <a:lnTo>
                      <a:pt x="1869" y="2379"/>
                    </a:lnTo>
                    <a:lnTo>
                      <a:pt x="1786" y="2273"/>
                    </a:lnTo>
                    <a:lnTo>
                      <a:pt x="1705" y="2164"/>
                    </a:lnTo>
                    <a:lnTo>
                      <a:pt x="1620" y="2058"/>
                    </a:lnTo>
                    <a:lnTo>
                      <a:pt x="1539" y="1950"/>
                    </a:lnTo>
                    <a:lnTo>
                      <a:pt x="1458" y="1844"/>
                    </a:lnTo>
                    <a:lnTo>
                      <a:pt x="1373" y="1735"/>
                    </a:lnTo>
                    <a:lnTo>
                      <a:pt x="1292" y="1629"/>
                    </a:lnTo>
                    <a:lnTo>
                      <a:pt x="1208" y="1524"/>
                    </a:lnTo>
                    <a:lnTo>
                      <a:pt x="1124" y="1418"/>
                    </a:lnTo>
                    <a:lnTo>
                      <a:pt x="1042" y="1309"/>
                    </a:lnTo>
                    <a:lnTo>
                      <a:pt x="959" y="1203"/>
                    </a:lnTo>
                    <a:lnTo>
                      <a:pt x="874" y="1097"/>
                    </a:lnTo>
                    <a:lnTo>
                      <a:pt x="788" y="991"/>
                    </a:lnTo>
                    <a:lnTo>
                      <a:pt x="703" y="889"/>
                    </a:lnTo>
                    <a:lnTo>
                      <a:pt x="616" y="783"/>
                    </a:lnTo>
                    <a:lnTo>
                      <a:pt x="532" y="676"/>
                    </a:lnTo>
                    <a:lnTo>
                      <a:pt x="445" y="573"/>
                    </a:lnTo>
                    <a:lnTo>
                      <a:pt x="356" y="470"/>
                    </a:lnTo>
                    <a:lnTo>
                      <a:pt x="269" y="367"/>
                    </a:lnTo>
                    <a:lnTo>
                      <a:pt x="179" y="263"/>
                    </a:lnTo>
                    <a:lnTo>
                      <a:pt x="89" y="161"/>
                    </a:lnTo>
                    <a:lnTo>
                      <a:pt x="0" y="57"/>
                    </a:lnTo>
                    <a:lnTo>
                      <a:pt x="0" y="41"/>
                    </a:lnTo>
                    <a:lnTo>
                      <a:pt x="0" y="25"/>
                    </a:lnTo>
                    <a:lnTo>
                      <a:pt x="3" y="11"/>
                    </a:lnTo>
                    <a:lnTo>
                      <a:pt x="13" y="0"/>
                    </a:lnTo>
                    <a:lnTo>
                      <a:pt x="59" y="11"/>
                    </a:lnTo>
                    <a:lnTo>
                      <a:pt x="853" y="948"/>
                    </a:lnTo>
                    <a:lnTo>
                      <a:pt x="2357" y="2911"/>
                    </a:lnTo>
                    <a:lnTo>
                      <a:pt x="2403" y="2978"/>
                    </a:lnTo>
                    <a:lnTo>
                      <a:pt x="2452" y="3044"/>
                    </a:lnTo>
                    <a:lnTo>
                      <a:pt x="2504" y="3109"/>
                    </a:lnTo>
                    <a:lnTo>
                      <a:pt x="2558" y="3172"/>
                    </a:lnTo>
                    <a:lnTo>
                      <a:pt x="2610" y="3237"/>
                    </a:lnTo>
                    <a:lnTo>
                      <a:pt x="2661" y="3302"/>
                    </a:lnTo>
                    <a:lnTo>
                      <a:pt x="2710" y="3367"/>
                    </a:lnTo>
                    <a:lnTo>
                      <a:pt x="2756" y="3435"/>
                    </a:lnTo>
                    <a:lnTo>
                      <a:pt x="2742" y="345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7" name="Freeform 162"/>
              <p:cNvSpPr>
                <a:spLocks/>
              </p:cNvSpPr>
              <p:nvPr/>
            </p:nvSpPr>
            <p:spPr bwMode="auto">
              <a:xfrm>
                <a:off x="3481" y="3125"/>
                <a:ext cx="1114" cy="1023"/>
              </a:xfrm>
              <a:custGeom>
                <a:avLst/>
                <a:gdLst>
                  <a:gd name="T0" fmla="*/ 199 w 4456"/>
                  <a:gd name="T1" fmla="*/ 255 h 4092"/>
                  <a:gd name="T2" fmla="*/ 191 w 4456"/>
                  <a:gd name="T3" fmla="*/ 253 h 4092"/>
                  <a:gd name="T4" fmla="*/ 200 w 4456"/>
                  <a:gd name="T5" fmla="*/ 250 h 4092"/>
                  <a:gd name="T6" fmla="*/ 189 w 4456"/>
                  <a:gd name="T7" fmla="*/ 235 h 4092"/>
                  <a:gd name="T8" fmla="*/ 177 w 4456"/>
                  <a:gd name="T9" fmla="*/ 234 h 4092"/>
                  <a:gd name="T10" fmla="*/ 179 w 4456"/>
                  <a:gd name="T11" fmla="*/ 242 h 4092"/>
                  <a:gd name="T12" fmla="*/ 186 w 4456"/>
                  <a:gd name="T13" fmla="*/ 243 h 4092"/>
                  <a:gd name="T14" fmla="*/ 180 w 4456"/>
                  <a:gd name="T15" fmla="*/ 250 h 4092"/>
                  <a:gd name="T16" fmla="*/ 172 w 4456"/>
                  <a:gd name="T17" fmla="*/ 245 h 4092"/>
                  <a:gd name="T18" fmla="*/ 164 w 4456"/>
                  <a:gd name="T19" fmla="*/ 230 h 4092"/>
                  <a:gd name="T20" fmla="*/ 157 w 4456"/>
                  <a:gd name="T21" fmla="*/ 219 h 4092"/>
                  <a:gd name="T22" fmla="*/ 150 w 4456"/>
                  <a:gd name="T23" fmla="*/ 212 h 4092"/>
                  <a:gd name="T24" fmla="*/ 146 w 4456"/>
                  <a:gd name="T25" fmla="*/ 212 h 4092"/>
                  <a:gd name="T26" fmla="*/ 146 w 4456"/>
                  <a:gd name="T27" fmla="*/ 210 h 4092"/>
                  <a:gd name="T28" fmla="*/ 144 w 4456"/>
                  <a:gd name="T29" fmla="*/ 203 h 4092"/>
                  <a:gd name="T30" fmla="*/ 135 w 4456"/>
                  <a:gd name="T31" fmla="*/ 203 h 4092"/>
                  <a:gd name="T32" fmla="*/ 140 w 4456"/>
                  <a:gd name="T33" fmla="*/ 200 h 4092"/>
                  <a:gd name="T34" fmla="*/ 136 w 4456"/>
                  <a:gd name="T35" fmla="*/ 194 h 4092"/>
                  <a:gd name="T36" fmla="*/ 131 w 4456"/>
                  <a:gd name="T37" fmla="*/ 194 h 4092"/>
                  <a:gd name="T38" fmla="*/ 125 w 4456"/>
                  <a:gd name="T39" fmla="*/ 179 h 4092"/>
                  <a:gd name="T40" fmla="*/ 124 w 4456"/>
                  <a:gd name="T41" fmla="*/ 168 h 4092"/>
                  <a:gd name="T42" fmla="*/ 131 w 4456"/>
                  <a:gd name="T43" fmla="*/ 162 h 4092"/>
                  <a:gd name="T44" fmla="*/ 113 w 4456"/>
                  <a:gd name="T45" fmla="*/ 137 h 4092"/>
                  <a:gd name="T46" fmla="*/ 93 w 4456"/>
                  <a:gd name="T47" fmla="*/ 112 h 4092"/>
                  <a:gd name="T48" fmla="*/ 76 w 4456"/>
                  <a:gd name="T49" fmla="*/ 90 h 4092"/>
                  <a:gd name="T50" fmla="*/ 61 w 4456"/>
                  <a:gd name="T51" fmla="*/ 86 h 4092"/>
                  <a:gd name="T52" fmla="*/ 49 w 4456"/>
                  <a:gd name="T53" fmla="*/ 71 h 4092"/>
                  <a:gd name="T54" fmla="*/ 38 w 4456"/>
                  <a:gd name="T55" fmla="*/ 58 h 4092"/>
                  <a:gd name="T56" fmla="*/ 24 w 4456"/>
                  <a:gd name="T57" fmla="*/ 46 h 4092"/>
                  <a:gd name="T58" fmla="*/ 29 w 4456"/>
                  <a:gd name="T59" fmla="*/ 42 h 4092"/>
                  <a:gd name="T60" fmla="*/ 20 w 4456"/>
                  <a:gd name="T61" fmla="*/ 36 h 4092"/>
                  <a:gd name="T62" fmla="*/ 18 w 4456"/>
                  <a:gd name="T63" fmla="*/ 32 h 4092"/>
                  <a:gd name="T64" fmla="*/ 17 w 4456"/>
                  <a:gd name="T65" fmla="*/ 26 h 4092"/>
                  <a:gd name="T66" fmla="*/ 9 w 4456"/>
                  <a:gd name="T67" fmla="*/ 25 h 4092"/>
                  <a:gd name="T68" fmla="*/ 0 w 4456"/>
                  <a:gd name="T69" fmla="*/ 3 h 4092"/>
                  <a:gd name="T70" fmla="*/ 22 w 4456"/>
                  <a:gd name="T71" fmla="*/ 20 h 4092"/>
                  <a:gd name="T72" fmla="*/ 34 w 4456"/>
                  <a:gd name="T73" fmla="*/ 44 h 4092"/>
                  <a:gd name="T74" fmla="*/ 49 w 4456"/>
                  <a:gd name="T75" fmla="*/ 64 h 4092"/>
                  <a:gd name="T76" fmla="*/ 67 w 4456"/>
                  <a:gd name="T77" fmla="*/ 80 h 4092"/>
                  <a:gd name="T78" fmla="*/ 83 w 4456"/>
                  <a:gd name="T79" fmla="*/ 91 h 4092"/>
                  <a:gd name="T80" fmla="*/ 133 w 4456"/>
                  <a:gd name="T81" fmla="*/ 166 h 4092"/>
                  <a:gd name="T82" fmla="*/ 129 w 4456"/>
                  <a:gd name="T83" fmla="*/ 175 h 4092"/>
                  <a:gd name="T84" fmla="*/ 140 w 4456"/>
                  <a:gd name="T85" fmla="*/ 189 h 4092"/>
                  <a:gd name="T86" fmla="*/ 146 w 4456"/>
                  <a:gd name="T87" fmla="*/ 197 h 4092"/>
                  <a:gd name="T88" fmla="*/ 151 w 4456"/>
                  <a:gd name="T89" fmla="*/ 198 h 4092"/>
                  <a:gd name="T90" fmla="*/ 151 w 4456"/>
                  <a:gd name="T91" fmla="*/ 203 h 4092"/>
                  <a:gd name="T92" fmla="*/ 160 w 4456"/>
                  <a:gd name="T93" fmla="*/ 209 h 4092"/>
                  <a:gd name="T94" fmla="*/ 157 w 4456"/>
                  <a:gd name="T95" fmla="*/ 212 h 4092"/>
                  <a:gd name="T96" fmla="*/ 163 w 4456"/>
                  <a:gd name="T97" fmla="*/ 218 h 4092"/>
                  <a:gd name="T98" fmla="*/ 171 w 4456"/>
                  <a:gd name="T99" fmla="*/ 217 h 4092"/>
                  <a:gd name="T100" fmla="*/ 165 w 4456"/>
                  <a:gd name="T101" fmla="*/ 207 h 4092"/>
                  <a:gd name="T102" fmla="*/ 152 w 4456"/>
                  <a:gd name="T103" fmla="*/ 189 h 4092"/>
                  <a:gd name="T104" fmla="*/ 141 w 4456"/>
                  <a:gd name="T105" fmla="*/ 169 h 4092"/>
                  <a:gd name="T106" fmla="*/ 153 w 4456"/>
                  <a:gd name="T107" fmla="*/ 184 h 4092"/>
                  <a:gd name="T108" fmla="*/ 177 w 4456"/>
                  <a:gd name="T109" fmla="*/ 214 h 4092"/>
                  <a:gd name="T110" fmla="*/ 201 w 4456"/>
                  <a:gd name="T111" fmla="*/ 243 h 4092"/>
                  <a:gd name="T112" fmla="*/ 215 w 4456"/>
                  <a:gd name="T113" fmla="*/ 247 h 4092"/>
                  <a:gd name="T114" fmla="*/ 227 w 4456"/>
                  <a:gd name="T115" fmla="*/ 244 h 4092"/>
                  <a:gd name="T116" fmla="*/ 279 w 4456"/>
                  <a:gd name="T117" fmla="*/ 232 h 40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456" h="4092">
                    <a:moveTo>
                      <a:pt x="3343" y="4035"/>
                    </a:moveTo>
                    <a:lnTo>
                      <a:pt x="3316" y="4060"/>
                    </a:lnTo>
                    <a:lnTo>
                      <a:pt x="3288" y="4074"/>
                    </a:lnTo>
                    <a:lnTo>
                      <a:pt x="3256" y="4079"/>
                    </a:lnTo>
                    <a:lnTo>
                      <a:pt x="3223" y="4079"/>
                    </a:lnTo>
                    <a:lnTo>
                      <a:pt x="3188" y="4079"/>
                    </a:lnTo>
                    <a:lnTo>
                      <a:pt x="3152" y="4079"/>
                    </a:lnTo>
                    <a:lnTo>
                      <a:pt x="3117" y="4081"/>
                    </a:lnTo>
                    <a:lnTo>
                      <a:pt x="3082" y="4092"/>
                    </a:lnTo>
                    <a:lnTo>
                      <a:pt x="3036" y="4092"/>
                    </a:lnTo>
                    <a:lnTo>
                      <a:pt x="3039" y="4062"/>
                    </a:lnTo>
                    <a:lnTo>
                      <a:pt x="3050" y="4044"/>
                    </a:lnTo>
                    <a:lnTo>
                      <a:pt x="3071" y="4032"/>
                    </a:lnTo>
                    <a:lnTo>
                      <a:pt x="3096" y="4024"/>
                    </a:lnTo>
                    <a:lnTo>
                      <a:pt x="3122" y="4021"/>
                    </a:lnTo>
                    <a:lnTo>
                      <a:pt x="3150" y="4016"/>
                    </a:lnTo>
                    <a:lnTo>
                      <a:pt x="3177" y="4008"/>
                    </a:lnTo>
                    <a:lnTo>
                      <a:pt x="3196" y="3991"/>
                    </a:lnTo>
                    <a:lnTo>
                      <a:pt x="3172" y="3954"/>
                    </a:lnTo>
                    <a:lnTo>
                      <a:pt x="3142" y="3913"/>
                    </a:lnTo>
                    <a:lnTo>
                      <a:pt x="3112" y="3875"/>
                    </a:lnTo>
                    <a:lnTo>
                      <a:pt x="3082" y="3837"/>
                    </a:lnTo>
                    <a:lnTo>
                      <a:pt x="3050" y="3799"/>
                    </a:lnTo>
                    <a:lnTo>
                      <a:pt x="3017" y="3760"/>
                    </a:lnTo>
                    <a:lnTo>
                      <a:pt x="2985" y="3723"/>
                    </a:lnTo>
                    <a:lnTo>
                      <a:pt x="2955" y="3684"/>
                    </a:lnTo>
                    <a:lnTo>
                      <a:pt x="2939" y="3718"/>
                    </a:lnTo>
                    <a:lnTo>
                      <a:pt x="2909" y="3734"/>
                    </a:lnTo>
                    <a:lnTo>
                      <a:pt x="2870" y="3742"/>
                    </a:lnTo>
                    <a:lnTo>
                      <a:pt x="2833" y="3748"/>
                    </a:lnTo>
                    <a:lnTo>
                      <a:pt x="2803" y="3753"/>
                    </a:lnTo>
                    <a:lnTo>
                      <a:pt x="2789" y="3764"/>
                    </a:lnTo>
                    <a:lnTo>
                      <a:pt x="2797" y="3788"/>
                    </a:lnTo>
                    <a:lnTo>
                      <a:pt x="2838" y="3832"/>
                    </a:lnTo>
                    <a:lnTo>
                      <a:pt x="2849" y="3853"/>
                    </a:lnTo>
                    <a:lnTo>
                      <a:pt x="2865" y="3864"/>
                    </a:lnTo>
                    <a:lnTo>
                      <a:pt x="2884" y="3873"/>
                    </a:lnTo>
                    <a:lnTo>
                      <a:pt x="2903" y="3873"/>
                    </a:lnTo>
                    <a:lnTo>
                      <a:pt x="2925" y="3873"/>
                    </a:lnTo>
                    <a:lnTo>
                      <a:pt x="2946" y="3875"/>
                    </a:lnTo>
                    <a:lnTo>
                      <a:pt x="2965" y="3878"/>
                    </a:lnTo>
                    <a:lnTo>
                      <a:pt x="2981" y="3889"/>
                    </a:lnTo>
                    <a:lnTo>
                      <a:pt x="2960" y="3908"/>
                    </a:lnTo>
                    <a:lnTo>
                      <a:pt x="2944" y="3931"/>
                    </a:lnTo>
                    <a:lnTo>
                      <a:pt x="2935" y="3959"/>
                    </a:lnTo>
                    <a:lnTo>
                      <a:pt x="2935" y="3989"/>
                    </a:lnTo>
                    <a:lnTo>
                      <a:pt x="2903" y="3997"/>
                    </a:lnTo>
                    <a:lnTo>
                      <a:pt x="2875" y="3991"/>
                    </a:lnTo>
                    <a:lnTo>
                      <a:pt x="2854" y="3981"/>
                    </a:lnTo>
                    <a:lnTo>
                      <a:pt x="2838" y="3961"/>
                    </a:lnTo>
                    <a:lnTo>
                      <a:pt x="2822" y="3943"/>
                    </a:lnTo>
                    <a:lnTo>
                      <a:pt x="2803" y="3926"/>
                    </a:lnTo>
                    <a:lnTo>
                      <a:pt x="2778" y="3915"/>
                    </a:lnTo>
                    <a:lnTo>
                      <a:pt x="2748" y="3915"/>
                    </a:lnTo>
                    <a:lnTo>
                      <a:pt x="2778" y="3885"/>
                    </a:lnTo>
                    <a:lnTo>
                      <a:pt x="2745" y="3845"/>
                    </a:lnTo>
                    <a:lnTo>
                      <a:pt x="2718" y="3802"/>
                    </a:lnTo>
                    <a:lnTo>
                      <a:pt x="2688" y="3758"/>
                    </a:lnTo>
                    <a:lnTo>
                      <a:pt x="2658" y="3712"/>
                    </a:lnTo>
                    <a:lnTo>
                      <a:pt x="2628" y="3672"/>
                    </a:lnTo>
                    <a:lnTo>
                      <a:pt x="2593" y="3636"/>
                    </a:lnTo>
                    <a:lnTo>
                      <a:pt x="2553" y="3603"/>
                    </a:lnTo>
                    <a:lnTo>
                      <a:pt x="2509" y="3582"/>
                    </a:lnTo>
                    <a:lnTo>
                      <a:pt x="2523" y="3552"/>
                    </a:lnTo>
                    <a:lnTo>
                      <a:pt x="2526" y="3522"/>
                    </a:lnTo>
                    <a:lnTo>
                      <a:pt x="2515" y="3497"/>
                    </a:lnTo>
                    <a:lnTo>
                      <a:pt x="2498" y="3471"/>
                    </a:lnTo>
                    <a:lnTo>
                      <a:pt x="2477" y="3448"/>
                    </a:lnTo>
                    <a:lnTo>
                      <a:pt x="2452" y="3424"/>
                    </a:lnTo>
                    <a:lnTo>
                      <a:pt x="2431" y="3402"/>
                    </a:lnTo>
                    <a:lnTo>
                      <a:pt x="2411" y="3378"/>
                    </a:lnTo>
                    <a:lnTo>
                      <a:pt x="2403" y="3383"/>
                    </a:lnTo>
                    <a:lnTo>
                      <a:pt x="2392" y="3386"/>
                    </a:lnTo>
                    <a:lnTo>
                      <a:pt x="2381" y="3388"/>
                    </a:lnTo>
                    <a:lnTo>
                      <a:pt x="2368" y="3388"/>
                    </a:lnTo>
                    <a:lnTo>
                      <a:pt x="2357" y="3388"/>
                    </a:lnTo>
                    <a:lnTo>
                      <a:pt x="2346" y="3392"/>
                    </a:lnTo>
                    <a:lnTo>
                      <a:pt x="2335" y="3397"/>
                    </a:lnTo>
                    <a:lnTo>
                      <a:pt x="2325" y="3405"/>
                    </a:lnTo>
                    <a:lnTo>
                      <a:pt x="2314" y="3397"/>
                    </a:lnTo>
                    <a:lnTo>
                      <a:pt x="2311" y="3386"/>
                    </a:lnTo>
                    <a:lnTo>
                      <a:pt x="2314" y="3372"/>
                    </a:lnTo>
                    <a:lnTo>
                      <a:pt x="2314" y="3362"/>
                    </a:lnTo>
                    <a:lnTo>
                      <a:pt x="2327" y="3351"/>
                    </a:lnTo>
                    <a:lnTo>
                      <a:pt x="2344" y="3342"/>
                    </a:lnTo>
                    <a:lnTo>
                      <a:pt x="2357" y="3332"/>
                    </a:lnTo>
                    <a:lnTo>
                      <a:pt x="2371" y="3318"/>
                    </a:lnTo>
                    <a:lnTo>
                      <a:pt x="2352" y="3283"/>
                    </a:lnTo>
                    <a:lnTo>
                      <a:pt x="2327" y="3261"/>
                    </a:lnTo>
                    <a:lnTo>
                      <a:pt x="2302" y="3253"/>
                    </a:lnTo>
                    <a:lnTo>
                      <a:pt x="2276" y="3250"/>
                    </a:lnTo>
                    <a:lnTo>
                      <a:pt x="2246" y="3256"/>
                    </a:lnTo>
                    <a:lnTo>
                      <a:pt x="2216" y="3261"/>
                    </a:lnTo>
                    <a:lnTo>
                      <a:pt x="2184" y="3270"/>
                    </a:lnTo>
                    <a:lnTo>
                      <a:pt x="2154" y="3272"/>
                    </a:lnTo>
                    <a:lnTo>
                      <a:pt x="2154" y="3253"/>
                    </a:lnTo>
                    <a:lnTo>
                      <a:pt x="2161" y="3240"/>
                    </a:lnTo>
                    <a:lnTo>
                      <a:pt x="2173" y="3229"/>
                    </a:lnTo>
                    <a:lnTo>
                      <a:pt x="2186" y="3217"/>
                    </a:lnTo>
                    <a:lnTo>
                      <a:pt x="2200" y="3212"/>
                    </a:lnTo>
                    <a:lnTo>
                      <a:pt x="2216" y="3205"/>
                    </a:lnTo>
                    <a:lnTo>
                      <a:pt x="2230" y="3196"/>
                    </a:lnTo>
                    <a:lnTo>
                      <a:pt x="2240" y="3188"/>
                    </a:lnTo>
                    <a:lnTo>
                      <a:pt x="2230" y="3164"/>
                    </a:lnTo>
                    <a:lnTo>
                      <a:pt x="2221" y="3139"/>
                    </a:lnTo>
                    <a:lnTo>
                      <a:pt x="2208" y="3117"/>
                    </a:lnTo>
                    <a:lnTo>
                      <a:pt x="2186" y="3099"/>
                    </a:lnTo>
                    <a:lnTo>
                      <a:pt x="2173" y="3095"/>
                    </a:lnTo>
                    <a:lnTo>
                      <a:pt x="2156" y="3095"/>
                    </a:lnTo>
                    <a:lnTo>
                      <a:pt x="2145" y="3101"/>
                    </a:lnTo>
                    <a:lnTo>
                      <a:pt x="2131" y="3106"/>
                    </a:lnTo>
                    <a:lnTo>
                      <a:pt x="2118" y="3109"/>
                    </a:lnTo>
                    <a:lnTo>
                      <a:pt x="2108" y="3112"/>
                    </a:lnTo>
                    <a:lnTo>
                      <a:pt x="2094" y="3106"/>
                    </a:lnTo>
                    <a:lnTo>
                      <a:pt x="2083" y="3099"/>
                    </a:lnTo>
                    <a:lnTo>
                      <a:pt x="2129" y="3028"/>
                    </a:lnTo>
                    <a:lnTo>
                      <a:pt x="2099" y="2988"/>
                    </a:lnTo>
                    <a:lnTo>
                      <a:pt x="2066" y="2946"/>
                    </a:lnTo>
                    <a:lnTo>
                      <a:pt x="2031" y="2908"/>
                    </a:lnTo>
                    <a:lnTo>
                      <a:pt x="1999" y="2868"/>
                    </a:lnTo>
                    <a:lnTo>
                      <a:pt x="1969" y="2827"/>
                    </a:lnTo>
                    <a:lnTo>
                      <a:pt x="1947" y="2783"/>
                    </a:lnTo>
                    <a:lnTo>
                      <a:pt x="1933" y="2740"/>
                    </a:lnTo>
                    <a:lnTo>
                      <a:pt x="1930" y="2694"/>
                    </a:lnTo>
                    <a:lnTo>
                      <a:pt x="1955" y="2691"/>
                    </a:lnTo>
                    <a:lnTo>
                      <a:pt x="1977" y="2686"/>
                    </a:lnTo>
                    <a:lnTo>
                      <a:pt x="1999" y="2674"/>
                    </a:lnTo>
                    <a:lnTo>
                      <a:pt x="2018" y="2662"/>
                    </a:lnTo>
                    <a:lnTo>
                      <a:pt x="2037" y="2644"/>
                    </a:lnTo>
                    <a:lnTo>
                      <a:pt x="2055" y="2628"/>
                    </a:lnTo>
                    <a:lnTo>
                      <a:pt x="2072" y="2612"/>
                    </a:lnTo>
                    <a:lnTo>
                      <a:pt x="2089" y="2593"/>
                    </a:lnTo>
                    <a:lnTo>
                      <a:pt x="2043" y="2526"/>
                    </a:lnTo>
                    <a:lnTo>
                      <a:pt x="1995" y="2455"/>
                    </a:lnTo>
                    <a:lnTo>
                      <a:pt x="1950" y="2387"/>
                    </a:lnTo>
                    <a:lnTo>
                      <a:pt x="1901" y="2319"/>
                    </a:lnTo>
                    <a:lnTo>
                      <a:pt x="1852" y="2251"/>
                    </a:lnTo>
                    <a:lnTo>
                      <a:pt x="1801" y="2186"/>
                    </a:lnTo>
                    <a:lnTo>
                      <a:pt x="1748" y="2119"/>
                    </a:lnTo>
                    <a:lnTo>
                      <a:pt x="1697" y="2050"/>
                    </a:lnTo>
                    <a:lnTo>
                      <a:pt x="1646" y="1985"/>
                    </a:lnTo>
                    <a:lnTo>
                      <a:pt x="1595" y="1918"/>
                    </a:lnTo>
                    <a:lnTo>
                      <a:pt x="1540" y="1852"/>
                    </a:lnTo>
                    <a:lnTo>
                      <a:pt x="1489" y="1784"/>
                    </a:lnTo>
                    <a:lnTo>
                      <a:pt x="1436" y="1717"/>
                    </a:lnTo>
                    <a:lnTo>
                      <a:pt x="1385" y="1651"/>
                    </a:lnTo>
                    <a:lnTo>
                      <a:pt x="1334" y="1583"/>
                    </a:lnTo>
                    <a:lnTo>
                      <a:pt x="1281" y="1516"/>
                    </a:lnTo>
                    <a:lnTo>
                      <a:pt x="1249" y="1480"/>
                    </a:lnTo>
                    <a:lnTo>
                      <a:pt x="1214" y="1445"/>
                    </a:lnTo>
                    <a:lnTo>
                      <a:pt x="1179" y="1412"/>
                    </a:lnTo>
                    <a:lnTo>
                      <a:pt x="1140" y="1382"/>
                    </a:lnTo>
                    <a:lnTo>
                      <a:pt x="1103" y="1361"/>
                    </a:lnTo>
                    <a:lnTo>
                      <a:pt x="1062" y="1350"/>
                    </a:lnTo>
                    <a:lnTo>
                      <a:pt x="1016" y="1350"/>
                    </a:lnTo>
                    <a:lnTo>
                      <a:pt x="967" y="1369"/>
                    </a:lnTo>
                    <a:lnTo>
                      <a:pt x="939" y="1329"/>
                    </a:lnTo>
                    <a:lnTo>
                      <a:pt x="910" y="1290"/>
                    </a:lnTo>
                    <a:lnTo>
                      <a:pt x="880" y="1252"/>
                    </a:lnTo>
                    <a:lnTo>
                      <a:pt x="850" y="1214"/>
                    </a:lnTo>
                    <a:lnTo>
                      <a:pt x="817" y="1176"/>
                    </a:lnTo>
                    <a:lnTo>
                      <a:pt x="787" y="1140"/>
                    </a:lnTo>
                    <a:lnTo>
                      <a:pt x="757" y="1103"/>
                    </a:lnTo>
                    <a:lnTo>
                      <a:pt x="725" y="1068"/>
                    </a:lnTo>
                    <a:lnTo>
                      <a:pt x="695" y="1029"/>
                    </a:lnTo>
                    <a:lnTo>
                      <a:pt x="665" y="994"/>
                    </a:lnTo>
                    <a:lnTo>
                      <a:pt x="635" y="957"/>
                    </a:lnTo>
                    <a:lnTo>
                      <a:pt x="605" y="918"/>
                    </a:lnTo>
                    <a:lnTo>
                      <a:pt x="576" y="880"/>
                    </a:lnTo>
                    <a:lnTo>
                      <a:pt x="549" y="839"/>
                    </a:lnTo>
                    <a:lnTo>
                      <a:pt x="521" y="798"/>
                    </a:lnTo>
                    <a:lnTo>
                      <a:pt x="496" y="758"/>
                    </a:lnTo>
                    <a:lnTo>
                      <a:pt x="380" y="756"/>
                    </a:lnTo>
                    <a:lnTo>
                      <a:pt x="378" y="733"/>
                    </a:lnTo>
                    <a:lnTo>
                      <a:pt x="385" y="720"/>
                    </a:lnTo>
                    <a:lnTo>
                      <a:pt x="404" y="712"/>
                    </a:lnTo>
                    <a:lnTo>
                      <a:pt x="424" y="703"/>
                    </a:lnTo>
                    <a:lnTo>
                      <a:pt x="443" y="696"/>
                    </a:lnTo>
                    <a:lnTo>
                      <a:pt x="456" y="685"/>
                    </a:lnTo>
                    <a:lnTo>
                      <a:pt x="456" y="666"/>
                    </a:lnTo>
                    <a:lnTo>
                      <a:pt x="440" y="641"/>
                    </a:lnTo>
                    <a:lnTo>
                      <a:pt x="426" y="603"/>
                    </a:lnTo>
                    <a:lnTo>
                      <a:pt x="404" y="581"/>
                    </a:lnTo>
                    <a:lnTo>
                      <a:pt x="380" y="571"/>
                    </a:lnTo>
                    <a:lnTo>
                      <a:pt x="353" y="568"/>
                    </a:lnTo>
                    <a:lnTo>
                      <a:pt x="325" y="568"/>
                    </a:lnTo>
                    <a:lnTo>
                      <a:pt x="296" y="568"/>
                    </a:lnTo>
                    <a:lnTo>
                      <a:pt x="267" y="562"/>
                    </a:lnTo>
                    <a:lnTo>
                      <a:pt x="239" y="552"/>
                    </a:lnTo>
                    <a:lnTo>
                      <a:pt x="247" y="538"/>
                    </a:lnTo>
                    <a:lnTo>
                      <a:pt x="261" y="527"/>
                    </a:lnTo>
                    <a:lnTo>
                      <a:pt x="279" y="514"/>
                    </a:lnTo>
                    <a:lnTo>
                      <a:pt x="296" y="502"/>
                    </a:lnTo>
                    <a:lnTo>
                      <a:pt x="307" y="490"/>
                    </a:lnTo>
                    <a:lnTo>
                      <a:pt x="313" y="476"/>
                    </a:lnTo>
                    <a:lnTo>
                      <a:pt x="307" y="460"/>
                    </a:lnTo>
                    <a:lnTo>
                      <a:pt x="285" y="437"/>
                    </a:lnTo>
                    <a:lnTo>
                      <a:pt x="272" y="414"/>
                    </a:lnTo>
                    <a:lnTo>
                      <a:pt x="255" y="400"/>
                    </a:lnTo>
                    <a:lnTo>
                      <a:pt x="237" y="394"/>
                    </a:lnTo>
                    <a:lnTo>
                      <a:pt x="214" y="391"/>
                    </a:lnTo>
                    <a:lnTo>
                      <a:pt x="193" y="391"/>
                    </a:lnTo>
                    <a:lnTo>
                      <a:pt x="168" y="394"/>
                    </a:lnTo>
                    <a:lnTo>
                      <a:pt x="147" y="394"/>
                    </a:lnTo>
                    <a:lnTo>
                      <a:pt x="125" y="391"/>
                    </a:lnTo>
                    <a:lnTo>
                      <a:pt x="133" y="372"/>
                    </a:lnTo>
                    <a:lnTo>
                      <a:pt x="149" y="356"/>
                    </a:lnTo>
                    <a:lnTo>
                      <a:pt x="168" y="340"/>
                    </a:lnTo>
                    <a:lnTo>
                      <a:pt x="184" y="321"/>
                    </a:lnTo>
                    <a:lnTo>
                      <a:pt x="0" y="44"/>
                    </a:lnTo>
                    <a:lnTo>
                      <a:pt x="11" y="30"/>
                    </a:lnTo>
                    <a:lnTo>
                      <a:pt x="22" y="12"/>
                    </a:lnTo>
                    <a:lnTo>
                      <a:pt x="36" y="0"/>
                    </a:lnTo>
                    <a:lnTo>
                      <a:pt x="57" y="3"/>
                    </a:lnTo>
                    <a:lnTo>
                      <a:pt x="285" y="321"/>
                    </a:lnTo>
                    <a:lnTo>
                      <a:pt x="342" y="324"/>
                    </a:lnTo>
                    <a:lnTo>
                      <a:pt x="355" y="410"/>
                    </a:lnTo>
                    <a:lnTo>
                      <a:pt x="391" y="467"/>
                    </a:lnTo>
                    <a:lnTo>
                      <a:pt x="429" y="525"/>
                    </a:lnTo>
                    <a:lnTo>
                      <a:pt x="464" y="581"/>
                    </a:lnTo>
                    <a:lnTo>
                      <a:pt x="503" y="638"/>
                    </a:lnTo>
                    <a:lnTo>
                      <a:pt x="540" y="696"/>
                    </a:lnTo>
                    <a:lnTo>
                      <a:pt x="579" y="752"/>
                    </a:lnTo>
                    <a:lnTo>
                      <a:pt x="619" y="807"/>
                    </a:lnTo>
                    <a:lnTo>
                      <a:pt x="660" y="864"/>
                    </a:lnTo>
                    <a:lnTo>
                      <a:pt x="701" y="918"/>
                    </a:lnTo>
                    <a:lnTo>
                      <a:pt x="741" y="975"/>
                    </a:lnTo>
                    <a:lnTo>
                      <a:pt x="785" y="1029"/>
                    </a:lnTo>
                    <a:lnTo>
                      <a:pt x="828" y="1084"/>
                    </a:lnTo>
                    <a:lnTo>
                      <a:pt x="872" y="1138"/>
                    </a:lnTo>
                    <a:lnTo>
                      <a:pt x="918" y="1193"/>
                    </a:lnTo>
                    <a:lnTo>
                      <a:pt x="964" y="1244"/>
                    </a:lnTo>
                    <a:lnTo>
                      <a:pt x="1011" y="1299"/>
                    </a:lnTo>
                    <a:lnTo>
                      <a:pt x="1064" y="1285"/>
                    </a:lnTo>
                    <a:lnTo>
                      <a:pt x="1117" y="1287"/>
                    </a:lnTo>
                    <a:lnTo>
                      <a:pt x="1163" y="1306"/>
                    </a:lnTo>
                    <a:lnTo>
                      <a:pt x="1209" y="1334"/>
                    </a:lnTo>
                    <a:lnTo>
                      <a:pt x="1249" y="1369"/>
                    </a:lnTo>
                    <a:lnTo>
                      <a:pt x="1290" y="1407"/>
                    </a:lnTo>
                    <a:lnTo>
                      <a:pt x="1330" y="1447"/>
                    </a:lnTo>
                    <a:lnTo>
                      <a:pt x="1369" y="1488"/>
                    </a:lnTo>
                    <a:lnTo>
                      <a:pt x="2161" y="2536"/>
                    </a:lnTo>
                    <a:lnTo>
                      <a:pt x="2159" y="2566"/>
                    </a:lnTo>
                    <a:lnTo>
                      <a:pt x="2148" y="2596"/>
                    </a:lnTo>
                    <a:lnTo>
                      <a:pt x="2134" y="2626"/>
                    </a:lnTo>
                    <a:lnTo>
                      <a:pt x="2118" y="2651"/>
                    </a:lnTo>
                    <a:lnTo>
                      <a:pt x="2096" y="2674"/>
                    </a:lnTo>
                    <a:lnTo>
                      <a:pt x="2072" y="2694"/>
                    </a:lnTo>
                    <a:lnTo>
                      <a:pt x="2045" y="2710"/>
                    </a:lnTo>
                    <a:lnTo>
                      <a:pt x="2015" y="2721"/>
                    </a:lnTo>
                    <a:lnTo>
                      <a:pt x="2034" y="2762"/>
                    </a:lnTo>
                    <a:lnTo>
                      <a:pt x="2055" y="2803"/>
                    </a:lnTo>
                    <a:lnTo>
                      <a:pt x="2080" y="2843"/>
                    </a:lnTo>
                    <a:lnTo>
                      <a:pt x="2110" y="2881"/>
                    </a:lnTo>
                    <a:lnTo>
                      <a:pt x="2138" y="2916"/>
                    </a:lnTo>
                    <a:lnTo>
                      <a:pt x="2170" y="2954"/>
                    </a:lnTo>
                    <a:lnTo>
                      <a:pt x="2200" y="2993"/>
                    </a:lnTo>
                    <a:lnTo>
                      <a:pt x="2230" y="3028"/>
                    </a:lnTo>
                    <a:lnTo>
                      <a:pt x="2344" y="3014"/>
                    </a:lnTo>
                    <a:lnTo>
                      <a:pt x="2272" y="3085"/>
                    </a:lnTo>
                    <a:lnTo>
                      <a:pt x="2290" y="3099"/>
                    </a:lnTo>
                    <a:lnTo>
                      <a:pt x="2302" y="3115"/>
                    </a:lnTo>
                    <a:lnTo>
                      <a:pt x="2316" y="3134"/>
                    </a:lnTo>
                    <a:lnTo>
                      <a:pt x="2330" y="3150"/>
                    </a:lnTo>
                    <a:lnTo>
                      <a:pt x="2346" y="3164"/>
                    </a:lnTo>
                    <a:lnTo>
                      <a:pt x="2362" y="3171"/>
                    </a:lnTo>
                    <a:lnTo>
                      <a:pt x="2381" y="3171"/>
                    </a:lnTo>
                    <a:lnTo>
                      <a:pt x="2403" y="3159"/>
                    </a:lnTo>
                    <a:lnTo>
                      <a:pt x="2411" y="3159"/>
                    </a:lnTo>
                    <a:lnTo>
                      <a:pt x="2417" y="3164"/>
                    </a:lnTo>
                    <a:lnTo>
                      <a:pt x="2422" y="3169"/>
                    </a:lnTo>
                    <a:lnTo>
                      <a:pt x="2427" y="3175"/>
                    </a:lnTo>
                    <a:lnTo>
                      <a:pt x="2408" y="3191"/>
                    </a:lnTo>
                    <a:lnTo>
                      <a:pt x="2401" y="3207"/>
                    </a:lnTo>
                    <a:lnTo>
                      <a:pt x="2403" y="3224"/>
                    </a:lnTo>
                    <a:lnTo>
                      <a:pt x="2411" y="3240"/>
                    </a:lnTo>
                    <a:lnTo>
                      <a:pt x="2425" y="3256"/>
                    </a:lnTo>
                    <a:lnTo>
                      <a:pt x="2438" y="3272"/>
                    </a:lnTo>
                    <a:lnTo>
                      <a:pt x="2450" y="3288"/>
                    </a:lnTo>
                    <a:lnTo>
                      <a:pt x="2457" y="3305"/>
                    </a:lnTo>
                    <a:lnTo>
                      <a:pt x="2556" y="3321"/>
                    </a:lnTo>
                    <a:lnTo>
                      <a:pt x="2553" y="3335"/>
                    </a:lnTo>
                    <a:lnTo>
                      <a:pt x="2544" y="3346"/>
                    </a:lnTo>
                    <a:lnTo>
                      <a:pt x="2533" y="3356"/>
                    </a:lnTo>
                    <a:lnTo>
                      <a:pt x="2523" y="3365"/>
                    </a:lnTo>
                    <a:lnTo>
                      <a:pt x="2515" y="3372"/>
                    </a:lnTo>
                    <a:lnTo>
                      <a:pt x="2509" y="3383"/>
                    </a:lnTo>
                    <a:lnTo>
                      <a:pt x="2512" y="3395"/>
                    </a:lnTo>
                    <a:lnTo>
                      <a:pt x="2526" y="3408"/>
                    </a:lnTo>
                    <a:lnTo>
                      <a:pt x="2537" y="3432"/>
                    </a:lnTo>
                    <a:lnTo>
                      <a:pt x="2556" y="3454"/>
                    </a:lnTo>
                    <a:lnTo>
                      <a:pt x="2577" y="3473"/>
                    </a:lnTo>
                    <a:lnTo>
                      <a:pt x="2596" y="3495"/>
                    </a:lnTo>
                    <a:lnTo>
                      <a:pt x="2612" y="3487"/>
                    </a:lnTo>
                    <a:lnTo>
                      <a:pt x="2634" y="3481"/>
                    </a:lnTo>
                    <a:lnTo>
                      <a:pt x="2653" y="3481"/>
                    </a:lnTo>
                    <a:lnTo>
                      <a:pt x="2674" y="3481"/>
                    </a:lnTo>
                    <a:lnTo>
                      <a:pt x="2697" y="3481"/>
                    </a:lnTo>
                    <a:lnTo>
                      <a:pt x="2718" y="3481"/>
                    </a:lnTo>
                    <a:lnTo>
                      <a:pt x="2738" y="3476"/>
                    </a:lnTo>
                    <a:lnTo>
                      <a:pt x="2754" y="3467"/>
                    </a:lnTo>
                    <a:lnTo>
                      <a:pt x="2732" y="3430"/>
                    </a:lnTo>
                    <a:lnTo>
                      <a:pt x="2710" y="3397"/>
                    </a:lnTo>
                    <a:lnTo>
                      <a:pt x="2686" y="3365"/>
                    </a:lnTo>
                    <a:lnTo>
                      <a:pt x="2662" y="3332"/>
                    </a:lnTo>
                    <a:lnTo>
                      <a:pt x="2637" y="3302"/>
                    </a:lnTo>
                    <a:lnTo>
                      <a:pt x="2607" y="3270"/>
                    </a:lnTo>
                    <a:lnTo>
                      <a:pt x="2577" y="3237"/>
                    </a:lnTo>
                    <a:lnTo>
                      <a:pt x="2542" y="3205"/>
                    </a:lnTo>
                    <a:lnTo>
                      <a:pt x="2509" y="3141"/>
                    </a:lnTo>
                    <a:lnTo>
                      <a:pt x="2468" y="3082"/>
                    </a:lnTo>
                    <a:lnTo>
                      <a:pt x="2427" y="3023"/>
                    </a:lnTo>
                    <a:lnTo>
                      <a:pt x="2385" y="2963"/>
                    </a:lnTo>
                    <a:lnTo>
                      <a:pt x="2341" y="2903"/>
                    </a:lnTo>
                    <a:lnTo>
                      <a:pt x="2302" y="2843"/>
                    </a:lnTo>
                    <a:lnTo>
                      <a:pt x="2270" y="2778"/>
                    </a:lnTo>
                    <a:lnTo>
                      <a:pt x="2246" y="2713"/>
                    </a:lnTo>
                    <a:lnTo>
                      <a:pt x="2256" y="2702"/>
                    </a:lnTo>
                    <a:lnTo>
                      <a:pt x="2267" y="2697"/>
                    </a:lnTo>
                    <a:lnTo>
                      <a:pt x="2279" y="2697"/>
                    </a:lnTo>
                    <a:lnTo>
                      <a:pt x="2292" y="2697"/>
                    </a:lnTo>
                    <a:lnTo>
                      <a:pt x="2341" y="2780"/>
                    </a:lnTo>
                    <a:lnTo>
                      <a:pt x="2392" y="2865"/>
                    </a:lnTo>
                    <a:lnTo>
                      <a:pt x="2447" y="2946"/>
                    </a:lnTo>
                    <a:lnTo>
                      <a:pt x="2503" y="3028"/>
                    </a:lnTo>
                    <a:lnTo>
                      <a:pt x="2566" y="3106"/>
                    </a:lnTo>
                    <a:lnTo>
                      <a:pt x="2628" y="3185"/>
                    </a:lnTo>
                    <a:lnTo>
                      <a:pt x="2692" y="3264"/>
                    </a:lnTo>
                    <a:lnTo>
                      <a:pt x="2757" y="3340"/>
                    </a:lnTo>
                    <a:lnTo>
                      <a:pt x="2822" y="3418"/>
                    </a:lnTo>
                    <a:lnTo>
                      <a:pt x="2886" y="3495"/>
                    </a:lnTo>
                    <a:lnTo>
                      <a:pt x="2955" y="3573"/>
                    </a:lnTo>
                    <a:lnTo>
                      <a:pt x="3020" y="3649"/>
                    </a:lnTo>
                    <a:lnTo>
                      <a:pt x="3082" y="3728"/>
                    </a:lnTo>
                    <a:lnTo>
                      <a:pt x="3147" y="3804"/>
                    </a:lnTo>
                    <a:lnTo>
                      <a:pt x="3207" y="3885"/>
                    </a:lnTo>
                    <a:lnTo>
                      <a:pt x="3267" y="3965"/>
                    </a:lnTo>
                    <a:lnTo>
                      <a:pt x="3302" y="3968"/>
                    </a:lnTo>
                    <a:lnTo>
                      <a:pt x="3337" y="3968"/>
                    </a:lnTo>
                    <a:lnTo>
                      <a:pt x="3371" y="3968"/>
                    </a:lnTo>
                    <a:lnTo>
                      <a:pt x="3406" y="3961"/>
                    </a:lnTo>
                    <a:lnTo>
                      <a:pt x="3438" y="3954"/>
                    </a:lnTo>
                    <a:lnTo>
                      <a:pt x="3471" y="3945"/>
                    </a:lnTo>
                    <a:lnTo>
                      <a:pt x="3503" y="3938"/>
                    </a:lnTo>
                    <a:lnTo>
                      <a:pt x="3535" y="3926"/>
                    </a:lnTo>
                    <a:lnTo>
                      <a:pt x="3568" y="3915"/>
                    </a:lnTo>
                    <a:lnTo>
                      <a:pt x="3600" y="3905"/>
                    </a:lnTo>
                    <a:lnTo>
                      <a:pt x="3634" y="3894"/>
                    </a:lnTo>
                    <a:lnTo>
                      <a:pt x="3666" y="3883"/>
                    </a:lnTo>
                    <a:lnTo>
                      <a:pt x="3701" y="3875"/>
                    </a:lnTo>
                    <a:lnTo>
                      <a:pt x="3734" y="3867"/>
                    </a:lnTo>
                    <a:lnTo>
                      <a:pt x="3769" y="3861"/>
                    </a:lnTo>
                    <a:lnTo>
                      <a:pt x="3805" y="3855"/>
                    </a:lnTo>
                    <a:lnTo>
                      <a:pt x="4456" y="3704"/>
                    </a:lnTo>
                    <a:lnTo>
                      <a:pt x="4397" y="3764"/>
                    </a:lnTo>
                    <a:lnTo>
                      <a:pt x="3343" y="4035"/>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8" name="Freeform 163"/>
              <p:cNvSpPr>
                <a:spLocks/>
              </p:cNvSpPr>
              <p:nvPr/>
            </p:nvSpPr>
            <p:spPr bwMode="auto">
              <a:xfrm>
                <a:off x="4204" y="3793"/>
                <a:ext cx="309" cy="179"/>
              </a:xfrm>
              <a:custGeom>
                <a:avLst/>
                <a:gdLst>
                  <a:gd name="T0" fmla="*/ 54 w 1235"/>
                  <a:gd name="T1" fmla="*/ 44 h 717"/>
                  <a:gd name="T2" fmla="*/ 52 w 1235"/>
                  <a:gd name="T3" fmla="*/ 44 h 717"/>
                  <a:gd name="T4" fmla="*/ 51 w 1235"/>
                  <a:gd name="T5" fmla="*/ 42 h 717"/>
                  <a:gd name="T6" fmla="*/ 56 w 1235"/>
                  <a:gd name="T7" fmla="*/ 41 h 717"/>
                  <a:gd name="T8" fmla="*/ 61 w 1235"/>
                  <a:gd name="T9" fmla="*/ 40 h 717"/>
                  <a:gd name="T10" fmla="*/ 66 w 1235"/>
                  <a:gd name="T11" fmla="*/ 38 h 717"/>
                  <a:gd name="T12" fmla="*/ 70 w 1235"/>
                  <a:gd name="T13" fmla="*/ 36 h 717"/>
                  <a:gd name="T14" fmla="*/ 67 w 1235"/>
                  <a:gd name="T15" fmla="*/ 32 h 717"/>
                  <a:gd name="T16" fmla="*/ 64 w 1235"/>
                  <a:gd name="T17" fmla="*/ 28 h 717"/>
                  <a:gd name="T18" fmla="*/ 61 w 1235"/>
                  <a:gd name="T19" fmla="*/ 24 h 717"/>
                  <a:gd name="T20" fmla="*/ 57 w 1235"/>
                  <a:gd name="T21" fmla="*/ 20 h 717"/>
                  <a:gd name="T22" fmla="*/ 54 w 1235"/>
                  <a:gd name="T23" fmla="*/ 17 h 717"/>
                  <a:gd name="T24" fmla="*/ 50 w 1235"/>
                  <a:gd name="T25" fmla="*/ 13 h 717"/>
                  <a:gd name="T26" fmla="*/ 46 w 1235"/>
                  <a:gd name="T27" fmla="*/ 9 h 717"/>
                  <a:gd name="T28" fmla="*/ 43 w 1235"/>
                  <a:gd name="T29" fmla="*/ 5 h 717"/>
                  <a:gd name="T30" fmla="*/ 37 w 1235"/>
                  <a:gd name="T31" fmla="*/ 6 h 717"/>
                  <a:gd name="T32" fmla="*/ 32 w 1235"/>
                  <a:gd name="T33" fmla="*/ 7 h 717"/>
                  <a:gd name="T34" fmla="*/ 27 w 1235"/>
                  <a:gd name="T35" fmla="*/ 8 h 717"/>
                  <a:gd name="T36" fmla="*/ 23 w 1235"/>
                  <a:gd name="T37" fmla="*/ 10 h 717"/>
                  <a:gd name="T38" fmla="*/ 18 w 1235"/>
                  <a:gd name="T39" fmla="*/ 12 h 717"/>
                  <a:gd name="T40" fmla="*/ 13 w 1235"/>
                  <a:gd name="T41" fmla="*/ 13 h 717"/>
                  <a:gd name="T42" fmla="*/ 8 w 1235"/>
                  <a:gd name="T43" fmla="*/ 15 h 717"/>
                  <a:gd name="T44" fmla="*/ 4 w 1235"/>
                  <a:gd name="T45" fmla="*/ 17 h 717"/>
                  <a:gd name="T46" fmla="*/ 22 w 1235"/>
                  <a:gd name="T47" fmla="*/ 45 h 717"/>
                  <a:gd name="T48" fmla="*/ 15 w 1235"/>
                  <a:gd name="T49" fmla="*/ 38 h 717"/>
                  <a:gd name="T50" fmla="*/ 8 w 1235"/>
                  <a:gd name="T51" fmla="*/ 31 h 717"/>
                  <a:gd name="T52" fmla="*/ 3 w 1235"/>
                  <a:gd name="T53" fmla="*/ 24 h 717"/>
                  <a:gd name="T54" fmla="*/ 0 w 1235"/>
                  <a:gd name="T55" fmla="*/ 15 h 717"/>
                  <a:gd name="T56" fmla="*/ 6 w 1235"/>
                  <a:gd name="T57" fmla="*/ 13 h 717"/>
                  <a:gd name="T58" fmla="*/ 11 w 1235"/>
                  <a:gd name="T59" fmla="*/ 11 h 717"/>
                  <a:gd name="T60" fmla="*/ 17 w 1235"/>
                  <a:gd name="T61" fmla="*/ 9 h 717"/>
                  <a:gd name="T62" fmla="*/ 22 w 1235"/>
                  <a:gd name="T63" fmla="*/ 7 h 717"/>
                  <a:gd name="T64" fmla="*/ 28 w 1235"/>
                  <a:gd name="T65" fmla="*/ 5 h 717"/>
                  <a:gd name="T66" fmla="*/ 34 w 1235"/>
                  <a:gd name="T67" fmla="*/ 3 h 717"/>
                  <a:gd name="T68" fmla="*/ 40 w 1235"/>
                  <a:gd name="T69" fmla="*/ 1 h 717"/>
                  <a:gd name="T70" fmla="*/ 45 w 1235"/>
                  <a:gd name="T71" fmla="*/ 0 h 717"/>
                  <a:gd name="T72" fmla="*/ 49 w 1235"/>
                  <a:gd name="T73" fmla="*/ 5 h 717"/>
                  <a:gd name="T74" fmla="*/ 53 w 1235"/>
                  <a:gd name="T75" fmla="*/ 10 h 717"/>
                  <a:gd name="T76" fmla="*/ 58 w 1235"/>
                  <a:gd name="T77" fmla="*/ 14 h 717"/>
                  <a:gd name="T78" fmla="*/ 62 w 1235"/>
                  <a:gd name="T79" fmla="*/ 19 h 717"/>
                  <a:gd name="T80" fmla="*/ 67 w 1235"/>
                  <a:gd name="T81" fmla="*/ 23 h 717"/>
                  <a:gd name="T82" fmla="*/ 71 w 1235"/>
                  <a:gd name="T83" fmla="*/ 28 h 717"/>
                  <a:gd name="T84" fmla="*/ 74 w 1235"/>
                  <a:gd name="T85" fmla="*/ 33 h 717"/>
                  <a:gd name="T86" fmla="*/ 77 w 1235"/>
                  <a:gd name="T87" fmla="*/ 38 h 717"/>
                  <a:gd name="T88" fmla="*/ 72 w 1235"/>
                  <a:gd name="T89" fmla="*/ 40 h 717"/>
                  <a:gd name="T90" fmla="*/ 66 w 1235"/>
                  <a:gd name="T91" fmla="*/ 41 h 717"/>
                  <a:gd name="T92" fmla="*/ 60 w 1235"/>
                  <a:gd name="T93" fmla="*/ 42 h 717"/>
                  <a:gd name="T94" fmla="*/ 55 w 1235"/>
                  <a:gd name="T95" fmla="*/ 44 h 7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235" h="717">
                    <a:moveTo>
                      <a:pt x="876" y="709"/>
                    </a:moveTo>
                    <a:lnTo>
                      <a:pt x="860" y="709"/>
                    </a:lnTo>
                    <a:lnTo>
                      <a:pt x="843" y="709"/>
                    </a:lnTo>
                    <a:lnTo>
                      <a:pt x="827" y="707"/>
                    </a:lnTo>
                    <a:lnTo>
                      <a:pt x="816" y="693"/>
                    </a:lnTo>
                    <a:lnTo>
                      <a:pt x="816" y="679"/>
                    </a:lnTo>
                    <a:lnTo>
                      <a:pt x="855" y="666"/>
                    </a:lnTo>
                    <a:lnTo>
                      <a:pt x="892" y="655"/>
                    </a:lnTo>
                    <a:lnTo>
                      <a:pt x="933" y="647"/>
                    </a:lnTo>
                    <a:lnTo>
                      <a:pt x="974" y="638"/>
                    </a:lnTo>
                    <a:lnTo>
                      <a:pt x="1012" y="627"/>
                    </a:lnTo>
                    <a:lnTo>
                      <a:pt x="1050" y="617"/>
                    </a:lnTo>
                    <a:lnTo>
                      <a:pt x="1085" y="603"/>
                    </a:lnTo>
                    <a:lnTo>
                      <a:pt x="1120" y="584"/>
                    </a:lnTo>
                    <a:lnTo>
                      <a:pt x="1102" y="548"/>
                    </a:lnTo>
                    <a:lnTo>
                      <a:pt x="1077" y="516"/>
                    </a:lnTo>
                    <a:lnTo>
                      <a:pt x="1056" y="483"/>
                    </a:lnTo>
                    <a:lnTo>
                      <a:pt x="1028" y="451"/>
                    </a:lnTo>
                    <a:lnTo>
                      <a:pt x="1004" y="421"/>
                    </a:lnTo>
                    <a:lnTo>
                      <a:pt x="977" y="389"/>
                    </a:lnTo>
                    <a:lnTo>
                      <a:pt x="947" y="359"/>
                    </a:lnTo>
                    <a:lnTo>
                      <a:pt x="917" y="329"/>
                    </a:lnTo>
                    <a:lnTo>
                      <a:pt x="887" y="299"/>
                    </a:lnTo>
                    <a:lnTo>
                      <a:pt x="857" y="269"/>
                    </a:lnTo>
                    <a:lnTo>
                      <a:pt x="827" y="236"/>
                    </a:lnTo>
                    <a:lnTo>
                      <a:pt x="797" y="206"/>
                    </a:lnTo>
                    <a:lnTo>
                      <a:pt x="767" y="176"/>
                    </a:lnTo>
                    <a:lnTo>
                      <a:pt x="737" y="148"/>
                    </a:lnTo>
                    <a:lnTo>
                      <a:pt x="707" y="118"/>
                    </a:lnTo>
                    <a:lnTo>
                      <a:pt x="681" y="84"/>
                    </a:lnTo>
                    <a:lnTo>
                      <a:pt x="640" y="90"/>
                    </a:lnTo>
                    <a:lnTo>
                      <a:pt x="596" y="95"/>
                    </a:lnTo>
                    <a:lnTo>
                      <a:pt x="556" y="104"/>
                    </a:lnTo>
                    <a:lnTo>
                      <a:pt x="515" y="114"/>
                    </a:lnTo>
                    <a:lnTo>
                      <a:pt x="478" y="123"/>
                    </a:lnTo>
                    <a:lnTo>
                      <a:pt x="436" y="134"/>
                    </a:lnTo>
                    <a:lnTo>
                      <a:pt x="398" y="148"/>
                    </a:lnTo>
                    <a:lnTo>
                      <a:pt x="360" y="158"/>
                    </a:lnTo>
                    <a:lnTo>
                      <a:pt x="319" y="171"/>
                    </a:lnTo>
                    <a:lnTo>
                      <a:pt x="282" y="188"/>
                    </a:lnTo>
                    <a:lnTo>
                      <a:pt x="243" y="201"/>
                    </a:lnTo>
                    <a:lnTo>
                      <a:pt x="206" y="218"/>
                    </a:lnTo>
                    <a:lnTo>
                      <a:pt x="171" y="231"/>
                    </a:lnTo>
                    <a:lnTo>
                      <a:pt x="132" y="247"/>
                    </a:lnTo>
                    <a:lnTo>
                      <a:pt x="94" y="264"/>
                    </a:lnTo>
                    <a:lnTo>
                      <a:pt x="56" y="280"/>
                    </a:lnTo>
                    <a:lnTo>
                      <a:pt x="382" y="687"/>
                    </a:lnTo>
                    <a:lnTo>
                      <a:pt x="342" y="717"/>
                    </a:lnTo>
                    <a:lnTo>
                      <a:pt x="293" y="668"/>
                    </a:lnTo>
                    <a:lnTo>
                      <a:pt x="241" y="617"/>
                    </a:lnTo>
                    <a:lnTo>
                      <a:pt x="187" y="562"/>
                    </a:lnTo>
                    <a:lnTo>
                      <a:pt x="132" y="502"/>
                    </a:lnTo>
                    <a:lnTo>
                      <a:pt x="83" y="443"/>
                    </a:lnTo>
                    <a:lnTo>
                      <a:pt x="42" y="381"/>
                    </a:lnTo>
                    <a:lnTo>
                      <a:pt x="12" y="315"/>
                    </a:lnTo>
                    <a:lnTo>
                      <a:pt x="0" y="250"/>
                    </a:lnTo>
                    <a:lnTo>
                      <a:pt x="42" y="229"/>
                    </a:lnTo>
                    <a:lnTo>
                      <a:pt x="86" y="210"/>
                    </a:lnTo>
                    <a:lnTo>
                      <a:pt x="129" y="190"/>
                    </a:lnTo>
                    <a:lnTo>
                      <a:pt x="173" y="174"/>
                    </a:lnTo>
                    <a:lnTo>
                      <a:pt x="219" y="158"/>
                    </a:lnTo>
                    <a:lnTo>
                      <a:pt x="263" y="139"/>
                    </a:lnTo>
                    <a:lnTo>
                      <a:pt x="309" y="125"/>
                    </a:lnTo>
                    <a:lnTo>
                      <a:pt x="355" y="109"/>
                    </a:lnTo>
                    <a:lnTo>
                      <a:pt x="401" y="95"/>
                    </a:lnTo>
                    <a:lnTo>
                      <a:pt x="448" y="79"/>
                    </a:lnTo>
                    <a:lnTo>
                      <a:pt x="494" y="65"/>
                    </a:lnTo>
                    <a:lnTo>
                      <a:pt x="540" y="52"/>
                    </a:lnTo>
                    <a:lnTo>
                      <a:pt x="586" y="38"/>
                    </a:lnTo>
                    <a:lnTo>
                      <a:pt x="631" y="25"/>
                    </a:lnTo>
                    <a:lnTo>
                      <a:pt x="679" y="14"/>
                    </a:lnTo>
                    <a:lnTo>
                      <a:pt x="725" y="0"/>
                    </a:lnTo>
                    <a:lnTo>
                      <a:pt x="751" y="41"/>
                    </a:lnTo>
                    <a:lnTo>
                      <a:pt x="781" y="79"/>
                    </a:lnTo>
                    <a:lnTo>
                      <a:pt x="813" y="120"/>
                    </a:lnTo>
                    <a:lnTo>
                      <a:pt x="850" y="158"/>
                    </a:lnTo>
                    <a:lnTo>
                      <a:pt x="885" y="193"/>
                    </a:lnTo>
                    <a:lnTo>
                      <a:pt x="920" y="231"/>
                    </a:lnTo>
                    <a:lnTo>
                      <a:pt x="955" y="266"/>
                    </a:lnTo>
                    <a:lnTo>
                      <a:pt x="993" y="301"/>
                    </a:lnTo>
                    <a:lnTo>
                      <a:pt x="1028" y="340"/>
                    </a:lnTo>
                    <a:lnTo>
                      <a:pt x="1063" y="375"/>
                    </a:lnTo>
                    <a:lnTo>
                      <a:pt x="1097" y="413"/>
                    </a:lnTo>
                    <a:lnTo>
                      <a:pt x="1129" y="451"/>
                    </a:lnTo>
                    <a:lnTo>
                      <a:pt x="1159" y="490"/>
                    </a:lnTo>
                    <a:lnTo>
                      <a:pt x="1189" y="530"/>
                    </a:lnTo>
                    <a:lnTo>
                      <a:pt x="1213" y="571"/>
                    </a:lnTo>
                    <a:lnTo>
                      <a:pt x="1235" y="611"/>
                    </a:lnTo>
                    <a:lnTo>
                      <a:pt x="1194" y="636"/>
                    </a:lnTo>
                    <a:lnTo>
                      <a:pt x="1150" y="649"/>
                    </a:lnTo>
                    <a:lnTo>
                      <a:pt x="1104" y="657"/>
                    </a:lnTo>
                    <a:lnTo>
                      <a:pt x="1056" y="663"/>
                    </a:lnTo>
                    <a:lnTo>
                      <a:pt x="1007" y="666"/>
                    </a:lnTo>
                    <a:lnTo>
                      <a:pt x="961" y="673"/>
                    </a:lnTo>
                    <a:lnTo>
                      <a:pt x="917" y="687"/>
                    </a:lnTo>
                    <a:lnTo>
                      <a:pt x="876" y="709"/>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9" name="Freeform 164"/>
              <p:cNvSpPr>
                <a:spLocks/>
              </p:cNvSpPr>
              <p:nvPr/>
            </p:nvSpPr>
            <p:spPr bwMode="auto">
              <a:xfrm>
                <a:off x="4392" y="3992"/>
                <a:ext cx="74" cy="75"/>
              </a:xfrm>
              <a:custGeom>
                <a:avLst/>
                <a:gdLst>
                  <a:gd name="T0" fmla="*/ 18 w 298"/>
                  <a:gd name="T1" fmla="*/ 6 h 304"/>
                  <a:gd name="T2" fmla="*/ 16 w 298"/>
                  <a:gd name="T3" fmla="*/ 6 h 304"/>
                  <a:gd name="T4" fmla="*/ 14 w 298"/>
                  <a:gd name="T5" fmla="*/ 6 h 304"/>
                  <a:gd name="T6" fmla="*/ 12 w 298"/>
                  <a:gd name="T7" fmla="*/ 5 h 304"/>
                  <a:gd name="T8" fmla="*/ 10 w 298"/>
                  <a:gd name="T9" fmla="*/ 5 h 304"/>
                  <a:gd name="T10" fmla="*/ 8 w 298"/>
                  <a:gd name="T11" fmla="*/ 4 h 304"/>
                  <a:gd name="T12" fmla="*/ 6 w 298"/>
                  <a:gd name="T13" fmla="*/ 5 h 304"/>
                  <a:gd name="T14" fmla="*/ 5 w 298"/>
                  <a:gd name="T15" fmla="*/ 6 h 304"/>
                  <a:gd name="T16" fmla="*/ 4 w 298"/>
                  <a:gd name="T17" fmla="*/ 8 h 304"/>
                  <a:gd name="T18" fmla="*/ 4 w 298"/>
                  <a:gd name="T19" fmla="*/ 9 h 304"/>
                  <a:gd name="T20" fmla="*/ 4 w 298"/>
                  <a:gd name="T21" fmla="*/ 11 h 304"/>
                  <a:gd name="T22" fmla="*/ 5 w 298"/>
                  <a:gd name="T23" fmla="*/ 12 h 304"/>
                  <a:gd name="T24" fmla="*/ 6 w 298"/>
                  <a:gd name="T25" fmla="*/ 13 h 304"/>
                  <a:gd name="T26" fmla="*/ 7 w 298"/>
                  <a:gd name="T27" fmla="*/ 14 h 304"/>
                  <a:gd name="T28" fmla="*/ 8 w 298"/>
                  <a:gd name="T29" fmla="*/ 15 h 304"/>
                  <a:gd name="T30" fmla="*/ 9 w 298"/>
                  <a:gd name="T31" fmla="*/ 15 h 304"/>
                  <a:gd name="T32" fmla="*/ 10 w 298"/>
                  <a:gd name="T33" fmla="*/ 16 h 304"/>
                  <a:gd name="T34" fmla="*/ 11 w 298"/>
                  <a:gd name="T35" fmla="*/ 16 h 304"/>
                  <a:gd name="T36" fmla="*/ 11 w 298"/>
                  <a:gd name="T37" fmla="*/ 18 h 304"/>
                  <a:gd name="T38" fmla="*/ 9 w 298"/>
                  <a:gd name="T39" fmla="*/ 19 h 304"/>
                  <a:gd name="T40" fmla="*/ 8 w 298"/>
                  <a:gd name="T41" fmla="*/ 19 h 304"/>
                  <a:gd name="T42" fmla="*/ 6 w 298"/>
                  <a:gd name="T43" fmla="*/ 19 h 304"/>
                  <a:gd name="T44" fmla="*/ 5 w 298"/>
                  <a:gd name="T45" fmla="*/ 18 h 304"/>
                  <a:gd name="T46" fmla="*/ 3 w 298"/>
                  <a:gd name="T47" fmla="*/ 17 h 304"/>
                  <a:gd name="T48" fmla="*/ 2 w 298"/>
                  <a:gd name="T49" fmla="*/ 16 h 304"/>
                  <a:gd name="T50" fmla="*/ 1 w 298"/>
                  <a:gd name="T51" fmla="*/ 15 h 304"/>
                  <a:gd name="T52" fmla="*/ 0 w 298"/>
                  <a:gd name="T53" fmla="*/ 13 h 304"/>
                  <a:gd name="T54" fmla="*/ 0 w 298"/>
                  <a:gd name="T55" fmla="*/ 11 h 304"/>
                  <a:gd name="T56" fmla="*/ 0 w 298"/>
                  <a:gd name="T57" fmla="*/ 9 h 304"/>
                  <a:gd name="T58" fmla="*/ 1 w 298"/>
                  <a:gd name="T59" fmla="*/ 6 h 304"/>
                  <a:gd name="T60" fmla="*/ 2 w 298"/>
                  <a:gd name="T61" fmla="*/ 4 h 304"/>
                  <a:gd name="T62" fmla="*/ 3 w 298"/>
                  <a:gd name="T63" fmla="*/ 3 h 304"/>
                  <a:gd name="T64" fmla="*/ 5 w 298"/>
                  <a:gd name="T65" fmla="*/ 1 h 304"/>
                  <a:gd name="T66" fmla="*/ 6 w 298"/>
                  <a:gd name="T67" fmla="*/ 0 h 304"/>
                  <a:gd name="T68" fmla="*/ 9 w 298"/>
                  <a:gd name="T69" fmla="*/ 0 h 304"/>
                  <a:gd name="T70" fmla="*/ 10 w 298"/>
                  <a:gd name="T71" fmla="*/ 1 h 304"/>
                  <a:gd name="T72" fmla="*/ 11 w 298"/>
                  <a:gd name="T73" fmla="*/ 1 h 304"/>
                  <a:gd name="T74" fmla="*/ 13 w 298"/>
                  <a:gd name="T75" fmla="*/ 1 h 304"/>
                  <a:gd name="T76" fmla="*/ 14 w 298"/>
                  <a:gd name="T77" fmla="*/ 2 h 304"/>
                  <a:gd name="T78" fmla="*/ 16 w 298"/>
                  <a:gd name="T79" fmla="*/ 2 h 304"/>
                  <a:gd name="T80" fmla="*/ 17 w 298"/>
                  <a:gd name="T81" fmla="*/ 3 h 304"/>
                  <a:gd name="T82" fmla="*/ 18 w 298"/>
                  <a:gd name="T83" fmla="*/ 5 h 304"/>
                  <a:gd name="T84" fmla="*/ 18 w 298"/>
                  <a:gd name="T85" fmla="*/ 6 h 30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8" h="304">
                    <a:moveTo>
                      <a:pt x="298" y="103"/>
                    </a:moveTo>
                    <a:lnTo>
                      <a:pt x="265" y="101"/>
                    </a:lnTo>
                    <a:lnTo>
                      <a:pt x="233" y="94"/>
                    </a:lnTo>
                    <a:lnTo>
                      <a:pt x="198" y="84"/>
                    </a:lnTo>
                    <a:lnTo>
                      <a:pt x="165" y="76"/>
                    </a:lnTo>
                    <a:lnTo>
                      <a:pt x="133" y="71"/>
                    </a:lnTo>
                    <a:lnTo>
                      <a:pt x="106" y="76"/>
                    </a:lnTo>
                    <a:lnTo>
                      <a:pt x="81" y="94"/>
                    </a:lnTo>
                    <a:lnTo>
                      <a:pt x="64" y="131"/>
                    </a:lnTo>
                    <a:lnTo>
                      <a:pt x="64" y="152"/>
                    </a:lnTo>
                    <a:lnTo>
                      <a:pt x="73" y="173"/>
                    </a:lnTo>
                    <a:lnTo>
                      <a:pt x="81" y="193"/>
                    </a:lnTo>
                    <a:lnTo>
                      <a:pt x="94" y="212"/>
                    </a:lnTo>
                    <a:lnTo>
                      <a:pt x="108" y="225"/>
                    </a:lnTo>
                    <a:lnTo>
                      <a:pt x="124" y="239"/>
                    </a:lnTo>
                    <a:lnTo>
                      <a:pt x="143" y="253"/>
                    </a:lnTo>
                    <a:lnTo>
                      <a:pt x="163" y="260"/>
                    </a:lnTo>
                    <a:lnTo>
                      <a:pt x="179" y="260"/>
                    </a:lnTo>
                    <a:lnTo>
                      <a:pt x="179" y="290"/>
                    </a:lnTo>
                    <a:lnTo>
                      <a:pt x="152" y="302"/>
                    </a:lnTo>
                    <a:lnTo>
                      <a:pt x="127" y="304"/>
                    </a:lnTo>
                    <a:lnTo>
                      <a:pt x="101" y="302"/>
                    </a:lnTo>
                    <a:lnTo>
                      <a:pt x="76" y="293"/>
                    </a:lnTo>
                    <a:lnTo>
                      <a:pt x="54" y="279"/>
                    </a:lnTo>
                    <a:lnTo>
                      <a:pt x="35" y="260"/>
                    </a:lnTo>
                    <a:lnTo>
                      <a:pt x="18" y="239"/>
                    </a:lnTo>
                    <a:lnTo>
                      <a:pt x="5" y="217"/>
                    </a:lnTo>
                    <a:lnTo>
                      <a:pt x="0" y="179"/>
                    </a:lnTo>
                    <a:lnTo>
                      <a:pt x="2" y="141"/>
                    </a:lnTo>
                    <a:lnTo>
                      <a:pt x="11" y="106"/>
                    </a:lnTo>
                    <a:lnTo>
                      <a:pt x="27" y="73"/>
                    </a:lnTo>
                    <a:lnTo>
                      <a:pt x="48" y="46"/>
                    </a:lnTo>
                    <a:lnTo>
                      <a:pt x="76" y="24"/>
                    </a:lnTo>
                    <a:lnTo>
                      <a:pt x="106" y="8"/>
                    </a:lnTo>
                    <a:lnTo>
                      <a:pt x="141" y="0"/>
                    </a:lnTo>
                    <a:lnTo>
                      <a:pt x="163" y="11"/>
                    </a:lnTo>
                    <a:lnTo>
                      <a:pt x="187" y="16"/>
                    </a:lnTo>
                    <a:lnTo>
                      <a:pt x="212" y="24"/>
                    </a:lnTo>
                    <a:lnTo>
                      <a:pt x="235" y="30"/>
                    </a:lnTo>
                    <a:lnTo>
                      <a:pt x="258" y="41"/>
                    </a:lnTo>
                    <a:lnTo>
                      <a:pt x="277" y="54"/>
                    </a:lnTo>
                    <a:lnTo>
                      <a:pt x="290" y="76"/>
                    </a:lnTo>
                    <a:lnTo>
                      <a:pt x="298" y="103"/>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20" name="Freeform 165"/>
              <p:cNvSpPr>
                <a:spLocks/>
              </p:cNvSpPr>
              <p:nvPr/>
            </p:nvSpPr>
            <p:spPr bwMode="auto">
              <a:xfrm>
                <a:off x="4059" y="3614"/>
                <a:ext cx="284" cy="172"/>
              </a:xfrm>
              <a:custGeom>
                <a:avLst/>
                <a:gdLst>
                  <a:gd name="T0" fmla="*/ 58 w 1138"/>
                  <a:gd name="T1" fmla="*/ 33 h 687"/>
                  <a:gd name="T2" fmla="*/ 60 w 1138"/>
                  <a:gd name="T3" fmla="*/ 31 h 687"/>
                  <a:gd name="T4" fmla="*/ 62 w 1138"/>
                  <a:gd name="T5" fmla="*/ 30 h 687"/>
                  <a:gd name="T6" fmla="*/ 65 w 1138"/>
                  <a:gd name="T7" fmla="*/ 28 h 687"/>
                  <a:gd name="T8" fmla="*/ 44 w 1138"/>
                  <a:gd name="T9" fmla="*/ 5 h 687"/>
                  <a:gd name="T10" fmla="*/ 39 w 1138"/>
                  <a:gd name="T11" fmla="*/ 6 h 687"/>
                  <a:gd name="T12" fmla="*/ 34 w 1138"/>
                  <a:gd name="T13" fmla="*/ 7 h 687"/>
                  <a:gd name="T14" fmla="*/ 30 w 1138"/>
                  <a:gd name="T15" fmla="*/ 8 h 687"/>
                  <a:gd name="T16" fmla="*/ 25 w 1138"/>
                  <a:gd name="T17" fmla="*/ 9 h 687"/>
                  <a:gd name="T18" fmla="*/ 20 w 1138"/>
                  <a:gd name="T19" fmla="*/ 10 h 687"/>
                  <a:gd name="T20" fmla="*/ 15 w 1138"/>
                  <a:gd name="T21" fmla="*/ 12 h 687"/>
                  <a:gd name="T22" fmla="*/ 11 w 1138"/>
                  <a:gd name="T23" fmla="*/ 13 h 687"/>
                  <a:gd name="T24" fmla="*/ 6 w 1138"/>
                  <a:gd name="T25" fmla="*/ 15 h 687"/>
                  <a:gd name="T26" fmla="*/ 23 w 1138"/>
                  <a:gd name="T27" fmla="*/ 43 h 687"/>
                  <a:gd name="T28" fmla="*/ 17 w 1138"/>
                  <a:gd name="T29" fmla="*/ 37 h 687"/>
                  <a:gd name="T30" fmla="*/ 12 w 1138"/>
                  <a:gd name="T31" fmla="*/ 30 h 687"/>
                  <a:gd name="T32" fmla="*/ 7 w 1138"/>
                  <a:gd name="T33" fmla="*/ 22 h 687"/>
                  <a:gd name="T34" fmla="*/ 0 w 1138"/>
                  <a:gd name="T35" fmla="*/ 16 h 687"/>
                  <a:gd name="T36" fmla="*/ 1 w 1138"/>
                  <a:gd name="T37" fmla="*/ 13 h 687"/>
                  <a:gd name="T38" fmla="*/ 3 w 1138"/>
                  <a:gd name="T39" fmla="*/ 12 h 687"/>
                  <a:gd name="T40" fmla="*/ 5 w 1138"/>
                  <a:gd name="T41" fmla="*/ 12 h 687"/>
                  <a:gd name="T42" fmla="*/ 6 w 1138"/>
                  <a:gd name="T43" fmla="*/ 10 h 687"/>
                  <a:gd name="T44" fmla="*/ 11 w 1138"/>
                  <a:gd name="T45" fmla="*/ 9 h 687"/>
                  <a:gd name="T46" fmla="*/ 16 w 1138"/>
                  <a:gd name="T47" fmla="*/ 7 h 687"/>
                  <a:gd name="T48" fmla="*/ 21 w 1138"/>
                  <a:gd name="T49" fmla="*/ 6 h 687"/>
                  <a:gd name="T50" fmla="*/ 26 w 1138"/>
                  <a:gd name="T51" fmla="*/ 4 h 687"/>
                  <a:gd name="T52" fmla="*/ 31 w 1138"/>
                  <a:gd name="T53" fmla="*/ 3 h 687"/>
                  <a:gd name="T54" fmla="*/ 36 w 1138"/>
                  <a:gd name="T55" fmla="*/ 2 h 687"/>
                  <a:gd name="T56" fmla="*/ 42 w 1138"/>
                  <a:gd name="T57" fmla="*/ 1 h 687"/>
                  <a:gd name="T58" fmla="*/ 47 w 1138"/>
                  <a:gd name="T59" fmla="*/ 0 h 687"/>
                  <a:gd name="T60" fmla="*/ 70 w 1138"/>
                  <a:gd name="T61" fmla="*/ 28 h 687"/>
                  <a:gd name="T62" fmla="*/ 67 w 1138"/>
                  <a:gd name="T63" fmla="*/ 31 h 687"/>
                  <a:gd name="T64" fmla="*/ 64 w 1138"/>
                  <a:gd name="T65" fmla="*/ 33 h 687"/>
                  <a:gd name="T66" fmla="*/ 60 w 1138"/>
                  <a:gd name="T67" fmla="*/ 34 h 6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38" h="687">
                    <a:moveTo>
                      <a:pt x="934" y="552"/>
                    </a:moveTo>
                    <a:lnTo>
                      <a:pt x="931" y="525"/>
                    </a:lnTo>
                    <a:lnTo>
                      <a:pt x="940" y="502"/>
                    </a:lnTo>
                    <a:lnTo>
                      <a:pt x="956" y="490"/>
                    </a:lnTo>
                    <a:lnTo>
                      <a:pt x="975" y="478"/>
                    </a:lnTo>
                    <a:lnTo>
                      <a:pt x="996" y="470"/>
                    </a:lnTo>
                    <a:lnTo>
                      <a:pt x="1018" y="460"/>
                    </a:lnTo>
                    <a:lnTo>
                      <a:pt x="1037" y="443"/>
                    </a:lnTo>
                    <a:lnTo>
                      <a:pt x="1051" y="424"/>
                    </a:lnTo>
                    <a:lnTo>
                      <a:pt x="709" y="74"/>
                    </a:lnTo>
                    <a:lnTo>
                      <a:pt x="670" y="79"/>
                    </a:lnTo>
                    <a:lnTo>
                      <a:pt x="630" y="88"/>
                    </a:lnTo>
                    <a:lnTo>
                      <a:pt x="592" y="95"/>
                    </a:lnTo>
                    <a:lnTo>
                      <a:pt x="554" y="104"/>
                    </a:lnTo>
                    <a:lnTo>
                      <a:pt x="513" y="111"/>
                    </a:lnTo>
                    <a:lnTo>
                      <a:pt x="476" y="120"/>
                    </a:lnTo>
                    <a:lnTo>
                      <a:pt x="437" y="128"/>
                    </a:lnTo>
                    <a:lnTo>
                      <a:pt x="399" y="139"/>
                    </a:lnTo>
                    <a:lnTo>
                      <a:pt x="361" y="150"/>
                    </a:lnTo>
                    <a:lnTo>
                      <a:pt x="323" y="160"/>
                    </a:lnTo>
                    <a:lnTo>
                      <a:pt x="288" y="171"/>
                    </a:lnTo>
                    <a:lnTo>
                      <a:pt x="250" y="185"/>
                    </a:lnTo>
                    <a:lnTo>
                      <a:pt x="212" y="199"/>
                    </a:lnTo>
                    <a:lnTo>
                      <a:pt x="176" y="212"/>
                    </a:lnTo>
                    <a:lnTo>
                      <a:pt x="139" y="226"/>
                    </a:lnTo>
                    <a:lnTo>
                      <a:pt x="104" y="239"/>
                    </a:lnTo>
                    <a:lnTo>
                      <a:pt x="413" y="647"/>
                    </a:lnTo>
                    <a:lnTo>
                      <a:pt x="367" y="687"/>
                    </a:lnTo>
                    <a:lnTo>
                      <a:pt x="317" y="638"/>
                    </a:lnTo>
                    <a:lnTo>
                      <a:pt x="271" y="584"/>
                    </a:lnTo>
                    <a:lnTo>
                      <a:pt x="231" y="527"/>
                    </a:lnTo>
                    <a:lnTo>
                      <a:pt x="192" y="470"/>
                    </a:lnTo>
                    <a:lnTo>
                      <a:pt x="152" y="413"/>
                    </a:lnTo>
                    <a:lnTo>
                      <a:pt x="109" y="356"/>
                    </a:lnTo>
                    <a:lnTo>
                      <a:pt x="57" y="301"/>
                    </a:lnTo>
                    <a:lnTo>
                      <a:pt x="0" y="250"/>
                    </a:lnTo>
                    <a:lnTo>
                      <a:pt x="3" y="220"/>
                    </a:lnTo>
                    <a:lnTo>
                      <a:pt x="14" y="204"/>
                    </a:lnTo>
                    <a:lnTo>
                      <a:pt x="30" y="199"/>
                    </a:lnTo>
                    <a:lnTo>
                      <a:pt x="49" y="196"/>
                    </a:lnTo>
                    <a:lnTo>
                      <a:pt x="65" y="196"/>
                    </a:lnTo>
                    <a:lnTo>
                      <a:pt x="81" y="193"/>
                    </a:lnTo>
                    <a:lnTo>
                      <a:pt x="95" y="180"/>
                    </a:lnTo>
                    <a:lnTo>
                      <a:pt x="104" y="153"/>
                    </a:lnTo>
                    <a:lnTo>
                      <a:pt x="144" y="141"/>
                    </a:lnTo>
                    <a:lnTo>
                      <a:pt x="185" y="134"/>
                    </a:lnTo>
                    <a:lnTo>
                      <a:pt x="222" y="123"/>
                    </a:lnTo>
                    <a:lnTo>
                      <a:pt x="263" y="111"/>
                    </a:lnTo>
                    <a:lnTo>
                      <a:pt x="305" y="100"/>
                    </a:lnTo>
                    <a:lnTo>
                      <a:pt x="342" y="90"/>
                    </a:lnTo>
                    <a:lnTo>
                      <a:pt x="383" y="79"/>
                    </a:lnTo>
                    <a:lnTo>
                      <a:pt x="423" y="68"/>
                    </a:lnTo>
                    <a:lnTo>
                      <a:pt x="464" y="58"/>
                    </a:lnTo>
                    <a:lnTo>
                      <a:pt x="505" y="49"/>
                    </a:lnTo>
                    <a:lnTo>
                      <a:pt x="546" y="38"/>
                    </a:lnTo>
                    <a:lnTo>
                      <a:pt x="587" y="30"/>
                    </a:lnTo>
                    <a:lnTo>
                      <a:pt x="628" y="22"/>
                    </a:lnTo>
                    <a:lnTo>
                      <a:pt x="668" y="14"/>
                    </a:lnTo>
                    <a:lnTo>
                      <a:pt x="711" y="5"/>
                    </a:lnTo>
                    <a:lnTo>
                      <a:pt x="753" y="0"/>
                    </a:lnTo>
                    <a:lnTo>
                      <a:pt x="1138" y="424"/>
                    </a:lnTo>
                    <a:lnTo>
                      <a:pt x="1118" y="451"/>
                    </a:lnTo>
                    <a:lnTo>
                      <a:pt x="1097" y="476"/>
                    </a:lnTo>
                    <a:lnTo>
                      <a:pt x="1076" y="495"/>
                    </a:lnTo>
                    <a:lnTo>
                      <a:pt x="1048" y="511"/>
                    </a:lnTo>
                    <a:lnTo>
                      <a:pt x="1021" y="527"/>
                    </a:lnTo>
                    <a:lnTo>
                      <a:pt x="991" y="538"/>
                    </a:lnTo>
                    <a:lnTo>
                      <a:pt x="964" y="546"/>
                    </a:lnTo>
                    <a:lnTo>
                      <a:pt x="934" y="552"/>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21" name="Freeform 166"/>
              <p:cNvSpPr>
                <a:spLocks/>
              </p:cNvSpPr>
              <p:nvPr/>
            </p:nvSpPr>
            <p:spPr bwMode="auto">
              <a:xfrm>
                <a:off x="4171" y="3877"/>
                <a:ext cx="96" cy="127"/>
              </a:xfrm>
              <a:custGeom>
                <a:avLst/>
                <a:gdLst>
                  <a:gd name="T0" fmla="*/ 23 w 386"/>
                  <a:gd name="T1" fmla="*/ 32 h 507"/>
                  <a:gd name="T2" fmla="*/ 20 w 386"/>
                  <a:gd name="T3" fmla="*/ 32 h 507"/>
                  <a:gd name="T4" fmla="*/ 18 w 386"/>
                  <a:gd name="T5" fmla="*/ 28 h 507"/>
                  <a:gd name="T6" fmla="*/ 15 w 386"/>
                  <a:gd name="T7" fmla="*/ 24 h 507"/>
                  <a:gd name="T8" fmla="*/ 12 w 386"/>
                  <a:gd name="T9" fmla="*/ 21 h 507"/>
                  <a:gd name="T10" fmla="*/ 9 w 386"/>
                  <a:gd name="T11" fmla="*/ 17 h 507"/>
                  <a:gd name="T12" fmla="*/ 6 w 386"/>
                  <a:gd name="T13" fmla="*/ 13 h 507"/>
                  <a:gd name="T14" fmla="*/ 4 w 386"/>
                  <a:gd name="T15" fmla="*/ 9 h 507"/>
                  <a:gd name="T16" fmla="*/ 1 w 386"/>
                  <a:gd name="T17" fmla="*/ 5 h 507"/>
                  <a:gd name="T18" fmla="*/ 0 w 386"/>
                  <a:gd name="T19" fmla="*/ 1 h 507"/>
                  <a:gd name="T20" fmla="*/ 1 w 386"/>
                  <a:gd name="T21" fmla="*/ 0 h 507"/>
                  <a:gd name="T22" fmla="*/ 4 w 386"/>
                  <a:gd name="T23" fmla="*/ 4 h 507"/>
                  <a:gd name="T24" fmla="*/ 7 w 386"/>
                  <a:gd name="T25" fmla="*/ 7 h 507"/>
                  <a:gd name="T26" fmla="*/ 11 w 386"/>
                  <a:gd name="T27" fmla="*/ 11 h 507"/>
                  <a:gd name="T28" fmla="*/ 14 w 386"/>
                  <a:gd name="T29" fmla="*/ 15 h 507"/>
                  <a:gd name="T30" fmla="*/ 16 w 386"/>
                  <a:gd name="T31" fmla="*/ 19 h 507"/>
                  <a:gd name="T32" fmla="*/ 19 w 386"/>
                  <a:gd name="T33" fmla="*/ 23 h 507"/>
                  <a:gd name="T34" fmla="*/ 22 w 386"/>
                  <a:gd name="T35" fmla="*/ 27 h 507"/>
                  <a:gd name="T36" fmla="*/ 24 w 386"/>
                  <a:gd name="T37" fmla="*/ 31 h 507"/>
                  <a:gd name="T38" fmla="*/ 23 w 386"/>
                  <a:gd name="T39" fmla="*/ 32 h 50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6" h="507">
                    <a:moveTo>
                      <a:pt x="372" y="507"/>
                    </a:moveTo>
                    <a:lnTo>
                      <a:pt x="328" y="507"/>
                    </a:lnTo>
                    <a:lnTo>
                      <a:pt x="291" y="445"/>
                    </a:lnTo>
                    <a:lnTo>
                      <a:pt x="245" y="386"/>
                    </a:lnTo>
                    <a:lnTo>
                      <a:pt x="199" y="329"/>
                    </a:lnTo>
                    <a:lnTo>
                      <a:pt x="150" y="269"/>
                    </a:lnTo>
                    <a:lnTo>
                      <a:pt x="100" y="209"/>
                    </a:lnTo>
                    <a:lnTo>
                      <a:pt x="60" y="146"/>
                    </a:lnTo>
                    <a:lnTo>
                      <a:pt x="25" y="82"/>
                    </a:lnTo>
                    <a:lnTo>
                      <a:pt x="0" y="14"/>
                    </a:lnTo>
                    <a:lnTo>
                      <a:pt x="16" y="0"/>
                    </a:lnTo>
                    <a:lnTo>
                      <a:pt x="70" y="57"/>
                    </a:lnTo>
                    <a:lnTo>
                      <a:pt x="122" y="117"/>
                    </a:lnTo>
                    <a:lnTo>
                      <a:pt x="171" y="176"/>
                    </a:lnTo>
                    <a:lnTo>
                      <a:pt x="220" y="236"/>
                    </a:lnTo>
                    <a:lnTo>
                      <a:pt x="266" y="299"/>
                    </a:lnTo>
                    <a:lnTo>
                      <a:pt x="310" y="364"/>
                    </a:lnTo>
                    <a:lnTo>
                      <a:pt x="351" y="429"/>
                    </a:lnTo>
                    <a:lnTo>
                      <a:pt x="386" y="497"/>
                    </a:lnTo>
                    <a:lnTo>
                      <a:pt x="372" y="507"/>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22" name="Freeform 167"/>
              <p:cNvSpPr>
                <a:spLocks/>
              </p:cNvSpPr>
              <p:nvPr/>
            </p:nvSpPr>
            <p:spPr bwMode="auto">
              <a:xfrm>
                <a:off x="4176" y="3769"/>
                <a:ext cx="55" cy="21"/>
              </a:xfrm>
              <a:custGeom>
                <a:avLst/>
                <a:gdLst>
                  <a:gd name="T0" fmla="*/ 0 w 220"/>
                  <a:gd name="T1" fmla="*/ 5 h 84"/>
                  <a:gd name="T2" fmla="*/ 1 w 220"/>
                  <a:gd name="T3" fmla="*/ 4 h 84"/>
                  <a:gd name="T4" fmla="*/ 3 w 220"/>
                  <a:gd name="T5" fmla="*/ 3 h 84"/>
                  <a:gd name="T6" fmla="*/ 5 w 220"/>
                  <a:gd name="T7" fmla="*/ 2 h 84"/>
                  <a:gd name="T8" fmla="*/ 7 w 220"/>
                  <a:gd name="T9" fmla="*/ 1 h 84"/>
                  <a:gd name="T10" fmla="*/ 8 w 220"/>
                  <a:gd name="T11" fmla="*/ 1 h 84"/>
                  <a:gd name="T12" fmla="*/ 10 w 220"/>
                  <a:gd name="T13" fmla="*/ 0 h 84"/>
                  <a:gd name="T14" fmla="*/ 12 w 220"/>
                  <a:gd name="T15" fmla="*/ 0 h 84"/>
                  <a:gd name="T16" fmla="*/ 14 w 220"/>
                  <a:gd name="T17" fmla="*/ 0 h 84"/>
                  <a:gd name="T18" fmla="*/ 13 w 220"/>
                  <a:gd name="T19" fmla="*/ 2 h 84"/>
                  <a:gd name="T20" fmla="*/ 11 w 220"/>
                  <a:gd name="T21" fmla="*/ 3 h 84"/>
                  <a:gd name="T22" fmla="*/ 10 w 220"/>
                  <a:gd name="T23" fmla="*/ 4 h 84"/>
                  <a:gd name="T24" fmla="*/ 8 w 220"/>
                  <a:gd name="T25" fmla="*/ 4 h 84"/>
                  <a:gd name="T26" fmla="*/ 6 w 220"/>
                  <a:gd name="T27" fmla="*/ 5 h 84"/>
                  <a:gd name="T28" fmla="*/ 4 w 220"/>
                  <a:gd name="T29" fmla="*/ 5 h 84"/>
                  <a:gd name="T30" fmla="*/ 2 w 220"/>
                  <a:gd name="T31" fmla="*/ 5 h 84"/>
                  <a:gd name="T32" fmla="*/ 0 w 220"/>
                  <a:gd name="T33" fmla="*/ 5 h 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20" h="84">
                    <a:moveTo>
                      <a:pt x="0" y="84"/>
                    </a:moveTo>
                    <a:lnTo>
                      <a:pt x="19" y="60"/>
                    </a:lnTo>
                    <a:lnTo>
                      <a:pt x="44" y="38"/>
                    </a:lnTo>
                    <a:lnTo>
                      <a:pt x="71" y="24"/>
                    </a:lnTo>
                    <a:lnTo>
                      <a:pt x="103" y="14"/>
                    </a:lnTo>
                    <a:lnTo>
                      <a:pt x="133" y="6"/>
                    </a:lnTo>
                    <a:lnTo>
                      <a:pt x="163" y="3"/>
                    </a:lnTo>
                    <a:lnTo>
                      <a:pt x="193" y="0"/>
                    </a:lnTo>
                    <a:lnTo>
                      <a:pt x="220" y="0"/>
                    </a:lnTo>
                    <a:lnTo>
                      <a:pt x="203" y="28"/>
                    </a:lnTo>
                    <a:lnTo>
                      <a:pt x="180" y="47"/>
                    </a:lnTo>
                    <a:lnTo>
                      <a:pt x="152" y="60"/>
                    </a:lnTo>
                    <a:lnTo>
                      <a:pt x="122" y="65"/>
                    </a:lnTo>
                    <a:lnTo>
                      <a:pt x="92" y="70"/>
                    </a:lnTo>
                    <a:lnTo>
                      <a:pt x="60" y="74"/>
                    </a:lnTo>
                    <a:lnTo>
                      <a:pt x="30" y="79"/>
                    </a:lnTo>
                    <a:lnTo>
                      <a:pt x="0" y="8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23" name="Freeform 168"/>
              <p:cNvSpPr>
                <a:spLocks/>
              </p:cNvSpPr>
              <p:nvPr/>
            </p:nvSpPr>
            <p:spPr bwMode="auto">
              <a:xfrm>
                <a:off x="4145" y="4003"/>
                <a:ext cx="65" cy="40"/>
              </a:xfrm>
              <a:custGeom>
                <a:avLst/>
                <a:gdLst>
                  <a:gd name="T0" fmla="*/ 1 w 258"/>
                  <a:gd name="T1" fmla="*/ 4 h 161"/>
                  <a:gd name="T2" fmla="*/ 0 w 258"/>
                  <a:gd name="T3" fmla="*/ 3 h 161"/>
                  <a:gd name="T4" fmla="*/ 1 w 258"/>
                  <a:gd name="T5" fmla="*/ 3 h 161"/>
                  <a:gd name="T6" fmla="*/ 2 w 258"/>
                  <a:gd name="T7" fmla="*/ 3 h 161"/>
                  <a:gd name="T8" fmla="*/ 3 w 258"/>
                  <a:gd name="T9" fmla="*/ 3 h 161"/>
                  <a:gd name="T10" fmla="*/ 4 w 258"/>
                  <a:gd name="T11" fmla="*/ 2 h 161"/>
                  <a:gd name="T12" fmla="*/ 6 w 258"/>
                  <a:gd name="T13" fmla="*/ 2 h 161"/>
                  <a:gd name="T14" fmla="*/ 7 w 258"/>
                  <a:gd name="T15" fmla="*/ 2 h 161"/>
                  <a:gd name="T16" fmla="*/ 7 w 258"/>
                  <a:gd name="T17" fmla="*/ 1 h 161"/>
                  <a:gd name="T18" fmla="*/ 8 w 258"/>
                  <a:gd name="T19" fmla="*/ 0 h 161"/>
                  <a:gd name="T20" fmla="*/ 16 w 258"/>
                  <a:gd name="T21" fmla="*/ 9 h 161"/>
                  <a:gd name="T22" fmla="*/ 14 w 258"/>
                  <a:gd name="T23" fmla="*/ 9 h 161"/>
                  <a:gd name="T24" fmla="*/ 12 w 258"/>
                  <a:gd name="T25" fmla="*/ 10 h 161"/>
                  <a:gd name="T26" fmla="*/ 9 w 258"/>
                  <a:gd name="T27" fmla="*/ 10 h 161"/>
                  <a:gd name="T28" fmla="*/ 7 w 258"/>
                  <a:gd name="T29" fmla="*/ 10 h 161"/>
                  <a:gd name="T30" fmla="*/ 5 w 258"/>
                  <a:gd name="T31" fmla="*/ 9 h 161"/>
                  <a:gd name="T32" fmla="*/ 4 w 258"/>
                  <a:gd name="T33" fmla="*/ 8 h 161"/>
                  <a:gd name="T34" fmla="*/ 2 w 258"/>
                  <a:gd name="T35" fmla="*/ 7 h 161"/>
                  <a:gd name="T36" fmla="*/ 1 w 258"/>
                  <a:gd name="T37" fmla="*/ 4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58" h="161">
                    <a:moveTo>
                      <a:pt x="11" y="73"/>
                    </a:moveTo>
                    <a:lnTo>
                      <a:pt x="0" y="57"/>
                    </a:lnTo>
                    <a:lnTo>
                      <a:pt x="16" y="48"/>
                    </a:lnTo>
                    <a:lnTo>
                      <a:pt x="32" y="43"/>
                    </a:lnTo>
                    <a:lnTo>
                      <a:pt x="52" y="43"/>
                    </a:lnTo>
                    <a:lnTo>
                      <a:pt x="68" y="41"/>
                    </a:lnTo>
                    <a:lnTo>
                      <a:pt x="87" y="38"/>
                    </a:lnTo>
                    <a:lnTo>
                      <a:pt x="103" y="30"/>
                    </a:lnTo>
                    <a:lnTo>
                      <a:pt x="117" y="20"/>
                    </a:lnTo>
                    <a:lnTo>
                      <a:pt x="128" y="0"/>
                    </a:lnTo>
                    <a:lnTo>
                      <a:pt x="258" y="147"/>
                    </a:lnTo>
                    <a:lnTo>
                      <a:pt x="219" y="152"/>
                    </a:lnTo>
                    <a:lnTo>
                      <a:pt x="184" y="155"/>
                    </a:lnTo>
                    <a:lnTo>
                      <a:pt x="147" y="161"/>
                    </a:lnTo>
                    <a:lnTo>
                      <a:pt x="114" y="157"/>
                    </a:lnTo>
                    <a:lnTo>
                      <a:pt x="84" y="152"/>
                    </a:lnTo>
                    <a:lnTo>
                      <a:pt x="54" y="138"/>
                    </a:lnTo>
                    <a:lnTo>
                      <a:pt x="30" y="111"/>
                    </a:lnTo>
                    <a:lnTo>
                      <a:pt x="11" y="73"/>
                    </a:lnTo>
                    <a:close/>
                  </a:path>
                </a:pathLst>
              </a:custGeom>
              <a:solidFill>
                <a:srgbClr val="7FDD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24" name="Freeform 169"/>
              <p:cNvSpPr>
                <a:spLocks/>
              </p:cNvSpPr>
              <p:nvPr/>
            </p:nvSpPr>
            <p:spPr bwMode="auto">
              <a:xfrm>
                <a:off x="3942" y="3454"/>
                <a:ext cx="262" cy="157"/>
              </a:xfrm>
              <a:custGeom>
                <a:avLst/>
                <a:gdLst>
                  <a:gd name="T0" fmla="*/ 53 w 1049"/>
                  <a:gd name="T1" fmla="*/ 32 h 625"/>
                  <a:gd name="T2" fmla="*/ 53 w 1049"/>
                  <a:gd name="T3" fmla="*/ 31 h 625"/>
                  <a:gd name="T4" fmla="*/ 54 w 1049"/>
                  <a:gd name="T5" fmla="*/ 29 h 625"/>
                  <a:gd name="T6" fmla="*/ 56 w 1049"/>
                  <a:gd name="T7" fmla="*/ 28 h 625"/>
                  <a:gd name="T8" fmla="*/ 58 w 1049"/>
                  <a:gd name="T9" fmla="*/ 27 h 625"/>
                  <a:gd name="T10" fmla="*/ 60 w 1049"/>
                  <a:gd name="T11" fmla="*/ 25 h 625"/>
                  <a:gd name="T12" fmla="*/ 43 w 1049"/>
                  <a:gd name="T13" fmla="*/ 5 h 625"/>
                  <a:gd name="T14" fmla="*/ 38 w 1049"/>
                  <a:gd name="T15" fmla="*/ 5 h 625"/>
                  <a:gd name="T16" fmla="*/ 33 w 1049"/>
                  <a:gd name="T17" fmla="*/ 6 h 625"/>
                  <a:gd name="T18" fmla="*/ 27 w 1049"/>
                  <a:gd name="T19" fmla="*/ 7 h 625"/>
                  <a:gd name="T20" fmla="*/ 23 w 1049"/>
                  <a:gd name="T21" fmla="*/ 9 h 625"/>
                  <a:gd name="T22" fmla="*/ 18 w 1049"/>
                  <a:gd name="T23" fmla="*/ 11 h 625"/>
                  <a:gd name="T24" fmla="*/ 13 w 1049"/>
                  <a:gd name="T25" fmla="*/ 13 h 625"/>
                  <a:gd name="T26" fmla="*/ 8 w 1049"/>
                  <a:gd name="T27" fmla="*/ 15 h 625"/>
                  <a:gd name="T28" fmla="*/ 3 w 1049"/>
                  <a:gd name="T29" fmla="*/ 17 h 625"/>
                  <a:gd name="T30" fmla="*/ 7 w 1049"/>
                  <a:gd name="T31" fmla="*/ 22 h 625"/>
                  <a:gd name="T32" fmla="*/ 11 w 1049"/>
                  <a:gd name="T33" fmla="*/ 27 h 625"/>
                  <a:gd name="T34" fmla="*/ 15 w 1049"/>
                  <a:gd name="T35" fmla="*/ 32 h 625"/>
                  <a:gd name="T36" fmla="*/ 17 w 1049"/>
                  <a:gd name="T37" fmla="*/ 38 h 625"/>
                  <a:gd name="T38" fmla="*/ 13 w 1049"/>
                  <a:gd name="T39" fmla="*/ 36 h 625"/>
                  <a:gd name="T40" fmla="*/ 8 w 1049"/>
                  <a:gd name="T41" fmla="*/ 30 h 625"/>
                  <a:gd name="T42" fmla="*/ 3 w 1049"/>
                  <a:gd name="T43" fmla="*/ 23 h 625"/>
                  <a:gd name="T44" fmla="*/ 0 w 1049"/>
                  <a:gd name="T45" fmla="*/ 16 h 625"/>
                  <a:gd name="T46" fmla="*/ 3 w 1049"/>
                  <a:gd name="T47" fmla="*/ 12 h 625"/>
                  <a:gd name="T48" fmla="*/ 8 w 1049"/>
                  <a:gd name="T49" fmla="*/ 10 h 625"/>
                  <a:gd name="T50" fmla="*/ 14 w 1049"/>
                  <a:gd name="T51" fmla="*/ 8 h 625"/>
                  <a:gd name="T52" fmla="*/ 19 w 1049"/>
                  <a:gd name="T53" fmla="*/ 6 h 625"/>
                  <a:gd name="T54" fmla="*/ 24 w 1049"/>
                  <a:gd name="T55" fmla="*/ 5 h 625"/>
                  <a:gd name="T56" fmla="*/ 30 w 1049"/>
                  <a:gd name="T57" fmla="*/ 3 h 625"/>
                  <a:gd name="T58" fmla="*/ 36 w 1049"/>
                  <a:gd name="T59" fmla="*/ 2 h 625"/>
                  <a:gd name="T60" fmla="*/ 41 w 1049"/>
                  <a:gd name="T61" fmla="*/ 0 h 625"/>
                  <a:gd name="T62" fmla="*/ 47 w 1049"/>
                  <a:gd name="T63" fmla="*/ 3 h 625"/>
                  <a:gd name="T64" fmla="*/ 53 w 1049"/>
                  <a:gd name="T65" fmla="*/ 9 h 625"/>
                  <a:gd name="T66" fmla="*/ 59 w 1049"/>
                  <a:gd name="T67" fmla="*/ 15 h 625"/>
                  <a:gd name="T68" fmla="*/ 64 w 1049"/>
                  <a:gd name="T69" fmla="*/ 22 h 625"/>
                  <a:gd name="T70" fmla="*/ 64 w 1049"/>
                  <a:gd name="T71" fmla="*/ 27 h 625"/>
                  <a:gd name="T72" fmla="*/ 61 w 1049"/>
                  <a:gd name="T73" fmla="*/ 29 h 625"/>
                  <a:gd name="T74" fmla="*/ 58 w 1049"/>
                  <a:gd name="T75" fmla="*/ 31 h 625"/>
                  <a:gd name="T76" fmla="*/ 55 w 1049"/>
                  <a:gd name="T77" fmla="*/ 32 h 62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625">
                    <a:moveTo>
                      <a:pt x="858" y="519"/>
                    </a:moveTo>
                    <a:lnTo>
                      <a:pt x="850" y="511"/>
                    </a:lnTo>
                    <a:lnTo>
                      <a:pt x="844" y="500"/>
                    </a:lnTo>
                    <a:lnTo>
                      <a:pt x="844" y="486"/>
                    </a:lnTo>
                    <a:lnTo>
                      <a:pt x="844" y="476"/>
                    </a:lnTo>
                    <a:lnTo>
                      <a:pt x="860" y="465"/>
                    </a:lnTo>
                    <a:lnTo>
                      <a:pt x="880" y="454"/>
                    </a:lnTo>
                    <a:lnTo>
                      <a:pt x="896" y="442"/>
                    </a:lnTo>
                    <a:lnTo>
                      <a:pt x="915" y="432"/>
                    </a:lnTo>
                    <a:lnTo>
                      <a:pt x="931" y="421"/>
                    </a:lnTo>
                    <a:lnTo>
                      <a:pt x="948" y="407"/>
                    </a:lnTo>
                    <a:lnTo>
                      <a:pt x="964" y="394"/>
                    </a:lnTo>
                    <a:lnTo>
                      <a:pt x="978" y="377"/>
                    </a:lnTo>
                    <a:lnTo>
                      <a:pt x="689" y="70"/>
                    </a:lnTo>
                    <a:lnTo>
                      <a:pt x="649" y="77"/>
                    </a:lnTo>
                    <a:lnTo>
                      <a:pt x="606" y="82"/>
                    </a:lnTo>
                    <a:lnTo>
                      <a:pt x="564" y="90"/>
                    </a:lnTo>
                    <a:lnTo>
                      <a:pt x="524" y="98"/>
                    </a:lnTo>
                    <a:lnTo>
                      <a:pt x="483" y="106"/>
                    </a:lnTo>
                    <a:lnTo>
                      <a:pt x="442" y="117"/>
                    </a:lnTo>
                    <a:lnTo>
                      <a:pt x="405" y="130"/>
                    </a:lnTo>
                    <a:lnTo>
                      <a:pt x="364" y="141"/>
                    </a:lnTo>
                    <a:lnTo>
                      <a:pt x="326" y="155"/>
                    </a:lnTo>
                    <a:lnTo>
                      <a:pt x="285" y="169"/>
                    </a:lnTo>
                    <a:lnTo>
                      <a:pt x="247" y="185"/>
                    </a:lnTo>
                    <a:lnTo>
                      <a:pt x="209" y="199"/>
                    </a:lnTo>
                    <a:lnTo>
                      <a:pt x="171" y="215"/>
                    </a:lnTo>
                    <a:lnTo>
                      <a:pt x="133" y="231"/>
                    </a:lnTo>
                    <a:lnTo>
                      <a:pt x="95" y="248"/>
                    </a:lnTo>
                    <a:lnTo>
                      <a:pt x="57" y="264"/>
                    </a:lnTo>
                    <a:lnTo>
                      <a:pt x="86" y="304"/>
                    </a:lnTo>
                    <a:lnTo>
                      <a:pt x="119" y="345"/>
                    </a:lnTo>
                    <a:lnTo>
                      <a:pt x="151" y="384"/>
                    </a:lnTo>
                    <a:lnTo>
                      <a:pt x="185" y="424"/>
                    </a:lnTo>
                    <a:lnTo>
                      <a:pt x="215" y="465"/>
                    </a:lnTo>
                    <a:lnTo>
                      <a:pt x="241" y="508"/>
                    </a:lnTo>
                    <a:lnTo>
                      <a:pt x="266" y="551"/>
                    </a:lnTo>
                    <a:lnTo>
                      <a:pt x="282" y="597"/>
                    </a:lnTo>
                    <a:lnTo>
                      <a:pt x="252" y="625"/>
                    </a:lnTo>
                    <a:lnTo>
                      <a:pt x="217" y="573"/>
                    </a:lnTo>
                    <a:lnTo>
                      <a:pt x="176" y="521"/>
                    </a:lnTo>
                    <a:lnTo>
                      <a:pt x="133" y="470"/>
                    </a:lnTo>
                    <a:lnTo>
                      <a:pt x="89" y="416"/>
                    </a:lnTo>
                    <a:lnTo>
                      <a:pt x="54" y="364"/>
                    </a:lnTo>
                    <a:lnTo>
                      <a:pt x="24" y="310"/>
                    </a:lnTo>
                    <a:lnTo>
                      <a:pt x="5" y="253"/>
                    </a:lnTo>
                    <a:lnTo>
                      <a:pt x="0" y="193"/>
                    </a:lnTo>
                    <a:lnTo>
                      <a:pt x="43" y="183"/>
                    </a:lnTo>
                    <a:lnTo>
                      <a:pt x="89" y="169"/>
                    </a:lnTo>
                    <a:lnTo>
                      <a:pt x="133" y="158"/>
                    </a:lnTo>
                    <a:lnTo>
                      <a:pt x="176" y="144"/>
                    </a:lnTo>
                    <a:lnTo>
                      <a:pt x="220" y="128"/>
                    </a:lnTo>
                    <a:lnTo>
                      <a:pt x="264" y="114"/>
                    </a:lnTo>
                    <a:lnTo>
                      <a:pt x="307" y="100"/>
                    </a:lnTo>
                    <a:lnTo>
                      <a:pt x="350" y="88"/>
                    </a:lnTo>
                    <a:lnTo>
                      <a:pt x="393" y="74"/>
                    </a:lnTo>
                    <a:lnTo>
                      <a:pt x="437" y="60"/>
                    </a:lnTo>
                    <a:lnTo>
                      <a:pt x="483" y="47"/>
                    </a:lnTo>
                    <a:lnTo>
                      <a:pt x="527" y="35"/>
                    </a:lnTo>
                    <a:lnTo>
                      <a:pt x="571" y="24"/>
                    </a:lnTo>
                    <a:lnTo>
                      <a:pt x="617" y="14"/>
                    </a:lnTo>
                    <a:lnTo>
                      <a:pt x="659" y="5"/>
                    </a:lnTo>
                    <a:lnTo>
                      <a:pt x="706" y="0"/>
                    </a:lnTo>
                    <a:lnTo>
                      <a:pt x="749" y="49"/>
                    </a:lnTo>
                    <a:lnTo>
                      <a:pt x="795" y="95"/>
                    </a:lnTo>
                    <a:lnTo>
                      <a:pt x="848" y="144"/>
                    </a:lnTo>
                    <a:lnTo>
                      <a:pt x="899" y="190"/>
                    </a:lnTo>
                    <a:lnTo>
                      <a:pt x="945" y="241"/>
                    </a:lnTo>
                    <a:lnTo>
                      <a:pt x="989" y="294"/>
                    </a:lnTo>
                    <a:lnTo>
                      <a:pt x="1024" y="348"/>
                    </a:lnTo>
                    <a:lnTo>
                      <a:pt x="1049" y="405"/>
                    </a:lnTo>
                    <a:lnTo>
                      <a:pt x="1029" y="430"/>
                    </a:lnTo>
                    <a:lnTo>
                      <a:pt x="1007" y="448"/>
                    </a:lnTo>
                    <a:lnTo>
                      <a:pt x="983" y="465"/>
                    </a:lnTo>
                    <a:lnTo>
                      <a:pt x="961" y="481"/>
                    </a:lnTo>
                    <a:lnTo>
                      <a:pt x="936" y="492"/>
                    </a:lnTo>
                    <a:lnTo>
                      <a:pt x="910" y="502"/>
                    </a:lnTo>
                    <a:lnTo>
                      <a:pt x="885" y="511"/>
                    </a:lnTo>
                    <a:lnTo>
                      <a:pt x="858" y="519"/>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25" name="Freeform 170"/>
              <p:cNvSpPr>
                <a:spLocks/>
              </p:cNvSpPr>
              <p:nvPr/>
            </p:nvSpPr>
            <p:spPr bwMode="auto">
              <a:xfrm>
                <a:off x="4037" y="3687"/>
                <a:ext cx="113" cy="139"/>
              </a:xfrm>
              <a:custGeom>
                <a:avLst/>
                <a:gdLst>
                  <a:gd name="T0" fmla="*/ 24 w 450"/>
                  <a:gd name="T1" fmla="*/ 35 h 556"/>
                  <a:gd name="T2" fmla="*/ 22 w 450"/>
                  <a:gd name="T3" fmla="*/ 30 h 556"/>
                  <a:gd name="T4" fmla="*/ 19 w 450"/>
                  <a:gd name="T5" fmla="*/ 26 h 556"/>
                  <a:gd name="T6" fmla="*/ 15 w 450"/>
                  <a:gd name="T7" fmla="*/ 22 h 556"/>
                  <a:gd name="T8" fmla="*/ 12 w 450"/>
                  <a:gd name="T9" fmla="*/ 18 h 556"/>
                  <a:gd name="T10" fmla="*/ 8 w 450"/>
                  <a:gd name="T11" fmla="*/ 14 h 556"/>
                  <a:gd name="T12" fmla="*/ 5 w 450"/>
                  <a:gd name="T13" fmla="*/ 10 h 556"/>
                  <a:gd name="T14" fmla="*/ 2 w 450"/>
                  <a:gd name="T15" fmla="*/ 6 h 556"/>
                  <a:gd name="T16" fmla="*/ 0 w 450"/>
                  <a:gd name="T17" fmla="*/ 1 h 556"/>
                  <a:gd name="T18" fmla="*/ 1 w 450"/>
                  <a:gd name="T19" fmla="*/ 0 h 556"/>
                  <a:gd name="T20" fmla="*/ 2 w 450"/>
                  <a:gd name="T21" fmla="*/ 0 h 556"/>
                  <a:gd name="T22" fmla="*/ 3 w 450"/>
                  <a:gd name="T23" fmla="*/ 0 h 556"/>
                  <a:gd name="T24" fmla="*/ 4 w 450"/>
                  <a:gd name="T25" fmla="*/ 0 h 556"/>
                  <a:gd name="T26" fmla="*/ 28 w 450"/>
                  <a:gd name="T27" fmla="*/ 33 h 556"/>
                  <a:gd name="T28" fmla="*/ 28 w 450"/>
                  <a:gd name="T29" fmla="*/ 34 h 556"/>
                  <a:gd name="T30" fmla="*/ 27 w 450"/>
                  <a:gd name="T31" fmla="*/ 34 h 556"/>
                  <a:gd name="T32" fmla="*/ 25 w 450"/>
                  <a:gd name="T33" fmla="*/ 35 h 556"/>
                  <a:gd name="T34" fmla="*/ 24 w 450"/>
                  <a:gd name="T35" fmla="*/ 35 h 5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50" h="556">
                    <a:moveTo>
                      <a:pt x="380" y="554"/>
                    </a:moveTo>
                    <a:lnTo>
                      <a:pt x="342" y="480"/>
                    </a:lnTo>
                    <a:lnTo>
                      <a:pt x="296" y="413"/>
                    </a:lnTo>
                    <a:lnTo>
                      <a:pt x="242" y="347"/>
                    </a:lnTo>
                    <a:lnTo>
                      <a:pt x="187" y="284"/>
                    </a:lnTo>
                    <a:lnTo>
                      <a:pt x="131" y="219"/>
                    </a:lnTo>
                    <a:lnTo>
                      <a:pt x="78" y="154"/>
                    </a:lnTo>
                    <a:lnTo>
                      <a:pt x="32" y="87"/>
                    </a:lnTo>
                    <a:lnTo>
                      <a:pt x="0" y="16"/>
                    </a:lnTo>
                    <a:lnTo>
                      <a:pt x="11" y="2"/>
                    </a:lnTo>
                    <a:lnTo>
                      <a:pt x="27" y="0"/>
                    </a:lnTo>
                    <a:lnTo>
                      <a:pt x="43" y="0"/>
                    </a:lnTo>
                    <a:lnTo>
                      <a:pt x="57" y="0"/>
                    </a:lnTo>
                    <a:lnTo>
                      <a:pt x="450" y="524"/>
                    </a:lnTo>
                    <a:lnTo>
                      <a:pt x="440" y="538"/>
                    </a:lnTo>
                    <a:lnTo>
                      <a:pt x="424" y="548"/>
                    </a:lnTo>
                    <a:lnTo>
                      <a:pt x="404" y="556"/>
                    </a:lnTo>
                    <a:lnTo>
                      <a:pt x="380" y="55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26" name="Freeform 171"/>
              <p:cNvSpPr>
                <a:spLocks/>
              </p:cNvSpPr>
              <p:nvPr/>
            </p:nvSpPr>
            <p:spPr bwMode="auto">
              <a:xfrm>
                <a:off x="3821" y="3305"/>
                <a:ext cx="267" cy="165"/>
              </a:xfrm>
              <a:custGeom>
                <a:avLst/>
                <a:gdLst>
                  <a:gd name="T0" fmla="*/ 50 w 1067"/>
                  <a:gd name="T1" fmla="*/ 26 h 660"/>
                  <a:gd name="T2" fmla="*/ 53 w 1067"/>
                  <a:gd name="T3" fmla="*/ 24 h 660"/>
                  <a:gd name="T4" fmla="*/ 56 w 1067"/>
                  <a:gd name="T5" fmla="*/ 23 h 660"/>
                  <a:gd name="T6" fmla="*/ 60 w 1067"/>
                  <a:gd name="T7" fmla="*/ 22 h 660"/>
                  <a:gd name="T8" fmla="*/ 60 w 1067"/>
                  <a:gd name="T9" fmla="*/ 20 h 660"/>
                  <a:gd name="T10" fmla="*/ 56 w 1067"/>
                  <a:gd name="T11" fmla="*/ 17 h 660"/>
                  <a:gd name="T12" fmla="*/ 53 w 1067"/>
                  <a:gd name="T13" fmla="*/ 14 h 660"/>
                  <a:gd name="T14" fmla="*/ 50 w 1067"/>
                  <a:gd name="T15" fmla="*/ 10 h 660"/>
                  <a:gd name="T16" fmla="*/ 47 w 1067"/>
                  <a:gd name="T17" fmla="*/ 6 h 660"/>
                  <a:gd name="T18" fmla="*/ 43 w 1067"/>
                  <a:gd name="T19" fmla="*/ 4 h 660"/>
                  <a:gd name="T20" fmla="*/ 39 w 1067"/>
                  <a:gd name="T21" fmla="*/ 3 h 660"/>
                  <a:gd name="T22" fmla="*/ 35 w 1067"/>
                  <a:gd name="T23" fmla="*/ 5 h 660"/>
                  <a:gd name="T24" fmla="*/ 30 w 1067"/>
                  <a:gd name="T25" fmla="*/ 8 h 660"/>
                  <a:gd name="T26" fmla="*/ 23 w 1067"/>
                  <a:gd name="T27" fmla="*/ 9 h 660"/>
                  <a:gd name="T28" fmla="*/ 16 w 1067"/>
                  <a:gd name="T29" fmla="*/ 11 h 660"/>
                  <a:gd name="T30" fmla="*/ 10 w 1067"/>
                  <a:gd name="T31" fmla="*/ 13 h 660"/>
                  <a:gd name="T32" fmla="*/ 10 w 1067"/>
                  <a:gd name="T33" fmla="*/ 17 h 660"/>
                  <a:gd name="T34" fmla="*/ 14 w 1067"/>
                  <a:gd name="T35" fmla="*/ 24 h 660"/>
                  <a:gd name="T36" fmla="*/ 19 w 1067"/>
                  <a:gd name="T37" fmla="*/ 30 h 660"/>
                  <a:gd name="T38" fmla="*/ 23 w 1067"/>
                  <a:gd name="T39" fmla="*/ 36 h 660"/>
                  <a:gd name="T40" fmla="*/ 26 w 1067"/>
                  <a:gd name="T41" fmla="*/ 40 h 660"/>
                  <a:gd name="T42" fmla="*/ 25 w 1067"/>
                  <a:gd name="T43" fmla="*/ 41 h 660"/>
                  <a:gd name="T44" fmla="*/ 22 w 1067"/>
                  <a:gd name="T45" fmla="*/ 41 h 660"/>
                  <a:gd name="T46" fmla="*/ 17 w 1067"/>
                  <a:gd name="T47" fmla="*/ 34 h 660"/>
                  <a:gd name="T48" fmla="*/ 12 w 1067"/>
                  <a:gd name="T49" fmla="*/ 27 h 660"/>
                  <a:gd name="T50" fmla="*/ 7 w 1067"/>
                  <a:gd name="T51" fmla="*/ 20 h 660"/>
                  <a:gd name="T52" fmla="*/ 0 w 1067"/>
                  <a:gd name="T53" fmla="*/ 14 h 660"/>
                  <a:gd name="T54" fmla="*/ 3 w 1067"/>
                  <a:gd name="T55" fmla="*/ 11 h 660"/>
                  <a:gd name="T56" fmla="*/ 9 w 1067"/>
                  <a:gd name="T57" fmla="*/ 9 h 660"/>
                  <a:gd name="T58" fmla="*/ 14 w 1067"/>
                  <a:gd name="T59" fmla="*/ 7 h 660"/>
                  <a:gd name="T60" fmla="*/ 20 w 1067"/>
                  <a:gd name="T61" fmla="*/ 6 h 660"/>
                  <a:gd name="T62" fmla="*/ 26 w 1067"/>
                  <a:gd name="T63" fmla="*/ 5 h 660"/>
                  <a:gd name="T64" fmla="*/ 31 w 1067"/>
                  <a:gd name="T65" fmla="*/ 3 h 660"/>
                  <a:gd name="T66" fmla="*/ 37 w 1067"/>
                  <a:gd name="T67" fmla="*/ 2 h 660"/>
                  <a:gd name="T68" fmla="*/ 43 w 1067"/>
                  <a:gd name="T69" fmla="*/ 1 h 660"/>
                  <a:gd name="T70" fmla="*/ 48 w 1067"/>
                  <a:gd name="T71" fmla="*/ 3 h 660"/>
                  <a:gd name="T72" fmla="*/ 54 w 1067"/>
                  <a:gd name="T73" fmla="*/ 8 h 660"/>
                  <a:gd name="T74" fmla="*/ 59 w 1067"/>
                  <a:gd name="T75" fmla="*/ 14 h 660"/>
                  <a:gd name="T76" fmla="*/ 65 w 1067"/>
                  <a:gd name="T77" fmla="*/ 19 h 660"/>
                  <a:gd name="T78" fmla="*/ 65 w 1067"/>
                  <a:gd name="T79" fmla="*/ 24 h 660"/>
                  <a:gd name="T80" fmla="*/ 61 w 1067"/>
                  <a:gd name="T81" fmla="*/ 26 h 660"/>
                  <a:gd name="T82" fmla="*/ 57 w 1067"/>
                  <a:gd name="T83" fmla="*/ 27 h 660"/>
                  <a:gd name="T84" fmla="*/ 52 w 1067"/>
                  <a:gd name="T85" fmla="*/ 28 h 6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067" h="660">
                    <a:moveTo>
                      <a:pt x="791" y="448"/>
                    </a:moveTo>
                    <a:lnTo>
                      <a:pt x="801" y="420"/>
                    </a:lnTo>
                    <a:lnTo>
                      <a:pt x="820" y="401"/>
                    </a:lnTo>
                    <a:lnTo>
                      <a:pt x="842" y="385"/>
                    </a:lnTo>
                    <a:lnTo>
                      <a:pt x="870" y="375"/>
                    </a:lnTo>
                    <a:lnTo>
                      <a:pt x="900" y="366"/>
                    </a:lnTo>
                    <a:lnTo>
                      <a:pt x="926" y="355"/>
                    </a:lnTo>
                    <a:lnTo>
                      <a:pt x="956" y="348"/>
                    </a:lnTo>
                    <a:lnTo>
                      <a:pt x="981" y="334"/>
                    </a:lnTo>
                    <a:lnTo>
                      <a:pt x="954" y="320"/>
                    </a:lnTo>
                    <a:lnTo>
                      <a:pt x="926" y="302"/>
                    </a:lnTo>
                    <a:lnTo>
                      <a:pt x="900" y="277"/>
                    </a:lnTo>
                    <a:lnTo>
                      <a:pt x="875" y="247"/>
                    </a:lnTo>
                    <a:lnTo>
                      <a:pt x="848" y="217"/>
                    </a:lnTo>
                    <a:lnTo>
                      <a:pt x="824" y="184"/>
                    </a:lnTo>
                    <a:lnTo>
                      <a:pt x="799" y="152"/>
                    </a:lnTo>
                    <a:lnTo>
                      <a:pt x="771" y="122"/>
                    </a:lnTo>
                    <a:lnTo>
                      <a:pt x="748" y="94"/>
                    </a:lnTo>
                    <a:lnTo>
                      <a:pt x="720" y="73"/>
                    </a:lnTo>
                    <a:lnTo>
                      <a:pt x="690" y="57"/>
                    </a:lnTo>
                    <a:lnTo>
                      <a:pt x="660" y="49"/>
                    </a:lnTo>
                    <a:lnTo>
                      <a:pt x="628" y="46"/>
                    </a:lnTo>
                    <a:lnTo>
                      <a:pt x="595" y="57"/>
                    </a:lnTo>
                    <a:lnTo>
                      <a:pt x="560" y="78"/>
                    </a:lnTo>
                    <a:lnTo>
                      <a:pt x="522" y="112"/>
                    </a:lnTo>
                    <a:lnTo>
                      <a:pt x="471" y="122"/>
                    </a:lnTo>
                    <a:lnTo>
                      <a:pt x="416" y="133"/>
                    </a:lnTo>
                    <a:lnTo>
                      <a:pt x="364" y="144"/>
                    </a:lnTo>
                    <a:lnTo>
                      <a:pt x="313" y="152"/>
                    </a:lnTo>
                    <a:lnTo>
                      <a:pt x="261" y="166"/>
                    </a:lnTo>
                    <a:lnTo>
                      <a:pt x="212" y="179"/>
                    </a:lnTo>
                    <a:lnTo>
                      <a:pt x="164" y="198"/>
                    </a:lnTo>
                    <a:lnTo>
                      <a:pt x="117" y="223"/>
                    </a:lnTo>
                    <a:lnTo>
                      <a:pt x="155" y="274"/>
                    </a:lnTo>
                    <a:lnTo>
                      <a:pt x="191" y="325"/>
                    </a:lnTo>
                    <a:lnTo>
                      <a:pt x="228" y="378"/>
                    </a:lnTo>
                    <a:lnTo>
                      <a:pt x="263" y="429"/>
                    </a:lnTo>
                    <a:lnTo>
                      <a:pt x="300" y="480"/>
                    </a:lnTo>
                    <a:lnTo>
                      <a:pt x="335" y="530"/>
                    </a:lnTo>
                    <a:lnTo>
                      <a:pt x="372" y="581"/>
                    </a:lnTo>
                    <a:lnTo>
                      <a:pt x="413" y="630"/>
                    </a:lnTo>
                    <a:lnTo>
                      <a:pt x="408" y="635"/>
                    </a:lnTo>
                    <a:lnTo>
                      <a:pt x="402" y="641"/>
                    </a:lnTo>
                    <a:lnTo>
                      <a:pt x="397" y="649"/>
                    </a:lnTo>
                    <a:lnTo>
                      <a:pt x="397" y="660"/>
                    </a:lnTo>
                    <a:lnTo>
                      <a:pt x="356" y="660"/>
                    </a:lnTo>
                    <a:lnTo>
                      <a:pt x="307" y="605"/>
                    </a:lnTo>
                    <a:lnTo>
                      <a:pt x="267" y="549"/>
                    </a:lnTo>
                    <a:lnTo>
                      <a:pt x="226" y="491"/>
                    </a:lnTo>
                    <a:lnTo>
                      <a:pt x="187" y="431"/>
                    </a:lnTo>
                    <a:lnTo>
                      <a:pt x="147" y="375"/>
                    </a:lnTo>
                    <a:lnTo>
                      <a:pt x="104" y="320"/>
                    </a:lnTo>
                    <a:lnTo>
                      <a:pt x="55" y="269"/>
                    </a:lnTo>
                    <a:lnTo>
                      <a:pt x="0" y="223"/>
                    </a:lnTo>
                    <a:lnTo>
                      <a:pt x="0" y="179"/>
                    </a:lnTo>
                    <a:lnTo>
                      <a:pt x="44" y="166"/>
                    </a:lnTo>
                    <a:lnTo>
                      <a:pt x="87" y="149"/>
                    </a:lnTo>
                    <a:lnTo>
                      <a:pt x="134" y="138"/>
                    </a:lnTo>
                    <a:lnTo>
                      <a:pt x="177" y="124"/>
                    </a:lnTo>
                    <a:lnTo>
                      <a:pt x="223" y="114"/>
                    </a:lnTo>
                    <a:lnTo>
                      <a:pt x="267" y="101"/>
                    </a:lnTo>
                    <a:lnTo>
                      <a:pt x="313" y="89"/>
                    </a:lnTo>
                    <a:lnTo>
                      <a:pt x="359" y="82"/>
                    </a:lnTo>
                    <a:lnTo>
                      <a:pt x="406" y="71"/>
                    </a:lnTo>
                    <a:lnTo>
                      <a:pt x="452" y="59"/>
                    </a:lnTo>
                    <a:lnTo>
                      <a:pt x="498" y="52"/>
                    </a:lnTo>
                    <a:lnTo>
                      <a:pt x="544" y="41"/>
                    </a:lnTo>
                    <a:lnTo>
                      <a:pt x="590" y="30"/>
                    </a:lnTo>
                    <a:lnTo>
                      <a:pt x="633" y="22"/>
                    </a:lnTo>
                    <a:lnTo>
                      <a:pt x="679" y="11"/>
                    </a:lnTo>
                    <a:lnTo>
                      <a:pt x="725" y="0"/>
                    </a:lnTo>
                    <a:lnTo>
                      <a:pt x="764" y="46"/>
                    </a:lnTo>
                    <a:lnTo>
                      <a:pt x="810" y="89"/>
                    </a:lnTo>
                    <a:lnTo>
                      <a:pt x="856" y="130"/>
                    </a:lnTo>
                    <a:lnTo>
                      <a:pt x="902" y="174"/>
                    </a:lnTo>
                    <a:lnTo>
                      <a:pt x="949" y="214"/>
                    </a:lnTo>
                    <a:lnTo>
                      <a:pt x="992" y="258"/>
                    </a:lnTo>
                    <a:lnTo>
                      <a:pt x="1032" y="304"/>
                    </a:lnTo>
                    <a:lnTo>
                      <a:pt x="1067" y="350"/>
                    </a:lnTo>
                    <a:lnTo>
                      <a:pt x="1038" y="375"/>
                    </a:lnTo>
                    <a:lnTo>
                      <a:pt x="1008" y="396"/>
                    </a:lnTo>
                    <a:lnTo>
                      <a:pt x="972" y="410"/>
                    </a:lnTo>
                    <a:lnTo>
                      <a:pt x="940" y="424"/>
                    </a:lnTo>
                    <a:lnTo>
                      <a:pt x="905" y="431"/>
                    </a:lnTo>
                    <a:lnTo>
                      <a:pt x="866" y="440"/>
                    </a:lnTo>
                    <a:lnTo>
                      <a:pt x="829" y="445"/>
                    </a:lnTo>
                    <a:lnTo>
                      <a:pt x="791" y="448"/>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27" name="Freeform 172"/>
              <p:cNvSpPr>
                <a:spLocks/>
              </p:cNvSpPr>
              <p:nvPr/>
            </p:nvSpPr>
            <p:spPr bwMode="auto">
              <a:xfrm>
                <a:off x="3910" y="3527"/>
                <a:ext cx="85" cy="105"/>
              </a:xfrm>
              <a:custGeom>
                <a:avLst/>
                <a:gdLst>
                  <a:gd name="T0" fmla="*/ 18 w 342"/>
                  <a:gd name="T1" fmla="*/ 26 h 421"/>
                  <a:gd name="T2" fmla="*/ 15 w 342"/>
                  <a:gd name="T3" fmla="*/ 23 h 421"/>
                  <a:gd name="T4" fmla="*/ 13 w 342"/>
                  <a:gd name="T5" fmla="*/ 21 h 421"/>
                  <a:gd name="T6" fmla="*/ 10 w 342"/>
                  <a:gd name="T7" fmla="*/ 18 h 421"/>
                  <a:gd name="T8" fmla="*/ 8 w 342"/>
                  <a:gd name="T9" fmla="*/ 15 h 421"/>
                  <a:gd name="T10" fmla="*/ 6 w 342"/>
                  <a:gd name="T11" fmla="*/ 12 h 421"/>
                  <a:gd name="T12" fmla="*/ 3 w 342"/>
                  <a:gd name="T13" fmla="*/ 8 h 421"/>
                  <a:gd name="T14" fmla="*/ 2 w 342"/>
                  <a:gd name="T15" fmla="*/ 5 h 421"/>
                  <a:gd name="T16" fmla="*/ 0 w 342"/>
                  <a:gd name="T17" fmla="*/ 2 h 421"/>
                  <a:gd name="T18" fmla="*/ 2 w 342"/>
                  <a:gd name="T19" fmla="*/ 0 h 421"/>
                  <a:gd name="T20" fmla="*/ 4 w 342"/>
                  <a:gd name="T21" fmla="*/ 3 h 421"/>
                  <a:gd name="T22" fmla="*/ 7 w 342"/>
                  <a:gd name="T23" fmla="*/ 6 h 421"/>
                  <a:gd name="T24" fmla="*/ 9 w 342"/>
                  <a:gd name="T25" fmla="*/ 9 h 421"/>
                  <a:gd name="T26" fmla="*/ 12 w 342"/>
                  <a:gd name="T27" fmla="*/ 12 h 421"/>
                  <a:gd name="T28" fmla="*/ 15 w 342"/>
                  <a:gd name="T29" fmla="*/ 15 h 421"/>
                  <a:gd name="T30" fmla="*/ 17 w 342"/>
                  <a:gd name="T31" fmla="*/ 19 h 421"/>
                  <a:gd name="T32" fmla="*/ 20 w 342"/>
                  <a:gd name="T33" fmla="*/ 22 h 421"/>
                  <a:gd name="T34" fmla="*/ 21 w 342"/>
                  <a:gd name="T35" fmla="*/ 25 h 421"/>
                  <a:gd name="T36" fmla="*/ 18 w 342"/>
                  <a:gd name="T37" fmla="*/ 26 h 4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2" h="421">
                    <a:moveTo>
                      <a:pt x="296" y="421"/>
                    </a:moveTo>
                    <a:lnTo>
                      <a:pt x="250" y="377"/>
                    </a:lnTo>
                    <a:lnTo>
                      <a:pt x="210" y="334"/>
                    </a:lnTo>
                    <a:lnTo>
                      <a:pt x="166" y="287"/>
                    </a:lnTo>
                    <a:lnTo>
                      <a:pt x="129" y="239"/>
                    </a:lnTo>
                    <a:lnTo>
                      <a:pt x="93" y="187"/>
                    </a:lnTo>
                    <a:lnTo>
                      <a:pt x="58" y="135"/>
                    </a:lnTo>
                    <a:lnTo>
                      <a:pt x="28" y="81"/>
                    </a:lnTo>
                    <a:lnTo>
                      <a:pt x="0" y="27"/>
                    </a:lnTo>
                    <a:lnTo>
                      <a:pt x="30" y="0"/>
                    </a:lnTo>
                    <a:lnTo>
                      <a:pt x="69" y="49"/>
                    </a:lnTo>
                    <a:lnTo>
                      <a:pt x="109" y="95"/>
                    </a:lnTo>
                    <a:lnTo>
                      <a:pt x="153" y="144"/>
                    </a:lnTo>
                    <a:lnTo>
                      <a:pt x="199" y="193"/>
                    </a:lnTo>
                    <a:lnTo>
                      <a:pt x="240" y="244"/>
                    </a:lnTo>
                    <a:lnTo>
                      <a:pt x="280" y="299"/>
                    </a:lnTo>
                    <a:lnTo>
                      <a:pt x="316" y="352"/>
                    </a:lnTo>
                    <a:lnTo>
                      <a:pt x="342" y="410"/>
                    </a:lnTo>
                    <a:lnTo>
                      <a:pt x="296" y="42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28" name="Freeform 173"/>
              <p:cNvSpPr>
                <a:spLocks/>
              </p:cNvSpPr>
              <p:nvPr/>
            </p:nvSpPr>
            <p:spPr bwMode="auto">
              <a:xfrm>
                <a:off x="3718" y="3159"/>
                <a:ext cx="256" cy="123"/>
              </a:xfrm>
              <a:custGeom>
                <a:avLst/>
                <a:gdLst>
                  <a:gd name="T0" fmla="*/ 51 w 1024"/>
                  <a:gd name="T1" fmla="*/ 27 h 489"/>
                  <a:gd name="T2" fmla="*/ 48 w 1024"/>
                  <a:gd name="T3" fmla="*/ 27 h 489"/>
                  <a:gd name="T4" fmla="*/ 48 w 1024"/>
                  <a:gd name="T5" fmla="*/ 24 h 489"/>
                  <a:gd name="T6" fmla="*/ 49 w 1024"/>
                  <a:gd name="T7" fmla="*/ 23 h 489"/>
                  <a:gd name="T8" fmla="*/ 50 w 1024"/>
                  <a:gd name="T9" fmla="*/ 23 h 489"/>
                  <a:gd name="T10" fmla="*/ 52 w 1024"/>
                  <a:gd name="T11" fmla="*/ 23 h 489"/>
                  <a:gd name="T12" fmla="*/ 54 w 1024"/>
                  <a:gd name="T13" fmla="*/ 23 h 489"/>
                  <a:gd name="T14" fmla="*/ 55 w 1024"/>
                  <a:gd name="T15" fmla="*/ 23 h 489"/>
                  <a:gd name="T16" fmla="*/ 57 w 1024"/>
                  <a:gd name="T17" fmla="*/ 23 h 489"/>
                  <a:gd name="T18" fmla="*/ 58 w 1024"/>
                  <a:gd name="T19" fmla="*/ 21 h 489"/>
                  <a:gd name="T20" fmla="*/ 42 w 1024"/>
                  <a:gd name="T21" fmla="*/ 5 h 489"/>
                  <a:gd name="T22" fmla="*/ 39 w 1024"/>
                  <a:gd name="T23" fmla="*/ 5 h 489"/>
                  <a:gd name="T24" fmla="*/ 37 w 1024"/>
                  <a:gd name="T25" fmla="*/ 6 h 489"/>
                  <a:gd name="T26" fmla="*/ 35 w 1024"/>
                  <a:gd name="T27" fmla="*/ 6 h 489"/>
                  <a:gd name="T28" fmla="*/ 32 w 1024"/>
                  <a:gd name="T29" fmla="*/ 6 h 489"/>
                  <a:gd name="T30" fmla="*/ 30 w 1024"/>
                  <a:gd name="T31" fmla="*/ 6 h 489"/>
                  <a:gd name="T32" fmla="*/ 27 w 1024"/>
                  <a:gd name="T33" fmla="*/ 7 h 489"/>
                  <a:gd name="T34" fmla="*/ 25 w 1024"/>
                  <a:gd name="T35" fmla="*/ 7 h 489"/>
                  <a:gd name="T36" fmla="*/ 23 w 1024"/>
                  <a:gd name="T37" fmla="*/ 7 h 489"/>
                  <a:gd name="T38" fmla="*/ 20 w 1024"/>
                  <a:gd name="T39" fmla="*/ 7 h 489"/>
                  <a:gd name="T40" fmla="*/ 18 w 1024"/>
                  <a:gd name="T41" fmla="*/ 8 h 489"/>
                  <a:gd name="T42" fmla="*/ 16 w 1024"/>
                  <a:gd name="T43" fmla="*/ 8 h 489"/>
                  <a:gd name="T44" fmla="*/ 14 w 1024"/>
                  <a:gd name="T45" fmla="*/ 9 h 489"/>
                  <a:gd name="T46" fmla="*/ 11 w 1024"/>
                  <a:gd name="T47" fmla="*/ 9 h 489"/>
                  <a:gd name="T48" fmla="*/ 9 w 1024"/>
                  <a:gd name="T49" fmla="*/ 10 h 489"/>
                  <a:gd name="T50" fmla="*/ 7 w 1024"/>
                  <a:gd name="T51" fmla="*/ 11 h 489"/>
                  <a:gd name="T52" fmla="*/ 5 w 1024"/>
                  <a:gd name="T53" fmla="*/ 11 h 489"/>
                  <a:gd name="T54" fmla="*/ 6 w 1024"/>
                  <a:gd name="T55" fmla="*/ 14 h 489"/>
                  <a:gd name="T56" fmla="*/ 9 w 1024"/>
                  <a:gd name="T57" fmla="*/ 17 h 489"/>
                  <a:gd name="T58" fmla="*/ 11 w 1024"/>
                  <a:gd name="T59" fmla="*/ 19 h 489"/>
                  <a:gd name="T60" fmla="*/ 14 w 1024"/>
                  <a:gd name="T61" fmla="*/ 21 h 489"/>
                  <a:gd name="T62" fmla="*/ 16 w 1024"/>
                  <a:gd name="T63" fmla="*/ 23 h 489"/>
                  <a:gd name="T64" fmla="*/ 18 w 1024"/>
                  <a:gd name="T65" fmla="*/ 25 h 489"/>
                  <a:gd name="T66" fmla="*/ 20 w 1024"/>
                  <a:gd name="T67" fmla="*/ 28 h 489"/>
                  <a:gd name="T68" fmla="*/ 21 w 1024"/>
                  <a:gd name="T69" fmla="*/ 31 h 489"/>
                  <a:gd name="T70" fmla="*/ 18 w 1024"/>
                  <a:gd name="T71" fmla="*/ 30 h 489"/>
                  <a:gd name="T72" fmla="*/ 15 w 1024"/>
                  <a:gd name="T73" fmla="*/ 28 h 489"/>
                  <a:gd name="T74" fmla="*/ 12 w 1024"/>
                  <a:gd name="T75" fmla="*/ 26 h 489"/>
                  <a:gd name="T76" fmla="*/ 10 w 1024"/>
                  <a:gd name="T77" fmla="*/ 23 h 489"/>
                  <a:gd name="T78" fmla="*/ 7 w 1024"/>
                  <a:gd name="T79" fmla="*/ 21 h 489"/>
                  <a:gd name="T80" fmla="*/ 5 w 1024"/>
                  <a:gd name="T81" fmla="*/ 18 h 489"/>
                  <a:gd name="T82" fmla="*/ 3 w 1024"/>
                  <a:gd name="T83" fmla="*/ 16 h 489"/>
                  <a:gd name="T84" fmla="*/ 0 w 1024"/>
                  <a:gd name="T85" fmla="*/ 13 h 489"/>
                  <a:gd name="T86" fmla="*/ 0 w 1024"/>
                  <a:gd name="T87" fmla="*/ 8 h 489"/>
                  <a:gd name="T88" fmla="*/ 43 w 1024"/>
                  <a:gd name="T89" fmla="*/ 0 h 489"/>
                  <a:gd name="T90" fmla="*/ 64 w 1024"/>
                  <a:gd name="T91" fmla="*/ 21 h 489"/>
                  <a:gd name="T92" fmla="*/ 64 w 1024"/>
                  <a:gd name="T93" fmla="*/ 23 h 489"/>
                  <a:gd name="T94" fmla="*/ 63 w 1024"/>
                  <a:gd name="T95" fmla="*/ 24 h 489"/>
                  <a:gd name="T96" fmla="*/ 61 w 1024"/>
                  <a:gd name="T97" fmla="*/ 25 h 489"/>
                  <a:gd name="T98" fmla="*/ 59 w 1024"/>
                  <a:gd name="T99" fmla="*/ 26 h 489"/>
                  <a:gd name="T100" fmla="*/ 57 w 1024"/>
                  <a:gd name="T101" fmla="*/ 26 h 489"/>
                  <a:gd name="T102" fmla="*/ 55 w 1024"/>
                  <a:gd name="T103" fmla="*/ 26 h 489"/>
                  <a:gd name="T104" fmla="*/ 53 w 1024"/>
                  <a:gd name="T105" fmla="*/ 26 h 489"/>
                  <a:gd name="T106" fmla="*/ 51 w 1024"/>
                  <a:gd name="T107" fmla="*/ 27 h 4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024" h="489">
                    <a:moveTo>
                      <a:pt x="820" y="421"/>
                    </a:moveTo>
                    <a:lnTo>
                      <a:pt x="763" y="421"/>
                    </a:lnTo>
                    <a:lnTo>
                      <a:pt x="765" y="386"/>
                    </a:lnTo>
                    <a:lnTo>
                      <a:pt x="779" y="370"/>
                    </a:lnTo>
                    <a:lnTo>
                      <a:pt x="800" y="361"/>
                    </a:lnTo>
                    <a:lnTo>
                      <a:pt x="828" y="361"/>
                    </a:lnTo>
                    <a:lnTo>
                      <a:pt x="855" y="364"/>
                    </a:lnTo>
                    <a:lnTo>
                      <a:pt x="883" y="364"/>
                    </a:lnTo>
                    <a:lnTo>
                      <a:pt x="904" y="356"/>
                    </a:lnTo>
                    <a:lnTo>
                      <a:pt x="923" y="336"/>
                    </a:lnTo>
                    <a:lnTo>
                      <a:pt x="665" y="73"/>
                    </a:lnTo>
                    <a:lnTo>
                      <a:pt x="627" y="79"/>
                    </a:lnTo>
                    <a:lnTo>
                      <a:pt x="589" y="87"/>
                    </a:lnTo>
                    <a:lnTo>
                      <a:pt x="551" y="90"/>
                    </a:lnTo>
                    <a:lnTo>
                      <a:pt x="513" y="95"/>
                    </a:lnTo>
                    <a:lnTo>
                      <a:pt x="475" y="98"/>
                    </a:lnTo>
                    <a:lnTo>
                      <a:pt x="437" y="103"/>
                    </a:lnTo>
                    <a:lnTo>
                      <a:pt x="398" y="107"/>
                    </a:lnTo>
                    <a:lnTo>
                      <a:pt x="361" y="112"/>
                    </a:lnTo>
                    <a:lnTo>
                      <a:pt x="323" y="117"/>
                    </a:lnTo>
                    <a:lnTo>
                      <a:pt x="287" y="123"/>
                    </a:lnTo>
                    <a:lnTo>
                      <a:pt x="250" y="128"/>
                    </a:lnTo>
                    <a:lnTo>
                      <a:pt x="215" y="135"/>
                    </a:lnTo>
                    <a:lnTo>
                      <a:pt x="176" y="144"/>
                    </a:lnTo>
                    <a:lnTo>
                      <a:pt x="141" y="155"/>
                    </a:lnTo>
                    <a:lnTo>
                      <a:pt x="109" y="165"/>
                    </a:lnTo>
                    <a:lnTo>
                      <a:pt x="73" y="179"/>
                    </a:lnTo>
                    <a:lnTo>
                      <a:pt x="100" y="223"/>
                    </a:lnTo>
                    <a:lnTo>
                      <a:pt x="135" y="261"/>
                    </a:lnTo>
                    <a:lnTo>
                      <a:pt x="174" y="296"/>
                    </a:lnTo>
                    <a:lnTo>
                      <a:pt x="215" y="329"/>
                    </a:lnTo>
                    <a:lnTo>
                      <a:pt x="250" y="364"/>
                    </a:lnTo>
                    <a:lnTo>
                      <a:pt x="285" y="400"/>
                    </a:lnTo>
                    <a:lnTo>
                      <a:pt x="312" y="440"/>
                    </a:lnTo>
                    <a:lnTo>
                      <a:pt x="328" y="489"/>
                    </a:lnTo>
                    <a:lnTo>
                      <a:pt x="280" y="470"/>
                    </a:lnTo>
                    <a:lnTo>
                      <a:pt x="236" y="442"/>
                    </a:lnTo>
                    <a:lnTo>
                      <a:pt x="195" y="410"/>
                    </a:lnTo>
                    <a:lnTo>
                      <a:pt x="155" y="370"/>
                    </a:lnTo>
                    <a:lnTo>
                      <a:pt x="116" y="329"/>
                    </a:lnTo>
                    <a:lnTo>
                      <a:pt x="79" y="285"/>
                    </a:lnTo>
                    <a:lnTo>
                      <a:pt x="40" y="245"/>
                    </a:lnTo>
                    <a:lnTo>
                      <a:pt x="0" y="209"/>
                    </a:lnTo>
                    <a:lnTo>
                      <a:pt x="3" y="123"/>
                    </a:lnTo>
                    <a:lnTo>
                      <a:pt x="682" y="0"/>
                    </a:lnTo>
                    <a:lnTo>
                      <a:pt x="1024" y="336"/>
                    </a:lnTo>
                    <a:lnTo>
                      <a:pt x="1019" y="366"/>
                    </a:lnTo>
                    <a:lnTo>
                      <a:pt x="999" y="386"/>
                    </a:lnTo>
                    <a:lnTo>
                      <a:pt x="975" y="400"/>
                    </a:lnTo>
                    <a:lnTo>
                      <a:pt x="947" y="405"/>
                    </a:lnTo>
                    <a:lnTo>
                      <a:pt x="912" y="407"/>
                    </a:lnTo>
                    <a:lnTo>
                      <a:pt x="880" y="410"/>
                    </a:lnTo>
                    <a:lnTo>
                      <a:pt x="848" y="413"/>
                    </a:lnTo>
                    <a:lnTo>
                      <a:pt x="820" y="42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29" name="Freeform 174"/>
              <p:cNvSpPr>
                <a:spLocks/>
              </p:cNvSpPr>
              <p:nvPr/>
            </p:nvSpPr>
            <p:spPr bwMode="auto">
              <a:xfrm>
                <a:off x="3803" y="3379"/>
                <a:ext cx="86" cy="102"/>
              </a:xfrm>
              <a:custGeom>
                <a:avLst/>
                <a:gdLst>
                  <a:gd name="T0" fmla="*/ 19 w 342"/>
                  <a:gd name="T1" fmla="*/ 25 h 410"/>
                  <a:gd name="T2" fmla="*/ 0 w 342"/>
                  <a:gd name="T3" fmla="*/ 2 h 410"/>
                  <a:gd name="T4" fmla="*/ 1 w 342"/>
                  <a:gd name="T5" fmla="*/ 1 h 410"/>
                  <a:gd name="T6" fmla="*/ 2 w 342"/>
                  <a:gd name="T7" fmla="*/ 0 h 410"/>
                  <a:gd name="T8" fmla="*/ 3 w 342"/>
                  <a:gd name="T9" fmla="*/ 0 h 410"/>
                  <a:gd name="T10" fmla="*/ 4 w 342"/>
                  <a:gd name="T11" fmla="*/ 0 h 410"/>
                  <a:gd name="T12" fmla="*/ 6 w 342"/>
                  <a:gd name="T13" fmla="*/ 3 h 410"/>
                  <a:gd name="T14" fmla="*/ 9 w 342"/>
                  <a:gd name="T15" fmla="*/ 6 h 410"/>
                  <a:gd name="T16" fmla="*/ 11 w 342"/>
                  <a:gd name="T17" fmla="*/ 9 h 410"/>
                  <a:gd name="T18" fmla="*/ 14 w 342"/>
                  <a:gd name="T19" fmla="*/ 12 h 410"/>
                  <a:gd name="T20" fmla="*/ 16 w 342"/>
                  <a:gd name="T21" fmla="*/ 15 h 410"/>
                  <a:gd name="T22" fmla="*/ 18 w 342"/>
                  <a:gd name="T23" fmla="*/ 18 h 410"/>
                  <a:gd name="T24" fmla="*/ 20 w 342"/>
                  <a:gd name="T25" fmla="*/ 21 h 410"/>
                  <a:gd name="T26" fmla="*/ 22 w 342"/>
                  <a:gd name="T27" fmla="*/ 24 h 410"/>
                  <a:gd name="T28" fmla="*/ 19 w 342"/>
                  <a:gd name="T29" fmla="*/ 25 h 4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42" h="410">
                    <a:moveTo>
                      <a:pt x="295" y="410"/>
                    </a:moveTo>
                    <a:lnTo>
                      <a:pt x="0" y="30"/>
                    </a:lnTo>
                    <a:lnTo>
                      <a:pt x="12" y="16"/>
                    </a:lnTo>
                    <a:lnTo>
                      <a:pt x="26" y="6"/>
                    </a:lnTo>
                    <a:lnTo>
                      <a:pt x="40" y="0"/>
                    </a:lnTo>
                    <a:lnTo>
                      <a:pt x="56" y="0"/>
                    </a:lnTo>
                    <a:lnTo>
                      <a:pt x="97" y="46"/>
                    </a:lnTo>
                    <a:lnTo>
                      <a:pt x="138" y="92"/>
                    </a:lnTo>
                    <a:lnTo>
                      <a:pt x="178" y="141"/>
                    </a:lnTo>
                    <a:lnTo>
                      <a:pt x="217" y="187"/>
                    </a:lnTo>
                    <a:lnTo>
                      <a:pt x="252" y="239"/>
                    </a:lnTo>
                    <a:lnTo>
                      <a:pt x="284" y="288"/>
                    </a:lnTo>
                    <a:lnTo>
                      <a:pt x="314" y="339"/>
                    </a:lnTo>
                    <a:lnTo>
                      <a:pt x="342" y="394"/>
                    </a:lnTo>
                    <a:lnTo>
                      <a:pt x="295" y="410"/>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30" name="Freeform 175"/>
              <p:cNvSpPr>
                <a:spLocks/>
              </p:cNvSpPr>
              <p:nvPr/>
            </p:nvSpPr>
            <p:spPr bwMode="auto">
              <a:xfrm>
                <a:off x="3622" y="3036"/>
                <a:ext cx="249" cy="107"/>
              </a:xfrm>
              <a:custGeom>
                <a:avLst/>
                <a:gdLst>
                  <a:gd name="T0" fmla="*/ 42 w 994"/>
                  <a:gd name="T1" fmla="*/ 25 h 429"/>
                  <a:gd name="T2" fmla="*/ 38 w 994"/>
                  <a:gd name="T3" fmla="*/ 25 h 429"/>
                  <a:gd name="T4" fmla="*/ 35 w 994"/>
                  <a:gd name="T5" fmla="*/ 26 h 429"/>
                  <a:gd name="T6" fmla="*/ 32 w 994"/>
                  <a:gd name="T7" fmla="*/ 26 h 429"/>
                  <a:gd name="T8" fmla="*/ 30 w 994"/>
                  <a:gd name="T9" fmla="*/ 25 h 429"/>
                  <a:gd name="T10" fmla="*/ 31 w 994"/>
                  <a:gd name="T11" fmla="*/ 23 h 429"/>
                  <a:gd name="T12" fmla="*/ 33 w 994"/>
                  <a:gd name="T13" fmla="*/ 22 h 429"/>
                  <a:gd name="T14" fmla="*/ 36 w 994"/>
                  <a:gd name="T15" fmla="*/ 22 h 429"/>
                  <a:gd name="T16" fmla="*/ 39 w 994"/>
                  <a:gd name="T17" fmla="*/ 21 h 429"/>
                  <a:gd name="T18" fmla="*/ 44 w 994"/>
                  <a:gd name="T19" fmla="*/ 21 h 429"/>
                  <a:gd name="T20" fmla="*/ 48 w 994"/>
                  <a:gd name="T21" fmla="*/ 20 h 429"/>
                  <a:gd name="T22" fmla="*/ 52 w 994"/>
                  <a:gd name="T23" fmla="*/ 19 h 429"/>
                  <a:gd name="T24" fmla="*/ 52 w 994"/>
                  <a:gd name="T25" fmla="*/ 13 h 429"/>
                  <a:gd name="T26" fmla="*/ 48 w 994"/>
                  <a:gd name="T27" fmla="*/ 7 h 429"/>
                  <a:gd name="T28" fmla="*/ 43 w 994"/>
                  <a:gd name="T29" fmla="*/ 4 h 429"/>
                  <a:gd name="T30" fmla="*/ 37 w 994"/>
                  <a:gd name="T31" fmla="*/ 3 h 429"/>
                  <a:gd name="T32" fmla="*/ 30 w 994"/>
                  <a:gd name="T33" fmla="*/ 4 h 429"/>
                  <a:gd name="T34" fmla="*/ 23 w 994"/>
                  <a:gd name="T35" fmla="*/ 7 h 429"/>
                  <a:gd name="T36" fmla="*/ 16 w 994"/>
                  <a:gd name="T37" fmla="*/ 9 h 429"/>
                  <a:gd name="T38" fmla="*/ 10 w 994"/>
                  <a:gd name="T39" fmla="*/ 10 h 429"/>
                  <a:gd name="T40" fmla="*/ 6 w 994"/>
                  <a:gd name="T41" fmla="*/ 12 h 429"/>
                  <a:gd name="T42" fmla="*/ 7 w 994"/>
                  <a:gd name="T43" fmla="*/ 15 h 429"/>
                  <a:gd name="T44" fmla="*/ 10 w 994"/>
                  <a:gd name="T45" fmla="*/ 19 h 429"/>
                  <a:gd name="T46" fmla="*/ 12 w 994"/>
                  <a:gd name="T47" fmla="*/ 22 h 429"/>
                  <a:gd name="T48" fmla="*/ 12 w 994"/>
                  <a:gd name="T49" fmla="*/ 25 h 429"/>
                  <a:gd name="T50" fmla="*/ 8 w 994"/>
                  <a:gd name="T51" fmla="*/ 22 h 429"/>
                  <a:gd name="T52" fmla="*/ 4 w 994"/>
                  <a:gd name="T53" fmla="*/ 18 h 429"/>
                  <a:gd name="T54" fmla="*/ 1 w 994"/>
                  <a:gd name="T55" fmla="*/ 13 h 429"/>
                  <a:gd name="T56" fmla="*/ 0 w 994"/>
                  <a:gd name="T57" fmla="*/ 8 h 429"/>
                  <a:gd name="T58" fmla="*/ 5 w 994"/>
                  <a:gd name="T59" fmla="*/ 7 h 429"/>
                  <a:gd name="T60" fmla="*/ 11 w 994"/>
                  <a:gd name="T61" fmla="*/ 5 h 429"/>
                  <a:gd name="T62" fmla="*/ 16 w 994"/>
                  <a:gd name="T63" fmla="*/ 4 h 429"/>
                  <a:gd name="T64" fmla="*/ 21 w 994"/>
                  <a:gd name="T65" fmla="*/ 3 h 429"/>
                  <a:gd name="T66" fmla="*/ 27 w 994"/>
                  <a:gd name="T67" fmla="*/ 2 h 429"/>
                  <a:gd name="T68" fmla="*/ 32 w 994"/>
                  <a:gd name="T69" fmla="*/ 1 h 429"/>
                  <a:gd name="T70" fmla="*/ 38 w 994"/>
                  <a:gd name="T71" fmla="*/ 0 h 429"/>
                  <a:gd name="T72" fmla="*/ 44 w 994"/>
                  <a:gd name="T73" fmla="*/ 0 h 429"/>
                  <a:gd name="T74" fmla="*/ 60 w 994"/>
                  <a:gd name="T75" fmla="*/ 21 h 429"/>
                  <a:gd name="T76" fmla="*/ 56 w 994"/>
                  <a:gd name="T77" fmla="*/ 23 h 429"/>
                  <a:gd name="T78" fmla="*/ 51 w 994"/>
                  <a:gd name="T79" fmla="*/ 23 h 429"/>
                  <a:gd name="T80" fmla="*/ 46 w 994"/>
                  <a:gd name="T81" fmla="*/ 24 h 42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994" h="429">
                    <a:moveTo>
                      <a:pt x="690" y="391"/>
                    </a:moveTo>
                    <a:lnTo>
                      <a:pt x="663" y="396"/>
                    </a:lnTo>
                    <a:lnTo>
                      <a:pt x="635" y="400"/>
                    </a:lnTo>
                    <a:lnTo>
                      <a:pt x="608" y="405"/>
                    </a:lnTo>
                    <a:lnTo>
                      <a:pt x="580" y="410"/>
                    </a:lnTo>
                    <a:lnTo>
                      <a:pt x="554" y="413"/>
                    </a:lnTo>
                    <a:lnTo>
                      <a:pt x="529" y="418"/>
                    </a:lnTo>
                    <a:lnTo>
                      <a:pt x="502" y="423"/>
                    </a:lnTo>
                    <a:lnTo>
                      <a:pt x="475" y="429"/>
                    </a:lnTo>
                    <a:lnTo>
                      <a:pt x="472" y="402"/>
                    </a:lnTo>
                    <a:lnTo>
                      <a:pt x="478" y="383"/>
                    </a:lnTo>
                    <a:lnTo>
                      <a:pt x="492" y="372"/>
                    </a:lnTo>
                    <a:lnTo>
                      <a:pt x="510" y="364"/>
                    </a:lnTo>
                    <a:lnTo>
                      <a:pt x="529" y="361"/>
                    </a:lnTo>
                    <a:lnTo>
                      <a:pt x="552" y="356"/>
                    </a:lnTo>
                    <a:lnTo>
                      <a:pt x="573" y="353"/>
                    </a:lnTo>
                    <a:lnTo>
                      <a:pt x="592" y="345"/>
                    </a:lnTo>
                    <a:lnTo>
                      <a:pt x="627" y="340"/>
                    </a:lnTo>
                    <a:lnTo>
                      <a:pt x="660" y="334"/>
                    </a:lnTo>
                    <a:lnTo>
                      <a:pt x="695" y="331"/>
                    </a:lnTo>
                    <a:lnTo>
                      <a:pt x="730" y="326"/>
                    </a:lnTo>
                    <a:lnTo>
                      <a:pt x="765" y="321"/>
                    </a:lnTo>
                    <a:lnTo>
                      <a:pt x="799" y="312"/>
                    </a:lnTo>
                    <a:lnTo>
                      <a:pt x="831" y="305"/>
                    </a:lnTo>
                    <a:lnTo>
                      <a:pt x="864" y="291"/>
                    </a:lnTo>
                    <a:lnTo>
                      <a:pt x="836" y="215"/>
                    </a:lnTo>
                    <a:lnTo>
                      <a:pt x="804" y="155"/>
                    </a:lnTo>
                    <a:lnTo>
                      <a:pt x="765" y="111"/>
                    </a:lnTo>
                    <a:lnTo>
                      <a:pt x="725" y="81"/>
                    </a:lnTo>
                    <a:lnTo>
                      <a:pt x="681" y="63"/>
                    </a:lnTo>
                    <a:lnTo>
                      <a:pt x="633" y="54"/>
                    </a:lnTo>
                    <a:lnTo>
                      <a:pt x="584" y="54"/>
                    </a:lnTo>
                    <a:lnTo>
                      <a:pt x="532" y="63"/>
                    </a:lnTo>
                    <a:lnTo>
                      <a:pt x="478" y="74"/>
                    </a:lnTo>
                    <a:lnTo>
                      <a:pt x="421" y="90"/>
                    </a:lnTo>
                    <a:lnTo>
                      <a:pt x="367" y="109"/>
                    </a:lnTo>
                    <a:lnTo>
                      <a:pt x="312" y="125"/>
                    </a:lnTo>
                    <a:lnTo>
                      <a:pt x="255" y="141"/>
                    </a:lnTo>
                    <a:lnTo>
                      <a:pt x="203" y="155"/>
                    </a:lnTo>
                    <a:lnTo>
                      <a:pt x="150" y="163"/>
                    </a:lnTo>
                    <a:lnTo>
                      <a:pt x="100" y="166"/>
                    </a:lnTo>
                    <a:lnTo>
                      <a:pt x="90" y="192"/>
                    </a:lnTo>
                    <a:lnTo>
                      <a:pt x="92" y="220"/>
                    </a:lnTo>
                    <a:lnTo>
                      <a:pt x="106" y="247"/>
                    </a:lnTo>
                    <a:lnTo>
                      <a:pt x="125" y="275"/>
                    </a:lnTo>
                    <a:lnTo>
                      <a:pt x="150" y="301"/>
                    </a:lnTo>
                    <a:lnTo>
                      <a:pt x="174" y="328"/>
                    </a:lnTo>
                    <a:lnTo>
                      <a:pt x="196" y="358"/>
                    </a:lnTo>
                    <a:lnTo>
                      <a:pt x="215" y="386"/>
                    </a:lnTo>
                    <a:lnTo>
                      <a:pt x="185" y="410"/>
                    </a:lnTo>
                    <a:lnTo>
                      <a:pt x="152" y="383"/>
                    </a:lnTo>
                    <a:lnTo>
                      <a:pt x="120" y="353"/>
                    </a:lnTo>
                    <a:lnTo>
                      <a:pt x="86" y="321"/>
                    </a:lnTo>
                    <a:lnTo>
                      <a:pt x="60" y="285"/>
                    </a:lnTo>
                    <a:lnTo>
                      <a:pt x="32" y="247"/>
                    </a:lnTo>
                    <a:lnTo>
                      <a:pt x="14" y="209"/>
                    </a:lnTo>
                    <a:lnTo>
                      <a:pt x="3" y="171"/>
                    </a:lnTo>
                    <a:lnTo>
                      <a:pt x="0" y="134"/>
                    </a:lnTo>
                    <a:lnTo>
                      <a:pt x="40" y="122"/>
                    </a:lnTo>
                    <a:lnTo>
                      <a:pt x="81" y="111"/>
                    </a:lnTo>
                    <a:lnTo>
                      <a:pt x="122" y="100"/>
                    </a:lnTo>
                    <a:lnTo>
                      <a:pt x="166" y="90"/>
                    </a:lnTo>
                    <a:lnTo>
                      <a:pt x="206" y="79"/>
                    </a:lnTo>
                    <a:lnTo>
                      <a:pt x="250" y="68"/>
                    </a:lnTo>
                    <a:lnTo>
                      <a:pt x="293" y="57"/>
                    </a:lnTo>
                    <a:lnTo>
                      <a:pt x="337" y="49"/>
                    </a:lnTo>
                    <a:lnTo>
                      <a:pt x="380" y="38"/>
                    </a:lnTo>
                    <a:lnTo>
                      <a:pt x="423" y="30"/>
                    </a:lnTo>
                    <a:lnTo>
                      <a:pt x="467" y="24"/>
                    </a:lnTo>
                    <a:lnTo>
                      <a:pt x="510" y="16"/>
                    </a:lnTo>
                    <a:lnTo>
                      <a:pt x="557" y="11"/>
                    </a:lnTo>
                    <a:lnTo>
                      <a:pt x="603" y="5"/>
                    </a:lnTo>
                    <a:lnTo>
                      <a:pt x="649" y="3"/>
                    </a:lnTo>
                    <a:lnTo>
                      <a:pt x="695" y="0"/>
                    </a:lnTo>
                    <a:lnTo>
                      <a:pt x="994" y="321"/>
                    </a:lnTo>
                    <a:lnTo>
                      <a:pt x="964" y="342"/>
                    </a:lnTo>
                    <a:lnTo>
                      <a:pt x="931" y="356"/>
                    </a:lnTo>
                    <a:lnTo>
                      <a:pt x="894" y="367"/>
                    </a:lnTo>
                    <a:lnTo>
                      <a:pt x="852" y="372"/>
                    </a:lnTo>
                    <a:lnTo>
                      <a:pt x="811" y="375"/>
                    </a:lnTo>
                    <a:lnTo>
                      <a:pt x="769" y="377"/>
                    </a:lnTo>
                    <a:lnTo>
                      <a:pt x="728" y="383"/>
                    </a:lnTo>
                    <a:lnTo>
                      <a:pt x="690" y="39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31" name="Freeform 176"/>
              <p:cNvSpPr>
                <a:spLocks/>
              </p:cNvSpPr>
              <p:nvPr/>
            </p:nvSpPr>
            <p:spPr bwMode="auto">
              <a:xfrm>
                <a:off x="3697" y="3221"/>
                <a:ext cx="78" cy="92"/>
              </a:xfrm>
              <a:custGeom>
                <a:avLst/>
                <a:gdLst>
                  <a:gd name="T0" fmla="*/ 0 w 312"/>
                  <a:gd name="T1" fmla="*/ 3 h 366"/>
                  <a:gd name="T2" fmla="*/ 1 w 312"/>
                  <a:gd name="T3" fmla="*/ 2 h 366"/>
                  <a:gd name="T4" fmla="*/ 1 w 312"/>
                  <a:gd name="T5" fmla="*/ 1 h 366"/>
                  <a:gd name="T6" fmla="*/ 2 w 312"/>
                  <a:gd name="T7" fmla="*/ 0 h 366"/>
                  <a:gd name="T8" fmla="*/ 4 w 312"/>
                  <a:gd name="T9" fmla="*/ 0 h 366"/>
                  <a:gd name="T10" fmla="*/ 20 w 312"/>
                  <a:gd name="T11" fmla="*/ 21 h 366"/>
                  <a:gd name="T12" fmla="*/ 17 w 312"/>
                  <a:gd name="T13" fmla="*/ 23 h 366"/>
                  <a:gd name="T14" fmla="*/ 0 w 312"/>
                  <a:gd name="T15" fmla="*/ 3 h 36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2" h="366">
                    <a:moveTo>
                      <a:pt x="0" y="46"/>
                    </a:moveTo>
                    <a:lnTo>
                      <a:pt x="11" y="30"/>
                    </a:lnTo>
                    <a:lnTo>
                      <a:pt x="21" y="10"/>
                    </a:lnTo>
                    <a:lnTo>
                      <a:pt x="35" y="0"/>
                    </a:lnTo>
                    <a:lnTo>
                      <a:pt x="57" y="2"/>
                    </a:lnTo>
                    <a:lnTo>
                      <a:pt x="312" y="325"/>
                    </a:lnTo>
                    <a:lnTo>
                      <a:pt x="272" y="366"/>
                    </a:lnTo>
                    <a:lnTo>
                      <a:pt x="0" y="46"/>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32" name="Freeform 177"/>
              <p:cNvSpPr>
                <a:spLocks/>
              </p:cNvSpPr>
              <p:nvPr/>
            </p:nvSpPr>
            <p:spPr bwMode="auto">
              <a:xfrm>
                <a:off x="3538" y="3127"/>
                <a:ext cx="169" cy="218"/>
              </a:xfrm>
              <a:custGeom>
                <a:avLst/>
                <a:gdLst>
                  <a:gd name="T0" fmla="*/ 41 w 674"/>
                  <a:gd name="T1" fmla="*/ 54 h 874"/>
                  <a:gd name="T2" fmla="*/ 39 w 674"/>
                  <a:gd name="T3" fmla="*/ 54 h 874"/>
                  <a:gd name="T4" fmla="*/ 0 w 674"/>
                  <a:gd name="T5" fmla="*/ 3 h 874"/>
                  <a:gd name="T6" fmla="*/ 0 w 674"/>
                  <a:gd name="T7" fmla="*/ 2 h 874"/>
                  <a:gd name="T8" fmla="*/ 0 w 674"/>
                  <a:gd name="T9" fmla="*/ 1 h 874"/>
                  <a:gd name="T10" fmla="*/ 0 w 674"/>
                  <a:gd name="T11" fmla="*/ 1 h 874"/>
                  <a:gd name="T12" fmla="*/ 1 w 674"/>
                  <a:gd name="T13" fmla="*/ 0 h 874"/>
                  <a:gd name="T14" fmla="*/ 4 w 674"/>
                  <a:gd name="T15" fmla="*/ 0 h 874"/>
                  <a:gd name="T16" fmla="*/ 42 w 674"/>
                  <a:gd name="T17" fmla="*/ 51 h 874"/>
                  <a:gd name="T18" fmla="*/ 42 w 674"/>
                  <a:gd name="T19" fmla="*/ 52 h 874"/>
                  <a:gd name="T20" fmla="*/ 42 w 674"/>
                  <a:gd name="T21" fmla="*/ 53 h 874"/>
                  <a:gd name="T22" fmla="*/ 42 w 674"/>
                  <a:gd name="T23" fmla="*/ 54 h 874"/>
                  <a:gd name="T24" fmla="*/ 41 w 674"/>
                  <a:gd name="T25" fmla="*/ 54 h 8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74" h="874">
                    <a:moveTo>
                      <a:pt x="658" y="874"/>
                    </a:moveTo>
                    <a:lnTo>
                      <a:pt x="614" y="872"/>
                    </a:lnTo>
                    <a:lnTo>
                      <a:pt x="0" y="57"/>
                    </a:lnTo>
                    <a:lnTo>
                      <a:pt x="3" y="41"/>
                    </a:lnTo>
                    <a:lnTo>
                      <a:pt x="0" y="24"/>
                    </a:lnTo>
                    <a:lnTo>
                      <a:pt x="5" y="11"/>
                    </a:lnTo>
                    <a:lnTo>
                      <a:pt x="16" y="0"/>
                    </a:lnTo>
                    <a:lnTo>
                      <a:pt x="62" y="0"/>
                    </a:lnTo>
                    <a:lnTo>
                      <a:pt x="670" y="815"/>
                    </a:lnTo>
                    <a:lnTo>
                      <a:pt x="670" y="828"/>
                    </a:lnTo>
                    <a:lnTo>
                      <a:pt x="674" y="844"/>
                    </a:lnTo>
                    <a:lnTo>
                      <a:pt x="668" y="861"/>
                    </a:lnTo>
                    <a:lnTo>
                      <a:pt x="658" y="87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33" name="Freeform 178"/>
              <p:cNvSpPr>
                <a:spLocks/>
              </p:cNvSpPr>
              <p:nvPr/>
            </p:nvSpPr>
            <p:spPr bwMode="auto">
              <a:xfrm>
                <a:off x="3600" y="3091"/>
                <a:ext cx="64" cy="91"/>
              </a:xfrm>
              <a:custGeom>
                <a:avLst/>
                <a:gdLst>
                  <a:gd name="T0" fmla="*/ 14 w 258"/>
                  <a:gd name="T1" fmla="*/ 23 h 364"/>
                  <a:gd name="T2" fmla="*/ 12 w 258"/>
                  <a:gd name="T3" fmla="*/ 21 h 364"/>
                  <a:gd name="T4" fmla="*/ 10 w 258"/>
                  <a:gd name="T5" fmla="*/ 19 h 364"/>
                  <a:gd name="T6" fmla="*/ 8 w 258"/>
                  <a:gd name="T7" fmla="*/ 16 h 364"/>
                  <a:gd name="T8" fmla="*/ 6 w 258"/>
                  <a:gd name="T9" fmla="*/ 14 h 364"/>
                  <a:gd name="T10" fmla="*/ 5 w 258"/>
                  <a:gd name="T11" fmla="*/ 12 h 364"/>
                  <a:gd name="T12" fmla="*/ 3 w 258"/>
                  <a:gd name="T13" fmla="*/ 9 h 364"/>
                  <a:gd name="T14" fmla="*/ 1 w 258"/>
                  <a:gd name="T15" fmla="*/ 6 h 364"/>
                  <a:gd name="T16" fmla="*/ 0 w 258"/>
                  <a:gd name="T17" fmla="*/ 4 h 364"/>
                  <a:gd name="T18" fmla="*/ 0 w 258"/>
                  <a:gd name="T19" fmla="*/ 3 h 364"/>
                  <a:gd name="T20" fmla="*/ 1 w 258"/>
                  <a:gd name="T21" fmla="*/ 2 h 364"/>
                  <a:gd name="T22" fmla="*/ 1 w 258"/>
                  <a:gd name="T23" fmla="*/ 1 h 364"/>
                  <a:gd name="T24" fmla="*/ 2 w 258"/>
                  <a:gd name="T25" fmla="*/ 0 h 364"/>
                  <a:gd name="T26" fmla="*/ 4 w 258"/>
                  <a:gd name="T27" fmla="*/ 3 h 364"/>
                  <a:gd name="T28" fmla="*/ 5 w 258"/>
                  <a:gd name="T29" fmla="*/ 5 h 364"/>
                  <a:gd name="T30" fmla="*/ 7 w 258"/>
                  <a:gd name="T31" fmla="*/ 8 h 364"/>
                  <a:gd name="T32" fmla="*/ 9 w 258"/>
                  <a:gd name="T33" fmla="*/ 11 h 364"/>
                  <a:gd name="T34" fmla="*/ 11 w 258"/>
                  <a:gd name="T35" fmla="*/ 13 h 364"/>
                  <a:gd name="T36" fmla="*/ 13 w 258"/>
                  <a:gd name="T37" fmla="*/ 16 h 364"/>
                  <a:gd name="T38" fmla="*/ 14 w 258"/>
                  <a:gd name="T39" fmla="*/ 18 h 364"/>
                  <a:gd name="T40" fmla="*/ 16 w 258"/>
                  <a:gd name="T41" fmla="*/ 21 h 364"/>
                  <a:gd name="T42" fmla="*/ 14 w 258"/>
                  <a:gd name="T43" fmla="*/ 23 h 3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58" h="364">
                    <a:moveTo>
                      <a:pt x="231" y="364"/>
                    </a:moveTo>
                    <a:lnTo>
                      <a:pt x="196" y="334"/>
                    </a:lnTo>
                    <a:lnTo>
                      <a:pt x="164" y="298"/>
                    </a:lnTo>
                    <a:lnTo>
                      <a:pt x="130" y="261"/>
                    </a:lnTo>
                    <a:lnTo>
                      <a:pt x="104" y="222"/>
                    </a:lnTo>
                    <a:lnTo>
                      <a:pt x="76" y="182"/>
                    </a:lnTo>
                    <a:lnTo>
                      <a:pt x="49" y="141"/>
                    </a:lnTo>
                    <a:lnTo>
                      <a:pt x="25" y="101"/>
                    </a:lnTo>
                    <a:lnTo>
                      <a:pt x="0" y="60"/>
                    </a:lnTo>
                    <a:lnTo>
                      <a:pt x="9" y="44"/>
                    </a:lnTo>
                    <a:lnTo>
                      <a:pt x="14" y="27"/>
                    </a:lnTo>
                    <a:lnTo>
                      <a:pt x="21" y="11"/>
                    </a:lnTo>
                    <a:lnTo>
                      <a:pt x="33" y="0"/>
                    </a:lnTo>
                    <a:lnTo>
                      <a:pt x="60" y="44"/>
                    </a:lnTo>
                    <a:lnTo>
                      <a:pt x="90" y="85"/>
                    </a:lnTo>
                    <a:lnTo>
                      <a:pt x="120" y="125"/>
                    </a:lnTo>
                    <a:lnTo>
                      <a:pt x="150" y="168"/>
                    </a:lnTo>
                    <a:lnTo>
                      <a:pt x="180" y="209"/>
                    </a:lnTo>
                    <a:lnTo>
                      <a:pt x="210" y="250"/>
                    </a:lnTo>
                    <a:lnTo>
                      <a:pt x="234" y="293"/>
                    </a:lnTo>
                    <a:lnTo>
                      <a:pt x="258" y="337"/>
                    </a:lnTo>
                    <a:lnTo>
                      <a:pt x="231" y="36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34" name="Freeform 179"/>
              <p:cNvSpPr>
                <a:spLocks/>
              </p:cNvSpPr>
              <p:nvPr/>
            </p:nvSpPr>
            <p:spPr bwMode="auto">
              <a:xfrm>
                <a:off x="3493" y="3030"/>
                <a:ext cx="144" cy="27"/>
              </a:xfrm>
              <a:custGeom>
                <a:avLst/>
                <a:gdLst>
                  <a:gd name="T0" fmla="*/ 33 w 579"/>
                  <a:gd name="T1" fmla="*/ 4 h 111"/>
                  <a:gd name="T2" fmla="*/ 31 w 579"/>
                  <a:gd name="T3" fmla="*/ 4 h 111"/>
                  <a:gd name="T4" fmla="*/ 29 w 579"/>
                  <a:gd name="T5" fmla="*/ 4 h 111"/>
                  <a:gd name="T6" fmla="*/ 27 w 579"/>
                  <a:gd name="T7" fmla="*/ 4 h 111"/>
                  <a:gd name="T8" fmla="*/ 25 w 579"/>
                  <a:gd name="T9" fmla="*/ 4 h 111"/>
                  <a:gd name="T10" fmla="*/ 23 w 579"/>
                  <a:gd name="T11" fmla="*/ 4 h 111"/>
                  <a:gd name="T12" fmla="*/ 21 w 579"/>
                  <a:gd name="T13" fmla="*/ 4 h 111"/>
                  <a:gd name="T14" fmla="*/ 18 w 579"/>
                  <a:gd name="T15" fmla="*/ 4 h 111"/>
                  <a:gd name="T16" fmla="*/ 16 w 579"/>
                  <a:gd name="T17" fmla="*/ 4 h 111"/>
                  <a:gd name="T18" fmla="*/ 14 w 579"/>
                  <a:gd name="T19" fmla="*/ 5 h 111"/>
                  <a:gd name="T20" fmla="*/ 12 w 579"/>
                  <a:gd name="T21" fmla="*/ 5 h 111"/>
                  <a:gd name="T22" fmla="*/ 10 w 579"/>
                  <a:gd name="T23" fmla="*/ 5 h 111"/>
                  <a:gd name="T24" fmla="*/ 8 w 579"/>
                  <a:gd name="T25" fmla="*/ 5 h 111"/>
                  <a:gd name="T26" fmla="*/ 6 w 579"/>
                  <a:gd name="T27" fmla="*/ 6 h 111"/>
                  <a:gd name="T28" fmla="*/ 4 w 579"/>
                  <a:gd name="T29" fmla="*/ 6 h 111"/>
                  <a:gd name="T30" fmla="*/ 2 w 579"/>
                  <a:gd name="T31" fmla="*/ 6 h 111"/>
                  <a:gd name="T32" fmla="*/ 0 w 579"/>
                  <a:gd name="T33" fmla="*/ 7 h 111"/>
                  <a:gd name="T34" fmla="*/ 0 w 579"/>
                  <a:gd name="T35" fmla="*/ 6 h 111"/>
                  <a:gd name="T36" fmla="*/ 0 w 579"/>
                  <a:gd name="T37" fmla="*/ 5 h 111"/>
                  <a:gd name="T38" fmla="*/ 1 w 579"/>
                  <a:gd name="T39" fmla="*/ 4 h 111"/>
                  <a:gd name="T40" fmla="*/ 1 w 579"/>
                  <a:gd name="T41" fmla="*/ 4 h 111"/>
                  <a:gd name="T42" fmla="*/ 2 w 579"/>
                  <a:gd name="T43" fmla="*/ 3 h 111"/>
                  <a:gd name="T44" fmla="*/ 3 w 579"/>
                  <a:gd name="T45" fmla="*/ 3 h 111"/>
                  <a:gd name="T46" fmla="*/ 4 w 579"/>
                  <a:gd name="T47" fmla="*/ 3 h 111"/>
                  <a:gd name="T48" fmla="*/ 4 w 579"/>
                  <a:gd name="T49" fmla="*/ 2 h 111"/>
                  <a:gd name="T50" fmla="*/ 6 w 579"/>
                  <a:gd name="T51" fmla="*/ 2 h 111"/>
                  <a:gd name="T52" fmla="*/ 8 w 579"/>
                  <a:gd name="T53" fmla="*/ 2 h 111"/>
                  <a:gd name="T54" fmla="*/ 10 w 579"/>
                  <a:gd name="T55" fmla="*/ 1 h 111"/>
                  <a:gd name="T56" fmla="*/ 12 w 579"/>
                  <a:gd name="T57" fmla="*/ 1 h 111"/>
                  <a:gd name="T58" fmla="*/ 14 w 579"/>
                  <a:gd name="T59" fmla="*/ 1 h 111"/>
                  <a:gd name="T60" fmla="*/ 16 w 579"/>
                  <a:gd name="T61" fmla="*/ 0 h 111"/>
                  <a:gd name="T62" fmla="*/ 18 w 579"/>
                  <a:gd name="T63" fmla="*/ 0 h 111"/>
                  <a:gd name="T64" fmla="*/ 20 w 579"/>
                  <a:gd name="T65" fmla="*/ 0 h 111"/>
                  <a:gd name="T66" fmla="*/ 22 w 579"/>
                  <a:gd name="T67" fmla="*/ 0 h 111"/>
                  <a:gd name="T68" fmla="*/ 24 w 579"/>
                  <a:gd name="T69" fmla="*/ 0 h 111"/>
                  <a:gd name="T70" fmla="*/ 26 w 579"/>
                  <a:gd name="T71" fmla="*/ 0 h 111"/>
                  <a:gd name="T72" fmla="*/ 28 w 579"/>
                  <a:gd name="T73" fmla="*/ 0 h 111"/>
                  <a:gd name="T74" fmla="*/ 30 w 579"/>
                  <a:gd name="T75" fmla="*/ 0 h 111"/>
                  <a:gd name="T76" fmla="*/ 32 w 579"/>
                  <a:gd name="T77" fmla="*/ 0 h 111"/>
                  <a:gd name="T78" fmla="*/ 34 w 579"/>
                  <a:gd name="T79" fmla="*/ 1 h 111"/>
                  <a:gd name="T80" fmla="*/ 36 w 579"/>
                  <a:gd name="T81" fmla="*/ 1 h 111"/>
                  <a:gd name="T82" fmla="*/ 33 w 579"/>
                  <a:gd name="T83" fmla="*/ 4 h 1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79" h="111">
                    <a:moveTo>
                      <a:pt x="535" y="60"/>
                    </a:moveTo>
                    <a:lnTo>
                      <a:pt x="503" y="63"/>
                    </a:lnTo>
                    <a:lnTo>
                      <a:pt x="468" y="66"/>
                    </a:lnTo>
                    <a:lnTo>
                      <a:pt x="434" y="69"/>
                    </a:lnTo>
                    <a:lnTo>
                      <a:pt x="402" y="71"/>
                    </a:lnTo>
                    <a:lnTo>
                      <a:pt x="367" y="71"/>
                    </a:lnTo>
                    <a:lnTo>
                      <a:pt x="332" y="74"/>
                    </a:lnTo>
                    <a:lnTo>
                      <a:pt x="299" y="76"/>
                    </a:lnTo>
                    <a:lnTo>
                      <a:pt x="263" y="76"/>
                    </a:lnTo>
                    <a:lnTo>
                      <a:pt x="231" y="79"/>
                    </a:lnTo>
                    <a:lnTo>
                      <a:pt x="196" y="82"/>
                    </a:lnTo>
                    <a:lnTo>
                      <a:pt x="163" y="88"/>
                    </a:lnTo>
                    <a:lnTo>
                      <a:pt x="131" y="90"/>
                    </a:lnTo>
                    <a:lnTo>
                      <a:pt x="98" y="95"/>
                    </a:lnTo>
                    <a:lnTo>
                      <a:pt x="65" y="99"/>
                    </a:lnTo>
                    <a:lnTo>
                      <a:pt x="32" y="106"/>
                    </a:lnTo>
                    <a:lnTo>
                      <a:pt x="0" y="111"/>
                    </a:lnTo>
                    <a:lnTo>
                      <a:pt x="0" y="95"/>
                    </a:lnTo>
                    <a:lnTo>
                      <a:pt x="2" y="82"/>
                    </a:lnTo>
                    <a:lnTo>
                      <a:pt x="11" y="71"/>
                    </a:lnTo>
                    <a:lnTo>
                      <a:pt x="22" y="63"/>
                    </a:lnTo>
                    <a:lnTo>
                      <a:pt x="36" y="58"/>
                    </a:lnTo>
                    <a:lnTo>
                      <a:pt x="49" y="53"/>
                    </a:lnTo>
                    <a:lnTo>
                      <a:pt x="62" y="46"/>
                    </a:lnTo>
                    <a:lnTo>
                      <a:pt x="73" y="41"/>
                    </a:lnTo>
                    <a:lnTo>
                      <a:pt x="103" y="36"/>
                    </a:lnTo>
                    <a:lnTo>
                      <a:pt x="133" y="30"/>
                    </a:lnTo>
                    <a:lnTo>
                      <a:pt x="166" y="25"/>
                    </a:lnTo>
                    <a:lnTo>
                      <a:pt x="196" y="20"/>
                    </a:lnTo>
                    <a:lnTo>
                      <a:pt x="228" y="14"/>
                    </a:lnTo>
                    <a:lnTo>
                      <a:pt x="258" y="9"/>
                    </a:lnTo>
                    <a:lnTo>
                      <a:pt x="291" y="6"/>
                    </a:lnTo>
                    <a:lnTo>
                      <a:pt x="323" y="4"/>
                    </a:lnTo>
                    <a:lnTo>
                      <a:pt x="356" y="0"/>
                    </a:lnTo>
                    <a:lnTo>
                      <a:pt x="386" y="0"/>
                    </a:lnTo>
                    <a:lnTo>
                      <a:pt x="418" y="0"/>
                    </a:lnTo>
                    <a:lnTo>
                      <a:pt x="450" y="0"/>
                    </a:lnTo>
                    <a:lnTo>
                      <a:pt x="484" y="4"/>
                    </a:lnTo>
                    <a:lnTo>
                      <a:pt x="516" y="6"/>
                    </a:lnTo>
                    <a:lnTo>
                      <a:pt x="546" y="11"/>
                    </a:lnTo>
                    <a:lnTo>
                      <a:pt x="579" y="17"/>
                    </a:lnTo>
                    <a:lnTo>
                      <a:pt x="535" y="60"/>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173" name="AutoShape 180"/>
            <p:cNvSpPr>
              <a:spLocks noChangeArrowheads="1"/>
            </p:cNvSpPr>
            <p:nvPr/>
          </p:nvSpPr>
          <p:spPr bwMode="auto">
            <a:xfrm>
              <a:off x="2640" y="768"/>
              <a:ext cx="2016" cy="912"/>
            </a:xfrm>
            <a:prstGeom prst="roundRect">
              <a:avLst>
                <a:gd name="adj" fmla="val 16667"/>
              </a:avLst>
            </a:prstGeom>
            <a:noFill/>
            <a:ln w="9525" algn="ctr">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grpSp>
        <p:nvGrpSpPr>
          <p:cNvPr id="487606" name="Group 182"/>
          <p:cNvGrpSpPr>
            <a:grpSpLocks/>
          </p:cNvGrpSpPr>
          <p:nvPr/>
        </p:nvGrpSpPr>
        <p:grpSpPr bwMode="auto">
          <a:xfrm>
            <a:off x="3200400" y="4114800"/>
            <a:ext cx="5638800" cy="2720975"/>
            <a:chOff x="2016" y="2592"/>
            <a:chExt cx="3552" cy="1714"/>
          </a:xfrm>
        </p:grpSpPr>
        <p:sp>
          <p:nvSpPr>
            <p:cNvPr id="6153" name="Text Box 183"/>
            <p:cNvSpPr txBox="1">
              <a:spLocks noChangeArrowheads="1"/>
            </p:cNvSpPr>
            <p:nvPr/>
          </p:nvSpPr>
          <p:spPr bwMode="auto">
            <a:xfrm>
              <a:off x="2928" y="2820"/>
              <a:ext cx="1440" cy="300"/>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solidFill>
                    <a:srgbClr val="FF0000"/>
                  </a:solidFill>
                </a:rPr>
                <a:t>扩展总线接口</a:t>
              </a:r>
            </a:p>
          </p:txBody>
        </p:sp>
        <p:sp>
          <p:nvSpPr>
            <p:cNvPr id="6154" name="AutoShape 184"/>
            <p:cNvSpPr>
              <a:spLocks noChangeArrowheads="1"/>
            </p:cNvSpPr>
            <p:nvPr/>
          </p:nvSpPr>
          <p:spPr bwMode="auto">
            <a:xfrm>
              <a:off x="3528" y="2592"/>
              <a:ext cx="240" cy="240"/>
            </a:xfrm>
            <a:prstGeom prst="upDownArrow">
              <a:avLst>
                <a:gd name="adj1" fmla="val 50000"/>
                <a:gd name="adj2" fmla="val 20000"/>
              </a:avLst>
            </a:prstGeom>
            <a:solidFill>
              <a:srgbClr val="CC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6155" name="AutoShape 185"/>
            <p:cNvSpPr>
              <a:spLocks noChangeArrowheads="1"/>
            </p:cNvSpPr>
            <p:nvPr/>
          </p:nvSpPr>
          <p:spPr bwMode="auto">
            <a:xfrm rot="5400000">
              <a:off x="4008" y="2712"/>
              <a:ext cx="192" cy="1488"/>
            </a:xfrm>
            <a:prstGeom prst="can">
              <a:avLst>
                <a:gd name="adj" fmla="val 16433"/>
              </a:avLst>
            </a:prstGeom>
            <a:gradFill rotWithShape="1">
              <a:gsLst>
                <a:gs pos="0">
                  <a:srgbClr val="0099FF"/>
                </a:gs>
                <a:gs pos="50000">
                  <a:srgbClr val="004776"/>
                </a:gs>
                <a:gs pos="100000">
                  <a:srgbClr val="0099FF"/>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6156" name="AutoShape 186"/>
            <p:cNvSpPr>
              <a:spLocks noChangeArrowheads="1"/>
            </p:cNvSpPr>
            <p:nvPr/>
          </p:nvSpPr>
          <p:spPr bwMode="auto">
            <a:xfrm>
              <a:off x="3504" y="3552"/>
              <a:ext cx="240" cy="240"/>
            </a:xfrm>
            <a:prstGeom prst="upDownArrow">
              <a:avLst>
                <a:gd name="adj1" fmla="val 50000"/>
                <a:gd name="adj2" fmla="val 20000"/>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6157" name="AutoShape 187"/>
            <p:cNvSpPr>
              <a:spLocks noChangeArrowheads="1"/>
            </p:cNvSpPr>
            <p:nvPr/>
          </p:nvSpPr>
          <p:spPr bwMode="auto">
            <a:xfrm>
              <a:off x="3504" y="3120"/>
              <a:ext cx="240" cy="240"/>
            </a:xfrm>
            <a:prstGeom prst="upDownArrow">
              <a:avLst>
                <a:gd name="adj1" fmla="val 50000"/>
                <a:gd name="adj2" fmla="val 20000"/>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6158" name="Text Box 188"/>
            <p:cNvSpPr txBox="1">
              <a:spLocks noChangeArrowheads="1"/>
            </p:cNvSpPr>
            <p:nvPr/>
          </p:nvSpPr>
          <p:spPr bwMode="auto">
            <a:xfrm>
              <a:off x="4368" y="3072"/>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FF0000"/>
                  </a:solidFill>
                </a:rPr>
                <a:t>扩展总线</a:t>
              </a:r>
            </a:p>
          </p:txBody>
        </p:sp>
        <p:sp>
          <p:nvSpPr>
            <p:cNvPr id="6159" name="Text Box 189"/>
            <p:cNvSpPr txBox="1">
              <a:spLocks noChangeArrowheads="1"/>
            </p:cNvSpPr>
            <p:nvPr/>
          </p:nvSpPr>
          <p:spPr bwMode="auto">
            <a:xfrm>
              <a:off x="3072" y="3792"/>
              <a:ext cx="1056" cy="300"/>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solidFill>
                    <a:srgbClr val="FF0000"/>
                  </a:solidFill>
                </a:rPr>
                <a:t>并行口</a:t>
              </a:r>
            </a:p>
          </p:txBody>
        </p:sp>
        <p:sp>
          <p:nvSpPr>
            <p:cNvPr id="6160" name="AutoShape 190"/>
            <p:cNvSpPr>
              <a:spLocks noChangeArrowheads="1"/>
            </p:cNvSpPr>
            <p:nvPr/>
          </p:nvSpPr>
          <p:spPr bwMode="auto">
            <a:xfrm>
              <a:off x="4464" y="3552"/>
              <a:ext cx="240" cy="240"/>
            </a:xfrm>
            <a:prstGeom prst="upDownArrow">
              <a:avLst>
                <a:gd name="adj1" fmla="val 50000"/>
                <a:gd name="adj2" fmla="val 20000"/>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pic>
          <p:nvPicPr>
            <p:cNvPr id="6161" name="Picture 19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24" y="3792"/>
              <a:ext cx="864" cy="3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62" name="Freeform 192"/>
            <p:cNvSpPr>
              <a:spLocks/>
            </p:cNvSpPr>
            <p:nvPr/>
          </p:nvSpPr>
          <p:spPr bwMode="auto">
            <a:xfrm>
              <a:off x="2448" y="3872"/>
              <a:ext cx="768" cy="208"/>
            </a:xfrm>
            <a:custGeom>
              <a:avLst/>
              <a:gdLst>
                <a:gd name="T0" fmla="*/ 559 w 1056"/>
                <a:gd name="T1" fmla="*/ 0 h 448"/>
                <a:gd name="T2" fmla="*/ 431 w 1056"/>
                <a:gd name="T3" fmla="*/ 83 h 448"/>
                <a:gd name="T4" fmla="*/ 0 w 1056"/>
                <a:gd name="T5" fmla="*/ 83 h 448"/>
                <a:gd name="T6" fmla="*/ 0 60000 65536"/>
                <a:gd name="T7" fmla="*/ 0 60000 65536"/>
                <a:gd name="T8" fmla="*/ 0 60000 65536"/>
              </a:gdLst>
              <a:ahLst/>
              <a:cxnLst>
                <a:cxn ang="T6">
                  <a:pos x="T0" y="T1"/>
                </a:cxn>
                <a:cxn ang="T7">
                  <a:pos x="T2" y="T3"/>
                </a:cxn>
                <a:cxn ang="T8">
                  <a:pos x="T4" y="T5"/>
                </a:cxn>
              </a:cxnLst>
              <a:rect l="0" t="0" r="r" b="b"/>
              <a:pathLst>
                <a:path w="1056" h="448">
                  <a:moveTo>
                    <a:pt x="1056" y="0"/>
                  </a:moveTo>
                  <a:cubicBezTo>
                    <a:pt x="1024" y="160"/>
                    <a:pt x="992" y="320"/>
                    <a:pt x="816" y="384"/>
                  </a:cubicBezTo>
                  <a:cubicBezTo>
                    <a:pt x="640" y="448"/>
                    <a:pt x="320" y="416"/>
                    <a:pt x="0" y="384"/>
                  </a:cubicBezTo>
                </a:path>
              </a:pathLst>
            </a:custGeom>
            <a:noFill/>
            <a:ln w="38100" cap="flat" cmpd="sng">
              <a:solidFill>
                <a:srgbClr val="FF0000"/>
              </a:solidFill>
              <a:prstDash val="solid"/>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pic>
          <p:nvPicPr>
            <p:cNvPr id="6163" name="Picture 19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16" y="3744"/>
              <a:ext cx="768" cy="56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87428"/>
                                        </p:tgtEl>
                                        <p:attrNameLst>
                                          <p:attrName>style.visibility</p:attrName>
                                        </p:attrNameLst>
                                      </p:cBhvr>
                                      <p:to>
                                        <p:strVal val="visible"/>
                                      </p:to>
                                    </p:set>
                                    <p:animEffect transition="in" filter="dissolve">
                                      <p:cBhvr>
                                        <p:cTn id="7" dur="500"/>
                                        <p:tgtEl>
                                          <p:spTgt spid="4874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87442"/>
                                        </p:tgtEl>
                                        <p:attrNameLst>
                                          <p:attrName>style.visibility</p:attrName>
                                        </p:attrNameLst>
                                      </p:cBhvr>
                                      <p:to>
                                        <p:strVal val="visible"/>
                                      </p:to>
                                    </p:set>
                                    <p:animEffect transition="in" filter="wipe(down)">
                                      <p:cBhvr>
                                        <p:cTn id="12" dur="500"/>
                                        <p:tgtEl>
                                          <p:spTgt spid="4874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87431"/>
                                        </p:tgtEl>
                                        <p:attrNameLst>
                                          <p:attrName>style.visibility</p:attrName>
                                        </p:attrNameLst>
                                      </p:cBhvr>
                                      <p:to>
                                        <p:strVal val="visible"/>
                                      </p:to>
                                    </p:set>
                                    <p:animEffect transition="in" filter="wipe(down)">
                                      <p:cBhvr>
                                        <p:cTn id="17" dur="500"/>
                                        <p:tgtEl>
                                          <p:spTgt spid="4874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87436"/>
                                        </p:tgtEl>
                                        <p:attrNameLst>
                                          <p:attrName>style.visibility</p:attrName>
                                        </p:attrNameLst>
                                      </p:cBhvr>
                                      <p:to>
                                        <p:strVal val="visible"/>
                                      </p:to>
                                    </p:set>
                                    <p:animEffect transition="in" filter="wipe(up)">
                                      <p:cBhvr>
                                        <p:cTn id="22" dur="500"/>
                                        <p:tgtEl>
                                          <p:spTgt spid="4874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87606"/>
                                        </p:tgtEl>
                                        <p:attrNameLst>
                                          <p:attrName>style.visibility</p:attrName>
                                        </p:attrNameLst>
                                      </p:cBhvr>
                                      <p:to>
                                        <p:strVal val="visible"/>
                                      </p:to>
                                    </p:set>
                                    <p:animEffect transition="in" filter="wipe(up)">
                                      <p:cBhvr>
                                        <p:cTn id="27" dur="500"/>
                                        <p:tgtEl>
                                          <p:spTgt spid="487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mtClean="0"/>
              <a:t>总结一些</a:t>
            </a:r>
            <a:r>
              <a:rPr lang="en-US" altLang="zh-CN" smtClean="0"/>
              <a:t>I/O</a:t>
            </a:r>
            <a:r>
              <a:rPr lang="zh-CN" altLang="en-US" smtClean="0"/>
              <a:t>系统要完成的工作</a:t>
            </a:r>
            <a:r>
              <a:rPr lang="en-US" altLang="zh-CN" smtClean="0"/>
              <a:t>!</a:t>
            </a:r>
          </a:p>
        </p:txBody>
      </p:sp>
      <p:grpSp>
        <p:nvGrpSpPr>
          <p:cNvPr id="477187" name="Group 3"/>
          <p:cNvGrpSpPr>
            <a:grpSpLocks/>
          </p:cNvGrpSpPr>
          <p:nvPr/>
        </p:nvGrpSpPr>
        <p:grpSpPr bwMode="auto">
          <a:xfrm>
            <a:off x="1600200" y="1295400"/>
            <a:ext cx="3429000" cy="685800"/>
            <a:chOff x="1056" y="816"/>
            <a:chExt cx="2160" cy="432"/>
          </a:xfrm>
        </p:grpSpPr>
        <p:sp>
          <p:nvSpPr>
            <p:cNvPr id="31765" name="Rectangle 4"/>
            <p:cNvSpPr>
              <a:spLocks noChangeArrowheads="1"/>
            </p:cNvSpPr>
            <p:nvPr/>
          </p:nvSpPr>
          <p:spPr bwMode="auto">
            <a:xfrm>
              <a:off x="1056" y="816"/>
              <a:ext cx="2160" cy="43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31766" name="Text Box 5"/>
            <p:cNvSpPr txBox="1">
              <a:spLocks noChangeArrowheads="1"/>
            </p:cNvSpPr>
            <p:nvPr/>
          </p:nvSpPr>
          <p:spPr bwMode="auto">
            <a:xfrm>
              <a:off x="1104" y="873"/>
              <a:ext cx="21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dirty="0"/>
                <a:t>write</a:t>
              </a:r>
              <a:r>
                <a:rPr lang="en-US" altLang="zh-CN" sz="2400" dirty="0" smtClean="0"/>
                <a:t>(</a:t>
              </a:r>
              <a:r>
                <a:rPr lang="en-US" altLang="zh-CN" sz="2400" dirty="0" err="1" smtClean="0"/>
                <a:t>buf</a:t>
              </a:r>
              <a:r>
                <a:rPr lang="en-US" altLang="zh-CN" sz="2400" dirty="0"/>
                <a:t>, 10);</a:t>
              </a:r>
            </a:p>
          </p:txBody>
        </p:sp>
      </p:grpSp>
      <p:pic>
        <p:nvPicPr>
          <p:cNvPr id="477190" name="Picture 6" descr="j02920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117600"/>
            <a:ext cx="9906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7191" name="AutoShape 7"/>
          <p:cNvSpPr>
            <a:spLocks noChangeArrowheads="1"/>
          </p:cNvSpPr>
          <p:nvPr/>
        </p:nvSpPr>
        <p:spPr bwMode="auto">
          <a:xfrm rot="10800000">
            <a:off x="5181600" y="1219200"/>
            <a:ext cx="3276600" cy="914400"/>
          </a:xfrm>
          <a:prstGeom prst="wedgeRoundRectCallout">
            <a:avLst>
              <a:gd name="adj1" fmla="val 61287"/>
              <a:gd name="adj2" fmla="val 9375"/>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2400"/>
              <a:t>OS</a:t>
            </a:r>
            <a:r>
              <a:rPr lang="zh-CN" altLang="en-US" sz="2400"/>
              <a:t>需要提供系统调用接口</a:t>
            </a:r>
          </a:p>
        </p:txBody>
      </p:sp>
      <p:sp>
        <p:nvSpPr>
          <p:cNvPr id="477192" name="AutoShape 8"/>
          <p:cNvSpPr>
            <a:spLocks noChangeArrowheads="1"/>
          </p:cNvSpPr>
          <p:nvPr/>
        </p:nvSpPr>
        <p:spPr bwMode="auto">
          <a:xfrm>
            <a:off x="3124200" y="1981200"/>
            <a:ext cx="381000" cy="304800"/>
          </a:xfrm>
          <a:prstGeom prst="downArrow">
            <a:avLst>
              <a:gd name="adj1" fmla="val 50000"/>
              <a:gd name="adj2" fmla="val 25000"/>
            </a:avLst>
          </a:prstGeom>
          <a:solidFill>
            <a:schemeClr val="bg1"/>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nvGrpSpPr>
          <p:cNvPr id="477193" name="Group 9"/>
          <p:cNvGrpSpPr>
            <a:grpSpLocks/>
          </p:cNvGrpSpPr>
          <p:nvPr/>
        </p:nvGrpSpPr>
        <p:grpSpPr bwMode="auto">
          <a:xfrm>
            <a:off x="1600200" y="2286000"/>
            <a:ext cx="3429000" cy="1771650"/>
            <a:chOff x="1008" y="1440"/>
            <a:chExt cx="2160" cy="1116"/>
          </a:xfrm>
        </p:grpSpPr>
        <p:sp>
          <p:nvSpPr>
            <p:cNvPr id="31763" name="Rectangle 10"/>
            <p:cNvSpPr>
              <a:spLocks noChangeArrowheads="1"/>
            </p:cNvSpPr>
            <p:nvPr/>
          </p:nvSpPr>
          <p:spPr bwMode="auto">
            <a:xfrm>
              <a:off x="1008" y="1440"/>
              <a:ext cx="2160" cy="1104"/>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31764" name="Text Box 11"/>
            <p:cNvSpPr txBox="1">
              <a:spLocks noChangeArrowheads="1"/>
            </p:cNvSpPr>
            <p:nvPr/>
          </p:nvSpPr>
          <p:spPr bwMode="auto">
            <a:xfrm>
              <a:off x="1056" y="1440"/>
              <a:ext cx="2112" cy="1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ClrTx/>
                <a:buSzTx/>
                <a:buFontTx/>
                <a:buNone/>
              </a:pPr>
              <a:r>
                <a:rPr lang="en-US" altLang="zh-CN" sz="2400"/>
                <a:t>DMA.addr = buf;</a:t>
              </a:r>
            </a:p>
            <a:p>
              <a:pPr algn="ctr" eaLnBrk="1" hangingPunct="1">
                <a:buClrTx/>
                <a:buSzTx/>
                <a:buFontTx/>
                <a:buNone/>
              </a:pPr>
              <a:r>
                <a:rPr lang="en-US" altLang="zh-CN" sz="2400"/>
                <a:t>DMA.count = 10;</a:t>
              </a:r>
            </a:p>
            <a:p>
              <a:pPr algn="ctr" eaLnBrk="1" hangingPunct="1">
                <a:buClrTx/>
                <a:buSzTx/>
                <a:buFontTx/>
                <a:buNone/>
              </a:pPr>
              <a:r>
                <a:rPr lang="en-US" altLang="zh-CN" sz="2400"/>
                <a:t>……</a:t>
              </a:r>
            </a:p>
            <a:p>
              <a:pPr algn="ctr" eaLnBrk="1" hangingPunct="1">
                <a:buClrTx/>
                <a:buSzTx/>
                <a:buFontTx/>
                <a:buNone/>
              </a:pPr>
              <a:r>
                <a:rPr lang="en-US" altLang="zh-CN" sz="2400"/>
                <a:t>sleep_on(Disk);</a:t>
              </a:r>
            </a:p>
          </p:txBody>
        </p:sp>
      </p:grpSp>
      <p:grpSp>
        <p:nvGrpSpPr>
          <p:cNvPr id="477196" name="Group 12"/>
          <p:cNvGrpSpPr>
            <a:grpSpLocks/>
          </p:cNvGrpSpPr>
          <p:nvPr/>
        </p:nvGrpSpPr>
        <p:grpSpPr bwMode="auto">
          <a:xfrm>
            <a:off x="1343025" y="4343400"/>
            <a:ext cx="3962400" cy="1790700"/>
            <a:chOff x="912" y="2868"/>
            <a:chExt cx="2496" cy="1128"/>
          </a:xfrm>
        </p:grpSpPr>
        <p:sp>
          <p:nvSpPr>
            <p:cNvPr id="31761" name="Rectangle 13"/>
            <p:cNvSpPr>
              <a:spLocks noChangeArrowheads="1"/>
            </p:cNvSpPr>
            <p:nvPr/>
          </p:nvSpPr>
          <p:spPr bwMode="auto">
            <a:xfrm>
              <a:off x="1008" y="2868"/>
              <a:ext cx="2304" cy="1104"/>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31762" name="Text Box 14"/>
            <p:cNvSpPr txBox="1">
              <a:spLocks noChangeArrowheads="1"/>
            </p:cNvSpPr>
            <p:nvPr/>
          </p:nvSpPr>
          <p:spPr bwMode="auto">
            <a:xfrm>
              <a:off x="912" y="2868"/>
              <a:ext cx="2496" cy="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ClrTx/>
                <a:buSzTx/>
                <a:buFontTx/>
                <a:buNone/>
              </a:pPr>
              <a:r>
                <a:rPr lang="en-US" altLang="zh-CN" sz="2400" dirty="0" err="1" smtClean="0"/>
                <a:t>do_write_end</a:t>
              </a:r>
              <a:r>
                <a:rPr lang="en-US" altLang="zh-CN" sz="2400" dirty="0"/>
                <a:t>()//</a:t>
              </a:r>
              <a:r>
                <a:rPr lang="zh-CN" altLang="en-US" sz="2400" dirty="0"/>
                <a:t>中断处理</a:t>
              </a:r>
            </a:p>
            <a:p>
              <a:pPr eaLnBrk="1" hangingPunct="1">
                <a:buClrTx/>
                <a:buSzTx/>
                <a:buFontTx/>
                <a:buNone/>
              </a:pPr>
              <a:r>
                <a:rPr lang="zh-CN" altLang="en-US" sz="2400" dirty="0"/>
                <a:t>  </a:t>
              </a:r>
              <a:r>
                <a:rPr lang="en-US" altLang="zh-CN" sz="2400" dirty="0"/>
                <a:t>{</a:t>
              </a:r>
            </a:p>
            <a:p>
              <a:pPr eaLnBrk="1" hangingPunct="1">
                <a:buClrTx/>
                <a:buSzTx/>
                <a:buFontTx/>
                <a:buNone/>
              </a:pPr>
              <a:r>
                <a:rPr lang="en-US" altLang="zh-CN" sz="2400" dirty="0"/>
                <a:t>       wakeup(Disk);</a:t>
              </a:r>
            </a:p>
            <a:p>
              <a:pPr eaLnBrk="1" hangingPunct="1">
                <a:buClrTx/>
                <a:buSzTx/>
                <a:buFontTx/>
                <a:buNone/>
              </a:pPr>
              <a:r>
                <a:rPr lang="en-US" altLang="zh-CN" sz="2400" dirty="0"/>
                <a:t>  }</a:t>
              </a:r>
            </a:p>
          </p:txBody>
        </p:sp>
      </p:grpSp>
      <p:sp>
        <p:nvSpPr>
          <p:cNvPr id="477199" name="AutoShape 15"/>
          <p:cNvSpPr>
            <a:spLocks noChangeArrowheads="1"/>
          </p:cNvSpPr>
          <p:nvPr/>
        </p:nvSpPr>
        <p:spPr bwMode="auto">
          <a:xfrm>
            <a:off x="3124200" y="4038600"/>
            <a:ext cx="381000" cy="304800"/>
          </a:xfrm>
          <a:prstGeom prst="downArrow">
            <a:avLst>
              <a:gd name="adj1" fmla="val 50000"/>
              <a:gd name="adj2" fmla="val 25000"/>
            </a:avLst>
          </a:prstGeom>
          <a:solidFill>
            <a:schemeClr val="bg1"/>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77200" name="AutoShape 16"/>
          <p:cNvSpPr>
            <a:spLocks noChangeArrowheads="1"/>
          </p:cNvSpPr>
          <p:nvPr/>
        </p:nvSpPr>
        <p:spPr bwMode="auto">
          <a:xfrm rot="10800000">
            <a:off x="5105400" y="2362200"/>
            <a:ext cx="3276600" cy="1295400"/>
          </a:xfrm>
          <a:prstGeom prst="wedgeRoundRectCallout">
            <a:avLst>
              <a:gd name="adj1" fmla="val 61287"/>
              <a:gd name="adj2" fmla="val 21319"/>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a:t>查一下手册就可以找到该写什么命令</a:t>
            </a:r>
            <a:r>
              <a:rPr lang="en-US" altLang="zh-CN" sz="2400"/>
              <a:t>?</a:t>
            </a:r>
            <a:r>
              <a:rPr lang="zh-CN" altLang="en-US" sz="2400"/>
              <a:t>该向哪里写</a:t>
            </a:r>
            <a:r>
              <a:rPr lang="en-US" altLang="zh-CN" sz="2400"/>
              <a:t>?</a:t>
            </a:r>
          </a:p>
        </p:txBody>
      </p:sp>
      <p:sp>
        <p:nvSpPr>
          <p:cNvPr id="477201" name="AutoShape 17"/>
          <p:cNvSpPr>
            <a:spLocks noChangeArrowheads="1"/>
          </p:cNvSpPr>
          <p:nvPr/>
        </p:nvSpPr>
        <p:spPr bwMode="auto">
          <a:xfrm rot="10800000">
            <a:off x="5334000" y="3733800"/>
            <a:ext cx="2895600" cy="533400"/>
          </a:xfrm>
          <a:prstGeom prst="wedgeRoundRectCallout">
            <a:avLst>
              <a:gd name="adj1" fmla="val 76148"/>
              <a:gd name="adj2" fmla="val 29759"/>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让出</a:t>
            </a:r>
            <a:r>
              <a:rPr lang="en-US" altLang="zh-CN" sz="2400"/>
              <a:t>CPU?</a:t>
            </a:r>
          </a:p>
        </p:txBody>
      </p:sp>
      <p:sp>
        <p:nvSpPr>
          <p:cNvPr id="477202" name="AutoShape 18"/>
          <p:cNvSpPr>
            <a:spLocks noChangeArrowheads="1"/>
          </p:cNvSpPr>
          <p:nvPr/>
        </p:nvSpPr>
        <p:spPr bwMode="auto">
          <a:xfrm rot="10800000">
            <a:off x="0" y="4191000"/>
            <a:ext cx="1447800" cy="1371600"/>
          </a:xfrm>
          <a:prstGeom prst="wedgeRoundRectCallout">
            <a:avLst>
              <a:gd name="adj1" fmla="val -61514"/>
              <a:gd name="adj2" fmla="val 19440"/>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需要写中断处理程序</a:t>
            </a:r>
            <a:r>
              <a:rPr lang="en-US" altLang="zh-CN" sz="2400"/>
              <a:t>!</a:t>
            </a:r>
          </a:p>
        </p:txBody>
      </p:sp>
      <p:grpSp>
        <p:nvGrpSpPr>
          <p:cNvPr id="477203" name="Group 19"/>
          <p:cNvGrpSpPr>
            <a:grpSpLocks/>
          </p:cNvGrpSpPr>
          <p:nvPr/>
        </p:nvGrpSpPr>
        <p:grpSpPr bwMode="auto">
          <a:xfrm>
            <a:off x="5105400" y="4267200"/>
            <a:ext cx="3200400" cy="603250"/>
            <a:chOff x="3312" y="2740"/>
            <a:chExt cx="2016" cy="380"/>
          </a:xfrm>
        </p:grpSpPr>
        <p:sp>
          <p:nvSpPr>
            <p:cNvPr id="31759" name="Rectangle 20"/>
            <p:cNvSpPr>
              <a:spLocks noChangeArrowheads="1"/>
            </p:cNvSpPr>
            <p:nvPr/>
          </p:nvSpPr>
          <p:spPr bwMode="auto">
            <a:xfrm>
              <a:off x="3312" y="2740"/>
              <a:ext cx="2016"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solidFill>
                    <a:srgbClr val="FF0000"/>
                  </a:solidFill>
                  <a:sym typeface="Symbol" pitchFamily="18" charset="2"/>
                </a:rPr>
                <a:t>总的感觉</a:t>
              </a:r>
              <a:r>
                <a:rPr lang="en-US" altLang="zh-CN" sz="2400">
                  <a:solidFill>
                    <a:srgbClr val="FF0000"/>
                  </a:solidFill>
                  <a:sym typeface="Symbol" pitchFamily="18" charset="2"/>
                </a:rPr>
                <a:t>:</a:t>
              </a:r>
              <a:r>
                <a:rPr lang="en-US" altLang="zh-CN" sz="2400">
                  <a:sym typeface="Symbol" pitchFamily="18" charset="2"/>
                </a:rPr>
                <a:t> </a:t>
              </a:r>
              <a:r>
                <a:rPr lang="zh-CN" altLang="en-US" sz="2400">
                  <a:sym typeface="Symbol" pitchFamily="18" charset="2"/>
                </a:rPr>
                <a:t>很简单</a:t>
              </a:r>
              <a:endParaRPr lang="zh-CN" altLang="en-US" sz="2400">
                <a:solidFill>
                  <a:srgbClr val="FF0000"/>
                </a:solidFill>
                <a:sym typeface="Symbol" pitchFamily="18" charset="2"/>
              </a:endParaRPr>
            </a:p>
          </p:txBody>
        </p:sp>
        <p:pic>
          <p:nvPicPr>
            <p:cNvPr id="31760" name="Picture 21"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7" y="289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77206" name="Text Box 22"/>
          <p:cNvSpPr txBox="1">
            <a:spLocks noChangeArrowheads="1"/>
          </p:cNvSpPr>
          <p:nvPr/>
        </p:nvSpPr>
        <p:spPr bwMode="auto">
          <a:xfrm>
            <a:off x="5562600" y="4841875"/>
            <a:ext cx="3276600" cy="1406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20000"/>
              </a:lnSpc>
              <a:spcBef>
                <a:spcPct val="50000"/>
              </a:spcBef>
              <a:buClrTx/>
              <a:buSzTx/>
              <a:buFontTx/>
              <a:buNone/>
            </a:pPr>
            <a:r>
              <a:rPr lang="zh-CN" altLang="en-US" sz="2400"/>
              <a:t>处理流程是很简单，复杂的是一些</a:t>
            </a:r>
            <a:r>
              <a:rPr lang="zh-CN" altLang="en-US" sz="2400">
                <a:solidFill>
                  <a:srgbClr val="FF0000"/>
                </a:solidFill>
              </a:rPr>
              <a:t>细节问题，如滚屏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77190"/>
                                        </p:tgtEl>
                                        <p:attrNameLst>
                                          <p:attrName>style.visibility</p:attrName>
                                        </p:attrNameLst>
                                      </p:cBhvr>
                                      <p:to>
                                        <p:strVal val="visible"/>
                                      </p:to>
                                    </p:set>
                                    <p:animEffect transition="in" filter="dissolve">
                                      <p:cBhvr>
                                        <p:cTn id="7" dur="500"/>
                                        <p:tgtEl>
                                          <p:spTgt spid="4771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77187"/>
                                        </p:tgtEl>
                                        <p:attrNameLst>
                                          <p:attrName>style.visibility</p:attrName>
                                        </p:attrNameLst>
                                      </p:cBhvr>
                                      <p:to>
                                        <p:strVal val="visible"/>
                                      </p:to>
                                    </p:set>
                                    <p:animEffect transition="in" filter="dissolve">
                                      <p:cBhvr>
                                        <p:cTn id="12" dur="500"/>
                                        <p:tgtEl>
                                          <p:spTgt spid="4771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7191"/>
                                        </p:tgtEl>
                                        <p:attrNameLst>
                                          <p:attrName>style.visibility</p:attrName>
                                        </p:attrNameLst>
                                      </p:cBhvr>
                                      <p:to>
                                        <p:strVal val="visible"/>
                                      </p:to>
                                    </p:set>
                                    <p:animEffect transition="in" filter="dissolve">
                                      <p:cBhvr>
                                        <p:cTn id="17" dur="500"/>
                                        <p:tgtEl>
                                          <p:spTgt spid="4771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 fill="hold" grpId="0" nodeType="clickEffect">
                                  <p:stCondLst>
                                    <p:cond delay="0"/>
                                  </p:stCondLst>
                                  <p:childTnLst>
                                    <p:set>
                                      <p:cBhvr>
                                        <p:cTn id="21" dur="1" fill="hold">
                                          <p:stCondLst>
                                            <p:cond delay="0"/>
                                          </p:stCondLst>
                                        </p:cTn>
                                        <p:tgtEl>
                                          <p:spTgt spid="477192"/>
                                        </p:tgtEl>
                                        <p:attrNameLst>
                                          <p:attrName>style.visibility</p:attrName>
                                        </p:attrNameLst>
                                      </p:cBhvr>
                                      <p:to>
                                        <p:strVal val="visible"/>
                                      </p:to>
                                    </p:set>
                                    <p:anim calcmode="lin" valueType="num">
                                      <p:cBhvr>
                                        <p:cTn id="22" dur="500" fill="hold"/>
                                        <p:tgtEl>
                                          <p:spTgt spid="477192"/>
                                        </p:tgtEl>
                                        <p:attrNameLst>
                                          <p:attrName>ppt_x</p:attrName>
                                        </p:attrNameLst>
                                      </p:cBhvr>
                                      <p:tavLst>
                                        <p:tav tm="0">
                                          <p:val>
                                            <p:strVal val="#ppt_x"/>
                                          </p:val>
                                        </p:tav>
                                        <p:tav tm="100000">
                                          <p:val>
                                            <p:strVal val="#ppt_x"/>
                                          </p:val>
                                        </p:tav>
                                      </p:tavLst>
                                    </p:anim>
                                    <p:anim calcmode="lin" valueType="num">
                                      <p:cBhvr>
                                        <p:cTn id="23" dur="500" fill="hold"/>
                                        <p:tgtEl>
                                          <p:spTgt spid="477192"/>
                                        </p:tgtEl>
                                        <p:attrNameLst>
                                          <p:attrName>ppt_y</p:attrName>
                                        </p:attrNameLst>
                                      </p:cBhvr>
                                      <p:tavLst>
                                        <p:tav tm="0">
                                          <p:val>
                                            <p:strVal val="#ppt_y-#ppt_h/2"/>
                                          </p:val>
                                        </p:tav>
                                        <p:tav tm="100000">
                                          <p:val>
                                            <p:strVal val="#ppt_y"/>
                                          </p:val>
                                        </p:tav>
                                      </p:tavLst>
                                    </p:anim>
                                    <p:anim calcmode="lin" valueType="num">
                                      <p:cBhvr>
                                        <p:cTn id="24" dur="500" fill="hold"/>
                                        <p:tgtEl>
                                          <p:spTgt spid="477192"/>
                                        </p:tgtEl>
                                        <p:attrNameLst>
                                          <p:attrName>ppt_w</p:attrName>
                                        </p:attrNameLst>
                                      </p:cBhvr>
                                      <p:tavLst>
                                        <p:tav tm="0">
                                          <p:val>
                                            <p:strVal val="#ppt_w"/>
                                          </p:val>
                                        </p:tav>
                                        <p:tav tm="100000">
                                          <p:val>
                                            <p:strVal val="#ppt_w"/>
                                          </p:val>
                                        </p:tav>
                                      </p:tavLst>
                                    </p:anim>
                                    <p:anim calcmode="lin" valueType="num">
                                      <p:cBhvr>
                                        <p:cTn id="25" dur="500" fill="hold"/>
                                        <p:tgtEl>
                                          <p:spTgt spid="477192"/>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477193"/>
                                        </p:tgtEl>
                                        <p:attrNameLst>
                                          <p:attrName>style.visibility</p:attrName>
                                        </p:attrNameLst>
                                      </p:cBhvr>
                                      <p:to>
                                        <p:strVal val="visible"/>
                                      </p:to>
                                    </p:set>
                                    <p:animEffect transition="in" filter="dissolve">
                                      <p:cBhvr>
                                        <p:cTn id="30" dur="500"/>
                                        <p:tgtEl>
                                          <p:spTgt spid="47719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477200"/>
                                        </p:tgtEl>
                                        <p:attrNameLst>
                                          <p:attrName>style.visibility</p:attrName>
                                        </p:attrNameLst>
                                      </p:cBhvr>
                                      <p:to>
                                        <p:strVal val="visible"/>
                                      </p:to>
                                    </p:set>
                                    <p:animEffect transition="in" filter="dissolve">
                                      <p:cBhvr>
                                        <p:cTn id="35" dur="500"/>
                                        <p:tgtEl>
                                          <p:spTgt spid="47720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477201"/>
                                        </p:tgtEl>
                                        <p:attrNameLst>
                                          <p:attrName>style.visibility</p:attrName>
                                        </p:attrNameLst>
                                      </p:cBhvr>
                                      <p:to>
                                        <p:strVal val="visible"/>
                                      </p:to>
                                    </p:set>
                                    <p:animEffect transition="in" filter="dissolve">
                                      <p:cBhvr>
                                        <p:cTn id="40" dur="500"/>
                                        <p:tgtEl>
                                          <p:spTgt spid="47720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1" fill="hold" grpId="0" nodeType="clickEffect">
                                  <p:stCondLst>
                                    <p:cond delay="0"/>
                                  </p:stCondLst>
                                  <p:childTnLst>
                                    <p:set>
                                      <p:cBhvr>
                                        <p:cTn id="44" dur="1" fill="hold">
                                          <p:stCondLst>
                                            <p:cond delay="0"/>
                                          </p:stCondLst>
                                        </p:cTn>
                                        <p:tgtEl>
                                          <p:spTgt spid="477199"/>
                                        </p:tgtEl>
                                        <p:attrNameLst>
                                          <p:attrName>style.visibility</p:attrName>
                                        </p:attrNameLst>
                                      </p:cBhvr>
                                      <p:to>
                                        <p:strVal val="visible"/>
                                      </p:to>
                                    </p:set>
                                    <p:anim calcmode="lin" valueType="num">
                                      <p:cBhvr>
                                        <p:cTn id="45" dur="500" fill="hold"/>
                                        <p:tgtEl>
                                          <p:spTgt spid="477199"/>
                                        </p:tgtEl>
                                        <p:attrNameLst>
                                          <p:attrName>ppt_x</p:attrName>
                                        </p:attrNameLst>
                                      </p:cBhvr>
                                      <p:tavLst>
                                        <p:tav tm="0">
                                          <p:val>
                                            <p:strVal val="#ppt_x"/>
                                          </p:val>
                                        </p:tav>
                                        <p:tav tm="100000">
                                          <p:val>
                                            <p:strVal val="#ppt_x"/>
                                          </p:val>
                                        </p:tav>
                                      </p:tavLst>
                                    </p:anim>
                                    <p:anim calcmode="lin" valueType="num">
                                      <p:cBhvr>
                                        <p:cTn id="46" dur="500" fill="hold"/>
                                        <p:tgtEl>
                                          <p:spTgt spid="477199"/>
                                        </p:tgtEl>
                                        <p:attrNameLst>
                                          <p:attrName>ppt_y</p:attrName>
                                        </p:attrNameLst>
                                      </p:cBhvr>
                                      <p:tavLst>
                                        <p:tav tm="0">
                                          <p:val>
                                            <p:strVal val="#ppt_y-#ppt_h/2"/>
                                          </p:val>
                                        </p:tav>
                                        <p:tav tm="100000">
                                          <p:val>
                                            <p:strVal val="#ppt_y"/>
                                          </p:val>
                                        </p:tav>
                                      </p:tavLst>
                                    </p:anim>
                                    <p:anim calcmode="lin" valueType="num">
                                      <p:cBhvr>
                                        <p:cTn id="47" dur="500" fill="hold"/>
                                        <p:tgtEl>
                                          <p:spTgt spid="477199"/>
                                        </p:tgtEl>
                                        <p:attrNameLst>
                                          <p:attrName>ppt_w</p:attrName>
                                        </p:attrNameLst>
                                      </p:cBhvr>
                                      <p:tavLst>
                                        <p:tav tm="0">
                                          <p:val>
                                            <p:strVal val="#ppt_w"/>
                                          </p:val>
                                        </p:tav>
                                        <p:tav tm="100000">
                                          <p:val>
                                            <p:strVal val="#ppt_w"/>
                                          </p:val>
                                        </p:tav>
                                      </p:tavLst>
                                    </p:anim>
                                    <p:anim calcmode="lin" valueType="num">
                                      <p:cBhvr>
                                        <p:cTn id="48" dur="500" fill="hold"/>
                                        <p:tgtEl>
                                          <p:spTgt spid="477199"/>
                                        </p:tgtEl>
                                        <p:attrNameLst>
                                          <p:attrName>ppt_h</p:attrName>
                                        </p:attrNameLst>
                                      </p:cBhvr>
                                      <p:tavLst>
                                        <p:tav tm="0">
                                          <p:val>
                                            <p:fltVal val="0"/>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477196"/>
                                        </p:tgtEl>
                                        <p:attrNameLst>
                                          <p:attrName>style.visibility</p:attrName>
                                        </p:attrNameLst>
                                      </p:cBhvr>
                                      <p:to>
                                        <p:strVal val="visible"/>
                                      </p:to>
                                    </p:set>
                                    <p:animEffect transition="in" filter="dissolve">
                                      <p:cBhvr>
                                        <p:cTn id="53" dur="500"/>
                                        <p:tgtEl>
                                          <p:spTgt spid="47719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477202"/>
                                        </p:tgtEl>
                                        <p:attrNameLst>
                                          <p:attrName>style.visibility</p:attrName>
                                        </p:attrNameLst>
                                      </p:cBhvr>
                                      <p:to>
                                        <p:strVal val="visible"/>
                                      </p:to>
                                    </p:set>
                                    <p:animEffect transition="in" filter="dissolve">
                                      <p:cBhvr>
                                        <p:cTn id="58" dur="500"/>
                                        <p:tgtEl>
                                          <p:spTgt spid="47720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nodeType="clickEffect">
                                  <p:stCondLst>
                                    <p:cond delay="0"/>
                                  </p:stCondLst>
                                  <p:childTnLst>
                                    <p:set>
                                      <p:cBhvr>
                                        <p:cTn id="62" dur="1" fill="hold">
                                          <p:stCondLst>
                                            <p:cond delay="0"/>
                                          </p:stCondLst>
                                        </p:cTn>
                                        <p:tgtEl>
                                          <p:spTgt spid="477203"/>
                                        </p:tgtEl>
                                        <p:attrNameLst>
                                          <p:attrName>style.visibility</p:attrName>
                                        </p:attrNameLst>
                                      </p:cBhvr>
                                      <p:to>
                                        <p:strVal val="visible"/>
                                      </p:to>
                                    </p:set>
                                    <p:animEffect transition="in" filter="dissolve">
                                      <p:cBhvr>
                                        <p:cTn id="63" dur="500"/>
                                        <p:tgtEl>
                                          <p:spTgt spid="47720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477206"/>
                                        </p:tgtEl>
                                        <p:attrNameLst>
                                          <p:attrName>style.visibility</p:attrName>
                                        </p:attrNameLst>
                                      </p:cBhvr>
                                      <p:to>
                                        <p:strVal val="visible"/>
                                      </p:to>
                                    </p:set>
                                    <p:animEffect transition="in" filter="dissolve">
                                      <p:cBhvr>
                                        <p:cTn id="68" dur="500"/>
                                        <p:tgtEl>
                                          <p:spTgt spid="477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91" grpId="0" animBg="1"/>
      <p:bldP spid="477192" grpId="0" animBg="1"/>
      <p:bldP spid="477199" grpId="0" animBg="1"/>
      <p:bldP spid="477200" grpId="0" animBg="1"/>
      <p:bldP spid="477201" grpId="0" animBg="1"/>
      <p:bldP spid="477202" grpId="0" animBg="1"/>
      <p:bldP spid="47720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mtClean="0"/>
              <a:t>I/O</a:t>
            </a:r>
            <a:r>
              <a:rPr lang="zh-CN" altLang="en-US" smtClean="0"/>
              <a:t>设备管理总结</a:t>
            </a:r>
          </a:p>
        </p:txBody>
      </p:sp>
      <p:pic>
        <p:nvPicPr>
          <p:cNvPr id="32771" name="Picture 3" descr="j029770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64513" y="49213"/>
            <a:ext cx="827087" cy="10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9237" name="Rectangle 5"/>
          <p:cNvSpPr>
            <a:spLocks noChangeArrowheads="1"/>
          </p:cNvSpPr>
          <p:nvPr/>
        </p:nvSpPr>
        <p:spPr bwMode="auto">
          <a:xfrm>
            <a:off x="304800" y="1614488"/>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a:sym typeface="Symbol" pitchFamily="18" charset="2"/>
              </a:rPr>
              <a:t>如何实现交互</a:t>
            </a:r>
            <a:r>
              <a:rPr lang="en-US" altLang="zh-CN" sz="2400">
                <a:sym typeface="Symbol" pitchFamily="18" charset="2"/>
              </a:rPr>
              <a:t>?  </a:t>
            </a:r>
            <a:r>
              <a:rPr lang="zh-CN" altLang="en-US" sz="2400">
                <a:sym typeface="Symbol" pitchFamily="18" charset="2"/>
              </a:rPr>
              <a:t>首先需要了解</a:t>
            </a:r>
            <a:r>
              <a:rPr lang="en-US" altLang="zh-CN" sz="2400">
                <a:sym typeface="Symbol" pitchFamily="18" charset="2"/>
              </a:rPr>
              <a:t>I/O</a:t>
            </a:r>
            <a:r>
              <a:rPr lang="zh-CN" altLang="en-US" sz="2400">
                <a:sym typeface="Symbol" pitchFamily="18" charset="2"/>
              </a:rPr>
              <a:t>的工作原理</a:t>
            </a:r>
            <a:endParaRPr lang="zh-CN" altLang="zh-CN" sz="2400">
              <a:sym typeface="Symbol" pitchFamily="18" charset="2"/>
            </a:endParaRPr>
          </a:p>
        </p:txBody>
      </p:sp>
      <p:sp>
        <p:nvSpPr>
          <p:cNvPr id="479238" name="Rectangle 6"/>
          <p:cNvSpPr>
            <a:spLocks noChangeArrowheads="1"/>
          </p:cNvSpPr>
          <p:nvPr/>
        </p:nvSpPr>
        <p:spPr bwMode="auto">
          <a:xfrm>
            <a:off x="304800" y="2224088"/>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a:sym typeface="Symbol" pitchFamily="18" charset="2"/>
              </a:rPr>
              <a:t>从用户如何</a:t>
            </a:r>
            <a:r>
              <a:rPr lang="en-US" altLang="zh-CN" sz="2400">
                <a:sym typeface="Symbol" pitchFamily="18" charset="2"/>
              </a:rPr>
              <a:t>I/O</a:t>
            </a:r>
            <a:r>
              <a:rPr lang="zh-CN" altLang="en-US" sz="2400">
                <a:sym typeface="Symbol" pitchFamily="18" charset="2"/>
              </a:rPr>
              <a:t>开始  用户发送一个命令</a:t>
            </a:r>
            <a:r>
              <a:rPr lang="en-US" altLang="zh-CN" sz="2400">
                <a:sym typeface="Symbol" pitchFamily="18" charset="2"/>
              </a:rPr>
              <a:t>(read)</a:t>
            </a:r>
            <a:endParaRPr lang="en-US" altLang="zh-CN" sz="2400">
              <a:solidFill>
                <a:srgbClr val="FF0000"/>
              </a:solidFill>
              <a:sym typeface="Symbol" pitchFamily="18" charset="2"/>
            </a:endParaRPr>
          </a:p>
        </p:txBody>
      </p:sp>
      <p:sp>
        <p:nvSpPr>
          <p:cNvPr id="479239" name="Rectangle 7"/>
          <p:cNvSpPr>
            <a:spLocks noChangeArrowheads="1"/>
          </p:cNvSpPr>
          <p:nvPr/>
        </p:nvSpPr>
        <p:spPr bwMode="auto">
          <a:xfrm>
            <a:off x="304800" y="2833688"/>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a:sym typeface="Symbol" pitchFamily="18" charset="2"/>
              </a:rPr>
              <a:t>系统调用</a:t>
            </a:r>
            <a:r>
              <a:rPr lang="en-US" altLang="zh-CN" sz="2400">
                <a:sym typeface="Symbol" pitchFamily="18" charset="2"/>
              </a:rPr>
              <a:t>read  </a:t>
            </a:r>
            <a:r>
              <a:rPr lang="zh-CN" altLang="en-US" sz="2400">
                <a:sym typeface="Symbol" pitchFamily="18" charset="2"/>
              </a:rPr>
              <a:t>被展开成</a:t>
            </a:r>
            <a:r>
              <a:rPr lang="zh-CN" altLang="en-US" sz="2400">
                <a:solidFill>
                  <a:srgbClr val="FF0000"/>
                </a:solidFill>
                <a:sym typeface="Symbol" pitchFamily="18" charset="2"/>
              </a:rPr>
              <a:t>给一些寄存器发送命令</a:t>
            </a:r>
            <a:r>
              <a:rPr lang="zh-CN" altLang="en-US" sz="2400">
                <a:sym typeface="Symbol" pitchFamily="18" charset="2"/>
              </a:rPr>
              <a:t>的代码</a:t>
            </a:r>
            <a:endParaRPr lang="zh-CN" altLang="zh-CN" sz="2400">
              <a:sym typeface="Symbol" pitchFamily="18" charset="2"/>
            </a:endParaRPr>
          </a:p>
        </p:txBody>
      </p:sp>
      <p:sp>
        <p:nvSpPr>
          <p:cNvPr id="479240" name="Rectangle 8"/>
          <p:cNvSpPr>
            <a:spLocks noChangeArrowheads="1"/>
          </p:cNvSpPr>
          <p:nvPr/>
        </p:nvSpPr>
        <p:spPr bwMode="auto">
          <a:xfrm>
            <a:off x="304800" y="3416300"/>
            <a:ext cx="8610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a:sym typeface="Symbol" pitchFamily="18" charset="2"/>
              </a:rPr>
              <a:t>发送完命令以后</a:t>
            </a:r>
            <a:r>
              <a:rPr lang="en-US" altLang="zh-CN" sz="2400">
                <a:sym typeface="Symbol" pitchFamily="18" charset="2"/>
              </a:rPr>
              <a:t>…  CPU</a:t>
            </a:r>
            <a:r>
              <a:rPr lang="zh-CN" altLang="en-US" sz="2400">
                <a:sym typeface="Symbol" pitchFamily="18" charset="2"/>
              </a:rPr>
              <a:t>轮询，</a:t>
            </a:r>
            <a:r>
              <a:rPr lang="en-US" altLang="zh-CN" sz="2400">
                <a:sym typeface="Symbol" pitchFamily="18" charset="2"/>
              </a:rPr>
              <a:t>CPU</a:t>
            </a:r>
            <a:r>
              <a:rPr lang="zh-CN" altLang="en-US" sz="2400">
                <a:sym typeface="Symbol" pitchFamily="18" charset="2"/>
              </a:rPr>
              <a:t>干其它事情并等中断 </a:t>
            </a:r>
          </a:p>
        </p:txBody>
      </p:sp>
      <p:sp>
        <p:nvSpPr>
          <p:cNvPr id="479241" name="Rectangle 9"/>
          <p:cNvSpPr>
            <a:spLocks noChangeArrowheads="1"/>
          </p:cNvSpPr>
          <p:nvPr/>
        </p:nvSpPr>
        <p:spPr bwMode="auto">
          <a:xfrm>
            <a:off x="304800" y="4052888"/>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a:sym typeface="Symbol" pitchFamily="18" charset="2"/>
              </a:rPr>
              <a:t>中断方案最常见  相比其他设备，</a:t>
            </a:r>
            <a:r>
              <a:rPr lang="en-US" altLang="zh-CN" sz="2400">
                <a:sym typeface="Symbol" pitchFamily="18" charset="2"/>
              </a:rPr>
              <a:t>CPU</a:t>
            </a:r>
            <a:r>
              <a:rPr lang="zh-CN" altLang="en-US" sz="2400">
                <a:sym typeface="Symbol" pitchFamily="18" charset="2"/>
              </a:rPr>
              <a:t>太快了</a:t>
            </a:r>
            <a:endParaRPr lang="zh-CN" altLang="en-US" sz="2400">
              <a:solidFill>
                <a:srgbClr val="FF0000"/>
              </a:solidFill>
              <a:sym typeface="Symbol" pitchFamily="18" charset="2"/>
            </a:endParaRPr>
          </a:p>
        </p:txBody>
      </p:sp>
      <p:sp>
        <p:nvSpPr>
          <p:cNvPr id="479243" name="Rectangle 11"/>
          <p:cNvSpPr>
            <a:spLocks noChangeArrowheads="1"/>
          </p:cNvSpPr>
          <p:nvPr/>
        </p:nvSpPr>
        <p:spPr bwMode="auto">
          <a:xfrm>
            <a:off x="304800" y="4662488"/>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a:sym typeface="Symbol" pitchFamily="18" charset="2"/>
              </a:rPr>
              <a:t>实现独享设备的共享  假脱机系统（</a:t>
            </a:r>
            <a:r>
              <a:rPr lang="en-US" altLang="zh-CN" sz="2400">
                <a:sym typeface="Symbol" pitchFamily="18" charset="2"/>
              </a:rPr>
              <a:t>SPOOLING</a:t>
            </a:r>
            <a:r>
              <a:rPr lang="zh-CN" altLang="en-US" sz="2400">
                <a:sym typeface="Symbol" pitchFamily="18" charset="2"/>
              </a:rPr>
              <a:t>）</a:t>
            </a:r>
            <a:endParaRPr lang="zh-CN" altLang="en-US" sz="2400">
              <a:solidFill>
                <a:srgbClr val="FF0000"/>
              </a:solidFill>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9237"/>
                                        </p:tgtEl>
                                        <p:attrNameLst>
                                          <p:attrName>style.visibility</p:attrName>
                                        </p:attrNameLst>
                                      </p:cBhvr>
                                      <p:to>
                                        <p:strVal val="visible"/>
                                      </p:to>
                                    </p:set>
                                    <p:animEffect transition="in" filter="dissolve">
                                      <p:cBhvr>
                                        <p:cTn id="7" dur="500"/>
                                        <p:tgtEl>
                                          <p:spTgt spid="4792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9238"/>
                                        </p:tgtEl>
                                        <p:attrNameLst>
                                          <p:attrName>style.visibility</p:attrName>
                                        </p:attrNameLst>
                                      </p:cBhvr>
                                      <p:to>
                                        <p:strVal val="visible"/>
                                      </p:to>
                                    </p:set>
                                    <p:animEffect transition="in" filter="dissolve">
                                      <p:cBhvr>
                                        <p:cTn id="12" dur="500"/>
                                        <p:tgtEl>
                                          <p:spTgt spid="4792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9239"/>
                                        </p:tgtEl>
                                        <p:attrNameLst>
                                          <p:attrName>style.visibility</p:attrName>
                                        </p:attrNameLst>
                                      </p:cBhvr>
                                      <p:to>
                                        <p:strVal val="visible"/>
                                      </p:to>
                                    </p:set>
                                    <p:animEffect transition="in" filter="dissolve">
                                      <p:cBhvr>
                                        <p:cTn id="17" dur="500"/>
                                        <p:tgtEl>
                                          <p:spTgt spid="4792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79240"/>
                                        </p:tgtEl>
                                        <p:attrNameLst>
                                          <p:attrName>style.visibility</p:attrName>
                                        </p:attrNameLst>
                                      </p:cBhvr>
                                      <p:to>
                                        <p:strVal val="visible"/>
                                      </p:to>
                                    </p:set>
                                    <p:animEffect transition="in" filter="dissolve">
                                      <p:cBhvr>
                                        <p:cTn id="22" dur="500"/>
                                        <p:tgtEl>
                                          <p:spTgt spid="4792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79241"/>
                                        </p:tgtEl>
                                        <p:attrNameLst>
                                          <p:attrName>style.visibility</p:attrName>
                                        </p:attrNameLst>
                                      </p:cBhvr>
                                      <p:to>
                                        <p:strVal val="visible"/>
                                      </p:to>
                                    </p:set>
                                    <p:animEffect transition="in" filter="dissolve">
                                      <p:cBhvr>
                                        <p:cTn id="27" dur="500"/>
                                        <p:tgtEl>
                                          <p:spTgt spid="47924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79243"/>
                                        </p:tgtEl>
                                        <p:attrNameLst>
                                          <p:attrName>style.visibility</p:attrName>
                                        </p:attrNameLst>
                                      </p:cBhvr>
                                      <p:to>
                                        <p:strVal val="visible"/>
                                      </p:to>
                                    </p:set>
                                    <p:animEffect transition="in" filter="dissolve">
                                      <p:cBhvr>
                                        <p:cTn id="32" dur="500"/>
                                        <p:tgtEl>
                                          <p:spTgt spid="479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7" grpId="0"/>
      <p:bldP spid="479238" grpId="0"/>
      <p:bldP spid="479239" grpId="0"/>
      <p:bldP spid="479240" grpId="0"/>
      <p:bldP spid="479241" grpId="0"/>
      <p:bldP spid="4792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认识计算机外设与计算机</a:t>
            </a:r>
            <a:r>
              <a:rPr lang="en-US" altLang="zh-CN" smtClean="0"/>
              <a:t>!</a:t>
            </a:r>
          </a:p>
        </p:txBody>
      </p:sp>
      <p:graphicFrame>
        <p:nvGraphicFramePr>
          <p:cNvPr id="6147" name="Object 3"/>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spid="_x0000_s10315" name="剪辑" r:id="rId3" imgW="2166845" imgH="2287575" progId="MS_ClipArt_Gallery.2">
                  <p:embed/>
                </p:oleObj>
              </mc:Choice>
              <mc:Fallback>
                <p:oleObj name="剪辑" r:id="rId3" imgW="2166845" imgH="2287575"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242"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60197" b="5606"/>
          <a:stretch/>
        </p:blipFill>
        <p:spPr bwMode="auto">
          <a:xfrm>
            <a:off x="1828800" y="1053830"/>
            <a:ext cx="426720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7576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想一想外设怎么工作</a:t>
            </a:r>
            <a:r>
              <a:rPr lang="en-US" altLang="zh-CN" smtClean="0"/>
              <a:t>?</a:t>
            </a:r>
          </a:p>
        </p:txBody>
      </p:sp>
      <p:graphicFrame>
        <p:nvGraphicFramePr>
          <p:cNvPr id="7171" name="Object 3"/>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spid="_x0000_s7460" name="剪辑" r:id="rId3" imgW="2166845" imgH="2287575" progId="MS_ClipArt_Gallery.2">
                  <p:embed/>
                </p:oleObj>
              </mc:Choice>
              <mc:Fallback>
                <p:oleObj name="剪辑" r:id="rId3" imgW="2166845" imgH="2287575"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172" name="Group 4"/>
          <p:cNvGrpSpPr>
            <a:grpSpLocks/>
          </p:cNvGrpSpPr>
          <p:nvPr/>
        </p:nvGrpSpPr>
        <p:grpSpPr bwMode="auto">
          <a:xfrm>
            <a:off x="457200" y="3371850"/>
            <a:ext cx="8382000" cy="762000"/>
            <a:chOff x="288" y="2124"/>
            <a:chExt cx="5280" cy="480"/>
          </a:xfrm>
        </p:grpSpPr>
        <p:sp>
          <p:nvSpPr>
            <p:cNvPr id="7364" name="Text Box 5"/>
            <p:cNvSpPr txBox="1">
              <a:spLocks noChangeArrowheads="1"/>
            </p:cNvSpPr>
            <p:nvPr/>
          </p:nvSpPr>
          <p:spPr bwMode="auto">
            <a:xfrm>
              <a:off x="4368" y="2124"/>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t>PCI</a:t>
              </a:r>
              <a:r>
                <a:rPr lang="zh-CN" altLang="en-US" sz="2400"/>
                <a:t>总线</a:t>
              </a:r>
            </a:p>
          </p:txBody>
        </p:sp>
        <p:sp>
          <p:nvSpPr>
            <p:cNvPr id="7365" name="AutoShape 6"/>
            <p:cNvSpPr>
              <a:spLocks noChangeArrowheads="1"/>
            </p:cNvSpPr>
            <p:nvPr/>
          </p:nvSpPr>
          <p:spPr bwMode="auto">
            <a:xfrm rot="5400000">
              <a:off x="2640" y="60"/>
              <a:ext cx="192" cy="4896"/>
            </a:xfrm>
            <a:prstGeom prst="can">
              <a:avLst>
                <a:gd name="adj" fmla="val 54069"/>
              </a:avLst>
            </a:prstGeom>
            <a:gradFill rotWithShape="1">
              <a:gsLst>
                <a:gs pos="0">
                  <a:srgbClr val="CCFF66"/>
                </a:gs>
                <a:gs pos="50000">
                  <a:srgbClr val="5E762F"/>
                </a:gs>
                <a:gs pos="100000">
                  <a:srgbClr val="CCFF66"/>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grpSp>
        <p:nvGrpSpPr>
          <p:cNvPr id="7173" name="Group 7"/>
          <p:cNvGrpSpPr>
            <a:grpSpLocks/>
          </p:cNvGrpSpPr>
          <p:nvPr/>
        </p:nvGrpSpPr>
        <p:grpSpPr bwMode="auto">
          <a:xfrm>
            <a:off x="533400" y="1219200"/>
            <a:ext cx="4343400" cy="2609850"/>
            <a:chOff x="2448" y="768"/>
            <a:chExt cx="2736" cy="1644"/>
          </a:xfrm>
        </p:grpSpPr>
        <p:sp>
          <p:nvSpPr>
            <p:cNvPr id="7202" name="AutoShape 8"/>
            <p:cNvSpPr>
              <a:spLocks noChangeArrowheads="1"/>
            </p:cNvSpPr>
            <p:nvPr/>
          </p:nvSpPr>
          <p:spPr bwMode="auto">
            <a:xfrm>
              <a:off x="2976" y="2172"/>
              <a:ext cx="240" cy="240"/>
            </a:xfrm>
            <a:prstGeom prst="upDownArrow">
              <a:avLst>
                <a:gd name="adj1" fmla="val 50000"/>
                <a:gd name="adj2" fmla="val 20000"/>
              </a:avLst>
            </a:prstGeom>
            <a:solidFill>
              <a:srgbClr val="CC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7203" name="Text Box 9"/>
            <p:cNvSpPr txBox="1">
              <a:spLocks noChangeArrowheads="1"/>
            </p:cNvSpPr>
            <p:nvPr/>
          </p:nvSpPr>
          <p:spPr bwMode="auto">
            <a:xfrm>
              <a:off x="2448" y="1872"/>
              <a:ext cx="1296" cy="300"/>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总线控制器</a:t>
              </a:r>
            </a:p>
          </p:txBody>
        </p:sp>
        <p:sp>
          <p:nvSpPr>
            <p:cNvPr id="7204" name="AutoShape 10"/>
            <p:cNvSpPr>
              <a:spLocks noChangeArrowheads="1"/>
            </p:cNvSpPr>
            <p:nvPr/>
          </p:nvSpPr>
          <p:spPr bwMode="auto">
            <a:xfrm rot="5400000">
              <a:off x="3480" y="792"/>
              <a:ext cx="192" cy="1488"/>
            </a:xfrm>
            <a:prstGeom prst="can">
              <a:avLst>
                <a:gd name="adj" fmla="val 16433"/>
              </a:avLst>
            </a:prstGeom>
            <a:gradFill rotWithShape="1">
              <a:gsLst>
                <a:gs pos="0">
                  <a:srgbClr val="FF66CC"/>
                </a:gs>
                <a:gs pos="50000">
                  <a:srgbClr val="762F5E"/>
                </a:gs>
                <a:gs pos="100000">
                  <a:srgbClr val="FF66CC"/>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7205" name="Text Box 11"/>
            <p:cNvSpPr txBox="1">
              <a:spLocks noChangeArrowheads="1"/>
            </p:cNvSpPr>
            <p:nvPr/>
          </p:nvSpPr>
          <p:spPr bwMode="auto">
            <a:xfrm>
              <a:off x="3648" y="1632"/>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t>CPU-</a:t>
              </a:r>
              <a:r>
                <a:rPr lang="zh-CN" altLang="en-US" sz="2400"/>
                <a:t>内存总线</a:t>
              </a:r>
            </a:p>
          </p:txBody>
        </p:sp>
        <p:sp>
          <p:nvSpPr>
            <p:cNvPr id="7206" name="AutoShape 12"/>
            <p:cNvSpPr>
              <a:spLocks noChangeArrowheads="1"/>
            </p:cNvSpPr>
            <p:nvPr/>
          </p:nvSpPr>
          <p:spPr bwMode="auto">
            <a:xfrm>
              <a:off x="2976" y="1632"/>
              <a:ext cx="240" cy="240"/>
            </a:xfrm>
            <a:prstGeom prst="upDownArrow">
              <a:avLst>
                <a:gd name="adj1" fmla="val 50000"/>
                <a:gd name="adj2" fmla="val 20000"/>
              </a:avLst>
            </a:prstGeom>
            <a:solidFill>
              <a:srgbClr val="FF66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7207" name="AutoShape 13"/>
            <p:cNvSpPr>
              <a:spLocks noChangeArrowheads="1"/>
            </p:cNvSpPr>
            <p:nvPr/>
          </p:nvSpPr>
          <p:spPr bwMode="auto">
            <a:xfrm>
              <a:off x="2976" y="1200"/>
              <a:ext cx="240" cy="240"/>
            </a:xfrm>
            <a:prstGeom prst="upDownArrow">
              <a:avLst>
                <a:gd name="adj1" fmla="val 50000"/>
                <a:gd name="adj2" fmla="val 20000"/>
              </a:avLst>
            </a:prstGeom>
            <a:solidFill>
              <a:srgbClr val="FF66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7208" name="AutoShape 14"/>
            <p:cNvSpPr>
              <a:spLocks noChangeArrowheads="1"/>
            </p:cNvSpPr>
            <p:nvPr/>
          </p:nvSpPr>
          <p:spPr bwMode="auto">
            <a:xfrm>
              <a:off x="3888" y="1200"/>
              <a:ext cx="240" cy="240"/>
            </a:xfrm>
            <a:prstGeom prst="upDownArrow">
              <a:avLst>
                <a:gd name="adj1" fmla="val 50000"/>
                <a:gd name="adj2" fmla="val 20000"/>
              </a:avLst>
            </a:prstGeom>
            <a:solidFill>
              <a:srgbClr val="FF66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nvGrpSpPr>
            <p:cNvPr id="7209" name="Group 15"/>
            <p:cNvGrpSpPr>
              <a:grpSpLocks/>
            </p:cNvGrpSpPr>
            <p:nvPr/>
          </p:nvGrpSpPr>
          <p:grpSpPr bwMode="auto">
            <a:xfrm rot="376460">
              <a:off x="2733" y="816"/>
              <a:ext cx="723" cy="442"/>
              <a:chOff x="2515" y="1988"/>
              <a:chExt cx="824" cy="394"/>
            </a:xfrm>
          </p:grpSpPr>
          <p:sp>
            <p:nvSpPr>
              <p:cNvPr id="7273" name="Freeform 16"/>
              <p:cNvSpPr>
                <a:spLocks/>
              </p:cNvSpPr>
              <p:nvPr/>
            </p:nvSpPr>
            <p:spPr bwMode="auto">
              <a:xfrm>
                <a:off x="2515" y="1988"/>
                <a:ext cx="824" cy="394"/>
              </a:xfrm>
              <a:custGeom>
                <a:avLst/>
                <a:gdLst>
                  <a:gd name="T0" fmla="*/ 127 w 3296"/>
                  <a:gd name="T1" fmla="*/ 16 h 1577"/>
                  <a:gd name="T2" fmla="*/ 132 w 3296"/>
                  <a:gd name="T3" fmla="*/ 12 h 1577"/>
                  <a:gd name="T4" fmla="*/ 139 w 3296"/>
                  <a:gd name="T5" fmla="*/ 11 h 1577"/>
                  <a:gd name="T6" fmla="*/ 141 w 3296"/>
                  <a:gd name="T7" fmla="*/ 9 h 1577"/>
                  <a:gd name="T8" fmla="*/ 144 w 3296"/>
                  <a:gd name="T9" fmla="*/ 8 h 1577"/>
                  <a:gd name="T10" fmla="*/ 150 w 3296"/>
                  <a:gd name="T11" fmla="*/ 8 h 1577"/>
                  <a:gd name="T12" fmla="*/ 153 w 3296"/>
                  <a:gd name="T13" fmla="*/ 7 h 1577"/>
                  <a:gd name="T14" fmla="*/ 161 w 3296"/>
                  <a:gd name="T15" fmla="*/ 12 h 1577"/>
                  <a:gd name="T16" fmla="*/ 167 w 3296"/>
                  <a:gd name="T17" fmla="*/ 14 h 1577"/>
                  <a:gd name="T18" fmla="*/ 174 w 3296"/>
                  <a:gd name="T19" fmla="*/ 19 h 1577"/>
                  <a:gd name="T20" fmla="*/ 180 w 3296"/>
                  <a:gd name="T21" fmla="*/ 24 h 1577"/>
                  <a:gd name="T22" fmla="*/ 177 w 3296"/>
                  <a:gd name="T23" fmla="*/ 26 h 1577"/>
                  <a:gd name="T24" fmla="*/ 186 w 3296"/>
                  <a:gd name="T25" fmla="*/ 31 h 1577"/>
                  <a:gd name="T26" fmla="*/ 190 w 3296"/>
                  <a:gd name="T27" fmla="*/ 32 h 1577"/>
                  <a:gd name="T28" fmla="*/ 196 w 3296"/>
                  <a:gd name="T29" fmla="*/ 42 h 1577"/>
                  <a:gd name="T30" fmla="*/ 199 w 3296"/>
                  <a:gd name="T31" fmla="*/ 51 h 1577"/>
                  <a:gd name="T32" fmla="*/ 196 w 3296"/>
                  <a:gd name="T33" fmla="*/ 53 h 1577"/>
                  <a:gd name="T34" fmla="*/ 202 w 3296"/>
                  <a:gd name="T35" fmla="*/ 60 h 1577"/>
                  <a:gd name="T36" fmla="*/ 201 w 3296"/>
                  <a:gd name="T37" fmla="*/ 68 h 1577"/>
                  <a:gd name="T38" fmla="*/ 183 w 3296"/>
                  <a:gd name="T39" fmla="*/ 72 h 1577"/>
                  <a:gd name="T40" fmla="*/ 164 w 3296"/>
                  <a:gd name="T41" fmla="*/ 75 h 1577"/>
                  <a:gd name="T42" fmla="*/ 145 w 3296"/>
                  <a:gd name="T43" fmla="*/ 77 h 1577"/>
                  <a:gd name="T44" fmla="*/ 139 w 3296"/>
                  <a:gd name="T45" fmla="*/ 79 h 1577"/>
                  <a:gd name="T46" fmla="*/ 133 w 3296"/>
                  <a:gd name="T47" fmla="*/ 77 h 1577"/>
                  <a:gd name="T48" fmla="*/ 127 w 3296"/>
                  <a:gd name="T49" fmla="*/ 69 h 1577"/>
                  <a:gd name="T50" fmla="*/ 128 w 3296"/>
                  <a:gd name="T51" fmla="*/ 74 h 1577"/>
                  <a:gd name="T52" fmla="*/ 126 w 3296"/>
                  <a:gd name="T53" fmla="*/ 81 h 1577"/>
                  <a:gd name="T54" fmla="*/ 115 w 3296"/>
                  <a:gd name="T55" fmla="*/ 83 h 1577"/>
                  <a:gd name="T56" fmla="*/ 94 w 3296"/>
                  <a:gd name="T57" fmla="*/ 86 h 1577"/>
                  <a:gd name="T58" fmla="*/ 66 w 3296"/>
                  <a:gd name="T59" fmla="*/ 91 h 1577"/>
                  <a:gd name="T60" fmla="*/ 39 w 3296"/>
                  <a:gd name="T61" fmla="*/ 96 h 1577"/>
                  <a:gd name="T62" fmla="*/ 22 w 3296"/>
                  <a:gd name="T63" fmla="*/ 98 h 1577"/>
                  <a:gd name="T64" fmla="*/ 17 w 3296"/>
                  <a:gd name="T65" fmla="*/ 88 h 1577"/>
                  <a:gd name="T66" fmla="*/ 10 w 3296"/>
                  <a:gd name="T67" fmla="*/ 70 h 1577"/>
                  <a:gd name="T68" fmla="*/ 7 w 3296"/>
                  <a:gd name="T69" fmla="*/ 64 h 1577"/>
                  <a:gd name="T70" fmla="*/ 4 w 3296"/>
                  <a:gd name="T71" fmla="*/ 51 h 1577"/>
                  <a:gd name="T72" fmla="*/ 3 w 3296"/>
                  <a:gd name="T73" fmla="*/ 31 h 1577"/>
                  <a:gd name="T74" fmla="*/ 15 w 3296"/>
                  <a:gd name="T75" fmla="*/ 29 h 1577"/>
                  <a:gd name="T76" fmla="*/ 19 w 3296"/>
                  <a:gd name="T77" fmla="*/ 21 h 1577"/>
                  <a:gd name="T78" fmla="*/ 23 w 3296"/>
                  <a:gd name="T79" fmla="*/ 29 h 1577"/>
                  <a:gd name="T80" fmla="*/ 26 w 3296"/>
                  <a:gd name="T81" fmla="*/ 20 h 1577"/>
                  <a:gd name="T82" fmla="*/ 29 w 3296"/>
                  <a:gd name="T83" fmla="*/ 22 h 1577"/>
                  <a:gd name="T84" fmla="*/ 33 w 3296"/>
                  <a:gd name="T85" fmla="*/ 21 h 1577"/>
                  <a:gd name="T86" fmla="*/ 38 w 3296"/>
                  <a:gd name="T87" fmla="*/ 25 h 1577"/>
                  <a:gd name="T88" fmla="*/ 42 w 3296"/>
                  <a:gd name="T89" fmla="*/ 26 h 1577"/>
                  <a:gd name="T90" fmla="*/ 46 w 3296"/>
                  <a:gd name="T91" fmla="*/ 24 h 1577"/>
                  <a:gd name="T92" fmla="*/ 49 w 3296"/>
                  <a:gd name="T93" fmla="*/ 17 h 1577"/>
                  <a:gd name="T94" fmla="*/ 52 w 3296"/>
                  <a:gd name="T95" fmla="*/ 23 h 1577"/>
                  <a:gd name="T96" fmla="*/ 54 w 3296"/>
                  <a:gd name="T97" fmla="*/ 6 h 1577"/>
                  <a:gd name="T98" fmla="*/ 61 w 3296"/>
                  <a:gd name="T99" fmla="*/ 5 h 1577"/>
                  <a:gd name="T100" fmla="*/ 70 w 3296"/>
                  <a:gd name="T101" fmla="*/ 4 h 1577"/>
                  <a:gd name="T102" fmla="*/ 85 w 3296"/>
                  <a:gd name="T103" fmla="*/ 3 h 1577"/>
                  <a:gd name="T104" fmla="*/ 99 w 3296"/>
                  <a:gd name="T105" fmla="*/ 1 h 1577"/>
                  <a:gd name="T106" fmla="*/ 113 w 3296"/>
                  <a:gd name="T107" fmla="*/ 1 h 1577"/>
                  <a:gd name="T108" fmla="*/ 120 w 3296"/>
                  <a:gd name="T109" fmla="*/ 11 h 157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96" h="1577">
                    <a:moveTo>
                      <a:pt x="1959" y="237"/>
                    </a:moveTo>
                    <a:lnTo>
                      <a:pt x="1970" y="248"/>
                    </a:lnTo>
                    <a:lnTo>
                      <a:pt x="1987" y="253"/>
                    </a:lnTo>
                    <a:lnTo>
                      <a:pt x="2009" y="256"/>
                    </a:lnTo>
                    <a:lnTo>
                      <a:pt x="2030" y="253"/>
                    </a:lnTo>
                    <a:lnTo>
                      <a:pt x="2055" y="250"/>
                    </a:lnTo>
                    <a:lnTo>
                      <a:pt x="2078" y="248"/>
                    </a:lnTo>
                    <a:lnTo>
                      <a:pt x="2096" y="244"/>
                    </a:lnTo>
                    <a:lnTo>
                      <a:pt x="2110" y="244"/>
                    </a:lnTo>
                    <a:lnTo>
                      <a:pt x="2115" y="201"/>
                    </a:lnTo>
                    <a:lnTo>
                      <a:pt x="2124" y="150"/>
                    </a:lnTo>
                    <a:lnTo>
                      <a:pt x="2142" y="111"/>
                    </a:lnTo>
                    <a:lnTo>
                      <a:pt x="2181" y="117"/>
                    </a:lnTo>
                    <a:lnTo>
                      <a:pt x="2195" y="147"/>
                    </a:lnTo>
                    <a:lnTo>
                      <a:pt x="2214" y="177"/>
                    </a:lnTo>
                    <a:lnTo>
                      <a:pt x="2235" y="209"/>
                    </a:lnTo>
                    <a:lnTo>
                      <a:pt x="2260" y="237"/>
                    </a:lnTo>
                    <a:lnTo>
                      <a:pt x="2260" y="204"/>
                    </a:lnTo>
                    <a:lnTo>
                      <a:pt x="2257" y="177"/>
                    </a:lnTo>
                    <a:lnTo>
                      <a:pt x="2260" y="150"/>
                    </a:lnTo>
                    <a:lnTo>
                      <a:pt x="2271" y="125"/>
                    </a:lnTo>
                    <a:lnTo>
                      <a:pt x="2278" y="120"/>
                    </a:lnTo>
                    <a:lnTo>
                      <a:pt x="2290" y="117"/>
                    </a:lnTo>
                    <a:lnTo>
                      <a:pt x="2298" y="117"/>
                    </a:lnTo>
                    <a:lnTo>
                      <a:pt x="2306" y="125"/>
                    </a:lnTo>
                    <a:lnTo>
                      <a:pt x="2382" y="226"/>
                    </a:lnTo>
                    <a:lnTo>
                      <a:pt x="2388" y="201"/>
                    </a:lnTo>
                    <a:lnTo>
                      <a:pt x="2391" y="179"/>
                    </a:lnTo>
                    <a:lnTo>
                      <a:pt x="2388" y="155"/>
                    </a:lnTo>
                    <a:lnTo>
                      <a:pt x="2391" y="136"/>
                    </a:lnTo>
                    <a:lnTo>
                      <a:pt x="2398" y="111"/>
                    </a:lnTo>
                    <a:lnTo>
                      <a:pt x="2407" y="95"/>
                    </a:lnTo>
                    <a:lnTo>
                      <a:pt x="2415" y="92"/>
                    </a:lnTo>
                    <a:lnTo>
                      <a:pt x="2426" y="97"/>
                    </a:lnTo>
                    <a:lnTo>
                      <a:pt x="2439" y="111"/>
                    </a:lnTo>
                    <a:lnTo>
                      <a:pt x="2459" y="133"/>
                    </a:lnTo>
                    <a:lnTo>
                      <a:pt x="2483" y="163"/>
                    </a:lnTo>
                    <a:lnTo>
                      <a:pt x="2515" y="201"/>
                    </a:lnTo>
                    <a:lnTo>
                      <a:pt x="2549" y="196"/>
                    </a:lnTo>
                    <a:lnTo>
                      <a:pt x="2573" y="191"/>
                    </a:lnTo>
                    <a:lnTo>
                      <a:pt x="2593" y="188"/>
                    </a:lnTo>
                    <a:lnTo>
                      <a:pt x="2609" y="191"/>
                    </a:lnTo>
                    <a:lnTo>
                      <a:pt x="2625" y="196"/>
                    </a:lnTo>
                    <a:lnTo>
                      <a:pt x="2641" y="207"/>
                    </a:lnTo>
                    <a:lnTo>
                      <a:pt x="2664" y="223"/>
                    </a:lnTo>
                    <a:lnTo>
                      <a:pt x="2687" y="244"/>
                    </a:lnTo>
                    <a:lnTo>
                      <a:pt x="2712" y="256"/>
                    </a:lnTo>
                    <a:lnTo>
                      <a:pt x="2736" y="269"/>
                    </a:lnTo>
                    <a:lnTo>
                      <a:pt x="2761" y="285"/>
                    </a:lnTo>
                    <a:lnTo>
                      <a:pt x="2786" y="302"/>
                    </a:lnTo>
                    <a:lnTo>
                      <a:pt x="2811" y="322"/>
                    </a:lnTo>
                    <a:lnTo>
                      <a:pt x="2835" y="338"/>
                    </a:lnTo>
                    <a:lnTo>
                      <a:pt x="2859" y="354"/>
                    </a:lnTo>
                    <a:lnTo>
                      <a:pt x="2887" y="368"/>
                    </a:lnTo>
                    <a:lnTo>
                      <a:pt x="2871" y="389"/>
                    </a:lnTo>
                    <a:lnTo>
                      <a:pt x="2851" y="400"/>
                    </a:lnTo>
                    <a:lnTo>
                      <a:pt x="2835" y="400"/>
                    </a:lnTo>
                    <a:lnTo>
                      <a:pt x="2823" y="400"/>
                    </a:lnTo>
                    <a:lnTo>
                      <a:pt x="2823" y="405"/>
                    </a:lnTo>
                    <a:lnTo>
                      <a:pt x="2837" y="421"/>
                    </a:lnTo>
                    <a:lnTo>
                      <a:pt x="2871" y="455"/>
                    </a:lnTo>
                    <a:lnTo>
                      <a:pt x="2928" y="512"/>
                    </a:lnTo>
                    <a:lnTo>
                      <a:pt x="2944" y="509"/>
                    </a:lnTo>
                    <a:lnTo>
                      <a:pt x="2958" y="506"/>
                    </a:lnTo>
                    <a:lnTo>
                      <a:pt x="2972" y="506"/>
                    </a:lnTo>
                    <a:lnTo>
                      <a:pt x="2982" y="506"/>
                    </a:lnTo>
                    <a:lnTo>
                      <a:pt x="2995" y="509"/>
                    </a:lnTo>
                    <a:lnTo>
                      <a:pt x="3009" y="509"/>
                    </a:lnTo>
                    <a:lnTo>
                      <a:pt x="3023" y="515"/>
                    </a:lnTo>
                    <a:lnTo>
                      <a:pt x="3037" y="517"/>
                    </a:lnTo>
                    <a:lnTo>
                      <a:pt x="3055" y="550"/>
                    </a:lnTo>
                    <a:lnTo>
                      <a:pt x="3075" y="582"/>
                    </a:lnTo>
                    <a:lnTo>
                      <a:pt x="3094" y="616"/>
                    </a:lnTo>
                    <a:lnTo>
                      <a:pt x="3113" y="648"/>
                    </a:lnTo>
                    <a:lnTo>
                      <a:pt x="3135" y="681"/>
                    </a:lnTo>
                    <a:lnTo>
                      <a:pt x="3154" y="713"/>
                    </a:lnTo>
                    <a:lnTo>
                      <a:pt x="3173" y="749"/>
                    </a:lnTo>
                    <a:lnTo>
                      <a:pt x="3192" y="782"/>
                    </a:lnTo>
                    <a:lnTo>
                      <a:pt x="3192" y="795"/>
                    </a:lnTo>
                    <a:lnTo>
                      <a:pt x="3189" y="814"/>
                    </a:lnTo>
                    <a:lnTo>
                      <a:pt x="3186" y="830"/>
                    </a:lnTo>
                    <a:lnTo>
                      <a:pt x="3184" y="847"/>
                    </a:lnTo>
                    <a:lnTo>
                      <a:pt x="3170" y="855"/>
                    </a:lnTo>
                    <a:lnTo>
                      <a:pt x="3154" y="855"/>
                    </a:lnTo>
                    <a:lnTo>
                      <a:pt x="3138" y="855"/>
                    </a:lnTo>
                    <a:lnTo>
                      <a:pt x="3121" y="858"/>
                    </a:lnTo>
                    <a:lnTo>
                      <a:pt x="3131" y="877"/>
                    </a:lnTo>
                    <a:lnTo>
                      <a:pt x="3159" y="904"/>
                    </a:lnTo>
                    <a:lnTo>
                      <a:pt x="3195" y="936"/>
                    </a:lnTo>
                    <a:lnTo>
                      <a:pt x="3232" y="970"/>
                    </a:lnTo>
                    <a:lnTo>
                      <a:pt x="3268" y="1005"/>
                    </a:lnTo>
                    <a:lnTo>
                      <a:pt x="3290" y="1037"/>
                    </a:lnTo>
                    <a:lnTo>
                      <a:pt x="3296" y="1065"/>
                    </a:lnTo>
                    <a:lnTo>
                      <a:pt x="3274" y="1087"/>
                    </a:lnTo>
                    <a:lnTo>
                      <a:pt x="3214" y="1097"/>
                    </a:lnTo>
                    <a:lnTo>
                      <a:pt x="3156" y="1106"/>
                    </a:lnTo>
                    <a:lnTo>
                      <a:pt x="3096" y="1117"/>
                    </a:lnTo>
                    <a:lnTo>
                      <a:pt x="3037" y="1125"/>
                    </a:lnTo>
                    <a:lnTo>
                      <a:pt x="2977" y="1136"/>
                    </a:lnTo>
                    <a:lnTo>
                      <a:pt x="2919" y="1147"/>
                    </a:lnTo>
                    <a:lnTo>
                      <a:pt x="2859" y="1155"/>
                    </a:lnTo>
                    <a:lnTo>
                      <a:pt x="2800" y="1166"/>
                    </a:lnTo>
                    <a:lnTo>
                      <a:pt x="2740" y="1174"/>
                    </a:lnTo>
                    <a:lnTo>
                      <a:pt x="2682" y="1185"/>
                    </a:lnTo>
                    <a:lnTo>
                      <a:pt x="2623" y="1196"/>
                    </a:lnTo>
                    <a:lnTo>
                      <a:pt x="2563" y="1204"/>
                    </a:lnTo>
                    <a:lnTo>
                      <a:pt x="2503" y="1215"/>
                    </a:lnTo>
                    <a:lnTo>
                      <a:pt x="2445" y="1223"/>
                    </a:lnTo>
                    <a:lnTo>
                      <a:pt x="2386" y="1234"/>
                    </a:lnTo>
                    <a:lnTo>
                      <a:pt x="2325" y="1242"/>
                    </a:lnTo>
                    <a:lnTo>
                      <a:pt x="2303" y="1248"/>
                    </a:lnTo>
                    <a:lnTo>
                      <a:pt x="2281" y="1253"/>
                    </a:lnTo>
                    <a:lnTo>
                      <a:pt x="2260" y="1256"/>
                    </a:lnTo>
                    <a:lnTo>
                      <a:pt x="2237" y="1258"/>
                    </a:lnTo>
                    <a:lnTo>
                      <a:pt x="2214" y="1262"/>
                    </a:lnTo>
                    <a:lnTo>
                      <a:pt x="2191" y="1267"/>
                    </a:lnTo>
                    <a:lnTo>
                      <a:pt x="2167" y="1272"/>
                    </a:lnTo>
                    <a:lnTo>
                      <a:pt x="2145" y="1278"/>
                    </a:lnTo>
                    <a:lnTo>
                      <a:pt x="2137" y="1264"/>
                    </a:lnTo>
                    <a:lnTo>
                      <a:pt x="2120" y="1239"/>
                    </a:lnTo>
                    <a:lnTo>
                      <a:pt x="2101" y="1212"/>
                    </a:lnTo>
                    <a:lnTo>
                      <a:pt x="2083" y="1180"/>
                    </a:lnTo>
                    <a:lnTo>
                      <a:pt x="2060" y="1147"/>
                    </a:lnTo>
                    <a:lnTo>
                      <a:pt x="2042" y="1120"/>
                    </a:lnTo>
                    <a:lnTo>
                      <a:pt x="2028" y="1103"/>
                    </a:lnTo>
                    <a:lnTo>
                      <a:pt x="2020" y="1097"/>
                    </a:lnTo>
                    <a:lnTo>
                      <a:pt x="2006" y="1101"/>
                    </a:lnTo>
                    <a:lnTo>
                      <a:pt x="2009" y="1122"/>
                    </a:lnTo>
                    <a:lnTo>
                      <a:pt x="2025" y="1152"/>
                    </a:lnTo>
                    <a:lnTo>
                      <a:pt x="2047" y="1191"/>
                    </a:lnTo>
                    <a:lnTo>
                      <a:pt x="2066" y="1228"/>
                    </a:lnTo>
                    <a:lnTo>
                      <a:pt x="2078" y="1262"/>
                    </a:lnTo>
                    <a:lnTo>
                      <a:pt x="2078" y="1286"/>
                    </a:lnTo>
                    <a:lnTo>
                      <a:pt x="2055" y="1294"/>
                    </a:lnTo>
                    <a:lnTo>
                      <a:pt x="2020" y="1302"/>
                    </a:lnTo>
                    <a:lnTo>
                      <a:pt x="1982" y="1308"/>
                    </a:lnTo>
                    <a:lnTo>
                      <a:pt x="1947" y="1313"/>
                    </a:lnTo>
                    <a:lnTo>
                      <a:pt x="1908" y="1318"/>
                    </a:lnTo>
                    <a:lnTo>
                      <a:pt x="1869" y="1322"/>
                    </a:lnTo>
                    <a:lnTo>
                      <a:pt x="1832" y="1327"/>
                    </a:lnTo>
                    <a:lnTo>
                      <a:pt x="1793" y="1332"/>
                    </a:lnTo>
                    <a:lnTo>
                      <a:pt x="1756" y="1338"/>
                    </a:lnTo>
                    <a:lnTo>
                      <a:pt x="1669" y="1354"/>
                    </a:lnTo>
                    <a:lnTo>
                      <a:pt x="1584" y="1368"/>
                    </a:lnTo>
                    <a:lnTo>
                      <a:pt x="1497" y="1384"/>
                    </a:lnTo>
                    <a:lnTo>
                      <a:pt x="1409" y="1398"/>
                    </a:lnTo>
                    <a:lnTo>
                      <a:pt x="1322" y="1411"/>
                    </a:lnTo>
                    <a:lnTo>
                      <a:pt x="1235" y="1428"/>
                    </a:lnTo>
                    <a:lnTo>
                      <a:pt x="1147" y="1441"/>
                    </a:lnTo>
                    <a:lnTo>
                      <a:pt x="1060" y="1458"/>
                    </a:lnTo>
                    <a:lnTo>
                      <a:pt x="973" y="1471"/>
                    </a:lnTo>
                    <a:lnTo>
                      <a:pt x="886" y="1485"/>
                    </a:lnTo>
                    <a:lnTo>
                      <a:pt x="798" y="1501"/>
                    </a:lnTo>
                    <a:lnTo>
                      <a:pt x="711" y="1515"/>
                    </a:lnTo>
                    <a:lnTo>
                      <a:pt x="621" y="1531"/>
                    </a:lnTo>
                    <a:lnTo>
                      <a:pt x="534" y="1547"/>
                    </a:lnTo>
                    <a:lnTo>
                      <a:pt x="447" y="1561"/>
                    </a:lnTo>
                    <a:lnTo>
                      <a:pt x="359" y="1577"/>
                    </a:lnTo>
                    <a:lnTo>
                      <a:pt x="352" y="1575"/>
                    </a:lnTo>
                    <a:lnTo>
                      <a:pt x="343" y="1572"/>
                    </a:lnTo>
                    <a:lnTo>
                      <a:pt x="336" y="1572"/>
                    </a:lnTo>
                    <a:lnTo>
                      <a:pt x="324" y="1572"/>
                    </a:lnTo>
                    <a:lnTo>
                      <a:pt x="306" y="1515"/>
                    </a:lnTo>
                    <a:lnTo>
                      <a:pt x="286" y="1460"/>
                    </a:lnTo>
                    <a:lnTo>
                      <a:pt x="264" y="1405"/>
                    </a:lnTo>
                    <a:lnTo>
                      <a:pt x="242" y="1348"/>
                    </a:lnTo>
                    <a:lnTo>
                      <a:pt x="221" y="1294"/>
                    </a:lnTo>
                    <a:lnTo>
                      <a:pt x="202" y="1237"/>
                    </a:lnTo>
                    <a:lnTo>
                      <a:pt x="182" y="1180"/>
                    </a:lnTo>
                    <a:lnTo>
                      <a:pt x="163" y="1122"/>
                    </a:lnTo>
                    <a:lnTo>
                      <a:pt x="155" y="1101"/>
                    </a:lnTo>
                    <a:lnTo>
                      <a:pt x="142" y="1081"/>
                    </a:lnTo>
                    <a:lnTo>
                      <a:pt x="131" y="1062"/>
                    </a:lnTo>
                    <a:lnTo>
                      <a:pt x="117" y="1044"/>
                    </a:lnTo>
                    <a:lnTo>
                      <a:pt x="104" y="1024"/>
                    </a:lnTo>
                    <a:lnTo>
                      <a:pt x="92" y="1005"/>
                    </a:lnTo>
                    <a:lnTo>
                      <a:pt x="85" y="984"/>
                    </a:lnTo>
                    <a:lnTo>
                      <a:pt x="79" y="959"/>
                    </a:lnTo>
                    <a:lnTo>
                      <a:pt x="104" y="943"/>
                    </a:lnTo>
                    <a:lnTo>
                      <a:pt x="63" y="817"/>
                    </a:lnTo>
                    <a:lnTo>
                      <a:pt x="0" y="727"/>
                    </a:lnTo>
                    <a:lnTo>
                      <a:pt x="11" y="670"/>
                    </a:lnTo>
                    <a:lnTo>
                      <a:pt x="25" y="616"/>
                    </a:lnTo>
                    <a:lnTo>
                      <a:pt x="38" y="564"/>
                    </a:lnTo>
                    <a:lnTo>
                      <a:pt x="49" y="506"/>
                    </a:lnTo>
                    <a:lnTo>
                      <a:pt x="99" y="501"/>
                    </a:lnTo>
                    <a:lnTo>
                      <a:pt x="142" y="501"/>
                    </a:lnTo>
                    <a:lnTo>
                      <a:pt x="177" y="495"/>
                    </a:lnTo>
                    <a:lnTo>
                      <a:pt x="210" y="487"/>
                    </a:lnTo>
                    <a:lnTo>
                      <a:pt x="235" y="474"/>
                    </a:lnTo>
                    <a:lnTo>
                      <a:pt x="251" y="446"/>
                    </a:lnTo>
                    <a:lnTo>
                      <a:pt x="258" y="409"/>
                    </a:lnTo>
                    <a:lnTo>
                      <a:pt x="258" y="351"/>
                    </a:lnTo>
                    <a:lnTo>
                      <a:pt x="283" y="338"/>
                    </a:lnTo>
                    <a:lnTo>
                      <a:pt x="299" y="343"/>
                    </a:lnTo>
                    <a:lnTo>
                      <a:pt x="313" y="359"/>
                    </a:lnTo>
                    <a:lnTo>
                      <a:pt x="327" y="386"/>
                    </a:lnTo>
                    <a:lnTo>
                      <a:pt x="338" y="414"/>
                    </a:lnTo>
                    <a:lnTo>
                      <a:pt x="352" y="441"/>
                    </a:lnTo>
                    <a:lnTo>
                      <a:pt x="368" y="460"/>
                    </a:lnTo>
                    <a:lnTo>
                      <a:pt x="389" y="465"/>
                    </a:lnTo>
                    <a:lnTo>
                      <a:pt x="398" y="430"/>
                    </a:lnTo>
                    <a:lnTo>
                      <a:pt x="403" y="395"/>
                    </a:lnTo>
                    <a:lnTo>
                      <a:pt x="407" y="359"/>
                    </a:lnTo>
                    <a:lnTo>
                      <a:pt x="409" y="327"/>
                    </a:lnTo>
                    <a:lnTo>
                      <a:pt x="414" y="322"/>
                    </a:lnTo>
                    <a:lnTo>
                      <a:pt x="423" y="322"/>
                    </a:lnTo>
                    <a:lnTo>
                      <a:pt x="433" y="324"/>
                    </a:lnTo>
                    <a:lnTo>
                      <a:pt x="444" y="322"/>
                    </a:lnTo>
                    <a:lnTo>
                      <a:pt x="458" y="351"/>
                    </a:lnTo>
                    <a:lnTo>
                      <a:pt x="469" y="381"/>
                    </a:lnTo>
                    <a:lnTo>
                      <a:pt x="483" y="411"/>
                    </a:lnTo>
                    <a:lnTo>
                      <a:pt x="504" y="435"/>
                    </a:lnTo>
                    <a:lnTo>
                      <a:pt x="513" y="398"/>
                    </a:lnTo>
                    <a:lnTo>
                      <a:pt x="518" y="345"/>
                    </a:lnTo>
                    <a:lnTo>
                      <a:pt x="529" y="304"/>
                    </a:lnTo>
                    <a:lnTo>
                      <a:pt x="564" y="297"/>
                    </a:lnTo>
                    <a:lnTo>
                      <a:pt x="578" y="329"/>
                    </a:lnTo>
                    <a:lnTo>
                      <a:pt x="594" y="362"/>
                    </a:lnTo>
                    <a:lnTo>
                      <a:pt x="607" y="398"/>
                    </a:lnTo>
                    <a:lnTo>
                      <a:pt x="624" y="430"/>
                    </a:lnTo>
                    <a:lnTo>
                      <a:pt x="635" y="428"/>
                    </a:lnTo>
                    <a:lnTo>
                      <a:pt x="649" y="428"/>
                    </a:lnTo>
                    <a:lnTo>
                      <a:pt x="660" y="425"/>
                    </a:lnTo>
                    <a:lnTo>
                      <a:pt x="673" y="421"/>
                    </a:lnTo>
                    <a:lnTo>
                      <a:pt x="687" y="419"/>
                    </a:lnTo>
                    <a:lnTo>
                      <a:pt x="701" y="419"/>
                    </a:lnTo>
                    <a:lnTo>
                      <a:pt x="715" y="416"/>
                    </a:lnTo>
                    <a:lnTo>
                      <a:pt x="731" y="416"/>
                    </a:lnTo>
                    <a:lnTo>
                      <a:pt x="731" y="386"/>
                    </a:lnTo>
                    <a:lnTo>
                      <a:pt x="736" y="345"/>
                    </a:lnTo>
                    <a:lnTo>
                      <a:pt x="744" y="308"/>
                    </a:lnTo>
                    <a:lnTo>
                      <a:pt x="761" y="280"/>
                    </a:lnTo>
                    <a:lnTo>
                      <a:pt x="774" y="280"/>
                    </a:lnTo>
                    <a:lnTo>
                      <a:pt x="785" y="278"/>
                    </a:lnTo>
                    <a:lnTo>
                      <a:pt x="793" y="280"/>
                    </a:lnTo>
                    <a:lnTo>
                      <a:pt x="802" y="285"/>
                    </a:lnTo>
                    <a:lnTo>
                      <a:pt x="807" y="308"/>
                    </a:lnTo>
                    <a:lnTo>
                      <a:pt x="821" y="343"/>
                    </a:lnTo>
                    <a:lnTo>
                      <a:pt x="837" y="375"/>
                    </a:lnTo>
                    <a:lnTo>
                      <a:pt x="851" y="392"/>
                    </a:lnTo>
                    <a:lnTo>
                      <a:pt x="858" y="354"/>
                    </a:lnTo>
                    <a:lnTo>
                      <a:pt x="862" y="258"/>
                    </a:lnTo>
                    <a:lnTo>
                      <a:pt x="858" y="161"/>
                    </a:lnTo>
                    <a:lnTo>
                      <a:pt x="862" y="106"/>
                    </a:lnTo>
                    <a:lnTo>
                      <a:pt x="872" y="101"/>
                    </a:lnTo>
                    <a:lnTo>
                      <a:pt x="892" y="97"/>
                    </a:lnTo>
                    <a:lnTo>
                      <a:pt x="916" y="92"/>
                    </a:lnTo>
                    <a:lnTo>
                      <a:pt x="943" y="90"/>
                    </a:lnTo>
                    <a:lnTo>
                      <a:pt x="970" y="87"/>
                    </a:lnTo>
                    <a:lnTo>
                      <a:pt x="993" y="85"/>
                    </a:lnTo>
                    <a:lnTo>
                      <a:pt x="1011" y="81"/>
                    </a:lnTo>
                    <a:lnTo>
                      <a:pt x="1019" y="81"/>
                    </a:lnTo>
                    <a:lnTo>
                      <a:pt x="1069" y="76"/>
                    </a:lnTo>
                    <a:lnTo>
                      <a:pt x="1115" y="71"/>
                    </a:lnTo>
                    <a:lnTo>
                      <a:pt x="1164" y="65"/>
                    </a:lnTo>
                    <a:lnTo>
                      <a:pt x="1210" y="60"/>
                    </a:lnTo>
                    <a:lnTo>
                      <a:pt x="1257" y="57"/>
                    </a:lnTo>
                    <a:lnTo>
                      <a:pt x="1306" y="51"/>
                    </a:lnTo>
                    <a:lnTo>
                      <a:pt x="1352" y="46"/>
                    </a:lnTo>
                    <a:lnTo>
                      <a:pt x="1401" y="43"/>
                    </a:lnTo>
                    <a:lnTo>
                      <a:pt x="1448" y="37"/>
                    </a:lnTo>
                    <a:lnTo>
                      <a:pt x="1494" y="32"/>
                    </a:lnTo>
                    <a:lnTo>
                      <a:pt x="1543" y="30"/>
                    </a:lnTo>
                    <a:lnTo>
                      <a:pt x="1589" y="24"/>
                    </a:lnTo>
                    <a:lnTo>
                      <a:pt x="1635" y="19"/>
                    </a:lnTo>
                    <a:lnTo>
                      <a:pt x="1685" y="14"/>
                    </a:lnTo>
                    <a:lnTo>
                      <a:pt x="1731" y="5"/>
                    </a:lnTo>
                    <a:lnTo>
                      <a:pt x="1780" y="0"/>
                    </a:lnTo>
                    <a:lnTo>
                      <a:pt x="1807" y="24"/>
                    </a:lnTo>
                    <a:lnTo>
                      <a:pt x="1832" y="51"/>
                    </a:lnTo>
                    <a:lnTo>
                      <a:pt x="1856" y="78"/>
                    </a:lnTo>
                    <a:lnTo>
                      <a:pt x="1878" y="108"/>
                    </a:lnTo>
                    <a:lnTo>
                      <a:pt x="1897" y="141"/>
                    </a:lnTo>
                    <a:lnTo>
                      <a:pt x="1917" y="174"/>
                    </a:lnTo>
                    <a:lnTo>
                      <a:pt x="1938" y="207"/>
                    </a:lnTo>
                    <a:lnTo>
                      <a:pt x="1959" y="2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4" name="Freeform 17"/>
              <p:cNvSpPr>
                <a:spLocks/>
              </p:cNvSpPr>
              <p:nvPr/>
            </p:nvSpPr>
            <p:spPr bwMode="auto">
              <a:xfrm>
                <a:off x="2901" y="1996"/>
                <a:ext cx="93" cy="41"/>
              </a:xfrm>
              <a:custGeom>
                <a:avLst/>
                <a:gdLst>
                  <a:gd name="T0" fmla="*/ 10 w 376"/>
                  <a:gd name="T1" fmla="*/ 0 h 166"/>
                  <a:gd name="T2" fmla="*/ 10 w 376"/>
                  <a:gd name="T3" fmla="*/ 0 h 166"/>
                  <a:gd name="T4" fmla="*/ 10 w 376"/>
                  <a:gd name="T5" fmla="*/ 0 h 166"/>
                  <a:gd name="T6" fmla="*/ 9 w 376"/>
                  <a:gd name="T7" fmla="*/ 0 h 166"/>
                  <a:gd name="T8" fmla="*/ 9 w 376"/>
                  <a:gd name="T9" fmla="*/ 0 h 166"/>
                  <a:gd name="T10" fmla="*/ 10 w 376"/>
                  <a:gd name="T11" fmla="*/ 1 h 166"/>
                  <a:gd name="T12" fmla="*/ 10 w 376"/>
                  <a:gd name="T13" fmla="*/ 2 h 166"/>
                  <a:gd name="T14" fmla="*/ 11 w 376"/>
                  <a:gd name="T15" fmla="*/ 2 h 166"/>
                  <a:gd name="T16" fmla="*/ 11 w 376"/>
                  <a:gd name="T17" fmla="*/ 2 h 166"/>
                  <a:gd name="T18" fmla="*/ 12 w 376"/>
                  <a:gd name="T19" fmla="*/ 3 h 166"/>
                  <a:gd name="T20" fmla="*/ 13 w 376"/>
                  <a:gd name="T21" fmla="*/ 3 h 166"/>
                  <a:gd name="T22" fmla="*/ 13 w 376"/>
                  <a:gd name="T23" fmla="*/ 3 h 166"/>
                  <a:gd name="T24" fmla="*/ 14 w 376"/>
                  <a:gd name="T25" fmla="*/ 3 h 166"/>
                  <a:gd name="T26" fmla="*/ 15 w 376"/>
                  <a:gd name="T27" fmla="*/ 2 h 166"/>
                  <a:gd name="T28" fmla="*/ 16 w 376"/>
                  <a:gd name="T29" fmla="*/ 2 h 166"/>
                  <a:gd name="T30" fmla="*/ 16 w 376"/>
                  <a:gd name="T31" fmla="*/ 2 h 166"/>
                  <a:gd name="T32" fmla="*/ 17 w 376"/>
                  <a:gd name="T33" fmla="*/ 2 h 166"/>
                  <a:gd name="T34" fmla="*/ 18 w 376"/>
                  <a:gd name="T35" fmla="*/ 3 h 166"/>
                  <a:gd name="T36" fmla="*/ 19 w 376"/>
                  <a:gd name="T37" fmla="*/ 3 h 166"/>
                  <a:gd name="T38" fmla="*/ 19 w 376"/>
                  <a:gd name="T39" fmla="*/ 5 h 166"/>
                  <a:gd name="T40" fmla="*/ 20 w 376"/>
                  <a:gd name="T41" fmla="*/ 6 h 166"/>
                  <a:gd name="T42" fmla="*/ 21 w 376"/>
                  <a:gd name="T43" fmla="*/ 7 h 166"/>
                  <a:gd name="T44" fmla="*/ 22 w 376"/>
                  <a:gd name="T45" fmla="*/ 8 h 166"/>
                  <a:gd name="T46" fmla="*/ 22 w 376"/>
                  <a:gd name="T47" fmla="*/ 9 h 166"/>
                  <a:gd name="T48" fmla="*/ 23 w 376"/>
                  <a:gd name="T49" fmla="*/ 10 h 166"/>
                  <a:gd name="T50" fmla="*/ 22 w 376"/>
                  <a:gd name="T51" fmla="*/ 10 h 166"/>
                  <a:gd name="T52" fmla="*/ 22 w 376"/>
                  <a:gd name="T53" fmla="*/ 9 h 166"/>
                  <a:gd name="T54" fmla="*/ 21 w 376"/>
                  <a:gd name="T55" fmla="*/ 9 h 166"/>
                  <a:gd name="T56" fmla="*/ 21 w 376"/>
                  <a:gd name="T57" fmla="*/ 9 h 166"/>
                  <a:gd name="T58" fmla="*/ 19 w 376"/>
                  <a:gd name="T59" fmla="*/ 8 h 166"/>
                  <a:gd name="T60" fmla="*/ 17 w 376"/>
                  <a:gd name="T61" fmla="*/ 7 h 166"/>
                  <a:gd name="T62" fmla="*/ 16 w 376"/>
                  <a:gd name="T63" fmla="*/ 6 h 166"/>
                  <a:gd name="T64" fmla="*/ 14 w 376"/>
                  <a:gd name="T65" fmla="*/ 5 h 166"/>
                  <a:gd name="T66" fmla="*/ 12 w 376"/>
                  <a:gd name="T67" fmla="*/ 4 h 166"/>
                  <a:gd name="T68" fmla="*/ 10 w 376"/>
                  <a:gd name="T69" fmla="*/ 3 h 166"/>
                  <a:gd name="T70" fmla="*/ 8 w 376"/>
                  <a:gd name="T71" fmla="*/ 2 h 166"/>
                  <a:gd name="T72" fmla="*/ 6 w 376"/>
                  <a:gd name="T73" fmla="*/ 2 h 166"/>
                  <a:gd name="T74" fmla="*/ 5 w 376"/>
                  <a:gd name="T75" fmla="*/ 2 h 166"/>
                  <a:gd name="T76" fmla="*/ 4 w 376"/>
                  <a:gd name="T77" fmla="*/ 1 h 166"/>
                  <a:gd name="T78" fmla="*/ 4 w 376"/>
                  <a:gd name="T79" fmla="*/ 1 h 166"/>
                  <a:gd name="T80" fmla="*/ 3 w 376"/>
                  <a:gd name="T81" fmla="*/ 1 h 166"/>
                  <a:gd name="T82" fmla="*/ 2 w 376"/>
                  <a:gd name="T83" fmla="*/ 1 h 166"/>
                  <a:gd name="T84" fmla="*/ 1 w 376"/>
                  <a:gd name="T85" fmla="*/ 1 h 166"/>
                  <a:gd name="T86" fmla="*/ 1 w 376"/>
                  <a:gd name="T87" fmla="*/ 1 h 166"/>
                  <a:gd name="T88" fmla="*/ 0 w 376"/>
                  <a:gd name="T89" fmla="*/ 1 h 166"/>
                  <a:gd name="T90" fmla="*/ 1 w 376"/>
                  <a:gd name="T91" fmla="*/ 0 h 166"/>
                  <a:gd name="T92" fmla="*/ 3 w 376"/>
                  <a:gd name="T93" fmla="*/ 0 h 166"/>
                  <a:gd name="T94" fmla="*/ 4 w 376"/>
                  <a:gd name="T95" fmla="*/ 0 h 166"/>
                  <a:gd name="T96" fmla="*/ 5 w 376"/>
                  <a:gd name="T97" fmla="*/ 0 h 166"/>
                  <a:gd name="T98" fmla="*/ 6 w 376"/>
                  <a:gd name="T99" fmla="*/ 0 h 166"/>
                  <a:gd name="T100" fmla="*/ 8 w 376"/>
                  <a:gd name="T101" fmla="*/ 0 h 166"/>
                  <a:gd name="T102" fmla="*/ 9 w 376"/>
                  <a:gd name="T103" fmla="*/ 0 h 166"/>
                  <a:gd name="T104" fmla="*/ 10 w 376"/>
                  <a:gd name="T105" fmla="*/ 0 h 1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76" h="166">
                    <a:moveTo>
                      <a:pt x="166" y="0"/>
                    </a:moveTo>
                    <a:lnTo>
                      <a:pt x="163" y="0"/>
                    </a:lnTo>
                    <a:lnTo>
                      <a:pt x="158" y="0"/>
                    </a:lnTo>
                    <a:lnTo>
                      <a:pt x="155" y="2"/>
                    </a:lnTo>
                    <a:lnTo>
                      <a:pt x="155" y="5"/>
                    </a:lnTo>
                    <a:lnTo>
                      <a:pt x="158" y="19"/>
                    </a:lnTo>
                    <a:lnTo>
                      <a:pt x="166" y="30"/>
                    </a:lnTo>
                    <a:lnTo>
                      <a:pt x="174" y="35"/>
                    </a:lnTo>
                    <a:lnTo>
                      <a:pt x="185" y="41"/>
                    </a:lnTo>
                    <a:lnTo>
                      <a:pt x="196" y="43"/>
                    </a:lnTo>
                    <a:lnTo>
                      <a:pt x="207" y="43"/>
                    </a:lnTo>
                    <a:lnTo>
                      <a:pt x="218" y="43"/>
                    </a:lnTo>
                    <a:lnTo>
                      <a:pt x="232" y="43"/>
                    </a:lnTo>
                    <a:lnTo>
                      <a:pt x="243" y="41"/>
                    </a:lnTo>
                    <a:lnTo>
                      <a:pt x="253" y="37"/>
                    </a:lnTo>
                    <a:lnTo>
                      <a:pt x="264" y="32"/>
                    </a:lnTo>
                    <a:lnTo>
                      <a:pt x="273" y="27"/>
                    </a:lnTo>
                    <a:lnTo>
                      <a:pt x="286" y="43"/>
                    </a:lnTo>
                    <a:lnTo>
                      <a:pt x="303" y="57"/>
                    </a:lnTo>
                    <a:lnTo>
                      <a:pt x="313" y="76"/>
                    </a:lnTo>
                    <a:lnTo>
                      <a:pt x="326" y="92"/>
                    </a:lnTo>
                    <a:lnTo>
                      <a:pt x="340" y="111"/>
                    </a:lnTo>
                    <a:lnTo>
                      <a:pt x="351" y="131"/>
                    </a:lnTo>
                    <a:lnTo>
                      <a:pt x="365" y="149"/>
                    </a:lnTo>
                    <a:lnTo>
                      <a:pt x="376" y="166"/>
                    </a:lnTo>
                    <a:lnTo>
                      <a:pt x="365" y="158"/>
                    </a:lnTo>
                    <a:lnTo>
                      <a:pt x="356" y="152"/>
                    </a:lnTo>
                    <a:lnTo>
                      <a:pt x="349" y="149"/>
                    </a:lnTo>
                    <a:lnTo>
                      <a:pt x="340" y="147"/>
                    </a:lnTo>
                    <a:lnTo>
                      <a:pt x="310" y="127"/>
                    </a:lnTo>
                    <a:lnTo>
                      <a:pt x="280" y="111"/>
                    </a:lnTo>
                    <a:lnTo>
                      <a:pt x="253" y="92"/>
                    </a:lnTo>
                    <a:lnTo>
                      <a:pt x="223" y="76"/>
                    </a:lnTo>
                    <a:lnTo>
                      <a:pt x="193" y="60"/>
                    </a:lnTo>
                    <a:lnTo>
                      <a:pt x="161" y="46"/>
                    </a:lnTo>
                    <a:lnTo>
                      <a:pt x="128" y="37"/>
                    </a:lnTo>
                    <a:lnTo>
                      <a:pt x="92" y="32"/>
                    </a:lnTo>
                    <a:lnTo>
                      <a:pt x="82" y="30"/>
                    </a:lnTo>
                    <a:lnTo>
                      <a:pt x="71" y="24"/>
                    </a:lnTo>
                    <a:lnTo>
                      <a:pt x="60" y="21"/>
                    </a:lnTo>
                    <a:lnTo>
                      <a:pt x="48" y="19"/>
                    </a:lnTo>
                    <a:lnTo>
                      <a:pt x="36" y="16"/>
                    </a:lnTo>
                    <a:lnTo>
                      <a:pt x="25" y="16"/>
                    </a:lnTo>
                    <a:lnTo>
                      <a:pt x="11" y="13"/>
                    </a:lnTo>
                    <a:lnTo>
                      <a:pt x="0" y="11"/>
                    </a:lnTo>
                    <a:lnTo>
                      <a:pt x="22" y="7"/>
                    </a:lnTo>
                    <a:lnTo>
                      <a:pt x="43" y="7"/>
                    </a:lnTo>
                    <a:lnTo>
                      <a:pt x="62" y="5"/>
                    </a:lnTo>
                    <a:lnTo>
                      <a:pt x="84" y="5"/>
                    </a:lnTo>
                    <a:lnTo>
                      <a:pt x="103" y="5"/>
                    </a:lnTo>
                    <a:lnTo>
                      <a:pt x="126" y="2"/>
                    </a:lnTo>
                    <a:lnTo>
                      <a:pt x="144" y="2"/>
                    </a:lnTo>
                    <a:lnTo>
                      <a:pt x="166"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5" name="Freeform 18"/>
              <p:cNvSpPr>
                <a:spLocks/>
              </p:cNvSpPr>
              <p:nvPr/>
            </p:nvSpPr>
            <p:spPr bwMode="auto">
              <a:xfrm>
                <a:off x="2780" y="2002"/>
                <a:ext cx="237" cy="82"/>
              </a:xfrm>
              <a:custGeom>
                <a:avLst/>
                <a:gdLst>
                  <a:gd name="T0" fmla="*/ 34 w 949"/>
                  <a:gd name="T1" fmla="*/ 1 h 330"/>
                  <a:gd name="T2" fmla="*/ 38 w 949"/>
                  <a:gd name="T3" fmla="*/ 2 h 330"/>
                  <a:gd name="T4" fmla="*/ 42 w 949"/>
                  <a:gd name="T5" fmla="*/ 3 h 330"/>
                  <a:gd name="T6" fmla="*/ 45 w 949"/>
                  <a:gd name="T7" fmla="*/ 5 h 330"/>
                  <a:gd name="T8" fmla="*/ 48 w 949"/>
                  <a:gd name="T9" fmla="*/ 6 h 330"/>
                  <a:gd name="T10" fmla="*/ 50 w 949"/>
                  <a:gd name="T11" fmla="*/ 8 h 330"/>
                  <a:gd name="T12" fmla="*/ 52 w 949"/>
                  <a:gd name="T13" fmla="*/ 9 h 330"/>
                  <a:gd name="T14" fmla="*/ 54 w 949"/>
                  <a:gd name="T15" fmla="*/ 10 h 330"/>
                  <a:gd name="T16" fmla="*/ 56 w 949"/>
                  <a:gd name="T17" fmla="*/ 13 h 330"/>
                  <a:gd name="T18" fmla="*/ 58 w 949"/>
                  <a:gd name="T19" fmla="*/ 16 h 330"/>
                  <a:gd name="T20" fmla="*/ 59 w 949"/>
                  <a:gd name="T21" fmla="*/ 19 h 330"/>
                  <a:gd name="T22" fmla="*/ 58 w 949"/>
                  <a:gd name="T23" fmla="*/ 20 h 330"/>
                  <a:gd name="T24" fmla="*/ 57 w 949"/>
                  <a:gd name="T25" fmla="*/ 18 h 330"/>
                  <a:gd name="T26" fmla="*/ 56 w 949"/>
                  <a:gd name="T27" fmla="*/ 15 h 330"/>
                  <a:gd name="T28" fmla="*/ 53 w 949"/>
                  <a:gd name="T29" fmla="*/ 12 h 330"/>
                  <a:gd name="T30" fmla="*/ 51 w 949"/>
                  <a:gd name="T31" fmla="*/ 9 h 330"/>
                  <a:gd name="T32" fmla="*/ 47 w 949"/>
                  <a:gd name="T33" fmla="*/ 9 h 330"/>
                  <a:gd name="T34" fmla="*/ 43 w 949"/>
                  <a:gd name="T35" fmla="*/ 8 h 330"/>
                  <a:gd name="T36" fmla="*/ 39 w 949"/>
                  <a:gd name="T37" fmla="*/ 4 h 330"/>
                  <a:gd name="T38" fmla="*/ 34 w 949"/>
                  <a:gd name="T39" fmla="*/ 2 h 330"/>
                  <a:gd name="T40" fmla="*/ 30 w 949"/>
                  <a:gd name="T41" fmla="*/ 2 h 330"/>
                  <a:gd name="T42" fmla="*/ 30 w 949"/>
                  <a:gd name="T43" fmla="*/ 4 h 330"/>
                  <a:gd name="T44" fmla="*/ 28 w 949"/>
                  <a:gd name="T45" fmla="*/ 7 h 330"/>
                  <a:gd name="T46" fmla="*/ 28 w 949"/>
                  <a:gd name="T47" fmla="*/ 6 h 330"/>
                  <a:gd name="T48" fmla="*/ 24 w 949"/>
                  <a:gd name="T49" fmla="*/ 4 h 330"/>
                  <a:gd name="T50" fmla="*/ 21 w 949"/>
                  <a:gd name="T51" fmla="*/ 3 h 330"/>
                  <a:gd name="T52" fmla="*/ 17 w 949"/>
                  <a:gd name="T53" fmla="*/ 2 h 330"/>
                  <a:gd name="T54" fmla="*/ 14 w 949"/>
                  <a:gd name="T55" fmla="*/ 2 h 330"/>
                  <a:gd name="T56" fmla="*/ 11 w 949"/>
                  <a:gd name="T57" fmla="*/ 2 h 330"/>
                  <a:gd name="T58" fmla="*/ 12 w 949"/>
                  <a:gd name="T59" fmla="*/ 4 h 330"/>
                  <a:gd name="T60" fmla="*/ 16 w 949"/>
                  <a:gd name="T61" fmla="*/ 7 h 330"/>
                  <a:gd name="T62" fmla="*/ 20 w 949"/>
                  <a:gd name="T63" fmla="*/ 10 h 330"/>
                  <a:gd name="T64" fmla="*/ 17 w 949"/>
                  <a:gd name="T65" fmla="*/ 11 h 330"/>
                  <a:gd name="T66" fmla="*/ 13 w 949"/>
                  <a:gd name="T67" fmla="*/ 10 h 330"/>
                  <a:gd name="T68" fmla="*/ 9 w 949"/>
                  <a:gd name="T69" fmla="*/ 9 h 330"/>
                  <a:gd name="T70" fmla="*/ 5 w 949"/>
                  <a:gd name="T71" fmla="*/ 8 h 330"/>
                  <a:gd name="T72" fmla="*/ 1 w 949"/>
                  <a:gd name="T73" fmla="*/ 9 h 330"/>
                  <a:gd name="T74" fmla="*/ 0 w 949"/>
                  <a:gd name="T75" fmla="*/ 8 h 330"/>
                  <a:gd name="T76" fmla="*/ 2 w 949"/>
                  <a:gd name="T77" fmla="*/ 5 h 330"/>
                  <a:gd name="T78" fmla="*/ 5 w 949"/>
                  <a:gd name="T79" fmla="*/ 3 h 330"/>
                  <a:gd name="T80" fmla="*/ 6 w 949"/>
                  <a:gd name="T81" fmla="*/ 3 h 330"/>
                  <a:gd name="T82" fmla="*/ 12 w 949"/>
                  <a:gd name="T83" fmla="*/ 1 h 330"/>
                  <a:gd name="T84" fmla="*/ 20 w 949"/>
                  <a:gd name="T85" fmla="*/ 0 h 330"/>
                  <a:gd name="T86" fmla="*/ 28 w 949"/>
                  <a:gd name="T87" fmla="*/ 0 h 330"/>
                  <a:gd name="T88" fmla="*/ 31 w 949"/>
                  <a:gd name="T89" fmla="*/ 0 h 33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949" h="330">
                    <a:moveTo>
                      <a:pt x="505" y="6"/>
                    </a:moveTo>
                    <a:lnTo>
                      <a:pt x="526" y="13"/>
                    </a:lnTo>
                    <a:lnTo>
                      <a:pt x="545" y="19"/>
                    </a:lnTo>
                    <a:lnTo>
                      <a:pt x="567" y="24"/>
                    </a:lnTo>
                    <a:lnTo>
                      <a:pt x="586" y="27"/>
                    </a:lnTo>
                    <a:lnTo>
                      <a:pt x="609" y="33"/>
                    </a:lnTo>
                    <a:lnTo>
                      <a:pt x="627" y="38"/>
                    </a:lnTo>
                    <a:lnTo>
                      <a:pt x="649" y="43"/>
                    </a:lnTo>
                    <a:lnTo>
                      <a:pt x="668" y="52"/>
                    </a:lnTo>
                    <a:lnTo>
                      <a:pt x="685" y="63"/>
                    </a:lnTo>
                    <a:lnTo>
                      <a:pt x="701" y="71"/>
                    </a:lnTo>
                    <a:lnTo>
                      <a:pt x="717" y="79"/>
                    </a:lnTo>
                    <a:lnTo>
                      <a:pt x="733" y="87"/>
                    </a:lnTo>
                    <a:lnTo>
                      <a:pt x="747" y="96"/>
                    </a:lnTo>
                    <a:lnTo>
                      <a:pt x="763" y="103"/>
                    </a:lnTo>
                    <a:lnTo>
                      <a:pt x="780" y="114"/>
                    </a:lnTo>
                    <a:lnTo>
                      <a:pt x="796" y="125"/>
                    </a:lnTo>
                    <a:lnTo>
                      <a:pt x="804" y="128"/>
                    </a:lnTo>
                    <a:lnTo>
                      <a:pt x="813" y="134"/>
                    </a:lnTo>
                    <a:lnTo>
                      <a:pt x="821" y="139"/>
                    </a:lnTo>
                    <a:lnTo>
                      <a:pt x="827" y="147"/>
                    </a:lnTo>
                    <a:lnTo>
                      <a:pt x="834" y="147"/>
                    </a:lnTo>
                    <a:lnTo>
                      <a:pt x="853" y="158"/>
                    </a:lnTo>
                    <a:lnTo>
                      <a:pt x="867" y="169"/>
                    </a:lnTo>
                    <a:lnTo>
                      <a:pt x="881" y="183"/>
                    </a:lnTo>
                    <a:lnTo>
                      <a:pt x="892" y="196"/>
                    </a:lnTo>
                    <a:lnTo>
                      <a:pt x="899" y="213"/>
                    </a:lnTo>
                    <a:lnTo>
                      <a:pt x="910" y="229"/>
                    </a:lnTo>
                    <a:lnTo>
                      <a:pt x="919" y="245"/>
                    </a:lnTo>
                    <a:lnTo>
                      <a:pt x="930" y="261"/>
                    </a:lnTo>
                    <a:lnTo>
                      <a:pt x="935" y="278"/>
                    </a:lnTo>
                    <a:lnTo>
                      <a:pt x="943" y="294"/>
                    </a:lnTo>
                    <a:lnTo>
                      <a:pt x="949" y="311"/>
                    </a:lnTo>
                    <a:lnTo>
                      <a:pt x="949" y="327"/>
                    </a:lnTo>
                    <a:lnTo>
                      <a:pt x="943" y="330"/>
                    </a:lnTo>
                    <a:lnTo>
                      <a:pt x="935" y="327"/>
                    </a:lnTo>
                    <a:lnTo>
                      <a:pt x="927" y="324"/>
                    </a:lnTo>
                    <a:lnTo>
                      <a:pt x="917" y="321"/>
                    </a:lnTo>
                    <a:lnTo>
                      <a:pt x="917" y="297"/>
                    </a:lnTo>
                    <a:lnTo>
                      <a:pt x="913" y="275"/>
                    </a:lnTo>
                    <a:lnTo>
                      <a:pt x="908" y="254"/>
                    </a:lnTo>
                    <a:lnTo>
                      <a:pt x="894" y="238"/>
                    </a:lnTo>
                    <a:lnTo>
                      <a:pt x="881" y="224"/>
                    </a:lnTo>
                    <a:lnTo>
                      <a:pt x="869" y="204"/>
                    </a:lnTo>
                    <a:lnTo>
                      <a:pt x="857" y="188"/>
                    </a:lnTo>
                    <a:lnTo>
                      <a:pt x="843" y="169"/>
                    </a:lnTo>
                    <a:lnTo>
                      <a:pt x="829" y="155"/>
                    </a:lnTo>
                    <a:lnTo>
                      <a:pt x="813" y="142"/>
                    </a:lnTo>
                    <a:lnTo>
                      <a:pt x="796" y="137"/>
                    </a:lnTo>
                    <a:lnTo>
                      <a:pt x="774" y="137"/>
                    </a:lnTo>
                    <a:lnTo>
                      <a:pt x="756" y="139"/>
                    </a:lnTo>
                    <a:lnTo>
                      <a:pt x="733" y="147"/>
                    </a:lnTo>
                    <a:lnTo>
                      <a:pt x="712" y="144"/>
                    </a:lnTo>
                    <a:lnTo>
                      <a:pt x="696" y="128"/>
                    </a:lnTo>
                    <a:lnTo>
                      <a:pt x="673" y="107"/>
                    </a:lnTo>
                    <a:lnTo>
                      <a:pt x="652" y="84"/>
                    </a:lnTo>
                    <a:lnTo>
                      <a:pt x="625" y="68"/>
                    </a:lnTo>
                    <a:lnTo>
                      <a:pt x="600" y="52"/>
                    </a:lnTo>
                    <a:lnTo>
                      <a:pt x="573" y="41"/>
                    </a:lnTo>
                    <a:lnTo>
                      <a:pt x="543" y="31"/>
                    </a:lnTo>
                    <a:lnTo>
                      <a:pt x="515" y="22"/>
                    </a:lnTo>
                    <a:lnTo>
                      <a:pt x="485" y="17"/>
                    </a:lnTo>
                    <a:lnTo>
                      <a:pt x="485" y="31"/>
                    </a:lnTo>
                    <a:lnTo>
                      <a:pt x="485" y="43"/>
                    </a:lnTo>
                    <a:lnTo>
                      <a:pt x="485" y="57"/>
                    </a:lnTo>
                    <a:lnTo>
                      <a:pt x="483" y="71"/>
                    </a:lnTo>
                    <a:lnTo>
                      <a:pt x="469" y="128"/>
                    </a:lnTo>
                    <a:lnTo>
                      <a:pt x="455" y="128"/>
                    </a:lnTo>
                    <a:lnTo>
                      <a:pt x="458" y="120"/>
                    </a:lnTo>
                    <a:lnTo>
                      <a:pt x="455" y="112"/>
                    </a:lnTo>
                    <a:lnTo>
                      <a:pt x="450" y="103"/>
                    </a:lnTo>
                    <a:lnTo>
                      <a:pt x="444" y="93"/>
                    </a:lnTo>
                    <a:lnTo>
                      <a:pt x="428" y="82"/>
                    </a:lnTo>
                    <a:lnTo>
                      <a:pt x="409" y="73"/>
                    </a:lnTo>
                    <a:lnTo>
                      <a:pt x="393" y="66"/>
                    </a:lnTo>
                    <a:lnTo>
                      <a:pt x="374" y="57"/>
                    </a:lnTo>
                    <a:lnTo>
                      <a:pt x="354" y="49"/>
                    </a:lnTo>
                    <a:lnTo>
                      <a:pt x="336" y="43"/>
                    </a:lnTo>
                    <a:lnTo>
                      <a:pt x="317" y="38"/>
                    </a:lnTo>
                    <a:lnTo>
                      <a:pt x="297" y="33"/>
                    </a:lnTo>
                    <a:lnTo>
                      <a:pt x="281" y="31"/>
                    </a:lnTo>
                    <a:lnTo>
                      <a:pt x="262" y="31"/>
                    </a:lnTo>
                    <a:lnTo>
                      <a:pt x="246" y="27"/>
                    </a:lnTo>
                    <a:lnTo>
                      <a:pt x="227" y="27"/>
                    </a:lnTo>
                    <a:lnTo>
                      <a:pt x="211" y="27"/>
                    </a:lnTo>
                    <a:lnTo>
                      <a:pt x="193" y="31"/>
                    </a:lnTo>
                    <a:lnTo>
                      <a:pt x="177" y="33"/>
                    </a:lnTo>
                    <a:lnTo>
                      <a:pt x="161" y="41"/>
                    </a:lnTo>
                    <a:lnTo>
                      <a:pt x="180" y="54"/>
                    </a:lnTo>
                    <a:lnTo>
                      <a:pt x="200" y="68"/>
                    </a:lnTo>
                    <a:lnTo>
                      <a:pt x="218" y="82"/>
                    </a:lnTo>
                    <a:lnTo>
                      <a:pt x="237" y="98"/>
                    </a:lnTo>
                    <a:lnTo>
                      <a:pt x="257" y="112"/>
                    </a:lnTo>
                    <a:lnTo>
                      <a:pt x="276" y="125"/>
                    </a:lnTo>
                    <a:lnTo>
                      <a:pt x="297" y="142"/>
                    </a:lnTo>
                    <a:lnTo>
                      <a:pt x="317" y="155"/>
                    </a:lnTo>
                    <a:lnTo>
                      <a:pt x="301" y="160"/>
                    </a:lnTo>
                    <a:lnTo>
                      <a:pt x="283" y="169"/>
                    </a:lnTo>
                    <a:lnTo>
                      <a:pt x="271" y="174"/>
                    </a:lnTo>
                    <a:lnTo>
                      <a:pt x="257" y="178"/>
                    </a:lnTo>
                    <a:lnTo>
                      <a:pt x="235" y="167"/>
                    </a:lnTo>
                    <a:lnTo>
                      <a:pt x="213" y="155"/>
                    </a:lnTo>
                    <a:lnTo>
                      <a:pt x="191" y="150"/>
                    </a:lnTo>
                    <a:lnTo>
                      <a:pt x="170" y="144"/>
                    </a:lnTo>
                    <a:lnTo>
                      <a:pt x="145" y="139"/>
                    </a:lnTo>
                    <a:lnTo>
                      <a:pt x="123" y="137"/>
                    </a:lnTo>
                    <a:lnTo>
                      <a:pt x="99" y="131"/>
                    </a:lnTo>
                    <a:lnTo>
                      <a:pt x="76" y="125"/>
                    </a:lnTo>
                    <a:lnTo>
                      <a:pt x="52" y="128"/>
                    </a:lnTo>
                    <a:lnTo>
                      <a:pt x="36" y="134"/>
                    </a:lnTo>
                    <a:lnTo>
                      <a:pt x="16" y="144"/>
                    </a:lnTo>
                    <a:lnTo>
                      <a:pt x="0" y="153"/>
                    </a:lnTo>
                    <a:lnTo>
                      <a:pt x="3" y="139"/>
                    </a:lnTo>
                    <a:lnTo>
                      <a:pt x="9" y="123"/>
                    </a:lnTo>
                    <a:lnTo>
                      <a:pt x="16" y="112"/>
                    </a:lnTo>
                    <a:lnTo>
                      <a:pt x="28" y="98"/>
                    </a:lnTo>
                    <a:lnTo>
                      <a:pt x="39" y="87"/>
                    </a:lnTo>
                    <a:lnTo>
                      <a:pt x="52" y="73"/>
                    </a:lnTo>
                    <a:lnTo>
                      <a:pt x="66" y="63"/>
                    </a:lnTo>
                    <a:lnTo>
                      <a:pt x="82" y="52"/>
                    </a:lnTo>
                    <a:lnTo>
                      <a:pt x="87" y="52"/>
                    </a:lnTo>
                    <a:lnTo>
                      <a:pt x="92" y="49"/>
                    </a:lnTo>
                    <a:lnTo>
                      <a:pt x="96" y="43"/>
                    </a:lnTo>
                    <a:lnTo>
                      <a:pt x="101" y="41"/>
                    </a:lnTo>
                    <a:lnTo>
                      <a:pt x="145" y="31"/>
                    </a:lnTo>
                    <a:lnTo>
                      <a:pt x="188" y="19"/>
                    </a:lnTo>
                    <a:lnTo>
                      <a:pt x="232" y="11"/>
                    </a:lnTo>
                    <a:lnTo>
                      <a:pt x="276" y="6"/>
                    </a:lnTo>
                    <a:lnTo>
                      <a:pt x="319" y="3"/>
                    </a:lnTo>
                    <a:lnTo>
                      <a:pt x="365" y="3"/>
                    </a:lnTo>
                    <a:lnTo>
                      <a:pt x="409" y="0"/>
                    </a:lnTo>
                    <a:lnTo>
                      <a:pt x="453" y="3"/>
                    </a:lnTo>
                    <a:lnTo>
                      <a:pt x="466" y="3"/>
                    </a:lnTo>
                    <a:lnTo>
                      <a:pt x="478" y="3"/>
                    </a:lnTo>
                    <a:lnTo>
                      <a:pt x="491" y="6"/>
                    </a:lnTo>
                    <a:lnTo>
                      <a:pt x="505" y="6"/>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6" name="Freeform 19"/>
              <p:cNvSpPr>
                <a:spLocks/>
              </p:cNvSpPr>
              <p:nvPr/>
            </p:nvSpPr>
            <p:spPr bwMode="auto">
              <a:xfrm>
                <a:off x="2741" y="2007"/>
                <a:ext cx="65" cy="81"/>
              </a:xfrm>
              <a:custGeom>
                <a:avLst/>
                <a:gdLst>
                  <a:gd name="T0" fmla="*/ 16 w 261"/>
                  <a:gd name="T1" fmla="*/ 0 h 324"/>
                  <a:gd name="T2" fmla="*/ 13 w 261"/>
                  <a:gd name="T3" fmla="*/ 1 h 324"/>
                  <a:gd name="T4" fmla="*/ 11 w 261"/>
                  <a:gd name="T5" fmla="*/ 3 h 324"/>
                  <a:gd name="T6" fmla="*/ 9 w 261"/>
                  <a:gd name="T7" fmla="*/ 6 h 324"/>
                  <a:gd name="T8" fmla="*/ 8 w 261"/>
                  <a:gd name="T9" fmla="*/ 8 h 324"/>
                  <a:gd name="T10" fmla="*/ 7 w 261"/>
                  <a:gd name="T11" fmla="*/ 11 h 324"/>
                  <a:gd name="T12" fmla="*/ 7 w 261"/>
                  <a:gd name="T13" fmla="*/ 14 h 324"/>
                  <a:gd name="T14" fmla="*/ 7 w 261"/>
                  <a:gd name="T15" fmla="*/ 18 h 324"/>
                  <a:gd name="T16" fmla="*/ 8 w 261"/>
                  <a:gd name="T17" fmla="*/ 20 h 324"/>
                  <a:gd name="T18" fmla="*/ 7 w 261"/>
                  <a:gd name="T19" fmla="*/ 19 h 324"/>
                  <a:gd name="T20" fmla="*/ 6 w 261"/>
                  <a:gd name="T21" fmla="*/ 18 h 324"/>
                  <a:gd name="T22" fmla="*/ 5 w 261"/>
                  <a:gd name="T23" fmla="*/ 16 h 324"/>
                  <a:gd name="T24" fmla="*/ 4 w 261"/>
                  <a:gd name="T25" fmla="*/ 14 h 324"/>
                  <a:gd name="T26" fmla="*/ 4 w 261"/>
                  <a:gd name="T27" fmla="*/ 13 h 324"/>
                  <a:gd name="T28" fmla="*/ 3 w 261"/>
                  <a:gd name="T29" fmla="*/ 11 h 324"/>
                  <a:gd name="T30" fmla="*/ 2 w 261"/>
                  <a:gd name="T31" fmla="*/ 10 h 324"/>
                  <a:gd name="T32" fmla="*/ 2 w 261"/>
                  <a:gd name="T33" fmla="*/ 8 h 324"/>
                  <a:gd name="T34" fmla="*/ 1 w 261"/>
                  <a:gd name="T35" fmla="*/ 8 h 324"/>
                  <a:gd name="T36" fmla="*/ 1 w 261"/>
                  <a:gd name="T37" fmla="*/ 7 h 324"/>
                  <a:gd name="T38" fmla="*/ 0 w 261"/>
                  <a:gd name="T39" fmla="*/ 6 h 324"/>
                  <a:gd name="T40" fmla="*/ 0 w 261"/>
                  <a:gd name="T41" fmla="*/ 5 h 324"/>
                  <a:gd name="T42" fmla="*/ 1 w 261"/>
                  <a:gd name="T43" fmla="*/ 6 h 324"/>
                  <a:gd name="T44" fmla="*/ 2 w 261"/>
                  <a:gd name="T45" fmla="*/ 6 h 324"/>
                  <a:gd name="T46" fmla="*/ 4 w 261"/>
                  <a:gd name="T47" fmla="*/ 6 h 324"/>
                  <a:gd name="T48" fmla="*/ 5 w 261"/>
                  <a:gd name="T49" fmla="*/ 5 h 324"/>
                  <a:gd name="T50" fmla="*/ 6 w 261"/>
                  <a:gd name="T51" fmla="*/ 5 h 324"/>
                  <a:gd name="T52" fmla="*/ 6 w 261"/>
                  <a:gd name="T53" fmla="*/ 4 h 324"/>
                  <a:gd name="T54" fmla="*/ 6 w 261"/>
                  <a:gd name="T55" fmla="*/ 3 h 324"/>
                  <a:gd name="T56" fmla="*/ 5 w 261"/>
                  <a:gd name="T57" fmla="*/ 2 h 324"/>
                  <a:gd name="T58" fmla="*/ 6 w 261"/>
                  <a:gd name="T59" fmla="*/ 1 h 324"/>
                  <a:gd name="T60" fmla="*/ 8 w 261"/>
                  <a:gd name="T61" fmla="*/ 1 h 324"/>
                  <a:gd name="T62" fmla="*/ 9 w 261"/>
                  <a:gd name="T63" fmla="*/ 1 h 324"/>
                  <a:gd name="T64" fmla="*/ 10 w 261"/>
                  <a:gd name="T65" fmla="*/ 1 h 324"/>
                  <a:gd name="T66" fmla="*/ 12 w 261"/>
                  <a:gd name="T67" fmla="*/ 1 h 324"/>
                  <a:gd name="T68" fmla="*/ 13 w 261"/>
                  <a:gd name="T69" fmla="*/ 0 h 324"/>
                  <a:gd name="T70" fmla="*/ 15 w 261"/>
                  <a:gd name="T71" fmla="*/ 0 h 324"/>
                  <a:gd name="T72" fmla="*/ 16 w 261"/>
                  <a:gd name="T73" fmla="*/ 0 h 3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61" h="324">
                    <a:moveTo>
                      <a:pt x="261" y="0"/>
                    </a:moveTo>
                    <a:lnTo>
                      <a:pt x="218" y="21"/>
                    </a:lnTo>
                    <a:lnTo>
                      <a:pt x="183" y="51"/>
                    </a:lnTo>
                    <a:lnTo>
                      <a:pt x="153" y="90"/>
                    </a:lnTo>
                    <a:lnTo>
                      <a:pt x="130" y="133"/>
                    </a:lnTo>
                    <a:lnTo>
                      <a:pt x="114" y="180"/>
                    </a:lnTo>
                    <a:lnTo>
                      <a:pt x="109" y="228"/>
                    </a:lnTo>
                    <a:lnTo>
                      <a:pt x="111" y="278"/>
                    </a:lnTo>
                    <a:lnTo>
                      <a:pt x="125" y="324"/>
                    </a:lnTo>
                    <a:lnTo>
                      <a:pt x="111" y="299"/>
                    </a:lnTo>
                    <a:lnTo>
                      <a:pt x="98" y="278"/>
                    </a:lnTo>
                    <a:lnTo>
                      <a:pt x="84" y="253"/>
                    </a:lnTo>
                    <a:lnTo>
                      <a:pt x="74" y="228"/>
                    </a:lnTo>
                    <a:lnTo>
                      <a:pt x="60" y="204"/>
                    </a:lnTo>
                    <a:lnTo>
                      <a:pt x="49" y="180"/>
                    </a:lnTo>
                    <a:lnTo>
                      <a:pt x="38" y="156"/>
                    </a:lnTo>
                    <a:lnTo>
                      <a:pt x="27" y="131"/>
                    </a:lnTo>
                    <a:lnTo>
                      <a:pt x="22" y="120"/>
                    </a:lnTo>
                    <a:lnTo>
                      <a:pt x="14" y="109"/>
                    </a:lnTo>
                    <a:lnTo>
                      <a:pt x="5" y="98"/>
                    </a:lnTo>
                    <a:lnTo>
                      <a:pt x="0" y="85"/>
                    </a:lnTo>
                    <a:lnTo>
                      <a:pt x="22" y="90"/>
                    </a:lnTo>
                    <a:lnTo>
                      <a:pt x="40" y="90"/>
                    </a:lnTo>
                    <a:lnTo>
                      <a:pt x="63" y="87"/>
                    </a:lnTo>
                    <a:lnTo>
                      <a:pt x="79" y="79"/>
                    </a:lnTo>
                    <a:lnTo>
                      <a:pt x="93" y="71"/>
                    </a:lnTo>
                    <a:lnTo>
                      <a:pt x="98" y="57"/>
                    </a:lnTo>
                    <a:lnTo>
                      <a:pt x="93" y="41"/>
                    </a:lnTo>
                    <a:lnTo>
                      <a:pt x="76" y="25"/>
                    </a:lnTo>
                    <a:lnTo>
                      <a:pt x="98" y="19"/>
                    </a:lnTo>
                    <a:lnTo>
                      <a:pt x="123" y="16"/>
                    </a:lnTo>
                    <a:lnTo>
                      <a:pt x="144" y="14"/>
                    </a:lnTo>
                    <a:lnTo>
                      <a:pt x="169" y="11"/>
                    </a:lnTo>
                    <a:lnTo>
                      <a:pt x="194" y="9"/>
                    </a:lnTo>
                    <a:lnTo>
                      <a:pt x="215" y="5"/>
                    </a:lnTo>
                    <a:lnTo>
                      <a:pt x="240" y="2"/>
                    </a:lnTo>
                    <a:lnTo>
                      <a:pt x="261"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7" name="Freeform 20"/>
              <p:cNvSpPr>
                <a:spLocks/>
              </p:cNvSpPr>
              <p:nvPr/>
            </p:nvSpPr>
            <p:spPr bwMode="auto">
              <a:xfrm>
                <a:off x="2902" y="2012"/>
                <a:ext cx="54" cy="33"/>
              </a:xfrm>
              <a:custGeom>
                <a:avLst/>
                <a:gdLst>
                  <a:gd name="T0" fmla="*/ 12 w 215"/>
                  <a:gd name="T1" fmla="*/ 6 h 131"/>
                  <a:gd name="T2" fmla="*/ 14 w 215"/>
                  <a:gd name="T3" fmla="*/ 7 h 131"/>
                  <a:gd name="T4" fmla="*/ 13 w 215"/>
                  <a:gd name="T5" fmla="*/ 7 h 131"/>
                  <a:gd name="T6" fmla="*/ 12 w 215"/>
                  <a:gd name="T7" fmla="*/ 7 h 131"/>
                  <a:gd name="T8" fmla="*/ 11 w 215"/>
                  <a:gd name="T9" fmla="*/ 8 h 131"/>
                  <a:gd name="T10" fmla="*/ 10 w 215"/>
                  <a:gd name="T11" fmla="*/ 8 h 131"/>
                  <a:gd name="T12" fmla="*/ 9 w 215"/>
                  <a:gd name="T13" fmla="*/ 8 h 131"/>
                  <a:gd name="T14" fmla="*/ 8 w 215"/>
                  <a:gd name="T15" fmla="*/ 8 h 131"/>
                  <a:gd name="T16" fmla="*/ 7 w 215"/>
                  <a:gd name="T17" fmla="*/ 8 h 131"/>
                  <a:gd name="T18" fmla="*/ 6 w 215"/>
                  <a:gd name="T19" fmla="*/ 7 h 131"/>
                  <a:gd name="T20" fmla="*/ 6 w 215"/>
                  <a:gd name="T21" fmla="*/ 7 h 131"/>
                  <a:gd name="T22" fmla="*/ 5 w 215"/>
                  <a:gd name="T23" fmla="*/ 7 h 131"/>
                  <a:gd name="T24" fmla="*/ 4 w 215"/>
                  <a:gd name="T25" fmla="*/ 7 h 131"/>
                  <a:gd name="T26" fmla="*/ 3 w 215"/>
                  <a:gd name="T27" fmla="*/ 6 h 131"/>
                  <a:gd name="T28" fmla="*/ 3 w 215"/>
                  <a:gd name="T29" fmla="*/ 6 h 131"/>
                  <a:gd name="T30" fmla="*/ 2 w 215"/>
                  <a:gd name="T31" fmla="*/ 6 h 131"/>
                  <a:gd name="T32" fmla="*/ 1 w 215"/>
                  <a:gd name="T33" fmla="*/ 6 h 131"/>
                  <a:gd name="T34" fmla="*/ 0 w 215"/>
                  <a:gd name="T35" fmla="*/ 5 h 131"/>
                  <a:gd name="T36" fmla="*/ 1 w 215"/>
                  <a:gd name="T37" fmla="*/ 4 h 131"/>
                  <a:gd name="T38" fmla="*/ 1 w 215"/>
                  <a:gd name="T39" fmla="*/ 3 h 131"/>
                  <a:gd name="T40" fmla="*/ 1 w 215"/>
                  <a:gd name="T41" fmla="*/ 1 h 131"/>
                  <a:gd name="T42" fmla="*/ 2 w 215"/>
                  <a:gd name="T43" fmla="*/ 0 h 131"/>
                  <a:gd name="T44" fmla="*/ 3 w 215"/>
                  <a:gd name="T45" fmla="*/ 1 h 131"/>
                  <a:gd name="T46" fmla="*/ 5 w 215"/>
                  <a:gd name="T47" fmla="*/ 1 h 131"/>
                  <a:gd name="T48" fmla="*/ 6 w 215"/>
                  <a:gd name="T49" fmla="*/ 2 h 131"/>
                  <a:gd name="T50" fmla="*/ 7 w 215"/>
                  <a:gd name="T51" fmla="*/ 3 h 131"/>
                  <a:gd name="T52" fmla="*/ 9 w 215"/>
                  <a:gd name="T53" fmla="*/ 3 h 131"/>
                  <a:gd name="T54" fmla="*/ 10 w 215"/>
                  <a:gd name="T55" fmla="*/ 4 h 131"/>
                  <a:gd name="T56" fmla="*/ 11 w 215"/>
                  <a:gd name="T57" fmla="*/ 5 h 131"/>
                  <a:gd name="T58" fmla="*/ 12 w 215"/>
                  <a:gd name="T59" fmla="*/ 6 h 13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5" h="131">
                    <a:moveTo>
                      <a:pt x="197" y="101"/>
                    </a:moveTo>
                    <a:lnTo>
                      <a:pt x="215" y="112"/>
                    </a:lnTo>
                    <a:lnTo>
                      <a:pt x="202" y="114"/>
                    </a:lnTo>
                    <a:lnTo>
                      <a:pt x="185" y="117"/>
                    </a:lnTo>
                    <a:lnTo>
                      <a:pt x="172" y="123"/>
                    </a:lnTo>
                    <a:lnTo>
                      <a:pt x="158" y="128"/>
                    </a:lnTo>
                    <a:lnTo>
                      <a:pt x="142" y="131"/>
                    </a:lnTo>
                    <a:lnTo>
                      <a:pt x="128" y="131"/>
                    </a:lnTo>
                    <a:lnTo>
                      <a:pt x="114" y="126"/>
                    </a:lnTo>
                    <a:lnTo>
                      <a:pt x="101" y="112"/>
                    </a:lnTo>
                    <a:lnTo>
                      <a:pt x="87" y="109"/>
                    </a:lnTo>
                    <a:lnTo>
                      <a:pt x="77" y="106"/>
                    </a:lnTo>
                    <a:lnTo>
                      <a:pt x="63" y="106"/>
                    </a:lnTo>
                    <a:lnTo>
                      <a:pt x="52" y="101"/>
                    </a:lnTo>
                    <a:lnTo>
                      <a:pt x="38" y="98"/>
                    </a:lnTo>
                    <a:lnTo>
                      <a:pt x="25" y="96"/>
                    </a:lnTo>
                    <a:lnTo>
                      <a:pt x="13" y="90"/>
                    </a:lnTo>
                    <a:lnTo>
                      <a:pt x="0" y="84"/>
                    </a:lnTo>
                    <a:lnTo>
                      <a:pt x="6" y="62"/>
                    </a:lnTo>
                    <a:lnTo>
                      <a:pt x="8" y="41"/>
                    </a:lnTo>
                    <a:lnTo>
                      <a:pt x="13" y="18"/>
                    </a:lnTo>
                    <a:lnTo>
                      <a:pt x="22" y="0"/>
                    </a:lnTo>
                    <a:lnTo>
                      <a:pt x="47" y="6"/>
                    </a:lnTo>
                    <a:lnTo>
                      <a:pt x="71" y="13"/>
                    </a:lnTo>
                    <a:lnTo>
                      <a:pt x="96" y="25"/>
                    </a:lnTo>
                    <a:lnTo>
                      <a:pt x="117" y="38"/>
                    </a:lnTo>
                    <a:lnTo>
                      <a:pt x="139" y="52"/>
                    </a:lnTo>
                    <a:lnTo>
                      <a:pt x="158" y="68"/>
                    </a:lnTo>
                    <a:lnTo>
                      <a:pt x="178" y="84"/>
                    </a:lnTo>
                    <a:lnTo>
                      <a:pt x="197" y="10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8" name="Freeform 21"/>
              <p:cNvSpPr>
                <a:spLocks/>
              </p:cNvSpPr>
              <p:nvPr/>
            </p:nvSpPr>
            <p:spPr bwMode="auto">
              <a:xfrm>
                <a:off x="2830" y="2013"/>
                <a:ext cx="60" cy="26"/>
              </a:xfrm>
              <a:custGeom>
                <a:avLst/>
                <a:gdLst>
                  <a:gd name="T0" fmla="*/ 14 w 237"/>
                  <a:gd name="T1" fmla="*/ 4 h 104"/>
                  <a:gd name="T2" fmla="*/ 15 w 237"/>
                  <a:gd name="T3" fmla="*/ 5 h 104"/>
                  <a:gd name="T4" fmla="*/ 15 w 237"/>
                  <a:gd name="T5" fmla="*/ 5 h 104"/>
                  <a:gd name="T6" fmla="*/ 15 w 237"/>
                  <a:gd name="T7" fmla="*/ 5 h 104"/>
                  <a:gd name="T8" fmla="*/ 15 w 237"/>
                  <a:gd name="T9" fmla="*/ 5 h 104"/>
                  <a:gd name="T10" fmla="*/ 14 w 237"/>
                  <a:gd name="T11" fmla="*/ 5 h 104"/>
                  <a:gd name="T12" fmla="*/ 13 w 237"/>
                  <a:gd name="T13" fmla="*/ 6 h 104"/>
                  <a:gd name="T14" fmla="*/ 13 w 237"/>
                  <a:gd name="T15" fmla="*/ 6 h 104"/>
                  <a:gd name="T16" fmla="*/ 12 w 237"/>
                  <a:gd name="T17" fmla="*/ 6 h 104"/>
                  <a:gd name="T18" fmla="*/ 11 w 237"/>
                  <a:gd name="T19" fmla="*/ 6 h 104"/>
                  <a:gd name="T20" fmla="*/ 10 w 237"/>
                  <a:gd name="T21" fmla="*/ 6 h 104"/>
                  <a:gd name="T22" fmla="*/ 9 w 237"/>
                  <a:gd name="T23" fmla="*/ 6 h 104"/>
                  <a:gd name="T24" fmla="*/ 8 w 237"/>
                  <a:gd name="T25" fmla="*/ 7 h 104"/>
                  <a:gd name="T26" fmla="*/ 7 w 237"/>
                  <a:gd name="T27" fmla="*/ 6 h 104"/>
                  <a:gd name="T28" fmla="*/ 6 w 237"/>
                  <a:gd name="T29" fmla="*/ 5 h 104"/>
                  <a:gd name="T30" fmla="*/ 6 w 237"/>
                  <a:gd name="T31" fmla="*/ 4 h 104"/>
                  <a:gd name="T32" fmla="*/ 4 w 237"/>
                  <a:gd name="T33" fmla="*/ 4 h 104"/>
                  <a:gd name="T34" fmla="*/ 3 w 237"/>
                  <a:gd name="T35" fmla="*/ 3 h 104"/>
                  <a:gd name="T36" fmla="*/ 2 w 237"/>
                  <a:gd name="T37" fmla="*/ 2 h 104"/>
                  <a:gd name="T38" fmla="*/ 1 w 237"/>
                  <a:gd name="T39" fmla="*/ 1 h 104"/>
                  <a:gd name="T40" fmla="*/ 0 w 237"/>
                  <a:gd name="T41" fmla="*/ 1 h 104"/>
                  <a:gd name="T42" fmla="*/ 1 w 237"/>
                  <a:gd name="T43" fmla="*/ 0 h 104"/>
                  <a:gd name="T44" fmla="*/ 2 w 237"/>
                  <a:gd name="T45" fmla="*/ 0 h 104"/>
                  <a:gd name="T46" fmla="*/ 3 w 237"/>
                  <a:gd name="T47" fmla="*/ 0 h 104"/>
                  <a:gd name="T48" fmla="*/ 4 w 237"/>
                  <a:gd name="T49" fmla="*/ 0 h 104"/>
                  <a:gd name="T50" fmla="*/ 5 w 237"/>
                  <a:gd name="T51" fmla="*/ 1 h 104"/>
                  <a:gd name="T52" fmla="*/ 6 w 237"/>
                  <a:gd name="T53" fmla="*/ 1 h 104"/>
                  <a:gd name="T54" fmla="*/ 7 w 237"/>
                  <a:gd name="T55" fmla="*/ 1 h 104"/>
                  <a:gd name="T56" fmla="*/ 8 w 237"/>
                  <a:gd name="T57" fmla="*/ 1 h 104"/>
                  <a:gd name="T58" fmla="*/ 9 w 237"/>
                  <a:gd name="T59" fmla="*/ 1 h 104"/>
                  <a:gd name="T60" fmla="*/ 10 w 237"/>
                  <a:gd name="T61" fmla="*/ 2 h 104"/>
                  <a:gd name="T62" fmla="*/ 11 w 237"/>
                  <a:gd name="T63" fmla="*/ 2 h 104"/>
                  <a:gd name="T64" fmla="*/ 12 w 237"/>
                  <a:gd name="T65" fmla="*/ 2 h 104"/>
                  <a:gd name="T66" fmla="*/ 12 w 237"/>
                  <a:gd name="T67" fmla="*/ 3 h 104"/>
                  <a:gd name="T68" fmla="*/ 13 w 237"/>
                  <a:gd name="T69" fmla="*/ 3 h 104"/>
                  <a:gd name="T70" fmla="*/ 14 w 237"/>
                  <a:gd name="T71" fmla="*/ 4 h 104"/>
                  <a:gd name="T72" fmla="*/ 14 w 237"/>
                  <a:gd name="T73" fmla="*/ 4 h 1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37" h="104">
                    <a:moveTo>
                      <a:pt x="226" y="69"/>
                    </a:moveTo>
                    <a:lnTo>
                      <a:pt x="229" y="71"/>
                    </a:lnTo>
                    <a:lnTo>
                      <a:pt x="235" y="77"/>
                    </a:lnTo>
                    <a:lnTo>
                      <a:pt x="237" y="80"/>
                    </a:lnTo>
                    <a:lnTo>
                      <a:pt x="237" y="85"/>
                    </a:lnTo>
                    <a:lnTo>
                      <a:pt x="223" y="85"/>
                    </a:lnTo>
                    <a:lnTo>
                      <a:pt x="210" y="88"/>
                    </a:lnTo>
                    <a:lnTo>
                      <a:pt x="196" y="91"/>
                    </a:lnTo>
                    <a:lnTo>
                      <a:pt x="182" y="94"/>
                    </a:lnTo>
                    <a:lnTo>
                      <a:pt x="169" y="96"/>
                    </a:lnTo>
                    <a:lnTo>
                      <a:pt x="156" y="99"/>
                    </a:lnTo>
                    <a:lnTo>
                      <a:pt x="142" y="101"/>
                    </a:lnTo>
                    <a:lnTo>
                      <a:pt x="128" y="104"/>
                    </a:lnTo>
                    <a:lnTo>
                      <a:pt x="115" y="91"/>
                    </a:lnTo>
                    <a:lnTo>
                      <a:pt x="99" y="80"/>
                    </a:lnTo>
                    <a:lnTo>
                      <a:pt x="85" y="66"/>
                    </a:lnTo>
                    <a:lnTo>
                      <a:pt x="69" y="55"/>
                    </a:lnTo>
                    <a:lnTo>
                      <a:pt x="51" y="41"/>
                    </a:lnTo>
                    <a:lnTo>
                      <a:pt x="35" y="30"/>
                    </a:lnTo>
                    <a:lnTo>
                      <a:pt x="19" y="20"/>
                    </a:lnTo>
                    <a:lnTo>
                      <a:pt x="0" y="9"/>
                    </a:lnTo>
                    <a:lnTo>
                      <a:pt x="14" y="4"/>
                    </a:lnTo>
                    <a:lnTo>
                      <a:pt x="30" y="0"/>
                    </a:lnTo>
                    <a:lnTo>
                      <a:pt x="46" y="0"/>
                    </a:lnTo>
                    <a:lnTo>
                      <a:pt x="63" y="4"/>
                    </a:lnTo>
                    <a:lnTo>
                      <a:pt x="79" y="6"/>
                    </a:lnTo>
                    <a:lnTo>
                      <a:pt x="92" y="11"/>
                    </a:lnTo>
                    <a:lnTo>
                      <a:pt x="109" y="14"/>
                    </a:lnTo>
                    <a:lnTo>
                      <a:pt x="125" y="14"/>
                    </a:lnTo>
                    <a:lnTo>
                      <a:pt x="139" y="20"/>
                    </a:lnTo>
                    <a:lnTo>
                      <a:pt x="152" y="23"/>
                    </a:lnTo>
                    <a:lnTo>
                      <a:pt x="166" y="28"/>
                    </a:lnTo>
                    <a:lnTo>
                      <a:pt x="180" y="34"/>
                    </a:lnTo>
                    <a:lnTo>
                      <a:pt x="191" y="39"/>
                    </a:lnTo>
                    <a:lnTo>
                      <a:pt x="205" y="47"/>
                    </a:lnTo>
                    <a:lnTo>
                      <a:pt x="216" y="58"/>
                    </a:lnTo>
                    <a:lnTo>
                      <a:pt x="226" y="69"/>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9" name="Freeform 22"/>
              <p:cNvSpPr>
                <a:spLocks/>
              </p:cNvSpPr>
              <p:nvPr/>
            </p:nvSpPr>
            <p:spPr bwMode="auto">
              <a:xfrm>
                <a:off x="3114" y="2017"/>
                <a:ext cx="120" cy="177"/>
              </a:xfrm>
              <a:custGeom>
                <a:avLst/>
                <a:gdLst>
                  <a:gd name="T0" fmla="*/ 30 w 482"/>
                  <a:gd name="T1" fmla="*/ 34 h 706"/>
                  <a:gd name="T2" fmla="*/ 30 w 482"/>
                  <a:gd name="T3" fmla="*/ 34 h 706"/>
                  <a:gd name="T4" fmla="*/ 30 w 482"/>
                  <a:gd name="T5" fmla="*/ 34 h 706"/>
                  <a:gd name="T6" fmla="*/ 29 w 482"/>
                  <a:gd name="T7" fmla="*/ 34 h 706"/>
                  <a:gd name="T8" fmla="*/ 29 w 482"/>
                  <a:gd name="T9" fmla="*/ 34 h 706"/>
                  <a:gd name="T10" fmla="*/ 29 w 482"/>
                  <a:gd name="T11" fmla="*/ 34 h 706"/>
                  <a:gd name="T12" fmla="*/ 29 w 482"/>
                  <a:gd name="T13" fmla="*/ 37 h 706"/>
                  <a:gd name="T14" fmla="*/ 28 w 482"/>
                  <a:gd name="T15" fmla="*/ 39 h 706"/>
                  <a:gd name="T16" fmla="*/ 28 w 482"/>
                  <a:gd name="T17" fmla="*/ 42 h 706"/>
                  <a:gd name="T18" fmla="*/ 27 w 482"/>
                  <a:gd name="T19" fmla="*/ 44 h 706"/>
                  <a:gd name="T20" fmla="*/ 26 w 482"/>
                  <a:gd name="T21" fmla="*/ 43 h 706"/>
                  <a:gd name="T22" fmla="*/ 26 w 482"/>
                  <a:gd name="T23" fmla="*/ 42 h 706"/>
                  <a:gd name="T24" fmla="*/ 25 w 482"/>
                  <a:gd name="T25" fmla="*/ 41 h 706"/>
                  <a:gd name="T26" fmla="*/ 24 w 482"/>
                  <a:gd name="T27" fmla="*/ 39 h 706"/>
                  <a:gd name="T28" fmla="*/ 24 w 482"/>
                  <a:gd name="T29" fmla="*/ 39 h 706"/>
                  <a:gd name="T30" fmla="*/ 23 w 482"/>
                  <a:gd name="T31" fmla="*/ 39 h 706"/>
                  <a:gd name="T32" fmla="*/ 23 w 482"/>
                  <a:gd name="T33" fmla="*/ 39 h 706"/>
                  <a:gd name="T34" fmla="*/ 23 w 482"/>
                  <a:gd name="T35" fmla="*/ 39 h 706"/>
                  <a:gd name="T36" fmla="*/ 23 w 482"/>
                  <a:gd name="T37" fmla="*/ 38 h 706"/>
                  <a:gd name="T38" fmla="*/ 23 w 482"/>
                  <a:gd name="T39" fmla="*/ 37 h 706"/>
                  <a:gd name="T40" fmla="*/ 23 w 482"/>
                  <a:gd name="T41" fmla="*/ 37 h 706"/>
                  <a:gd name="T42" fmla="*/ 22 w 482"/>
                  <a:gd name="T43" fmla="*/ 36 h 706"/>
                  <a:gd name="T44" fmla="*/ 21 w 482"/>
                  <a:gd name="T45" fmla="*/ 36 h 706"/>
                  <a:gd name="T46" fmla="*/ 0 w 482"/>
                  <a:gd name="T47" fmla="*/ 8 h 706"/>
                  <a:gd name="T48" fmla="*/ 0 w 482"/>
                  <a:gd name="T49" fmla="*/ 6 h 706"/>
                  <a:gd name="T50" fmla="*/ 1 w 482"/>
                  <a:gd name="T51" fmla="*/ 4 h 706"/>
                  <a:gd name="T52" fmla="*/ 1 w 482"/>
                  <a:gd name="T53" fmla="*/ 2 h 706"/>
                  <a:gd name="T54" fmla="*/ 1 w 482"/>
                  <a:gd name="T55" fmla="*/ 0 h 706"/>
                  <a:gd name="T56" fmla="*/ 2 w 482"/>
                  <a:gd name="T57" fmla="*/ 1 h 706"/>
                  <a:gd name="T58" fmla="*/ 3 w 482"/>
                  <a:gd name="T59" fmla="*/ 3 h 706"/>
                  <a:gd name="T60" fmla="*/ 5 w 482"/>
                  <a:gd name="T61" fmla="*/ 5 h 706"/>
                  <a:gd name="T62" fmla="*/ 7 w 482"/>
                  <a:gd name="T63" fmla="*/ 7 h 706"/>
                  <a:gd name="T64" fmla="*/ 9 w 482"/>
                  <a:gd name="T65" fmla="*/ 9 h 706"/>
                  <a:gd name="T66" fmla="*/ 11 w 482"/>
                  <a:gd name="T67" fmla="*/ 11 h 706"/>
                  <a:gd name="T68" fmla="*/ 12 w 482"/>
                  <a:gd name="T69" fmla="*/ 13 h 706"/>
                  <a:gd name="T70" fmla="*/ 14 w 482"/>
                  <a:gd name="T71" fmla="*/ 15 h 706"/>
                  <a:gd name="T72" fmla="*/ 16 w 482"/>
                  <a:gd name="T73" fmla="*/ 17 h 706"/>
                  <a:gd name="T74" fmla="*/ 18 w 482"/>
                  <a:gd name="T75" fmla="*/ 19 h 706"/>
                  <a:gd name="T76" fmla="*/ 19 w 482"/>
                  <a:gd name="T77" fmla="*/ 21 h 706"/>
                  <a:gd name="T78" fmla="*/ 21 w 482"/>
                  <a:gd name="T79" fmla="*/ 23 h 706"/>
                  <a:gd name="T80" fmla="*/ 23 w 482"/>
                  <a:gd name="T81" fmla="*/ 25 h 706"/>
                  <a:gd name="T82" fmla="*/ 25 w 482"/>
                  <a:gd name="T83" fmla="*/ 27 h 706"/>
                  <a:gd name="T84" fmla="*/ 26 w 482"/>
                  <a:gd name="T85" fmla="*/ 30 h 706"/>
                  <a:gd name="T86" fmla="*/ 28 w 482"/>
                  <a:gd name="T87" fmla="*/ 32 h 706"/>
                  <a:gd name="T88" fmla="*/ 30 w 482"/>
                  <a:gd name="T89" fmla="*/ 34 h 7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82" h="706">
                    <a:moveTo>
                      <a:pt x="482" y="539"/>
                    </a:moveTo>
                    <a:lnTo>
                      <a:pt x="480" y="539"/>
                    </a:lnTo>
                    <a:lnTo>
                      <a:pt x="477" y="536"/>
                    </a:lnTo>
                    <a:lnTo>
                      <a:pt x="475" y="536"/>
                    </a:lnTo>
                    <a:lnTo>
                      <a:pt x="471" y="539"/>
                    </a:lnTo>
                    <a:lnTo>
                      <a:pt x="466" y="545"/>
                    </a:lnTo>
                    <a:lnTo>
                      <a:pt x="466" y="586"/>
                    </a:lnTo>
                    <a:lnTo>
                      <a:pt x="457" y="624"/>
                    </a:lnTo>
                    <a:lnTo>
                      <a:pt x="450" y="665"/>
                    </a:lnTo>
                    <a:lnTo>
                      <a:pt x="441" y="706"/>
                    </a:lnTo>
                    <a:lnTo>
                      <a:pt x="427" y="686"/>
                    </a:lnTo>
                    <a:lnTo>
                      <a:pt x="415" y="665"/>
                    </a:lnTo>
                    <a:lnTo>
                      <a:pt x="401" y="646"/>
                    </a:lnTo>
                    <a:lnTo>
                      <a:pt x="390" y="624"/>
                    </a:lnTo>
                    <a:lnTo>
                      <a:pt x="384" y="621"/>
                    </a:lnTo>
                    <a:lnTo>
                      <a:pt x="379" y="619"/>
                    </a:lnTo>
                    <a:lnTo>
                      <a:pt x="376" y="616"/>
                    </a:lnTo>
                    <a:lnTo>
                      <a:pt x="371" y="621"/>
                    </a:lnTo>
                    <a:lnTo>
                      <a:pt x="368" y="607"/>
                    </a:lnTo>
                    <a:lnTo>
                      <a:pt x="371" y="596"/>
                    </a:lnTo>
                    <a:lnTo>
                      <a:pt x="368" y="583"/>
                    </a:lnTo>
                    <a:lnTo>
                      <a:pt x="360" y="575"/>
                    </a:lnTo>
                    <a:lnTo>
                      <a:pt x="346" y="575"/>
                    </a:lnTo>
                    <a:lnTo>
                      <a:pt x="0" y="125"/>
                    </a:lnTo>
                    <a:lnTo>
                      <a:pt x="8" y="95"/>
                    </a:lnTo>
                    <a:lnTo>
                      <a:pt x="13" y="62"/>
                    </a:lnTo>
                    <a:lnTo>
                      <a:pt x="13" y="33"/>
                    </a:lnTo>
                    <a:lnTo>
                      <a:pt x="16" y="0"/>
                    </a:lnTo>
                    <a:lnTo>
                      <a:pt x="30" y="8"/>
                    </a:lnTo>
                    <a:lnTo>
                      <a:pt x="57" y="40"/>
                    </a:lnTo>
                    <a:lnTo>
                      <a:pt x="87" y="74"/>
                    </a:lnTo>
                    <a:lnTo>
                      <a:pt x="114" y="106"/>
                    </a:lnTo>
                    <a:lnTo>
                      <a:pt x="144" y="136"/>
                    </a:lnTo>
                    <a:lnTo>
                      <a:pt x="172" y="168"/>
                    </a:lnTo>
                    <a:lnTo>
                      <a:pt x="199" y="201"/>
                    </a:lnTo>
                    <a:lnTo>
                      <a:pt x="229" y="237"/>
                    </a:lnTo>
                    <a:lnTo>
                      <a:pt x="256" y="269"/>
                    </a:lnTo>
                    <a:lnTo>
                      <a:pt x="286" y="302"/>
                    </a:lnTo>
                    <a:lnTo>
                      <a:pt x="314" y="334"/>
                    </a:lnTo>
                    <a:lnTo>
                      <a:pt x="344" y="368"/>
                    </a:lnTo>
                    <a:lnTo>
                      <a:pt x="371" y="403"/>
                    </a:lnTo>
                    <a:lnTo>
                      <a:pt x="398" y="435"/>
                    </a:lnTo>
                    <a:lnTo>
                      <a:pt x="427" y="471"/>
                    </a:lnTo>
                    <a:lnTo>
                      <a:pt x="455" y="504"/>
                    </a:lnTo>
                    <a:lnTo>
                      <a:pt x="482" y="539"/>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80" name="Freeform 23"/>
              <p:cNvSpPr>
                <a:spLocks/>
              </p:cNvSpPr>
              <p:nvPr/>
            </p:nvSpPr>
            <p:spPr bwMode="auto">
              <a:xfrm>
                <a:off x="3084" y="2022"/>
                <a:ext cx="114" cy="181"/>
              </a:xfrm>
              <a:custGeom>
                <a:avLst/>
                <a:gdLst>
                  <a:gd name="T0" fmla="*/ 8 w 455"/>
                  <a:gd name="T1" fmla="*/ 9 h 722"/>
                  <a:gd name="T2" fmla="*/ 29 w 455"/>
                  <a:gd name="T3" fmla="*/ 35 h 722"/>
                  <a:gd name="T4" fmla="*/ 28 w 455"/>
                  <a:gd name="T5" fmla="*/ 37 h 722"/>
                  <a:gd name="T6" fmla="*/ 28 w 455"/>
                  <a:gd name="T7" fmla="*/ 39 h 722"/>
                  <a:gd name="T8" fmla="*/ 27 w 455"/>
                  <a:gd name="T9" fmla="*/ 41 h 722"/>
                  <a:gd name="T10" fmla="*/ 27 w 455"/>
                  <a:gd name="T11" fmla="*/ 43 h 722"/>
                  <a:gd name="T12" fmla="*/ 27 w 455"/>
                  <a:gd name="T13" fmla="*/ 45 h 722"/>
                  <a:gd name="T14" fmla="*/ 26 w 455"/>
                  <a:gd name="T15" fmla="*/ 44 h 722"/>
                  <a:gd name="T16" fmla="*/ 25 w 455"/>
                  <a:gd name="T17" fmla="*/ 42 h 722"/>
                  <a:gd name="T18" fmla="*/ 24 w 455"/>
                  <a:gd name="T19" fmla="*/ 40 h 722"/>
                  <a:gd name="T20" fmla="*/ 22 w 455"/>
                  <a:gd name="T21" fmla="*/ 39 h 722"/>
                  <a:gd name="T22" fmla="*/ 22 w 455"/>
                  <a:gd name="T23" fmla="*/ 39 h 722"/>
                  <a:gd name="T24" fmla="*/ 22 w 455"/>
                  <a:gd name="T25" fmla="*/ 39 h 722"/>
                  <a:gd name="T26" fmla="*/ 22 w 455"/>
                  <a:gd name="T27" fmla="*/ 39 h 722"/>
                  <a:gd name="T28" fmla="*/ 21 w 455"/>
                  <a:gd name="T29" fmla="*/ 39 h 722"/>
                  <a:gd name="T30" fmla="*/ 21 w 455"/>
                  <a:gd name="T31" fmla="*/ 38 h 722"/>
                  <a:gd name="T32" fmla="*/ 22 w 455"/>
                  <a:gd name="T33" fmla="*/ 37 h 722"/>
                  <a:gd name="T34" fmla="*/ 21 w 455"/>
                  <a:gd name="T35" fmla="*/ 37 h 722"/>
                  <a:gd name="T36" fmla="*/ 21 w 455"/>
                  <a:gd name="T37" fmla="*/ 36 h 722"/>
                  <a:gd name="T38" fmla="*/ 21 w 455"/>
                  <a:gd name="T39" fmla="*/ 36 h 722"/>
                  <a:gd name="T40" fmla="*/ 20 w 455"/>
                  <a:gd name="T41" fmla="*/ 36 h 722"/>
                  <a:gd name="T42" fmla="*/ 20 w 455"/>
                  <a:gd name="T43" fmla="*/ 36 h 722"/>
                  <a:gd name="T44" fmla="*/ 20 w 455"/>
                  <a:gd name="T45" fmla="*/ 36 h 722"/>
                  <a:gd name="T46" fmla="*/ 17 w 455"/>
                  <a:gd name="T47" fmla="*/ 32 h 722"/>
                  <a:gd name="T48" fmla="*/ 15 w 455"/>
                  <a:gd name="T49" fmla="*/ 29 h 722"/>
                  <a:gd name="T50" fmla="*/ 12 w 455"/>
                  <a:gd name="T51" fmla="*/ 25 h 722"/>
                  <a:gd name="T52" fmla="*/ 10 w 455"/>
                  <a:gd name="T53" fmla="*/ 22 h 722"/>
                  <a:gd name="T54" fmla="*/ 7 w 455"/>
                  <a:gd name="T55" fmla="*/ 18 h 722"/>
                  <a:gd name="T56" fmla="*/ 5 w 455"/>
                  <a:gd name="T57" fmla="*/ 15 h 722"/>
                  <a:gd name="T58" fmla="*/ 3 w 455"/>
                  <a:gd name="T59" fmla="*/ 11 h 722"/>
                  <a:gd name="T60" fmla="*/ 0 w 455"/>
                  <a:gd name="T61" fmla="*/ 8 h 722"/>
                  <a:gd name="T62" fmla="*/ 0 w 455"/>
                  <a:gd name="T63" fmla="*/ 6 h 722"/>
                  <a:gd name="T64" fmla="*/ 0 w 455"/>
                  <a:gd name="T65" fmla="*/ 4 h 722"/>
                  <a:gd name="T66" fmla="*/ 0 w 455"/>
                  <a:gd name="T67" fmla="*/ 2 h 722"/>
                  <a:gd name="T68" fmla="*/ 1 w 455"/>
                  <a:gd name="T69" fmla="*/ 0 h 722"/>
                  <a:gd name="T70" fmla="*/ 2 w 455"/>
                  <a:gd name="T71" fmla="*/ 1 h 722"/>
                  <a:gd name="T72" fmla="*/ 3 w 455"/>
                  <a:gd name="T73" fmla="*/ 2 h 722"/>
                  <a:gd name="T74" fmla="*/ 4 w 455"/>
                  <a:gd name="T75" fmla="*/ 3 h 722"/>
                  <a:gd name="T76" fmla="*/ 5 w 455"/>
                  <a:gd name="T77" fmla="*/ 4 h 722"/>
                  <a:gd name="T78" fmla="*/ 5 w 455"/>
                  <a:gd name="T79" fmla="*/ 5 h 722"/>
                  <a:gd name="T80" fmla="*/ 6 w 455"/>
                  <a:gd name="T81" fmla="*/ 6 h 722"/>
                  <a:gd name="T82" fmla="*/ 7 w 455"/>
                  <a:gd name="T83" fmla="*/ 8 h 722"/>
                  <a:gd name="T84" fmla="*/ 8 w 455"/>
                  <a:gd name="T85" fmla="*/ 9 h 72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55" h="722">
                    <a:moveTo>
                      <a:pt x="126" y="136"/>
                    </a:moveTo>
                    <a:lnTo>
                      <a:pt x="455" y="561"/>
                    </a:lnTo>
                    <a:lnTo>
                      <a:pt x="444" y="586"/>
                    </a:lnTo>
                    <a:lnTo>
                      <a:pt x="441" y="621"/>
                    </a:lnTo>
                    <a:lnTo>
                      <a:pt x="436" y="653"/>
                    </a:lnTo>
                    <a:lnTo>
                      <a:pt x="434" y="687"/>
                    </a:lnTo>
                    <a:lnTo>
                      <a:pt x="430" y="722"/>
                    </a:lnTo>
                    <a:lnTo>
                      <a:pt x="409" y="694"/>
                    </a:lnTo>
                    <a:lnTo>
                      <a:pt x="390" y="667"/>
                    </a:lnTo>
                    <a:lnTo>
                      <a:pt x="374" y="643"/>
                    </a:lnTo>
                    <a:lnTo>
                      <a:pt x="354" y="616"/>
                    </a:lnTo>
                    <a:lnTo>
                      <a:pt x="352" y="613"/>
                    </a:lnTo>
                    <a:lnTo>
                      <a:pt x="349" y="613"/>
                    </a:lnTo>
                    <a:lnTo>
                      <a:pt x="344" y="616"/>
                    </a:lnTo>
                    <a:lnTo>
                      <a:pt x="340" y="616"/>
                    </a:lnTo>
                    <a:lnTo>
                      <a:pt x="340" y="605"/>
                    </a:lnTo>
                    <a:lnTo>
                      <a:pt x="344" y="593"/>
                    </a:lnTo>
                    <a:lnTo>
                      <a:pt x="340" y="583"/>
                    </a:lnTo>
                    <a:lnTo>
                      <a:pt x="335" y="575"/>
                    </a:lnTo>
                    <a:lnTo>
                      <a:pt x="330" y="577"/>
                    </a:lnTo>
                    <a:lnTo>
                      <a:pt x="324" y="575"/>
                    </a:lnTo>
                    <a:lnTo>
                      <a:pt x="322" y="572"/>
                    </a:lnTo>
                    <a:lnTo>
                      <a:pt x="317" y="567"/>
                    </a:lnTo>
                    <a:lnTo>
                      <a:pt x="275" y="512"/>
                    </a:lnTo>
                    <a:lnTo>
                      <a:pt x="237" y="455"/>
                    </a:lnTo>
                    <a:lnTo>
                      <a:pt x="196" y="400"/>
                    </a:lnTo>
                    <a:lnTo>
                      <a:pt x="158" y="346"/>
                    </a:lnTo>
                    <a:lnTo>
                      <a:pt x="117" y="289"/>
                    </a:lnTo>
                    <a:lnTo>
                      <a:pt x="80" y="234"/>
                    </a:lnTo>
                    <a:lnTo>
                      <a:pt x="39" y="179"/>
                    </a:lnTo>
                    <a:lnTo>
                      <a:pt x="0" y="126"/>
                    </a:lnTo>
                    <a:lnTo>
                      <a:pt x="2" y="96"/>
                    </a:lnTo>
                    <a:lnTo>
                      <a:pt x="2" y="62"/>
                    </a:lnTo>
                    <a:lnTo>
                      <a:pt x="5" y="30"/>
                    </a:lnTo>
                    <a:lnTo>
                      <a:pt x="14" y="0"/>
                    </a:lnTo>
                    <a:lnTo>
                      <a:pt x="27" y="16"/>
                    </a:lnTo>
                    <a:lnTo>
                      <a:pt x="44" y="32"/>
                    </a:lnTo>
                    <a:lnTo>
                      <a:pt x="57" y="49"/>
                    </a:lnTo>
                    <a:lnTo>
                      <a:pt x="71" y="65"/>
                    </a:lnTo>
                    <a:lnTo>
                      <a:pt x="82" y="85"/>
                    </a:lnTo>
                    <a:lnTo>
                      <a:pt x="96" y="101"/>
                    </a:lnTo>
                    <a:lnTo>
                      <a:pt x="112" y="120"/>
                    </a:lnTo>
                    <a:lnTo>
                      <a:pt x="126" y="136"/>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81" name="Freeform 24"/>
              <p:cNvSpPr>
                <a:spLocks/>
              </p:cNvSpPr>
              <p:nvPr/>
            </p:nvSpPr>
            <p:spPr bwMode="auto">
              <a:xfrm>
                <a:off x="3049" y="2022"/>
                <a:ext cx="112" cy="186"/>
              </a:xfrm>
              <a:custGeom>
                <a:avLst/>
                <a:gdLst>
                  <a:gd name="T0" fmla="*/ 28 w 449"/>
                  <a:gd name="T1" fmla="*/ 37 h 741"/>
                  <a:gd name="T2" fmla="*/ 27 w 449"/>
                  <a:gd name="T3" fmla="*/ 39 h 741"/>
                  <a:gd name="T4" fmla="*/ 27 w 449"/>
                  <a:gd name="T5" fmla="*/ 41 h 741"/>
                  <a:gd name="T6" fmla="*/ 27 w 449"/>
                  <a:gd name="T7" fmla="*/ 44 h 741"/>
                  <a:gd name="T8" fmla="*/ 26 w 449"/>
                  <a:gd name="T9" fmla="*/ 47 h 741"/>
                  <a:gd name="T10" fmla="*/ 23 w 449"/>
                  <a:gd name="T11" fmla="*/ 42 h 741"/>
                  <a:gd name="T12" fmla="*/ 20 w 449"/>
                  <a:gd name="T13" fmla="*/ 38 h 741"/>
                  <a:gd name="T14" fmla="*/ 17 w 449"/>
                  <a:gd name="T15" fmla="*/ 33 h 741"/>
                  <a:gd name="T16" fmla="*/ 14 w 449"/>
                  <a:gd name="T17" fmla="*/ 29 h 741"/>
                  <a:gd name="T18" fmla="*/ 11 w 449"/>
                  <a:gd name="T19" fmla="*/ 24 h 741"/>
                  <a:gd name="T20" fmla="*/ 8 w 449"/>
                  <a:gd name="T21" fmla="*/ 20 h 741"/>
                  <a:gd name="T22" fmla="*/ 5 w 449"/>
                  <a:gd name="T23" fmla="*/ 15 h 741"/>
                  <a:gd name="T24" fmla="*/ 2 w 449"/>
                  <a:gd name="T25" fmla="*/ 11 h 741"/>
                  <a:gd name="T26" fmla="*/ 0 w 449"/>
                  <a:gd name="T27" fmla="*/ 8 h 741"/>
                  <a:gd name="T28" fmla="*/ 0 w 449"/>
                  <a:gd name="T29" fmla="*/ 5 h 741"/>
                  <a:gd name="T30" fmla="*/ 1 w 449"/>
                  <a:gd name="T31" fmla="*/ 2 h 741"/>
                  <a:gd name="T32" fmla="*/ 1 w 449"/>
                  <a:gd name="T33" fmla="*/ 0 h 741"/>
                  <a:gd name="T34" fmla="*/ 28 w 449"/>
                  <a:gd name="T35" fmla="*/ 37 h 7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49" h="741">
                    <a:moveTo>
                      <a:pt x="449" y="580"/>
                    </a:moveTo>
                    <a:lnTo>
                      <a:pt x="439" y="618"/>
                    </a:lnTo>
                    <a:lnTo>
                      <a:pt x="433" y="659"/>
                    </a:lnTo>
                    <a:lnTo>
                      <a:pt x="428" y="701"/>
                    </a:lnTo>
                    <a:lnTo>
                      <a:pt x="420" y="741"/>
                    </a:lnTo>
                    <a:lnTo>
                      <a:pt x="371" y="671"/>
                    </a:lnTo>
                    <a:lnTo>
                      <a:pt x="322" y="600"/>
                    </a:lnTo>
                    <a:lnTo>
                      <a:pt x="272" y="529"/>
                    </a:lnTo>
                    <a:lnTo>
                      <a:pt x="224" y="457"/>
                    </a:lnTo>
                    <a:lnTo>
                      <a:pt x="175" y="386"/>
                    </a:lnTo>
                    <a:lnTo>
                      <a:pt x="125" y="315"/>
                    </a:lnTo>
                    <a:lnTo>
                      <a:pt x="79" y="242"/>
                    </a:lnTo>
                    <a:lnTo>
                      <a:pt x="33" y="172"/>
                    </a:lnTo>
                    <a:lnTo>
                      <a:pt x="3" y="133"/>
                    </a:lnTo>
                    <a:lnTo>
                      <a:pt x="0" y="85"/>
                    </a:lnTo>
                    <a:lnTo>
                      <a:pt x="11" y="35"/>
                    </a:lnTo>
                    <a:lnTo>
                      <a:pt x="24" y="0"/>
                    </a:lnTo>
                    <a:lnTo>
                      <a:pt x="449" y="580"/>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82" name="Freeform 25"/>
              <p:cNvSpPr>
                <a:spLocks/>
              </p:cNvSpPr>
              <p:nvPr/>
            </p:nvSpPr>
            <p:spPr bwMode="auto">
              <a:xfrm>
                <a:off x="2733" y="2025"/>
                <a:ext cx="78" cy="178"/>
              </a:xfrm>
              <a:custGeom>
                <a:avLst/>
                <a:gdLst>
                  <a:gd name="T0" fmla="*/ 15 w 314"/>
                  <a:gd name="T1" fmla="*/ 29 h 713"/>
                  <a:gd name="T2" fmla="*/ 16 w 314"/>
                  <a:gd name="T3" fmla="*/ 31 h 713"/>
                  <a:gd name="T4" fmla="*/ 17 w 314"/>
                  <a:gd name="T5" fmla="*/ 34 h 713"/>
                  <a:gd name="T6" fmla="*/ 18 w 314"/>
                  <a:gd name="T7" fmla="*/ 36 h 713"/>
                  <a:gd name="T8" fmla="*/ 19 w 314"/>
                  <a:gd name="T9" fmla="*/ 36 h 713"/>
                  <a:gd name="T10" fmla="*/ 19 w 314"/>
                  <a:gd name="T11" fmla="*/ 38 h 713"/>
                  <a:gd name="T12" fmla="*/ 19 w 314"/>
                  <a:gd name="T13" fmla="*/ 40 h 713"/>
                  <a:gd name="T14" fmla="*/ 19 w 314"/>
                  <a:gd name="T15" fmla="*/ 42 h 713"/>
                  <a:gd name="T16" fmla="*/ 19 w 314"/>
                  <a:gd name="T17" fmla="*/ 44 h 713"/>
                  <a:gd name="T18" fmla="*/ 17 w 314"/>
                  <a:gd name="T19" fmla="*/ 40 h 713"/>
                  <a:gd name="T20" fmla="*/ 14 w 314"/>
                  <a:gd name="T21" fmla="*/ 36 h 713"/>
                  <a:gd name="T22" fmla="*/ 12 w 314"/>
                  <a:gd name="T23" fmla="*/ 31 h 713"/>
                  <a:gd name="T24" fmla="*/ 10 w 314"/>
                  <a:gd name="T25" fmla="*/ 27 h 713"/>
                  <a:gd name="T26" fmla="*/ 8 w 314"/>
                  <a:gd name="T27" fmla="*/ 23 h 713"/>
                  <a:gd name="T28" fmla="*/ 6 w 314"/>
                  <a:gd name="T29" fmla="*/ 19 h 713"/>
                  <a:gd name="T30" fmla="*/ 4 w 314"/>
                  <a:gd name="T31" fmla="*/ 14 h 713"/>
                  <a:gd name="T32" fmla="*/ 2 w 314"/>
                  <a:gd name="T33" fmla="*/ 10 h 713"/>
                  <a:gd name="T34" fmla="*/ 1 w 314"/>
                  <a:gd name="T35" fmla="*/ 9 h 713"/>
                  <a:gd name="T36" fmla="*/ 1 w 314"/>
                  <a:gd name="T37" fmla="*/ 9 h 713"/>
                  <a:gd name="T38" fmla="*/ 1 w 314"/>
                  <a:gd name="T39" fmla="*/ 8 h 713"/>
                  <a:gd name="T40" fmla="*/ 0 w 314"/>
                  <a:gd name="T41" fmla="*/ 8 h 713"/>
                  <a:gd name="T42" fmla="*/ 0 w 314"/>
                  <a:gd name="T43" fmla="*/ 6 h 713"/>
                  <a:gd name="T44" fmla="*/ 0 w 314"/>
                  <a:gd name="T45" fmla="*/ 4 h 713"/>
                  <a:gd name="T46" fmla="*/ 0 w 314"/>
                  <a:gd name="T47" fmla="*/ 2 h 713"/>
                  <a:gd name="T48" fmla="*/ 0 w 314"/>
                  <a:gd name="T49" fmla="*/ 0 h 713"/>
                  <a:gd name="T50" fmla="*/ 2 w 314"/>
                  <a:gd name="T51" fmla="*/ 4 h 713"/>
                  <a:gd name="T52" fmla="*/ 4 w 314"/>
                  <a:gd name="T53" fmla="*/ 7 h 713"/>
                  <a:gd name="T54" fmla="*/ 6 w 314"/>
                  <a:gd name="T55" fmla="*/ 11 h 713"/>
                  <a:gd name="T56" fmla="*/ 8 w 314"/>
                  <a:gd name="T57" fmla="*/ 15 h 713"/>
                  <a:gd name="T58" fmla="*/ 10 w 314"/>
                  <a:gd name="T59" fmla="*/ 18 h 713"/>
                  <a:gd name="T60" fmla="*/ 11 w 314"/>
                  <a:gd name="T61" fmla="*/ 22 h 713"/>
                  <a:gd name="T62" fmla="*/ 13 w 314"/>
                  <a:gd name="T63" fmla="*/ 26 h 713"/>
                  <a:gd name="T64" fmla="*/ 15 w 314"/>
                  <a:gd name="T65" fmla="*/ 29 h 7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4" h="713">
                    <a:moveTo>
                      <a:pt x="248" y="474"/>
                    </a:moveTo>
                    <a:lnTo>
                      <a:pt x="259" y="501"/>
                    </a:lnTo>
                    <a:lnTo>
                      <a:pt x="275" y="539"/>
                    </a:lnTo>
                    <a:lnTo>
                      <a:pt x="294" y="572"/>
                    </a:lnTo>
                    <a:lnTo>
                      <a:pt x="314" y="580"/>
                    </a:lnTo>
                    <a:lnTo>
                      <a:pt x="308" y="616"/>
                    </a:lnTo>
                    <a:lnTo>
                      <a:pt x="305" y="646"/>
                    </a:lnTo>
                    <a:lnTo>
                      <a:pt x="305" y="678"/>
                    </a:lnTo>
                    <a:lnTo>
                      <a:pt x="305" y="713"/>
                    </a:lnTo>
                    <a:lnTo>
                      <a:pt x="270" y="646"/>
                    </a:lnTo>
                    <a:lnTo>
                      <a:pt x="234" y="575"/>
                    </a:lnTo>
                    <a:lnTo>
                      <a:pt x="199" y="506"/>
                    </a:lnTo>
                    <a:lnTo>
                      <a:pt x="163" y="435"/>
                    </a:lnTo>
                    <a:lnTo>
                      <a:pt x="128" y="368"/>
                    </a:lnTo>
                    <a:lnTo>
                      <a:pt x="96" y="299"/>
                    </a:lnTo>
                    <a:lnTo>
                      <a:pt x="60" y="228"/>
                    </a:lnTo>
                    <a:lnTo>
                      <a:pt x="27" y="161"/>
                    </a:lnTo>
                    <a:lnTo>
                      <a:pt x="25" y="150"/>
                    </a:lnTo>
                    <a:lnTo>
                      <a:pt x="22" y="145"/>
                    </a:lnTo>
                    <a:lnTo>
                      <a:pt x="16" y="138"/>
                    </a:lnTo>
                    <a:lnTo>
                      <a:pt x="8" y="138"/>
                    </a:lnTo>
                    <a:lnTo>
                      <a:pt x="6" y="106"/>
                    </a:lnTo>
                    <a:lnTo>
                      <a:pt x="3" y="71"/>
                    </a:lnTo>
                    <a:lnTo>
                      <a:pt x="0" y="35"/>
                    </a:lnTo>
                    <a:lnTo>
                      <a:pt x="3" y="0"/>
                    </a:lnTo>
                    <a:lnTo>
                      <a:pt x="36" y="60"/>
                    </a:lnTo>
                    <a:lnTo>
                      <a:pt x="66" y="117"/>
                    </a:lnTo>
                    <a:lnTo>
                      <a:pt x="96" y="177"/>
                    </a:lnTo>
                    <a:lnTo>
                      <a:pt x="126" y="237"/>
                    </a:lnTo>
                    <a:lnTo>
                      <a:pt x="156" y="297"/>
                    </a:lnTo>
                    <a:lnTo>
                      <a:pt x="186" y="357"/>
                    </a:lnTo>
                    <a:lnTo>
                      <a:pt x="216" y="414"/>
                    </a:lnTo>
                    <a:lnTo>
                      <a:pt x="248" y="474"/>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83" name="Freeform 26"/>
              <p:cNvSpPr>
                <a:spLocks/>
              </p:cNvSpPr>
              <p:nvPr/>
            </p:nvSpPr>
            <p:spPr bwMode="auto">
              <a:xfrm>
                <a:off x="2838" y="2041"/>
                <a:ext cx="116" cy="61"/>
              </a:xfrm>
              <a:custGeom>
                <a:avLst/>
                <a:gdLst>
                  <a:gd name="T0" fmla="*/ 29 w 464"/>
                  <a:gd name="T1" fmla="*/ 9 h 245"/>
                  <a:gd name="T2" fmla="*/ 29 w 464"/>
                  <a:gd name="T3" fmla="*/ 10 h 245"/>
                  <a:gd name="T4" fmla="*/ 28 w 464"/>
                  <a:gd name="T5" fmla="*/ 12 h 245"/>
                  <a:gd name="T6" fmla="*/ 26 w 464"/>
                  <a:gd name="T7" fmla="*/ 13 h 245"/>
                  <a:gd name="T8" fmla="*/ 24 w 464"/>
                  <a:gd name="T9" fmla="*/ 14 h 245"/>
                  <a:gd name="T10" fmla="*/ 22 w 464"/>
                  <a:gd name="T11" fmla="*/ 14 h 245"/>
                  <a:gd name="T12" fmla="*/ 20 w 464"/>
                  <a:gd name="T13" fmla="*/ 15 h 245"/>
                  <a:gd name="T14" fmla="*/ 18 w 464"/>
                  <a:gd name="T15" fmla="*/ 15 h 245"/>
                  <a:gd name="T16" fmla="*/ 15 w 464"/>
                  <a:gd name="T17" fmla="*/ 15 h 245"/>
                  <a:gd name="T18" fmla="*/ 13 w 464"/>
                  <a:gd name="T19" fmla="*/ 15 h 245"/>
                  <a:gd name="T20" fmla="*/ 10 w 464"/>
                  <a:gd name="T21" fmla="*/ 14 h 245"/>
                  <a:gd name="T22" fmla="*/ 8 w 464"/>
                  <a:gd name="T23" fmla="*/ 14 h 245"/>
                  <a:gd name="T24" fmla="*/ 6 w 464"/>
                  <a:gd name="T25" fmla="*/ 13 h 245"/>
                  <a:gd name="T26" fmla="*/ 4 w 464"/>
                  <a:gd name="T27" fmla="*/ 12 h 245"/>
                  <a:gd name="T28" fmla="*/ 2 w 464"/>
                  <a:gd name="T29" fmla="*/ 11 h 245"/>
                  <a:gd name="T30" fmla="*/ 1 w 464"/>
                  <a:gd name="T31" fmla="*/ 10 h 245"/>
                  <a:gd name="T32" fmla="*/ 0 w 464"/>
                  <a:gd name="T33" fmla="*/ 8 h 245"/>
                  <a:gd name="T34" fmla="*/ 1 w 464"/>
                  <a:gd name="T35" fmla="*/ 7 h 245"/>
                  <a:gd name="T36" fmla="*/ 1 w 464"/>
                  <a:gd name="T37" fmla="*/ 5 h 245"/>
                  <a:gd name="T38" fmla="*/ 2 w 464"/>
                  <a:gd name="T39" fmla="*/ 2 h 245"/>
                  <a:gd name="T40" fmla="*/ 4 w 464"/>
                  <a:gd name="T41" fmla="*/ 1 h 245"/>
                  <a:gd name="T42" fmla="*/ 10 w 464"/>
                  <a:gd name="T43" fmla="*/ 0 h 245"/>
                  <a:gd name="T44" fmla="*/ 15 w 464"/>
                  <a:gd name="T45" fmla="*/ 0 h 245"/>
                  <a:gd name="T46" fmla="*/ 19 w 464"/>
                  <a:gd name="T47" fmla="*/ 0 h 245"/>
                  <a:gd name="T48" fmla="*/ 22 w 464"/>
                  <a:gd name="T49" fmla="*/ 1 h 245"/>
                  <a:gd name="T50" fmla="*/ 25 w 464"/>
                  <a:gd name="T51" fmla="*/ 3 h 245"/>
                  <a:gd name="T52" fmla="*/ 27 w 464"/>
                  <a:gd name="T53" fmla="*/ 5 h 245"/>
                  <a:gd name="T54" fmla="*/ 29 w 464"/>
                  <a:gd name="T55" fmla="*/ 7 h 245"/>
                  <a:gd name="T56" fmla="*/ 29 w 464"/>
                  <a:gd name="T57" fmla="*/ 9 h 2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64" h="245">
                    <a:moveTo>
                      <a:pt x="464" y="139"/>
                    </a:moveTo>
                    <a:lnTo>
                      <a:pt x="455" y="166"/>
                    </a:lnTo>
                    <a:lnTo>
                      <a:pt x="439" y="191"/>
                    </a:lnTo>
                    <a:lnTo>
                      <a:pt x="417" y="209"/>
                    </a:lnTo>
                    <a:lnTo>
                      <a:pt x="387" y="223"/>
                    </a:lnTo>
                    <a:lnTo>
                      <a:pt x="354" y="234"/>
                    </a:lnTo>
                    <a:lnTo>
                      <a:pt x="319" y="243"/>
                    </a:lnTo>
                    <a:lnTo>
                      <a:pt x="281" y="245"/>
                    </a:lnTo>
                    <a:lnTo>
                      <a:pt x="240" y="245"/>
                    </a:lnTo>
                    <a:lnTo>
                      <a:pt x="199" y="243"/>
                    </a:lnTo>
                    <a:lnTo>
                      <a:pt x="161" y="234"/>
                    </a:lnTo>
                    <a:lnTo>
                      <a:pt x="122" y="227"/>
                    </a:lnTo>
                    <a:lnTo>
                      <a:pt x="87" y="213"/>
                    </a:lnTo>
                    <a:lnTo>
                      <a:pt x="57" y="197"/>
                    </a:lnTo>
                    <a:lnTo>
                      <a:pt x="33" y="177"/>
                    </a:lnTo>
                    <a:lnTo>
                      <a:pt x="11" y="158"/>
                    </a:lnTo>
                    <a:lnTo>
                      <a:pt x="0" y="133"/>
                    </a:lnTo>
                    <a:lnTo>
                      <a:pt x="9" y="115"/>
                    </a:lnTo>
                    <a:lnTo>
                      <a:pt x="14" y="76"/>
                    </a:lnTo>
                    <a:lnTo>
                      <a:pt x="27" y="41"/>
                    </a:lnTo>
                    <a:lnTo>
                      <a:pt x="60" y="25"/>
                    </a:lnTo>
                    <a:lnTo>
                      <a:pt x="152" y="6"/>
                    </a:lnTo>
                    <a:lnTo>
                      <a:pt x="234" y="0"/>
                    </a:lnTo>
                    <a:lnTo>
                      <a:pt x="303" y="6"/>
                    </a:lnTo>
                    <a:lnTo>
                      <a:pt x="357" y="25"/>
                    </a:lnTo>
                    <a:lnTo>
                      <a:pt x="400" y="50"/>
                    </a:lnTo>
                    <a:lnTo>
                      <a:pt x="434" y="76"/>
                    </a:lnTo>
                    <a:lnTo>
                      <a:pt x="455" y="110"/>
                    </a:lnTo>
                    <a:lnTo>
                      <a:pt x="464" y="139"/>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84" name="Freeform 27"/>
              <p:cNvSpPr>
                <a:spLocks/>
              </p:cNvSpPr>
              <p:nvPr/>
            </p:nvSpPr>
            <p:spPr bwMode="auto">
              <a:xfrm>
                <a:off x="2777" y="2039"/>
                <a:ext cx="66" cy="19"/>
              </a:xfrm>
              <a:custGeom>
                <a:avLst/>
                <a:gdLst>
                  <a:gd name="T0" fmla="*/ 17 w 262"/>
                  <a:gd name="T1" fmla="*/ 2 h 79"/>
                  <a:gd name="T2" fmla="*/ 15 w 262"/>
                  <a:gd name="T3" fmla="*/ 5 h 79"/>
                  <a:gd name="T4" fmla="*/ 13 w 262"/>
                  <a:gd name="T5" fmla="*/ 4 h 79"/>
                  <a:gd name="T6" fmla="*/ 11 w 262"/>
                  <a:gd name="T7" fmla="*/ 4 h 79"/>
                  <a:gd name="T8" fmla="*/ 9 w 262"/>
                  <a:gd name="T9" fmla="*/ 4 h 79"/>
                  <a:gd name="T10" fmla="*/ 7 w 262"/>
                  <a:gd name="T11" fmla="*/ 4 h 79"/>
                  <a:gd name="T12" fmla="*/ 6 w 262"/>
                  <a:gd name="T13" fmla="*/ 3 h 79"/>
                  <a:gd name="T14" fmla="*/ 4 w 262"/>
                  <a:gd name="T15" fmla="*/ 3 h 79"/>
                  <a:gd name="T16" fmla="*/ 2 w 262"/>
                  <a:gd name="T17" fmla="*/ 3 h 79"/>
                  <a:gd name="T18" fmla="*/ 0 w 262"/>
                  <a:gd name="T19" fmla="*/ 3 h 79"/>
                  <a:gd name="T20" fmla="*/ 1 w 262"/>
                  <a:gd name="T21" fmla="*/ 2 h 79"/>
                  <a:gd name="T22" fmla="*/ 2 w 262"/>
                  <a:gd name="T23" fmla="*/ 1 h 79"/>
                  <a:gd name="T24" fmla="*/ 3 w 262"/>
                  <a:gd name="T25" fmla="*/ 0 h 79"/>
                  <a:gd name="T26" fmla="*/ 5 w 262"/>
                  <a:gd name="T27" fmla="*/ 0 h 79"/>
                  <a:gd name="T28" fmla="*/ 6 w 262"/>
                  <a:gd name="T29" fmla="*/ 0 h 79"/>
                  <a:gd name="T30" fmla="*/ 8 w 262"/>
                  <a:gd name="T31" fmla="*/ 0 h 79"/>
                  <a:gd name="T32" fmla="*/ 9 w 262"/>
                  <a:gd name="T33" fmla="*/ 0 h 79"/>
                  <a:gd name="T34" fmla="*/ 11 w 262"/>
                  <a:gd name="T35" fmla="*/ 1 h 79"/>
                  <a:gd name="T36" fmla="*/ 12 w 262"/>
                  <a:gd name="T37" fmla="*/ 1 h 79"/>
                  <a:gd name="T38" fmla="*/ 14 w 262"/>
                  <a:gd name="T39" fmla="*/ 1 h 79"/>
                  <a:gd name="T40" fmla="*/ 15 w 262"/>
                  <a:gd name="T41" fmla="*/ 2 h 79"/>
                  <a:gd name="T42" fmla="*/ 17 w 262"/>
                  <a:gd name="T43" fmla="*/ 2 h 7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2" h="79">
                    <a:moveTo>
                      <a:pt x="262" y="43"/>
                    </a:moveTo>
                    <a:lnTo>
                      <a:pt x="232" y="79"/>
                    </a:lnTo>
                    <a:lnTo>
                      <a:pt x="204" y="73"/>
                    </a:lnTo>
                    <a:lnTo>
                      <a:pt x="175" y="68"/>
                    </a:lnTo>
                    <a:lnTo>
                      <a:pt x="147" y="63"/>
                    </a:lnTo>
                    <a:lnTo>
                      <a:pt x="117" y="61"/>
                    </a:lnTo>
                    <a:lnTo>
                      <a:pt x="87" y="55"/>
                    </a:lnTo>
                    <a:lnTo>
                      <a:pt x="57" y="52"/>
                    </a:lnTo>
                    <a:lnTo>
                      <a:pt x="30" y="49"/>
                    </a:lnTo>
                    <a:lnTo>
                      <a:pt x="0" y="49"/>
                    </a:lnTo>
                    <a:lnTo>
                      <a:pt x="11" y="31"/>
                    </a:lnTo>
                    <a:lnTo>
                      <a:pt x="27" y="17"/>
                    </a:lnTo>
                    <a:lnTo>
                      <a:pt x="50" y="8"/>
                    </a:lnTo>
                    <a:lnTo>
                      <a:pt x="71" y="0"/>
                    </a:lnTo>
                    <a:lnTo>
                      <a:pt x="96" y="3"/>
                    </a:lnTo>
                    <a:lnTo>
                      <a:pt x="121" y="6"/>
                    </a:lnTo>
                    <a:lnTo>
                      <a:pt x="145" y="8"/>
                    </a:lnTo>
                    <a:lnTo>
                      <a:pt x="169" y="13"/>
                    </a:lnTo>
                    <a:lnTo>
                      <a:pt x="194" y="20"/>
                    </a:lnTo>
                    <a:lnTo>
                      <a:pt x="216" y="25"/>
                    </a:lnTo>
                    <a:lnTo>
                      <a:pt x="240" y="33"/>
                    </a:lnTo>
                    <a:lnTo>
                      <a:pt x="262" y="43"/>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85" name="Freeform 28"/>
              <p:cNvSpPr>
                <a:spLocks/>
              </p:cNvSpPr>
              <p:nvPr/>
            </p:nvSpPr>
            <p:spPr bwMode="auto">
              <a:xfrm>
                <a:off x="2941" y="2040"/>
                <a:ext cx="64" cy="41"/>
              </a:xfrm>
              <a:custGeom>
                <a:avLst/>
                <a:gdLst>
                  <a:gd name="T0" fmla="*/ 14 w 255"/>
                  <a:gd name="T1" fmla="*/ 5 h 163"/>
                  <a:gd name="T2" fmla="*/ 15 w 255"/>
                  <a:gd name="T3" fmla="*/ 6 h 163"/>
                  <a:gd name="T4" fmla="*/ 16 w 255"/>
                  <a:gd name="T5" fmla="*/ 7 h 163"/>
                  <a:gd name="T6" fmla="*/ 16 w 255"/>
                  <a:gd name="T7" fmla="*/ 9 h 163"/>
                  <a:gd name="T8" fmla="*/ 16 w 255"/>
                  <a:gd name="T9" fmla="*/ 10 h 163"/>
                  <a:gd name="T10" fmla="*/ 15 w 255"/>
                  <a:gd name="T11" fmla="*/ 10 h 163"/>
                  <a:gd name="T12" fmla="*/ 13 w 255"/>
                  <a:gd name="T13" fmla="*/ 10 h 163"/>
                  <a:gd name="T14" fmla="*/ 12 w 255"/>
                  <a:gd name="T15" fmla="*/ 10 h 163"/>
                  <a:gd name="T16" fmla="*/ 10 w 255"/>
                  <a:gd name="T17" fmla="*/ 9 h 163"/>
                  <a:gd name="T18" fmla="*/ 9 w 255"/>
                  <a:gd name="T19" fmla="*/ 9 h 163"/>
                  <a:gd name="T20" fmla="*/ 7 w 255"/>
                  <a:gd name="T21" fmla="*/ 9 h 163"/>
                  <a:gd name="T22" fmla="*/ 6 w 255"/>
                  <a:gd name="T23" fmla="*/ 9 h 163"/>
                  <a:gd name="T24" fmla="*/ 5 w 255"/>
                  <a:gd name="T25" fmla="*/ 8 h 163"/>
                  <a:gd name="T26" fmla="*/ 4 w 255"/>
                  <a:gd name="T27" fmla="*/ 7 h 163"/>
                  <a:gd name="T28" fmla="*/ 3 w 255"/>
                  <a:gd name="T29" fmla="*/ 5 h 163"/>
                  <a:gd name="T30" fmla="*/ 2 w 255"/>
                  <a:gd name="T31" fmla="*/ 3 h 163"/>
                  <a:gd name="T32" fmla="*/ 0 w 255"/>
                  <a:gd name="T33" fmla="*/ 2 h 163"/>
                  <a:gd name="T34" fmla="*/ 1 w 255"/>
                  <a:gd name="T35" fmla="*/ 2 h 163"/>
                  <a:gd name="T36" fmla="*/ 2 w 255"/>
                  <a:gd name="T37" fmla="*/ 2 h 163"/>
                  <a:gd name="T38" fmla="*/ 3 w 255"/>
                  <a:gd name="T39" fmla="*/ 1 h 163"/>
                  <a:gd name="T40" fmla="*/ 4 w 255"/>
                  <a:gd name="T41" fmla="*/ 1 h 163"/>
                  <a:gd name="T42" fmla="*/ 5 w 255"/>
                  <a:gd name="T43" fmla="*/ 1 h 163"/>
                  <a:gd name="T44" fmla="*/ 6 w 255"/>
                  <a:gd name="T45" fmla="*/ 1 h 163"/>
                  <a:gd name="T46" fmla="*/ 7 w 255"/>
                  <a:gd name="T47" fmla="*/ 1 h 163"/>
                  <a:gd name="T48" fmla="*/ 8 w 255"/>
                  <a:gd name="T49" fmla="*/ 0 h 163"/>
                  <a:gd name="T50" fmla="*/ 9 w 255"/>
                  <a:gd name="T51" fmla="*/ 0 h 163"/>
                  <a:gd name="T52" fmla="*/ 10 w 255"/>
                  <a:gd name="T53" fmla="*/ 0 h 163"/>
                  <a:gd name="T54" fmla="*/ 11 w 255"/>
                  <a:gd name="T55" fmla="*/ 1 h 163"/>
                  <a:gd name="T56" fmla="*/ 12 w 255"/>
                  <a:gd name="T57" fmla="*/ 2 h 163"/>
                  <a:gd name="T58" fmla="*/ 12 w 255"/>
                  <a:gd name="T59" fmla="*/ 2 h 163"/>
                  <a:gd name="T60" fmla="*/ 13 w 255"/>
                  <a:gd name="T61" fmla="*/ 3 h 163"/>
                  <a:gd name="T62" fmla="*/ 14 w 255"/>
                  <a:gd name="T63" fmla="*/ 4 h 163"/>
                  <a:gd name="T64" fmla="*/ 14 w 255"/>
                  <a:gd name="T65" fmla="*/ 5 h 1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5" h="163">
                    <a:moveTo>
                      <a:pt x="225" y="78"/>
                    </a:moveTo>
                    <a:lnTo>
                      <a:pt x="239" y="97"/>
                    </a:lnTo>
                    <a:lnTo>
                      <a:pt x="248" y="117"/>
                    </a:lnTo>
                    <a:lnTo>
                      <a:pt x="253" y="138"/>
                    </a:lnTo>
                    <a:lnTo>
                      <a:pt x="255" y="163"/>
                    </a:lnTo>
                    <a:lnTo>
                      <a:pt x="231" y="161"/>
                    </a:lnTo>
                    <a:lnTo>
                      <a:pt x="209" y="155"/>
                    </a:lnTo>
                    <a:lnTo>
                      <a:pt x="185" y="152"/>
                    </a:lnTo>
                    <a:lnTo>
                      <a:pt x="163" y="147"/>
                    </a:lnTo>
                    <a:lnTo>
                      <a:pt x="142" y="144"/>
                    </a:lnTo>
                    <a:lnTo>
                      <a:pt x="117" y="138"/>
                    </a:lnTo>
                    <a:lnTo>
                      <a:pt x="95" y="136"/>
                    </a:lnTo>
                    <a:lnTo>
                      <a:pt x="71" y="133"/>
                    </a:lnTo>
                    <a:lnTo>
                      <a:pt x="59" y="103"/>
                    </a:lnTo>
                    <a:lnTo>
                      <a:pt x="43" y="76"/>
                    </a:lnTo>
                    <a:lnTo>
                      <a:pt x="24" y="51"/>
                    </a:lnTo>
                    <a:lnTo>
                      <a:pt x="0" y="30"/>
                    </a:lnTo>
                    <a:lnTo>
                      <a:pt x="16" y="27"/>
                    </a:lnTo>
                    <a:lnTo>
                      <a:pt x="29" y="25"/>
                    </a:lnTo>
                    <a:lnTo>
                      <a:pt x="46" y="21"/>
                    </a:lnTo>
                    <a:lnTo>
                      <a:pt x="62" y="19"/>
                    </a:lnTo>
                    <a:lnTo>
                      <a:pt x="76" y="16"/>
                    </a:lnTo>
                    <a:lnTo>
                      <a:pt x="92" y="14"/>
                    </a:lnTo>
                    <a:lnTo>
                      <a:pt x="108" y="7"/>
                    </a:lnTo>
                    <a:lnTo>
                      <a:pt x="125" y="2"/>
                    </a:lnTo>
                    <a:lnTo>
                      <a:pt x="144" y="0"/>
                    </a:lnTo>
                    <a:lnTo>
                      <a:pt x="160" y="5"/>
                    </a:lnTo>
                    <a:lnTo>
                      <a:pt x="174" y="14"/>
                    </a:lnTo>
                    <a:lnTo>
                      <a:pt x="185" y="25"/>
                    </a:lnTo>
                    <a:lnTo>
                      <a:pt x="195" y="37"/>
                    </a:lnTo>
                    <a:lnTo>
                      <a:pt x="204" y="51"/>
                    </a:lnTo>
                    <a:lnTo>
                      <a:pt x="215" y="65"/>
                    </a:lnTo>
                    <a:lnTo>
                      <a:pt x="225" y="78"/>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86" name="Freeform 29"/>
              <p:cNvSpPr>
                <a:spLocks/>
              </p:cNvSpPr>
              <p:nvPr/>
            </p:nvSpPr>
            <p:spPr bwMode="auto">
              <a:xfrm>
                <a:off x="3149" y="2043"/>
                <a:ext cx="156" cy="152"/>
              </a:xfrm>
              <a:custGeom>
                <a:avLst/>
                <a:gdLst>
                  <a:gd name="T0" fmla="*/ 9 w 623"/>
                  <a:gd name="T1" fmla="*/ 4 h 607"/>
                  <a:gd name="T2" fmla="*/ 11 w 623"/>
                  <a:gd name="T3" fmla="*/ 5 h 607"/>
                  <a:gd name="T4" fmla="*/ 13 w 623"/>
                  <a:gd name="T5" fmla="*/ 7 h 607"/>
                  <a:gd name="T6" fmla="*/ 16 w 623"/>
                  <a:gd name="T7" fmla="*/ 8 h 607"/>
                  <a:gd name="T8" fmla="*/ 16 w 623"/>
                  <a:gd name="T9" fmla="*/ 9 h 607"/>
                  <a:gd name="T10" fmla="*/ 14 w 623"/>
                  <a:gd name="T11" fmla="*/ 11 h 607"/>
                  <a:gd name="T12" fmla="*/ 14 w 623"/>
                  <a:gd name="T13" fmla="*/ 12 h 607"/>
                  <a:gd name="T14" fmla="*/ 14 w 623"/>
                  <a:gd name="T15" fmla="*/ 12 h 607"/>
                  <a:gd name="T16" fmla="*/ 17 w 623"/>
                  <a:gd name="T17" fmla="*/ 14 h 607"/>
                  <a:gd name="T18" fmla="*/ 19 w 623"/>
                  <a:gd name="T19" fmla="*/ 16 h 607"/>
                  <a:gd name="T20" fmla="*/ 21 w 623"/>
                  <a:gd name="T21" fmla="*/ 19 h 607"/>
                  <a:gd name="T22" fmla="*/ 24 w 623"/>
                  <a:gd name="T23" fmla="*/ 21 h 607"/>
                  <a:gd name="T24" fmla="*/ 25 w 623"/>
                  <a:gd name="T25" fmla="*/ 20 h 607"/>
                  <a:gd name="T26" fmla="*/ 27 w 623"/>
                  <a:gd name="T27" fmla="*/ 20 h 607"/>
                  <a:gd name="T28" fmla="*/ 28 w 623"/>
                  <a:gd name="T29" fmla="*/ 20 h 607"/>
                  <a:gd name="T30" fmla="*/ 29 w 623"/>
                  <a:gd name="T31" fmla="*/ 20 h 607"/>
                  <a:gd name="T32" fmla="*/ 32 w 623"/>
                  <a:gd name="T33" fmla="*/ 24 h 607"/>
                  <a:gd name="T34" fmla="*/ 34 w 623"/>
                  <a:gd name="T35" fmla="*/ 28 h 607"/>
                  <a:gd name="T36" fmla="*/ 37 w 623"/>
                  <a:gd name="T37" fmla="*/ 31 h 607"/>
                  <a:gd name="T38" fmla="*/ 39 w 623"/>
                  <a:gd name="T39" fmla="*/ 35 h 607"/>
                  <a:gd name="T40" fmla="*/ 35 w 623"/>
                  <a:gd name="T41" fmla="*/ 36 h 607"/>
                  <a:gd name="T42" fmla="*/ 31 w 623"/>
                  <a:gd name="T43" fmla="*/ 37 h 607"/>
                  <a:gd name="T44" fmla="*/ 27 w 623"/>
                  <a:gd name="T45" fmla="*/ 37 h 607"/>
                  <a:gd name="T46" fmla="*/ 23 w 623"/>
                  <a:gd name="T47" fmla="*/ 38 h 607"/>
                  <a:gd name="T48" fmla="*/ 23 w 623"/>
                  <a:gd name="T49" fmla="*/ 33 h 607"/>
                  <a:gd name="T50" fmla="*/ 22 w 623"/>
                  <a:gd name="T51" fmla="*/ 28 h 607"/>
                  <a:gd name="T52" fmla="*/ 20 w 623"/>
                  <a:gd name="T53" fmla="*/ 24 h 607"/>
                  <a:gd name="T54" fmla="*/ 14 w 623"/>
                  <a:gd name="T55" fmla="*/ 17 h 607"/>
                  <a:gd name="T56" fmla="*/ 9 w 623"/>
                  <a:gd name="T57" fmla="*/ 11 h 607"/>
                  <a:gd name="T58" fmla="*/ 3 w 623"/>
                  <a:gd name="T59" fmla="*/ 4 h 607"/>
                  <a:gd name="T60" fmla="*/ 1 w 623"/>
                  <a:gd name="T61" fmla="*/ 0 h 607"/>
                  <a:gd name="T62" fmla="*/ 2 w 623"/>
                  <a:gd name="T63" fmla="*/ 0 h 607"/>
                  <a:gd name="T64" fmla="*/ 4 w 623"/>
                  <a:gd name="T65" fmla="*/ 1 h 607"/>
                  <a:gd name="T66" fmla="*/ 6 w 623"/>
                  <a:gd name="T67" fmla="*/ 2 h 60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23" h="607">
                    <a:moveTo>
                      <a:pt x="117" y="51"/>
                    </a:moveTo>
                    <a:lnTo>
                      <a:pt x="136" y="59"/>
                    </a:lnTo>
                    <a:lnTo>
                      <a:pt x="156" y="71"/>
                    </a:lnTo>
                    <a:lnTo>
                      <a:pt x="174" y="81"/>
                    </a:lnTo>
                    <a:lnTo>
                      <a:pt x="193" y="92"/>
                    </a:lnTo>
                    <a:lnTo>
                      <a:pt x="212" y="103"/>
                    </a:lnTo>
                    <a:lnTo>
                      <a:pt x="232" y="117"/>
                    </a:lnTo>
                    <a:lnTo>
                      <a:pt x="250" y="127"/>
                    </a:lnTo>
                    <a:lnTo>
                      <a:pt x="269" y="141"/>
                    </a:lnTo>
                    <a:lnTo>
                      <a:pt x="250" y="144"/>
                    </a:lnTo>
                    <a:lnTo>
                      <a:pt x="239" y="154"/>
                    </a:lnTo>
                    <a:lnTo>
                      <a:pt x="229" y="168"/>
                    </a:lnTo>
                    <a:lnTo>
                      <a:pt x="223" y="182"/>
                    </a:lnTo>
                    <a:lnTo>
                      <a:pt x="223" y="184"/>
                    </a:lnTo>
                    <a:lnTo>
                      <a:pt x="223" y="188"/>
                    </a:lnTo>
                    <a:lnTo>
                      <a:pt x="223" y="190"/>
                    </a:lnTo>
                    <a:lnTo>
                      <a:pt x="248" y="200"/>
                    </a:lnTo>
                    <a:lnTo>
                      <a:pt x="269" y="218"/>
                    </a:lnTo>
                    <a:lnTo>
                      <a:pt x="289" y="234"/>
                    </a:lnTo>
                    <a:lnTo>
                      <a:pt x="308" y="253"/>
                    </a:lnTo>
                    <a:lnTo>
                      <a:pt x="324" y="274"/>
                    </a:lnTo>
                    <a:lnTo>
                      <a:pt x="340" y="294"/>
                    </a:lnTo>
                    <a:lnTo>
                      <a:pt x="359" y="310"/>
                    </a:lnTo>
                    <a:lnTo>
                      <a:pt x="379" y="326"/>
                    </a:lnTo>
                    <a:lnTo>
                      <a:pt x="390" y="324"/>
                    </a:lnTo>
                    <a:lnTo>
                      <a:pt x="400" y="324"/>
                    </a:lnTo>
                    <a:lnTo>
                      <a:pt x="411" y="321"/>
                    </a:lnTo>
                    <a:lnTo>
                      <a:pt x="425" y="318"/>
                    </a:lnTo>
                    <a:lnTo>
                      <a:pt x="436" y="318"/>
                    </a:lnTo>
                    <a:lnTo>
                      <a:pt x="446" y="315"/>
                    </a:lnTo>
                    <a:lnTo>
                      <a:pt x="457" y="315"/>
                    </a:lnTo>
                    <a:lnTo>
                      <a:pt x="469" y="315"/>
                    </a:lnTo>
                    <a:lnTo>
                      <a:pt x="490" y="345"/>
                    </a:lnTo>
                    <a:lnTo>
                      <a:pt x="510" y="375"/>
                    </a:lnTo>
                    <a:lnTo>
                      <a:pt x="529" y="405"/>
                    </a:lnTo>
                    <a:lnTo>
                      <a:pt x="547" y="438"/>
                    </a:lnTo>
                    <a:lnTo>
                      <a:pt x="567" y="468"/>
                    </a:lnTo>
                    <a:lnTo>
                      <a:pt x="586" y="501"/>
                    </a:lnTo>
                    <a:lnTo>
                      <a:pt x="605" y="531"/>
                    </a:lnTo>
                    <a:lnTo>
                      <a:pt x="623" y="561"/>
                    </a:lnTo>
                    <a:lnTo>
                      <a:pt x="591" y="566"/>
                    </a:lnTo>
                    <a:lnTo>
                      <a:pt x="558" y="574"/>
                    </a:lnTo>
                    <a:lnTo>
                      <a:pt x="526" y="580"/>
                    </a:lnTo>
                    <a:lnTo>
                      <a:pt x="496" y="586"/>
                    </a:lnTo>
                    <a:lnTo>
                      <a:pt x="464" y="591"/>
                    </a:lnTo>
                    <a:lnTo>
                      <a:pt x="430" y="596"/>
                    </a:lnTo>
                    <a:lnTo>
                      <a:pt x="398" y="602"/>
                    </a:lnTo>
                    <a:lnTo>
                      <a:pt x="365" y="607"/>
                    </a:lnTo>
                    <a:lnTo>
                      <a:pt x="363" y="568"/>
                    </a:lnTo>
                    <a:lnTo>
                      <a:pt x="363" y="528"/>
                    </a:lnTo>
                    <a:lnTo>
                      <a:pt x="359" y="487"/>
                    </a:lnTo>
                    <a:lnTo>
                      <a:pt x="349" y="446"/>
                    </a:lnTo>
                    <a:lnTo>
                      <a:pt x="359" y="435"/>
                    </a:lnTo>
                    <a:lnTo>
                      <a:pt x="315" y="381"/>
                    </a:lnTo>
                    <a:lnTo>
                      <a:pt x="269" y="326"/>
                    </a:lnTo>
                    <a:lnTo>
                      <a:pt x="226" y="274"/>
                    </a:lnTo>
                    <a:lnTo>
                      <a:pt x="179" y="220"/>
                    </a:lnTo>
                    <a:lnTo>
                      <a:pt x="136" y="168"/>
                    </a:lnTo>
                    <a:lnTo>
                      <a:pt x="90" y="114"/>
                    </a:lnTo>
                    <a:lnTo>
                      <a:pt x="46" y="62"/>
                    </a:lnTo>
                    <a:lnTo>
                      <a:pt x="0" y="11"/>
                    </a:lnTo>
                    <a:lnTo>
                      <a:pt x="7" y="5"/>
                    </a:lnTo>
                    <a:lnTo>
                      <a:pt x="21" y="2"/>
                    </a:lnTo>
                    <a:lnTo>
                      <a:pt x="35" y="2"/>
                    </a:lnTo>
                    <a:lnTo>
                      <a:pt x="48" y="0"/>
                    </a:lnTo>
                    <a:lnTo>
                      <a:pt x="68" y="7"/>
                    </a:lnTo>
                    <a:lnTo>
                      <a:pt x="85" y="21"/>
                    </a:lnTo>
                    <a:lnTo>
                      <a:pt x="101" y="37"/>
                    </a:lnTo>
                    <a:lnTo>
                      <a:pt x="117" y="51"/>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87" name="Freeform 30"/>
              <p:cNvSpPr>
                <a:spLocks/>
              </p:cNvSpPr>
              <p:nvPr/>
            </p:nvSpPr>
            <p:spPr bwMode="auto">
              <a:xfrm>
                <a:off x="3015" y="2054"/>
                <a:ext cx="136" cy="164"/>
              </a:xfrm>
              <a:custGeom>
                <a:avLst/>
                <a:gdLst>
                  <a:gd name="T0" fmla="*/ 16 w 545"/>
                  <a:gd name="T1" fmla="*/ 12 h 654"/>
                  <a:gd name="T2" fmla="*/ 21 w 545"/>
                  <a:gd name="T3" fmla="*/ 20 h 654"/>
                  <a:gd name="T4" fmla="*/ 26 w 545"/>
                  <a:gd name="T5" fmla="*/ 28 h 654"/>
                  <a:gd name="T6" fmla="*/ 31 w 545"/>
                  <a:gd name="T7" fmla="*/ 35 h 654"/>
                  <a:gd name="T8" fmla="*/ 32 w 545"/>
                  <a:gd name="T9" fmla="*/ 39 h 654"/>
                  <a:gd name="T10" fmla="*/ 29 w 545"/>
                  <a:gd name="T11" fmla="*/ 40 h 654"/>
                  <a:gd name="T12" fmla="*/ 26 w 545"/>
                  <a:gd name="T13" fmla="*/ 40 h 654"/>
                  <a:gd name="T14" fmla="*/ 23 w 545"/>
                  <a:gd name="T15" fmla="*/ 41 h 654"/>
                  <a:gd name="T16" fmla="*/ 21 w 545"/>
                  <a:gd name="T17" fmla="*/ 39 h 654"/>
                  <a:gd name="T18" fmla="*/ 21 w 545"/>
                  <a:gd name="T19" fmla="*/ 36 h 654"/>
                  <a:gd name="T20" fmla="*/ 22 w 545"/>
                  <a:gd name="T21" fmla="*/ 35 h 654"/>
                  <a:gd name="T22" fmla="*/ 23 w 545"/>
                  <a:gd name="T23" fmla="*/ 35 h 654"/>
                  <a:gd name="T24" fmla="*/ 25 w 545"/>
                  <a:gd name="T25" fmla="*/ 35 h 654"/>
                  <a:gd name="T26" fmla="*/ 26 w 545"/>
                  <a:gd name="T27" fmla="*/ 34 h 654"/>
                  <a:gd name="T28" fmla="*/ 26 w 545"/>
                  <a:gd name="T29" fmla="*/ 32 h 654"/>
                  <a:gd name="T30" fmla="*/ 26 w 545"/>
                  <a:gd name="T31" fmla="*/ 31 h 654"/>
                  <a:gd name="T32" fmla="*/ 24 w 545"/>
                  <a:gd name="T33" fmla="*/ 30 h 654"/>
                  <a:gd name="T34" fmla="*/ 23 w 545"/>
                  <a:gd name="T35" fmla="*/ 30 h 654"/>
                  <a:gd name="T36" fmla="*/ 21 w 545"/>
                  <a:gd name="T37" fmla="*/ 30 h 654"/>
                  <a:gd name="T38" fmla="*/ 20 w 545"/>
                  <a:gd name="T39" fmla="*/ 30 h 654"/>
                  <a:gd name="T40" fmla="*/ 18 w 545"/>
                  <a:gd name="T41" fmla="*/ 29 h 654"/>
                  <a:gd name="T42" fmla="*/ 17 w 545"/>
                  <a:gd name="T43" fmla="*/ 27 h 654"/>
                  <a:gd name="T44" fmla="*/ 15 w 545"/>
                  <a:gd name="T45" fmla="*/ 25 h 654"/>
                  <a:gd name="T46" fmla="*/ 14 w 545"/>
                  <a:gd name="T47" fmla="*/ 23 h 654"/>
                  <a:gd name="T48" fmla="*/ 13 w 545"/>
                  <a:gd name="T49" fmla="*/ 21 h 654"/>
                  <a:gd name="T50" fmla="*/ 13 w 545"/>
                  <a:gd name="T51" fmla="*/ 20 h 654"/>
                  <a:gd name="T52" fmla="*/ 12 w 545"/>
                  <a:gd name="T53" fmla="*/ 18 h 654"/>
                  <a:gd name="T54" fmla="*/ 12 w 545"/>
                  <a:gd name="T55" fmla="*/ 18 h 654"/>
                  <a:gd name="T56" fmla="*/ 7 w 545"/>
                  <a:gd name="T57" fmla="*/ 11 h 654"/>
                  <a:gd name="T58" fmla="*/ 9 w 545"/>
                  <a:gd name="T59" fmla="*/ 11 h 654"/>
                  <a:gd name="T60" fmla="*/ 11 w 545"/>
                  <a:gd name="T61" fmla="*/ 10 h 654"/>
                  <a:gd name="T62" fmla="*/ 11 w 545"/>
                  <a:gd name="T63" fmla="*/ 9 h 654"/>
                  <a:gd name="T64" fmla="*/ 11 w 545"/>
                  <a:gd name="T65" fmla="*/ 8 h 654"/>
                  <a:gd name="T66" fmla="*/ 10 w 545"/>
                  <a:gd name="T67" fmla="*/ 7 h 654"/>
                  <a:gd name="T68" fmla="*/ 8 w 545"/>
                  <a:gd name="T69" fmla="*/ 6 h 654"/>
                  <a:gd name="T70" fmla="*/ 6 w 545"/>
                  <a:gd name="T71" fmla="*/ 6 h 654"/>
                  <a:gd name="T72" fmla="*/ 4 w 545"/>
                  <a:gd name="T73" fmla="*/ 6 h 654"/>
                  <a:gd name="T74" fmla="*/ 1 w 545"/>
                  <a:gd name="T75" fmla="*/ 0 h 654"/>
                  <a:gd name="T76" fmla="*/ 2 w 545"/>
                  <a:gd name="T77" fmla="*/ 0 h 654"/>
                  <a:gd name="T78" fmla="*/ 4 w 545"/>
                  <a:gd name="T79" fmla="*/ 0 h 654"/>
                  <a:gd name="T80" fmla="*/ 6 w 545"/>
                  <a:gd name="T81" fmla="*/ 0 h 654"/>
                  <a:gd name="T82" fmla="*/ 13 w 545"/>
                  <a:gd name="T83" fmla="*/ 9 h 6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45" h="654">
                    <a:moveTo>
                      <a:pt x="211" y="136"/>
                    </a:moveTo>
                    <a:lnTo>
                      <a:pt x="255" y="196"/>
                    </a:lnTo>
                    <a:lnTo>
                      <a:pt x="295" y="256"/>
                    </a:lnTo>
                    <a:lnTo>
                      <a:pt x="338" y="316"/>
                    </a:lnTo>
                    <a:lnTo>
                      <a:pt x="379" y="376"/>
                    </a:lnTo>
                    <a:lnTo>
                      <a:pt x="423" y="439"/>
                    </a:lnTo>
                    <a:lnTo>
                      <a:pt x="464" y="499"/>
                    </a:lnTo>
                    <a:lnTo>
                      <a:pt x="505" y="559"/>
                    </a:lnTo>
                    <a:lnTo>
                      <a:pt x="545" y="619"/>
                    </a:lnTo>
                    <a:lnTo>
                      <a:pt x="522" y="624"/>
                    </a:lnTo>
                    <a:lnTo>
                      <a:pt x="497" y="630"/>
                    </a:lnTo>
                    <a:lnTo>
                      <a:pt x="469" y="632"/>
                    </a:lnTo>
                    <a:lnTo>
                      <a:pt x="445" y="637"/>
                    </a:lnTo>
                    <a:lnTo>
                      <a:pt x="418" y="640"/>
                    </a:lnTo>
                    <a:lnTo>
                      <a:pt x="393" y="646"/>
                    </a:lnTo>
                    <a:lnTo>
                      <a:pt x="366" y="649"/>
                    </a:lnTo>
                    <a:lnTo>
                      <a:pt x="342" y="654"/>
                    </a:lnTo>
                    <a:lnTo>
                      <a:pt x="338" y="626"/>
                    </a:lnTo>
                    <a:lnTo>
                      <a:pt x="336" y="602"/>
                    </a:lnTo>
                    <a:lnTo>
                      <a:pt x="336" y="578"/>
                    </a:lnTo>
                    <a:lnTo>
                      <a:pt x="336" y="553"/>
                    </a:lnTo>
                    <a:lnTo>
                      <a:pt x="347" y="553"/>
                    </a:lnTo>
                    <a:lnTo>
                      <a:pt x="361" y="553"/>
                    </a:lnTo>
                    <a:lnTo>
                      <a:pt x="374" y="553"/>
                    </a:lnTo>
                    <a:lnTo>
                      <a:pt x="386" y="550"/>
                    </a:lnTo>
                    <a:lnTo>
                      <a:pt x="396" y="550"/>
                    </a:lnTo>
                    <a:lnTo>
                      <a:pt x="407" y="545"/>
                    </a:lnTo>
                    <a:lnTo>
                      <a:pt x="415" y="537"/>
                    </a:lnTo>
                    <a:lnTo>
                      <a:pt x="421" y="523"/>
                    </a:lnTo>
                    <a:lnTo>
                      <a:pt x="421" y="509"/>
                    </a:lnTo>
                    <a:lnTo>
                      <a:pt x="418" y="499"/>
                    </a:lnTo>
                    <a:lnTo>
                      <a:pt x="412" y="488"/>
                    </a:lnTo>
                    <a:lnTo>
                      <a:pt x="402" y="483"/>
                    </a:lnTo>
                    <a:lnTo>
                      <a:pt x="391" y="479"/>
                    </a:lnTo>
                    <a:lnTo>
                      <a:pt x="377" y="477"/>
                    </a:lnTo>
                    <a:lnTo>
                      <a:pt x="366" y="477"/>
                    </a:lnTo>
                    <a:lnTo>
                      <a:pt x="356" y="477"/>
                    </a:lnTo>
                    <a:lnTo>
                      <a:pt x="342" y="477"/>
                    </a:lnTo>
                    <a:lnTo>
                      <a:pt x="331" y="477"/>
                    </a:lnTo>
                    <a:lnTo>
                      <a:pt x="322" y="477"/>
                    </a:lnTo>
                    <a:lnTo>
                      <a:pt x="312" y="477"/>
                    </a:lnTo>
                    <a:lnTo>
                      <a:pt x="298" y="463"/>
                    </a:lnTo>
                    <a:lnTo>
                      <a:pt x="285" y="447"/>
                    </a:lnTo>
                    <a:lnTo>
                      <a:pt x="271" y="430"/>
                    </a:lnTo>
                    <a:lnTo>
                      <a:pt x="260" y="414"/>
                    </a:lnTo>
                    <a:lnTo>
                      <a:pt x="246" y="401"/>
                    </a:lnTo>
                    <a:lnTo>
                      <a:pt x="235" y="384"/>
                    </a:lnTo>
                    <a:lnTo>
                      <a:pt x="225" y="368"/>
                    </a:lnTo>
                    <a:lnTo>
                      <a:pt x="211" y="354"/>
                    </a:lnTo>
                    <a:lnTo>
                      <a:pt x="214" y="338"/>
                    </a:lnTo>
                    <a:lnTo>
                      <a:pt x="216" y="324"/>
                    </a:lnTo>
                    <a:lnTo>
                      <a:pt x="214" y="313"/>
                    </a:lnTo>
                    <a:lnTo>
                      <a:pt x="200" y="302"/>
                    </a:lnTo>
                    <a:lnTo>
                      <a:pt x="202" y="292"/>
                    </a:lnTo>
                    <a:lnTo>
                      <a:pt x="197" y="283"/>
                    </a:lnTo>
                    <a:lnTo>
                      <a:pt x="189" y="278"/>
                    </a:lnTo>
                    <a:lnTo>
                      <a:pt x="186" y="267"/>
                    </a:lnTo>
                    <a:lnTo>
                      <a:pt x="120" y="177"/>
                    </a:lnTo>
                    <a:lnTo>
                      <a:pt x="137" y="175"/>
                    </a:lnTo>
                    <a:lnTo>
                      <a:pt x="154" y="171"/>
                    </a:lnTo>
                    <a:lnTo>
                      <a:pt x="167" y="169"/>
                    </a:lnTo>
                    <a:lnTo>
                      <a:pt x="175" y="157"/>
                    </a:lnTo>
                    <a:lnTo>
                      <a:pt x="175" y="150"/>
                    </a:lnTo>
                    <a:lnTo>
                      <a:pt x="178" y="141"/>
                    </a:lnTo>
                    <a:lnTo>
                      <a:pt x="181" y="134"/>
                    </a:lnTo>
                    <a:lnTo>
                      <a:pt x="181" y="128"/>
                    </a:lnTo>
                    <a:lnTo>
                      <a:pt x="170" y="117"/>
                    </a:lnTo>
                    <a:lnTo>
                      <a:pt x="156" y="106"/>
                    </a:lnTo>
                    <a:lnTo>
                      <a:pt x="142" y="101"/>
                    </a:lnTo>
                    <a:lnTo>
                      <a:pt x="129" y="95"/>
                    </a:lnTo>
                    <a:lnTo>
                      <a:pt x="115" y="93"/>
                    </a:lnTo>
                    <a:lnTo>
                      <a:pt x="99" y="93"/>
                    </a:lnTo>
                    <a:lnTo>
                      <a:pt x="85" y="95"/>
                    </a:lnTo>
                    <a:lnTo>
                      <a:pt x="69" y="98"/>
                    </a:lnTo>
                    <a:lnTo>
                      <a:pt x="0" y="8"/>
                    </a:lnTo>
                    <a:lnTo>
                      <a:pt x="12" y="5"/>
                    </a:lnTo>
                    <a:lnTo>
                      <a:pt x="23" y="3"/>
                    </a:lnTo>
                    <a:lnTo>
                      <a:pt x="34" y="3"/>
                    </a:lnTo>
                    <a:lnTo>
                      <a:pt x="44" y="8"/>
                    </a:lnTo>
                    <a:lnTo>
                      <a:pt x="64" y="5"/>
                    </a:lnTo>
                    <a:lnTo>
                      <a:pt x="80" y="3"/>
                    </a:lnTo>
                    <a:lnTo>
                      <a:pt x="96" y="0"/>
                    </a:lnTo>
                    <a:lnTo>
                      <a:pt x="110" y="3"/>
                    </a:lnTo>
                    <a:lnTo>
                      <a:pt x="211" y="136"/>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88" name="Freeform 31"/>
              <p:cNvSpPr>
                <a:spLocks/>
              </p:cNvSpPr>
              <p:nvPr/>
            </p:nvSpPr>
            <p:spPr bwMode="auto">
              <a:xfrm>
                <a:off x="2702" y="2062"/>
                <a:ext cx="83" cy="205"/>
              </a:xfrm>
              <a:custGeom>
                <a:avLst/>
                <a:gdLst>
                  <a:gd name="T0" fmla="*/ 2 w 329"/>
                  <a:gd name="T1" fmla="*/ 1 h 820"/>
                  <a:gd name="T2" fmla="*/ 3 w 329"/>
                  <a:gd name="T3" fmla="*/ 2 h 820"/>
                  <a:gd name="T4" fmla="*/ 3 w 329"/>
                  <a:gd name="T5" fmla="*/ 2 h 820"/>
                  <a:gd name="T6" fmla="*/ 4 w 329"/>
                  <a:gd name="T7" fmla="*/ 3 h 820"/>
                  <a:gd name="T8" fmla="*/ 4 w 329"/>
                  <a:gd name="T9" fmla="*/ 4 h 820"/>
                  <a:gd name="T10" fmla="*/ 6 w 329"/>
                  <a:gd name="T11" fmla="*/ 8 h 820"/>
                  <a:gd name="T12" fmla="*/ 8 w 329"/>
                  <a:gd name="T13" fmla="*/ 13 h 820"/>
                  <a:gd name="T14" fmla="*/ 10 w 329"/>
                  <a:gd name="T15" fmla="*/ 18 h 820"/>
                  <a:gd name="T16" fmla="*/ 12 w 329"/>
                  <a:gd name="T17" fmla="*/ 22 h 820"/>
                  <a:gd name="T18" fmla="*/ 14 w 329"/>
                  <a:gd name="T19" fmla="*/ 27 h 820"/>
                  <a:gd name="T20" fmla="*/ 16 w 329"/>
                  <a:gd name="T21" fmla="*/ 31 h 820"/>
                  <a:gd name="T22" fmla="*/ 18 w 329"/>
                  <a:gd name="T23" fmla="*/ 35 h 820"/>
                  <a:gd name="T24" fmla="*/ 20 w 329"/>
                  <a:gd name="T25" fmla="*/ 40 h 820"/>
                  <a:gd name="T26" fmla="*/ 21 w 329"/>
                  <a:gd name="T27" fmla="*/ 43 h 820"/>
                  <a:gd name="T28" fmla="*/ 21 w 329"/>
                  <a:gd name="T29" fmla="*/ 45 h 820"/>
                  <a:gd name="T30" fmla="*/ 21 w 329"/>
                  <a:gd name="T31" fmla="*/ 48 h 820"/>
                  <a:gd name="T32" fmla="*/ 21 w 329"/>
                  <a:gd name="T33" fmla="*/ 51 h 820"/>
                  <a:gd name="T34" fmla="*/ 21 w 329"/>
                  <a:gd name="T35" fmla="*/ 51 h 820"/>
                  <a:gd name="T36" fmla="*/ 20 w 329"/>
                  <a:gd name="T37" fmla="*/ 51 h 820"/>
                  <a:gd name="T38" fmla="*/ 20 w 329"/>
                  <a:gd name="T39" fmla="*/ 51 h 820"/>
                  <a:gd name="T40" fmla="*/ 19 w 329"/>
                  <a:gd name="T41" fmla="*/ 51 h 820"/>
                  <a:gd name="T42" fmla="*/ 20 w 329"/>
                  <a:gd name="T43" fmla="*/ 51 h 820"/>
                  <a:gd name="T44" fmla="*/ 19 w 329"/>
                  <a:gd name="T45" fmla="*/ 51 h 820"/>
                  <a:gd name="T46" fmla="*/ 19 w 329"/>
                  <a:gd name="T47" fmla="*/ 51 h 820"/>
                  <a:gd name="T48" fmla="*/ 19 w 329"/>
                  <a:gd name="T49" fmla="*/ 50 h 820"/>
                  <a:gd name="T50" fmla="*/ 20 w 329"/>
                  <a:gd name="T51" fmla="*/ 49 h 820"/>
                  <a:gd name="T52" fmla="*/ 21 w 329"/>
                  <a:gd name="T53" fmla="*/ 45 h 820"/>
                  <a:gd name="T54" fmla="*/ 20 w 329"/>
                  <a:gd name="T55" fmla="*/ 42 h 820"/>
                  <a:gd name="T56" fmla="*/ 19 w 329"/>
                  <a:gd name="T57" fmla="*/ 41 h 820"/>
                  <a:gd name="T58" fmla="*/ 19 w 329"/>
                  <a:gd name="T59" fmla="*/ 43 h 820"/>
                  <a:gd name="T60" fmla="*/ 19 w 329"/>
                  <a:gd name="T61" fmla="*/ 45 h 820"/>
                  <a:gd name="T62" fmla="*/ 19 w 329"/>
                  <a:gd name="T63" fmla="*/ 47 h 820"/>
                  <a:gd name="T64" fmla="*/ 19 w 329"/>
                  <a:gd name="T65" fmla="*/ 50 h 820"/>
                  <a:gd name="T66" fmla="*/ 17 w 329"/>
                  <a:gd name="T67" fmla="*/ 44 h 820"/>
                  <a:gd name="T68" fmla="*/ 14 w 329"/>
                  <a:gd name="T69" fmla="*/ 39 h 820"/>
                  <a:gd name="T70" fmla="*/ 12 w 329"/>
                  <a:gd name="T71" fmla="*/ 34 h 820"/>
                  <a:gd name="T72" fmla="*/ 10 w 329"/>
                  <a:gd name="T73" fmla="*/ 28 h 820"/>
                  <a:gd name="T74" fmla="*/ 7 w 329"/>
                  <a:gd name="T75" fmla="*/ 23 h 820"/>
                  <a:gd name="T76" fmla="*/ 5 w 329"/>
                  <a:gd name="T77" fmla="*/ 18 h 820"/>
                  <a:gd name="T78" fmla="*/ 3 w 329"/>
                  <a:gd name="T79" fmla="*/ 12 h 820"/>
                  <a:gd name="T80" fmla="*/ 0 w 329"/>
                  <a:gd name="T81" fmla="*/ 7 h 820"/>
                  <a:gd name="T82" fmla="*/ 0 w 329"/>
                  <a:gd name="T83" fmla="*/ 5 h 820"/>
                  <a:gd name="T84" fmla="*/ 1 w 329"/>
                  <a:gd name="T85" fmla="*/ 3 h 820"/>
                  <a:gd name="T86" fmla="*/ 1 w 329"/>
                  <a:gd name="T87" fmla="*/ 2 h 820"/>
                  <a:gd name="T88" fmla="*/ 1 w 329"/>
                  <a:gd name="T89" fmla="*/ 0 h 820"/>
                  <a:gd name="T90" fmla="*/ 2 w 329"/>
                  <a:gd name="T91" fmla="*/ 0 h 820"/>
                  <a:gd name="T92" fmla="*/ 2 w 329"/>
                  <a:gd name="T93" fmla="*/ 0 h 820"/>
                  <a:gd name="T94" fmla="*/ 2 w 329"/>
                  <a:gd name="T95" fmla="*/ 1 h 820"/>
                  <a:gd name="T96" fmla="*/ 2 w 329"/>
                  <a:gd name="T97" fmla="*/ 1 h 82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29" h="820">
                    <a:moveTo>
                      <a:pt x="35" y="11"/>
                    </a:moveTo>
                    <a:lnTo>
                      <a:pt x="38" y="25"/>
                    </a:lnTo>
                    <a:lnTo>
                      <a:pt x="46" y="35"/>
                    </a:lnTo>
                    <a:lnTo>
                      <a:pt x="54" y="48"/>
                    </a:lnTo>
                    <a:lnTo>
                      <a:pt x="59" y="60"/>
                    </a:lnTo>
                    <a:lnTo>
                      <a:pt x="89" y="133"/>
                    </a:lnTo>
                    <a:lnTo>
                      <a:pt x="122" y="204"/>
                    </a:lnTo>
                    <a:lnTo>
                      <a:pt x="155" y="278"/>
                    </a:lnTo>
                    <a:lnTo>
                      <a:pt x="188" y="349"/>
                    </a:lnTo>
                    <a:lnTo>
                      <a:pt x="220" y="422"/>
                    </a:lnTo>
                    <a:lnTo>
                      <a:pt x="253" y="492"/>
                    </a:lnTo>
                    <a:lnTo>
                      <a:pt x="289" y="563"/>
                    </a:lnTo>
                    <a:lnTo>
                      <a:pt x="321" y="634"/>
                    </a:lnTo>
                    <a:lnTo>
                      <a:pt x="324" y="678"/>
                    </a:lnTo>
                    <a:lnTo>
                      <a:pt x="326" y="724"/>
                    </a:lnTo>
                    <a:lnTo>
                      <a:pt x="329" y="768"/>
                    </a:lnTo>
                    <a:lnTo>
                      <a:pt x="329" y="814"/>
                    </a:lnTo>
                    <a:lnTo>
                      <a:pt x="324" y="814"/>
                    </a:lnTo>
                    <a:lnTo>
                      <a:pt x="319" y="818"/>
                    </a:lnTo>
                    <a:lnTo>
                      <a:pt x="313" y="820"/>
                    </a:lnTo>
                    <a:lnTo>
                      <a:pt x="305" y="820"/>
                    </a:lnTo>
                    <a:lnTo>
                      <a:pt x="308" y="814"/>
                    </a:lnTo>
                    <a:lnTo>
                      <a:pt x="305" y="812"/>
                    </a:lnTo>
                    <a:lnTo>
                      <a:pt x="303" y="806"/>
                    </a:lnTo>
                    <a:lnTo>
                      <a:pt x="303" y="800"/>
                    </a:lnTo>
                    <a:lnTo>
                      <a:pt x="319" y="779"/>
                    </a:lnTo>
                    <a:lnTo>
                      <a:pt x="324" y="719"/>
                    </a:lnTo>
                    <a:lnTo>
                      <a:pt x="316" y="664"/>
                    </a:lnTo>
                    <a:lnTo>
                      <a:pt x="299" y="651"/>
                    </a:lnTo>
                    <a:lnTo>
                      <a:pt x="299" y="689"/>
                    </a:lnTo>
                    <a:lnTo>
                      <a:pt x="303" y="722"/>
                    </a:lnTo>
                    <a:lnTo>
                      <a:pt x="303" y="757"/>
                    </a:lnTo>
                    <a:lnTo>
                      <a:pt x="299" y="795"/>
                    </a:lnTo>
                    <a:lnTo>
                      <a:pt x="261" y="708"/>
                    </a:lnTo>
                    <a:lnTo>
                      <a:pt x="223" y="623"/>
                    </a:lnTo>
                    <a:lnTo>
                      <a:pt x="185" y="536"/>
                    </a:lnTo>
                    <a:lnTo>
                      <a:pt x="149" y="452"/>
                    </a:lnTo>
                    <a:lnTo>
                      <a:pt x="112" y="365"/>
                    </a:lnTo>
                    <a:lnTo>
                      <a:pt x="73" y="280"/>
                    </a:lnTo>
                    <a:lnTo>
                      <a:pt x="38" y="193"/>
                    </a:lnTo>
                    <a:lnTo>
                      <a:pt x="0" y="108"/>
                    </a:lnTo>
                    <a:lnTo>
                      <a:pt x="2" y="81"/>
                    </a:lnTo>
                    <a:lnTo>
                      <a:pt x="8" y="51"/>
                    </a:lnTo>
                    <a:lnTo>
                      <a:pt x="13" y="25"/>
                    </a:lnTo>
                    <a:lnTo>
                      <a:pt x="21" y="0"/>
                    </a:lnTo>
                    <a:lnTo>
                      <a:pt x="27" y="0"/>
                    </a:lnTo>
                    <a:lnTo>
                      <a:pt x="32" y="2"/>
                    </a:lnTo>
                    <a:lnTo>
                      <a:pt x="35" y="7"/>
                    </a:lnTo>
                    <a:lnTo>
                      <a:pt x="35" y="11"/>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89" name="Freeform 32"/>
              <p:cNvSpPr>
                <a:spLocks/>
              </p:cNvSpPr>
              <p:nvPr/>
            </p:nvSpPr>
            <p:spPr bwMode="auto">
              <a:xfrm>
                <a:off x="2780" y="2064"/>
                <a:ext cx="281" cy="106"/>
              </a:xfrm>
              <a:custGeom>
                <a:avLst/>
                <a:gdLst>
                  <a:gd name="T0" fmla="*/ 69 w 1126"/>
                  <a:gd name="T1" fmla="*/ 18 h 423"/>
                  <a:gd name="T2" fmla="*/ 66 w 1126"/>
                  <a:gd name="T3" fmla="*/ 19 h 423"/>
                  <a:gd name="T4" fmla="*/ 63 w 1126"/>
                  <a:gd name="T5" fmla="*/ 20 h 423"/>
                  <a:gd name="T6" fmla="*/ 59 w 1126"/>
                  <a:gd name="T7" fmla="*/ 20 h 423"/>
                  <a:gd name="T8" fmla="*/ 55 w 1126"/>
                  <a:gd name="T9" fmla="*/ 21 h 423"/>
                  <a:gd name="T10" fmla="*/ 50 w 1126"/>
                  <a:gd name="T11" fmla="*/ 22 h 423"/>
                  <a:gd name="T12" fmla="*/ 44 w 1126"/>
                  <a:gd name="T13" fmla="*/ 23 h 423"/>
                  <a:gd name="T14" fmla="*/ 39 w 1126"/>
                  <a:gd name="T15" fmla="*/ 23 h 423"/>
                  <a:gd name="T16" fmla="*/ 34 w 1126"/>
                  <a:gd name="T17" fmla="*/ 24 h 423"/>
                  <a:gd name="T18" fmla="*/ 28 w 1126"/>
                  <a:gd name="T19" fmla="*/ 25 h 423"/>
                  <a:gd name="T20" fmla="*/ 23 w 1126"/>
                  <a:gd name="T21" fmla="*/ 25 h 423"/>
                  <a:gd name="T22" fmla="*/ 18 w 1126"/>
                  <a:gd name="T23" fmla="*/ 26 h 423"/>
                  <a:gd name="T24" fmla="*/ 14 w 1126"/>
                  <a:gd name="T25" fmla="*/ 27 h 423"/>
                  <a:gd name="T26" fmla="*/ 12 w 1126"/>
                  <a:gd name="T27" fmla="*/ 27 h 423"/>
                  <a:gd name="T28" fmla="*/ 11 w 1126"/>
                  <a:gd name="T29" fmla="*/ 26 h 423"/>
                  <a:gd name="T30" fmla="*/ 9 w 1126"/>
                  <a:gd name="T31" fmla="*/ 26 h 423"/>
                  <a:gd name="T32" fmla="*/ 7 w 1126"/>
                  <a:gd name="T33" fmla="*/ 24 h 423"/>
                  <a:gd name="T34" fmla="*/ 5 w 1126"/>
                  <a:gd name="T35" fmla="*/ 20 h 423"/>
                  <a:gd name="T36" fmla="*/ 3 w 1126"/>
                  <a:gd name="T37" fmla="*/ 16 h 423"/>
                  <a:gd name="T38" fmla="*/ 1 w 1126"/>
                  <a:gd name="T39" fmla="*/ 12 h 423"/>
                  <a:gd name="T40" fmla="*/ 2 w 1126"/>
                  <a:gd name="T41" fmla="*/ 13 h 423"/>
                  <a:gd name="T42" fmla="*/ 9 w 1126"/>
                  <a:gd name="T43" fmla="*/ 18 h 423"/>
                  <a:gd name="T44" fmla="*/ 16 w 1126"/>
                  <a:gd name="T45" fmla="*/ 21 h 423"/>
                  <a:gd name="T46" fmla="*/ 25 w 1126"/>
                  <a:gd name="T47" fmla="*/ 23 h 423"/>
                  <a:gd name="T48" fmla="*/ 34 w 1126"/>
                  <a:gd name="T49" fmla="*/ 23 h 423"/>
                  <a:gd name="T50" fmla="*/ 43 w 1126"/>
                  <a:gd name="T51" fmla="*/ 22 h 423"/>
                  <a:gd name="T52" fmla="*/ 50 w 1126"/>
                  <a:gd name="T53" fmla="*/ 19 h 423"/>
                  <a:gd name="T54" fmla="*/ 57 w 1126"/>
                  <a:gd name="T55" fmla="*/ 15 h 423"/>
                  <a:gd name="T56" fmla="*/ 60 w 1126"/>
                  <a:gd name="T57" fmla="*/ 10 h 423"/>
                  <a:gd name="T58" fmla="*/ 60 w 1126"/>
                  <a:gd name="T59" fmla="*/ 3 h 423"/>
                  <a:gd name="T60" fmla="*/ 60 w 1126"/>
                  <a:gd name="T61" fmla="*/ 2 h 423"/>
                  <a:gd name="T62" fmla="*/ 63 w 1126"/>
                  <a:gd name="T63" fmla="*/ 6 h 423"/>
                  <a:gd name="T64" fmla="*/ 66 w 1126"/>
                  <a:gd name="T65" fmla="*/ 10 h 423"/>
                  <a:gd name="T66" fmla="*/ 69 w 1126"/>
                  <a:gd name="T67" fmla="*/ 15 h 4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26" h="423">
                    <a:moveTo>
                      <a:pt x="1126" y="262"/>
                    </a:moveTo>
                    <a:lnTo>
                      <a:pt x="1104" y="278"/>
                    </a:lnTo>
                    <a:lnTo>
                      <a:pt x="1082" y="292"/>
                    </a:lnTo>
                    <a:lnTo>
                      <a:pt x="1058" y="301"/>
                    </a:lnTo>
                    <a:lnTo>
                      <a:pt x="1034" y="306"/>
                    </a:lnTo>
                    <a:lnTo>
                      <a:pt x="1006" y="312"/>
                    </a:lnTo>
                    <a:lnTo>
                      <a:pt x="979" y="314"/>
                    </a:lnTo>
                    <a:lnTo>
                      <a:pt x="952" y="317"/>
                    </a:lnTo>
                    <a:lnTo>
                      <a:pt x="924" y="322"/>
                    </a:lnTo>
                    <a:lnTo>
                      <a:pt x="881" y="331"/>
                    </a:lnTo>
                    <a:lnTo>
                      <a:pt x="839" y="336"/>
                    </a:lnTo>
                    <a:lnTo>
                      <a:pt x="796" y="344"/>
                    </a:lnTo>
                    <a:lnTo>
                      <a:pt x="752" y="349"/>
                    </a:lnTo>
                    <a:lnTo>
                      <a:pt x="712" y="358"/>
                    </a:lnTo>
                    <a:lnTo>
                      <a:pt x="668" y="363"/>
                    </a:lnTo>
                    <a:lnTo>
                      <a:pt x="625" y="368"/>
                    </a:lnTo>
                    <a:lnTo>
                      <a:pt x="584" y="374"/>
                    </a:lnTo>
                    <a:lnTo>
                      <a:pt x="540" y="379"/>
                    </a:lnTo>
                    <a:lnTo>
                      <a:pt x="499" y="388"/>
                    </a:lnTo>
                    <a:lnTo>
                      <a:pt x="455" y="393"/>
                    </a:lnTo>
                    <a:lnTo>
                      <a:pt x="414" y="399"/>
                    </a:lnTo>
                    <a:lnTo>
                      <a:pt x="371" y="404"/>
                    </a:lnTo>
                    <a:lnTo>
                      <a:pt x="330" y="409"/>
                    </a:lnTo>
                    <a:lnTo>
                      <a:pt x="287" y="418"/>
                    </a:lnTo>
                    <a:lnTo>
                      <a:pt x="246" y="423"/>
                    </a:lnTo>
                    <a:lnTo>
                      <a:pt x="232" y="423"/>
                    </a:lnTo>
                    <a:lnTo>
                      <a:pt x="216" y="423"/>
                    </a:lnTo>
                    <a:lnTo>
                      <a:pt x="202" y="423"/>
                    </a:lnTo>
                    <a:lnTo>
                      <a:pt x="188" y="420"/>
                    </a:lnTo>
                    <a:lnTo>
                      <a:pt x="172" y="420"/>
                    </a:lnTo>
                    <a:lnTo>
                      <a:pt x="158" y="415"/>
                    </a:lnTo>
                    <a:lnTo>
                      <a:pt x="145" y="412"/>
                    </a:lnTo>
                    <a:lnTo>
                      <a:pt x="131" y="407"/>
                    </a:lnTo>
                    <a:lnTo>
                      <a:pt x="112" y="379"/>
                    </a:lnTo>
                    <a:lnTo>
                      <a:pt x="96" y="349"/>
                    </a:lnTo>
                    <a:lnTo>
                      <a:pt x="80" y="319"/>
                    </a:lnTo>
                    <a:lnTo>
                      <a:pt x="66" y="289"/>
                    </a:lnTo>
                    <a:lnTo>
                      <a:pt x="50" y="257"/>
                    </a:lnTo>
                    <a:lnTo>
                      <a:pt x="33" y="227"/>
                    </a:lnTo>
                    <a:lnTo>
                      <a:pt x="16" y="197"/>
                    </a:lnTo>
                    <a:lnTo>
                      <a:pt x="0" y="167"/>
                    </a:lnTo>
                    <a:lnTo>
                      <a:pt x="39" y="208"/>
                    </a:lnTo>
                    <a:lnTo>
                      <a:pt x="85" y="246"/>
                    </a:lnTo>
                    <a:lnTo>
                      <a:pt x="140" y="278"/>
                    </a:lnTo>
                    <a:lnTo>
                      <a:pt x="200" y="306"/>
                    </a:lnTo>
                    <a:lnTo>
                      <a:pt x="265" y="328"/>
                    </a:lnTo>
                    <a:lnTo>
                      <a:pt x="333" y="347"/>
                    </a:lnTo>
                    <a:lnTo>
                      <a:pt x="404" y="358"/>
                    </a:lnTo>
                    <a:lnTo>
                      <a:pt x="478" y="363"/>
                    </a:lnTo>
                    <a:lnTo>
                      <a:pt x="549" y="363"/>
                    </a:lnTo>
                    <a:lnTo>
                      <a:pt x="619" y="358"/>
                    </a:lnTo>
                    <a:lnTo>
                      <a:pt x="687" y="349"/>
                    </a:lnTo>
                    <a:lnTo>
                      <a:pt x="750" y="331"/>
                    </a:lnTo>
                    <a:lnTo>
                      <a:pt x="809" y="308"/>
                    </a:lnTo>
                    <a:lnTo>
                      <a:pt x="864" y="278"/>
                    </a:lnTo>
                    <a:lnTo>
                      <a:pt x="908" y="243"/>
                    </a:lnTo>
                    <a:lnTo>
                      <a:pt x="946" y="202"/>
                    </a:lnTo>
                    <a:lnTo>
                      <a:pt x="960" y="151"/>
                    </a:lnTo>
                    <a:lnTo>
                      <a:pt x="970" y="96"/>
                    </a:lnTo>
                    <a:lnTo>
                      <a:pt x="968" y="44"/>
                    </a:lnTo>
                    <a:lnTo>
                      <a:pt x="940" y="0"/>
                    </a:lnTo>
                    <a:lnTo>
                      <a:pt x="965" y="31"/>
                    </a:lnTo>
                    <a:lnTo>
                      <a:pt x="990" y="64"/>
                    </a:lnTo>
                    <a:lnTo>
                      <a:pt x="1014" y="96"/>
                    </a:lnTo>
                    <a:lnTo>
                      <a:pt x="1036" y="129"/>
                    </a:lnTo>
                    <a:lnTo>
                      <a:pt x="1058" y="161"/>
                    </a:lnTo>
                    <a:lnTo>
                      <a:pt x="1082" y="195"/>
                    </a:lnTo>
                    <a:lnTo>
                      <a:pt x="1104" y="230"/>
                    </a:lnTo>
                    <a:lnTo>
                      <a:pt x="1126" y="262"/>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90" name="Freeform 33"/>
              <p:cNvSpPr>
                <a:spLocks/>
              </p:cNvSpPr>
              <p:nvPr/>
            </p:nvSpPr>
            <p:spPr bwMode="auto">
              <a:xfrm>
                <a:off x="2646" y="2067"/>
                <a:ext cx="83" cy="211"/>
              </a:xfrm>
              <a:custGeom>
                <a:avLst/>
                <a:gdLst>
                  <a:gd name="T0" fmla="*/ 3 w 330"/>
                  <a:gd name="T1" fmla="*/ 1 h 842"/>
                  <a:gd name="T2" fmla="*/ 3 w 330"/>
                  <a:gd name="T3" fmla="*/ 3 h 842"/>
                  <a:gd name="T4" fmla="*/ 4 w 330"/>
                  <a:gd name="T5" fmla="*/ 4 h 842"/>
                  <a:gd name="T6" fmla="*/ 4 w 330"/>
                  <a:gd name="T7" fmla="*/ 6 h 842"/>
                  <a:gd name="T8" fmla="*/ 5 w 330"/>
                  <a:gd name="T9" fmla="*/ 7 h 842"/>
                  <a:gd name="T10" fmla="*/ 5 w 330"/>
                  <a:gd name="T11" fmla="*/ 7 h 842"/>
                  <a:gd name="T12" fmla="*/ 7 w 330"/>
                  <a:gd name="T13" fmla="*/ 12 h 842"/>
                  <a:gd name="T14" fmla="*/ 9 w 330"/>
                  <a:gd name="T15" fmla="*/ 16 h 842"/>
                  <a:gd name="T16" fmla="*/ 11 w 330"/>
                  <a:gd name="T17" fmla="*/ 21 h 842"/>
                  <a:gd name="T18" fmla="*/ 13 w 330"/>
                  <a:gd name="T19" fmla="*/ 26 h 842"/>
                  <a:gd name="T20" fmla="*/ 15 w 330"/>
                  <a:gd name="T21" fmla="*/ 30 h 842"/>
                  <a:gd name="T22" fmla="*/ 17 w 330"/>
                  <a:gd name="T23" fmla="*/ 35 h 842"/>
                  <a:gd name="T24" fmla="*/ 19 w 330"/>
                  <a:gd name="T25" fmla="*/ 39 h 842"/>
                  <a:gd name="T26" fmla="*/ 21 w 330"/>
                  <a:gd name="T27" fmla="*/ 44 h 842"/>
                  <a:gd name="T28" fmla="*/ 20 w 330"/>
                  <a:gd name="T29" fmla="*/ 46 h 842"/>
                  <a:gd name="T30" fmla="*/ 21 w 330"/>
                  <a:gd name="T31" fmla="*/ 48 h 842"/>
                  <a:gd name="T32" fmla="*/ 21 w 330"/>
                  <a:gd name="T33" fmla="*/ 50 h 842"/>
                  <a:gd name="T34" fmla="*/ 21 w 330"/>
                  <a:gd name="T35" fmla="*/ 51 h 842"/>
                  <a:gd name="T36" fmla="*/ 21 w 330"/>
                  <a:gd name="T37" fmla="*/ 52 h 842"/>
                  <a:gd name="T38" fmla="*/ 20 w 330"/>
                  <a:gd name="T39" fmla="*/ 53 h 842"/>
                  <a:gd name="T40" fmla="*/ 19 w 330"/>
                  <a:gd name="T41" fmla="*/ 53 h 842"/>
                  <a:gd name="T42" fmla="*/ 19 w 330"/>
                  <a:gd name="T43" fmla="*/ 53 h 842"/>
                  <a:gd name="T44" fmla="*/ 16 w 330"/>
                  <a:gd name="T45" fmla="*/ 47 h 842"/>
                  <a:gd name="T46" fmla="*/ 14 w 330"/>
                  <a:gd name="T47" fmla="*/ 41 h 842"/>
                  <a:gd name="T48" fmla="*/ 12 w 330"/>
                  <a:gd name="T49" fmla="*/ 36 h 842"/>
                  <a:gd name="T50" fmla="*/ 9 w 330"/>
                  <a:gd name="T51" fmla="*/ 30 h 842"/>
                  <a:gd name="T52" fmla="*/ 7 w 330"/>
                  <a:gd name="T53" fmla="*/ 24 h 842"/>
                  <a:gd name="T54" fmla="*/ 5 w 330"/>
                  <a:gd name="T55" fmla="*/ 18 h 842"/>
                  <a:gd name="T56" fmla="*/ 3 w 330"/>
                  <a:gd name="T57" fmla="*/ 13 h 842"/>
                  <a:gd name="T58" fmla="*/ 0 w 330"/>
                  <a:gd name="T59" fmla="*/ 7 h 842"/>
                  <a:gd name="T60" fmla="*/ 0 w 330"/>
                  <a:gd name="T61" fmla="*/ 6 h 842"/>
                  <a:gd name="T62" fmla="*/ 0 w 330"/>
                  <a:gd name="T63" fmla="*/ 5 h 842"/>
                  <a:gd name="T64" fmla="*/ 1 w 330"/>
                  <a:gd name="T65" fmla="*/ 3 h 842"/>
                  <a:gd name="T66" fmla="*/ 1 w 330"/>
                  <a:gd name="T67" fmla="*/ 2 h 842"/>
                  <a:gd name="T68" fmla="*/ 1 w 330"/>
                  <a:gd name="T69" fmla="*/ 1 h 842"/>
                  <a:gd name="T70" fmla="*/ 2 w 330"/>
                  <a:gd name="T71" fmla="*/ 0 h 842"/>
                  <a:gd name="T72" fmla="*/ 3 w 330"/>
                  <a:gd name="T73" fmla="*/ 1 h 8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0" h="842">
                    <a:moveTo>
                      <a:pt x="44" y="20"/>
                    </a:moveTo>
                    <a:lnTo>
                      <a:pt x="49" y="44"/>
                    </a:lnTo>
                    <a:lnTo>
                      <a:pt x="58" y="66"/>
                    </a:lnTo>
                    <a:lnTo>
                      <a:pt x="68" y="88"/>
                    </a:lnTo>
                    <a:lnTo>
                      <a:pt x="79" y="113"/>
                    </a:lnTo>
                    <a:lnTo>
                      <a:pt x="84" y="113"/>
                    </a:lnTo>
                    <a:lnTo>
                      <a:pt x="111" y="186"/>
                    </a:lnTo>
                    <a:lnTo>
                      <a:pt x="141" y="260"/>
                    </a:lnTo>
                    <a:lnTo>
                      <a:pt x="171" y="333"/>
                    </a:lnTo>
                    <a:lnTo>
                      <a:pt x="201" y="407"/>
                    </a:lnTo>
                    <a:lnTo>
                      <a:pt x="235" y="480"/>
                    </a:lnTo>
                    <a:lnTo>
                      <a:pt x="265" y="551"/>
                    </a:lnTo>
                    <a:lnTo>
                      <a:pt x="295" y="625"/>
                    </a:lnTo>
                    <a:lnTo>
                      <a:pt x="325" y="699"/>
                    </a:lnTo>
                    <a:lnTo>
                      <a:pt x="322" y="729"/>
                    </a:lnTo>
                    <a:lnTo>
                      <a:pt x="325" y="758"/>
                    </a:lnTo>
                    <a:lnTo>
                      <a:pt x="327" y="791"/>
                    </a:lnTo>
                    <a:lnTo>
                      <a:pt x="330" y="818"/>
                    </a:lnTo>
                    <a:lnTo>
                      <a:pt x="330" y="832"/>
                    </a:lnTo>
                    <a:lnTo>
                      <a:pt x="322" y="840"/>
                    </a:lnTo>
                    <a:lnTo>
                      <a:pt x="308" y="842"/>
                    </a:lnTo>
                    <a:lnTo>
                      <a:pt x="295" y="842"/>
                    </a:lnTo>
                    <a:lnTo>
                      <a:pt x="259" y="750"/>
                    </a:lnTo>
                    <a:lnTo>
                      <a:pt x="221" y="660"/>
                    </a:lnTo>
                    <a:lnTo>
                      <a:pt x="185" y="568"/>
                    </a:lnTo>
                    <a:lnTo>
                      <a:pt x="147" y="474"/>
                    </a:lnTo>
                    <a:lnTo>
                      <a:pt x="111" y="385"/>
                    </a:lnTo>
                    <a:lnTo>
                      <a:pt x="74" y="292"/>
                    </a:lnTo>
                    <a:lnTo>
                      <a:pt x="38" y="202"/>
                    </a:lnTo>
                    <a:lnTo>
                      <a:pt x="0" y="113"/>
                    </a:lnTo>
                    <a:lnTo>
                      <a:pt x="3" y="94"/>
                    </a:lnTo>
                    <a:lnTo>
                      <a:pt x="5" y="71"/>
                    </a:lnTo>
                    <a:lnTo>
                      <a:pt x="8" y="50"/>
                    </a:lnTo>
                    <a:lnTo>
                      <a:pt x="14" y="30"/>
                    </a:lnTo>
                    <a:lnTo>
                      <a:pt x="14" y="12"/>
                    </a:lnTo>
                    <a:lnTo>
                      <a:pt x="33" y="0"/>
                    </a:lnTo>
                    <a:lnTo>
                      <a:pt x="44" y="20"/>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91" name="Freeform 34"/>
              <p:cNvSpPr>
                <a:spLocks/>
              </p:cNvSpPr>
              <p:nvPr/>
            </p:nvSpPr>
            <p:spPr bwMode="auto">
              <a:xfrm>
                <a:off x="2774" y="2073"/>
                <a:ext cx="64" cy="30"/>
              </a:xfrm>
              <a:custGeom>
                <a:avLst/>
                <a:gdLst>
                  <a:gd name="T0" fmla="*/ 14 w 257"/>
                  <a:gd name="T1" fmla="*/ 0 h 120"/>
                  <a:gd name="T2" fmla="*/ 14 w 257"/>
                  <a:gd name="T3" fmla="*/ 1 h 120"/>
                  <a:gd name="T4" fmla="*/ 15 w 257"/>
                  <a:gd name="T5" fmla="*/ 2 h 120"/>
                  <a:gd name="T6" fmla="*/ 15 w 257"/>
                  <a:gd name="T7" fmla="*/ 3 h 120"/>
                  <a:gd name="T8" fmla="*/ 16 w 257"/>
                  <a:gd name="T9" fmla="*/ 4 h 120"/>
                  <a:gd name="T10" fmla="*/ 14 w 257"/>
                  <a:gd name="T11" fmla="*/ 4 h 120"/>
                  <a:gd name="T12" fmla="*/ 13 w 257"/>
                  <a:gd name="T13" fmla="*/ 5 h 120"/>
                  <a:gd name="T14" fmla="*/ 11 w 257"/>
                  <a:gd name="T15" fmla="*/ 5 h 120"/>
                  <a:gd name="T16" fmla="*/ 9 w 257"/>
                  <a:gd name="T17" fmla="*/ 6 h 120"/>
                  <a:gd name="T18" fmla="*/ 8 w 257"/>
                  <a:gd name="T19" fmla="*/ 6 h 120"/>
                  <a:gd name="T20" fmla="*/ 6 w 257"/>
                  <a:gd name="T21" fmla="*/ 7 h 120"/>
                  <a:gd name="T22" fmla="*/ 4 w 257"/>
                  <a:gd name="T23" fmla="*/ 7 h 120"/>
                  <a:gd name="T24" fmla="*/ 3 w 257"/>
                  <a:gd name="T25" fmla="*/ 8 h 120"/>
                  <a:gd name="T26" fmla="*/ 2 w 257"/>
                  <a:gd name="T27" fmla="*/ 6 h 120"/>
                  <a:gd name="T28" fmla="*/ 1 w 257"/>
                  <a:gd name="T29" fmla="*/ 5 h 120"/>
                  <a:gd name="T30" fmla="*/ 1 w 257"/>
                  <a:gd name="T31" fmla="*/ 3 h 120"/>
                  <a:gd name="T32" fmla="*/ 0 w 257"/>
                  <a:gd name="T33" fmla="*/ 2 h 120"/>
                  <a:gd name="T34" fmla="*/ 2 w 257"/>
                  <a:gd name="T35" fmla="*/ 1 h 120"/>
                  <a:gd name="T36" fmla="*/ 3 w 257"/>
                  <a:gd name="T37" fmla="*/ 1 h 120"/>
                  <a:gd name="T38" fmla="*/ 5 w 257"/>
                  <a:gd name="T39" fmla="*/ 1 h 120"/>
                  <a:gd name="T40" fmla="*/ 7 w 257"/>
                  <a:gd name="T41" fmla="*/ 0 h 120"/>
                  <a:gd name="T42" fmla="*/ 9 w 257"/>
                  <a:gd name="T43" fmla="*/ 0 h 120"/>
                  <a:gd name="T44" fmla="*/ 10 w 257"/>
                  <a:gd name="T45" fmla="*/ 0 h 120"/>
                  <a:gd name="T46" fmla="*/ 12 w 257"/>
                  <a:gd name="T47" fmla="*/ 0 h 120"/>
                  <a:gd name="T48" fmla="*/ 14 w 257"/>
                  <a:gd name="T49" fmla="*/ 0 h 1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57" h="120">
                    <a:moveTo>
                      <a:pt x="227" y="0"/>
                    </a:moveTo>
                    <a:lnTo>
                      <a:pt x="230" y="19"/>
                    </a:lnTo>
                    <a:lnTo>
                      <a:pt x="238" y="30"/>
                    </a:lnTo>
                    <a:lnTo>
                      <a:pt x="248" y="38"/>
                    </a:lnTo>
                    <a:lnTo>
                      <a:pt x="257" y="60"/>
                    </a:lnTo>
                    <a:lnTo>
                      <a:pt x="230" y="69"/>
                    </a:lnTo>
                    <a:lnTo>
                      <a:pt x="205" y="76"/>
                    </a:lnTo>
                    <a:lnTo>
                      <a:pt x="178" y="85"/>
                    </a:lnTo>
                    <a:lnTo>
                      <a:pt x="151" y="90"/>
                    </a:lnTo>
                    <a:lnTo>
                      <a:pt x="124" y="99"/>
                    </a:lnTo>
                    <a:lnTo>
                      <a:pt x="99" y="106"/>
                    </a:lnTo>
                    <a:lnTo>
                      <a:pt x="71" y="111"/>
                    </a:lnTo>
                    <a:lnTo>
                      <a:pt x="44" y="120"/>
                    </a:lnTo>
                    <a:lnTo>
                      <a:pt x="31" y="99"/>
                    </a:lnTo>
                    <a:lnTo>
                      <a:pt x="20" y="74"/>
                    </a:lnTo>
                    <a:lnTo>
                      <a:pt x="11" y="49"/>
                    </a:lnTo>
                    <a:lnTo>
                      <a:pt x="0" y="22"/>
                    </a:lnTo>
                    <a:lnTo>
                      <a:pt x="28" y="19"/>
                    </a:lnTo>
                    <a:lnTo>
                      <a:pt x="58" y="14"/>
                    </a:lnTo>
                    <a:lnTo>
                      <a:pt x="85" y="11"/>
                    </a:lnTo>
                    <a:lnTo>
                      <a:pt x="112" y="5"/>
                    </a:lnTo>
                    <a:lnTo>
                      <a:pt x="140" y="3"/>
                    </a:lnTo>
                    <a:lnTo>
                      <a:pt x="167" y="3"/>
                    </a:lnTo>
                    <a:lnTo>
                      <a:pt x="197" y="0"/>
                    </a:lnTo>
                    <a:lnTo>
                      <a:pt x="227"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92" name="Freeform 35"/>
              <p:cNvSpPr>
                <a:spLocks/>
              </p:cNvSpPr>
              <p:nvPr/>
            </p:nvSpPr>
            <p:spPr bwMode="auto">
              <a:xfrm>
                <a:off x="2617" y="2073"/>
                <a:ext cx="78" cy="209"/>
              </a:xfrm>
              <a:custGeom>
                <a:avLst/>
                <a:gdLst>
                  <a:gd name="T0" fmla="*/ 2 w 311"/>
                  <a:gd name="T1" fmla="*/ 2 h 834"/>
                  <a:gd name="T2" fmla="*/ 4 w 311"/>
                  <a:gd name="T3" fmla="*/ 7 h 834"/>
                  <a:gd name="T4" fmla="*/ 6 w 311"/>
                  <a:gd name="T5" fmla="*/ 12 h 834"/>
                  <a:gd name="T6" fmla="*/ 8 w 311"/>
                  <a:gd name="T7" fmla="*/ 17 h 834"/>
                  <a:gd name="T8" fmla="*/ 10 w 311"/>
                  <a:gd name="T9" fmla="*/ 22 h 834"/>
                  <a:gd name="T10" fmla="*/ 12 w 311"/>
                  <a:gd name="T11" fmla="*/ 27 h 834"/>
                  <a:gd name="T12" fmla="*/ 14 w 311"/>
                  <a:gd name="T13" fmla="*/ 32 h 834"/>
                  <a:gd name="T14" fmla="*/ 16 w 311"/>
                  <a:gd name="T15" fmla="*/ 37 h 834"/>
                  <a:gd name="T16" fmla="*/ 18 w 311"/>
                  <a:gd name="T17" fmla="*/ 43 h 834"/>
                  <a:gd name="T18" fmla="*/ 19 w 311"/>
                  <a:gd name="T19" fmla="*/ 45 h 834"/>
                  <a:gd name="T20" fmla="*/ 19 w 311"/>
                  <a:gd name="T21" fmla="*/ 47 h 834"/>
                  <a:gd name="T22" fmla="*/ 19 w 311"/>
                  <a:gd name="T23" fmla="*/ 50 h 834"/>
                  <a:gd name="T24" fmla="*/ 20 w 311"/>
                  <a:gd name="T25" fmla="*/ 52 h 834"/>
                  <a:gd name="T26" fmla="*/ 19 w 311"/>
                  <a:gd name="T27" fmla="*/ 52 h 834"/>
                  <a:gd name="T28" fmla="*/ 18 w 311"/>
                  <a:gd name="T29" fmla="*/ 52 h 834"/>
                  <a:gd name="T30" fmla="*/ 18 w 311"/>
                  <a:gd name="T31" fmla="*/ 52 h 834"/>
                  <a:gd name="T32" fmla="*/ 17 w 311"/>
                  <a:gd name="T33" fmla="*/ 52 h 834"/>
                  <a:gd name="T34" fmla="*/ 15 w 311"/>
                  <a:gd name="T35" fmla="*/ 47 h 834"/>
                  <a:gd name="T36" fmla="*/ 13 w 311"/>
                  <a:gd name="T37" fmla="*/ 41 h 834"/>
                  <a:gd name="T38" fmla="*/ 11 w 311"/>
                  <a:gd name="T39" fmla="*/ 36 h 834"/>
                  <a:gd name="T40" fmla="*/ 9 w 311"/>
                  <a:gd name="T41" fmla="*/ 31 h 834"/>
                  <a:gd name="T42" fmla="*/ 6 w 311"/>
                  <a:gd name="T43" fmla="*/ 25 h 834"/>
                  <a:gd name="T44" fmla="*/ 4 w 311"/>
                  <a:gd name="T45" fmla="*/ 19 h 834"/>
                  <a:gd name="T46" fmla="*/ 2 w 311"/>
                  <a:gd name="T47" fmla="*/ 14 h 834"/>
                  <a:gd name="T48" fmla="*/ 0 w 311"/>
                  <a:gd name="T49" fmla="*/ 8 h 834"/>
                  <a:gd name="T50" fmla="*/ 0 w 311"/>
                  <a:gd name="T51" fmla="*/ 6 h 834"/>
                  <a:gd name="T52" fmla="*/ 1 w 311"/>
                  <a:gd name="T53" fmla="*/ 4 h 834"/>
                  <a:gd name="T54" fmla="*/ 1 w 311"/>
                  <a:gd name="T55" fmla="*/ 2 h 834"/>
                  <a:gd name="T56" fmla="*/ 1 w 311"/>
                  <a:gd name="T57" fmla="*/ 0 h 834"/>
                  <a:gd name="T58" fmla="*/ 2 w 311"/>
                  <a:gd name="T59" fmla="*/ 0 h 834"/>
                  <a:gd name="T60" fmla="*/ 2 w 311"/>
                  <a:gd name="T61" fmla="*/ 1 h 834"/>
                  <a:gd name="T62" fmla="*/ 2 w 311"/>
                  <a:gd name="T63" fmla="*/ 1 h 834"/>
                  <a:gd name="T64" fmla="*/ 2 w 311"/>
                  <a:gd name="T65" fmla="*/ 2 h 8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1" h="834">
                    <a:moveTo>
                      <a:pt x="35" y="28"/>
                    </a:moveTo>
                    <a:lnTo>
                      <a:pt x="68" y="109"/>
                    </a:lnTo>
                    <a:lnTo>
                      <a:pt x="98" y="189"/>
                    </a:lnTo>
                    <a:lnTo>
                      <a:pt x="131" y="270"/>
                    </a:lnTo>
                    <a:lnTo>
                      <a:pt x="163" y="352"/>
                    </a:lnTo>
                    <a:lnTo>
                      <a:pt x="196" y="433"/>
                    </a:lnTo>
                    <a:lnTo>
                      <a:pt x="228" y="515"/>
                    </a:lnTo>
                    <a:lnTo>
                      <a:pt x="258" y="596"/>
                    </a:lnTo>
                    <a:lnTo>
                      <a:pt x="292" y="679"/>
                    </a:lnTo>
                    <a:lnTo>
                      <a:pt x="297" y="717"/>
                    </a:lnTo>
                    <a:lnTo>
                      <a:pt x="299" y="755"/>
                    </a:lnTo>
                    <a:lnTo>
                      <a:pt x="302" y="793"/>
                    </a:lnTo>
                    <a:lnTo>
                      <a:pt x="311" y="831"/>
                    </a:lnTo>
                    <a:lnTo>
                      <a:pt x="302" y="831"/>
                    </a:lnTo>
                    <a:lnTo>
                      <a:pt x="292" y="831"/>
                    </a:lnTo>
                    <a:lnTo>
                      <a:pt x="283" y="834"/>
                    </a:lnTo>
                    <a:lnTo>
                      <a:pt x="272" y="834"/>
                    </a:lnTo>
                    <a:lnTo>
                      <a:pt x="237" y="747"/>
                    </a:lnTo>
                    <a:lnTo>
                      <a:pt x="205" y="660"/>
                    </a:lnTo>
                    <a:lnTo>
                      <a:pt x="169" y="573"/>
                    </a:lnTo>
                    <a:lnTo>
                      <a:pt x="136" y="485"/>
                    </a:lnTo>
                    <a:lnTo>
                      <a:pt x="101" y="396"/>
                    </a:lnTo>
                    <a:lnTo>
                      <a:pt x="68" y="308"/>
                    </a:lnTo>
                    <a:lnTo>
                      <a:pt x="33" y="221"/>
                    </a:lnTo>
                    <a:lnTo>
                      <a:pt x="0" y="131"/>
                    </a:lnTo>
                    <a:lnTo>
                      <a:pt x="5" y="101"/>
                    </a:lnTo>
                    <a:lnTo>
                      <a:pt x="8" y="69"/>
                    </a:lnTo>
                    <a:lnTo>
                      <a:pt x="14" y="35"/>
                    </a:lnTo>
                    <a:lnTo>
                      <a:pt x="16" y="0"/>
                    </a:lnTo>
                    <a:lnTo>
                      <a:pt x="24" y="3"/>
                    </a:lnTo>
                    <a:lnTo>
                      <a:pt x="30" y="8"/>
                    </a:lnTo>
                    <a:lnTo>
                      <a:pt x="33" y="19"/>
                    </a:lnTo>
                    <a:lnTo>
                      <a:pt x="35" y="28"/>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93" name="Freeform 36"/>
              <p:cNvSpPr>
                <a:spLocks/>
              </p:cNvSpPr>
              <p:nvPr/>
            </p:nvSpPr>
            <p:spPr bwMode="auto">
              <a:xfrm>
                <a:off x="2579" y="2078"/>
                <a:ext cx="83" cy="211"/>
              </a:xfrm>
              <a:custGeom>
                <a:avLst/>
                <a:gdLst>
                  <a:gd name="T0" fmla="*/ 4 w 331"/>
                  <a:gd name="T1" fmla="*/ 2 h 844"/>
                  <a:gd name="T2" fmla="*/ 6 w 331"/>
                  <a:gd name="T3" fmla="*/ 7 h 844"/>
                  <a:gd name="T4" fmla="*/ 8 w 331"/>
                  <a:gd name="T5" fmla="*/ 13 h 844"/>
                  <a:gd name="T6" fmla="*/ 10 w 331"/>
                  <a:gd name="T7" fmla="*/ 18 h 844"/>
                  <a:gd name="T8" fmla="*/ 12 w 331"/>
                  <a:gd name="T9" fmla="*/ 23 h 844"/>
                  <a:gd name="T10" fmla="*/ 14 w 331"/>
                  <a:gd name="T11" fmla="*/ 28 h 844"/>
                  <a:gd name="T12" fmla="*/ 16 w 331"/>
                  <a:gd name="T13" fmla="*/ 33 h 844"/>
                  <a:gd name="T14" fmla="*/ 17 w 331"/>
                  <a:gd name="T15" fmla="*/ 38 h 844"/>
                  <a:gd name="T16" fmla="*/ 19 w 331"/>
                  <a:gd name="T17" fmla="*/ 43 h 844"/>
                  <a:gd name="T18" fmla="*/ 20 w 331"/>
                  <a:gd name="T19" fmla="*/ 46 h 844"/>
                  <a:gd name="T20" fmla="*/ 20 w 331"/>
                  <a:gd name="T21" fmla="*/ 48 h 844"/>
                  <a:gd name="T22" fmla="*/ 21 w 331"/>
                  <a:gd name="T23" fmla="*/ 50 h 844"/>
                  <a:gd name="T24" fmla="*/ 21 w 331"/>
                  <a:gd name="T25" fmla="*/ 52 h 844"/>
                  <a:gd name="T26" fmla="*/ 20 w 331"/>
                  <a:gd name="T27" fmla="*/ 52 h 844"/>
                  <a:gd name="T28" fmla="*/ 20 w 331"/>
                  <a:gd name="T29" fmla="*/ 52 h 844"/>
                  <a:gd name="T30" fmla="*/ 19 w 331"/>
                  <a:gd name="T31" fmla="*/ 53 h 844"/>
                  <a:gd name="T32" fmla="*/ 18 w 331"/>
                  <a:gd name="T33" fmla="*/ 53 h 844"/>
                  <a:gd name="T34" fmla="*/ 19 w 331"/>
                  <a:gd name="T35" fmla="*/ 51 h 844"/>
                  <a:gd name="T36" fmla="*/ 19 w 331"/>
                  <a:gd name="T37" fmla="*/ 49 h 844"/>
                  <a:gd name="T38" fmla="*/ 19 w 331"/>
                  <a:gd name="T39" fmla="*/ 47 h 844"/>
                  <a:gd name="T40" fmla="*/ 19 w 331"/>
                  <a:gd name="T41" fmla="*/ 45 h 844"/>
                  <a:gd name="T42" fmla="*/ 18 w 331"/>
                  <a:gd name="T43" fmla="*/ 45 h 844"/>
                  <a:gd name="T44" fmla="*/ 18 w 331"/>
                  <a:gd name="T45" fmla="*/ 44 h 844"/>
                  <a:gd name="T46" fmla="*/ 18 w 331"/>
                  <a:gd name="T47" fmla="*/ 44 h 844"/>
                  <a:gd name="T48" fmla="*/ 18 w 331"/>
                  <a:gd name="T49" fmla="*/ 44 h 844"/>
                  <a:gd name="T50" fmla="*/ 18 w 331"/>
                  <a:gd name="T51" fmla="*/ 46 h 844"/>
                  <a:gd name="T52" fmla="*/ 18 w 331"/>
                  <a:gd name="T53" fmla="*/ 48 h 844"/>
                  <a:gd name="T54" fmla="*/ 18 w 331"/>
                  <a:gd name="T55" fmla="*/ 50 h 844"/>
                  <a:gd name="T56" fmla="*/ 17 w 331"/>
                  <a:gd name="T57" fmla="*/ 52 h 844"/>
                  <a:gd name="T58" fmla="*/ 18 w 331"/>
                  <a:gd name="T59" fmla="*/ 53 h 844"/>
                  <a:gd name="T60" fmla="*/ 18 w 331"/>
                  <a:gd name="T61" fmla="*/ 53 h 844"/>
                  <a:gd name="T62" fmla="*/ 18 w 331"/>
                  <a:gd name="T63" fmla="*/ 53 h 844"/>
                  <a:gd name="T64" fmla="*/ 17 w 331"/>
                  <a:gd name="T65" fmla="*/ 53 h 844"/>
                  <a:gd name="T66" fmla="*/ 15 w 331"/>
                  <a:gd name="T67" fmla="*/ 48 h 844"/>
                  <a:gd name="T68" fmla="*/ 13 w 331"/>
                  <a:gd name="T69" fmla="*/ 42 h 844"/>
                  <a:gd name="T70" fmla="*/ 11 w 331"/>
                  <a:gd name="T71" fmla="*/ 36 h 844"/>
                  <a:gd name="T72" fmla="*/ 9 w 331"/>
                  <a:gd name="T73" fmla="*/ 31 h 844"/>
                  <a:gd name="T74" fmla="*/ 6 w 331"/>
                  <a:gd name="T75" fmla="*/ 26 h 844"/>
                  <a:gd name="T76" fmla="*/ 4 w 331"/>
                  <a:gd name="T77" fmla="*/ 20 h 844"/>
                  <a:gd name="T78" fmla="*/ 2 w 331"/>
                  <a:gd name="T79" fmla="*/ 15 h 844"/>
                  <a:gd name="T80" fmla="*/ 0 w 331"/>
                  <a:gd name="T81" fmla="*/ 9 h 844"/>
                  <a:gd name="T82" fmla="*/ 1 w 331"/>
                  <a:gd name="T83" fmla="*/ 7 h 844"/>
                  <a:gd name="T84" fmla="*/ 1 w 331"/>
                  <a:gd name="T85" fmla="*/ 5 h 844"/>
                  <a:gd name="T86" fmla="*/ 1 w 331"/>
                  <a:gd name="T87" fmla="*/ 2 h 844"/>
                  <a:gd name="T88" fmla="*/ 2 w 331"/>
                  <a:gd name="T89" fmla="*/ 0 h 844"/>
                  <a:gd name="T90" fmla="*/ 3 w 331"/>
                  <a:gd name="T91" fmla="*/ 0 h 844"/>
                  <a:gd name="T92" fmla="*/ 3 w 331"/>
                  <a:gd name="T93" fmla="*/ 1 h 844"/>
                  <a:gd name="T94" fmla="*/ 4 w 331"/>
                  <a:gd name="T95" fmla="*/ 2 h 844"/>
                  <a:gd name="T96" fmla="*/ 4 w 331"/>
                  <a:gd name="T97" fmla="*/ 2 h 84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31" h="844">
                    <a:moveTo>
                      <a:pt x="61" y="35"/>
                    </a:moveTo>
                    <a:lnTo>
                      <a:pt x="91" y="117"/>
                    </a:lnTo>
                    <a:lnTo>
                      <a:pt x="121" y="201"/>
                    </a:lnTo>
                    <a:lnTo>
                      <a:pt x="154" y="283"/>
                    </a:lnTo>
                    <a:lnTo>
                      <a:pt x="184" y="365"/>
                    </a:lnTo>
                    <a:lnTo>
                      <a:pt x="214" y="446"/>
                    </a:lnTo>
                    <a:lnTo>
                      <a:pt x="246" y="528"/>
                    </a:lnTo>
                    <a:lnTo>
                      <a:pt x="276" y="609"/>
                    </a:lnTo>
                    <a:lnTo>
                      <a:pt x="306" y="692"/>
                    </a:lnTo>
                    <a:lnTo>
                      <a:pt x="317" y="727"/>
                    </a:lnTo>
                    <a:lnTo>
                      <a:pt x="322" y="763"/>
                    </a:lnTo>
                    <a:lnTo>
                      <a:pt x="326" y="798"/>
                    </a:lnTo>
                    <a:lnTo>
                      <a:pt x="331" y="831"/>
                    </a:lnTo>
                    <a:lnTo>
                      <a:pt x="320" y="834"/>
                    </a:lnTo>
                    <a:lnTo>
                      <a:pt x="312" y="836"/>
                    </a:lnTo>
                    <a:lnTo>
                      <a:pt x="303" y="839"/>
                    </a:lnTo>
                    <a:lnTo>
                      <a:pt x="292" y="841"/>
                    </a:lnTo>
                    <a:lnTo>
                      <a:pt x="296" y="811"/>
                    </a:lnTo>
                    <a:lnTo>
                      <a:pt x="296" y="779"/>
                    </a:lnTo>
                    <a:lnTo>
                      <a:pt x="296" y="749"/>
                    </a:lnTo>
                    <a:lnTo>
                      <a:pt x="298" y="716"/>
                    </a:lnTo>
                    <a:lnTo>
                      <a:pt x="292" y="710"/>
                    </a:lnTo>
                    <a:lnTo>
                      <a:pt x="292" y="705"/>
                    </a:lnTo>
                    <a:lnTo>
                      <a:pt x="292" y="700"/>
                    </a:lnTo>
                    <a:lnTo>
                      <a:pt x="287" y="694"/>
                    </a:lnTo>
                    <a:lnTo>
                      <a:pt x="282" y="730"/>
                    </a:lnTo>
                    <a:lnTo>
                      <a:pt x="278" y="768"/>
                    </a:lnTo>
                    <a:lnTo>
                      <a:pt x="278" y="804"/>
                    </a:lnTo>
                    <a:lnTo>
                      <a:pt x="276" y="836"/>
                    </a:lnTo>
                    <a:lnTo>
                      <a:pt x="278" y="839"/>
                    </a:lnTo>
                    <a:lnTo>
                      <a:pt x="285" y="841"/>
                    </a:lnTo>
                    <a:lnTo>
                      <a:pt x="287" y="841"/>
                    </a:lnTo>
                    <a:lnTo>
                      <a:pt x="276" y="844"/>
                    </a:lnTo>
                    <a:lnTo>
                      <a:pt x="241" y="758"/>
                    </a:lnTo>
                    <a:lnTo>
                      <a:pt x="205" y="670"/>
                    </a:lnTo>
                    <a:lnTo>
                      <a:pt x="170" y="579"/>
                    </a:lnTo>
                    <a:lnTo>
                      <a:pt x="137" y="493"/>
                    </a:lnTo>
                    <a:lnTo>
                      <a:pt x="101" y="406"/>
                    </a:lnTo>
                    <a:lnTo>
                      <a:pt x="69" y="319"/>
                    </a:lnTo>
                    <a:lnTo>
                      <a:pt x="34" y="231"/>
                    </a:lnTo>
                    <a:lnTo>
                      <a:pt x="0" y="144"/>
                    </a:lnTo>
                    <a:lnTo>
                      <a:pt x="9" y="108"/>
                    </a:lnTo>
                    <a:lnTo>
                      <a:pt x="14" y="71"/>
                    </a:lnTo>
                    <a:lnTo>
                      <a:pt x="20" y="35"/>
                    </a:lnTo>
                    <a:lnTo>
                      <a:pt x="31" y="0"/>
                    </a:lnTo>
                    <a:lnTo>
                      <a:pt x="39" y="5"/>
                    </a:lnTo>
                    <a:lnTo>
                      <a:pt x="48" y="16"/>
                    </a:lnTo>
                    <a:lnTo>
                      <a:pt x="55" y="27"/>
                    </a:lnTo>
                    <a:lnTo>
                      <a:pt x="61" y="35"/>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94" name="Freeform 37"/>
              <p:cNvSpPr>
                <a:spLocks/>
              </p:cNvSpPr>
              <p:nvPr/>
            </p:nvSpPr>
            <p:spPr bwMode="auto">
              <a:xfrm>
                <a:off x="2951" y="2078"/>
                <a:ext cx="65" cy="57"/>
              </a:xfrm>
              <a:custGeom>
                <a:avLst/>
                <a:gdLst>
                  <a:gd name="T0" fmla="*/ 16 w 261"/>
                  <a:gd name="T1" fmla="*/ 3 h 229"/>
                  <a:gd name="T2" fmla="*/ 16 w 261"/>
                  <a:gd name="T3" fmla="*/ 5 h 229"/>
                  <a:gd name="T4" fmla="*/ 16 w 261"/>
                  <a:gd name="T5" fmla="*/ 7 h 229"/>
                  <a:gd name="T6" fmla="*/ 15 w 261"/>
                  <a:gd name="T7" fmla="*/ 9 h 229"/>
                  <a:gd name="T8" fmla="*/ 13 w 261"/>
                  <a:gd name="T9" fmla="*/ 10 h 229"/>
                  <a:gd name="T10" fmla="*/ 13 w 261"/>
                  <a:gd name="T11" fmla="*/ 11 h 229"/>
                  <a:gd name="T12" fmla="*/ 12 w 261"/>
                  <a:gd name="T13" fmla="*/ 11 h 229"/>
                  <a:gd name="T14" fmla="*/ 11 w 261"/>
                  <a:gd name="T15" fmla="*/ 12 h 229"/>
                  <a:gd name="T16" fmla="*/ 11 w 261"/>
                  <a:gd name="T17" fmla="*/ 12 h 229"/>
                  <a:gd name="T18" fmla="*/ 10 w 261"/>
                  <a:gd name="T19" fmla="*/ 13 h 229"/>
                  <a:gd name="T20" fmla="*/ 9 w 261"/>
                  <a:gd name="T21" fmla="*/ 13 h 229"/>
                  <a:gd name="T22" fmla="*/ 8 w 261"/>
                  <a:gd name="T23" fmla="*/ 14 h 229"/>
                  <a:gd name="T24" fmla="*/ 8 w 261"/>
                  <a:gd name="T25" fmla="*/ 14 h 229"/>
                  <a:gd name="T26" fmla="*/ 7 w 261"/>
                  <a:gd name="T27" fmla="*/ 13 h 229"/>
                  <a:gd name="T28" fmla="*/ 6 w 261"/>
                  <a:gd name="T29" fmla="*/ 12 h 229"/>
                  <a:gd name="T30" fmla="*/ 5 w 261"/>
                  <a:gd name="T31" fmla="*/ 11 h 229"/>
                  <a:gd name="T32" fmla="*/ 4 w 261"/>
                  <a:gd name="T33" fmla="*/ 10 h 229"/>
                  <a:gd name="T34" fmla="*/ 3 w 261"/>
                  <a:gd name="T35" fmla="*/ 9 h 229"/>
                  <a:gd name="T36" fmla="*/ 2 w 261"/>
                  <a:gd name="T37" fmla="*/ 9 h 229"/>
                  <a:gd name="T38" fmla="*/ 1 w 261"/>
                  <a:gd name="T39" fmla="*/ 8 h 229"/>
                  <a:gd name="T40" fmla="*/ 0 w 261"/>
                  <a:gd name="T41" fmla="*/ 7 h 229"/>
                  <a:gd name="T42" fmla="*/ 0 w 261"/>
                  <a:gd name="T43" fmla="*/ 5 h 229"/>
                  <a:gd name="T44" fmla="*/ 1 w 261"/>
                  <a:gd name="T45" fmla="*/ 4 h 229"/>
                  <a:gd name="T46" fmla="*/ 1 w 261"/>
                  <a:gd name="T47" fmla="*/ 2 h 229"/>
                  <a:gd name="T48" fmla="*/ 2 w 261"/>
                  <a:gd name="T49" fmla="*/ 1 h 229"/>
                  <a:gd name="T50" fmla="*/ 2 w 261"/>
                  <a:gd name="T51" fmla="*/ 0 h 229"/>
                  <a:gd name="T52" fmla="*/ 2 w 261"/>
                  <a:gd name="T53" fmla="*/ 0 h 229"/>
                  <a:gd name="T54" fmla="*/ 2 w 261"/>
                  <a:gd name="T55" fmla="*/ 0 h 229"/>
                  <a:gd name="T56" fmla="*/ 2 w 261"/>
                  <a:gd name="T57" fmla="*/ 0 h 229"/>
                  <a:gd name="T58" fmla="*/ 4 w 261"/>
                  <a:gd name="T59" fmla="*/ 0 h 229"/>
                  <a:gd name="T60" fmla="*/ 5 w 261"/>
                  <a:gd name="T61" fmla="*/ 1 h 229"/>
                  <a:gd name="T62" fmla="*/ 7 w 261"/>
                  <a:gd name="T63" fmla="*/ 1 h 229"/>
                  <a:gd name="T64" fmla="*/ 9 w 261"/>
                  <a:gd name="T65" fmla="*/ 1 h 229"/>
                  <a:gd name="T66" fmla="*/ 11 w 261"/>
                  <a:gd name="T67" fmla="*/ 2 h 229"/>
                  <a:gd name="T68" fmla="*/ 13 w 261"/>
                  <a:gd name="T69" fmla="*/ 2 h 229"/>
                  <a:gd name="T70" fmla="*/ 14 w 261"/>
                  <a:gd name="T71" fmla="*/ 2 h 229"/>
                  <a:gd name="T72" fmla="*/ 16 w 261"/>
                  <a:gd name="T73" fmla="*/ 3 h 22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61" h="229">
                    <a:moveTo>
                      <a:pt x="261" y="48"/>
                    </a:moveTo>
                    <a:lnTo>
                      <a:pt x="261" y="82"/>
                    </a:lnTo>
                    <a:lnTo>
                      <a:pt x="255" y="112"/>
                    </a:lnTo>
                    <a:lnTo>
                      <a:pt x="239" y="144"/>
                    </a:lnTo>
                    <a:lnTo>
                      <a:pt x="214" y="168"/>
                    </a:lnTo>
                    <a:lnTo>
                      <a:pt x="204" y="177"/>
                    </a:lnTo>
                    <a:lnTo>
                      <a:pt x="196" y="185"/>
                    </a:lnTo>
                    <a:lnTo>
                      <a:pt x="184" y="193"/>
                    </a:lnTo>
                    <a:lnTo>
                      <a:pt x="172" y="201"/>
                    </a:lnTo>
                    <a:lnTo>
                      <a:pt x="161" y="207"/>
                    </a:lnTo>
                    <a:lnTo>
                      <a:pt x="149" y="215"/>
                    </a:lnTo>
                    <a:lnTo>
                      <a:pt x="136" y="220"/>
                    </a:lnTo>
                    <a:lnTo>
                      <a:pt x="124" y="229"/>
                    </a:lnTo>
                    <a:lnTo>
                      <a:pt x="111" y="212"/>
                    </a:lnTo>
                    <a:lnTo>
                      <a:pt x="98" y="195"/>
                    </a:lnTo>
                    <a:lnTo>
                      <a:pt x="84" y="179"/>
                    </a:lnTo>
                    <a:lnTo>
                      <a:pt x="67" y="165"/>
                    </a:lnTo>
                    <a:lnTo>
                      <a:pt x="48" y="152"/>
                    </a:lnTo>
                    <a:lnTo>
                      <a:pt x="32" y="142"/>
                    </a:lnTo>
                    <a:lnTo>
                      <a:pt x="16" y="128"/>
                    </a:lnTo>
                    <a:lnTo>
                      <a:pt x="0" y="114"/>
                    </a:lnTo>
                    <a:lnTo>
                      <a:pt x="2" y="87"/>
                    </a:lnTo>
                    <a:lnTo>
                      <a:pt x="11" y="62"/>
                    </a:lnTo>
                    <a:lnTo>
                      <a:pt x="21" y="38"/>
                    </a:lnTo>
                    <a:lnTo>
                      <a:pt x="35" y="13"/>
                    </a:lnTo>
                    <a:lnTo>
                      <a:pt x="37" y="8"/>
                    </a:lnTo>
                    <a:lnTo>
                      <a:pt x="35" y="5"/>
                    </a:lnTo>
                    <a:lnTo>
                      <a:pt x="32" y="2"/>
                    </a:lnTo>
                    <a:lnTo>
                      <a:pt x="30" y="0"/>
                    </a:lnTo>
                    <a:lnTo>
                      <a:pt x="60" y="5"/>
                    </a:lnTo>
                    <a:lnTo>
                      <a:pt x="89" y="11"/>
                    </a:lnTo>
                    <a:lnTo>
                      <a:pt x="119" y="16"/>
                    </a:lnTo>
                    <a:lnTo>
                      <a:pt x="149" y="18"/>
                    </a:lnTo>
                    <a:lnTo>
                      <a:pt x="177" y="27"/>
                    </a:lnTo>
                    <a:lnTo>
                      <a:pt x="207" y="32"/>
                    </a:lnTo>
                    <a:lnTo>
                      <a:pt x="234" y="41"/>
                    </a:lnTo>
                    <a:lnTo>
                      <a:pt x="261" y="48"/>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95" name="Freeform 38"/>
              <p:cNvSpPr>
                <a:spLocks/>
              </p:cNvSpPr>
              <p:nvPr/>
            </p:nvSpPr>
            <p:spPr bwMode="auto">
              <a:xfrm>
                <a:off x="2727" y="2079"/>
                <a:ext cx="81" cy="175"/>
              </a:xfrm>
              <a:custGeom>
                <a:avLst/>
                <a:gdLst>
                  <a:gd name="T0" fmla="*/ 20 w 324"/>
                  <a:gd name="T1" fmla="*/ 36 h 700"/>
                  <a:gd name="T2" fmla="*/ 20 w 324"/>
                  <a:gd name="T3" fmla="*/ 36 h 700"/>
                  <a:gd name="T4" fmla="*/ 20 w 324"/>
                  <a:gd name="T5" fmla="*/ 37 h 700"/>
                  <a:gd name="T6" fmla="*/ 20 w 324"/>
                  <a:gd name="T7" fmla="*/ 38 h 700"/>
                  <a:gd name="T8" fmla="*/ 20 w 324"/>
                  <a:gd name="T9" fmla="*/ 39 h 700"/>
                  <a:gd name="T10" fmla="*/ 20 w 324"/>
                  <a:gd name="T11" fmla="*/ 44 h 700"/>
                  <a:gd name="T12" fmla="*/ 20 w 324"/>
                  <a:gd name="T13" fmla="*/ 42 h 700"/>
                  <a:gd name="T14" fmla="*/ 19 w 324"/>
                  <a:gd name="T15" fmla="*/ 40 h 700"/>
                  <a:gd name="T16" fmla="*/ 17 w 324"/>
                  <a:gd name="T17" fmla="*/ 38 h 700"/>
                  <a:gd name="T18" fmla="*/ 16 w 324"/>
                  <a:gd name="T19" fmla="*/ 36 h 700"/>
                  <a:gd name="T20" fmla="*/ 16 w 324"/>
                  <a:gd name="T21" fmla="*/ 36 h 700"/>
                  <a:gd name="T22" fmla="*/ 16 w 324"/>
                  <a:gd name="T23" fmla="*/ 36 h 700"/>
                  <a:gd name="T24" fmla="*/ 15 w 324"/>
                  <a:gd name="T25" fmla="*/ 36 h 700"/>
                  <a:gd name="T26" fmla="*/ 15 w 324"/>
                  <a:gd name="T27" fmla="*/ 36 h 700"/>
                  <a:gd name="T28" fmla="*/ 13 w 324"/>
                  <a:gd name="T29" fmla="*/ 32 h 700"/>
                  <a:gd name="T30" fmla="*/ 11 w 324"/>
                  <a:gd name="T31" fmla="*/ 28 h 700"/>
                  <a:gd name="T32" fmla="*/ 9 w 324"/>
                  <a:gd name="T33" fmla="*/ 24 h 700"/>
                  <a:gd name="T34" fmla="*/ 8 w 324"/>
                  <a:gd name="T35" fmla="*/ 19 h 700"/>
                  <a:gd name="T36" fmla="*/ 6 w 324"/>
                  <a:gd name="T37" fmla="*/ 15 h 700"/>
                  <a:gd name="T38" fmla="*/ 4 w 324"/>
                  <a:gd name="T39" fmla="*/ 11 h 700"/>
                  <a:gd name="T40" fmla="*/ 2 w 324"/>
                  <a:gd name="T41" fmla="*/ 7 h 700"/>
                  <a:gd name="T42" fmla="*/ 0 w 324"/>
                  <a:gd name="T43" fmla="*/ 3 h 700"/>
                  <a:gd name="T44" fmla="*/ 1 w 324"/>
                  <a:gd name="T45" fmla="*/ 3 h 700"/>
                  <a:gd name="T46" fmla="*/ 1 w 324"/>
                  <a:gd name="T47" fmla="*/ 3 h 700"/>
                  <a:gd name="T48" fmla="*/ 1 w 324"/>
                  <a:gd name="T49" fmla="*/ 3 h 700"/>
                  <a:gd name="T50" fmla="*/ 2 w 324"/>
                  <a:gd name="T51" fmla="*/ 3 h 700"/>
                  <a:gd name="T52" fmla="*/ 2 w 324"/>
                  <a:gd name="T53" fmla="*/ 0 h 700"/>
                  <a:gd name="T54" fmla="*/ 4 w 324"/>
                  <a:gd name="T55" fmla="*/ 5 h 700"/>
                  <a:gd name="T56" fmla="*/ 7 w 324"/>
                  <a:gd name="T57" fmla="*/ 9 h 700"/>
                  <a:gd name="T58" fmla="*/ 9 w 324"/>
                  <a:gd name="T59" fmla="*/ 13 h 700"/>
                  <a:gd name="T60" fmla="*/ 11 w 324"/>
                  <a:gd name="T61" fmla="*/ 18 h 700"/>
                  <a:gd name="T62" fmla="*/ 13 w 324"/>
                  <a:gd name="T63" fmla="*/ 22 h 700"/>
                  <a:gd name="T64" fmla="*/ 15 w 324"/>
                  <a:gd name="T65" fmla="*/ 27 h 700"/>
                  <a:gd name="T66" fmla="*/ 18 w 324"/>
                  <a:gd name="T67" fmla="*/ 31 h 700"/>
                  <a:gd name="T68" fmla="*/ 20 w 324"/>
                  <a:gd name="T69" fmla="*/ 36 h 7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24" h="700">
                    <a:moveTo>
                      <a:pt x="315" y="574"/>
                    </a:moveTo>
                    <a:lnTo>
                      <a:pt x="324" y="581"/>
                    </a:lnTo>
                    <a:lnTo>
                      <a:pt x="324" y="592"/>
                    </a:lnTo>
                    <a:lnTo>
                      <a:pt x="321" y="602"/>
                    </a:lnTo>
                    <a:lnTo>
                      <a:pt x="324" y="616"/>
                    </a:lnTo>
                    <a:lnTo>
                      <a:pt x="321" y="700"/>
                    </a:lnTo>
                    <a:lnTo>
                      <a:pt x="310" y="670"/>
                    </a:lnTo>
                    <a:lnTo>
                      <a:pt x="294" y="640"/>
                    </a:lnTo>
                    <a:lnTo>
                      <a:pt x="275" y="611"/>
                    </a:lnTo>
                    <a:lnTo>
                      <a:pt x="255" y="581"/>
                    </a:lnTo>
                    <a:lnTo>
                      <a:pt x="253" y="581"/>
                    </a:lnTo>
                    <a:lnTo>
                      <a:pt x="248" y="578"/>
                    </a:lnTo>
                    <a:lnTo>
                      <a:pt x="245" y="572"/>
                    </a:lnTo>
                    <a:lnTo>
                      <a:pt x="239" y="569"/>
                    </a:lnTo>
                    <a:lnTo>
                      <a:pt x="209" y="504"/>
                    </a:lnTo>
                    <a:lnTo>
                      <a:pt x="179" y="439"/>
                    </a:lnTo>
                    <a:lnTo>
                      <a:pt x="149" y="374"/>
                    </a:lnTo>
                    <a:lnTo>
                      <a:pt x="119" y="308"/>
                    </a:lnTo>
                    <a:lnTo>
                      <a:pt x="89" y="243"/>
                    </a:lnTo>
                    <a:lnTo>
                      <a:pt x="59" y="174"/>
                    </a:lnTo>
                    <a:lnTo>
                      <a:pt x="29" y="109"/>
                    </a:lnTo>
                    <a:lnTo>
                      <a:pt x="0" y="41"/>
                    </a:lnTo>
                    <a:lnTo>
                      <a:pt x="7" y="43"/>
                    </a:lnTo>
                    <a:lnTo>
                      <a:pt x="16" y="43"/>
                    </a:lnTo>
                    <a:lnTo>
                      <a:pt x="18" y="43"/>
                    </a:lnTo>
                    <a:lnTo>
                      <a:pt x="24" y="38"/>
                    </a:lnTo>
                    <a:lnTo>
                      <a:pt x="29" y="0"/>
                    </a:lnTo>
                    <a:lnTo>
                      <a:pt x="68" y="71"/>
                    </a:lnTo>
                    <a:lnTo>
                      <a:pt x="103" y="142"/>
                    </a:lnTo>
                    <a:lnTo>
                      <a:pt x="138" y="213"/>
                    </a:lnTo>
                    <a:lnTo>
                      <a:pt x="174" y="284"/>
                    </a:lnTo>
                    <a:lnTo>
                      <a:pt x="209" y="357"/>
                    </a:lnTo>
                    <a:lnTo>
                      <a:pt x="245" y="427"/>
                    </a:lnTo>
                    <a:lnTo>
                      <a:pt x="280" y="501"/>
                    </a:lnTo>
                    <a:lnTo>
                      <a:pt x="315" y="574"/>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96" name="Freeform 39"/>
              <p:cNvSpPr>
                <a:spLocks/>
              </p:cNvSpPr>
              <p:nvPr/>
            </p:nvSpPr>
            <p:spPr bwMode="auto">
              <a:xfrm>
                <a:off x="2843" y="2091"/>
                <a:ext cx="8" cy="7"/>
              </a:xfrm>
              <a:custGeom>
                <a:avLst/>
                <a:gdLst>
                  <a:gd name="T0" fmla="*/ 2 w 36"/>
                  <a:gd name="T1" fmla="*/ 1 h 30"/>
                  <a:gd name="T2" fmla="*/ 0 w 36"/>
                  <a:gd name="T3" fmla="*/ 2 h 30"/>
                  <a:gd name="T4" fmla="*/ 0 w 36"/>
                  <a:gd name="T5" fmla="*/ 1 h 30"/>
                  <a:gd name="T6" fmla="*/ 0 w 36"/>
                  <a:gd name="T7" fmla="*/ 1 h 30"/>
                  <a:gd name="T8" fmla="*/ 0 w 36"/>
                  <a:gd name="T9" fmla="*/ 0 h 30"/>
                  <a:gd name="T10" fmla="*/ 0 w 36"/>
                  <a:gd name="T11" fmla="*/ 0 h 30"/>
                  <a:gd name="T12" fmla="*/ 1 w 36"/>
                  <a:gd name="T13" fmla="*/ 0 h 30"/>
                  <a:gd name="T14" fmla="*/ 1 w 36"/>
                  <a:gd name="T15" fmla="*/ 0 h 30"/>
                  <a:gd name="T16" fmla="*/ 2 w 36"/>
                  <a:gd name="T17" fmla="*/ 1 h 30"/>
                  <a:gd name="T18" fmla="*/ 2 w 36"/>
                  <a:gd name="T19" fmla="*/ 1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 h="30">
                    <a:moveTo>
                      <a:pt x="36" y="19"/>
                    </a:moveTo>
                    <a:lnTo>
                      <a:pt x="6" y="30"/>
                    </a:lnTo>
                    <a:lnTo>
                      <a:pt x="2" y="22"/>
                    </a:lnTo>
                    <a:lnTo>
                      <a:pt x="2" y="14"/>
                    </a:lnTo>
                    <a:lnTo>
                      <a:pt x="0" y="5"/>
                    </a:lnTo>
                    <a:lnTo>
                      <a:pt x="6" y="0"/>
                    </a:lnTo>
                    <a:lnTo>
                      <a:pt x="14" y="5"/>
                    </a:lnTo>
                    <a:lnTo>
                      <a:pt x="22" y="8"/>
                    </a:lnTo>
                    <a:lnTo>
                      <a:pt x="30" y="14"/>
                    </a:lnTo>
                    <a:lnTo>
                      <a:pt x="36" y="19"/>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97" name="Freeform 40"/>
              <p:cNvSpPr>
                <a:spLocks/>
              </p:cNvSpPr>
              <p:nvPr/>
            </p:nvSpPr>
            <p:spPr bwMode="auto">
              <a:xfrm>
                <a:off x="2672" y="2096"/>
                <a:ext cx="103" cy="179"/>
              </a:xfrm>
              <a:custGeom>
                <a:avLst/>
                <a:gdLst>
                  <a:gd name="T0" fmla="*/ 25 w 411"/>
                  <a:gd name="T1" fmla="*/ 42 h 717"/>
                  <a:gd name="T2" fmla="*/ 26 w 411"/>
                  <a:gd name="T3" fmla="*/ 43 h 717"/>
                  <a:gd name="T4" fmla="*/ 24 w 411"/>
                  <a:gd name="T5" fmla="*/ 43 h 717"/>
                  <a:gd name="T6" fmla="*/ 22 w 411"/>
                  <a:gd name="T7" fmla="*/ 44 h 717"/>
                  <a:gd name="T8" fmla="*/ 19 w 411"/>
                  <a:gd name="T9" fmla="*/ 44 h 717"/>
                  <a:gd name="T10" fmla="*/ 17 w 411"/>
                  <a:gd name="T11" fmla="*/ 45 h 717"/>
                  <a:gd name="T12" fmla="*/ 15 w 411"/>
                  <a:gd name="T13" fmla="*/ 43 h 717"/>
                  <a:gd name="T14" fmla="*/ 15 w 411"/>
                  <a:gd name="T15" fmla="*/ 40 h 717"/>
                  <a:gd name="T16" fmla="*/ 16 w 411"/>
                  <a:gd name="T17" fmla="*/ 38 h 717"/>
                  <a:gd name="T18" fmla="*/ 17 w 411"/>
                  <a:gd name="T19" fmla="*/ 39 h 717"/>
                  <a:gd name="T20" fmla="*/ 18 w 411"/>
                  <a:gd name="T21" fmla="*/ 39 h 717"/>
                  <a:gd name="T22" fmla="*/ 20 w 411"/>
                  <a:gd name="T23" fmla="*/ 38 h 717"/>
                  <a:gd name="T24" fmla="*/ 21 w 411"/>
                  <a:gd name="T25" fmla="*/ 37 h 717"/>
                  <a:gd name="T26" fmla="*/ 21 w 411"/>
                  <a:gd name="T27" fmla="*/ 35 h 717"/>
                  <a:gd name="T28" fmla="*/ 20 w 411"/>
                  <a:gd name="T29" fmla="*/ 34 h 717"/>
                  <a:gd name="T30" fmla="*/ 19 w 411"/>
                  <a:gd name="T31" fmla="*/ 34 h 717"/>
                  <a:gd name="T32" fmla="*/ 18 w 411"/>
                  <a:gd name="T33" fmla="*/ 33 h 717"/>
                  <a:gd name="T34" fmla="*/ 16 w 411"/>
                  <a:gd name="T35" fmla="*/ 33 h 717"/>
                  <a:gd name="T36" fmla="*/ 14 w 411"/>
                  <a:gd name="T37" fmla="*/ 34 h 717"/>
                  <a:gd name="T38" fmla="*/ 12 w 411"/>
                  <a:gd name="T39" fmla="*/ 28 h 717"/>
                  <a:gd name="T40" fmla="*/ 9 w 411"/>
                  <a:gd name="T41" fmla="*/ 22 h 717"/>
                  <a:gd name="T42" fmla="*/ 7 w 411"/>
                  <a:gd name="T43" fmla="*/ 16 h 717"/>
                  <a:gd name="T44" fmla="*/ 4 w 411"/>
                  <a:gd name="T45" fmla="*/ 11 h 717"/>
                  <a:gd name="T46" fmla="*/ 6 w 411"/>
                  <a:gd name="T47" fmla="*/ 10 h 717"/>
                  <a:gd name="T48" fmla="*/ 7 w 411"/>
                  <a:gd name="T49" fmla="*/ 10 h 717"/>
                  <a:gd name="T50" fmla="*/ 9 w 411"/>
                  <a:gd name="T51" fmla="*/ 10 h 717"/>
                  <a:gd name="T52" fmla="*/ 10 w 411"/>
                  <a:gd name="T53" fmla="*/ 9 h 717"/>
                  <a:gd name="T54" fmla="*/ 9 w 411"/>
                  <a:gd name="T55" fmla="*/ 7 h 717"/>
                  <a:gd name="T56" fmla="*/ 8 w 411"/>
                  <a:gd name="T57" fmla="*/ 6 h 717"/>
                  <a:gd name="T58" fmla="*/ 7 w 411"/>
                  <a:gd name="T59" fmla="*/ 6 h 717"/>
                  <a:gd name="T60" fmla="*/ 5 w 411"/>
                  <a:gd name="T61" fmla="*/ 6 h 717"/>
                  <a:gd name="T62" fmla="*/ 4 w 411"/>
                  <a:gd name="T63" fmla="*/ 6 h 717"/>
                  <a:gd name="T64" fmla="*/ 3 w 411"/>
                  <a:gd name="T65" fmla="*/ 6 h 717"/>
                  <a:gd name="T66" fmla="*/ 0 w 411"/>
                  <a:gd name="T67" fmla="*/ 1 h 717"/>
                  <a:gd name="T68" fmla="*/ 2 w 411"/>
                  <a:gd name="T69" fmla="*/ 1 h 717"/>
                  <a:gd name="T70" fmla="*/ 4 w 411"/>
                  <a:gd name="T71" fmla="*/ 0 h 717"/>
                  <a:gd name="T72" fmla="*/ 6 w 411"/>
                  <a:gd name="T73" fmla="*/ 0 h 717"/>
                  <a:gd name="T74" fmla="*/ 8 w 411"/>
                  <a:gd name="T75" fmla="*/ 0 h 71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11" h="717">
                    <a:moveTo>
                      <a:pt x="405" y="679"/>
                    </a:moveTo>
                    <a:lnTo>
                      <a:pt x="405" y="681"/>
                    </a:lnTo>
                    <a:lnTo>
                      <a:pt x="405" y="685"/>
                    </a:lnTo>
                    <a:lnTo>
                      <a:pt x="409" y="687"/>
                    </a:lnTo>
                    <a:lnTo>
                      <a:pt x="411" y="687"/>
                    </a:lnTo>
                    <a:lnTo>
                      <a:pt x="389" y="692"/>
                    </a:lnTo>
                    <a:lnTo>
                      <a:pt x="370" y="697"/>
                    </a:lnTo>
                    <a:lnTo>
                      <a:pt x="349" y="701"/>
                    </a:lnTo>
                    <a:lnTo>
                      <a:pt x="329" y="706"/>
                    </a:lnTo>
                    <a:lnTo>
                      <a:pt x="308" y="708"/>
                    </a:lnTo>
                    <a:lnTo>
                      <a:pt x="289" y="711"/>
                    </a:lnTo>
                    <a:lnTo>
                      <a:pt x="269" y="715"/>
                    </a:lnTo>
                    <a:lnTo>
                      <a:pt x="250" y="717"/>
                    </a:lnTo>
                    <a:lnTo>
                      <a:pt x="245" y="690"/>
                    </a:lnTo>
                    <a:lnTo>
                      <a:pt x="242" y="662"/>
                    </a:lnTo>
                    <a:lnTo>
                      <a:pt x="239" y="637"/>
                    </a:lnTo>
                    <a:lnTo>
                      <a:pt x="237" y="614"/>
                    </a:lnTo>
                    <a:lnTo>
                      <a:pt x="248" y="616"/>
                    </a:lnTo>
                    <a:lnTo>
                      <a:pt x="258" y="619"/>
                    </a:lnTo>
                    <a:lnTo>
                      <a:pt x="269" y="619"/>
                    </a:lnTo>
                    <a:lnTo>
                      <a:pt x="280" y="619"/>
                    </a:lnTo>
                    <a:lnTo>
                      <a:pt x="292" y="619"/>
                    </a:lnTo>
                    <a:lnTo>
                      <a:pt x="302" y="616"/>
                    </a:lnTo>
                    <a:lnTo>
                      <a:pt x="313" y="614"/>
                    </a:lnTo>
                    <a:lnTo>
                      <a:pt x="324" y="607"/>
                    </a:lnTo>
                    <a:lnTo>
                      <a:pt x="329" y="597"/>
                    </a:lnTo>
                    <a:lnTo>
                      <a:pt x="329" y="584"/>
                    </a:lnTo>
                    <a:lnTo>
                      <a:pt x="329" y="570"/>
                    </a:lnTo>
                    <a:lnTo>
                      <a:pt x="327" y="559"/>
                    </a:lnTo>
                    <a:lnTo>
                      <a:pt x="319" y="550"/>
                    </a:lnTo>
                    <a:lnTo>
                      <a:pt x="310" y="545"/>
                    </a:lnTo>
                    <a:lnTo>
                      <a:pt x="302" y="540"/>
                    </a:lnTo>
                    <a:lnTo>
                      <a:pt x="292" y="536"/>
                    </a:lnTo>
                    <a:lnTo>
                      <a:pt x="280" y="534"/>
                    </a:lnTo>
                    <a:lnTo>
                      <a:pt x="267" y="534"/>
                    </a:lnTo>
                    <a:lnTo>
                      <a:pt x="256" y="534"/>
                    </a:lnTo>
                    <a:lnTo>
                      <a:pt x="245" y="536"/>
                    </a:lnTo>
                    <a:lnTo>
                      <a:pt x="226" y="543"/>
                    </a:lnTo>
                    <a:lnTo>
                      <a:pt x="207" y="496"/>
                    </a:lnTo>
                    <a:lnTo>
                      <a:pt x="185" y="453"/>
                    </a:lnTo>
                    <a:lnTo>
                      <a:pt x="166" y="407"/>
                    </a:lnTo>
                    <a:lnTo>
                      <a:pt x="147" y="359"/>
                    </a:lnTo>
                    <a:lnTo>
                      <a:pt x="125" y="313"/>
                    </a:lnTo>
                    <a:lnTo>
                      <a:pt x="106" y="264"/>
                    </a:lnTo>
                    <a:lnTo>
                      <a:pt x="85" y="218"/>
                    </a:lnTo>
                    <a:lnTo>
                      <a:pt x="65" y="172"/>
                    </a:lnTo>
                    <a:lnTo>
                      <a:pt x="76" y="170"/>
                    </a:lnTo>
                    <a:lnTo>
                      <a:pt x="90" y="170"/>
                    </a:lnTo>
                    <a:lnTo>
                      <a:pt x="101" y="170"/>
                    </a:lnTo>
                    <a:lnTo>
                      <a:pt x="111" y="166"/>
                    </a:lnTo>
                    <a:lnTo>
                      <a:pt x="125" y="163"/>
                    </a:lnTo>
                    <a:lnTo>
                      <a:pt x="136" y="161"/>
                    </a:lnTo>
                    <a:lnTo>
                      <a:pt x="144" y="156"/>
                    </a:lnTo>
                    <a:lnTo>
                      <a:pt x="155" y="147"/>
                    </a:lnTo>
                    <a:lnTo>
                      <a:pt x="152" y="134"/>
                    </a:lnTo>
                    <a:lnTo>
                      <a:pt x="147" y="120"/>
                    </a:lnTo>
                    <a:lnTo>
                      <a:pt x="141" y="109"/>
                    </a:lnTo>
                    <a:lnTo>
                      <a:pt x="131" y="95"/>
                    </a:lnTo>
                    <a:lnTo>
                      <a:pt x="120" y="92"/>
                    </a:lnTo>
                    <a:lnTo>
                      <a:pt x="106" y="92"/>
                    </a:lnTo>
                    <a:lnTo>
                      <a:pt x="95" y="92"/>
                    </a:lnTo>
                    <a:lnTo>
                      <a:pt x="81" y="92"/>
                    </a:lnTo>
                    <a:lnTo>
                      <a:pt x="71" y="95"/>
                    </a:lnTo>
                    <a:lnTo>
                      <a:pt x="60" y="99"/>
                    </a:lnTo>
                    <a:lnTo>
                      <a:pt x="49" y="101"/>
                    </a:lnTo>
                    <a:lnTo>
                      <a:pt x="41" y="106"/>
                    </a:lnTo>
                    <a:lnTo>
                      <a:pt x="41" y="112"/>
                    </a:lnTo>
                    <a:lnTo>
                      <a:pt x="0" y="16"/>
                    </a:lnTo>
                    <a:lnTo>
                      <a:pt x="14" y="14"/>
                    </a:lnTo>
                    <a:lnTo>
                      <a:pt x="27" y="11"/>
                    </a:lnTo>
                    <a:lnTo>
                      <a:pt x="43" y="9"/>
                    </a:lnTo>
                    <a:lnTo>
                      <a:pt x="57" y="5"/>
                    </a:lnTo>
                    <a:lnTo>
                      <a:pt x="73" y="5"/>
                    </a:lnTo>
                    <a:lnTo>
                      <a:pt x="90" y="3"/>
                    </a:lnTo>
                    <a:lnTo>
                      <a:pt x="103" y="3"/>
                    </a:lnTo>
                    <a:lnTo>
                      <a:pt x="120" y="0"/>
                    </a:lnTo>
                    <a:lnTo>
                      <a:pt x="405" y="679"/>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98" name="Freeform 41"/>
              <p:cNvSpPr>
                <a:spLocks/>
              </p:cNvSpPr>
              <p:nvPr/>
            </p:nvSpPr>
            <p:spPr bwMode="auto">
              <a:xfrm>
                <a:off x="2847" y="2099"/>
                <a:ext cx="35" cy="6"/>
              </a:xfrm>
              <a:custGeom>
                <a:avLst/>
                <a:gdLst>
                  <a:gd name="T0" fmla="*/ 0 w 138"/>
                  <a:gd name="T1" fmla="*/ 1 h 21"/>
                  <a:gd name="T2" fmla="*/ 1 w 138"/>
                  <a:gd name="T3" fmla="*/ 0 h 21"/>
                  <a:gd name="T4" fmla="*/ 2 w 138"/>
                  <a:gd name="T5" fmla="*/ 0 h 21"/>
                  <a:gd name="T6" fmla="*/ 3 w 138"/>
                  <a:gd name="T7" fmla="*/ 0 h 21"/>
                  <a:gd name="T8" fmla="*/ 5 w 138"/>
                  <a:gd name="T9" fmla="*/ 0 h 21"/>
                  <a:gd name="T10" fmla="*/ 6 w 138"/>
                  <a:gd name="T11" fmla="*/ 1 h 21"/>
                  <a:gd name="T12" fmla="*/ 7 w 138"/>
                  <a:gd name="T13" fmla="*/ 1 h 21"/>
                  <a:gd name="T14" fmla="*/ 8 w 138"/>
                  <a:gd name="T15" fmla="*/ 1 h 21"/>
                  <a:gd name="T16" fmla="*/ 9 w 138"/>
                  <a:gd name="T17" fmla="*/ 2 h 21"/>
                  <a:gd name="T18" fmla="*/ 9 w 138"/>
                  <a:gd name="T19" fmla="*/ 2 h 21"/>
                  <a:gd name="T20" fmla="*/ 8 w 138"/>
                  <a:gd name="T21" fmla="*/ 2 h 21"/>
                  <a:gd name="T22" fmla="*/ 7 w 138"/>
                  <a:gd name="T23" fmla="*/ 1 h 21"/>
                  <a:gd name="T24" fmla="*/ 5 w 138"/>
                  <a:gd name="T25" fmla="*/ 1 h 21"/>
                  <a:gd name="T26" fmla="*/ 4 w 138"/>
                  <a:gd name="T27" fmla="*/ 1 h 21"/>
                  <a:gd name="T28" fmla="*/ 2 w 138"/>
                  <a:gd name="T29" fmla="*/ 1 h 21"/>
                  <a:gd name="T30" fmla="*/ 1 w 138"/>
                  <a:gd name="T31" fmla="*/ 1 h 21"/>
                  <a:gd name="T32" fmla="*/ 0 w 138"/>
                  <a:gd name="T33" fmla="*/ 1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8" h="21">
                    <a:moveTo>
                      <a:pt x="0" y="13"/>
                    </a:moveTo>
                    <a:lnTo>
                      <a:pt x="16" y="5"/>
                    </a:lnTo>
                    <a:lnTo>
                      <a:pt x="35" y="0"/>
                    </a:lnTo>
                    <a:lnTo>
                      <a:pt x="51" y="0"/>
                    </a:lnTo>
                    <a:lnTo>
                      <a:pt x="70" y="2"/>
                    </a:lnTo>
                    <a:lnTo>
                      <a:pt x="87" y="7"/>
                    </a:lnTo>
                    <a:lnTo>
                      <a:pt x="106" y="13"/>
                    </a:lnTo>
                    <a:lnTo>
                      <a:pt x="122" y="19"/>
                    </a:lnTo>
                    <a:lnTo>
                      <a:pt x="138" y="21"/>
                    </a:lnTo>
                    <a:lnTo>
                      <a:pt x="133" y="21"/>
                    </a:lnTo>
                    <a:lnTo>
                      <a:pt x="122" y="21"/>
                    </a:lnTo>
                    <a:lnTo>
                      <a:pt x="106" y="19"/>
                    </a:lnTo>
                    <a:lnTo>
                      <a:pt x="83" y="16"/>
                    </a:lnTo>
                    <a:lnTo>
                      <a:pt x="62" y="16"/>
                    </a:lnTo>
                    <a:lnTo>
                      <a:pt x="37" y="13"/>
                    </a:lnTo>
                    <a:lnTo>
                      <a:pt x="16" y="13"/>
                    </a:lnTo>
                    <a:lnTo>
                      <a:pt x="0" y="13"/>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99" name="Freeform 42"/>
              <p:cNvSpPr>
                <a:spLocks/>
              </p:cNvSpPr>
              <p:nvPr/>
            </p:nvSpPr>
            <p:spPr bwMode="auto">
              <a:xfrm>
                <a:off x="2637" y="2100"/>
                <a:ext cx="78" cy="180"/>
              </a:xfrm>
              <a:custGeom>
                <a:avLst/>
                <a:gdLst>
                  <a:gd name="T0" fmla="*/ 2 w 312"/>
                  <a:gd name="T1" fmla="*/ 0 h 722"/>
                  <a:gd name="T2" fmla="*/ 4 w 312"/>
                  <a:gd name="T3" fmla="*/ 6 h 722"/>
                  <a:gd name="T4" fmla="*/ 6 w 312"/>
                  <a:gd name="T5" fmla="*/ 11 h 722"/>
                  <a:gd name="T6" fmla="*/ 9 w 312"/>
                  <a:gd name="T7" fmla="*/ 17 h 722"/>
                  <a:gd name="T8" fmla="*/ 11 w 312"/>
                  <a:gd name="T9" fmla="*/ 22 h 722"/>
                  <a:gd name="T10" fmla="*/ 13 w 312"/>
                  <a:gd name="T11" fmla="*/ 28 h 722"/>
                  <a:gd name="T12" fmla="*/ 15 w 312"/>
                  <a:gd name="T13" fmla="*/ 33 h 722"/>
                  <a:gd name="T14" fmla="*/ 17 w 312"/>
                  <a:gd name="T15" fmla="*/ 39 h 722"/>
                  <a:gd name="T16" fmla="*/ 20 w 312"/>
                  <a:gd name="T17" fmla="*/ 44 h 722"/>
                  <a:gd name="T18" fmla="*/ 18 w 312"/>
                  <a:gd name="T19" fmla="*/ 44 h 722"/>
                  <a:gd name="T20" fmla="*/ 17 w 312"/>
                  <a:gd name="T21" fmla="*/ 45 h 722"/>
                  <a:gd name="T22" fmla="*/ 16 w 312"/>
                  <a:gd name="T23" fmla="*/ 45 h 722"/>
                  <a:gd name="T24" fmla="*/ 15 w 312"/>
                  <a:gd name="T25" fmla="*/ 45 h 722"/>
                  <a:gd name="T26" fmla="*/ 15 w 312"/>
                  <a:gd name="T27" fmla="*/ 42 h 722"/>
                  <a:gd name="T28" fmla="*/ 15 w 312"/>
                  <a:gd name="T29" fmla="*/ 40 h 722"/>
                  <a:gd name="T30" fmla="*/ 15 w 312"/>
                  <a:gd name="T31" fmla="*/ 37 h 722"/>
                  <a:gd name="T32" fmla="*/ 14 w 312"/>
                  <a:gd name="T33" fmla="*/ 34 h 722"/>
                  <a:gd name="T34" fmla="*/ 12 w 312"/>
                  <a:gd name="T35" fmla="*/ 30 h 722"/>
                  <a:gd name="T36" fmla="*/ 11 w 312"/>
                  <a:gd name="T37" fmla="*/ 26 h 722"/>
                  <a:gd name="T38" fmla="*/ 9 w 312"/>
                  <a:gd name="T39" fmla="*/ 22 h 722"/>
                  <a:gd name="T40" fmla="*/ 7 w 312"/>
                  <a:gd name="T41" fmla="*/ 17 h 722"/>
                  <a:gd name="T42" fmla="*/ 5 w 312"/>
                  <a:gd name="T43" fmla="*/ 13 h 722"/>
                  <a:gd name="T44" fmla="*/ 4 w 312"/>
                  <a:gd name="T45" fmla="*/ 9 h 722"/>
                  <a:gd name="T46" fmla="*/ 2 w 312"/>
                  <a:gd name="T47" fmla="*/ 4 h 722"/>
                  <a:gd name="T48" fmla="*/ 0 w 312"/>
                  <a:gd name="T49" fmla="*/ 0 h 722"/>
                  <a:gd name="T50" fmla="*/ 1 w 312"/>
                  <a:gd name="T51" fmla="*/ 0 h 722"/>
                  <a:gd name="T52" fmla="*/ 1 w 312"/>
                  <a:gd name="T53" fmla="*/ 0 h 722"/>
                  <a:gd name="T54" fmla="*/ 2 w 312"/>
                  <a:gd name="T55" fmla="*/ 0 h 722"/>
                  <a:gd name="T56" fmla="*/ 2 w 312"/>
                  <a:gd name="T57" fmla="*/ 0 h 7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12" h="722">
                    <a:moveTo>
                      <a:pt x="34" y="5"/>
                    </a:moveTo>
                    <a:lnTo>
                      <a:pt x="66" y="93"/>
                    </a:lnTo>
                    <a:lnTo>
                      <a:pt x="101" y="184"/>
                    </a:lnTo>
                    <a:lnTo>
                      <a:pt x="137" y="270"/>
                    </a:lnTo>
                    <a:lnTo>
                      <a:pt x="172" y="357"/>
                    </a:lnTo>
                    <a:lnTo>
                      <a:pt x="205" y="448"/>
                    </a:lnTo>
                    <a:lnTo>
                      <a:pt x="241" y="534"/>
                    </a:lnTo>
                    <a:lnTo>
                      <a:pt x="276" y="625"/>
                    </a:lnTo>
                    <a:lnTo>
                      <a:pt x="312" y="711"/>
                    </a:lnTo>
                    <a:lnTo>
                      <a:pt x="292" y="715"/>
                    </a:lnTo>
                    <a:lnTo>
                      <a:pt x="276" y="717"/>
                    </a:lnTo>
                    <a:lnTo>
                      <a:pt x="257" y="720"/>
                    </a:lnTo>
                    <a:lnTo>
                      <a:pt x="241" y="722"/>
                    </a:lnTo>
                    <a:lnTo>
                      <a:pt x="241" y="679"/>
                    </a:lnTo>
                    <a:lnTo>
                      <a:pt x="237" y="638"/>
                    </a:lnTo>
                    <a:lnTo>
                      <a:pt x="232" y="595"/>
                    </a:lnTo>
                    <a:lnTo>
                      <a:pt x="225" y="551"/>
                    </a:lnTo>
                    <a:lnTo>
                      <a:pt x="195" y="483"/>
                    </a:lnTo>
                    <a:lnTo>
                      <a:pt x="167" y="414"/>
                    </a:lnTo>
                    <a:lnTo>
                      <a:pt x="137" y="347"/>
                    </a:lnTo>
                    <a:lnTo>
                      <a:pt x="110" y="278"/>
                    </a:lnTo>
                    <a:lnTo>
                      <a:pt x="82" y="207"/>
                    </a:lnTo>
                    <a:lnTo>
                      <a:pt x="55" y="140"/>
                    </a:lnTo>
                    <a:lnTo>
                      <a:pt x="28" y="69"/>
                    </a:lnTo>
                    <a:lnTo>
                      <a:pt x="0" y="0"/>
                    </a:lnTo>
                    <a:lnTo>
                      <a:pt x="6" y="3"/>
                    </a:lnTo>
                    <a:lnTo>
                      <a:pt x="14" y="5"/>
                    </a:lnTo>
                    <a:lnTo>
                      <a:pt x="23" y="9"/>
                    </a:lnTo>
                    <a:lnTo>
                      <a:pt x="34" y="5"/>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00" name="Freeform 43"/>
              <p:cNvSpPr>
                <a:spLocks/>
              </p:cNvSpPr>
              <p:nvPr/>
            </p:nvSpPr>
            <p:spPr bwMode="auto">
              <a:xfrm>
                <a:off x="2900" y="2103"/>
                <a:ext cx="79" cy="47"/>
              </a:xfrm>
              <a:custGeom>
                <a:avLst/>
                <a:gdLst>
                  <a:gd name="T0" fmla="*/ 14 w 316"/>
                  <a:gd name="T1" fmla="*/ 3 h 186"/>
                  <a:gd name="T2" fmla="*/ 15 w 316"/>
                  <a:gd name="T3" fmla="*/ 4 h 186"/>
                  <a:gd name="T4" fmla="*/ 16 w 316"/>
                  <a:gd name="T5" fmla="*/ 4 h 186"/>
                  <a:gd name="T6" fmla="*/ 16 w 316"/>
                  <a:gd name="T7" fmla="*/ 5 h 186"/>
                  <a:gd name="T8" fmla="*/ 17 w 316"/>
                  <a:gd name="T9" fmla="*/ 5 h 186"/>
                  <a:gd name="T10" fmla="*/ 18 w 316"/>
                  <a:gd name="T11" fmla="*/ 6 h 186"/>
                  <a:gd name="T12" fmla="*/ 18 w 316"/>
                  <a:gd name="T13" fmla="*/ 7 h 186"/>
                  <a:gd name="T14" fmla="*/ 19 w 316"/>
                  <a:gd name="T15" fmla="*/ 7 h 186"/>
                  <a:gd name="T16" fmla="*/ 20 w 316"/>
                  <a:gd name="T17" fmla="*/ 8 h 186"/>
                  <a:gd name="T18" fmla="*/ 20 w 316"/>
                  <a:gd name="T19" fmla="*/ 9 h 186"/>
                  <a:gd name="T20" fmla="*/ 19 w 316"/>
                  <a:gd name="T21" fmla="*/ 9 h 186"/>
                  <a:gd name="T22" fmla="*/ 19 w 316"/>
                  <a:gd name="T23" fmla="*/ 9 h 186"/>
                  <a:gd name="T24" fmla="*/ 18 w 316"/>
                  <a:gd name="T25" fmla="*/ 10 h 186"/>
                  <a:gd name="T26" fmla="*/ 16 w 316"/>
                  <a:gd name="T27" fmla="*/ 10 h 186"/>
                  <a:gd name="T28" fmla="*/ 14 w 316"/>
                  <a:gd name="T29" fmla="*/ 11 h 186"/>
                  <a:gd name="T30" fmla="*/ 12 w 316"/>
                  <a:gd name="T31" fmla="*/ 11 h 186"/>
                  <a:gd name="T32" fmla="*/ 11 w 316"/>
                  <a:gd name="T33" fmla="*/ 11 h 186"/>
                  <a:gd name="T34" fmla="*/ 9 w 316"/>
                  <a:gd name="T35" fmla="*/ 12 h 186"/>
                  <a:gd name="T36" fmla="*/ 7 w 316"/>
                  <a:gd name="T37" fmla="*/ 12 h 186"/>
                  <a:gd name="T38" fmla="*/ 5 w 316"/>
                  <a:gd name="T39" fmla="*/ 12 h 186"/>
                  <a:gd name="T40" fmla="*/ 3 w 316"/>
                  <a:gd name="T41" fmla="*/ 12 h 186"/>
                  <a:gd name="T42" fmla="*/ 2 w 316"/>
                  <a:gd name="T43" fmla="*/ 11 h 186"/>
                  <a:gd name="T44" fmla="*/ 1 w 316"/>
                  <a:gd name="T45" fmla="*/ 11 h 186"/>
                  <a:gd name="T46" fmla="*/ 1 w 316"/>
                  <a:gd name="T47" fmla="*/ 10 h 186"/>
                  <a:gd name="T48" fmla="*/ 0 w 316"/>
                  <a:gd name="T49" fmla="*/ 9 h 186"/>
                  <a:gd name="T50" fmla="*/ 0 w 316"/>
                  <a:gd name="T51" fmla="*/ 8 h 186"/>
                  <a:gd name="T52" fmla="*/ 0 w 316"/>
                  <a:gd name="T53" fmla="*/ 7 h 186"/>
                  <a:gd name="T54" fmla="*/ 0 w 316"/>
                  <a:gd name="T55" fmla="*/ 6 h 186"/>
                  <a:gd name="T56" fmla="*/ 1 w 316"/>
                  <a:gd name="T57" fmla="*/ 5 h 186"/>
                  <a:gd name="T58" fmla="*/ 2 w 316"/>
                  <a:gd name="T59" fmla="*/ 5 h 186"/>
                  <a:gd name="T60" fmla="*/ 3 w 316"/>
                  <a:gd name="T61" fmla="*/ 4 h 186"/>
                  <a:gd name="T62" fmla="*/ 4 w 316"/>
                  <a:gd name="T63" fmla="*/ 4 h 186"/>
                  <a:gd name="T64" fmla="*/ 4 w 316"/>
                  <a:gd name="T65" fmla="*/ 3 h 186"/>
                  <a:gd name="T66" fmla="*/ 5 w 316"/>
                  <a:gd name="T67" fmla="*/ 3 h 186"/>
                  <a:gd name="T68" fmla="*/ 6 w 316"/>
                  <a:gd name="T69" fmla="*/ 2 h 186"/>
                  <a:gd name="T70" fmla="*/ 7 w 316"/>
                  <a:gd name="T71" fmla="*/ 2 h 186"/>
                  <a:gd name="T72" fmla="*/ 8 w 316"/>
                  <a:gd name="T73" fmla="*/ 2 h 186"/>
                  <a:gd name="T74" fmla="*/ 8 w 316"/>
                  <a:gd name="T75" fmla="*/ 2 h 186"/>
                  <a:gd name="T76" fmla="*/ 9 w 316"/>
                  <a:gd name="T77" fmla="*/ 1 h 186"/>
                  <a:gd name="T78" fmla="*/ 9 w 316"/>
                  <a:gd name="T79" fmla="*/ 0 h 186"/>
                  <a:gd name="T80" fmla="*/ 10 w 316"/>
                  <a:gd name="T81" fmla="*/ 0 h 186"/>
                  <a:gd name="T82" fmla="*/ 11 w 316"/>
                  <a:gd name="T83" fmla="*/ 0 h 186"/>
                  <a:gd name="T84" fmla="*/ 12 w 316"/>
                  <a:gd name="T85" fmla="*/ 1 h 186"/>
                  <a:gd name="T86" fmla="*/ 13 w 316"/>
                  <a:gd name="T87" fmla="*/ 2 h 186"/>
                  <a:gd name="T88" fmla="*/ 14 w 316"/>
                  <a:gd name="T89" fmla="*/ 3 h 18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16" h="186">
                    <a:moveTo>
                      <a:pt x="223" y="46"/>
                    </a:moveTo>
                    <a:lnTo>
                      <a:pt x="237" y="55"/>
                    </a:lnTo>
                    <a:lnTo>
                      <a:pt x="248" y="62"/>
                    </a:lnTo>
                    <a:lnTo>
                      <a:pt x="256" y="71"/>
                    </a:lnTo>
                    <a:lnTo>
                      <a:pt x="267" y="82"/>
                    </a:lnTo>
                    <a:lnTo>
                      <a:pt x="278" y="92"/>
                    </a:lnTo>
                    <a:lnTo>
                      <a:pt x="286" y="104"/>
                    </a:lnTo>
                    <a:lnTo>
                      <a:pt x="297" y="115"/>
                    </a:lnTo>
                    <a:lnTo>
                      <a:pt x="311" y="122"/>
                    </a:lnTo>
                    <a:lnTo>
                      <a:pt x="316" y="133"/>
                    </a:lnTo>
                    <a:lnTo>
                      <a:pt x="308" y="142"/>
                    </a:lnTo>
                    <a:lnTo>
                      <a:pt x="294" y="147"/>
                    </a:lnTo>
                    <a:lnTo>
                      <a:pt x="281" y="152"/>
                    </a:lnTo>
                    <a:lnTo>
                      <a:pt x="253" y="163"/>
                    </a:lnTo>
                    <a:lnTo>
                      <a:pt x="226" y="172"/>
                    </a:lnTo>
                    <a:lnTo>
                      <a:pt x="196" y="177"/>
                    </a:lnTo>
                    <a:lnTo>
                      <a:pt x="166" y="180"/>
                    </a:lnTo>
                    <a:lnTo>
                      <a:pt x="136" y="182"/>
                    </a:lnTo>
                    <a:lnTo>
                      <a:pt x="106" y="186"/>
                    </a:lnTo>
                    <a:lnTo>
                      <a:pt x="74" y="186"/>
                    </a:lnTo>
                    <a:lnTo>
                      <a:pt x="44" y="186"/>
                    </a:lnTo>
                    <a:lnTo>
                      <a:pt x="28" y="180"/>
                    </a:lnTo>
                    <a:lnTo>
                      <a:pt x="19" y="170"/>
                    </a:lnTo>
                    <a:lnTo>
                      <a:pt x="11" y="152"/>
                    </a:lnTo>
                    <a:lnTo>
                      <a:pt x="5" y="136"/>
                    </a:lnTo>
                    <a:lnTo>
                      <a:pt x="3" y="120"/>
                    </a:lnTo>
                    <a:lnTo>
                      <a:pt x="0" y="104"/>
                    </a:lnTo>
                    <a:lnTo>
                      <a:pt x="3" y="87"/>
                    </a:lnTo>
                    <a:lnTo>
                      <a:pt x="14" y="76"/>
                    </a:lnTo>
                    <a:lnTo>
                      <a:pt x="28" y="71"/>
                    </a:lnTo>
                    <a:lnTo>
                      <a:pt x="41" y="65"/>
                    </a:lnTo>
                    <a:lnTo>
                      <a:pt x="55" y="57"/>
                    </a:lnTo>
                    <a:lnTo>
                      <a:pt x="69" y="52"/>
                    </a:lnTo>
                    <a:lnTo>
                      <a:pt x="81" y="44"/>
                    </a:lnTo>
                    <a:lnTo>
                      <a:pt x="95" y="35"/>
                    </a:lnTo>
                    <a:lnTo>
                      <a:pt x="109" y="30"/>
                    </a:lnTo>
                    <a:lnTo>
                      <a:pt x="120" y="22"/>
                    </a:lnTo>
                    <a:lnTo>
                      <a:pt x="131" y="22"/>
                    </a:lnTo>
                    <a:lnTo>
                      <a:pt x="136" y="14"/>
                    </a:lnTo>
                    <a:lnTo>
                      <a:pt x="142" y="5"/>
                    </a:lnTo>
                    <a:lnTo>
                      <a:pt x="150" y="0"/>
                    </a:lnTo>
                    <a:lnTo>
                      <a:pt x="169" y="5"/>
                    </a:lnTo>
                    <a:lnTo>
                      <a:pt x="188" y="19"/>
                    </a:lnTo>
                    <a:lnTo>
                      <a:pt x="205" y="35"/>
                    </a:lnTo>
                    <a:lnTo>
                      <a:pt x="223" y="46"/>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01" name="Freeform 44"/>
              <p:cNvSpPr>
                <a:spLocks/>
              </p:cNvSpPr>
              <p:nvPr/>
            </p:nvSpPr>
            <p:spPr bwMode="auto">
              <a:xfrm>
                <a:off x="2885" y="2105"/>
                <a:ext cx="11" cy="20"/>
              </a:xfrm>
              <a:custGeom>
                <a:avLst/>
                <a:gdLst>
                  <a:gd name="T0" fmla="*/ 3 w 46"/>
                  <a:gd name="T1" fmla="*/ 0 h 82"/>
                  <a:gd name="T2" fmla="*/ 3 w 46"/>
                  <a:gd name="T3" fmla="*/ 1 h 82"/>
                  <a:gd name="T4" fmla="*/ 3 w 46"/>
                  <a:gd name="T5" fmla="*/ 3 h 82"/>
                  <a:gd name="T6" fmla="*/ 2 w 46"/>
                  <a:gd name="T7" fmla="*/ 4 h 82"/>
                  <a:gd name="T8" fmla="*/ 3 w 46"/>
                  <a:gd name="T9" fmla="*/ 5 h 82"/>
                  <a:gd name="T10" fmla="*/ 2 w 46"/>
                  <a:gd name="T11" fmla="*/ 5 h 82"/>
                  <a:gd name="T12" fmla="*/ 1 w 46"/>
                  <a:gd name="T13" fmla="*/ 5 h 82"/>
                  <a:gd name="T14" fmla="*/ 0 w 46"/>
                  <a:gd name="T15" fmla="*/ 4 h 82"/>
                  <a:gd name="T16" fmla="*/ 0 w 46"/>
                  <a:gd name="T17" fmla="*/ 4 h 82"/>
                  <a:gd name="T18" fmla="*/ 1 w 46"/>
                  <a:gd name="T19" fmla="*/ 0 h 82"/>
                  <a:gd name="T20" fmla="*/ 1 w 46"/>
                  <a:gd name="T21" fmla="*/ 0 h 82"/>
                  <a:gd name="T22" fmla="*/ 2 w 46"/>
                  <a:gd name="T23" fmla="*/ 0 h 82"/>
                  <a:gd name="T24" fmla="*/ 2 w 46"/>
                  <a:gd name="T25" fmla="*/ 0 h 82"/>
                  <a:gd name="T26" fmla="*/ 3 w 46"/>
                  <a:gd name="T27" fmla="*/ 0 h 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6" h="82">
                    <a:moveTo>
                      <a:pt x="44" y="6"/>
                    </a:moveTo>
                    <a:lnTo>
                      <a:pt x="46" y="25"/>
                    </a:lnTo>
                    <a:lnTo>
                      <a:pt x="44" y="44"/>
                    </a:lnTo>
                    <a:lnTo>
                      <a:pt x="41" y="64"/>
                    </a:lnTo>
                    <a:lnTo>
                      <a:pt x="44" y="82"/>
                    </a:lnTo>
                    <a:lnTo>
                      <a:pt x="33" y="77"/>
                    </a:lnTo>
                    <a:lnTo>
                      <a:pt x="19" y="77"/>
                    </a:lnTo>
                    <a:lnTo>
                      <a:pt x="5" y="71"/>
                    </a:lnTo>
                    <a:lnTo>
                      <a:pt x="0" y="60"/>
                    </a:lnTo>
                    <a:lnTo>
                      <a:pt x="14" y="0"/>
                    </a:lnTo>
                    <a:lnTo>
                      <a:pt x="22" y="4"/>
                    </a:lnTo>
                    <a:lnTo>
                      <a:pt x="30" y="6"/>
                    </a:lnTo>
                    <a:lnTo>
                      <a:pt x="35" y="6"/>
                    </a:lnTo>
                    <a:lnTo>
                      <a:pt x="44" y="6"/>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02" name="Freeform 45"/>
              <p:cNvSpPr>
                <a:spLocks/>
              </p:cNvSpPr>
              <p:nvPr/>
            </p:nvSpPr>
            <p:spPr bwMode="auto">
              <a:xfrm>
                <a:off x="2820" y="2106"/>
                <a:ext cx="63" cy="39"/>
              </a:xfrm>
              <a:custGeom>
                <a:avLst/>
                <a:gdLst>
                  <a:gd name="T0" fmla="*/ 16 w 253"/>
                  <a:gd name="T1" fmla="*/ 1 h 155"/>
                  <a:gd name="T2" fmla="*/ 15 w 253"/>
                  <a:gd name="T3" fmla="*/ 3 h 155"/>
                  <a:gd name="T4" fmla="*/ 15 w 253"/>
                  <a:gd name="T5" fmla="*/ 5 h 155"/>
                  <a:gd name="T6" fmla="*/ 14 w 253"/>
                  <a:gd name="T7" fmla="*/ 8 h 155"/>
                  <a:gd name="T8" fmla="*/ 13 w 253"/>
                  <a:gd name="T9" fmla="*/ 10 h 155"/>
                  <a:gd name="T10" fmla="*/ 12 w 253"/>
                  <a:gd name="T11" fmla="*/ 10 h 155"/>
                  <a:gd name="T12" fmla="*/ 10 w 253"/>
                  <a:gd name="T13" fmla="*/ 9 h 155"/>
                  <a:gd name="T14" fmla="*/ 8 w 253"/>
                  <a:gd name="T15" fmla="*/ 9 h 155"/>
                  <a:gd name="T16" fmla="*/ 6 w 253"/>
                  <a:gd name="T17" fmla="*/ 9 h 155"/>
                  <a:gd name="T18" fmla="*/ 5 w 253"/>
                  <a:gd name="T19" fmla="*/ 8 h 155"/>
                  <a:gd name="T20" fmla="*/ 3 w 253"/>
                  <a:gd name="T21" fmla="*/ 7 h 155"/>
                  <a:gd name="T22" fmla="*/ 2 w 253"/>
                  <a:gd name="T23" fmla="*/ 7 h 155"/>
                  <a:gd name="T24" fmla="*/ 0 w 253"/>
                  <a:gd name="T25" fmla="*/ 6 h 155"/>
                  <a:gd name="T26" fmla="*/ 0 w 253"/>
                  <a:gd name="T27" fmla="*/ 4 h 155"/>
                  <a:gd name="T28" fmla="*/ 1 w 253"/>
                  <a:gd name="T29" fmla="*/ 3 h 155"/>
                  <a:gd name="T30" fmla="*/ 2 w 253"/>
                  <a:gd name="T31" fmla="*/ 2 h 155"/>
                  <a:gd name="T32" fmla="*/ 4 w 253"/>
                  <a:gd name="T33" fmla="*/ 1 h 155"/>
                  <a:gd name="T34" fmla="*/ 4 w 253"/>
                  <a:gd name="T35" fmla="*/ 1 h 155"/>
                  <a:gd name="T36" fmla="*/ 4 w 253"/>
                  <a:gd name="T37" fmla="*/ 1 h 155"/>
                  <a:gd name="T38" fmla="*/ 5 w 253"/>
                  <a:gd name="T39" fmla="*/ 0 h 155"/>
                  <a:gd name="T40" fmla="*/ 5 w 253"/>
                  <a:gd name="T41" fmla="*/ 0 h 155"/>
                  <a:gd name="T42" fmla="*/ 6 w 253"/>
                  <a:gd name="T43" fmla="*/ 0 h 155"/>
                  <a:gd name="T44" fmla="*/ 8 w 253"/>
                  <a:gd name="T45" fmla="*/ 0 h 155"/>
                  <a:gd name="T46" fmla="*/ 9 w 253"/>
                  <a:gd name="T47" fmla="*/ 1 h 155"/>
                  <a:gd name="T48" fmla="*/ 10 w 253"/>
                  <a:gd name="T49" fmla="*/ 1 h 155"/>
                  <a:gd name="T50" fmla="*/ 12 w 253"/>
                  <a:gd name="T51" fmla="*/ 1 h 155"/>
                  <a:gd name="T52" fmla="*/ 13 w 253"/>
                  <a:gd name="T53" fmla="*/ 1 h 155"/>
                  <a:gd name="T54" fmla="*/ 14 w 253"/>
                  <a:gd name="T55" fmla="*/ 1 h 155"/>
                  <a:gd name="T56" fmla="*/ 16 w 253"/>
                  <a:gd name="T57" fmla="*/ 1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53" h="155">
                    <a:moveTo>
                      <a:pt x="253" y="11"/>
                    </a:moveTo>
                    <a:lnTo>
                      <a:pt x="248" y="49"/>
                    </a:lnTo>
                    <a:lnTo>
                      <a:pt x="241" y="85"/>
                    </a:lnTo>
                    <a:lnTo>
                      <a:pt x="227" y="120"/>
                    </a:lnTo>
                    <a:lnTo>
                      <a:pt x="216" y="155"/>
                    </a:lnTo>
                    <a:lnTo>
                      <a:pt x="188" y="152"/>
                    </a:lnTo>
                    <a:lnTo>
                      <a:pt x="161" y="147"/>
                    </a:lnTo>
                    <a:lnTo>
                      <a:pt x="133" y="141"/>
                    </a:lnTo>
                    <a:lnTo>
                      <a:pt x="106" y="134"/>
                    </a:lnTo>
                    <a:lnTo>
                      <a:pt x="80" y="122"/>
                    </a:lnTo>
                    <a:lnTo>
                      <a:pt x="52" y="115"/>
                    </a:lnTo>
                    <a:lnTo>
                      <a:pt x="27" y="104"/>
                    </a:lnTo>
                    <a:lnTo>
                      <a:pt x="0" y="95"/>
                    </a:lnTo>
                    <a:lnTo>
                      <a:pt x="6" y="68"/>
                    </a:lnTo>
                    <a:lnTo>
                      <a:pt x="19" y="44"/>
                    </a:lnTo>
                    <a:lnTo>
                      <a:pt x="39" y="28"/>
                    </a:lnTo>
                    <a:lnTo>
                      <a:pt x="60" y="11"/>
                    </a:lnTo>
                    <a:lnTo>
                      <a:pt x="68" y="11"/>
                    </a:lnTo>
                    <a:lnTo>
                      <a:pt x="74" y="8"/>
                    </a:lnTo>
                    <a:lnTo>
                      <a:pt x="80" y="5"/>
                    </a:lnTo>
                    <a:lnTo>
                      <a:pt x="85" y="0"/>
                    </a:lnTo>
                    <a:lnTo>
                      <a:pt x="106" y="3"/>
                    </a:lnTo>
                    <a:lnTo>
                      <a:pt x="126" y="5"/>
                    </a:lnTo>
                    <a:lnTo>
                      <a:pt x="147" y="8"/>
                    </a:lnTo>
                    <a:lnTo>
                      <a:pt x="169" y="11"/>
                    </a:lnTo>
                    <a:lnTo>
                      <a:pt x="191" y="14"/>
                    </a:lnTo>
                    <a:lnTo>
                      <a:pt x="213" y="14"/>
                    </a:lnTo>
                    <a:lnTo>
                      <a:pt x="232" y="14"/>
                    </a:lnTo>
                    <a:lnTo>
                      <a:pt x="253" y="1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03" name="Freeform 46"/>
              <p:cNvSpPr>
                <a:spLocks/>
              </p:cNvSpPr>
              <p:nvPr/>
            </p:nvSpPr>
            <p:spPr bwMode="auto">
              <a:xfrm>
                <a:off x="2901" y="2106"/>
                <a:ext cx="14" cy="9"/>
              </a:xfrm>
              <a:custGeom>
                <a:avLst/>
                <a:gdLst>
                  <a:gd name="T0" fmla="*/ 1 w 55"/>
                  <a:gd name="T1" fmla="*/ 0 h 35"/>
                  <a:gd name="T2" fmla="*/ 1 w 55"/>
                  <a:gd name="T3" fmla="*/ 0 h 35"/>
                  <a:gd name="T4" fmla="*/ 1 w 55"/>
                  <a:gd name="T5" fmla="*/ 0 h 35"/>
                  <a:gd name="T6" fmla="*/ 2 w 55"/>
                  <a:gd name="T7" fmla="*/ 1 h 35"/>
                  <a:gd name="T8" fmla="*/ 3 w 55"/>
                  <a:gd name="T9" fmla="*/ 1 h 35"/>
                  <a:gd name="T10" fmla="*/ 3 w 55"/>
                  <a:gd name="T11" fmla="*/ 0 h 35"/>
                  <a:gd name="T12" fmla="*/ 4 w 55"/>
                  <a:gd name="T13" fmla="*/ 0 h 35"/>
                  <a:gd name="T14" fmla="*/ 0 w 55"/>
                  <a:gd name="T15" fmla="*/ 2 h 35"/>
                  <a:gd name="T16" fmla="*/ 0 w 55"/>
                  <a:gd name="T17" fmla="*/ 0 h 35"/>
                  <a:gd name="T18" fmla="*/ 1 w 55"/>
                  <a:gd name="T19" fmla="*/ 0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5" h="35">
                    <a:moveTo>
                      <a:pt x="20" y="0"/>
                    </a:moveTo>
                    <a:lnTo>
                      <a:pt x="20" y="3"/>
                    </a:lnTo>
                    <a:lnTo>
                      <a:pt x="20" y="5"/>
                    </a:lnTo>
                    <a:lnTo>
                      <a:pt x="28" y="8"/>
                    </a:lnTo>
                    <a:lnTo>
                      <a:pt x="39" y="8"/>
                    </a:lnTo>
                    <a:lnTo>
                      <a:pt x="46" y="5"/>
                    </a:lnTo>
                    <a:lnTo>
                      <a:pt x="55" y="5"/>
                    </a:lnTo>
                    <a:lnTo>
                      <a:pt x="0" y="35"/>
                    </a:lnTo>
                    <a:lnTo>
                      <a:pt x="0" y="0"/>
                    </a:lnTo>
                    <a:lnTo>
                      <a:pt x="20" y="0"/>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04" name="Freeform 47"/>
              <p:cNvSpPr>
                <a:spLocks/>
              </p:cNvSpPr>
              <p:nvPr/>
            </p:nvSpPr>
            <p:spPr bwMode="auto">
              <a:xfrm>
                <a:off x="2606" y="2107"/>
                <a:ext cx="75" cy="178"/>
              </a:xfrm>
              <a:custGeom>
                <a:avLst/>
                <a:gdLst>
                  <a:gd name="T0" fmla="*/ 3 w 300"/>
                  <a:gd name="T1" fmla="*/ 2 h 712"/>
                  <a:gd name="T2" fmla="*/ 5 w 300"/>
                  <a:gd name="T3" fmla="*/ 7 h 712"/>
                  <a:gd name="T4" fmla="*/ 7 w 300"/>
                  <a:gd name="T5" fmla="*/ 12 h 712"/>
                  <a:gd name="T6" fmla="*/ 9 w 300"/>
                  <a:gd name="T7" fmla="*/ 18 h 712"/>
                  <a:gd name="T8" fmla="*/ 11 w 300"/>
                  <a:gd name="T9" fmla="*/ 23 h 712"/>
                  <a:gd name="T10" fmla="*/ 13 w 300"/>
                  <a:gd name="T11" fmla="*/ 28 h 712"/>
                  <a:gd name="T12" fmla="*/ 15 w 300"/>
                  <a:gd name="T13" fmla="*/ 33 h 712"/>
                  <a:gd name="T14" fmla="*/ 17 w 300"/>
                  <a:gd name="T15" fmla="*/ 39 h 712"/>
                  <a:gd name="T16" fmla="*/ 19 w 300"/>
                  <a:gd name="T17" fmla="*/ 44 h 712"/>
                  <a:gd name="T18" fmla="*/ 15 w 300"/>
                  <a:gd name="T19" fmla="*/ 45 h 712"/>
                  <a:gd name="T20" fmla="*/ 15 w 300"/>
                  <a:gd name="T21" fmla="*/ 41 h 712"/>
                  <a:gd name="T22" fmla="*/ 14 w 300"/>
                  <a:gd name="T23" fmla="*/ 37 h 712"/>
                  <a:gd name="T24" fmla="*/ 13 w 300"/>
                  <a:gd name="T25" fmla="*/ 33 h 712"/>
                  <a:gd name="T26" fmla="*/ 12 w 300"/>
                  <a:gd name="T27" fmla="*/ 29 h 712"/>
                  <a:gd name="T28" fmla="*/ 10 w 300"/>
                  <a:gd name="T29" fmla="*/ 26 h 712"/>
                  <a:gd name="T30" fmla="*/ 8 w 300"/>
                  <a:gd name="T31" fmla="*/ 22 h 712"/>
                  <a:gd name="T32" fmla="*/ 7 w 300"/>
                  <a:gd name="T33" fmla="*/ 19 h 712"/>
                  <a:gd name="T34" fmla="*/ 5 w 300"/>
                  <a:gd name="T35" fmla="*/ 15 h 712"/>
                  <a:gd name="T36" fmla="*/ 0 w 300"/>
                  <a:gd name="T37" fmla="*/ 0 h 712"/>
                  <a:gd name="T38" fmla="*/ 1 w 300"/>
                  <a:gd name="T39" fmla="*/ 0 h 712"/>
                  <a:gd name="T40" fmla="*/ 2 w 300"/>
                  <a:gd name="T41" fmla="*/ 0 h 712"/>
                  <a:gd name="T42" fmla="*/ 3 w 300"/>
                  <a:gd name="T43" fmla="*/ 1 h 712"/>
                  <a:gd name="T44" fmla="*/ 3 w 300"/>
                  <a:gd name="T45" fmla="*/ 2 h 7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00" h="712">
                    <a:moveTo>
                      <a:pt x="44" y="25"/>
                    </a:moveTo>
                    <a:lnTo>
                      <a:pt x="77" y="110"/>
                    </a:lnTo>
                    <a:lnTo>
                      <a:pt x="109" y="194"/>
                    </a:lnTo>
                    <a:lnTo>
                      <a:pt x="142" y="278"/>
                    </a:lnTo>
                    <a:lnTo>
                      <a:pt x="171" y="363"/>
                    </a:lnTo>
                    <a:lnTo>
                      <a:pt x="205" y="448"/>
                    </a:lnTo>
                    <a:lnTo>
                      <a:pt x="237" y="532"/>
                    </a:lnTo>
                    <a:lnTo>
                      <a:pt x="267" y="616"/>
                    </a:lnTo>
                    <a:lnTo>
                      <a:pt x="300" y="701"/>
                    </a:lnTo>
                    <a:lnTo>
                      <a:pt x="240" y="712"/>
                    </a:lnTo>
                    <a:lnTo>
                      <a:pt x="235" y="649"/>
                    </a:lnTo>
                    <a:lnTo>
                      <a:pt x="224" y="586"/>
                    </a:lnTo>
                    <a:lnTo>
                      <a:pt x="205" y="526"/>
                    </a:lnTo>
                    <a:lnTo>
                      <a:pt x="183" y="469"/>
                    </a:lnTo>
                    <a:lnTo>
                      <a:pt x="159" y="409"/>
                    </a:lnTo>
                    <a:lnTo>
                      <a:pt x="131" y="352"/>
                    </a:lnTo>
                    <a:lnTo>
                      <a:pt x="107" y="295"/>
                    </a:lnTo>
                    <a:lnTo>
                      <a:pt x="85" y="235"/>
                    </a:lnTo>
                    <a:lnTo>
                      <a:pt x="0" y="0"/>
                    </a:lnTo>
                    <a:lnTo>
                      <a:pt x="14" y="3"/>
                    </a:lnTo>
                    <a:lnTo>
                      <a:pt x="28" y="3"/>
                    </a:lnTo>
                    <a:lnTo>
                      <a:pt x="38" y="9"/>
                    </a:lnTo>
                    <a:lnTo>
                      <a:pt x="44" y="25"/>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05" name="Freeform 48"/>
              <p:cNvSpPr>
                <a:spLocks/>
              </p:cNvSpPr>
              <p:nvPr/>
            </p:nvSpPr>
            <p:spPr bwMode="auto">
              <a:xfrm>
                <a:off x="2526" y="2116"/>
                <a:ext cx="117" cy="179"/>
              </a:xfrm>
              <a:custGeom>
                <a:avLst/>
                <a:gdLst>
                  <a:gd name="T0" fmla="*/ 17 w 471"/>
                  <a:gd name="T1" fmla="*/ 10 h 716"/>
                  <a:gd name="T2" fmla="*/ 29 w 471"/>
                  <a:gd name="T3" fmla="*/ 43 h 716"/>
                  <a:gd name="T4" fmla="*/ 28 w 471"/>
                  <a:gd name="T5" fmla="*/ 44 h 716"/>
                  <a:gd name="T6" fmla="*/ 26 w 471"/>
                  <a:gd name="T7" fmla="*/ 44 h 716"/>
                  <a:gd name="T8" fmla="*/ 25 w 471"/>
                  <a:gd name="T9" fmla="*/ 44 h 716"/>
                  <a:gd name="T10" fmla="*/ 24 w 471"/>
                  <a:gd name="T11" fmla="*/ 44 h 716"/>
                  <a:gd name="T12" fmla="*/ 23 w 471"/>
                  <a:gd name="T13" fmla="*/ 45 h 716"/>
                  <a:gd name="T14" fmla="*/ 21 w 471"/>
                  <a:gd name="T15" fmla="*/ 45 h 716"/>
                  <a:gd name="T16" fmla="*/ 20 w 471"/>
                  <a:gd name="T17" fmla="*/ 45 h 716"/>
                  <a:gd name="T18" fmla="*/ 19 w 471"/>
                  <a:gd name="T19" fmla="*/ 45 h 716"/>
                  <a:gd name="T20" fmla="*/ 17 w 471"/>
                  <a:gd name="T21" fmla="*/ 43 h 716"/>
                  <a:gd name="T22" fmla="*/ 15 w 471"/>
                  <a:gd name="T23" fmla="*/ 41 h 716"/>
                  <a:gd name="T24" fmla="*/ 13 w 471"/>
                  <a:gd name="T25" fmla="*/ 40 h 716"/>
                  <a:gd name="T26" fmla="*/ 11 w 471"/>
                  <a:gd name="T27" fmla="*/ 38 h 716"/>
                  <a:gd name="T28" fmla="*/ 9 w 471"/>
                  <a:gd name="T29" fmla="*/ 36 h 716"/>
                  <a:gd name="T30" fmla="*/ 8 w 471"/>
                  <a:gd name="T31" fmla="*/ 34 h 716"/>
                  <a:gd name="T32" fmla="*/ 6 w 471"/>
                  <a:gd name="T33" fmla="*/ 32 h 716"/>
                  <a:gd name="T34" fmla="*/ 5 w 471"/>
                  <a:gd name="T35" fmla="*/ 29 h 716"/>
                  <a:gd name="T36" fmla="*/ 6 w 471"/>
                  <a:gd name="T37" fmla="*/ 29 h 716"/>
                  <a:gd name="T38" fmla="*/ 7 w 471"/>
                  <a:gd name="T39" fmla="*/ 28 h 716"/>
                  <a:gd name="T40" fmla="*/ 8 w 471"/>
                  <a:gd name="T41" fmla="*/ 28 h 716"/>
                  <a:gd name="T42" fmla="*/ 9 w 471"/>
                  <a:gd name="T43" fmla="*/ 28 h 716"/>
                  <a:gd name="T44" fmla="*/ 10 w 471"/>
                  <a:gd name="T45" fmla="*/ 28 h 716"/>
                  <a:gd name="T46" fmla="*/ 11 w 471"/>
                  <a:gd name="T47" fmla="*/ 28 h 716"/>
                  <a:gd name="T48" fmla="*/ 12 w 471"/>
                  <a:gd name="T49" fmla="*/ 27 h 716"/>
                  <a:gd name="T50" fmla="*/ 12 w 471"/>
                  <a:gd name="T51" fmla="*/ 26 h 716"/>
                  <a:gd name="T52" fmla="*/ 11 w 471"/>
                  <a:gd name="T53" fmla="*/ 23 h 716"/>
                  <a:gd name="T54" fmla="*/ 10 w 471"/>
                  <a:gd name="T55" fmla="*/ 21 h 716"/>
                  <a:gd name="T56" fmla="*/ 9 w 471"/>
                  <a:gd name="T57" fmla="*/ 19 h 716"/>
                  <a:gd name="T58" fmla="*/ 8 w 471"/>
                  <a:gd name="T59" fmla="*/ 16 h 716"/>
                  <a:gd name="T60" fmla="*/ 7 w 471"/>
                  <a:gd name="T61" fmla="*/ 16 h 716"/>
                  <a:gd name="T62" fmla="*/ 6 w 471"/>
                  <a:gd name="T63" fmla="*/ 15 h 716"/>
                  <a:gd name="T64" fmla="*/ 5 w 471"/>
                  <a:gd name="T65" fmla="*/ 15 h 716"/>
                  <a:gd name="T66" fmla="*/ 4 w 471"/>
                  <a:gd name="T67" fmla="*/ 16 h 716"/>
                  <a:gd name="T68" fmla="*/ 3 w 471"/>
                  <a:gd name="T69" fmla="*/ 16 h 716"/>
                  <a:gd name="T70" fmla="*/ 2 w 471"/>
                  <a:gd name="T71" fmla="*/ 16 h 716"/>
                  <a:gd name="T72" fmla="*/ 1 w 471"/>
                  <a:gd name="T73" fmla="*/ 16 h 716"/>
                  <a:gd name="T74" fmla="*/ 0 w 471"/>
                  <a:gd name="T75" fmla="*/ 16 h 716"/>
                  <a:gd name="T76" fmla="*/ 0 w 471"/>
                  <a:gd name="T77" fmla="*/ 13 h 716"/>
                  <a:gd name="T78" fmla="*/ 1 w 471"/>
                  <a:gd name="T79" fmla="*/ 9 h 716"/>
                  <a:gd name="T80" fmla="*/ 1 w 471"/>
                  <a:gd name="T81" fmla="*/ 6 h 716"/>
                  <a:gd name="T82" fmla="*/ 2 w 471"/>
                  <a:gd name="T83" fmla="*/ 2 h 716"/>
                  <a:gd name="T84" fmla="*/ 13 w 471"/>
                  <a:gd name="T85" fmla="*/ 0 h 716"/>
                  <a:gd name="T86" fmla="*/ 17 w 471"/>
                  <a:gd name="T87" fmla="*/ 10 h 71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71" h="716">
                    <a:moveTo>
                      <a:pt x="269" y="164"/>
                    </a:moveTo>
                    <a:lnTo>
                      <a:pt x="471" y="689"/>
                    </a:lnTo>
                    <a:lnTo>
                      <a:pt x="450" y="695"/>
                    </a:lnTo>
                    <a:lnTo>
                      <a:pt x="428" y="697"/>
                    </a:lnTo>
                    <a:lnTo>
                      <a:pt x="406" y="703"/>
                    </a:lnTo>
                    <a:lnTo>
                      <a:pt x="386" y="706"/>
                    </a:lnTo>
                    <a:lnTo>
                      <a:pt x="365" y="711"/>
                    </a:lnTo>
                    <a:lnTo>
                      <a:pt x="345" y="714"/>
                    </a:lnTo>
                    <a:lnTo>
                      <a:pt x="324" y="716"/>
                    </a:lnTo>
                    <a:lnTo>
                      <a:pt x="305" y="716"/>
                    </a:lnTo>
                    <a:lnTo>
                      <a:pt x="269" y="689"/>
                    </a:lnTo>
                    <a:lnTo>
                      <a:pt x="237" y="659"/>
                    </a:lnTo>
                    <a:lnTo>
                      <a:pt x="207" y="633"/>
                    </a:lnTo>
                    <a:lnTo>
                      <a:pt x="179" y="603"/>
                    </a:lnTo>
                    <a:lnTo>
                      <a:pt x="152" y="569"/>
                    </a:lnTo>
                    <a:lnTo>
                      <a:pt x="128" y="537"/>
                    </a:lnTo>
                    <a:lnTo>
                      <a:pt x="106" y="504"/>
                    </a:lnTo>
                    <a:lnTo>
                      <a:pt x="84" y="466"/>
                    </a:lnTo>
                    <a:lnTo>
                      <a:pt x="98" y="454"/>
                    </a:lnTo>
                    <a:lnTo>
                      <a:pt x="114" y="452"/>
                    </a:lnTo>
                    <a:lnTo>
                      <a:pt x="133" y="449"/>
                    </a:lnTo>
                    <a:lnTo>
                      <a:pt x="149" y="447"/>
                    </a:lnTo>
                    <a:lnTo>
                      <a:pt x="166" y="447"/>
                    </a:lnTo>
                    <a:lnTo>
                      <a:pt x="179" y="438"/>
                    </a:lnTo>
                    <a:lnTo>
                      <a:pt x="188" y="428"/>
                    </a:lnTo>
                    <a:lnTo>
                      <a:pt x="191" y="406"/>
                    </a:lnTo>
                    <a:lnTo>
                      <a:pt x="177" y="371"/>
                    </a:lnTo>
                    <a:lnTo>
                      <a:pt x="163" y="335"/>
                    </a:lnTo>
                    <a:lnTo>
                      <a:pt x="152" y="297"/>
                    </a:lnTo>
                    <a:lnTo>
                      <a:pt x="138" y="256"/>
                    </a:lnTo>
                    <a:lnTo>
                      <a:pt x="122" y="247"/>
                    </a:lnTo>
                    <a:lnTo>
                      <a:pt x="106" y="245"/>
                    </a:lnTo>
                    <a:lnTo>
                      <a:pt x="90" y="245"/>
                    </a:lnTo>
                    <a:lnTo>
                      <a:pt x="73" y="247"/>
                    </a:lnTo>
                    <a:lnTo>
                      <a:pt x="55" y="251"/>
                    </a:lnTo>
                    <a:lnTo>
                      <a:pt x="37" y="253"/>
                    </a:lnTo>
                    <a:lnTo>
                      <a:pt x="21" y="256"/>
                    </a:lnTo>
                    <a:lnTo>
                      <a:pt x="5" y="259"/>
                    </a:lnTo>
                    <a:lnTo>
                      <a:pt x="0" y="199"/>
                    </a:lnTo>
                    <a:lnTo>
                      <a:pt x="11" y="144"/>
                    </a:lnTo>
                    <a:lnTo>
                      <a:pt x="25" y="88"/>
                    </a:lnTo>
                    <a:lnTo>
                      <a:pt x="41" y="24"/>
                    </a:lnTo>
                    <a:lnTo>
                      <a:pt x="207" y="0"/>
                    </a:lnTo>
                    <a:lnTo>
                      <a:pt x="269" y="164"/>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06" name="Freeform 49"/>
              <p:cNvSpPr>
                <a:spLocks/>
              </p:cNvSpPr>
              <p:nvPr/>
            </p:nvSpPr>
            <p:spPr bwMode="auto">
              <a:xfrm>
                <a:off x="3030" y="2120"/>
                <a:ext cx="27" cy="15"/>
              </a:xfrm>
              <a:custGeom>
                <a:avLst/>
                <a:gdLst>
                  <a:gd name="T0" fmla="*/ 6 w 110"/>
                  <a:gd name="T1" fmla="*/ 1 h 61"/>
                  <a:gd name="T2" fmla="*/ 6 w 110"/>
                  <a:gd name="T3" fmla="*/ 1 h 61"/>
                  <a:gd name="T4" fmla="*/ 6 w 110"/>
                  <a:gd name="T5" fmla="*/ 2 h 61"/>
                  <a:gd name="T6" fmla="*/ 7 w 110"/>
                  <a:gd name="T7" fmla="*/ 2 h 61"/>
                  <a:gd name="T8" fmla="*/ 6 w 110"/>
                  <a:gd name="T9" fmla="*/ 3 h 61"/>
                  <a:gd name="T10" fmla="*/ 6 w 110"/>
                  <a:gd name="T11" fmla="*/ 3 h 61"/>
                  <a:gd name="T12" fmla="*/ 5 w 110"/>
                  <a:gd name="T13" fmla="*/ 4 h 61"/>
                  <a:gd name="T14" fmla="*/ 3 w 110"/>
                  <a:gd name="T15" fmla="*/ 4 h 61"/>
                  <a:gd name="T16" fmla="*/ 2 w 110"/>
                  <a:gd name="T17" fmla="*/ 4 h 61"/>
                  <a:gd name="T18" fmla="*/ 2 w 110"/>
                  <a:gd name="T19" fmla="*/ 3 h 61"/>
                  <a:gd name="T20" fmla="*/ 1 w 110"/>
                  <a:gd name="T21" fmla="*/ 3 h 61"/>
                  <a:gd name="T22" fmla="*/ 0 w 110"/>
                  <a:gd name="T23" fmla="*/ 3 h 61"/>
                  <a:gd name="T24" fmla="*/ 0 w 110"/>
                  <a:gd name="T25" fmla="*/ 2 h 61"/>
                  <a:gd name="T26" fmla="*/ 0 w 110"/>
                  <a:gd name="T27" fmla="*/ 1 h 61"/>
                  <a:gd name="T28" fmla="*/ 0 w 110"/>
                  <a:gd name="T29" fmla="*/ 1 h 61"/>
                  <a:gd name="T30" fmla="*/ 1 w 110"/>
                  <a:gd name="T31" fmla="*/ 1 h 61"/>
                  <a:gd name="T32" fmla="*/ 1 w 110"/>
                  <a:gd name="T33" fmla="*/ 0 h 61"/>
                  <a:gd name="T34" fmla="*/ 2 w 110"/>
                  <a:gd name="T35" fmla="*/ 0 h 61"/>
                  <a:gd name="T36" fmla="*/ 4 w 110"/>
                  <a:gd name="T37" fmla="*/ 0 h 61"/>
                  <a:gd name="T38" fmla="*/ 5 w 110"/>
                  <a:gd name="T39" fmla="*/ 0 h 61"/>
                  <a:gd name="T40" fmla="*/ 6 w 110"/>
                  <a:gd name="T41" fmla="*/ 1 h 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0" h="61">
                    <a:moveTo>
                      <a:pt x="96" y="11"/>
                    </a:moveTo>
                    <a:lnTo>
                      <a:pt x="99" y="20"/>
                    </a:lnTo>
                    <a:lnTo>
                      <a:pt x="104" y="27"/>
                    </a:lnTo>
                    <a:lnTo>
                      <a:pt x="110" y="36"/>
                    </a:lnTo>
                    <a:lnTo>
                      <a:pt x="107" y="47"/>
                    </a:lnTo>
                    <a:lnTo>
                      <a:pt x="94" y="57"/>
                    </a:lnTo>
                    <a:lnTo>
                      <a:pt x="77" y="61"/>
                    </a:lnTo>
                    <a:lnTo>
                      <a:pt x="58" y="61"/>
                    </a:lnTo>
                    <a:lnTo>
                      <a:pt x="39" y="61"/>
                    </a:lnTo>
                    <a:lnTo>
                      <a:pt x="28" y="57"/>
                    </a:lnTo>
                    <a:lnTo>
                      <a:pt x="14" y="55"/>
                    </a:lnTo>
                    <a:lnTo>
                      <a:pt x="4" y="50"/>
                    </a:lnTo>
                    <a:lnTo>
                      <a:pt x="0" y="36"/>
                    </a:lnTo>
                    <a:lnTo>
                      <a:pt x="4" y="25"/>
                    </a:lnTo>
                    <a:lnTo>
                      <a:pt x="9" y="17"/>
                    </a:lnTo>
                    <a:lnTo>
                      <a:pt x="18" y="11"/>
                    </a:lnTo>
                    <a:lnTo>
                      <a:pt x="25" y="6"/>
                    </a:lnTo>
                    <a:lnTo>
                      <a:pt x="41" y="4"/>
                    </a:lnTo>
                    <a:lnTo>
                      <a:pt x="64" y="0"/>
                    </a:lnTo>
                    <a:lnTo>
                      <a:pt x="82" y="4"/>
                    </a:lnTo>
                    <a:lnTo>
                      <a:pt x="9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07" name="Freeform 50"/>
              <p:cNvSpPr>
                <a:spLocks/>
              </p:cNvSpPr>
              <p:nvPr/>
            </p:nvSpPr>
            <p:spPr bwMode="auto">
              <a:xfrm>
                <a:off x="2819" y="2143"/>
                <a:ext cx="238" cy="71"/>
              </a:xfrm>
              <a:custGeom>
                <a:avLst/>
                <a:gdLst>
                  <a:gd name="T0" fmla="*/ 59 w 954"/>
                  <a:gd name="T1" fmla="*/ 8 h 280"/>
                  <a:gd name="T2" fmla="*/ 1 w 954"/>
                  <a:gd name="T3" fmla="*/ 18 h 280"/>
                  <a:gd name="T4" fmla="*/ 0 w 954"/>
                  <a:gd name="T5" fmla="*/ 16 h 280"/>
                  <a:gd name="T6" fmla="*/ 0 w 954"/>
                  <a:gd name="T7" fmla="*/ 13 h 280"/>
                  <a:gd name="T8" fmla="*/ 0 w 954"/>
                  <a:gd name="T9" fmla="*/ 11 h 280"/>
                  <a:gd name="T10" fmla="*/ 0 w 954"/>
                  <a:gd name="T11" fmla="*/ 8 h 280"/>
                  <a:gd name="T12" fmla="*/ 2 w 954"/>
                  <a:gd name="T13" fmla="*/ 8 h 280"/>
                  <a:gd name="T14" fmla="*/ 5 w 954"/>
                  <a:gd name="T15" fmla="*/ 8 h 280"/>
                  <a:gd name="T16" fmla="*/ 8 w 954"/>
                  <a:gd name="T17" fmla="*/ 8 h 280"/>
                  <a:gd name="T18" fmla="*/ 12 w 954"/>
                  <a:gd name="T19" fmla="*/ 8 h 280"/>
                  <a:gd name="T20" fmla="*/ 16 w 954"/>
                  <a:gd name="T21" fmla="*/ 7 h 280"/>
                  <a:gd name="T22" fmla="*/ 20 w 954"/>
                  <a:gd name="T23" fmla="*/ 7 h 280"/>
                  <a:gd name="T24" fmla="*/ 25 w 954"/>
                  <a:gd name="T25" fmla="*/ 6 h 280"/>
                  <a:gd name="T26" fmla="*/ 30 w 954"/>
                  <a:gd name="T27" fmla="*/ 6 h 280"/>
                  <a:gd name="T28" fmla="*/ 34 w 954"/>
                  <a:gd name="T29" fmla="*/ 5 h 280"/>
                  <a:gd name="T30" fmla="*/ 39 w 954"/>
                  <a:gd name="T31" fmla="*/ 4 h 280"/>
                  <a:gd name="T32" fmla="*/ 43 w 954"/>
                  <a:gd name="T33" fmla="*/ 3 h 280"/>
                  <a:gd name="T34" fmla="*/ 47 w 954"/>
                  <a:gd name="T35" fmla="*/ 3 h 280"/>
                  <a:gd name="T36" fmla="*/ 51 w 954"/>
                  <a:gd name="T37" fmla="*/ 2 h 280"/>
                  <a:gd name="T38" fmla="*/ 54 w 954"/>
                  <a:gd name="T39" fmla="*/ 1 h 280"/>
                  <a:gd name="T40" fmla="*/ 57 w 954"/>
                  <a:gd name="T41" fmla="*/ 1 h 280"/>
                  <a:gd name="T42" fmla="*/ 59 w 954"/>
                  <a:gd name="T43" fmla="*/ 0 h 280"/>
                  <a:gd name="T44" fmla="*/ 59 w 954"/>
                  <a:gd name="T45" fmla="*/ 2 h 280"/>
                  <a:gd name="T46" fmla="*/ 59 w 954"/>
                  <a:gd name="T47" fmla="*/ 4 h 280"/>
                  <a:gd name="T48" fmla="*/ 59 w 954"/>
                  <a:gd name="T49" fmla="*/ 6 h 280"/>
                  <a:gd name="T50" fmla="*/ 59 w 954"/>
                  <a:gd name="T51" fmla="*/ 8 h 2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954" h="280">
                    <a:moveTo>
                      <a:pt x="945" y="120"/>
                    </a:moveTo>
                    <a:lnTo>
                      <a:pt x="11" y="280"/>
                    </a:lnTo>
                    <a:lnTo>
                      <a:pt x="0" y="248"/>
                    </a:lnTo>
                    <a:lnTo>
                      <a:pt x="0" y="207"/>
                    </a:lnTo>
                    <a:lnTo>
                      <a:pt x="2" y="166"/>
                    </a:lnTo>
                    <a:lnTo>
                      <a:pt x="5" y="131"/>
                    </a:lnTo>
                    <a:lnTo>
                      <a:pt x="37" y="131"/>
                    </a:lnTo>
                    <a:lnTo>
                      <a:pt x="81" y="131"/>
                    </a:lnTo>
                    <a:lnTo>
                      <a:pt x="136" y="128"/>
                    </a:lnTo>
                    <a:lnTo>
                      <a:pt x="196" y="122"/>
                    </a:lnTo>
                    <a:lnTo>
                      <a:pt x="262" y="115"/>
                    </a:lnTo>
                    <a:lnTo>
                      <a:pt x="329" y="106"/>
                    </a:lnTo>
                    <a:lnTo>
                      <a:pt x="403" y="98"/>
                    </a:lnTo>
                    <a:lnTo>
                      <a:pt x="476" y="87"/>
                    </a:lnTo>
                    <a:lnTo>
                      <a:pt x="554" y="76"/>
                    </a:lnTo>
                    <a:lnTo>
                      <a:pt x="624" y="65"/>
                    </a:lnTo>
                    <a:lnTo>
                      <a:pt x="695" y="51"/>
                    </a:lnTo>
                    <a:lnTo>
                      <a:pt x="761" y="41"/>
                    </a:lnTo>
                    <a:lnTo>
                      <a:pt x="820" y="30"/>
                    </a:lnTo>
                    <a:lnTo>
                      <a:pt x="874" y="19"/>
                    </a:lnTo>
                    <a:lnTo>
                      <a:pt x="918" y="9"/>
                    </a:lnTo>
                    <a:lnTo>
                      <a:pt x="954" y="0"/>
                    </a:lnTo>
                    <a:lnTo>
                      <a:pt x="951" y="32"/>
                    </a:lnTo>
                    <a:lnTo>
                      <a:pt x="951" y="60"/>
                    </a:lnTo>
                    <a:lnTo>
                      <a:pt x="948" y="90"/>
                    </a:lnTo>
                    <a:lnTo>
                      <a:pt x="945" y="12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08" name="Freeform 51"/>
              <p:cNvSpPr>
                <a:spLocks/>
              </p:cNvSpPr>
              <p:nvPr/>
            </p:nvSpPr>
            <p:spPr bwMode="auto">
              <a:xfrm>
                <a:off x="3065" y="2148"/>
                <a:ext cx="25" cy="68"/>
              </a:xfrm>
              <a:custGeom>
                <a:avLst/>
                <a:gdLst>
                  <a:gd name="T0" fmla="*/ 6 w 101"/>
                  <a:gd name="T1" fmla="*/ 8 h 276"/>
                  <a:gd name="T2" fmla="*/ 6 w 101"/>
                  <a:gd name="T3" fmla="*/ 10 h 276"/>
                  <a:gd name="T4" fmla="*/ 6 w 101"/>
                  <a:gd name="T5" fmla="*/ 12 h 276"/>
                  <a:gd name="T6" fmla="*/ 6 w 101"/>
                  <a:gd name="T7" fmla="*/ 14 h 276"/>
                  <a:gd name="T8" fmla="*/ 5 w 101"/>
                  <a:gd name="T9" fmla="*/ 17 h 276"/>
                  <a:gd name="T10" fmla="*/ 5 w 101"/>
                  <a:gd name="T11" fmla="*/ 16 h 276"/>
                  <a:gd name="T12" fmla="*/ 4 w 101"/>
                  <a:gd name="T13" fmla="*/ 15 h 276"/>
                  <a:gd name="T14" fmla="*/ 3 w 101"/>
                  <a:gd name="T15" fmla="*/ 13 h 276"/>
                  <a:gd name="T16" fmla="*/ 2 w 101"/>
                  <a:gd name="T17" fmla="*/ 12 h 276"/>
                  <a:gd name="T18" fmla="*/ 1 w 101"/>
                  <a:gd name="T19" fmla="*/ 11 h 276"/>
                  <a:gd name="T20" fmla="*/ 1 w 101"/>
                  <a:gd name="T21" fmla="*/ 10 h 276"/>
                  <a:gd name="T22" fmla="*/ 0 w 101"/>
                  <a:gd name="T23" fmla="*/ 9 h 276"/>
                  <a:gd name="T24" fmla="*/ 0 w 101"/>
                  <a:gd name="T25" fmla="*/ 8 h 276"/>
                  <a:gd name="T26" fmla="*/ 0 w 101"/>
                  <a:gd name="T27" fmla="*/ 6 h 276"/>
                  <a:gd name="T28" fmla="*/ 0 w 101"/>
                  <a:gd name="T29" fmla="*/ 4 h 276"/>
                  <a:gd name="T30" fmla="*/ 0 w 101"/>
                  <a:gd name="T31" fmla="*/ 2 h 276"/>
                  <a:gd name="T32" fmla="*/ 1 w 101"/>
                  <a:gd name="T33" fmla="*/ 0 h 276"/>
                  <a:gd name="T34" fmla="*/ 1 w 101"/>
                  <a:gd name="T35" fmla="*/ 1 h 276"/>
                  <a:gd name="T36" fmla="*/ 2 w 101"/>
                  <a:gd name="T37" fmla="*/ 2 h 276"/>
                  <a:gd name="T38" fmla="*/ 3 w 101"/>
                  <a:gd name="T39" fmla="*/ 3 h 276"/>
                  <a:gd name="T40" fmla="*/ 3 w 101"/>
                  <a:gd name="T41" fmla="*/ 4 h 276"/>
                  <a:gd name="T42" fmla="*/ 4 w 101"/>
                  <a:gd name="T43" fmla="*/ 5 h 276"/>
                  <a:gd name="T44" fmla="*/ 5 w 101"/>
                  <a:gd name="T45" fmla="*/ 6 h 276"/>
                  <a:gd name="T46" fmla="*/ 5 w 101"/>
                  <a:gd name="T47" fmla="*/ 7 h 276"/>
                  <a:gd name="T48" fmla="*/ 6 w 101"/>
                  <a:gd name="T49" fmla="*/ 8 h 2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1" h="276">
                    <a:moveTo>
                      <a:pt x="101" y="128"/>
                    </a:moveTo>
                    <a:lnTo>
                      <a:pt x="95" y="164"/>
                    </a:lnTo>
                    <a:lnTo>
                      <a:pt x="92" y="202"/>
                    </a:lnTo>
                    <a:lnTo>
                      <a:pt x="92" y="237"/>
                    </a:lnTo>
                    <a:lnTo>
                      <a:pt x="90" y="276"/>
                    </a:lnTo>
                    <a:lnTo>
                      <a:pt x="78" y="257"/>
                    </a:lnTo>
                    <a:lnTo>
                      <a:pt x="65" y="240"/>
                    </a:lnTo>
                    <a:lnTo>
                      <a:pt x="51" y="221"/>
                    </a:lnTo>
                    <a:lnTo>
                      <a:pt x="37" y="202"/>
                    </a:lnTo>
                    <a:lnTo>
                      <a:pt x="25" y="182"/>
                    </a:lnTo>
                    <a:lnTo>
                      <a:pt x="14" y="164"/>
                    </a:lnTo>
                    <a:lnTo>
                      <a:pt x="5" y="145"/>
                    </a:lnTo>
                    <a:lnTo>
                      <a:pt x="0" y="126"/>
                    </a:lnTo>
                    <a:lnTo>
                      <a:pt x="5" y="96"/>
                    </a:lnTo>
                    <a:lnTo>
                      <a:pt x="7" y="66"/>
                    </a:lnTo>
                    <a:lnTo>
                      <a:pt x="7" y="33"/>
                    </a:lnTo>
                    <a:lnTo>
                      <a:pt x="11" y="0"/>
                    </a:lnTo>
                    <a:lnTo>
                      <a:pt x="21" y="16"/>
                    </a:lnTo>
                    <a:lnTo>
                      <a:pt x="32" y="33"/>
                    </a:lnTo>
                    <a:lnTo>
                      <a:pt x="43" y="49"/>
                    </a:lnTo>
                    <a:lnTo>
                      <a:pt x="55" y="66"/>
                    </a:lnTo>
                    <a:lnTo>
                      <a:pt x="65" y="82"/>
                    </a:lnTo>
                    <a:lnTo>
                      <a:pt x="76" y="99"/>
                    </a:lnTo>
                    <a:lnTo>
                      <a:pt x="87" y="115"/>
                    </a:lnTo>
                    <a:lnTo>
                      <a:pt x="101" y="128"/>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09" name="Freeform 52"/>
              <p:cNvSpPr>
                <a:spLocks/>
              </p:cNvSpPr>
              <p:nvPr/>
            </p:nvSpPr>
            <p:spPr bwMode="auto">
              <a:xfrm>
                <a:off x="2810" y="2149"/>
                <a:ext cx="32" cy="18"/>
              </a:xfrm>
              <a:custGeom>
                <a:avLst/>
                <a:gdLst>
                  <a:gd name="T0" fmla="*/ 8 w 125"/>
                  <a:gd name="T1" fmla="*/ 2 h 74"/>
                  <a:gd name="T2" fmla="*/ 8 w 125"/>
                  <a:gd name="T3" fmla="*/ 3 h 74"/>
                  <a:gd name="T4" fmla="*/ 8 w 125"/>
                  <a:gd name="T5" fmla="*/ 3 h 74"/>
                  <a:gd name="T6" fmla="*/ 7 w 125"/>
                  <a:gd name="T7" fmla="*/ 4 h 74"/>
                  <a:gd name="T8" fmla="*/ 6 w 125"/>
                  <a:gd name="T9" fmla="*/ 4 h 74"/>
                  <a:gd name="T10" fmla="*/ 5 w 125"/>
                  <a:gd name="T11" fmla="*/ 4 h 74"/>
                  <a:gd name="T12" fmla="*/ 5 w 125"/>
                  <a:gd name="T13" fmla="*/ 4 h 74"/>
                  <a:gd name="T14" fmla="*/ 4 w 125"/>
                  <a:gd name="T15" fmla="*/ 4 h 74"/>
                  <a:gd name="T16" fmla="*/ 3 w 125"/>
                  <a:gd name="T17" fmla="*/ 4 h 74"/>
                  <a:gd name="T18" fmla="*/ 3 w 125"/>
                  <a:gd name="T19" fmla="*/ 4 h 74"/>
                  <a:gd name="T20" fmla="*/ 2 w 125"/>
                  <a:gd name="T21" fmla="*/ 4 h 74"/>
                  <a:gd name="T22" fmla="*/ 1 w 125"/>
                  <a:gd name="T23" fmla="*/ 4 h 74"/>
                  <a:gd name="T24" fmla="*/ 1 w 125"/>
                  <a:gd name="T25" fmla="*/ 3 h 74"/>
                  <a:gd name="T26" fmla="*/ 0 w 125"/>
                  <a:gd name="T27" fmla="*/ 3 h 74"/>
                  <a:gd name="T28" fmla="*/ 0 w 125"/>
                  <a:gd name="T29" fmla="*/ 2 h 74"/>
                  <a:gd name="T30" fmla="*/ 0 w 125"/>
                  <a:gd name="T31" fmla="*/ 2 h 74"/>
                  <a:gd name="T32" fmla="*/ 0 w 125"/>
                  <a:gd name="T33" fmla="*/ 1 h 74"/>
                  <a:gd name="T34" fmla="*/ 1 w 125"/>
                  <a:gd name="T35" fmla="*/ 1 h 74"/>
                  <a:gd name="T36" fmla="*/ 2 w 125"/>
                  <a:gd name="T37" fmla="*/ 0 h 74"/>
                  <a:gd name="T38" fmla="*/ 2 w 125"/>
                  <a:gd name="T39" fmla="*/ 0 h 74"/>
                  <a:gd name="T40" fmla="*/ 3 w 125"/>
                  <a:gd name="T41" fmla="*/ 0 h 74"/>
                  <a:gd name="T42" fmla="*/ 4 w 125"/>
                  <a:gd name="T43" fmla="*/ 0 h 74"/>
                  <a:gd name="T44" fmla="*/ 5 w 125"/>
                  <a:gd name="T45" fmla="*/ 0 h 74"/>
                  <a:gd name="T46" fmla="*/ 6 w 125"/>
                  <a:gd name="T47" fmla="*/ 0 h 74"/>
                  <a:gd name="T48" fmla="*/ 6 w 125"/>
                  <a:gd name="T49" fmla="*/ 0 h 74"/>
                  <a:gd name="T50" fmla="*/ 8 w 125"/>
                  <a:gd name="T51" fmla="*/ 2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5" h="74">
                    <a:moveTo>
                      <a:pt x="123" y="34"/>
                    </a:moveTo>
                    <a:lnTo>
                      <a:pt x="125" y="47"/>
                    </a:lnTo>
                    <a:lnTo>
                      <a:pt x="118" y="55"/>
                    </a:lnTo>
                    <a:lnTo>
                      <a:pt x="104" y="61"/>
                    </a:lnTo>
                    <a:lnTo>
                      <a:pt x="93" y="69"/>
                    </a:lnTo>
                    <a:lnTo>
                      <a:pt x="82" y="71"/>
                    </a:lnTo>
                    <a:lnTo>
                      <a:pt x="70" y="71"/>
                    </a:lnTo>
                    <a:lnTo>
                      <a:pt x="60" y="74"/>
                    </a:lnTo>
                    <a:lnTo>
                      <a:pt x="49" y="74"/>
                    </a:lnTo>
                    <a:lnTo>
                      <a:pt x="38" y="71"/>
                    </a:lnTo>
                    <a:lnTo>
                      <a:pt x="27" y="69"/>
                    </a:lnTo>
                    <a:lnTo>
                      <a:pt x="17" y="64"/>
                    </a:lnTo>
                    <a:lnTo>
                      <a:pt x="8" y="55"/>
                    </a:lnTo>
                    <a:lnTo>
                      <a:pt x="3" y="50"/>
                    </a:lnTo>
                    <a:lnTo>
                      <a:pt x="0" y="41"/>
                    </a:lnTo>
                    <a:lnTo>
                      <a:pt x="0" y="30"/>
                    </a:lnTo>
                    <a:lnTo>
                      <a:pt x="3" y="20"/>
                    </a:lnTo>
                    <a:lnTo>
                      <a:pt x="11" y="11"/>
                    </a:lnTo>
                    <a:lnTo>
                      <a:pt x="22" y="6"/>
                    </a:lnTo>
                    <a:lnTo>
                      <a:pt x="35" y="4"/>
                    </a:lnTo>
                    <a:lnTo>
                      <a:pt x="47" y="0"/>
                    </a:lnTo>
                    <a:lnTo>
                      <a:pt x="60" y="4"/>
                    </a:lnTo>
                    <a:lnTo>
                      <a:pt x="74" y="4"/>
                    </a:lnTo>
                    <a:lnTo>
                      <a:pt x="88" y="6"/>
                    </a:lnTo>
                    <a:lnTo>
                      <a:pt x="98" y="9"/>
                    </a:lnTo>
                    <a:lnTo>
                      <a:pt x="123"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10" name="Freeform 53"/>
              <p:cNvSpPr>
                <a:spLocks/>
              </p:cNvSpPr>
              <p:nvPr/>
            </p:nvSpPr>
            <p:spPr bwMode="auto">
              <a:xfrm>
                <a:off x="3228" y="2154"/>
                <a:ext cx="7" cy="43"/>
              </a:xfrm>
              <a:custGeom>
                <a:avLst/>
                <a:gdLst>
                  <a:gd name="T0" fmla="*/ 1 w 30"/>
                  <a:gd name="T1" fmla="*/ 11 h 171"/>
                  <a:gd name="T2" fmla="*/ 1 w 30"/>
                  <a:gd name="T3" fmla="*/ 11 h 171"/>
                  <a:gd name="T4" fmla="*/ 1 w 30"/>
                  <a:gd name="T5" fmla="*/ 11 h 171"/>
                  <a:gd name="T6" fmla="*/ 0 w 30"/>
                  <a:gd name="T7" fmla="*/ 11 h 171"/>
                  <a:gd name="T8" fmla="*/ 0 w 30"/>
                  <a:gd name="T9" fmla="*/ 11 h 171"/>
                  <a:gd name="T10" fmla="*/ 0 w 30"/>
                  <a:gd name="T11" fmla="*/ 8 h 171"/>
                  <a:gd name="T12" fmla="*/ 1 w 30"/>
                  <a:gd name="T13" fmla="*/ 6 h 171"/>
                  <a:gd name="T14" fmla="*/ 1 w 30"/>
                  <a:gd name="T15" fmla="*/ 3 h 171"/>
                  <a:gd name="T16" fmla="*/ 1 w 30"/>
                  <a:gd name="T17" fmla="*/ 0 h 171"/>
                  <a:gd name="T18" fmla="*/ 2 w 30"/>
                  <a:gd name="T19" fmla="*/ 3 h 171"/>
                  <a:gd name="T20" fmla="*/ 2 w 30"/>
                  <a:gd name="T21" fmla="*/ 6 h 171"/>
                  <a:gd name="T22" fmla="*/ 1 w 30"/>
                  <a:gd name="T23" fmla="*/ 8 h 171"/>
                  <a:gd name="T24" fmla="*/ 1 w 30"/>
                  <a:gd name="T25" fmla="*/ 11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 h="171">
                    <a:moveTo>
                      <a:pt x="27" y="168"/>
                    </a:moveTo>
                    <a:lnTo>
                      <a:pt x="22" y="168"/>
                    </a:lnTo>
                    <a:lnTo>
                      <a:pt x="16" y="171"/>
                    </a:lnTo>
                    <a:lnTo>
                      <a:pt x="8" y="171"/>
                    </a:lnTo>
                    <a:lnTo>
                      <a:pt x="0" y="171"/>
                    </a:lnTo>
                    <a:lnTo>
                      <a:pt x="6" y="127"/>
                    </a:lnTo>
                    <a:lnTo>
                      <a:pt x="16" y="87"/>
                    </a:lnTo>
                    <a:lnTo>
                      <a:pt x="25" y="44"/>
                    </a:lnTo>
                    <a:lnTo>
                      <a:pt x="27" y="0"/>
                    </a:lnTo>
                    <a:lnTo>
                      <a:pt x="30" y="44"/>
                    </a:lnTo>
                    <a:lnTo>
                      <a:pt x="30" y="87"/>
                    </a:lnTo>
                    <a:lnTo>
                      <a:pt x="27" y="127"/>
                    </a:lnTo>
                    <a:lnTo>
                      <a:pt x="27" y="168"/>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11" name="Freeform 54"/>
              <p:cNvSpPr>
                <a:spLocks/>
              </p:cNvSpPr>
              <p:nvPr/>
            </p:nvSpPr>
            <p:spPr bwMode="auto">
              <a:xfrm>
                <a:off x="3195" y="2167"/>
                <a:ext cx="7" cy="36"/>
              </a:xfrm>
              <a:custGeom>
                <a:avLst/>
                <a:gdLst>
                  <a:gd name="T0" fmla="*/ 2 w 27"/>
                  <a:gd name="T1" fmla="*/ 8 h 142"/>
                  <a:gd name="T2" fmla="*/ 2 w 27"/>
                  <a:gd name="T3" fmla="*/ 9 h 142"/>
                  <a:gd name="T4" fmla="*/ 2 w 27"/>
                  <a:gd name="T5" fmla="*/ 9 h 142"/>
                  <a:gd name="T6" fmla="*/ 2 w 27"/>
                  <a:gd name="T7" fmla="*/ 9 h 142"/>
                  <a:gd name="T8" fmla="*/ 0 w 27"/>
                  <a:gd name="T9" fmla="*/ 9 h 142"/>
                  <a:gd name="T10" fmla="*/ 2 w 27"/>
                  <a:gd name="T11" fmla="*/ 0 h 142"/>
                  <a:gd name="T12" fmla="*/ 2 w 27"/>
                  <a:gd name="T13" fmla="*/ 2 h 142"/>
                  <a:gd name="T14" fmla="*/ 2 w 27"/>
                  <a:gd name="T15" fmla="*/ 4 h 142"/>
                  <a:gd name="T16" fmla="*/ 2 w 27"/>
                  <a:gd name="T17" fmla="*/ 6 h 142"/>
                  <a:gd name="T18" fmla="*/ 2 w 27"/>
                  <a:gd name="T19" fmla="*/ 8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42">
                    <a:moveTo>
                      <a:pt x="22" y="126"/>
                    </a:moveTo>
                    <a:lnTo>
                      <a:pt x="25" y="137"/>
                    </a:lnTo>
                    <a:lnTo>
                      <a:pt x="27" y="139"/>
                    </a:lnTo>
                    <a:lnTo>
                      <a:pt x="22" y="139"/>
                    </a:lnTo>
                    <a:lnTo>
                      <a:pt x="0" y="142"/>
                    </a:lnTo>
                    <a:lnTo>
                      <a:pt x="27" y="0"/>
                    </a:lnTo>
                    <a:lnTo>
                      <a:pt x="25" y="31"/>
                    </a:lnTo>
                    <a:lnTo>
                      <a:pt x="25" y="63"/>
                    </a:lnTo>
                    <a:lnTo>
                      <a:pt x="25" y="96"/>
                    </a:lnTo>
                    <a:lnTo>
                      <a:pt x="22" y="126"/>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12" name="Freeform 55"/>
              <p:cNvSpPr>
                <a:spLocks/>
              </p:cNvSpPr>
              <p:nvPr/>
            </p:nvSpPr>
            <p:spPr bwMode="auto">
              <a:xfrm>
                <a:off x="3157" y="2171"/>
                <a:ext cx="8" cy="37"/>
              </a:xfrm>
              <a:custGeom>
                <a:avLst/>
                <a:gdLst>
                  <a:gd name="T0" fmla="*/ 2 w 30"/>
                  <a:gd name="T1" fmla="*/ 9 h 144"/>
                  <a:gd name="T2" fmla="*/ 2 w 30"/>
                  <a:gd name="T3" fmla="*/ 9 h 144"/>
                  <a:gd name="T4" fmla="*/ 1 w 30"/>
                  <a:gd name="T5" fmla="*/ 10 h 144"/>
                  <a:gd name="T6" fmla="*/ 1 w 30"/>
                  <a:gd name="T7" fmla="*/ 10 h 144"/>
                  <a:gd name="T8" fmla="*/ 0 w 30"/>
                  <a:gd name="T9" fmla="*/ 10 h 144"/>
                  <a:gd name="T10" fmla="*/ 1 w 30"/>
                  <a:gd name="T11" fmla="*/ 7 h 144"/>
                  <a:gd name="T12" fmla="*/ 1 w 30"/>
                  <a:gd name="T13" fmla="*/ 5 h 144"/>
                  <a:gd name="T14" fmla="*/ 1 w 30"/>
                  <a:gd name="T15" fmla="*/ 2 h 144"/>
                  <a:gd name="T16" fmla="*/ 2 w 30"/>
                  <a:gd name="T17" fmla="*/ 0 h 144"/>
                  <a:gd name="T18" fmla="*/ 2 w 30"/>
                  <a:gd name="T19" fmla="*/ 2 h 144"/>
                  <a:gd name="T20" fmla="*/ 2 w 30"/>
                  <a:gd name="T21" fmla="*/ 5 h 144"/>
                  <a:gd name="T22" fmla="*/ 2 w 30"/>
                  <a:gd name="T23" fmla="*/ 7 h 144"/>
                  <a:gd name="T24" fmla="*/ 2 w 30"/>
                  <a:gd name="T25" fmla="*/ 9 h 1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 h="144">
                    <a:moveTo>
                      <a:pt x="23" y="139"/>
                    </a:moveTo>
                    <a:lnTo>
                      <a:pt x="23" y="141"/>
                    </a:lnTo>
                    <a:lnTo>
                      <a:pt x="16" y="144"/>
                    </a:lnTo>
                    <a:lnTo>
                      <a:pt x="9" y="144"/>
                    </a:lnTo>
                    <a:lnTo>
                      <a:pt x="0" y="144"/>
                    </a:lnTo>
                    <a:lnTo>
                      <a:pt x="6" y="109"/>
                    </a:lnTo>
                    <a:lnTo>
                      <a:pt x="11" y="74"/>
                    </a:lnTo>
                    <a:lnTo>
                      <a:pt x="19" y="35"/>
                    </a:lnTo>
                    <a:lnTo>
                      <a:pt x="28" y="0"/>
                    </a:lnTo>
                    <a:lnTo>
                      <a:pt x="30" y="35"/>
                    </a:lnTo>
                    <a:lnTo>
                      <a:pt x="30" y="70"/>
                    </a:lnTo>
                    <a:lnTo>
                      <a:pt x="28" y="106"/>
                    </a:lnTo>
                    <a:lnTo>
                      <a:pt x="23" y="139"/>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13" name="Freeform 56"/>
              <p:cNvSpPr>
                <a:spLocks/>
              </p:cNvSpPr>
              <p:nvPr/>
            </p:nvSpPr>
            <p:spPr bwMode="auto">
              <a:xfrm>
                <a:off x="3205" y="2176"/>
                <a:ext cx="18" cy="25"/>
              </a:xfrm>
              <a:custGeom>
                <a:avLst/>
                <a:gdLst>
                  <a:gd name="T0" fmla="*/ 5 w 71"/>
                  <a:gd name="T1" fmla="*/ 5 h 101"/>
                  <a:gd name="T2" fmla="*/ 0 w 71"/>
                  <a:gd name="T3" fmla="*/ 6 h 101"/>
                  <a:gd name="T4" fmla="*/ 1 w 71"/>
                  <a:gd name="T5" fmla="*/ 0 h 101"/>
                  <a:gd name="T6" fmla="*/ 2 w 71"/>
                  <a:gd name="T7" fmla="*/ 1 h 101"/>
                  <a:gd name="T8" fmla="*/ 3 w 71"/>
                  <a:gd name="T9" fmla="*/ 2 h 101"/>
                  <a:gd name="T10" fmla="*/ 4 w 71"/>
                  <a:gd name="T11" fmla="*/ 4 h 101"/>
                  <a:gd name="T12" fmla="*/ 5 w 71"/>
                  <a:gd name="T13" fmla="*/ 5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 h="101">
                    <a:moveTo>
                      <a:pt x="71" y="85"/>
                    </a:moveTo>
                    <a:lnTo>
                      <a:pt x="0" y="101"/>
                    </a:lnTo>
                    <a:lnTo>
                      <a:pt x="6" y="0"/>
                    </a:lnTo>
                    <a:lnTo>
                      <a:pt x="25" y="19"/>
                    </a:lnTo>
                    <a:lnTo>
                      <a:pt x="41" y="41"/>
                    </a:lnTo>
                    <a:lnTo>
                      <a:pt x="55" y="65"/>
                    </a:lnTo>
                    <a:lnTo>
                      <a:pt x="71" y="85"/>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14" name="Freeform 57"/>
              <p:cNvSpPr>
                <a:spLocks/>
              </p:cNvSpPr>
              <p:nvPr/>
            </p:nvSpPr>
            <p:spPr bwMode="auto">
              <a:xfrm>
                <a:off x="3167" y="2179"/>
                <a:ext cx="20" cy="27"/>
              </a:xfrm>
              <a:custGeom>
                <a:avLst/>
                <a:gdLst>
                  <a:gd name="T0" fmla="*/ 5 w 76"/>
                  <a:gd name="T1" fmla="*/ 6 h 107"/>
                  <a:gd name="T2" fmla="*/ 0 w 76"/>
                  <a:gd name="T3" fmla="*/ 7 h 107"/>
                  <a:gd name="T4" fmla="*/ 0 w 76"/>
                  <a:gd name="T5" fmla="*/ 5 h 107"/>
                  <a:gd name="T6" fmla="*/ 0 w 76"/>
                  <a:gd name="T7" fmla="*/ 4 h 107"/>
                  <a:gd name="T8" fmla="*/ 0 w 76"/>
                  <a:gd name="T9" fmla="*/ 2 h 107"/>
                  <a:gd name="T10" fmla="*/ 0 w 76"/>
                  <a:gd name="T11" fmla="*/ 0 h 107"/>
                  <a:gd name="T12" fmla="*/ 2 w 76"/>
                  <a:gd name="T13" fmla="*/ 2 h 107"/>
                  <a:gd name="T14" fmla="*/ 3 w 76"/>
                  <a:gd name="T15" fmla="*/ 3 h 107"/>
                  <a:gd name="T16" fmla="*/ 4 w 76"/>
                  <a:gd name="T17" fmla="*/ 5 h 107"/>
                  <a:gd name="T18" fmla="*/ 5 w 76"/>
                  <a:gd name="T19" fmla="*/ 6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 h="107">
                    <a:moveTo>
                      <a:pt x="76" y="95"/>
                    </a:moveTo>
                    <a:lnTo>
                      <a:pt x="0" y="107"/>
                    </a:lnTo>
                    <a:lnTo>
                      <a:pt x="3" y="82"/>
                    </a:lnTo>
                    <a:lnTo>
                      <a:pt x="5" y="58"/>
                    </a:lnTo>
                    <a:lnTo>
                      <a:pt x="5" y="30"/>
                    </a:lnTo>
                    <a:lnTo>
                      <a:pt x="5" y="0"/>
                    </a:lnTo>
                    <a:lnTo>
                      <a:pt x="25" y="24"/>
                    </a:lnTo>
                    <a:lnTo>
                      <a:pt x="41" y="49"/>
                    </a:lnTo>
                    <a:lnTo>
                      <a:pt x="60" y="74"/>
                    </a:lnTo>
                    <a:lnTo>
                      <a:pt x="76" y="95"/>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15" name="Freeform 58"/>
              <p:cNvSpPr>
                <a:spLocks/>
              </p:cNvSpPr>
              <p:nvPr/>
            </p:nvSpPr>
            <p:spPr bwMode="auto">
              <a:xfrm>
                <a:off x="3057" y="2182"/>
                <a:ext cx="6" cy="42"/>
              </a:xfrm>
              <a:custGeom>
                <a:avLst/>
                <a:gdLst>
                  <a:gd name="T0" fmla="*/ 1 w 25"/>
                  <a:gd name="T1" fmla="*/ 0 h 166"/>
                  <a:gd name="T2" fmla="*/ 1 w 25"/>
                  <a:gd name="T3" fmla="*/ 2 h 166"/>
                  <a:gd name="T4" fmla="*/ 1 w 25"/>
                  <a:gd name="T5" fmla="*/ 5 h 166"/>
                  <a:gd name="T6" fmla="*/ 1 w 25"/>
                  <a:gd name="T7" fmla="*/ 7 h 166"/>
                  <a:gd name="T8" fmla="*/ 1 w 25"/>
                  <a:gd name="T9" fmla="*/ 10 h 166"/>
                  <a:gd name="T10" fmla="*/ 1 w 25"/>
                  <a:gd name="T11" fmla="*/ 10 h 166"/>
                  <a:gd name="T12" fmla="*/ 1 w 25"/>
                  <a:gd name="T13" fmla="*/ 10 h 166"/>
                  <a:gd name="T14" fmla="*/ 1 w 25"/>
                  <a:gd name="T15" fmla="*/ 10 h 166"/>
                  <a:gd name="T16" fmla="*/ 1 w 25"/>
                  <a:gd name="T17" fmla="*/ 10 h 166"/>
                  <a:gd name="T18" fmla="*/ 1 w 25"/>
                  <a:gd name="T19" fmla="*/ 10 h 166"/>
                  <a:gd name="T20" fmla="*/ 1 w 25"/>
                  <a:gd name="T21" fmla="*/ 11 h 166"/>
                  <a:gd name="T22" fmla="*/ 0 w 25"/>
                  <a:gd name="T23" fmla="*/ 11 h 166"/>
                  <a:gd name="T24" fmla="*/ 0 w 25"/>
                  <a:gd name="T25" fmla="*/ 10 h 166"/>
                  <a:gd name="T26" fmla="*/ 0 w 25"/>
                  <a:gd name="T27" fmla="*/ 10 h 166"/>
                  <a:gd name="T28" fmla="*/ 0 w 25"/>
                  <a:gd name="T29" fmla="*/ 9 h 166"/>
                  <a:gd name="T30" fmla="*/ 0 w 25"/>
                  <a:gd name="T31" fmla="*/ 9 h 166"/>
                  <a:gd name="T32" fmla="*/ 0 w 25"/>
                  <a:gd name="T33" fmla="*/ 7 h 166"/>
                  <a:gd name="T34" fmla="*/ 0 w 25"/>
                  <a:gd name="T35" fmla="*/ 5 h 166"/>
                  <a:gd name="T36" fmla="*/ 0 w 25"/>
                  <a:gd name="T37" fmla="*/ 3 h 166"/>
                  <a:gd name="T38" fmla="*/ 1 w 25"/>
                  <a:gd name="T39" fmla="*/ 1 h 166"/>
                  <a:gd name="T40" fmla="*/ 0 w 25"/>
                  <a:gd name="T41" fmla="*/ 0 h 166"/>
                  <a:gd name="T42" fmla="*/ 0 w 25"/>
                  <a:gd name="T43" fmla="*/ 0 h 166"/>
                  <a:gd name="T44" fmla="*/ 1 w 25"/>
                  <a:gd name="T45" fmla="*/ 0 h 166"/>
                  <a:gd name="T46" fmla="*/ 1 w 25"/>
                  <a:gd name="T47" fmla="*/ 0 h 166"/>
                  <a:gd name="T48" fmla="*/ 1 w 25"/>
                  <a:gd name="T49" fmla="*/ 0 h 1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5" h="166">
                    <a:moveTo>
                      <a:pt x="16" y="0"/>
                    </a:moveTo>
                    <a:lnTo>
                      <a:pt x="14" y="37"/>
                    </a:lnTo>
                    <a:lnTo>
                      <a:pt x="16" y="76"/>
                    </a:lnTo>
                    <a:lnTo>
                      <a:pt x="19" y="113"/>
                    </a:lnTo>
                    <a:lnTo>
                      <a:pt x="16" y="154"/>
                    </a:lnTo>
                    <a:lnTo>
                      <a:pt x="19" y="157"/>
                    </a:lnTo>
                    <a:lnTo>
                      <a:pt x="21" y="159"/>
                    </a:lnTo>
                    <a:lnTo>
                      <a:pt x="25" y="159"/>
                    </a:lnTo>
                    <a:lnTo>
                      <a:pt x="19" y="159"/>
                    </a:lnTo>
                    <a:lnTo>
                      <a:pt x="14" y="163"/>
                    </a:lnTo>
                    <a:lnTo>
                      <a:pt x="11" y="166"/>
                    </a:lnTo>
                    <a:lnTo>
                      <a:pt x="5" y="166"/>
                    </a:lnTo>
                    <a:lnTo>
                      <a:pt x="8" y="157"/>
                    </a:lnTo>
                    <a:lnTo>
                      <a:pt x="8" y="149"/>
                    </a:lnTo>
                    <a:lnTo>
                      <a:pt x="2" y="143"/>
                    </a:lnTo>
                    <a:lnTo>
                      <a:pt x="0" y="136"/>
                    </a:lnTo>
                    <a:lnTo>
                      <a:pt x="0" y="106"/>
                    </a:lnTo>
                    <a:lnTo>
                      <a:pt x="2" y="73"/>
                    </a:lnTo>
                    <a:lnTo>
                      <a:pt x="8" y="40"/>
                    </a:lnTo>
                    <a:lnTo>
                      <a:pt x="11" y="10"/>
                    </a:lnTo>
                    <a:lnTo>
                      <a:pt x="5" y="5"/>
                    </a:lnTo>
                    <a:lnTo>
                      <a:pt x="8" y="2"/>
                    </a:lnTo>
                    <a:lnTo>
                      <a:pt x="11" y="0"/>
                    </a:lnTo>
                    <a:lnTo>
                      <a:pt x="14" y="0"/>
                    </a:lnTo>
                    <a:lnTo>
                      <a:pt x="16" y="0"/>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16" name="Freeform 59"/>
              <p:cNvSpPr>
                <a:spLocks/>
              </p:cNvSpPr>
              <p:nvPr/>
            </p:nvSpPr>
            <p:spPr bwMode="auto">
              <a:xfrm>
                <a:off x="3091" y="2182"/>
                <a:ext cx="4" cy="37"/>
              </a:xfrm>
              <a:custGeom>
                <a:avLst/>
                <a:gdLst>
                  <a:gd name="T0" fmla="*/ 1 w 14"/>
                  <a:gd name="T1" fmla="*/ 3 h 147"/>
                  <a:gd name="T2" fmla="*/ 1 w 14"/>
                  <a:gd name="T3" fmla="*/ 9 h 147"/>
                  <a:gd name="T4" fmla="*/ 1 w 14"/>
                  <a:gd name="T5" fmla="*/ 9 h 147"/>
                  <a:gd name="T6" fmla="*/ 1 w 14"/>
                  <a:gd name="T7" fmla="*/ 9 h 147"/>
                  <a:gd name="T8" fmla="*/ 1 w 14"/>
                  <a:gd name="T9" fmla="*/ 9 h 147"/>
                  <a:gd name="T10" fmla="*/ 0 w 14"/>
                  <a:gd name="T11" fmla="*/ 9 h 147"/>
                  <a:gd name="T12" fmla="*/ 1 w 14"/>
                  <a:gd name="T13" fmla="*/ 7 h 147"/>
                  <a:gd name="T14" fmla="*/ 1 w 14"/>
                  <a:gd name="T15" fmla="*/ 5 h 147"/>
                  <a:gd name="T16" fmla="*/ 1 w 14"/>
                  <a:gd name="T17" fmla="*/ 2 h 147"/>
                  <a:gd name="T18" fmla="*/ 1 w 14"/>
                  <a:gd name="T19" fmla="*/ 0 h 147"/>
                  <a:gd name="T20" fmla="*/ 1 w 14"/>
                  <a:gd name="T21" fmla="*/ 1 h 147"/>
                  <a:gd name="T22" fmla="*/ 1 w 14"/>
                  <a:gd name="T23" fmla="*/ 1 h 147"/>
                  <a:gd name="T24" fmla="*/ 1 w 14"/>
                  <a:gd name="T25" fmla="*/ 2 h 147"/>
                  <a:gd name="T26" fmla="*/ 1 w 14"/>
                  <a:gd name="T27" fmla="*/ 3 h 14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 h="147">
                    <a:moveTo>
                      <a:pt x="14" y="46"/>
                    </a:moveTo>
                    <a:lnTo>
                      <a:pt x="14" y="141"/>
                    </a:lnTo>
                    <a:lnTo>
                      <a:pt x="11" y="141"/>
                    </a:lnTo>
                    <a:lnTo>
                      <a:pt x="9" y="141"/>
                    </a:lnTo>
                    <a:lnTo>
                      <a:pt x="6" y="143"/>
                    </a:lnTo>
                    <a:lnTo>
                      <a:pt x="0" y="147"/>
                    </a:lnTo>
                    <a:lnTo>
                      <a:pt x="6" y="108"/>
                    </a:lnTo>
                    <a:lnTo>
                      <a:pt x="6" y="70"/>
                    </a:lnTo>
                    <a:lnTo>
                      <a:pt x="6" y="35"/>
                    </a:lnTo>
                    <a:lnTo>
                      <a:pt x="11" y="0"/>
                    </a:lnTo>
                    <a:lnTo>
                      <a:pt x="14" y="10"/>
                    </a:lnTo>
                    <a:lnTo>
                      <a:pt x="11" y="21"/>
                    </a:lnTo>
                    <a:lnTo>
                      <a:pt x="9" y="35"/>
                    </a:lnTo>
                    <a:lnTo>
                      <a:pt x="14" y="46"/>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17" name="Freeform 60"/>
              <p:cNvSpPr>
                <a:spLocks/>
              </p:cNvSpPr>
              <p:nvPr/>
            </p:nvSpPr>
            <p:spPr bwMode="auto">
              <a:xfrm>
                <a:off x="3046" y="2184"/>
                <a:ext cx="9" cy="27"/>
              </a:xfrm>
              <a:custGeom>
                <a:avLst/>
                <a:gdLst>
                  <a:gd name="T0" fmla="*/ 2 w 35"/>
                  <a:gd name="T1" fmla="*/ 0 h 108"/>
                  <a:gd name="T2" fmla="*/ 2 w 35"/>
                  <a:gd name="T3" fmla="*/ 2 h 108"/>
                  <a:gd name="T4" fmla="*/ 2 w 35"/>
                  <a:gd name="T5" fmla="*/ 4 h 108"/>
                  <a:gd name="T6" fmla="*/ 2 w 35"/>
                  <a:gd name="T7" fmla="*/ 5 h 108"/>
                  <a:gd name="T8" fmla="*/ 2 w 35"/>
                  <a:gd name="T9" fmla="*/ 7 h 108"/>
                  <a:gd name="T10" fmla="*/ 1 w 35"/>
                  <a:gd name="T11" fmla="*/ 6 h 108"/>
                  <a:gd name="T12" fmla="*/ 1 w 35"/>
                  <a:gd name="T13" fmla="*/ 6 h 108"/>
                  <a:gd name="T14" fmla="*/ 1 w 35"/>
                  <a:gd name="T15" fmla="*/ 5 h 108"/>
                  <a:gd name="T16" fmla="*/ 0 w 35"/>
                  <a:gd name="T17" fmla="*/ 5 h 108"/>
                  <a:gd name="T18" fmla="*/ 0 w 35"/>
                  <a:gd name="T19" fmla="*/ 1 h 108"/>
                  <a:gd name="T20" fmla="*/ 0 w 35"/>
                  <a:gd name="T21" fmla="*/ 0 h 108"/>
                  <a:gd name="T22" fmla="*/ 1 w 35"/>
                  <a:gd name="T23" fmla="*/ 0 h 108"/>
                  <a:gd name="T24" fmla="*/ 1 w 35"/>
                  <a:gd name="T25" fmla="*/ 0 h 108"/>
                  <a:gd name="T26" fmla="*/ 2 w 35"/>
                  <a:gd name="T27" fmla="*/ 0 h 108"/>
                  <a:gd name="T28" fmla="*/ 2 w 35"/>
                  <a:gd name="T29" fmla="*/ 0 h 1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5" h="108">
                    <a:moveTo>
                      <a:pt x="35" y="0"/>
                    </a:moveTo>
                    <a:lnTo>
                      <a:pt x="33" y="27"/>
                    </a:lnTo>
                    <a:lnTo>
                      <a:pt x="30" y="55"/>
                    </a:lnTo>
                    <a:lnTo>
                      <a:pt x="28" y="84"/>
                    </a:lnTo>
                    <a:lnTo>
                      <a:pt x="25" y="108"/>
                    </a:lnTo>
                    <a:lnTo>
                      <a:pt x="19" y="101"/>
                    </a:lnTo>
                    <a:lnTo>
                      <a:pt x="16" y="90"/>
                    </a:lnTo>
                    <a:lnTo>
                      <a:pt x="8" y="81"/>
                    </a:lnTo>
                    <a:lnTo>
                      <a:pt x="0" y="78"/>
                    </a:lnTo>
                    <a:lnTo>
                      <a:pt x="0" y="11"/>
                    </a:lnTo>
                    <a:lnTo>
                      <a:pt x="0" y="5"/>
                    </a:lnTo>
                    <a:lnTo>
                      <a:pt x="8" y="5"/>
                    </a:lnTo>
                    <a:lnTo>
                      <a:pt x="16" y="5"/>
                    </a:lnTo>
                    <a:lnTo>
                      <a:pt x="25" y="2"/>
                    </a:lnTo>
                    <a:lnTo>
                      <a:pt x="35"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18" name="Freeform 61"/>
              <p:cNvSpPr>
                <a:spLocks/>
              </p:cNvSpPr>
              <p:nvPr/>
            </p:nvSpPr>
            <p:spPr bwMode="auto">
              <a:xfrm>
                <a:off x="3024" y="2186"/>
                <a:ext cx="15" cy="32"/>
              </a:xfrm>
              <a:custGeom>
                <a:avLst/>
                <a:gdLst>
                  <a:gd name="T0" fmla="*/ 4 w 60"/>
                  <a:gd name="T1" fmla="*/ 0 h 125"/>
                  <a:gd name="T2" fmla="*/ 3 w 60"/>
                  <a:gd name="T3" fmla="*/ 2 h 125"/>
                  <a:gd name="T4" fmla="*/ 3 w 60"/>
                  <a:gd name="T5" fmla="*/ 4 h 125"/>
                  <a:gd name="T6" fmla="*/ 3 w 60"/>
                  <a:gd name="T7" fmla="*/ 6 h 125"/>
                  <a:gd name="T8" fmla="*/ 3 w 60"/>
                  <a:gd name="T9" fmla="*/ 8 h 125"/>
                  <a:gd name="T10" fmla="*/ 2 w 60"/>
                  <a:gd name="T11" fmla="*/ 7 h 125"/>
                  <a:gd name="T12" fmla="*/ 2 w 60"/>
                  <a:gd name="T13" fmla="*/ 6 h 125"/>
                  <a:gd name="T14" fmla="*/ 1 w 60"/>
                  <a:gd name="T15" fmla="*/ 5 h 125"/>
                  <a:gd name="T16" fmla="*/ 1 w 60"/>
                  <a:gd name="T17" fmla="*/ 4 h 125"/>
                  <a:gd name="T18" fmla="*/ 0 w 60"/>
                  <a:gd name="T19" fmla="*/ 4 h 125"/>
                  <a:gd name="T20" fmla="*/ 0 w 60"/>
                  <a:gd name="T21" fmla="*/ 3 h 125"/>
                  <a:gd name="T22" fmla="*/ 0 w 60"/>
                  <a:gd name="T23" fmla="*/ 2 h 125"/>
                  <a:gd name="T24" fmla="*/ 0 w 60"/>
                  <a:gd name="T25" fmla="*/ 1 h 125"/>
                  <a:gd name="T26" fmla="*/ 0 w 60"/>
                  <a:gd name="T27" fmla="*/ 1 h 125"/>
                  <a:gd name="T28" fmla="*/ 0 w 60"/>
                  <a:gd name="T29" fmla="*/ 1 h 125"/>
                  <a:gd name="T30" fmla="*/ 0 w 60"/>
                  <a:gd name="T31" fmla="*/ 1 h 125"/>
                  <a:gd name="T32" fmla="*/ 1 w 60"/>
                  <a:gd name="T33" fmla="*/ 0 h 125"/>
                  <a:gd name="T34" fmla="*/ 2 w 60"/>
                  <a:gd name="T35" fmla="*/ 0 h 125"/>
                  <a:gd name="T36" fmla="*/ 3 w 60"/>
                  <a:gd name="T37" fmla="*/ 0 h 125"/>
                  <a:gd name="T38" fmla="*/ 4 w 60"/>
                  <a:gd name="T39" fmla="*/ 0 h 1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0" h="125">
                    <a:moveTo>
                      <a:pt x="60" y="0"/>
                    </a:moveTo>
                    <a:lnTo>
                      <a:pt x="52" y="30"/>
                    </a:lnTo>
                    <a:lnTo>
                      <a:pt x="49" y="62"/>
                    </a:lnTo>
                    <a:lnTo>
                      <a:pt x="47" y="92"/>
                    </a:lnTo>
                    <a:lnTo>
                      <a:pt x="44" y="125"/>
                    </a:lnTo>
                    <a:lnTo>
                      <a:pt x="33" y="111"/>
                    </a:lnTo>
                    <a:lnTo>
                      <a:pt x="22" y="95"/>
                    </a:lnTo>
                    <a:lnTo>
                      <a:pt x="14" y="81"/>
                    </a:lnTo>
                    <a:lnTo>
                      <a:pt x="8" y="67"/>
                    </a:lnTo>
                    <a:lnTo>
                      <a:pt x="3" y="57"/>
                    </a:lnTo>
                    <a:lnTo>
                      <a:pt x="0" y="40"/>
                    </a:lnTo>
                    <a:lnTo>
                      <a:pt x="3" y="26"/>
                    </a:lnTo>
                    <a:lnTo>
                      <a:pt x="3" y="14"/>
                    </a:lnTo>
                    <a:lnTo>
                      <a:pt x="3" y="10"/>
                    </a:lnTo>
                    <a:lnTo>
                      <a:pt x="3" y="8"/>
                    </a:lnTo>
                    <a:lnTo>
                      <a:pt x="0" y="8"/>
                    </a:lnTo>
                    <a:lnTo>
                      <a:pt x="11" y="5"/>
                    </a:lnTo>
                    <a:lnTo>
                      <a:pt x="28" y="2"/>
                    </a:lnTo>
                    <a:lnTo>
                      <a:pt x="44" y="0"/>
                    </a:lnTo>
                    <a:lnTo>
                      <a:pt x="60"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19" name="Freeform 62"/>
              <p:cNvSpPr>
                <a:spLocks/>
              </p:cNvSpPr>
              <p:nvPr/>
            </p:nvSpPr>
            <p:spPr bwMode="auto">
              <a:xfrm>
                <a:off x="2547" y="2189"/>
                <a:ext cx="16" cy="31"/>
              </a:xfrm>
              <a:custGeom>
                <a:avLst/>
                <a:gdLst>
                  <a:gd name="T0" fmla="*/ 4 w 65"/>
                  <a:gd name="T1" fmla="*/ 8 h 125"/>
                  <a:gd name="T2" fmla="*/ 2 w 65"/>
                  <a:gd name="T3" fmla="*/ 8 h 125"/>
                  <a:gd name="T4" fmla="*/ 2 w 65"/>
                  <a:gd name="T5" fmla="*/ 6 h 125"/>
                  <a:gd name="T6" fmla="*/ 1 w 65"/>
                  <a:gd name="T7" fmla="*/ 4 h 125"/>
                  <a:gd name="T8" fmla="*/ 0 w 65"/>
                  <a:gd name="T9" fmla="*/ 2 h 125"/>
                  <a:gd name="T10" fmla="*/ 0 w 65"/>
                  <a:gd name="T11" fmla="*/ 1 h 125"/>
                  <a:gd name="T12" fmla="*/ 0 w 65"/>
                  <a:gd name="T13" fmla="*/ 0 h 125"/>
                  <a:gd name="T14" fmla="*/ 0 w 65"/>
                  <a:gd name="T15" fmla="*/ 0 h 125"/>
                  <a:gd name="T16" fmla="*/ 1 w 65"/>
                  <a:gd name="T17" fmla="*/ 0 h 125"/>
                  <a:gd name="T18" fmla="*/ 1 w 65"/>
                  <a:gd name="T19" fmla="*/ 0 h 125"/>
                  <a:gd name="T20" fmla="*/ 4 w 65"/>
                  <a:gd name="T21" fmla="*/ 8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25">
                    <a:moveTo>
                      <a:pt x="65" y="123"/>
                    </a:moveTo>
                    <a:lnTo>
                      <a:pt x="35" y="125"/>
                    </a:lnTo>
                    <a:lnTo>
                      <a:pt x="27" y="98"/>
                    </a:lnTo>
                    <a:lnTo>
                      <a:pt x="19" y="68"/>
                    </a:lnTo>
                    <a:lnTo>
                      <a:pt x="8" y="41"/>
                    </a:lnTo>
                    <a:lnTo>
                      <a:pt x="0" y="11"/>
                    </a:lnTo>
                    <a:lnTo>
                      <a:pt x="3" y="6"/>
                    </a:lnTo>
                    <a:lnTo>
                      <a:pt x="8" y="0"/>
                    </a:lnTo>
                    <a:lnTo>
                      <a:pt x="14" y="0"/>
                    </a:lnTo>
                    <a:lnTo>
                      <a:pt x="22" y="0"/>
                    </a:lnTo>
                    <a:lnTo>
                      <a:pt x="65" y="123"/>
                    </a:lnTo>
                    <a:close/>
                  </a:path>
                </a:pathLst>
              </a:custGeom>
              <a:solidFill>
                <a:srgbClr val="3FF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20" name="Freeform 63"/>
              <p:cNvSpPr>
                <a:spLocks/>
              </p:cNvSpPr>
              <p:nvPr/>
            </p:nvSpPr>
            <p:spPr bwMode="auto">
              <a:xfrm>
                <a:off x="2998" y="2190"/>
                <a:ext cx="18" cy="31"/>
              </a:xfrm>
              <a:custGeom>
                <a:avLst/>
                <a:gdLst>
                  <a:gd name="T0" fmla="*/ 4 w 73"/>
                  <a:gd name="T1" fmla="*/ 0 h 124"/>
                  <a:gd name="T2" fmla="*/ 4 w 73"/>
                  <a:gd name="T3" fmla="*/ 2 h 124"/>
                  <a:gd name="T4" fmla="*/ 4 w 73"/>
                  <a:gd name="T5" fmla="*/ 4 h 124"/>
                  <a:gd name="T6" fmla="*/ 4 w 73"/>
                  <a:gd name="T7" fmla="*/ 6 h 124"/>
                  <a:gd name="T8" fmla="*/ 3 w 73"/>
                  <a:gd name="T9" fmla="*/ 8 h 124"/>
                  <a:gd name="T10" fmla="*/ 2 w 73"/>
                  <a:gd name="T11" fmla="*/ 6 h 124"/>
                  <a:gd name="T12" fmla="*/ 0 w 73"/>
                  <a:gd name="T13" fmla="*/ 5 h 124"/>
                  <a:gd name="T14" fmla="*/ 0 w 73"/>
                  <a:gd name="T15" fmla="*/ 3 h 124"/>
                  <a:gd name="T16" fmla="*/ 0 w 73"/>
                  <a:gd name="T17" fmla="*/ 1 h 124"/>
                  <a:gd name="T18" fmla="*/ 1 w 73"/>
                  <a:gd name="T19" fmla="*/ 1 h 124"/>
                  <a:gd name="T20" fmla="*/ 2 w 73"/>
                  <a:gd name="T21" fmla="*/ 0 h 124"/>
                  <a:gd name="T22" fmla="*/ 3 w 73"/>
                  <a:gd name="T23" fmla="*/ 0 h 124"/>
                  <a:gd name="T24" fmla="*/ 4 w 73"/>
                  <a:gd name="T25" fmla="*/ 0 h 1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3" h="124">
                    <a:moveTo>
                      <a:pt x="73" y="0"/>
                    </a:moveTo>
                    <a:lnTo>
                      <a:pt x="67" y="30"/>
                    </a:lnTo>
                    <a:lnTo>
                      <a:pt x="65" y="62"/>
                    </a:lnTo>
                    <a:lnTo>
                      <a:pt x="60" y="92"/>
                    </a:lnTo>
                    <a:lnTo>
                      <a:pt x="51" y="124"/>
                    </a:lnTo>
                    <a:lnTo>
                      <a:pt x="30" y="97"/>
                    </a:lnTo>
                    <a:lnTo>
                      <a:pt x="10" y="70"/>
                    </a:lnTo>
                    <a:lnTo>
                      <a:pt x="0" y="40"/>
                    </a:lnTo>
                    <a:lnTo>
                      <a:pt x="2" y="10"/>
                    </a:lnTo>
                    <a:lnTo>
                      <a:pt x="21" y="7"/>
                    </a:lnTo>
                    <a:lnTo>
                      <a:pt x="37" y="2"/>
                    </a:lnTo>
                    <a:lnTo>
                      <a:pt x="57" y="0"/>
                    </a:lnTo>
                    <a:lnTo>
                      <a:pt x="73"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21" name="Freeform 64"/>
              <p:cNvSpPr>
                <a:spLocks/>
              </p:cNvSpPr>
              <p:nvPr/>
            </p:nvSpPr>
            <p:spPr bwMode="auto">
              <a:xfrm>
                <a:off x="3038" y="2190"/>
                <a:ext cx="5" cy="37"/>
              </a:xfrm>
              <a:custGeom>
                <a:avLst/>
                <a:gdLst>
                  <a:gd name="T0" fmla="*/ 1 w 19"/>
                  <a:gd name="T1" fmla="*/ 9 h 147"/>
                  <a:gd name="T2" fmla="*/ 1 w 19"/>
                  <a:gd name="T3" fmla="*/ 9 h 147"/>
                  <a:gd name="T4" fmla="*/ 1 w 19"/>
                  <a:gd name="T5" fmla="*/ 9 h 147"/>
                  <a:gd name="T6" fmla="*/ 1 w 19"/>
                  <a:gd name="T7" fmla="*/ 9 h 147"/>
                  <a:gd name="T8" fmla="*/ 0 w 19"/>
                  <a:gd name="T9" fmla="*/ 9 h 147"/>
                  <a:gd name="T10" fmla="*/ 0 w 19"/>
                  <a:gd name="T11" fmla="*/ 8 h 147"/>
                  <a:gd name="T12" fmla="*/ 0 w 19"/>
                  <a:gd name="T13" fmla="*/ 6 h 147"/>
                  <a:gd name="T14" fmla="*/ 0 w 19"/>
                  <a:gd name="T15" fmla="*/ 5 h 147"/>
                  <a:gd name="T16" fmla="*/ 0 w 19"/>
                  <a:gd name="T17" fmla="*/ 3 h 147"/>
                  <a:gd name="T18" fmla="*/ 0 w 19"/>
                  <a:gd name="T19" fmla="*/ 2 h 147"/>
                  <a:gd name="T20" fmla="*/ 1 w 19"/>
                  <a:gd name="T21" fmla="*/ 1 h 147"/>
                  <a:gd name="T22" fmla="*/ 1 w 19"/>
                  <a:gd name="T23" fmla="*/ 1 h 147"/>
                  <a:gd name="T24" fmla="*/ 1 w 19"/>
                  <a:gd name="T25" fmla="*/ 0 h 147"/>
                  <a:gd name="T26" fmla="*/ 1 w 19"/>
                  <a:gd name="T27" fmla="*/ 2 h 147"/>
                  <a:gd name="T28" fmla="*/ 1 w 19"/>
                  <a:gd name="T29" fmla="*/ 5 h 147"/>
                  <a:gd name="T30" fmla="*/ 1 w 19"/>
                  <a:gd name="T31" fmla="*/ 7 h 147"/>
                  <a:gd name="T32" fmla="*/ 1 w 19"/>
                  <a:gd name="T33" fmla="*/ 9 h 1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9" h="147">
                    <a:moveTo>
                      <a:pt x="10" y="141"/>
                    </a:moveTo>
                    <a:lnTo>
                      <a:pt x="16" y="147"/>
                    </a:lnTo>
                    <a:lnTo>
                      <a:pt x="13" y="147"/>
                    </a:lnTo>
                    <a:lnTo>
                      <a:pt x="7" y="147"/>
                    </a:lnTo>
                    <a:lnTo>
                      <a:pt x="5" y="147"/>
                    </a:lnTo>
                    <a:lnTo>
                      <a:pt x="0" y="122"/>
                    </a:lnTo>
                    <a:lnTo>
                      <a:pt x="0" y="97"/>
                    </a:lnTo>
                    <a:lnTo>
                      <a:pt x="2" y="73"/>
                    </a:lnTo>
                    <a:lnTo>
                      <a:pt x="5" y="46"/>
                    </a:lnTo>
                    <a:lnTo>
                      <a:pt x="5" y="35"/>
                    </a:lnTo>
                    <a:lnTo>
                      <a:pt x="7" y="21"/>
                    </a:lnTo>
                    <a:lnTo>
                      <a:pt x="13" y="10"/>
                    </a:lnTo>
                    <a:lnTo>
                      <a:pt x="16" y="0"/>
                    </a:lnTo>
                    <a:lnTo>
                      <a:pt x="16" y="35"/>
                    </a:lnTo>
                    <a:lnTo>
                      <a:pt x="19" y="70"/>
                    </a:lnTo>
                    <a:lnTo>
                      <a:pt x="16" y="106"/>
                    </a:lnTo>
                    <a:lnTo>
                      <a:pt x="10" y="141"/>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22" name="Freeform 65"/>
              <p:cNvSpPr>
                <a:spLocks/>
              </p:cNvSpPr>
              <p:nvPr/>
            </p:nvSpPr>
            <p:spPr bwMode="auto">
              <a:xfrm>
                <a:off x="3065" y="2193"/>
                <a:ext cx="19" cy="29"/>
              </a:xfrm>
              <a:custGeom>
                <a:avLst/>
                <a:gdLst>
                  <a:gd name="T0" fmla="*/ 5 w 76"/>
                  <a:gd name="T1" fmla="*/ 7 h 119"/>
                  <a:gd name="T2" fmla="*/ 0 w 76"/>
                  <a:gd name="T3" fmla="*/ 7 h 119"/>
                  <a:gd name="T4" fmla="*/ 0 w 76"/>
                  <a:gd name="T5" fmla="*/ 7 h 119"/>
                  <a:gd name="T6" fmla="*/ 0 w 76"/>
                  <a:gd name="T7" fmla="*/ 0 h 119"/>
                  <a:gd name="T8" fmla="*/ 1 w 76"/>
                  <a:gd name="T9" fmla="*/ 2 h 119"/>
                  <a:gd name="T10" fmla="*/ 3 w 76"/>
                  <a:gd name="T11" fmla="*/ 3 h 119"/>
                  <a:gd name="T12" fmla="*/ 4 w 76"/>
                  <a:gd name="T13" fmla="*/ 5 h 119"/>
                  <a:gd name="T14" fmla="*/ 5 w 76"/>
                  <a:gd name="T15" fmla="*/ 7 h 1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6" h="119">
                    <a:moveTo>
                      <a:pt x="76" y="109"/>
                    </a:moveTo>
                    <a:lnTo>
                      <a:pt x="0" y="119"/>
                    </a:lnTo>
                    <a:lnTo>
                      <a:pt x="5" y="114"/>
                    </a:lnTo>
                    <a:lnTo>
                      <a:pt x="5" y="0"/>
                    </a:lnTo>
                    <a:lnTo>
                      <a:pt x="21" y="30"/>
                    </a:lnTo>
                    <a:lnTo>
                      <a:pt x="41" y="55"/>
                    </a:lnTo>
                    <a:lnTo>
                      <a:pt x="60" y="82"/>
                    </a:lnTo>
                    <a:lnTo>
                      <a:pt x="76" y="109"/>
                    </a:lnTo>
                    <a:close/>
                  </a:path>
                </a:pathLst>
              </a:custGeom>
              <a:solidFill>
                <a:srgbClr val="E8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23" name="Freeform 66"/>
              <p:cNvSpPr>
                <a:spLocks/>
              </p:cNvSpPr>
              <p:nvPr/>
            </p:nvSpPr>
            <p:spPr bwMode="auto">
              <a:xfrm>
                <a:off x="2968" y="2194"/>
                <a:ext cx="22" cy="37"/>
              </a:xfrm>
              <a:custGeom>
                <a:avLst/>
                <a:gdLst>
                  <a:gd name="T0" fmla="*/ 6 w 87"/>
                  <a:gd name="T1" fmla="*/ 0 h 150"/>
                  <a:gd name="T2" fmla="*/ 6 w 87"/>
                  <a:gd name="T3" fmla="*/ 2 h 150"/>
                  <a:gd name="T4" fmla="*/ 5 w 87"/>
                  <a:gd name="T5" fmla="*/ 3 h 150"/>
                  <a:gd name="T6" fmla="*/ 5 w 87"/>
                  <a:gd name="T7" fmla="*/ 5 h 150"/>
                  <a:gd name="T8" fmla="*/ 5 w 87"/>
                  <a:gd name="T9" fmla="*/ 7 h 150"/>
                  <a:gd name="T10" fmla="*/ 5 w 87"/>
                  <a:gd name="T11" fmla="*/ 7 h 150"/>
                  <a:gd name="T12" fmla="*/ 5 w 87"/>
                  <a:gd name="T13" fmla="*/ 8 h 150"/>
                  <a:gd name="T14" fmla="*/ 5 w 87"/>
                  <a:gd name="T15" fmla="*/ 8 h 150"/>
                  <a:gd name="T16" fmla="*/ 5 w 87"/>
                  <a:gd name="T17" fmla="*/ 9 h 150"/>
                  <a:gd name="T18" fmla="*/ 4 w 87"/>
                  <a:gd name="T19" fmla="*/ 8 h 150"/>
                  <a:gd name="T20" fmla="*/ 3 w 87"/>
                  <a:gd name="T21" fmla="*/ 6 h 150"/>
                  <a:gd name="T22" fmla="*/ 1 w 87"/>
                  <a:gd name="T23" fmla="*/ 4 h 150"/>
                  <a:gd name="T24" fmla="*/ 0 w 87"/>
                  <a:gd name="T25" fmla="*/ 3 h 150"/>
                  <a:gd name="T26" fmla="*/ 1 w 87"/>
                  <a:gd name="T27" fmla="*/ 2 h 150"/>
                  <a:gd name="T28" fmla="*/ 0 w 87"/>
                  <a:gd name="T29" fmla="*/ 2 h 150"/>
                  <a:gd name="T30" fmla="*/ 0 w 87"/>
                  <a:gd name="T31" fmla="*/ 1 h 150"/>
                  <a:gd name="T32" fmla="*/ 0 w 87"/>
                  <a:gd name="T33" fmla="*/ 1 h 150"/>
                  <a:gd name="T34" fmla="*/ 1 w 87"/>
                  <a:gd name="T35" fmla="*/ 0 h 150"/>
                  <a:gd name="T36" fmla="*/ 2 w 87"/>
                  <a:gd name="T37" fmla="*/ 0 h 150"/>
                  <a:gd name="T38" fmla="*/ 2 w 87"/>
                  <a:gd name="T39" fmla="*/ 0 h 150"/>
                  <a:gd name="T40" fmla="*/ 3 w 87"/>
                  <a:gd name="T41" fmla="*/ 0 h 150"/>
                  <a:gd name="T42" fmla="*/ 4 w 87"/>
                  <a:gd name="T43" fmla="*/ 0 h 150"/>
                  <a:gd name="T44" fmla="*/ 4 w 87"/>
                  <a:gd name="T45" fmla="*/ 0 h 150"/>
                  <a:gd name="T46" fmla="*/ 5 w 87"/>
                  <a:gd name="T47" fmla="*/ 0 h 150"/>
                  <a:gd name="T48" fmla="*/ 6 w 87"/>
                  <a:gd name="T49" fmla="*/ 0 h 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7" h="150">
                    <a:moveTo>
                      <a:pt x="87" y="0"/>
                    </a:moveTo>
                    <a:lnTo>
                      <a:pt x="87" y="30"/>
                    </a:lnTo>
                    <a:lnTo>
                      <a:pt x="85" y="57"/>
                    </a:lnTo>
                    <a:lnTo>
                      <a:pt x="80" y="87"/>
                    </a:lnTo>
                    <a:lnTo>
                      <a:pt x="77" y="113"/>
                    </a:lnTo>
                    <a:lnTo>
                      <a:pt x="75" y="122"/>
                    </a:lnTo>
                    <a:lnTo>
                      <a:pt x="75" y="131"/>
                    </a:lnTo>
                    <a:lnTo>
                      <a:pt x="71" y="138"/>
                    </a:lnTo>
                    <a:lnTo>
                      <a:pt x="71" y="150"/>
                    </a:lnTo>
                    <a:lnTo>
                      <a:pt x="55" y="125"/>
                    </a:lnTo>
                    <a:lnTo>
                      <a:pt x="39" y="97"/>
                    </a:lnTo>
                    <a:lnTo>
                      <a:pt x="20" y="73"/>
                    </a:lnTo>
                    <a:lnTo>
                      <a:pt x="4" y="49"/>
                    </a:lnTo>
                    <a:lnTo>
                      <a:pt x="6" y="37"/>
                    </a:lnTo>
                    <a:lnTo>
                      <a:pt x="4" y="30"/>
                    </a:lnTo>
                    <a:lnTo>
                      <a:pt x="0" y="21"/>
                    </a:lnTo>
                    <a:lnTo>
                      <a:pt x="4" y="14"/>
                    </a:lnTo>
                    <a:lnTo>
                      <a:pt x="14" y="10"/>
                    </a:lnTo>
                    <a:lnTo>
                      <a:pt x="25" y="7"/>
                    </a:lnTo>
                    <a:lnTo>
                      <a:pt x="36" y="7"/>
                    </a:lnTo>
                    <a:lnTo>
                      <a:pt x="47" y="5"/>
                    </a:lnTo>
                    <a:lnTo>
                      <a:pt x="55" y="2"/>
                    </a:lnTo>
                    <a:lnTo>
                      <a:pt x="66" y="0"/>
                    </a:lnTo>
                    <a:lnTo>
                      <a:pt x="77" y="0"/>
                    </a:lnTo>
                    <a:lnTo>
                      <a:pt x="87"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24" name="Freeform 67"/>
              <p:cNvSpPr>
                <a:spLocks/>
              </p:cNvSpPr>
              <p:nvPr/>
            </p:nvSpPr>
            <p:spPr bwMode="auto">
              <a:xfrm>
                <a:off x="3014" y="2195"/>
                <a:ext cx="7" cy="36"/>
              </a:xfrm>
              <a:custGeom>
                <a:avLst/>
                <a:gdLst>
                  <a:gd name="T0" fmla="*/ 2 w 27"/>
                  <a:gd name="T1" fmla="*/ 8 h 145"/>
                  <a:gd name="T2" fmla="*/ 2 w 27"/>
                  <a:gd name="T3" fmla="*/ 8 h 145"/>
                  <a:gd name="T4" fmla="*/ 2 w 27"/>
                  <a:gd name="T5" fmla="*/ 8 h 145"/>
                  <a:gd name="T6" fmla="*/ 2 w 27"/>
                  <a:gd name="T7" fmla="*/ 8 h 145"/>
                  <a:gd name="T8" fmla="*/ 1 w 27"/>
                  <a:gd name="T9" fmla="*/ 9 h 145"/>
                  <a:gd name="T10" fmla="*/ 1 w 27"/>
                  <a:gd name="T11" fmla="*/ 9 h 145"/>
                  <a:gd name="T12" fmla="*/ 1 w 27"/>
                  <a:gd name="T13" fmla="*/ 9 h 145"/>
                  <a:gd name="T14" fmla="*/ 0 w 27"/>
                  <a:gd name="T15" fmla="*/ 8 h 145"/>
                  <a:gd name="T16" fmla="*/ 0 w 27"/>
                  <a:gd name="T17" fmla="*/ 8 h 145"/>
                  <a:gd name="T18" fmla="*/ 0 w 27"/>
                  <a:gd name="T19" fmla="*/ 7 h 145"/>
                  <a:gd name="T20" fmla="*/ 0 w 27"/>
                  <a:gd name="T21" fmla="*/ 6 h 145"/>
                  <a:gd name="T22" fmla="*/ 0 w 27"/>
                  <a:gd name="T23" fmla="*/ 5 h 145"/>
                  <a:gd name="T24" fmla="*/ 1 w 27"/>
                  <a:gd name="T25" fmla="*/ 4 h 145"/>
                  <a:gd name="T26" fmla="*/ 1 w 27"/>
                  <a:gd name="T27" fmla="*/ 2 h 145"/>
                  <a:gd name="T28" fmla="*/ 1 w 27"/>
                  <a:gd name="T29" fmla="*/ 1 h 145"/>
                  <a:gd name="T30" fmla="*/ 2 w 27"/>
                  <a:gd name="T31" fmla="*/ 0 h 145"/>
                  <a:gd name="T32" fmla="*/ 2 w 27"/>
                  <a:gd name="T33" fmla="*/ 8 h 1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7" h="145">
                    <a:moveTo>
                      <a:pt x="22" y="133"/>
                    </a:moveTo>
                    <a:lnTo>
                      <a:pt x="25" y="133"/>
                    </a:lnTo>
                    <a:lnTo>
                      <a:pt x="27" y="133"/>
                    </a:lnTo>
                    <a:lnTo>
                      <a:pt x="22" y="138"/>
                    </a:lnTo>
                    <a:lnTo>
                      <a:pt x="16" y="142"/>
                    </a:lnTo>
                    <a:lnTo>
                      <a:pt x="11" y="142"/>
                    </a:lnTo>
                    <a:lnTo>
                      <a:pt x="8" y="145"/>
                    </a:lnTo>
                    <a:lnTo>
                      <a:pt x="2" y="138"/>
                    </a:lnTo>
                    <a:lnTo>
                      <a:pt x="0" y="128"/>
                    </a:lnTo>
                    <a:lnTo>
                      <a:pt x="0" y="115"/>
                    </a:lnTo>
                    <a:lnTo>
                      <a:pt x="2" y="98"/>
                    </a:lnTo>
                    <a:lnTo>
                      <a:pt x="2" y="85"/>
                    </a:lnTo>
                    <a:lnTo>
                      <a:pt x="11" y="66"/>
                    </a:lnTo>
                    <a:lnTo>
                      <a:pt x="14" y="41"/>
                    </a:lnTo>
                    <a:lnTo>
                      <a:pt x="16" y="19"/>
                    </a:lnTo>
                    <a:lnTo>
                      <a:pt x="22" y="0"/>
                    </a:lnTo>
                    <a:lnTo>
                      <a:pt x="22" y="133"/>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25" name="Freeform 68"/>
              <p:cNvSpPr>
                <a:spLocks/>
              </p:cNvSpPr>
              <p:nvPr/>
            </p:nvSpPr>
            <p:spPr bwMode="auto">
              <a:xfrm>
                <a:off x="2943" y="2199"/>
                <a:ext cx="18" cy="32"/>
              </a:xfrm>
              <a:custGeom>
                <a:avLst/>
                <a:gdLst>
                  <a:gd name="T0" fmla="*/ 5 w 71"/>
                  <a:gd name="T1" fmla="*/ 0 h 131"/>
                  <a:gd name="T2" fmla="*/ 4 w 71"/>
                  <a:gd name="T3" fmla="*/ 2 h 131"/>
                  <a:gd name="T4" fmla="*/ 4 w 71"/>
                  <a:gd name="T5" fmla="*/ 4 h 131"/>
                  <a:gd name="T6" fmla="*/ 4 w 71"/>
                  <a:gd name="T7" fmla="*/ 6 h 131"/>
                  <a:gd name="T8" fmla="*/ 4 w 71"/>
                  <a:gd name="T9" fmla="*/ 8 h 131"/>
                  <a:gd name="T10" fmla="*/ 3 w 71"/>
                  <a:gd name="T11" fmla="*/ 6 h 131"/>
                  <a:gd name="T12" fmla="*/ 2 w 71"/>
                  <a:gd name="T13" fmla="*/ 5 h 131"/>
                  <a:gd name="T14" fmla="*/ 1 w 71"/>
                  <a:gd name="T15" fmla="*/ 4 h 131"/>
                  <a:gd name="T16" fmla="*/ 0 w 71"/>
                  <a:gd name="T17" fmla="*/ 3 h 131"/>
                  <a:gd name="T18" fmla="*/ 0 w 71"/>
                  <a:gd name="T19" fmla="*/ 2 h 131"/>
                  <a:gd name="T20" fmla="*/ 0 w 71"/>
                  <a:gd name="T21" fmla="*/ 2 h 131"/>
                  <a:gd name="T22" fmla="*/ 0 w 71"/>
                  <a:gd name="T23" fmla="*/ 1 h 131"/>
                  <a:gd name="T24" fmla="*/ 0 w 71"/>
                  <a:gd name="T25" fmla="*/ 1 h 131"/>
                  <a:gd name="T26" fmla="*/ 1 w 71"/>
                  <a:gd name="T27" fmla="*/ 1 h 131"/>
                  <a:gd name="T28" fmla="*/ 2 w 71"/>
                  <a:gd name="T29" fmla="*/ 0 h 131"/>
                  <a:gd name="T30" fmla="*/ 4 w 71"/>
                  <a:gd name="T31" fmla="*/ 0 h 131"/>
                  <a:gd name="T32" fmla="*/ 5 w 71"/>
                  <a:gd name="T33" fmla="*/ 0 h 1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1" h="131">
                    <a:moveTo>
                      <a:pt x="71" y="0"/>
                    </a:moveTo>
                    <a:lnTo>
                      <a:pt x="65" y="35"/>
                    </a:lnTo>
                    <a:lnTo>
                      <a:pt x="62" y="68"/>
                    </a:lnTo>
                    <a:lnTo>
                      <a:pt x="60" y="101"/>
                    </a:lnTo>
                    <a:lnTo>
                      <a:pt x="55" y="131"/>
                    </a:lnTo>
                    <a:lnTo>
                      <a:pt x="43" y="108"/>
                    </a:lnTo>
                    <a:lnTo>
                      <a:pt x="32" y="87"/>
                    </a:lnTo>
                    <a:lnTo>
                      <a:pt x="18" y="65"/>
                    </a:lnTo>
                    <a:lnTo>
                      <a:pt x="5" y="46"/>
                    </a:lnTo>
                    <a:lnTo>
                      <a:pt x="5" y="38"/>
                    </a:lnTo>
                    <a:lnTo>
                      <a:pt x="2" y="27"/>
                    </a:lnTo>
                    <a:lnTo>
                      <a:pt x="0" y="18"/>
                    </a:lnTo>
                    <a:lnTo>
                      <a:pt x="0" y="11"/>
                    </a:lnTo>
                    <a:lnTo>
                      <a:pt x="18" y="11"/>
                    </a:lnTo>
                    <a:lnTo>
                      <a:pt x="35" y="8"/>
                    </a:lnTo>
                    <a:lnTo>
                      <a:pt x="55" y="2"/>
                    </a:lnTo>
                    <a:lnTo>
                      <a:pt x="71"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26" name="Freeform 69"/>
              <p:cNvSpPr>
                <a:spLocks/>
              </p:cNvSpPr>
              <p:nvPr/>
            </p:nvSpPr>
            <p:spPr bwMode="auto">
              <a:xfrm>
                <a:off x="2990" y="2199"/>
                <a:ext cx="4" cy="36"/>
              </a:xfrm>
              <a:custGeom>
                <a:avLst/>
                <a:gdLst>
                  <a:gd name="T0" fmla="*/ 1 w 20"/>
                  <a:gd name="T1" fmla="*/ 9 h 144"/>
                  <a:gd name="T2" fmla="*/ 1 w 20"/>
                  <a:gd name="T3" fmla="*/ 9 h 144"/>
                  <a:gd name="T4" fmla="*/ 1 w 20"/>
                  <a:gd name="T5" fmla="*/ 9 h 144"/>
                  <a:gd name="T6" fmla="*/ 0 w 20"/>
                  <a:gd name="T7" fmla="*/ 9 h 144"/>
                  <a:gd name="T8" fmla="*/ 0 w 20"/>
                  <a:gd name="T9" fmla="*/ 9 h 144"/>
                  <a:gd name="T10" fmla="*/ 0 w 20"/>
                  <a:gd name="T11" fmla="*/ 9 h 144"/>
                  <a:gd name="T12" fmla="*/ 0 w 20"/>
                  <a:gd name="T13" fmla="*/ 7 h 144"/>
                  <a:gd name="T14" fmla="*/ 0 w 20"/>
                  <a:gd name="T15" fmla="*/ 5 h 144"/>
                  <a:gd name="T16" fmla="*/ 1 w 20"/>
                  <a:gd name="T17" fmla="*/ 2 h 144"/>
                  <a:gd name="T18" fmla="*/ 1 w 20"/>
                  <a:gd name="T19" fmla="*/ 0 h 144"/>
                  <a:gd name="T20" fmla="*/ 1 w 20"/>
                  <a:gd name="T21" fmla="*/ 2 h 144"/>
                  <a:gd name="T22" fmla="*/ 1 w 20"/>
                  <a:gd name="T23" fmla="*/ 4 h 144"/>
                  <a:gd name="T24" fmla="*/ 1 w 20"/>
                  <a:gd name="T25" fmla="*/ 6 h 144"/>
                  <a:gd name="T26" fmla="*/ 1 w 20"/>
                  <a:gd name="T27" fmla="*/ 9 h 1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0" h="144">
                    <a:moveTo>
                      <a:pt x="18" y="136"/>
                    </a:moveTo>
                    <a:lnTo>
                      <a:pt x="20" y="142"/>
                    </a:lnTo>
                    <a:lnTo>
                      <a:pt x="14" y="142"/>
                    </a:lnTo>
                    <a:lnTo>
                      <a:pt x="9" y="144"/>
                    </a:lnTo>
                    <a:lnTo>
                      <a:pt x="7" y="144"/>
                    </a:lnTo>
                    <a:lnTo>
                      <a:pt x="0" y="142"/>
                    </a:lnTo>
                    <a:lnTo>
                      <a:pt x="7" y="106"/>
                    </a:lnTo>
                    <a:lnTo>
                      <a:pt x="12" y="71"/>
                    </a:lnTo>
                    <a:lnTo>
                      <a:pt x="18" y="35"/>
                    </a:lnTo>
                    <a:lnTo>
                      <a:pt x="20" y="0"/>
                    </a:lnTo>
                    <a:lnTo>
                      <a:pt x="20" y="35"/>
                    </a:lnTo>
                    <a:lnTo>
                      <a:pt x="20" y="68"/>
                    </a:lnTo>
                    <a:lnTo>
                      <a:pt x="20" y="101"/>
                    </a:lnTo>
                    <a:lnTo>
                      <a:pt x="18" y="136"/>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27" name="Freeform 70"/>
              <p:cNvSpPr>
                <a:spLocks/>
              </p:cNvSpPr>
              <p:nvPr/>
            </p:nvSpPr>
            <p:spPr bwMode="auto">
              <a:xfrm>
                <a:off x="2922" y="2203"/>
                <a:ext cx="15" cy="33"/>
              </a:xfrm>
              <a:custGeom>
                <a:avLst/>
                <a:gdLst>
                  <a:gd name="T0" fmla="*/ 4 w 60"/>
                  <a:gd name="T1" fmla="*/ 0 h 133"/>
                  <a:gd name="T2" fmla="*/ 3 w 60"/>
                  <a:gd name="T3" fmla="*/ 2 h 133"/>
                  <a:gd name="T4" fmla="*/ 3 w 60"/>
                  <a:gd name="T5" fmla="*/ 4 h 133"/>
                  <a:gd name="T6" fmla="*/ 3 w 60"/>
                  <a:gd name="T7" fmla="*/ 6 h 133"/>
                  <a:gd name="T8" fmla="*/ 3 w 60"/>
                  <a:gd name="T9" fmla="*/ 8 h 133"/>
                  <a:gd name="T10" fmla="*/ 2 w 60"/>
                  <a:gd name="T11" fmla="*/ 7 h 133"/>
                  <a:gd name="T12" fmla="*/ 1 w 60"/>
                  <a:gd name="T13" fmla="*/ 5 h 133"/>
                  <a:gd name="T14" fmla="*/ 1 w 60"/>
                  <a:gd name="T15" fmla="*/ 3 h 133"/>
                  <a:gd name="T16" fmla="*/ 0 w 60"/>
                  <a:gd name="T17" fmla="*/ 2 h 133"/>
                  <a:gd name="T18" fmla="*/ 0 w 60"/>
                  <a:gd name="T19" fmla="*/ 1 h 133"/>
                  <a:gd name="T20" fmla="*/ 1 w 60"/>
                  <a:gd name="T21" fmla="*/ 0 h 133"/>
                  <a:gd name="T22" fmla="*/ 3 w 60"/>
                  <a:gd name="T23" fmla="*/ 0 h 133"/>
                  <a:gd name="T24" fmla="*/ 4 w 60"/>
                  <a:gd name="T25" fmla="*/ 0 h 1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 h="133">
                    <a:moveTo>
                      <a:pt x="60" y="0"/>
                    </a:moveTo>
                    <a:lnTo>
                      <a:pt x="52" y="32"/>
                    </a:lnTo>
                    <a:lnTo>
                      <a:pt x="49" y="68"/>
                    </a:lnTo>
                    <a:lnTo>
                      <a:pt x="44" y="103"/>
                    </a:lnTo>
                    <a:lnTo>
                      <a:pt x="44" y="133"/>
                    </a:lnTo>
                    <a:lnTo>
                      <a:pt x="32" y="108"/>
                    </a:lnTo>
                    <a:lnTo>
                      <a:pt x="21" y="82"/>
                    </a:lnTo>
                    <a:lnTo>
                      <a:pt x="11" y="57"/>
                    </a:lnTo>
                    <a:lnTo>
                      <a:pt x="0" y="30"/>
                    </a:lnTo>
                    <a:lnTo>
                      <a:pt x="3" y="11"/>
                    </a:lnTo>
                    <a:lnTo>
                      <a:pt x="19" y="5"/>
                    </a:lnTo>
                    <a:lnTo>
                      <a:pt x="41" y="2"/>
                    </a:lnTo>
                    <a:lnTo>
                      <a:pt x="60"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28" name="Freeform 71"/>
              <p:cNvSpPr>
                <a:spLocks/>
              </p:cNvSpPr>
              <p:nvPr/>
            </p:nvSpPr>
            <p:spPr bwMode="auto">
              <a:xfrm>
                <a:off x="2961" y="2203"/>
                <a:ext cx="5" cy="36"/>
              </a:xfrm>
              <a:custGeom>
                <a:avLst/>
                <a:gdLst>
                  <a:gd name="T0" fmla="*/ 1 w 19"/>
                  <a:gd name="T1" fmla="*/ 9 h 142"/>
                  <a:gd name="T2" fmla="*/ 0 w 19"/>
                  <a:gd name="T3" fmla="*/ 9 h 142"/>
                  <a:gd name="T4" fmla="*/ 0 w 19"/>
                  <a:gd name="T5" fmla="*/ 7 h 142"/>
                  <a:gd name="T6" fmla="*/ 0 w 19"/>
                  <a:gd name="T7" fmla="*/ 5 h 142"/>
                  <a:gd name="T8" fmla="*/ 1 w 19"/>
                  <a:gd name="T9" fmla="*/ 2 h 142"/>
                  <a:gd name="T10" fmla="*/ 1 w 19"/>
                  <a:gd name="T11" fmla="*/ 0 h 142"/>
                  <a:gd name="T12" fmla="*/ 1 w 19"/>
                  <a:gd name="T13" fmla="*/ 2 h 142"/>
                  <a:gd name="T14" fmla="*/ 1 w 19"/>
                  <a:gd name="T15" fmla="*/ 5 h 142"/>
                  <a:gd name="T16" fmla="*/ 1 w 19"/>
                  <a:gd name="T17" fmla="*/ 7 h 142"/>
                  <a:gd name="T18" fmla="*/ 1 w 19"/>
                  <a:gd name="T19" fmla="*/ 9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 h="142">
                    <a:moveTo>
                      <a:pt x="13" y="142"/>
                    </a:moveTo>
                    <a:lnTo>
                      <a:pt x="0" y="142"/>
                    </a:lnTo>
                    <a:lnTo>
                      <a:pt x="0" y="106"/>
                    </a:lnTo>
                    <a:lnTo>
                      <a:pt x="2" y="71"/>
                    </a:lnTo>
                    <a:lnTo>
                      <a:pt x="7" y="34"/>
                    </a:lnTo>
                    <a:lnTo>
                      <a:pt x="13" y="0"/>
                    </a:lnTo>
                    <a:lnTo>
                      <a:pt x="16" y="36"/>
                    </a:lnTo>
                    <a:lnTo>
                      <a:pt x="19" y="74"/>
                    </a:lnTo>
                    <a:lnTo>
                      <a:pt x="19" y="110"/>
                    </a:lnTo>
                    <a:lnTo>
                      <a:pt x="13" y="142"/>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29" name="Freeform 72"/>
              <p:cNvSpPr>
                <a:spLocks/>
              </p:cNvSpPr>
              <p:nvPr/>
            </p:nvSpPr>
            <p:spPr bwMode="auto">
              <a:xfrm>
                <a:off x="3032" y="2204"/>
                <a:ext cx="269" cy="62"/>
              </a:xfrm>
              <a:custGeom>
                <a:avLst/>
                <a:gdLst>
                  <a:gd name="T0" fmla="*/ 67 w 1074"/>
                  <a:gd name="T1" fmla="*/ 4 h 246"/>
                  <a:gd name="T2" fmla="*/ 63 w 1074"/>
                  <a:gd name="T3" fmla="*/ 5 h 246"/>
                  <a:gd name="T4" fmla="*/ 59 w 1074"/>
                  <a:gd name="T5" fmla="*/ 6 h 246"/>
                  <a:gd name="T6" fmla="*/ 55 w 1074"/>
                  <a:gd name="T7" fmla="*/ 6 h 246"/>
                  <a:gd name="T8" fmla="*/ 51 w 1074"/>
                  <a:gd name="T9" fmla="*/ 7 h 246"/>
                  <a:gd name="T10" fmla="*/ 47 w 1074"/>
                  <a:gd name="T11" fmla="*/ 8 h 246"/>
                  <a:gd name="T12" fmla="*/ 42 w 1074"/>
                  <a:gd name="T13" fmla="*/ 9 h 246"/>
                  <a:gd name="T14" fmla="*/ 38 w 1074"/>
                  <a:gd name="T15" fmla="*/ 9 h 246"/>
                  <a:gd name="T16" fmla="*/ 34 w 1074"/>
                  <a:gd name="T17" fmla="*/ 10 h 246"/>
                  <a:gd name="T18" fmla="*/ 30 w 1074"/>
                  <a:gd name="T19" fmla="*/ 11 h 246"/>
                  <a:gd name="T20" fmla="*/ 26 w 1074"/>
                  <a:gd name="T21" fmla="*/ 11 h 246"/>
                  <a:gd name="T22" fmla="*/ 22 w 1074"/>
                  <a:gd name="T23" fmla="*/ 12 h 246"/>
                  <a:gd name="T24" fmla="*/ 18 w 1074"/>
                  <a:gd name="T25" fmla="*/ 13 h 246"/>
                  <a:gd name="T26" fmla="*/ 13 w 1074"/>
                  <a:gd name="T27" fmla="*/ 14 h 246"/>
                  <a:gd name="T28" fmla="*/ 9 w 1074"/>
                  <a:gd name="T29" fmla="*/ 14 h 246"/>
                  <a:gd name="T30" fmla="*/ 5 w 1074"/>
                  <a:gd name="T31" fmla="*/ 15 h 246"/>
                  <a:gd name="T32" fmla="*/ 1 w 1074"/>
                  <a:gd name="T33" fmla="*/ 16 h 246"/>
                  <a:gd name="T34" fmla="*/ 1 w 1074"/>
                  <a:gd name="T35" fmla="*/ 15 h 246"/>
                  <a:gd name="T36" fmla="*/ 0 w 1074"/>
                  <a:gd name="T37" fmla="*/ 15 h 246"/>
                  <a:gd name="T38" fmla="*/ 0 w 1074"/>
                  <a:gd name="T39" fmla="*/ 15 h 246"/>
                  <a:gd name="T40" fmla="*/ 0 w 1074"/>
                  <a:gd name="T41" fmla="*/ 15 h 246"/>
                  <a:gd name="T42" fmla="*/ 1 w 1074"/>
                  <a:gd name="T43" fmla="*/ 14 h 246"/>
                  <a:gd name="T44" fmla="*/ 1 w 1074"/>
                  <a:gd name="T45" fmla="*/ 14 h 246"/>
                  <a:gd name="T46" fmla="*/ 2 w 1074"/>
                  <a:gd name="T47" fmla="*/ 14 h 246"/>
                  <a:gd name="T48" fmla="*/ 3 w 1074"/>
                  <a:gd name="T49" fmla="*/ 14 h 246"/>
                  <a:gd name="T50" fmla="*/ 4 w 1074"/>
                  <a:gd name="T51" fmla="*/ 14 h 246"/>
                  <a:gd name="T52" fmla="*/ 4 w 1074"/>
                  <a:gd name="T53" fmla="*/ 14 h 246"/>
                  <a:gd name="T54" fmla="*/ 5 w 1074"/>
                  <a:gd name="T55" fmla="*/ 13 h 246"/>
                  <a:gd name="T56" fmla="*/ 5 w 1074"/>
                  <a:gd name="T57" fmla="*/ 13 h 246"/>
                  <a:gd name="T58" fmla="*/ 5 w 1074"/>
                  <a:gd name="T59" fmla="*/ 12 h 246"/>
                  <a:gd name="T60" fmla="*/ 5 w 1074"/>
                  <a:gd name="T61" fmla="*/ 11 h 246"/>
                  <a:gd name="T62" fmla="*/ 5 w 1074"/>
                  <a:gd name="T63" fmla="*/ 10 h 246"/>
                  <a:gd name="T64" fmla="*/ 5 w 1074"/>
                  <a:gd name="T65" fmla="*/ 10 h 246"/>
                  <a:gd name="T66" fmla="*/ 63 w 1074"/>
                  <a:gd name="T67" fmla="*/ 0 h 246"/>
                  <a:gd name="T68" fmla="*/ 64 w 1074"/>
                  <a:gd name="T69" fmla="*/ 1 h 246"/>
                  <a:gd name="T70" fmla="*/ 65 w 1074"/>
                  <a:gd name="T71" fmla="*/ 2 h 246"/>
                  <a:gd name="T72" fmla="*/ 66 w 1074"/>
                  <a:gd name="T73" fmla="*/ 3 h 246"/>
                  <a:gd name="T74" fmla="*/ 67 w 1074"/>
                  <a:gd name="T75" fmla="*/ 4 h 2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074" h="246">
                    <a:moveTo>
                      <a:pt x="1074" y="68"/>
                    </a:moveTo>
                    <a:lnTo>
                      <a:pt x="1009" y="80"/>
                    </a:lnTo>
                    <a:lnTo>
                      <a:pt x="943" y="91"/>
                    </a:lnTo>
                    <a:lnTo>
                      <a:pt x="875" y="101"/>
                    </a:lnTo>
                    <a:lnTo>
                      <a:pt x="809" y="112"/>
                    </a:lnTo>
                    <a:lnTo>
                      <a:pt x="744" y="123"/>
                    </a:lnTo>
                    <a:lnTo>
                      <a:pt x="676" y="134"/>
                    </a:lnTo>
                    <a:lnTo>
                      <a:pt x="611" y="145"/>
                    </a:lnTo>
                    <a:lnTo>
                      <a:pt x="545" y="156"/>
                    </a:lnTo>
                    <a:lnTo>
                      <a:pt x="476" y="167"/>
                    </a:lnTo>
                    <a:lnTo>
                      <a:pt x="411" y="178"/>
                    </a:lnTo>
                    <a:lnTo>
                      <a:pt x="346" y="188"/>
                    </a:lnTo>
                    <a:lnTo>
                      <a:pt x="278" y="202"/>
                    </a:lnTo>
                    <a:lnTo>
                      <a:pt x="212" y="213"/>
                    </a:lnTo>
                    <a:lnTo>
                      <a:pt x="145" y="224"/>
                    </a:lnTo>
                    <a:lnTo>
                      <a:pt x="79" y="234"/>
                    </a:lnTo>
                    <a:lnTo>
                      <a:pt x="11" y="246"/>
                    </a:lnTo>
                    <a:lnTo>
                      <a:pt x="9" y="243"/>
                    </a:lnTo>
                    <a:lnTo>
                      <a:pt x="2" y="238"/>
                    </a:lnTo>
                    <a:lnTo>
                      <a:pt x="0" y="234"/>
                    </a:lnTo>
                    <a:lnTo>
                      <a:pt x="0" y="229"/>
                    </a:lnTo>
                    <a:lnTo>
                      <a:pt x="11" y="227"/>
                    </a:lnTo>
                    <a:lnTo>
                      <a:pt x="21" y="224"/>
                    </a:lnTo>
                    <a:lnTo>
                      <a:pt x="35" y="224"/>
                    </a:lnTo>
                    <a:lnTo>
                      <a:pt x="46" y="224"/>
                    </a:lnTo>
                    <a:lnTo>
                      <a:pt x="57" y="221"/>
                    </a:lnTo>
                    <a:lnTo>
                      <a:pt x="68" y="218"/>
                    </a:lnTo>
                    <a:lnTo>
                      <a:pt x="76" y="210"/>
                    </a:lnTo>
                    <a:lnTo>
                      <a:pt x="82" y="199"/>
                    </a:lnTo>
                    <a:lnTo>
                      <a:pt x="85" y="186"/>
                    </a:lnTo>
                    <a:lnTo>
                      <a:pt x="82" y="174"/>
                    </a:lnTo>
                    <a:lnTo>
                      <a:pt x="79" y="164"/>
                    </a:lnTo>
                    <a:lnTo>
                      <a:pt x="82" y="151"/>
                    </a:lnTo>
                    <a:lnTo>
                      <a:pt x="1009" y="0"/>
                    </a:lnTo>
                    <a:lnTo>
                      <a:pt x="1025" y="17"/>
                    </a:lnTo>
                    <a:lnTo>
                      <a:pt x="1041" y="33"/>
                    </a:lnTo>
                    <a:lnTo>
                      <a:pt x="1057" y="50"/>
                    </a:lnTo>
                    <a:lnTo>
                      <a:pt x="1074" y="68"/>
                    </a:lnTo>
                    <a:close/>
                  </a:path>
                </a:pathLst>
              </a:custGeom>
              <a:solidFill>
                <a:srgbClr val="3FF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30" name="Freeform 73"/>
              <p:cNvSpPr>
                <a:spLocks/>
              </p:cNvSpPr>
              <p:nvPr/>
            </p:nvSpPr>
            <p:spPr bwMode="auto">
              <a:xfrm>
                <a:off x="2894" y="2206"/>
                <a:ext cx="21" cy="30"/>
              </a:xfrm>
              <a:custGeom>
                <a:avLst/>
                <a:gdLst>
                  <a:gd name="T0" fmla="*/ 5 w 82"/>
                  <a:gd name="T1" fmla="*/ 0 h 119"/>
                  <a:gd name="T2" fmla="*/ 5 w 82"/>
                  <a:gd name="T3" fmla="*/ 2 h 119"/>
                  <a:gd name="T4" fmla="*/ 5 w 82"/>
                  <a:gd name="T5" fmla="*/ 4 h 119"/>
                  <a:gd name="T6" fmla="*/ 5 w 82"/>
                  <a:gd name="T7" fmla="*/ 6 h 119"/>
                  <a:gd name="T8" fmla="*/ 4 w 82"/>
                  <a:gd name="T9" fmla="*/ 8 h 119"/>
                  <a:gd name="T10" fmla="*/ 1 w 82"/>
                  <a:gd name="T11" fmla="*/ 2 h 119"/>
                  <a:gd name="T12" fmla="*/ 0 w 82"/>
                  <a:gd name="T13" fmla="*/ 1 h 119"/>
                  <a:gd name="T14" fmla="*/ 1 w 82"/>
                  <a:gd name="T15" fmla="*/ 1 h 119"/>
                  <a:gd name="T16" fmla="*/ 2 w 82"/>
                  <a:gd name="T17" fmla="*/ 1 h 119"/>
                  <a:gd name="T18" fmla="*/ 2 w 82"/>
                  <a:gd name="T19" fmla="*/ 1 h 119"/>
                  <a:gd name="T20" fmla="*/ 3 w 82"/>
                  <a:gd name="T21" fmla="*/ 0 h 119"/>
                  <a:gd name="T22" fmla="*/ 3 w 82"/>
                  <a:gd name="T23" fmla="*/ 0 h 119"/>
                  <a:gd name="T24" fmla="*/ 4 w 82"/>
                  <a:gd name="T25" fmla="*/ 0 h 119"/>
                  <a:gd name="T26" fmla="*/ 5 w 82"/>
                  <a:gd name="T27" fmla="*/ 0 h 119"/>
                  <a:gd name="T28" fmla="*/ 5 w 82"/>
                  <a:gd name="T29" fmla="*/ 0 h 1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2" h="119">
                    <a:moveTo>
                      <a:pt x="82" y="0"/>
                    </a:moveTo>
                    <a:lnTo>
                      <a:pt x="73" y="29"/>
                    </a:lnTo>
                    <a:lnTo>
                      <a:pt x="71" y="59"/>
                    </a:lnTo>
                    <a:lnTo>
                      <a:pt x="71" y="89"/>
                    </a:lnTo>
                    <a:lnTo>
                      <a:pt x="66" y="119"/>
                    </a:lnTo>
                    <a:lnTo>
                      <a:pt x="11" y="24"/>
                    </a:lnTo>
                    <a:lnTo>
                      <a:pt x="0" y="16"/>
                    </a:lnTo>
                    <a:lnTo>
                      <a:pt x="11" y="13"/>
                    </a:lnTo>
                    <a:lnTo>
                      <a:pt x="22" y="11"/>
                    </a:lnTo>
                    <a:lnTo>
                      <a:pt x="33" y="8"/>
                    </a:lnTo>
                    <a:lnTo>
                      <a:pt x="41" y="5"/>
                    </a:lnTo>
                    <a:lnTo>
                      <a:pt x="52" y="5"/>
                    </a:lnTo>
                    <a:lnTo>
                      <a:pt x="63" y="2"/>
                    </a:lnTo>
                    <a:lnTo>
                      <a:pt x="73" y="2"/>
                    </a:lnTo>
                    <a:lnTo>
                      <a:pt x="82"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31" name="Freeform 74"/>
              <p:cNvSpPr>
                <a:spLocks/>
              </p:cNvSpPr>
              <p:nvPr/>
            </p:nvSpPr>
            <p:spPr bwMode="auto">
              <a:xfrm>
                <a:off x="2937" y="2208"/>
                <a:ext cx="4" cy="35"/>
              </a:xfrm>
              <a:custGeom>
                <a:avLst/>
                <a:gdLst>
                  <a:gd name="T0" fmla="*/ 1 w 14"/>
                  <a:gd name="T1" fmla="*/ 8 h 142"/>
                  <a:gd name="T2" fmla="*/ 0 w 14"/>
                  <a:gd name="T3" fmla="*/ 9 h 142"/>
                  <a:gd name="T4" fmla="*/ 0 w 14"/>
                  <a:gd name="T5" fmla="*/ 6 h 142"/>
                  <a:gd name="T6" fmla="*/ 0 w 14"/>
                  <a:gd name="T7" fmla="*/ 4 h 142"/>
                  <a:gd name="T8" fmla="*/ 1 w 14"/>
                  <a:gd name="T9" fmla="*/ 2 h 142"/>
                  <a:gd name="T10" fmla="*/ 1 w 14"/>
                  <a:gd name="T11" fmla="*/ 0 h 142"/>
                  <a:gd name="T12" fmla="*/ 1 w 14"/>
                  <a:gd name="T13" fmla="*/ 2 h 142"/>
                  <a:gd name="T14" fmla="*/ 1 w 14"/>
                  <a:gd name="T15" fmla="*/ 4 h 142"/>
                  <a:gd name="T16" fmla="*/ 1 w 14"/>
                  <a:gd name="T17" fmla="*/ 6 h 142"/>
                  <a:gd name="T18" fmla="*/ 1 w 14"/>
                  <a:gd name="T19" fmla="*/ 8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 h="142">
                    <a:moveTo>
                      <a:pt x="11" y="139"/>
                    </a:moveTo>
                    <a:lnTo>
                      <a:pt x="5" y="142"/>
                    </a:lnTo>
                    <a:lnTo>
                      <a:pt x="0" y="107"/>
                    </a:lnTo>
                    <a:lnTo>
                      <a:pt x="2" y="71"/>
                    </a:lnTo>
                    <a:lnTo>
                      <a:pt x="8" y="36"/>
                    </a:lnTo>
                    <a:lnTo>
                      <a:pt x="11" y="0"/>
                    </a:lnTo>
                    <a:lnTo>
                      <a:pt x="14" y="36"/>
                    </a:lnTo>
                    <a:lnTo>
                      <a:pt x="14" y="68"/>
                    </a:lnTo>
                    <a:lnTo>
                      <a:pt x="11" y="103"/>
                    </a:lnTo>
                    <a:lnTo>
                      <a:pt x="11" y="139"/>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32" name="Freeform 75"/>
              <p:cNvSpPr>
                <a:spLocks/>
              </p:cNvSpPr>
              <p:nvPr/>
            </p:nvSpPr>
            <p:spPr bwMode="auto">
              <a:xfrm>
                <a:off x="3024" y="2209"/>
                <a:ext cx="11" cy="20"/>
              </a:xfrm>
              <a:custGeom>
                <a:avLst/>
                <a:gdLst>
                  <a:gd name="T0" fmla="*/ 2 w 44"/>
                  <a:gd name="T1" fmla="*/ 5 h 78"/>
                  <a:gd name="T2" fmla="*/ 3 w 44"/>
                  <a:gd name="T3" fmla="*/ 5 h 78"/>
                  <a:gd name="T4" fmla="*/ 2 w 44"/>
                  <a:gd name="T5" fmla="*/ 5 h 78"/>
                  <a:gd name="T6" fmla="*/ 2 w 44"/>
                  <a:gd name="T7" fmla="*/ 5 h 78"/>
                  <a:gd name="T8" fmla="*/ 1 w 44"/>
                  <a:gd name="T9" fmla="*/ 5 h 78"/>
                  <a:gd name="T10" fmla="*/ 0 w 44"/>
                  <a:gd name="T11" fmla="*/ 5 h 78"/>
                  <a:gd name="T12" fmla="*/ 0 w 44"/>
                  <a:gd name="T13" fmla="*/ 4 h 78"/>
                  <a:gd name="T14" fmla="*/ 0 w 44"/>
                  <a:gd name="T15" fmla="*/ 3 h 78"/>
                  <a:gd name="T16" fmla="*/ 0 w 44"/>
                  <a:gd name="T17" fmla="*/ 1 h 78"/>
                  <a:gd name="T18" fmla="*/ 0 w 44"/>
                  <a:gd name="T19" fmla="*/ 0 h 78"/>
                  <a:gd name="T20" fmla="*/ 1 w 44"/>
                  <a:gd name="T21" fmla="*/ 1 h 78"/>
                  <a:gd name="T22" fmla="*/ 2 w 44"/>
                  <a:gd name="T23" fmla="*/ 2 h 78"/>
                  <a:gd name="T24" fmla="*/ 2 w 44"/>
                  <a:gd name="T25" fmla="*/ 3 h 78"/>
                  <a:gd name="T26" fmla="*/ 2 w 44"/>
                  <a:gd name="T27" fmla="*/ 5 h 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4" h="78">
                    <a:moveTo>
                      <a:pt x="35" y="71"/>
                    </a:moveTo>
                    <a:lnTo>
                      <a:pt x="44" y="71"/>
                    </a:lnTo>
                    <a:lnTo>
                      <a:pt x="35" y="76"/>
                    </a:lnTo>
                    <a:lnTo>
                      <a:pt x="22" y="78"/>
                    </a:lnTo>
                    <a:lnTo>
                      <a:pt x="11" y="78"/>
                    </a:lnTo>
                    <a:lnTo>
                      <a:pt x="0" y="78"/>
                    </a:lnTo>
                    <a:lnTo>
                      <a:pt x="0" y="60"/>
                    </a:lnTo>
                    <a:lnTo>
                      <a:pt x="3" y="41"/>
                    </a:lnTo>
                    <a:lnTo>
                      <a:pt x="3" y="21"/>
                    </a:lnTo>
                    <a:lnTo>
                      <a:pt x="3" y="0"/>
                    </a:lnTo>
                    <a:lnTo>
                      <a:pt x="11" y="16"/>
                    </a:lnTo>
                    <a:lnTo>
                      <a:pt x="22" y="32"/>
                    </a:lnTo>
                    <a:lnTo>
                      <a:pt x="30" y="51"/>
                    </a:lnTo>
                    <a:lnTo>
                      <a:pt x="35" y="71"/>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33" name="Freeform 76"/>
              <p:cNvSpPr>
                <a:spLocks/>
              </p:cNvSpPr>
              <p:nvPr/>
            </p:nvSpPr>
            <p:spPr bwMode="auto">
              <a:xfrm>
                <a:off x="3046" y="2209"/>
                <a:ext cx="9" cy="16"/>
              </a:xfrm>
              <a:custGeom>
                <a:avLst/>
                <a:gdLst>
                  <a:gd name="T0" fmla="*/ 2 w 35"/>
                  <a:gd name="T1" fmla="*/ 4 h 65"/>
                  <a:gd name="T2" fmla="*/ 2 w 35"/>
                  <a:gd name="T3" fmla="*/ 4 h 65"/>
                  <a:gd name="T4" fmla="*/ 1 w 35"/>
                  <a:gd name="T5" fmla="*/ 4 h 65"/>
                  <a:gd name="T6" fmla="*/ 1 w 35"/>
                  <a:gd name="T7" fmla="*/ 4 h 65"/>
                  <a:gd name="T8" fmla="*/ 0 w 35"/>
                  <a:gd name="T9" fmla="*/ 4 h 65"/>
                  <a:gd name="T10" fmla="*/ 0 w 35"/>
                  <a:gd name="T11" fmla="*/ 0 h 65"/>
                  <a:gd name="T12" fmla="*/ 1 w 35"/>
                  <a:gd name="T13" fmla="*/ 1 h 65"/>
                  <a:gd name="T14" fmla="*/ 2 w 35"/>
                  <a:gd name="T15" fmla="*/ 2 h 65"/>
                  <a:gd name="T16" fmla="*/ 2 w 35"/>
                  <a:gd name="T17" fmla="*/ 3 h 65"/>
                  <a:gd name="T18" fmla="*/ 2 w 35"/>
                  <a:gd name="T19" fmla="*/ 4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5" h="65">
                    <a:moveTo>
                      <a:pt x="35" y="60"/>
                    </a:moveTo>
                    <a:lnTo>
                      <a:pt x="28" y="62"/>
                    </a:lnTo>
                    <a:lnTo>
                      <a:pt x="19" y="65"/>
                    </a:lnTo>
                    <a:lnTo>
                      <a:pt x="11" y="65"/>
                    </a:lnTo>
                    <a:lnTo>
                      <a:pt x="0" y="65"/>
                    </a:lnTo>
                    <a:lnTo>
                      <a:pt x="0" y="0"/>
                    </a:lnTo>
                    <a:lnTo>
                      <a:pt x="14" y="13"/>
                    </a:lnTo>
                    <a:lnTo>
                      <a:pt x="22" y="30"/>
                    </a:lnTo>
                    <a:lnTo>
                      <a:pt x="30" y="46"/>
                    </a:lnTo>
                    <a:lnTo>
                      <a:pt x="35" y="60"/>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34" name="Freeform 77"/>
              <p:cNvSpPr>
                <a:spLocks/>
              </p:cNvSpPr>
              <p:nvPr/>
            </p:nvSpPr>
            <p:spPr bwMode="auto">
              <a:xfrm>
                <a:off x="2870" y="2210"/>
                <a:ext cx="20" cy="33"/>
              </a:xfrm>
              <a:custGeom>
                <a:avLst/>
                <a:gdLst>
                  <a:gd name="T0" fmla="*/ 5 w 79"/>
                  <a:gd name="T1" fmla="*/ 0 h 131"/>
                  <a:gd name="T2" fmla="*/ 5 w 79"/>
                  <a:gd name="T3" fmla="*/ 2 h 131"/>
                  <a:gd name="T4" fmla="*/ 5 w 79"/>
                  <a:gd name="T5" fmla="*/ 4 h 131"/>
                  <a:gd name="T6" fmla="*/ 4 w 79"/>
                  <a:gd name="T7" fmla="*/ 6 h 131"/>
                  <a:gd name="T8" fmla="*/ 4 w 79"/>
                  <a:gd name="T9" fmla="*/ 8 h 131"/>
                  <a:gd name="T10" fmla="*/ 3 w 79"/>
                  <a:gd name="T11" fmla="*/ 7 h 131"/>
                  <a:gd name="T12" fmla="*/ 3 w 79"/>
                  <a:gd name="T13" fmla="*/ 5 h 131"/>
                  <a:gd name="T14" fmla="*/ 2 w 79"/>
                  <a:gd name="T15" fmla="*/ 4 h 131"/>
                  <a:gd name="T16" fmla="*/ 1 w 79"/>
                  <a:gd name="T17" fmla="*/ 2 h 131"/>
                  <a:gd name="T18" fmla="*/ 0 w 79"/>
                  <a:gd name="T19" fmla="*/ 2 h 131"/>
                  <a:gd name="T20" fmla="*/ 0 w 79"/>
                  <a:gd name="T21" fmla="*/ 1 h 131"/>
                  <a:gd name="T22" fmla="*/ 1 w 79"/>
                  <a:gd name="T23" fmla="*/ 1 h 131"/>
                  <a:gd name="T24" fmla="*/ 3 w 79"/>
                  <a:gd name="T25" fmla="*/ 1 h 131"/>
                  <a:gd name="T26" fmla="*/ 4 w 79"/>
                  <a:gd name="T27" fmla="*/ 1 h 131"/>
                  <a:gd name="T28" fmla="*/ 5 w 79"/>
                  <a:gd name="T29" fmla="*/ 0 h 1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9" h="131">
                    <a:moveTo>
                      <a:pt x="79" y="0"/>
                    </a:moveTo>
                    <a:lnTo>
                      <a:pt x="74" y="32"/>
                    </a:lnTo>
                    <a:lnTo>
                      <a:pt x="71" y="66"/>
                    </a:lnTo>
                    <a:lnTo>
                      <a:pt x="65" y="98"/>
                    </a:lnTo>
                    <a:lnTo>
                      <a:pt x="60" y="131"/>
                    </a:lnTo>
                    <a:lnTo>
                      <a:pt x="49" y="106"/>
                    </a:lnTo>
                    <a:lnTo>
                      <a:pt x="38" y="78"/>
                    </a:lnTo>
                    <a:lnTo>
                      <a:pt x="28" y="55"/>
                    </a:lnTo>
                    <a:lnTo>
                      <a:pt x="17" y="30"/>
                    </a:lnTo>
                    <a:lnTo>
                      <a:pt x="0" y="30"/>
                    </a:lnTo>
                    <a:lnTo>
                      <a:pt x="0" y="13"/>
                    </a:lnTo>
                    <a:lnTo>
                      <a:pt x="19" y="11"/>
                    </a:lnTo>
                    <a:lnTo>
                      <a:pt x="42" y="8"/>
                    </a:lnTo>
                    <a:lnTo>
                      <a:pt x="60" y="6"/>
                    </a:lnTo>
                    <a:lnTo>
                      <a:pt x="79"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35" name="Freeform 78"/>
              <p:cNvSpPr>
                <a:spLocks/>
              </p:cNvSpPr>
              <p:nvPr/>
            </p:nvSpPr>
            <p:spPr bwMode="auto">
              <a:xfrm>
                <a:off x="2913" y="2211"/>
                <a:ext cx="6" cy="35"/>
              </a:xfrm>
              <a:custGeom>
                <a:avLst/>
                <a:gdLst>
                  <a:gd name="T0" fmla="*/ 1 w 21"/>
                  <a:gd name="T1" fmla="*/ 8 h 142"/>
                  <a:gd name="T2" fmla="*/ 1 w 21"/>
                  <a:gd name="T3" fmla="*/ 9 h 142"/>
                  <a:gd name="T4" fmla="*/ 1 w 21"/>
                  <a:gd name="T5" fmla="*/ 9 h 142"/>
                  <a:gd name="T6" fmla="*/ 0 w 21"/>
                  <a:gd name="T7" fmla="*/ 9 h 142"/>
                  <a:gd name="T8" fmla="*/ 0 w 21"/>
                  <a:gd name="T9" fmla="*/ 9 h 142"/>
                  <a:gd name="T10" fmla="*/ 0 w 21"/>
                  <a:gd name="T11" fmla="*/ 8 h 142"/>
                  <a:gd name="T12" fmla="*/ 0 w 21"/>
                  <a:gd name="T13" fmla="*/ 8 h 142"/>
                  <a:gd name="T14" fmla="*/ 0 w 21"/>
                  <a:gd name="T15" fmla="*/ 8 h 142"/>
                  <a:gd name="T16" fmla="*/ 0 w 21"/>
                  <a:gd name="T17" fmla="*/ 8 h 142"/>
                  <a:gd name="T18" fmla="*/ 0 w 21"/>
                  <a:gd name="T19" fmla="*/ 6 h 142"/>
                  <a:gd name="T20" fmla="*/ 0 w 21"/>
                  <a:gd name="T21" fmla="*/ 4 h 142"/>
                  <a:gd name="T22" fmla="*/ 1 w 21"/>
                  <a:gd name="T23" fmla="*/ 2 h 142"/>
                  <a:gd name="T24" fmla="*/ 1 w 21"/>
                  <a:gd name="T25" fmla="*/ 0 h 142"/>
                  <a:gd name="T26" fmla="*/ 2 w 21"/>
                  <a:gd name="T27" fmla="*/ 2 h 142"/>
                  <a:gd name="T28" fmla="*/ 2 w 21"/>
                  <a:gd name="T29" fmla="*/ 4 h 142"/>
                  <a:gd name="T30" fmla="*/ 1 w 21"/>
                  <a:gd name="T31" fmla="*/ 6 h 142"/>
                  <a:gd name="T32" fmla="*/ 1 w 21"/>
                  <a:gd name="T33" fmla="*/ 8 h 1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 h="142">
                    <a:moveTo>
                      <a:pt x="16" y="137"/>
                    </a:moveTo>
                    <a:lnTo>
                      <a:pt x="14" y="140"/>
                    </a:lnTo>
                    <a:lnTo>
                      <a:pt x="8" y="142"/>
                    </a:lnTo>
                    <a:lnTo>
                      <a:pt x="5" y="142"/>
                    </a:lnTo>
                    <a:lnTo>
                      <a:pt x="0" y="142"/>
                    </a:lnTo>
                    <a:lnTo>
                      <a:pt x="2" y="137"/>
                    </a:lnTo>
                    <a:lnTo>
                      <a:pt x="5" y="131"/>
                    </a:lnTo>
                    <a:lnTo>
                      <a:pt x="5" y="129"/>
                    </a:lnTo>
                    <a:lnTo>
                      <a:pt x="0" y="126"/>
                    </a:lnTo>
                    <a:lnTo>
                      <a:pt x="2" y="94"/>
                    </a:lnTo>
                    <a:lnTo>
                      <a:pt x="5" y="64"/>
                    </a:lnTo>
                    <a:lnTo>
                      <a:pt x="8" y="30"/>
                    </a:lnTo>
                    <a:lnTo>
                      <a:pt x="14" y="0"/>
                    </a:lnTo>
                    <a:lnTo>
                      <a:pt x="21" y="36"/>
                    </a:lnTo>
                    <a:lnTo>
                      <a:pt x="21" y="71"/>
                    </a:lnTo>
                    <a:lnTo>
                      <a:pt x="19" y="107"/>
                    </a:lnTo>
                    <a:lnTo>
                      <a:pt x="16" y="137"/>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36" name="Freeform 79"/>
              <p:cNvSpPr>
                <a:spLocks/>
              </p:cNvSpPr>
              <p:nvPr/>
            </p:nvSpPr>
            <p:spPr bwMode="auto">
              <a:xfrm>
                <a:off x="2998" y="2212"/>
                <a:ext cx="11" cy="21"/>
              </a:xfrm>
              <a:custGeom>
                <a:avLst/>
                <a:gdLst>
                  <a:gd name="T0" fmla="*/ 3 w 46"/>
                  <a:gd name="T1" fmla="*/ 5 h 82"/>
                  <a:gd name="T2" fmla="*/ 0 w 46"/>
                  <a:gd name="T3" fmla="*/ 5 h 82"/>
                  <a:gd name="T4" fmla="*/ 0 w 46"/>
                  <a:gd name="T5" fmla="*/ 4 h 82"/>
                  <a:gd name="T6" fmla="*/ 0 w 46"/>
                  <a:gd name="T7" fmla="*/ 3 h 82"/>
                  <a:gd name="T8" fmla="*/ 0 w 46"/>
                  <a:gd name="T9" fmla="*/ 1 h 82"/>
                  <a:gd name="T10" fmla="*/ 0 w 46"/>
                  <a:gd name="T11" fmla="*/ 0 h 82"/>
                  <a:gd name="T12" fmla="*/ 1 w 46"/>
                  <a:gd name="T13" fmla="*/ 1 h 82"/>
                  <a:gd name="T14" fmla="*/ 2 w 46"/>
                  <a:gd name="T15" fmla="*/ 2 h 82"/>
                  <a:gd name="T16" fmla="*/ 2 w 46"/>
                  <a:gd name="T17" fmla="*/ 4 h 82"/>
                  <a:gd name="T18" fmla="*/ 3 w 46"/>
                  <a:gd name="T19" fmla="*/ 5 h 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 h="82">
                    <a:moveTo>
                      <a:pt x="46" y="77"/>
                    </a:moveTo>
                    <a:lnTo>
                      <a:pt x="2" y="82"/>
                    </a:lnTo>
                    <a:lnTo>
                      <a:pt x="5" y="63"/>
                    </a:lnTo>
                    <a:lnTo>
                      <a:pt x="2" y="40"/>
                    </a:lnTo>
                    <a:lnTo>
                      <a:pt x="0" y="19"/>
                    </a:lnTo>
                    <a:lnTo>
                      <a:pt x="2" y="0"/>
                    </a:lnTo>
                    <a:lnTo>
                      <a:pt x="16" y="17"/>
                    </a:lnTo>
                    <a:lnTo>
                      <a:pt x="30" y="35"/>
                    </a:lnTo>
                    <a:lnTo>
                      <a:pt x="40" y="54"/>
                    </a:lnTo>
                    <a:lnTo>
                      <a:pt x="46" y="77"/>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37" name="Freeform 80"/>
              <p:cNvSpPr>
                <a:spLocks/>
              </p:cNvSpPr>
              <p:nvPr/>
            </p:nvSpPr>
            <p:spPr bwMode="auto">
              <a:xfrm>
                <a:off x="2969" y="2214"/>
                <a:ext cx="13" cy="23"/>
              </a:xfrm>
              <a:custGeom>
                <a:avLst/>
                <a:gdLst>
                  <a:gd name="T0" fmla="*/ 3 w 53"/>
                  <a:gd name="T1" fmla="*/ 5 h 96"/>
                  <a:gd name="T2" fmla="*/ 0 w 53"/>
                  <a:gd name="T3" fmla="*/ 6 h 96"/>
                  <a:gd name="T4" fmla="*/ 0 w 53"/>
                  <a:gd name="T5" fmla="*/ 0 h 96"/>
                  <a:gd name="T6" fmla="*/ 1 w 53"/>
                  <a:gd name="T7" fmla="*/ 1 h 96"/>
                  <a:gd name="T8" fmla="*/ 2 w 53"/>
                  <a:gd name="T9" fmla="*/ 2 h 96"/>
                  <a:gd name="T10" fmla="*/ 3 w 53"/>
                  <a:gd name="T11" fmla="*/ 4 h 96"/>
                  <a:gd name="T12" fmla="*/ 3 w 53"/>
                  <a:gd name="T13" fmla="*/ 5 h 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96">
                    <a:moveTo>
                      <a:pt x="53" y="88"/>
                    </a:moveTo>
                    <a:lnTo>
                      <a:pt x="5" y="96"/>
                    </a:lnTo>
                    <a:lnTo>
                      <a:pt x="0" y="0"/>
                    </a:lnTo>
                    <a:lnTo>
                      <a:pt x="16" y="23"/>
                    </a:lnTo>
                    <a:lnTo>
                      <a:pt x="30" y="42"/>
                    </a:lnTo>
                    <a:lnTo>
                      <a:pt x="43" y="63"/>
                    </a:lnTo>
                    <a:lnTo>
                      <a:pt x="53" y="88"/>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38" name="Freeform 81"/>
              <p:cNvSpPr>
                <a:spLocks/>
              </p:cNvSpPr>
              <p:nvPr/>
            </p:nvSpPr>
            <p:spPr bwMode="auto">
              <a:xfrm>
                <a:off x="2845" y="2215"/>
                <a:ext cx="19" cy="30"/>
              </a:xfrm>
              <a:custGeom>
                <a:avLst/>
                <a:gdLst>
                  <a:gd name="T0" fmla="*/ 5 w 74"/>
                  <a:gd name="T1" fmla="*/ 0 h 120"/>
                  <a:gd name="T2" fmla="*/ 4 w 74"/>
                  <a:gd name="T3" fmla="*/ 2 h 120"/>
                  <a:gd name="T4" fmla="*/ 4 w 74"/>
                  <a:gd name="T5" fmla="*/ 4 h 120"/>
                  <a:gd name="T6" fmla="*/ 4 w 74"/>
                  <a:gd name="T7" fmla="*/ 6 h 120"/>
                  <a:gd name="T8" fmla="*/ 4 w 74"/>
                  <a:gd name="T9" fmla="*/ 8 h 120"/>
                  <a:gd name="T10" fmla="*/ 1 w 74"/>
                  <a:gd name="T11" fmla="*/ 2 h 120"/>
                  <a:gd name="T12" fmla="*/ 0 w 74"/>
                  <a:gd name="T13" fmla="*/ 2 h 120"/>
                  <a:gd name="T14" fmla="*/ 0 w 74"/>
                  <a:gd name="T15" fmla="*/ 1 h 120"/>
                  <a:gd name="T16" fmla="*/ 0 w 74"/>
                  <a:gd name="T17" fmla="*/ 1 h 120"/>
                  <a:gd name="T18" fmla="*/ 1 w 74"/>
                  <a:gd name="T19" fmla="*/ 1 h 120"/>
                  <a:gd name="T20" fmla="*/ 1 w 74"/>
                  <a:gd name="T21" fmla="*/ 1 h 120"/>
                  <a:gd name="T22" fmla="*/ 2 w 74"/>
                  <a:gd name="T23" fmla="*/ 1 h 120"/>
                  <a:gd name="T24" fmla="*/ 3 w 74"/>
                  <a:gd name="T25" fmla="*/ 1 h 120"/>
                  <a:gd name="T26" fmla="*/ 4 w 74"/>
                  <a:gd name="T27" fmla="*/ 0 h 120"/>
                  <a:gd name="T28" fmla="*/ 5 w 74"/>
                  <a:gd name="T29" fmla="*/ 0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4" h="120">
                    <a:moveTo>
                      <a:pt x="74" y="0"/>
                    </a:moveTo>
                    <a:lnTo>
                      <a:pt x="68" y="29"/>
                    </a:lnTo>
                    <a:lnTo>
                      <a:pt x="68" y="59"/>
                    </a:lnTo>
                    <a:lnTo>
                      <a:pt x="65" y="90"/>
                    </a:lnTo>
                    <a:lnTo>
                      <a:pt x="60" y="120"/>
                    </a:lnTo>
                    <a:lnTo>
                      <a:pt x="14" y="24"/>
                    </a:lnTo>
                    <a:lnTo>
                      <a:pt x="0" y="24"/>
                    </a:lnTo>
                    <a:lnTo>
                      <a:pt x="0" y="19"/>
                    </a:lnTo>
                    <a:lnTo>
                      <a:pt x="3" y="13"/>
                    </a:lnTo>
                    <a:lnTo>
                      <a:pt x="9" y="11"/>
                    </a:lnTo>
                    <a:lnTo>
                      <a:pt x="14" y="11"/>
                    </a:lnTo>
                    <a:lnTo>
                      <a:pt x="30" y="8"/>
                    </a:lnTo>
                    <a:lnTo>
                      <a:pt x="46" y="6"/>
                    </a:lnTo>
                    <a:lnTo>
                      <a:pt x="60" y="3"/>
                    </a:lnTo>
                    <a:lnTo>
                      <a:pt x="74"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39" name="Freeform 82"/>
              <p:cNvSpPr>
                <a:spLocks/>
              </p:cNvSpPr>
              <p:nvPr/>
            </p:nvSpPr>
            <p:spPr bwMode="auto">
              <a:xfrm>
                <a:off x="2863" y="2218"/>
                <a:ext cx="5" cy="36"/>
              </a:xfrm>
              <a:custGeom>
                <a:avLst/>
                <a:gdLst>
                  <a:gd name="T0" fmla="*/ 1 w 19"/>
                  <a:gd name="T1" fmla="*/ 9 h 144"/>
                  <a:gd name="T2" fmla="*/ 1 w 19"/>
                  <a:gd name="T3" fmla="*/ 9 h 144"/>
                  <a:gd name="T4" fmla="*/ 0 w 19"/>
                  <a:gd name="T5" fmla="*/ 8 h 144"/>
                  <a:gd name="T6" fmla="*/ 0 w 19"/>
                  <a:gd name="T7" fmla="*/ 8 h 144"/>
                  <a:gd name="T8" fmla="*/ 0 w 19"/>
                  <a:gd name="T9" fmla="*/ 7 h 144"/>
                  <a:gd name="T10" fmla="*/ 0 w 19"/>
                  <a:gd name="T11" fmla="*/ 6 h 144"/>
                  <a:gd name="T12" fmla="*/ 1 w 19"/>
                  <a:gd name="T13" fmla="*/ 5 h 144"/>
                  <a:gd name="T14" fmla="*/ 1 w 19"/>
                  <a:gd name="T15" fmla="*/ 3 h 144"/>
                  <a:gd name="T16" fmla="*/ 1 w 19"/>
                  <a:gd name="T17" fmla="*/ 2 h 144"/>
                  <a:gd name="T18" fmla="*/ 1 w 19"/>
                  <a:gd name="T19" fmla="*/ 0 h 144"/>
                  <a:gd name="T20" fmla="*/ 1 w 19"/>
                  <a:gd name="T21" fmla="*/ 9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 h="144">
                    <a:moveTo>
                      <a:pt x="19" y="144"/>
                    </a:moveTo>
                    <a:lnTo>
                      <a:pt x="14" y="144"/>
                    </a:lnTo>
                    <a:lnTo>
                      <a:pt x="3" y="133"/>
                    </a:lnTo>
                    <a:lnTo>
                      <a:pt x="0" y="119"/>
                    </a:lnTo>
                    <a:lnTo>
                      <a:pt x="3" y="109"/>
                    </a:lnTo>
                    <a:lnTo>
                      <a:pt x="3" y="98"/>
                    </a:lnTo>
                    <a:lnTo>
                      <a:pt x="8" y="73"/>
                    </a:lnTo>
                    <a:lnTo>
                      <a:pt x="11" y="48"/>
                    </a:lnTo>
                    <a:lnTo>
                      <a:pt x="16" y="25"/>
                    </a:lnTo>
                    <a:lnTo>
                      <a:pt x="19" y="0"/>
                    </a:lnTo>
                    <a:lnTo>
                      <a:pt x="19" y="144"/>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40" name="Freeform 83"/>
              <p:cNvSpPr>
                <a:spLocks/>
              </p:cNvSpPr>
              <p:nvPr/>
            </p:nvSpPr>
            <p:spPr bwMode="auto">
              <a:xfrm>
                <a:off x="2896" y="2218"/>
                <a:ext cx="13" cy="31"/>
              </a:xfrm>
              <a:custGeom>
                <a:avLst/>
                <a:gdLst>
                  <a:gd name="T0" fmla="*/ 3 w 55"/>
                  <a:gd name="T1" fmla="*/ 7 h 126"/>
                  <a:gd name="T2" fmla="*/ 3 w 55"/>
                  <a:gd name="T3" fmla="*/ 7 h 126"/>
                  <a:gd name="T4" fmla="*/ 0 w 55"/>
                  <a:gd name="T5" fmla="*/ 8 h 126"/>
                  <a:gd name="T6" fmla="*/ 0 w 55"/>
                  <a:gd name="T7" fmla="*/ 6 h 126"/>
                  <a:gd name="T8" fmla="*/ 0 w 55"/>
                  <a:gd name="T9" fmla="*/ 4 h 126"/>
                  <a:gd name="T10" fmla="*/ 0 w 55"/>
                  <a:gd name="T11" fmla="*/ 2 h 126"/>
                  <a:gd name="T12" fmla="*/ 0 w 55"/>
                  <a:gd name="T13" fmla="*/ 0 h 126"/>
                  <a:gd name="T14" fmla="*/ 1 w 55"/>
                  <a:gd name="T15" fmla="*/ 1 h 126"/>
                  <a:gd name="T16" fmla="*/ 1 w 55"/>
                  <a:gd name="T17" fmla="*/ 3 h 126"/>
                  <a:gd name="T18" fmla="*/ 2 w 55"/>
                  <a:gd name="T19" fmla="*/ 5 h 126"/>
                  <a:gd name="T20" fmla="*/ 3 w 55"/>
                  <a:gd name="T21" fmla="*/ 7 h 1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5" h="126">
                    <a:moveTo>
                      <a:pt x="55" y="109"/>
                    </a:moveTo>
                    <a:lnTo>
                      <a:pt x="55" y="114"/>
                    </a:lnTo>
                    <a:lnTo>
                      <a:pt x="5" y="126"/>
                    </a:lnTo>
                    <a:lnTo>
                      <a:pt x="5" y="96"/>
                    </a:lnTo>
                    <a:lnTo>
                      <a:pt x="2" y="62"/>
                    </a:lnTo>
                    <a:lnTo>
                      <a:pt x="0" y="32"/>
                    </a:lnTo>
                    <a:lnTo>
                      <a:pt x="0" y="0"/>
                    </a:lnTo>
                    <a:lnTo>
                      <a:pt x="16" y="25"/>
                    </a:lnTo>
                    <a:lnTo>
                      <a:pt x="27" y="52"/>
                    </a:lnTo>
                    <a:lnTo>
                      <a:pt x="41" y="82"/>
                    </a:lnTo>
                    <a:lnTo>
                      <a:pt x="55" y="109"/>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41" name="Freeform 84"/>
              <p:cNvSpPr>
                <a:spLocks/>
              </p:cNvSpPr>
              <p:nvPr/>
            </p:nvSpPr>
            <p:spPr bwMode="auto">
              <a:xfrm>
                <a:off x="2945" y="2218"/>
                <a:ext cx="11" cy="24"/>
              </a:xfrm>
              <a:custGeom>
                <a:avLst/>
                <a:gdLst>
                  <a:gd name="T0" fmla="*/ 3 w 43"/>
                  <a:gd name="T1" fmla="*/ 6 h 96"/>
                  <a:gd name="T2" fmla="*/ 0 w 43"/>
                  <a:gd name="T3" fmla="*/ 6 h 96"/>
                  <a:gd name="T4" fmla="*/ 0 w 43"/>
                  <a:gd name="T5" fmla="*/ 0 h 96"/>
                  <a:gd name="T6" fmla="*/ 1 w 43"/>
                  <a:gd name="T7" fmla="*/ 2 h 96"/>
                  <a:gd name="T8" fmla="*/ 2 w 43"/>
                  <a:gd name="T9" fmla="*/ 3 h 96"/>
                  <a:gd name="T10" fmla="*/ 2 w 43"/>
                  <a:gd name="T11" fmla="*/ 4 h 96"/>
                  <a:gd name="T12" fmla="*/ 3 w 43"/>
                  <a:gd name="T13" fmla="*/ 6 h 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 h="96">
                    <a:moveTo>
                      <a:pt x="43" y="90"/>
                    </a:moveTo>
                    <a:lnTo>
                      <a:pt x="0" y="96"/>
                    </a:lnTo>
                    <a:lnTo>
                      <a:pt x="0" y="0"/>
                    </a:lnTo>
                    <a:lnTo>
                      <a:pt x="11" y="22"/>
                    </a:lnTo>
                    <a:lnTo>
                      <a:pt x="25" y="43"/>
                    </a:lnTo>
                    <a:lnTo>
                      <a:pt x="36" y="66"/>
                    </a:lnTo>
                    <a:lnTo>
                      <a:pt x="43" y="90"/>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42" name="Freeform 85"/>
              <p:cNvSpPr>
                <a:spLocks/>
              </p:cNvSpPr>
              <p:nvPr/>
            </p:nvSpPr>
            <p:spPr bwMode="auto">
              <a:xfrm>
                <a:off x="2817" y="2219"/>
                <a:ext cx="21" cy="33"/>
              </a:xfrm>
              <a:custGeom>
                <a:avLst/>
                <a:gdLst>
                  <a:gd name="T0" fmla="*/ 5 w 85"/>
                  <a:gd name="T1" fmla="*/ 0 h 133"/>
                  <a:gd name="T2" fmla="*/ 5 w 85"/>
                  <a:gd name="T3" fmla="*/ 2 h 133"/>
                  <a:gd name="T4" fmla="*/ 4 w 85"/>
                  <a:gd name="T5" fmla="*/ 4 h 133"/>
                  <a:gd name="T6" fmla="*/ 4 w 85"/>
                  <a:gd name="T7" fmla="*/ 6 h 133"/>
                  <a:gd name="T8" fmla="*/ 4 w 85"/>
                  <a:gd name="T9" fmla="*/ 8 h 133"/>
                  <a:gd name="T10" fmla="*/ 3 w 85"/>
                  <a:gd name="T11" fmla="*/ 7 h 133"/>
                  <a:gd name="T12" fmla="*/ 2 w 85"/>
                  <a:gd name="T13" fmla="*/ 5 h 133"/>
                  <a:gd name="T14" fmla="*/ 1 w 85"/>
                  <a:gd name="T15" fmla="*/ 4 h 133"/>
                  <a:gd name="T16" fmla="*/ 0 w 85"/>
                  <a:gd name="T17" fmla="*/ 2 h 133"/>
                  <a:gd name="T18" fmla="*/ 0 w 85"/>
                  <a:gd name="T19" fmla="*/ 2 h 133"/>
                  <a:gd name="T20" fmla="*/ 0 w 85"/>
                  <a:gd name="T21" fmla="*/ 2 h 133"/>
                  <a:gd name="T22" fmla="*/ 0 w 85"/>
                  <a:gd name="T23" fmla="*/ 1 h 133"/>
                  <a:gd name="T24" fmla="*/ 0 w 85"/>
                  <a:gd name="T25" fmla="*/ 1 h 133"/>
                  <a:gd name="T26" fmla="*/ 0 w 85"/>
                  <a:gd name="T27" fmla="*/ 1 h 133"/>
                  <a:gd name="T28" fmla="*/ 1 w 85"/>
                  <a:gd name="T29" fmla="*/ 0 h 133"/>
                  <a:gd name="T30" fmla="*/ 2 w 85"/>
                  <a:gd name="T31" fmla="*/ 0 h 133"/>
                  <a:gd name="T32" fmla="*/ 2 w 85"/>
                  <a:gd name="T33" fmla="*/ 0 h 133"/>
                  <a:gd name="T34" fmla="*/ 3 w 85"/>
                  <a:gd name="T35" fmla="*/ 0 h 133"/>
                  <a:gd name="T36" fmla="*/ 4 w 85"/>
                  <a:gd name="T37" fmla="*/ 0 h 133"/>
                  <a:gd name="T38" fmla="*/ 4 w 85"/>
                  <a:gd name="T39" fmla="*/ 0 h 133"/>
                  <a:gd name="T40" fmla="*/ 5 w 85"/>
                  <a:gd name="T41" fmla="*/ 0 h 1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5" h="133">
                    <a:moveTo>
                      <a:pt x="85" y="0"/>
                    </a:moveTo>
                    <a:lnTo>
                      <a:pt x="76" y="32"/>
                    </a:lnTo>
                    <a:lnTo>
                      <a:pt x="71" y="65"/>
                    </a:lnTo>
                    <a:lnTo>
                      <a:pt x="69" y="100"/>
                    </a:lnTo>
                    <a:lnTo>
                      <a:pt x="66" y="133"/>
                    </a:lnTo>
                    <a:lnTo>
                      <a:pt x="53" y="108"/>
                    </a:lnTo>
                    <a:lnTo>
                      <a:pt x="41" y="86"/>
                    </a:lnTo>
                    <a:lnTo>
                      <a:pt x="25" y="62"/>
                    </a:lnTo>
                    <a:lnTo>
                      <a:pt x="9" y="42"/>
                    </a:lnTo>
                    <a:lnTo>
                      <a:pt x="3" y="37"/>
                    </a:lnTo>
                    <a:lnTo>
                      <a:pt x="0" y="30"/>
                    </a:lnTo>
                    <a:lnTo>
                      <a:pt x="0" y="21"/>
                    </a:lnTo>
                    <a:lnTo>
                      <a:pt x="0" y="12"/>
                    </a:lnTo>
                    <a:lnTo>
                      <a:pt x="9" y="12"/>
                    </a:lnTo>
                    <a:lnTo>
                      <a:pt x="20" y="10"/>
                    </a:lnTo>
                    <a:lnTo>
                      <a:pt x="30" y="10"/>
                    </a:lnTo>
                    <a:lnTo>
                      <a:pt x="41" y="7"/>
                    </a:lnTo>
                    <a:lnTo>
                      <a:pt x="53" y="5"/>
                    </a:lnTo>
                    <a:lnTo>
                      <a:pt x="64" y="2"/>
                    </a:lnTo>
                    <a:lnTo>
                      <a:pt x="74" y="2"/>
                    </a:lnTo>
                    <a:lnTo>
                      <a:pt x="85"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43" name="Freeform 86"/>
              <p:cNvSpPr>
                <a:spLocks/>
              </p:cNvSpPr>
              <p:nvPr/>
            </p:nvSpPr>
            <p:spPr bwMode="auto">
              <a:xfrm>
                <a:off x="2836" y="2220"/>
                <a:ext cx="6" cy="39"/>
              </a:xfrm>
              <a:custGeom>
                <a:avLst/>
                <a:gdLst>
                  <a:gd name="T0" fmla="*/ 1 w 21"/>
                  <a:gd name="T1" fmla="*/ 10 h 155"/>
                  <a:gd name="T2" fmla="*/ 1 w 21"/>
                  <a:gd name="T3" fmla="*/ 10 h 155"/>
                  <a:gd name="T4" fmla="*/ 0 w 21"/>
                  <a:gd name="T5" fmla="*/ 9 h 155"/>
                  <a:gd name="T6" fmla="*/ 0 w 21"/>
                  <a:gd name="T7" fmla="*/ 9 h 155"/>
                  <a:gd name="T8" fmla="*/ 0 w 21"/>
                  <a:gd name="T9" fmla="*/ 8 h 155"/>
                  <a:gd name="T10" fmla="*/ 0 w 21"/>
                  <a:gd name="T11" fmla="*/ 6 h 155"/>
                  <a:gd name="T12" fmla="*/ 0 w 21"/>
                  <a:gd name="T13" fmla="*/ 4 h 155"/>
                  <a:gd name="T14" fmla="*/ 1 w 21"/>
                  <a:gd name="T15" fmla="*/ 2 h 155"/>
                  <a:gd name="T16" fmla="*/ 1 w 21"/>
                  <a:gd name="T17" fmla="*/ 0 h 155"/>
                  <a:gd name="T18" fmla="*/ 2 w 21"/>
                  <a:gd name="T19" fmla="*/ 3 h 155"/>
                  <a:gd name="T20" fmla="*/ 2 w 21"/>
                  <a:gd name="T21" fmla="*/ 5 h 155"/>
                  <a:gd name="T22" fmla="*/ 1 w 21"/>
                  <a:gd name="T23" fmla="*/ 8 h 155"/>
                  <a:gd name="T24" fmla="*/ 1 w 21"/>
                  <a:gd name="T25" fmla="*/ 10 h 1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 h="155">
                    <a:moveTo>
                      <a:pt x="19" y="155"/>
                    </a:moveTo>
                    <a:lnTo>
                      <a:pt x="8" y="153"/>
                    </a:lnTo>
                    <a:lnTo>
                      <a:pt x="5" y="145"/>
                    </a:lnTo>
                    <a:lnTo>
                      <a:pt x="5" y="134"/>
                    </a:lnTo>
                    <a:lnTo>
                      <a:pt x="0" y="125"/>
                    </a:lnTo>
                    <a:lnTo>
                      <a:pt x="2" y="95"/>
                    </a:lnTo>
                    <a:lnTo>
                      <a:pt x="5" y="63"/>
                    </a:lnTo>
                    <a:lnTo>
                      <a:pt x="10" y="33"/>
                    </a:lnTo>
                    <a:lnTo>
                      <a:pt x="19" y="0"/>
                    </a:lnTo>
                    <a:lnTo>
                      <a:pt x="21" y="40"/>
                    </a:lnTo>
                    <a:lnTo>
                      <a:pt x="21" y="79"/>
                    </a:lnTo>
                    <a:lnTo>
                      <a:pt x="19" y="118"/>
                    </a:lnTo>
                    <a:lnTo>
                      <a:pt x="19" y="155"/>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44" name="Freeform 87"/>
              <p:cNvSpPr>
                <a:spLocks/>
              </p:cNvSpPr>
              <p:nvPr/>
            </p:nvSpPr>
            <p:spPr bwMode="auto">
              <a:xfrm>
                <a:off x="2922" y="2220"/>
                <a:ext cx="9" cy="25"/>
              </a:xfrm>
              <a:custGeom>
                <a:avLst/>
                <a:gdLst>
                  <a:gd name="T0" fmla="*/ 2 w 35"/>
                  <a:gd name="T1" fmla="*/ 6 h 101"/>
                  <a:gd name="T2" fmla="*/ 0 w 35"/>
                  <a:gd name="T3" fmla="*/ 6 h 101"/>
                  <a:gd name="T4" fmla="*/ 0 w 35"/>
                  <a:gd name="T5" fmla="*/ 0 h 101"/>
                  <a:gd name="T6" fmla="*/ 1 w 35"/>
                  <a:gd name="T7" fmla="*/ 1 h 101"/>
                  <a:gd name="T8" fmla="*/ 1 w 35"/>
                  <a:gd name="T9" fmla="*/ 3 h 101"/>
                  <a:gd name="T10" fmla="*/ 2 w 35"/>
                  <a:gd name="T11" fmla="*/ 4 h 101"/>
                  <a:gd name="T12" fmla="*/ 2 w 35"/>
                  <a:gd name="T13" fmla="*/ 6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101">
                    <a:moveTo>
                      <a:pt x="35" y="93"/>
                    </a:moveTo>
                    <a:lnTo>
                      <a:pt x="0" y="101"/>
                    </a:lnTo>
                    <a:lnTo>
                      <a:pt x="0" y="0"/>
                    </a:lnTo>
                    <a:lnTo>
                      <a:pt x="11" y="24"/>
                    </a:lnTo>
                    <a:lnTo>
                      <a:pt x="19" y="49"/>
                    </a:lnTo>
                    <a:lnTo>
                      <a:pt x="27" y="71"/>
                    </a:lnTo>
                    <a:lnTo>
                      <a:pt x="35" y="93"/>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45" name="Freeform 88"/>
              <p:cNvSpPr>
                <a:spLocks/>
              </p:cNvSpPr>
              <p:nvPr/>
            </p:nvSpPr>
            <p:spPr bwMode="auto">
              <a:xfrm>
                <a:off x="2890" y="2221"/>
                <a:ext cx="4" cy="29"/>
              </a:xfrm>
              <a:custGeom>
                <a:avLst/>
                <a:gdLst>
                  <a:gd name="T0" fmla="*/ 1 w 16"/>
                  <a:gd name="T1" fmla="*/ 7 h 115"/>
                  <a:gd name="T2" fmla="*/ 1 w 16"/>
                  <a:gd name="T3" fmla="*/ 7 h 115"/>
                  <a:gd name="T4" fmla="*/ 1 w 16"/>
                  <a:gd name="T5" fmla="*/ 7 h 115"/>
                  <a:gd name="T6" fmla="*/ 0 w 16"/>
                  <a:gd name="T7" fmla="*/ 7 h 115"/>
                  <a:gd name="T8" fmla="*/ 0 w 16"/>
                  <a:gd name="T9" fmla="*/ 7 h 115"/>
                  <a:gd name="T10" fmla="*/ 0 w 16"/>
                  <a:gd name="T11" fmla="*/ 5 h 115"/>
                  <a:gd name="T12" fmla="*/ 0 w 16"/>
                  <a:gd name="T13" fmla="*/ 4 h 115"/>
                  <a:gd name="T14" fmla="*/ 0 w 16"/>
                  <a:gd name="T15" fmla="*/ 2 h 115"/>
                  <a:gd name="T16" fmla="*/ 1 w 16"/>
                  <a:gd name="T17" fmla="*/ 0 h 115"/>
                  <a:gd name="T18" fmla="*/ 1 w 16"/>
                  <a:gd name="T19" fmla="*/ 2 h 115"/>
                  <a:gd name="T20" fmla="*/ 1 w 16"/>
                  <a:gd name="T21" fmla="*/ 4 h 115"/>
                  <a:gd name="T22" fmla="*/ 1 w 16"/>
                  <a:gd name="T23" fmla="*/ 5 h 115"/>
                  <a:gd name="T24" fmla="*/ 1 w 16"/>
                  <a:gd name="T25" fmla="*/ 7 h 1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 h="115">
                    <a:moveTo>
                      <a:pt x="16" y="113"/>
                    </a:moveTo>
                    <a:lnTo>
                      <a:pt x="14" y="113"/>
                    </a:lnTo>
                    <a:lnTo>
                      <a:pt x="9" y="115"/>
                    </a:lnTo>
                    <a:lnTo>
                      <a:pt x="5" y="115"/>
                    </a:lnTo>
                    <a:lnTo>
                      <a:pt x="0" y="113"/>
                    </a:lnTo>
                    <a:lnTo>
                      <a:pt x="0" y="85"/>
                    </a:lnTo>
                    <a:lnTo>
                      <a:pt x="3" y="58"/>
                    </a:lnTo>
                    <a:lnTo>
                      <a:pt x="5" y="30"/>
                    </a:lnTo>
                    <a:lnTo>
                      <a:pt x="11" y="0"/>
                    </a:lnTo>
                    <a:lnTo>
                      <a:pt x="14" y="30"/>
                    </a:lnTo>
                    <a:lnTo>
                      <a:pt x="14" y="58"/>
                    </a:lnTo>
                    <a:lnTo>
                      <a:pt x="11" y="85"/>
                    </a:lnTo>
                    <a:lnTo>
                      <a:pt x="16" y="113"/>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46" name="Freeform 89"/>
              <p:cNvSpPr>
                <a:spLocks/>
              </p:cNvSpPr>
              <p:nvPr/>
            </p:nvSpPr>
            <p:spPr bwMode="auto">
              <a:xfrm>
                <a:off x="2811" y="2224"/>
                <a:ext cx="5" cy="38"/>
              </a:xfrm>
              <a:custGeom>
                <a:avLst/>
                <a:gdLst>
                  <a:gd name="T0" fmla="*/ 1 w 19"/>
                  <a:gd name="T1" fmla="*/ 9 h 152"/>
                  <a:gd name="T2" fmla="*/ 1 w 19"/>
                  <a:gd name="T3" fmla="*/ 9 h 152"/>
                  <a:gd name="T4" fmla="*/ 1 w 19"/>
                  <a:gd name="T5" fmla="*/ 9 h 152"/>
                  <a:gd name="T6" fmla="*/ 1 w 19"/>
                  <a:gd name="T7" fmla="*/ 9 h 152"/>
                  <a:gd name="T8" fmla="*/ 1 w 19"/>
                  <a:gd name="T9" fmla="*/ 9 h 152"/>
                  <a:gd name="T10" fmla="*/ 1 w 19"/>
                  <a:gd name="T11" fmla="*/ 10 h 152"/>
                  <a:gd name="T12" fmla="*/ 1 w 19"/>
                  <a:gd name="T13" fmla="*/ 10 h 152"/>
                  <a:gd name="T14" fmla="*/ 1 w 19"/>
                  <a:gd name="T15" fmla="*/ 9 h 152"/>
                  <a:gd name="T16" fmla="*/ 0 w 19"/>
                  <a:gd name="T17" fmla="*/ 9 h 152"/>
                  <a:gd name="T18" fmla="*/ 0 w 19"/>
                  <a:gd name="T19" fmla="*/ 9 h 152"/>
                  <a:gd name="T20" fmla="*/ 0 w 19"/>
                  <a:gd name="T21" fmla="*/ 8 h 152"/>
                  <a:gd name="T22" fmla="*/ 0 w 19"/>
                  <a:gd name="T23" fmla="*/ 7 h 152"/>
                  <a:gd name="T24" fmla="*/ 0 w 19"/>
                  <a:gd name="T25" fmla="*/ 7 h 152"/>
                  <a:gd name="T26" fmla="*/ 0 w 19"/>
                  <a:gd name="T27" fmla="*/ 5 h 152"/>
                  <a:gd name="T28" fmla="*/ 0 w 19"/>
                  <a:gd name="T29" fmla="*/ 4 h 152"/>
                  <a:gd name="T30" fmla="*/ 0 w 19"/>
                  <a:gd name="T31" fmla="*/ 2 h 152"/>
                  <a:gd name="T32" fmla="*/ 0 w 19"/>
                  <a:gd name="T33" fmla="*/ 0 h 152"/>
                  <a:gd name="T34" fmla="*/ 1 w 19"/>
                  <a:gd name="T35" fmla="*/ 2 h 152"/>
                  <a:gd name="T36" fmla="*/ 1 w 19"/>
                  <a:gd name="T37" fmla="*/ 5 h 152"/>
                  <a:gd name="T38" fmla="*/ 1 w 19"/>
                  <a:gd name="T39" fmla="*/ 7 h 152"/>
                  <a:gd name="T40" fmla="*/ 1 w 19"/>
                  <a:gd name="T41" fmla="*/ 9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 h="152">
                    <a:moveTo>
                      <a:pt x="10" y="138"/>
                    </a:moveTo>
                    <a:lnTo>
                      <a:pt x="14" y="138"/>
                    </a:lnTo>
                    <a:lnTo>
                      <a:pt x="16" y="141"/>
                    </a:lnTo>
                    <a:lnTo>
                      <a:pt x="19" y="147"/>
                    </a:lnTo>
                    <a:lnTo>
                      <a:pt x="19" y="149"/>
                    </a:lnTo>
                    <a:lnTo>
                      <a:pt x="16" y="152"/>
                    </a:lnTo>
                    <a:lnTo>
                      <a:pt x="14" y="152"/>
                    </a:lnTo>
                    <a:lnTo>
                      <a:pt x="8" y="149"/>
                    </a:lnTo>
                    <a:lnTo>
                      <a:pt x="5" y="149"/>
                    </a:lnTo>
                    <a:lnTo>
                      <a:pt x="5" y="141"/>
                    </a:lnTo>
                    <a:lnTo>
                      <a:pt x="5" y="128"/>
                    </a:lnTo>
                    <a:lnTo>
                      <a:pt x="3" y="117"/>
                    </a:lnTo>
                    <a:lnTo>
                      <a:pt x="0" y="108"/>
                    </a:lnTo>
                    <a:lnTo>
                      <a:pt x="3" y="81"/>
                    </a:lnTo>
                    <a:lnTo>
                      <a:pt x="0" y="54"/>
                    </a:lnTo>
                    <a:lnTo>
                      <a:pt x="0" y="27"/>
                    </a:lnTo>
                    <a:lnTo>
                      <a:pt x="5" y="0"/>
                    </a:lnTo>
                    <a:lnTo>
                      <a:pt x="10" y="35"/>
                    </a:lnTo>
                    <a:lnTo>
                      <a:pt x="14" y="71"/>
                    </a:lnTo>
                    <a:lnTo>
                      <a:pt x="10" y="106"/>
                    </a:lnTo>
                    <a:lnTo>
                      <a:pt x="10" y="138"/>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47" name="Freeform 90"/>
              <p:cNvSpPr>
                <a:spLocks/>
              </p:cNvSpPr>
              <p:nvPr/>
            </p:nvSpPr>
            <p:spPr bwMode="auto">
              <a:xfrm>
                <a:off x="2870" y="2224"/>
                <a:ext cx="15" cy="28"/>
              </a:xfrm>
              <a:custGeom>
                <a:avLst/>
                <a:gdLst>
                  <a:gd name="T0" fmla="*/ 4 w 57"/>
                  <a:gd name="T1" fmla="*/ 6 h 114"/>
                  <a:gd name="T2" fmla="*/ 3 w 57"/>
                  <a:gd name="T3" fmla="*/ 7 h 114"/>
                  <a:gd name="T4" fmla="*/ 2 w 57"/>
                  <a:gd name="T5" fmla="*/ 7 h 114"/>
                  <a:gd name="T6" fmla="*/ 2 w 57"/>
                  <a:gd name="T7" fmla="*/ 7 h 114"/>
                  <a:gd name="T8" fmla="*/ 1 w 57"/>
                  <a:gd name="T9" fmla="*/ 7 h 114"/>
                  <a:gd name="T10" fmla="*/ 0 w 57"/>
                  <a:gd name="T11" fmla="*/ 5 h 114"/>
                  <a:gd name="T12" fmla="*/ 0 w 57"/>
                  <a:gd name="T13" fmla="*/ 3 h 114"/>
                  <a:gd name="T14" fmla="*/ 0 w 57"/>
                  <a:gd name="T15" fmla="*/ 2 h 114"/>
                  <a:gd name="T16" fmla="*/ 0 w 57"/>
                  <a:gd name="T17" fmla="*/ 0 h 114"/>
                  <a:gd name="T18" fmla="*/ 1 w 57"/>
                  <a:gd name="T19" fmla="*/ 1 h 114"/>
                  <a:gd name="T20" fmla="*/ 2 w 57"/>
                  <a:gd name="T21" fmla="*/ 3 h 114"/>
                  <a:gd name="T22" fmla="*/ 3 w 57"/>
                  <a:gd name="T23" fmla="*/ 5 h 114"/>
                  <a:gd name="T24" fmla="*/ 4 w 57"/>
                  <a:gd name="T25" fmla="*/ 6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 h="114">
                    <a:moveTo>
                      <a:pt x="57" y="106"/>
                    </a:moveTo>
                    <a:lnTo>
                      <a:pt x="46" y="111"/>
                    </a:lnTo>
                    <a:lnTo>
                      <a:pt x="35" y="114"/>
                    </a:lnTo>
                    <a:lnTo>
                      <a:pt x="21" y="114"/>
                    </a:lnTo>
                    <a:lnTo>
                      <a:pt x="8" y="114"/>
                    </a:lnTo>
                    <a:lnTo>
                      <a:pt x="5" y="84"/>
                    </a:lnTo>
                    <a:lnTo>
                      <a:pt x="2" y="57"/>
                    </a:lnTo>
                    <a:lnTo>
                      <a:pt x="0" y="30"/>
                    </a:lnTo>
                    <a:lnTo>
                      <a:pt x="2" y="0"/>
                    </a:lnTo>
                    <a:lnTo>
                      <a:pt x="19" y="23"/>
                    </a:lnTo>
                    <a:lnTo>
                      <a:pt x="30" y="51"/>
                    </a:lnTo>
                    <a:lnTo>
                      <a:pt x="41" y="81"/>
                    </a:lnTo>
                    <a:lnTo>
                      <a:pt x="57" y="106"/>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48" name="Freeform 91"/>
              <p:cNvSpPr>
                <a:spLocks/>
              </p:cNvSpPr>
              <p:nvPr/>
            </p:nvSpPr>
            <p:spPr bwMode="auto">
              <a:xfrm>
                <a:off x="3037" y="2225"/>
                <a:ext cx="289" cy="68"/>
              </a:xfrm>
              <a:custGeom>
                <a:avLst/>
                <a:gdLst>
                  <a:gd name="T0" fmla="*/ 72 w 1156"/>
                  <a:gd name="T1" fmla="*/ 6 h 270"/>
                  <a:gd name="T2" fmla="*/ 22 w 1156"/>
                  <a:gd name="T3" fmla="*/ 15 h 270"/>
                  <a:gd name="T4" fmla="*/ 21 w 1156"/>
                  <a:gd name="T5" fmla="*/ 14 h 270"/>
                  <a:gd name="T6" fmla="*/ 4 w 1156"/>
                  <a:gd name="T7" fmla="*/ 17 h 270"/>
                  <a:gd name="T8" fmla="*/ 3 w 1156"/>
                  <a:gd name="T9" fmla="*/ 16 h 270"/>
                  <a:gd name="T10" fmla="*/ 2 w 1156"/>
                  <a:gd name="T11" fmla="*/ 14 h 270"/>
                  <a:gd name="T12" fmla="*/ 1 w 1156"/>
                  <a:gd name="T13" fmla="*/ 13 h 270"/>
                  <a:gd name="T14" fmla="*/ 0 w 1156"/>
                  <a:gd name="T15" fmla="*/ 11 h 270"/>
                  <a:gd name="T16" fmla="*/ 66 w 1156"/>
                  <a:gd name="T17" fmla="*/ 0 h 270"/>
                  <a:gd name="T18" fmla="*/ 67 w 1156"/>
                  <a:gd name="T19" fmla="*/ 0 h 270"/>
                  <a:gd name="T20" fmla="*/ 72 w 1156"/>
                  <a:gd name="T21" fmla="*/ 6 h 27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6" h="270">
                    <a:moveTo>
                      <a:pt x="1156" y="89"/>
                    </a:moveTo>
                    <a:lnTo>
                      <a:pt x="355" y="229"/>
                    </a:lnTo>
                    <a:lnTo>
                      <a:pt x="336" y="223"/>
                    </a:lnTo>
                    <a:lnTo>
                      <a:pt x="66" y="270"/>
                    </a:lnTo>
                    <a:lnTo>
                      <a:pt x="47" y="248"/>
                    </a:lnTo>
                    <a:lnTo>
                      <a:pt x="34" y="223"/>
                    </a:lnTo>
                    <a:lnTo>
                      <a:pt x="20" y="199"/>
                    </a:lnTo>
                    <a:lnTo>
                      <a:pt x="0" y="174"/>
                    </a:lnTo>
                    <a:lnTo>
                      <a:pt x="1059" y="0"/>
                    </a:lnTo>
                    <a:lnTo>
                      <a:pt x="1071" y="0"/>
                    </a:lnTo>
                    <a:lnTo>
                      <a:pt x="1156" y="89"/>
                    </a:lnTo>
                    <a:close/>
                  </a:path>
                </a:pathLst>
              </a:custGeom>
              <a:solidFill>
                <a:srgbClr val="FFB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49" name="Freeform 92"/>
              <p:cNvSpPr>
                <a:spLocks/>
              </p:cNvSpPr>
              <p:nvPr/>
            </p:nvSpPr>
            <p:spPr bwMode="auto">
              <a:xfrm>
                <a:off x="2845" y="2227"/>
                <a:ext cx="15" cy="29"/>
              </a:xfrm>
              <a:custGeom>
                <a:avLst/>
                <a:gdLst>
                  <a:gd name="T0" fmla="*/ 4 w 60"/>
                  <a:gd name="T1" fmla="*/ 7 h 119"/>
                  <a:gd name="T2" fmla="*/ 0 w 60"/>
                  <a:gd name="T3" fmla="*/ 7 h 119"/>
                  <a:gd name="T4" fmla="*/ 0 w 60"/>
                  <a:gd name="T5" fmla="*/ 5 h 119"/>
                  <a:gd name="T6" fmla="*/ 0 w 60"/>
                  <a:gd name="T7" fmla="*/ 3 h 119"/>
                  <a:gd name="T8" fmla="*/ 0 w 60"/>
                  <a:gd name="T9" fmla="*/ 1 h 119"/>
                  <a:gd name="T10" fmla="*/ 0 w 60"/>
                  <a:gd name="T11" fmla="*/ 0 h 119"/>
                  <a:gd name="T12" fmla="*/ 1 w 60"/>
                  <a:gd name="T13" fmla="*/ 1 h 119"/>
                  <a:gd name="T14" fmla="*/ 2 w 60"/>
                  <a:gd name="T15" fmla="*/ 3 h 119"/>
                  <a:gd name="T16" fmla="*/ 3 w 60"/>
                  <a:gd name="T17" fmla="*/ 5 h 119"/>
                  <a:gd name="T18" fmla="*/ 4 w 60"/>
                  <a:gd name="T19" fmla="*/ 7 h 1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119">
                    <a:moveTo>
                      <a:pt x="60" y="113"/>
                    </a:moveTo>
                    <a:lnTo>
                      <a:pt x="0" y="119"/>
                    </a:lnTo>
                    <a:lnTo>
                      <a:pt x="0" y="90"/>
                    </a:lnTo>
                    <a:lnTo>
                      <a:pt x="0" y="56"/>
                    </a:lnTo>
                    <a:lnTo>
                      <a:pt x="0" y="26"/>
                    </a:lnTo>
                    <a:lnTo>
                      <a:pt x="0" y="0"/>
                    </a:lnTo>
                    <a:lnTo>
                      <a:pt x="14" y="26"/>
                    </a:lnTo>
                    <a:lnTo>
                      <a:pt x="30" y="56"/>
                    </a:lnTo>
                    <a:lnTo>
                      <a:pt x="44" y="87"/>
                    </a:lnTo>
                    <a:lnTo>
                      <a:pt x="60" y="113"/>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50" name="Freeform 93"/>
              <p:cNvSpPr>
                <a:spLocks/>
              </p:cNvSpPr>
              <p:nvPr/>
            </p:nvSpPr>
            <p:spPr bwMode="auto">
              <a:xfrm>
                <a:off x="2789" y="2231"/>
                <a:ext cx="15" cy="35"/>
              </a:xfrm>
              <a:custGeom>
                <a:avLst/>
                <a:gdLst>
                  <a:gd name="T0" fmla="*/ 4 w 60"/>
                  <a:gd name="T1" fmla="*/ 8 h 136"/>
                  <a:gd name="T2" fmla="*/ 0 w 60"/>
                  <a:gd name="T3" fmla="*/ 9 h 136"/>
                  <a:gd name="T4" fmla="*/ 0 w 60"/>
                  <a:gd name="T5" fmla="*/ 7 h 136"/>
                  <a:gd name="T6" fmla="*/ 0 w 60"/>
                  <a:gd name="T7" fmla="*/ 5 h 136"/>
                  <a:gd name="T8" fmla="*/ 0 w 60"/>
                  <a:gd name="T9" fmla="*/ 2 h 136"/>
                  <a:gd name="T10" fmla="*/ 0 w 60"/>
                  <a:gd name="T11" fmla="*/ 0 h 136"/>
                  <a:gd name="T12" fmla="*/ 1 w 60"/>
                  <a:gd name="T13" fmla="*/ 2 h 136"/>
                  <a:gd name="T14" fmla="*/ 2 w 60"/>
                  <a:gd name="T15" fmla="*/ 4 h 136"/>
                  <a:gd name="T16" fmla="*/ 3 w 60"/>
                  <a:gd name="T17" fmla="*/ 6 h 136"/>
                  <a:gd name="T18" fmla="*/ 4 w 60"/>
                  <a:gd name="T19" fmla="*/ 8 h 1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136">
                    <a:moveTo>
                      <a:pt x="60" y="124"/>
                    </a:moveTo>
                    <a:lnTo>
                      <a:pt x="5" y="136"/>
                    </a:lnTo>
                    <a:lnTo>
                      <a:pt x="5" y="100"/>
                    </a:lnTo>
                    <a:lnTo>
                      <a:pt x="3" y="68"/>
                    </a:lnTo>
                    <a:lnTo>
                      <a:pt x="0" y="35"/>
                    </a:lnTo>
                    <a:lnTo>
                      <a:pt x="0" y="0"/>
                    </a:lnTo>
                    <a:lnTo>
                      <a:pt x="19" y="29"/>
                    </a:lnTo>
                    <a:lnTo>
                      <a:pt x="35" y="59"/>
                    </a:lnTo>
                    <a:lnTo>
                      <a:pt x="49" y="92"/>
                    </a:lnTo>
                    <a:lnTo>
                      <a:pt x="60" y="124"/>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51" name="Freeform 94"/>
              <p:cNvSpPr>
                <a:spLocks/>
              </p:cNvSpPr>
              <p:nvPr/>
            </p:nvSpPr>
            <p:spPr bwMode="auto">
              <a:xfrm>
                <a:off x="2818" y="2236"/>
                <a:ext cx="12" cy="25"/>
              </a:xfrm>
              <a:custGeom>
                <a:avLst/>
                <a:gdLst>
                  <a:gd name="T0" fmla="*/ 3 w 49"/>
                  <a:gd name="T1" fmla="*/ 5 h 101"/>
                  <a:gd name="T2" fmla="*/ 0 w 49"/>
                  <a:gd name="T3" fmla="*/ 6 h 101"/>
                  <a:gd name="T4" fmla="*/ 0 w 49"/>
                  <a:gd name="T5" fmla="*/ 5 h 101"/>
                  <a:gd name="T6" fmla="*/ 0 w 49"/>
                  <a:gd name="T7" fmla="*/ 3 h 101"/>
                  <a:gd name="T8" fmla="*/ 0 w 49"/>
                  <a:gd name="T9" fmla="*/ 2 h 101"/>
                  <a:gd name="T10" fmla="*/ 0 w 49"/>
                  <a:gd name="T11" fmla="*/ 0 h 101"/>
                  <a:gd name="T12" fmla="*/ 1 w 49"/>
                  <a:gd name="T13" fmla="*/ 1 h 101"/>
                  <a:gd name="T14" fmla="*/ 2 w 49"/>
                  <a:gd name="T15" fmla="*/ 3 h 101"/>
                  <a:gd name="T16" fmla="*/ 2 w 49"/>
                  <a:gd name="T17" fmla="*/ 4 h 101"/>
                  <a:gd name="T18" fmla="*/ 3 w 49"/>
                  <a:gd name="T19" fmla="*/ 5 h 1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9" h="101">
                    <a:moveTo>
                      <a:pt x="49" y="90"/>
                    </a:moveTo>
                    <a:lnTo>
                      <a:pt x="3" y="101"/>
                    </a:lnTo>
                    <a:lnTo>
                      <a:pt x="5" y="76"/>
                    </a:lnTo>
                    <a:lnTo>
                      <a:pt x="3" y="53"/>
                    </a:lnTo>
                    <a:lnTo>
                      <a:pt x="0" y="28"/>
                    </a:lnTo>
                    <a:lnTo>
                      <a:pt x="3" y="0"/>
                    </a:lnTo>
                    <a:lnTo>
                      <a:pt x="19" y="23"/>
                    </a:lnTo>
                    <a:lnTo>
                      <a:pt x="30" y="44"/>
                    </a:lnTo>
                    <a:lnTo>
                      <a:pt x="40" y="69"/>
                    </a:lnTo>
                    <a:lnTo>
                      <a:pt x="49" y="90"/>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52" name="Freeform 95"/>
              <p:cNvSpPr>
                <a:spLocks/>
              </p:cNvSpPr>
              <p:nvPr/>
            </p:nvSpPr>
            <p:spPr bwMode="auto">
              <a:xfrm>
                <a:off x="2720" y="2239"/>
                <a:ext cx="5" cy="32"/>
              </a:xfrm>
              <a:custGeom>
                <a:avLst/>
                <a:gdLst>
                  <a:gd name="T0" fmla="*/ 1 w 18"/>
                  <a:gd name="T1" fmla="*/ 1 h 129"/>
                  <a:gd name="T2" fmla="*/ 1 w 18"/>
                  <a:gd name="T3" fmla="*/ 3 h 129"/>
                  <a:gd name="T4" fmla="*/ 1 w 18"/>
                  <a:gd name="T5" fmla="*/ 4 h 129"/>
                  <a:gd name="T6" fmla="*/ 1 w 18"/>
                  <a:gd name="T7" fmla="*/ 6 h 129"/>
                  <a:gd name="T8" fmla="*/ 1 w 18"/>
                  <a:gd name="T9" fmla="*/ 8 h 129"/>
                  <a:gd name="T10" fmla="*/ 1 w 18"/>
                  <a:gd name="T11" fmla="*/ 8 h 129"/>
                  <a:gd name="T12" fmla="*/ 1 w 18"/>
                  <a:gd name="T13" fmla="*/ 8 h 129"/>
                  <a:gd name="T14" fmla="*/ 0 w 18"/>
                  <a:gd name="T15" fmla="*/ 8 h 129"/>
                  <a:gd name="T16" fmla="*/ 0 w 18"/>
                  <a:gd name="T17" fmla="*/ 8 h 129"/>
                  <a:gd name="T18" fmla="*/ 0 w 18"/>
                  <a:gd name="T19" fmla="*/ 6 h 129"/>
                  <a:gd name="T20" fmla="*/ 0 w 18"/>
                  <a:gd name="T21" fmla="*/ 4 h 129"/>
                  <a:gd name="T22" fmla="*/ 0 w 18"/>
                  <a:gd name="T23" fmla="*/ 2 h 129"/>
                  <a:gd name="T24" fmla="*/ 0 w 18"/>
                  <a:gd name="T25" fmla="*/ 0 h 129"/>
                  <a:gd name="T26" fmla="*/ 1 w 18"/>
                  <a:gd name="T27" fmla="*/ 0 h 129"/>
                  <a:gd name="T28" fmla="*/ 1 w 18"/>
                  <a:gd name="T29" fmla="*/ 0 h 129"/>
                  <a:gd name="T30" fmla="*/ 1 w 18"/>
                  <a:gd name="T31" fmla="*/ 1 h 129"/>
                  <a:gd name="T32" fmla="*/ 1 w 18"/>
                  <a:gd name="T33" fmla="*/ 1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 h="129">
                    <a:moveTo>
                      <a:pt x="16" y="25"/>
                    </a:moveTo>
                    <a:lnTo>
                      <a:pt x="16" y="49"/>
                    </a:lnTo>
                    <a:lnTo>
                      <a:pt x="16" y="74"/>
                    </a:lnTo>
                    <a:lnTo>
                      <a:pt x="16" y="101"/>
                    </a:lnTo>
                    <a:lnTo>
                      <a:pt x="16" y="125"/>
                    </a:lnTo>
                    <a:lnTo>
                      <a:pt x="13" y="125"/>
                    </a:lnTo>
                    <a:lnTo>
                      <a:pt x="7" y="129"/>
                    </a:lnTo>
                    <a:lnTo>
                      <a:pt x="5" y="129"/>
                    </a:lnTo>
                    <a:lnTo>
                      <a:pt x="0" y="125"/>
                    </a:lnTo>
                    <a:lnTo>
                      <a:pt x="2" y="93"/>
                    </a:lnTo>
                    <a:lnTo>
                      <a:pt x="5" y="63"/>
                    </a:lnTo>
                    <a:lnTo>
                      <a:pt x="5" y="30"/>
                    </a:lnTo>
                    <a:lnTo>
                      <a:pt x="5" y="0"/>
                    </a:lnTo>
                    <a:lnTo>
                      <a:pt x="16" y="3"/>
                    </a:lnTo>
                    <a:lnTo>
                      <a:pt x="18" y="8"/>
                    </a:lnTo>
                    <a:lnTo>
                      <a:pt x="16" y="17"/>
                    </a:lnTo>
                    <a:lnTo>
                      <a:pt x="16"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53" name="Freeform 96"/>
              <p:cNvSpPr>
                <a:spLocks/>
              </p:cNvSpPr>
              <p:nvPr/>
            </p:nvSpPr>
            <p:spPr bwMode="auto">
              <a:xfrm>
                <a:off x="2820" y="2242"/>
                <a:ext cx="226" cy="44"/>
              </a:xfrm>
              <a:custGeom>
                <a:avLst/>
                <a:gdLst>
                  <a:gd name="T0" fmla="*/ 56 w 905"/>
                  <a:gd name="T1" fmla="*/ 2 h 177"/>
                  <a:gd name="T2" fmla="*/ 56 w 905"/>
                  <a:gd name="T3" fmla="*/ 2 h 177"/>
                  <a:gd name="T4" fmla="*/ 55 w 905"/>
                  <a:gd name="T5" fmla="*/ 2 h 177"/>
                  <a:gd name="T6" fmla="*/ 54 w 905"/>
                  <a:gd name="T7" fmla="*/ 2 h 177"/>
                  <a:gd name="T8" fmla="*/ 53 w 905"/>
                  <a:gd name="T9" fmla="*/ 3 h 177"/>
                  <a:gd name="T10" fmla="*/ 52 w 905"/>
                  <a:gd name="T11" fmla="*/ 3 h 177"/>
                  <a:gd name="T12" fmla="*/ 51 w 905"/>
                  <a:gd name="T13" fmla="*/ 3 h 177"/>
                  <a:gd name="T14" fmla="*/ 50 w 905"/>
                  <a:gd name="T15" fmla="*/ 3 h 177"/>
                  <a:gd name="T16" fmla="*/ 49 w 905"/>
                  <a:gd name="T17" fmla="*/ 3 h 177"/>
                  <a:gd name="T18" fmla="*/ 49 w 905"/>
                  <a:gd name="T19" fmla="*/ 3 h 177"/>
                  <a:gd name="T20" fmla="*/ 49 w 905"/>
                  <a:gd name="T21" fmla="*/ 3 h 177"/>
                  <a:gd name="T22" fmla="*/ 48 w 905"/>
                  <a:gd name="T23" fmla="*/ 3 h 177"/>
                  <a:gd name="T24" fmla="*/ 48 w 905"/>
                  <a:gd name="T25" fmla="*/ 3 h 177"/>
                  <a:gd name="T26" fmla="*/ 0 w 905"/>
                  <a:gd name="T27" fmla="*/ 11 h 177"/>
                  <a:gd name="T28" fmla="*/ 0 w 905"/>
                  <a:gd name="T29" fmla="*/ 10 h 177"/>
                  <a:gd name="T30" fmla="*/ 0 w 905"/>
                  <a:gd name="T31" fmla="*/ 10 h 177"/>
                  <a:gd name="T32" fmla="*/ 0 w 905"/>
                  <a:gd name="T33" fmla="*/ 9 h 177"/>
                  <a:gd name="T34" fmla="*/ 0 w 905"/>
                  <a:gd name="T35" fmla="*/ 9 h 177"/>
                  <a:gd name="T36" fmla="*/ 3 w 905"/>
                  <a:gd name="T37" fmla="*/ 8 h 177"/>
                  <a:gd name="T38" fmla="*/ 7 w 905"/>
                  <a:gd name="T39" fmla="*/ 7 h 177"/>
                  <a:gd name="T40" fmla="*/ 10 w 905"/>
                  <a:gd name="T41" fmla="*/ 7 h 177"/>
                  <a:gd name="T42" fmla="*/ 14 w 905"/>
                  <a:gd name="T43" fmla="*/ 6 h 177"/>
                  <a:gd name="T44" fmla="*/ 17 w 905"/>
                  <a:gd name="T45" fmla="*/ 6 h 177"/>
                  <a:gd name="T46" fmla="*/ 21 w 905"/>
                  <a:gd name="T47" fmla="*/ 5 h 177"/>
                  <a:gd name="T48" fmla="*/ 24 w 905"/>
                  <a:gd name="T49" fmla="*/ 5 h 177"/>
                  <a:gd name="T50" fmla="*/ 28 w 905"/>
                  <a:gd name="T51" fmla="*/ 4 h 177"/>
                  <a:gd name="T52" fmla="*/ 32 w 905"/>
                  <a:gd name="T53" fmla="*/ 4 h 177"/>
                  <a:gd name="T54" fmla="*/ 35 w 905"/>
                  <a:gd name="T55" fmla="*/ 3 h 177"/>
                  <a:gd name="T56" fmla="*/ 39 w 905"/>
                  <a:gd name="T57" fmla="*/ 3 h 177"/>
                  <a:gd name="T58" fmla="*/ 42 w 905"/>
                  <a:gd name="T59" fmla="*/ 2 h 177"/>
                  <a:gd name="T60" fmla="*/ 46 w 905"/>
                  <a:gd name="T61" fmla="*/ 2 h 177"/>
                  <a:gd name="T62" fmla="*/ 49 w 905"/>
                  <a:gd name="T63" fmla="*/ 1 h 177"/>
                  <a:gd name="T64" fmla="*/ 53 w 905"/>
                  <a:gd name="T65" fmla="*/ 0 h 177"/>
                  <a:gd name="T66" fmla="*/ 56 w 905"/>
                  <a:gd name="T67" fmla="*/ 0 h 177"/>
                  <a:gd name="T68" fmla="*/ 56 w 905"/>
                  <a:gd name="T69" fmla="*/ 2 h 1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05" h="177">
                    <a:moveTo>
                      <a:pt x="905" y="33"/>
                    </a:moveTo>
                    <a:lnTo>
                      <a:pt x="892" y="35"/>
                    </a:lnTo>
                    <a:lnTo>
                      <a:pt x="878" y="38"/>
                    </a:lnTo>
                    <a:lnTo>
                      <a:pt x="864" y="41"/>
                    </a:lnTo>
                    <a:lnTo>
                      <a:pt x="850" y="44"/>
                    </a:lnTo>
                    <a:lnTo>
                      <a:pt x="834" y="44"/>
                    </a:lnTo>
                    <a:lnTo>
                      <a:pt x="821" y="46"/>
                    </a:lnTo>
                    <a:lnTo>
                      <a:pt x="807" y="46"/>
                    </a:lnTo>
                    <a:lnTo>
                      <a:pt x="793" y="46"/>
                    </a:lnTo>
                    <a:lnTo>
                      <a:pt x="788" y="46"/>
                    </a:lnTo>
                    <a:lnTo>
                      <a:pt x="779" y="49"/>
                    </a:lnTo>
                    <a:lnTo>
                      <a:pt x="772" y="55"/>
                    </a:lnTo>
                    <a:lnTo>
                      <a:pt x="763" y="57"/>
                    </a:lnTo>
                    <a:lnTo>
                      <a:pt x="0" y="177"/>
                    </a:lnTo>
                    <a:lnTo>
                      <a:pt x="0" y="169"/>
                    </a:lnTo>
                    <a:lnTo>
                      <a:pt x="0" y="161"/>
                    </a:lnTo>
                    <a:lnTo>
                      <a:pt x="0" y="152"/>
                    </a:lnTo>
                    <a:lnTo>
                      <a:pt x="0" y="141"/>
                    </a:lnTo>
                    <a:lnTo>
                      <a:pt x="55" y="134"/>
                    </a:lnTo>
                    <a:lnTo>
                      <a:pt x="112" y="122"/>
                    </a:lnTo>
                    <a:lnTo>
                      <a:pt x="169" y="115"/>
                    </a:lnTo>
                    <a:lnTo>
                      <a:pt x="223" y="106"/>
                    </a:lnTo>
                    <a:lnTo>
                      <a:pt x="281" y="95"/>
                    </a:lnTo>
                    <a:lnTo>
                      <a:pt x="335" y="87"/>
                    </a:lnTo>
                    <a:lnTo>
                      <a:pt x="393" y="79"/>
                    </a:lnTo>
                    <a:lnTo>
                      <a:pt x="450" y="71"/>
                    </a:lnTo>
                    <a:lnTo>
                      <a:pt x="507" y="60"/>
                    </a:lnTo>
                    <a:lnTo>
                      <a:pt x="561" y="51"/>
                    </a:lnTo>
                    <a:lnTo>
                      <a:pt x="619" y="44"/>
                    </a:lnTo>
                    <a:lnTo>
                      <a:pt x="676" y="35"/>
                    </a:lnTo>
                    <a:lnTo>
                      <a:pt x="733" y="28"/>
                    </a:lnTo>
                    <a:lnTo>
                      <a:pt x="791" y="16"/>
                    </a:lnTo>
                    <a:lnTo>
                      <a:pt x="848" y="8"/>
                    </a:lnTo>
                    <a:lnTo>
                      <a:pt x="905" y="0"/>
                    </a:lnTo>
                    <a:lnTo>
                      <a:pt x="905" y="33"/>
                    </a:lnTo>
                    <a:close/>
                  </a:path>
                </a:pathLst>
              </a:custGeom>
              <a:solidFill>
                <a:srgbClr val="FF3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54" name="Freeform 97"/>
              <p:cNvSpPr>
                <a:spLocks/>
              </p:cNvSpPr>
              <p:nvPr/>
            </p:nvSpPr>
            <p:spPr bwMode="auto">
              <a:xfrm>
                <a:off x="2684" y="2244"/>
                <a:ext cx="6" cy="32"/>
              </a:xfrm>
              <a:custGeom>
                <a:avLst/>
                <a:gdLst>
                  <a:gd name="T0" fmla="*/ 1 w 27"/>
                  <a:gd name="T1" fmla="*/ 1 h 128"/>
                  <a:gd name="T2" fmla="*/ 1 w 27"/>
                  <a:gd name="T3" fmla="*/ 2 h 128"/>
                  <a:gd name="T4" fmla="*/ 1 w 27"/>
                  <a:gd name="T5" fmla="*/ 4 h 128"/>
                  <a:gd name="T6" fmla="*/ 1 w 27"/>
                  <a:gd name="T7" fmla="*/ 6 h 128"/>
                  <a:gd name="T8" fmla="*/ 1 w 27"/>
                  <a:gd name="T9" fmla="*/ 7 h 128"/>
                  <a:gd name="T10" fmla="*/ 1 w 27"/>
                  <a:gd name="T11" fmla="*/ 7 h 128"/>
                  <a:gd name="T12" fmla="*/ 1 w 27"/>
                  <a:gd name="T13" fmla="*/ 7 h 128"/>
                  <a:gd name="T14" fmla="*/ 1 w 27"/>
                  <a:gd name="T15" fmla="*/ 8 h 128"/>
                  <a:gd name="T16" fmla="*/ 1 w 27"/>
                  <a:gd name="T17" fmla="*/ 8 h 128"/>
                  <a:gd name="T18" fmla="*/ 1 w 27"/>
                  <a:gd name="T19" fmla="*/ 8 h 128"/>
                  <a:gd name="T20" fmla="*/ 1 w 27"/>
                  <a:gd name="T21" fmla="*/ 8 h 128"/>
                  <a:gd name="T22" fmla="*/ 0 w 27"/>
                  <a:gd name="T23" fmla="*/ 8 h 128"/>
                  <a:gd name="T24" fmla="*/ 0 w 27"/>
                  <a:gd name="T25" fmla="*/ 8 h 128"/>
                  <a:gd name="T26" fmla="*/ 0 w 27"/>
                  <a:gd name="T27" fmla="*/ 6 h 128"/>
                  <a:gd name="T28" fmla="*/ 0 w 27"/>
                  <a:gd name="T29" fmla="*/ 4 h 128"/>
                  <a:gd name="T30" fmla="*/ 0 w 27"/>
                  <a:gd name="T31" fmla="*/ 3 h 128"/>
                  <a:gd name="T32" fmla="*/ 0 w 27"/>
                  <a:gd name="T33" fmla="*/ 1 h 128"/>
                  <a:gd name="T34" fmla="*/ 0 w 27"/>
                  <a:gd name="T35" fmla="*/ 0 h 128"/>
                  <a:gd name="T36" fmla="*/ 0 w 27"/>
                  <a:gd name="T37" fmla="*/ 0 h 128"/>
                  <a:gd name="T38" fmla="*/ 1 w 27"/>
                  <a:gd name="T39" fmla="*/ 0 h 128"/>
                  <a:gd name="T40" fmla="*/ 1 w 27"/>
                  <a:gd name="T41" fmla="*/ 1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7" h="128">
                    <a:moveTo>
                      <a:pt x="19" y="8"/>
                    </a:moveTo>
                    <a:lnTo>
                      <a:pt x="16" y="36"/>
                    </a:lnTo>
                    <a:lnTo>
                      <a:pt x="19" y="60"/>
                    </a:lnTo>
                    <a:lnTo>
                      <a:pt x="21" y="87"/>
                    </a:lnTo>
                    <a:lnTo>
                      <a:pt x="19" y="114"/>
                    </a:lnTo>
                    <a:lnTo>
                      <a:pt x="21" y="114"/>
                    </a:lnTo>
                    <a:lnTo>
                      <a:pt x="25" y="117"/>
                    </a:lnTo>
                    <a:lnTo>
                      <a:pt x="27" y="123"/>
                    </a:lnTo>
                    <a:lnTo>
                      <a:pt x="25" y="128"/>
                    </a:lnTo>
                    <a:lnTo>
                      <a:pt x="19" y="128"/>
                    </a:lnTo>
                    <a:lnTo>
                      <a:pt x="14" y="128"/>
                    </a:lnTo>
                    <a:lnTo>
                      <a:pt x="9" y="126"/>
                    </a:lnTo>
                    <a:lnTo>
                      <a:pt x="3" y="123"/>
                    </a:lnTo>
                    <a:lnTo>
                      <a:pt x="3" y="93"/>
                    </a:lnTo>
                    <a:lnTo>
                      <a:pt x="3" y="66"/>
                    </a:lnTo>
                    <a:lnTo>
                      <a:pt x="3" y="38"/>
                    </a:lnTo>
                    <a:lnTo>
                      <a:pt x="0" y="8"/>
                    </a:lnTo>
                    <a:lnTo>
                      <a:pt x="3" y="3"/>
                    </a:lnTo>
                    <a:lnTo>
                      <a:pt x="9" y="0"/>
                    </a:lnTo>
                    <a:lnTo>
                      <a:pt x="14" y="3"/>
                    </a:lnTo>
                    <a:lnTo>
                      <a:pt x="19"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55" name="Freeform 98"/>
              <p:cNvSpPr>
                <a:spLocks/>
              </p:cNvSpPr>
              <p:nvPr/>
            </p:nvSpPr>
            <p:spPr bwMode="auto">
              <a:xfrm>
                <a:off x="2581" y="2265"/>
                <a:ext cx="430" cy="73"/>
              </a:xfrm>
              <a:custGeom>
                <a:avLst/>
                <a:gdLst>
                  <a:gd name="T0" fmla="*/ 104 w 1720"/>
                  <a:gd name="T1" fmla="*/ 2 h 292"/>
                  <a:gd name="T2" fmla="*/ 98 w 1720"/>
                  <a:gd name="T3" fmla="*/ 3 h 292"/>
                  <a:gd name="T4" fmla="*/ 91 w 1720"/>
                  <a:gd name="T5" fmla="*/ 4 h 292"/>
                  <a:gd name="T6" fmla="*/ 84 w 1720"/>
                  <a:gd name="T7" fmla="*/ 5 h 292"/>
                  <a:gd name="T8" fmla="*/ 78 w 1720"/>
                  <a:gd name="T9" fmla="*/ 6 h 292"/>
                  <a:gd name="T10" fmla="*/ 71 w 1720"/>
                  <a:gd name="T11" fmla="*/ 7 h 292"/>
                  <a:gd name="T12" fmla="*/ 64 w 1720"/>
                  <a:gd name="T13" fmla="*/ 8 h 292"/>
                  <a:gd name="T14" fmla="*/ 58 w 1720"/>
                  <a:gd name="T15" fmla="*/ 10 h 292"/>
                  <a:gd name="T16" fmla="*/ 51 w 1720"/>
                  <a:gd name="T17" fmla="*/ 11 h 292"/>
                  <a:gd name="T18" fmla="*/ 45 w 1720"/>
                  <a:gd name="T19" fmla="*/ 12 h 292"/>
                  <a:gd name="T20" fmla="*/ 39 w 1720"/>
                  <a:gd name="T21" fmla="*/ 13 h 292"/>
                  <a:gd name="T22" fmla="*/ 32 w 1720"/>
                  <a:gd name="T23" fmla="*/ 14 h 292"/>
                  <a:gd name="T24" fmla="*/ 26 w 1720"/>
                  <a:gd name="T25" fmla="*/ 15 h 292"/>
                  <a:gd name="T26" fmla="*/ 20 w 1720"/>
                  <a:gd name="T27" fmla="*/ 16 h 292"/>
                  <a:gd name="T28" fmla="*/ 13 w 1720"/>
                  <a:gd name="T29" fmla="*/ 17 h 292"/>
                  <a:gd name="T30" fmla="*/ 7 w 1720"/>
                  <a:gd name="T31" fmla="*/ 18 h 292"/>
                  <a:gd name="T32" fmla="*/ 3 w 1720"/>
                  <a:gd name="T33" fmla="*/ 16 h 292"/>
                  <a:gd name="T34" fmla="*/ 1 w 1720"/>
                  <a:gd name="T35" fmla="*/ 10 h 292"/>
                  <a:gd name="T36" fmla="*/ 4 w 1720"/>
                  <a:gd name="T37" fmla="*/ 11 h 292"/>
                  <a:gd name="T38" fmla="*/ 5 w 1720"/>
                  <a:gd name="T39" fmla="*/ 11 h 292"/>
                  <a:gd name="T40" fmla="*/ 7 w 1720"/>
                  <a:gd name="T41" fmla="*/ 12 h 292"/>
                  <a:gd name="T42" fmla="*/ 18 w 1720"/>
                  <a:gd name="T43" fmla="*/ 10 h 292"/>
                  <a:gd name="T44" fmla="*/ 23 w 1720"/>
                  <a:gd name="T45" fmla="*/ 9 h 292"/>
                  <a:gd name="T46" fmla="*/ 28 w 1720"/>
                  <a:gd name="T47" fmla="*/ 8 h 292"/>
                  <a:gd name="T48" fmla="*/ 33 w 1720"/>
                  <a:gd name="T49" fmla="*/ 8 h 292"/>
                  <a:gd name="T50" fmla="*/ 39 w 1720"/>
                  <a:gd name="T51" fmla="*/ 7 h 292"/>
                  <a:gd name="T52" fmla="*/ 44 w 1720"/>
                  <a:gd name="T53" fmla="*/ 6 h 292"/>
                  <a:gd name="T54" fmla="*/ 49 w 1720"/>
                  <a:gd name="T55" fmla="*/ 5 h 292"/>
                  <a:gd name="T56" fmla="*/ 54 w 1720"/>
                  <a:gd name="T57" fmla="*/ 4 h 292"/>
                  <a:gd name="T58" fmla="*/ 57 w 1720"/>
                  <a:gd name="T59" fmla="*/ 5 h 292"/>
                  <a:gd name="T60" fmla="*/ 58 w 1720"/>
                  <a:gd name="T61" fmla="*/ 7 h 292"/>
                  <a:gd name="T62" fmla="*/ 62 w 1720"/>
                  <a:gd name="T63" fmla="*/ 7 h 292"/>
                  <a:gd name="T64" fmla="*/ 68 w 1720"/>
                  <a:gd name="T65" fmla="*/ 6 h 292"/>
                  <a:gd name="T66" fmla="*/ 74 w 1720"/>
                  <a:gd name="T67" fmla="*/ 5 h 292"/>
                  <a:gd name="T68" fmla="*/ 79 w 1720"/>
                  <a:gd name="T69" fmla="*/ 4 h 292"/>
                  <a:gd name="T70" fmla="*/ 85 w 1720"/>
                  <a:gd name="T71" fmla="*/ 3 h 292"/>
                  <a:gd name="T72" fmla="*/ 91 w 1720"/>
                  <a:gd name="T73" fmla="*/ 3 h 292"/>
                  <a:gd name="T74" fmla="*/ 97 w 1720"/>
                  <a:gd name="T75" fmla="*/ 2 h 292"/>
                  <a:gd name="T76" fmla="*/ 103 w 1720"/>
                  <a:gd name="T77" fmla="*/ 1 h 292"/>
                  <a:gd name="T78" fmla="*/ 106 w 1720"/>
                  <a:gd name="T79" fmla="*/ 0 h 292"/>
                  <a:gd name="T80" fmla="*/ 107 w 1720"/>
                  <a:gd name="T81" fmla="*/ 1 h 2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720" h="292">
                    <a:moveTo>
                      <a:pt x="1720" y="16"/>
                    </a:moveTo>
                    <a:lnTo>
                      <a:pt x="1665" y="27"/>
                    </a:lnTo>
                    <a:lnTo>
                      <a:pt x="1614" y="35"/>
                    </a:lnTo>
                    <a:lnTo>
                      <a:pt x="1559" y="44"/>
                    </a:lnTo>
                    <a:lnTo>
                      <a:pt x="1508" y="51"/>
                    </a:lnTo>
                    <a:lnTo>
                      <a:pt x="1453" y="62"/>
                    </a:lnTo>
                    <a:lnTo>
                      <a:pt x="1401" y="71"/>
                    </a:lnTo>
                    <a:lnTo>
                      <a:pt x="1347" y="79"/>
                    </a:lnTo>
                    <a:lnTo>
                      <a:pt x="1295" y="87"/>
                    </a:lnTo>
                    <a:lnTo>
                      <a:pt x="1240" y="95"/>
                    </a:lnTo>
                    <a:lnTo>
                      <a:pt x="1186" y="103"/>
                    </a:lnTo>
                    <a:lnTo>
                      <a:pt x="1134" y="115"/>
                    </a:lnTo>
                    <a:lnTo>
                      <a:pt x="1079" y="122"/>
                    </a:lnTo>
                    <a:lnTo>
                      <a:pt x="1028" y="131"/>
                    </a:lnTo>
                    <a:lnTo>
                      <a:pt x="973" y="142"/>
                    </a:lnTo>
                    <a:lnTo>
                      <a:pt x="922" y="150"/>
                    </a:lnTo>
                    <a:lnTo>
                      <a:pt x="867" y="161"/>
                    </a:lnTo>
                    <a:lnTo>
                      <a:pt x="818" y="168"/>
                    </a:lnTo>
                    <a:lnTo>
                      <a:pt x="766" y="177"/>
                    </a:lnTo>
                    <a:lnTo>
                      <a:pt x="717" y="186"/>
                    </a:lnTo>
                    <a:lnTo>
                      <a:pt x="665" y="193"/>
                    </a:lnTo>
                    <a:lnTo>
                      <a:pt x="616" y="202"/>
                    </a:lnTo>
                    <a:lnTo>
                      <a:pt x="564" y="210"/>
                    </a:lnTo>
                    <a:lnTo>
                      <a:pt x="516" y="218"/>
                    </a:lnTo>
                    <a:lnTo>
                      <a:pt x="463" y="226"/>
                    </a:lnTo>
                    <a:lnTo>
                      <a:pt x="415" y="234"/>
                    </a:lnTo>
                    <a:lnTo>
                      <a:pt x="363" y="242"/>
                    </a:lnTo>
                    <a:lnTo>
                      <a:pt x="314" y="251"/>
                    </a:lnTo>
                    <a:lnTo>
                      <a:pt x="262" y="259"/>
                    </a:lnTo>
                    <a:lnTo>
                      <a:pt x="213" y="267"/>
                    </a:lnTo>
                    <a:lnTo>
                      <a:pt x="161" y="275"/>
                    </a:lnTo>
                    <a:lnTo>
                      <a:pt x="113" y="283"/>
                    </a:lnTo>
                    <a:lnTo>
                      <a:pt x="60" y="292"/>
                    </a:lnTo>
                    <a:lnTo>
                      <a:pt x="47" y="246"/>
                    </a:lnTo>
                    <a:lnTo>
                      <a:pt x="30" y="202"/>
                    </a:lnTo>
                    <a:lnTo>
                      <a:pt x="14" y="156"/>
                    </a:lnTo>
                    <a:lnTo>
                      <a:pt x="0" y="112"/>
                    </a:lnTo>
                    <a:lnTo>
                      <a:pt x="60" y="172"/>
                    </a:lnTo>
                    <a:lnTo>
                      <a:pt x="72" y="172"/>
                    </a:lnTo>
                    <a:lnTo>
                      <a:pt x="82" y="177"/>
                    </a:lnTo>
                    <a:lnTo>
                      <a:pt x="90" y="188"/>
                    </a:lnTo>
                    <a:lnTo>
                      <a:pt x="104" y="193"/>
                    </a:lnTo>
                    <a:lnTo>
                      <a:pt x="235" y="166"/>
                    </a:lnTo>
                    <a:lnTo>
                      <a:pt x="279" y="161"/>
                    </a:lnTo>
                    <a:lnTo>
                      <a:pt x="320" y="152"/>
                    </a:lnTo>
                    <a:lnTo>
                      <a:pt x="363" y="147"/>
                    </a:lnTo>
                    <a:lnTo>
                      <a:pt x="403" y="138"/>
                    </a:lnTo>
                    <a:lnTo>
                      <a:pt x="444" y="133"/>
                    </a:lnTo>
                    <a:lnTo>
                      <a:pt x="488" y="125"/>
                    </a:lnTo>
                    <a:lnTo>
                      <a:pt x="529" y="120"/>
                    </a:lnTo>
                    <a:lnTo>
                      <a:pt x="573" y="115"/>
                    </a:lnTo>
                    <a:lnTo>
                      <a:pt x="614" y="106"/>
                    </a:lnTo>
                    <a:lnTo>
                      <a:pt x="655" y="101"/>
                    </a:lnTo>
                    <a:lnTo>
                      <a:pt x="699" y="95"/>
                    </a:lnTo>
                    <a:lnTo>
                      <a:pt x="739" y="87"/>
                    </a:lnTo>
                    <a:lnTo>
                      <a:pt x="780" y="82"/>
                    </a:lnTo>
                    <a:lnTo>
                      <a:pt x="824" y="76"/>
                    </a:lnTo>
                    <a:lnTo>
                      <a:pt x="865" y="68"/>
                    </a:lnTo>
                    <a:lnTo>
                      <a:pt x="908" y="62"/>
                    </a:lnTo>
                    <a:lnTo>
                      <a:pt x="913" y="79"/>
                    </a:lnTo>
                    <a:lnTo>
                      <a:pt x="922" y="92"/>
                    </a:lnTo>
                    <a:lnTo>
                      <a:pt x="930" y="106"/>
                    </a:lnTo>
                    <a:lnTo>
                      <a:pt x="941" y="117"/>
                    </a:lnTo>
                    <a:lnTo>
                      <a:pt x="987" y="109"/>
                    </a:lnTo>
                    <a:lnTo>
                      <a:pt x="1033" y="101"/>
                    </a:lnTo>
                    <a:lnTo>
                      <a:pt x="1079" y="92"/>
                    </a:lnTo>
                    <a:lnTo>
                      <a:pt x="1126" y="85"/>
                    </a:lnTo>
                    <a:lnTo>
                      <a:pt x="1175" y="79"/>
                    </a:lnTo>
                    <a:lnTo>
                      <a:pt x="1221" y="71"/>
                    </a:lnTo>
                    <a:lnTo>
                      <a:pt x="1268" y="62"/>
                    </a:lnTo>
                    <a:lnTo>
                      <a:pt x="1315" y="57"/>
                    </a:lnTo>
                    <a:lnTo>
                      <a:pt x="1361" y="49"/>
                    </a:lnTo>
                    <a:lnTo>
                      <a:pt x="1410" y="44"/>
                    </a:lnTo>
                    <a:lnTo>
                      <a:pt x="1456" y="39"/>
                    </a:lnTo>
                    <a:lnTo>
                      <a:pt x="1502" y="30"/>
                    </a:lnTo>
                    <a:lnTo>
                      <a:pt x="1548" y="25"/>
                    </a:lnTo>
                    <a:lnTo>
                      <a:pt x="1598" y="16"/>
                    </a:lnTo>
                    <a:lnTo>
                      <a:pt x="1644" y="11"/>
                    </a:lnTo>
                    <a:lnTo>
                      <a:pt x="1690" y="3"/>
                    </a:lnTo>
                    <a:lnTo>
                      <a:pt x="1701" y="0"/>
                    </a:lnTo>
                    <a:lnTo>
                      <a:pt x="1709" y="3"/>
                    </a:lnTo>
                    <a:lnTo>
                      <a:pt x="1715" y="9"/>
                    </a:lnTo>
                    <a:lnTo>
                      <a:pt x="1720" y="16"/>
                    </a:lnTo>
                    <a:close/>
                  </a:path>
                </a:pathLst>
              </a:custGeom>
              <a:solidFill>
                <a:srgbClr val="3FF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56" name="Freeform 99"/>
              <p:cNvSpPr>
                <a:spLocks/>
              </p:cNvSpPr>
              <p:nvPr/>
            </p:nvSpPr>
            <p:spPr bwMode="auto">
              <a:xfrm>
                <a:off x="2597" y="2273"/>
                <a:ext cx="427" cy="96"/>
              </a:xfrm>
              <a:custGeom>
                <a:avLst/>
                <a:gdLst>
                  <a:gd name="T0" fmla="*/ 104 w 1710"/>
                  <a:gd name="T1" fmla="*/ 1 h 385"/>
                  <a:gd name="T2" fmla="*/ 105 w 1710"/>
                  <a:gd name="T3" fmla="*/ 2 h 385"/>
                  <a:gd name="T4" fmla="*/ 106 w 1710"/>
                  <a:gd name="T5" fmla="*/ 3 h 385"/>
                  <a:gd name="T6" fmla="*/ 106 w 1710"/>
                  <a:gd name="T7" fmla="*/ 5 h 385"/>
                  <a:gd name="T8" fmla="*/ 107 w 1710"/>
                  <a:gd name="T9" fmla="*/ 6 h 385"/>
                  <a:gd name="T10" fmla="*/ 100 w 1710"/>
                  <a:gd name="T11" fmla="*/ 8 h 385"/>
                  <a:gd name="T12" fmla="*/ 94 w 1710"/>
                  <a:gd name="T13" fmla="*/ 9 h 385"/>
                  <a:gd name="T14" fmla="*/ 87 w 1710"/>
                  <a:gd name="T15" fmla="*/ 10 h 385"/>
                  <a:gd name="T16" fmla="*/ 81 w 1710"/>
                  <a:gd name="T17" fmla="*/ 11 h 385"/>
                  <a:gd name="T18" fmla="*/ 74 w 1710"/>
                  <a:gd name="T19" fmla="*/ 12 h 385"/>
                  <a:gd name="T20" fmla="*/ 68 w 1710"/>
                  <a:gd name="T21" fmla="*/ 13 h 385"/>
                  <a:gd name="T22" fmla="*/ 61 w 1710"/>
                  <a:gd name="T23" fmla="*/ 14 h 385"/>
                  <a:gd name="T24" fmla="*/ 55 w 1710"/>
                  <a:gd name="T25" fmla="*/ 15 h 385"/>
                  <a:gd name="T26" fmla="*/ 48 w 1710"/>
                  <a:gd name="T27" fmla="*/ 16 h 385"/>
                  <a:gd name="T28" fmla="*/ 42 w 1710"/>
                  <a:gd name="T29" fmla="*/ 17 h 385"/>
                  <a:gd name="T30" fmla="*/ 35 w 1710"/>
                  <a:gd name="T31" fmla="*/ 19 h 385"/>
                  <a:gd name="T32" fmla="*/ 29 w 1710"/>
                  <a:gd name="T33" fmla="*/ 20 h 385"/>
                  <a:gd name="T34" fmla="*/ 23 w 1710"/>
                  <a:gd name="T35" fmla="*/ 21 h 385"/>
                  <a:gd name="T36" fmla="*/ 16 w 1710"/>
                  <a:gd name="T37" fmla="*/ 22 h 385"/>
                  <a:gd name="T38" fmla="*/ 9 w 1710"/>
                  <a:gd name="T39" fmla="*/ 23 h 385"/>
                  <a:gd name="T40" fmla="*/ 3 w 1710"/>
                  <a:gd name="T41" fmla="*/ 24 h 385"/>
                  <a:gd name="T42" fmla="*/ 3 w 1710"/>
                  <a:gd name="T43" fmla="*/ 24 h 385"/>
                  <a:gd name="T44" fmla="*/ 3 w 1710"/>
                  <a:gd name="T45" fmla="*/ 24 h 385"/>
                  <a:gd name="T46" fmla="*/ 2 w 1710"/>
                  <a:gd name="T47" fmla="*/ 24 h 385"/>
                  <a:gd name="T48" fmla="*/ 2 w 1710"/>
                  <a:gd name="T49" fmla="*/ 23 h 385"/>
                  <a:gd name="T50" fmla="*/ 0 w 1710"/>
                  <a:gd name="T51" fmla="*/ 17 h 385"/>
                  <a:gd name="T52" fmla="*/ 6 w 1710"/>
                  <a:gd name="T53" fmla="*/ 16 h 385"/>
                  <a:gd name="T54" fmla="*/ 13 w 1710"/>
                  <a:gd name="T55" fmla="*/ 15 h 385"/>
                  <a:gd name="T56" fmla="*/ 20 w 1710"/>
                  <a:gd name="T57" fmla="*/ 14 h 385"/>
                  <a:gd name="T58" fmla="*/ 26 w 1710"/>
                  <a:gd name="T59" fmla="*/ 13 h 385"/>
                  <a:gd name="T60" fmla="*/ 32 w 1710"/>
                  <a:gd name="T61" fmla="*/ 12 h 385"/>
                  <a:gd name="T62" fmla="*/ 39 w 1710"/>
                  <a:gd name="T63" fmla="*/ 10 h 385"/>
                  <a:gd name="T64" fmla="*/ 45 w 1710"/>
                  <a:gd name="T65" fmla="*/ 9 h 385"/>
                  <a:gd name="T66" fmla="*/ 52 w 1710"/>
                  <a:gd name="T67" fmla="*/ 8 h 385"/>
                  <a:gd name="T68" fmla="*/ 58 w 1710"/>
                  <a:gd name="T69" fmla="*/ 7 h 385"/>
                  <a:gd name="T70" fmla="*/ 65 w 1710"/>
                  <a:gd name="T71" fmla="*/ 6 h 385"/>
                  <a:gd name="T72" fmla="*/ 71 w 1710"/>
                  <a:gd name="T73" fmla="*/ 5 h 385"/>
                  <a:gd name="T74" fmla="*/ 78 w 1710"/>
                  <a:gd name="T75" fmla="*/ 4 h 385"/>
                  <a:gd name="T76" fmla="*/ 84 w 1710"/>
                  <a:gd name="T77" fmla="*/ 3 h 385"/>
                  <a:gd name="T78" fmla="*/ 91 w 1710"/>
                  <a:gd name="T79" fmla="*/ 2 h 385"/>
                  <a:gd name="T80" fmla="*/ 97 w 1710"/>
                  <a:gd name="T81" fmla="*/ 1 h 385"/>
                  <a:gd name="T82" fmla="*/ 104 w 1710"/>
                  <a:gd name="T83" fmla="*/ 0 h 385"/>
                  <a:gd name="T84" fmla="*/ 104 w 1710"/>
                  <a:gd name="T85" fmla="*/ 1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710" h="385">
                    <a:moveTo>
                      <a:pt x="1666" y="14"/>
                    </a:moveTo>
                    <a:lnTo>
                      <a:pt x="1680" y="33"/>
                    </a:lnTo>
                    <a:lnTo>
                      <a:pt x="1694" y="55"/>
                    </a:lnTo>
                    <a:lnTo>
                      <a:pt x="1705" y="77"/>
                    </a:lnTo>
                    <a:lnTo>
                      <a:pt x="1710" y="104"/>
                    </a:lnTo>
                    <a:lnTo>
                      <a:pt x="1606" y="124"/>
                    </a:lnTo>
                    <a:lnTo>
                      <a:pt x="1503" y="140"/>
                    </a:lnTo>
                    <a:lnTo>
                      <a:pt x="1399" y="159"/>
                    </a:lnTo>
                    <a:lnTo>
                      <a:pt x="1296" y="175"/>
                    </a:lnTo>
                    <a:lnTo>
                      <a:pt x="1192" y="194"/>
                    </a:lnTo>
                    <a:lnTo>
                      <a:pt x="1089" y="210"/>
                    </a:lnTo>
                    <a:lnTo>
                      <a:pt x="984" y="230"/>
                    </a:lnTo>
                    <a:lnTo>
                      <a:pt x="881" y="246"/>
                    </a:lnTo>
                    <a:lnTo>
                      <a:pt x="777" y="265"/>
                    </a:lnTo>
                    <a:lnTo>
                      <a:pt x="674" y="281"/>
                    </a:lnTo>
                    <a:lnTo>
                      <a:pt x="570" y="301"/>
                    </a:lnTo>
                    <a:lnTo>
                      <a:pt x="467" y="317"/>
                    </a:lnTo>
                    <a:lnTo>
                      <a:pt x="363" y="333"/>
                    </a:lnTo>
                    <a:lnTo>
                      <a:pt x="257" y="352"/>
                    </a:lnTo>
                    <a:lnTo>
                      <a:pt x="154" y="368"/>
                    </a:lnTo>
                    <a:lnTo>
                      <a:pt x="50" y="385"/>
                    </a:lnTo>
                    <a:lnTo>
                      <a:pt x="48" y="385"/>
                    </a:lnTo>
                    <a:lnTo>
                      <a:pt x="44" y="382"/>
                    </a:lnTo>
                    <a:lnTo>
                      <a:pt x="42" y="379"/>
                    </a:lnTo>
                    <a:lnTo>
                      <a:pt x="39" y="374"/>
                    </a:lnTo>
                    <a:lnTo>
                      <a:pt x="0" y="276"/>
                    </a:lnTo>
                    <a:lnTo>
                      <a:pt x="104" y="257"/>
                    </a:lnTo>
                    <a:lnTo>
                      <a:pt x="207" y="240"/>
                    </a:lnTo>
                    <a:lnTo>
                      <a:pt x="315" y="224"/>
                    </a:lnTo>
                    <a:lnTo>
                      <a:pt x="418" y="205"/>
                    </a:lnTo>
                    <a:lnTo>
                      <a:pt x="522" y="189"/>
                    </a:lnTo>
                    <a:lnTo>
                      <a:pt x="625" y="170"/>
                    </a:lnTo>
                    <a:lnTo>
                      <a:pt x="729" y="154"/>
                    </a:lnTo>
                    <a:lnTo>
                      <a:pt x="832" y="136"/>
                    </a:lnTo>
                    <a:lnTo>
                      <a:pt x="936" y="118"/>
                    </a:lnTo>
                    <a:lnTo>
                      <a:pt x="1039" y="101"/>
                    </a:lnTo>
                    <a:lnTo>
                      <a:pt x="1143" y="85"/>
                    </a:lnTo>
                    <a:lnTo>
                      <a:pt x="1246" y="69"/>
                    </a:lnTo>
                    <a:lnTo>
                      <a:pt x="1350" y="53"/>
                    </a:lnTo>
                    <a:lnTo>
                      <a:pt x="1453" y="33"/>
                    </a:lnTo>
                    <a:lnTo>
                      <a:pt x="1558" y="17"/>
                    </a:lnTo>
                    <a:lnTo>
                      <a:pt x="1661" y="0"/>
                    </a:lnTo>
                    <a:lnTo>
                      <a:pt x="1666" y="14"/>
                    </a:lnTo>
                    <a:close/>
                  </a:path>
                </a:pathLst>
              </a:custGeom>
              <a:solidFill>
                <a:srgbClr val="FFB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57" name="Freeform 100"/>
              <p:cNvSpPr>
                <a:spLocks/>
              </p:cNvSpPr>
              <p:nvPr/>
            </p:nvSpPr>
            <p:spPr bwMode="auto">
              <a:xfrm>
                <a:off x="2586" y="2082"/>
                <a:ext cx="65" cy="169"/>
              </a:xfrm>
              <a:custGeom>
                <a:avLst/>
                <a:gdLst>
                  <a:gd name="T0" fmla="*/ 1 w 262"/>
                  <a:gd name="T1" fmla="*/ 0 h 676"/>
                  <a:gd name="T2" fmla="*/ 16 w 262"/>
                  <a:gd name="T3" fmla="*/ 42 h 676"/>
                  <a:gd name="T4" fmla="*/ 15 w 262"/>
                  <a:gd name="T5" fmla="*/ 42 h 676"/>
                  <a:gd name="T6" fmla="*/ 0 w 262"/>
                  <a:gd name="T7" fmla="*/ 1 h 676"/>
                  <a:gd name="T8" fmla="*/ 1 w 262"/>
                  <a:gd name="T9" fmla="*/ 0 h 6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676">
                    <a:moveTo>
                      <a:pt x="11" y="0"/>
                    </a:moveTo>
                    <a:lnTo>
                      <a:pt x="262" y="669"/>
                    </a:lnTo>
                    <a:lnTo>
                      <a:pt x="251" y="676"/>
                    </a:lnTo>
                    <a:lnTo>
                      <a:pt x="0" y="11"/>
                    </a:lnTo>
                    <a:lnTo>
                      <a:pt x="11"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58" name="Freeform 101"/>
              <p:cNvSpPr>
                <a:spLocks/>
              </p:cNvSpPr>
              <p:nvPr/>
            </p:nvSpPr>
            <p:spPr bwMode="auto">
              <a:xfrm>
                <a:off x="2621" y="2078"/>
                <a:ext cx="65" cy="168"/>
              </a:xfrm>
              <a:custGeom>
                <a:avLst/>
                <a:gdLst>
                  <a:gd name="T0" fmla="*/ 1 w 260"/>
                  <a:gd name="T1" fmla="*/ 0 h 675"/>
                  <a:gd name="T2" fmla="*/ 16 w 260"/>
                  <a:gd name="T3" fmla="*/ 42 h 675"/>
                  <a:gd name="T4" fmla="*/ 16 w 260"/>
                  <a:gd name="T5" fmla="*/ 42 h 675"/>
                  <a:gd name="T6" fmla="*/ 0 w 260"/>
                  <a:gd name="T7" fmla="*/ 1 h 675"/>
                  <a:gd name="T8" fmla="*/ 1 w 260"/>
                  <a:gd name="T9" fmla="*/ 0 h 6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675">
                    <a:moveTo>
                      <a:pt x="8" y="0"/>
                    </a:moveTo>
                    <a:lnTo>
                      <a:pt x="260" y="670"/>
                    </a:lnTo>
                    <a:lnTo>
                      <a:pt x="246" y="675"/>
                    </a:lnTo>
                    <a:lnTo>
                      <a:pt x="0" y="13"/>
                    </a:lnTo>
                    <a:lnTo>
                      <a:pt x="8"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59" name="Freeform 102"/>
              <p:cNvSpPr>
                <a:spLocks/>
              </p:cNvSpPr>
              <p:nvPr/>
            </p:nvSpPr>
            <p:spPr bwMode="auto">
              <a:xfrm>
                <a:off x="2652" y="2071"/>
                <a:ext cx="69" cy="168"/>
              </a:xfrm>
              <a:custGeom>
                <a:avLst/>
                <a:gdLst>
                  <a:gd name="T0" fmla="*/ 1 w 276"/>
                  <a:gd name="T1" fmla="*/ 0 h 670"/>
                  <a:gd name="T2" fmla="*/ 17 w 276"/>
                  <a:gd name="T3" fmla="*/ 42 h 670"/>
                  <a:gd name="T4" fmla="*/ 17 w 276"/>
                  <a:gd name="T5" fmla="*/ 42 h 670"/>
                  <a:gd name="T6" fmla="*/ 0 w 276"/>
                  <a:gd name="T7" fmla="*/ 1 h 670"/>
                  <a:gd name="T8" fmla="*/ 1 w 276"/>
                  <a:gd name="T9" fmla="*/ 0 h 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670">
                    <a:moveTo>
                      <a:pt x="9" y="0"/>
                    </a:moveTo>
                    <a:lnTo>
                      <a:pt x="276" y="665"/>
                    </a:lnTo>
                    <a:lnTo>
                      <a:pt x="265" y="670"/>
                    </a:lnTo>
                    <a:lnTo>
                      <a:pt x="0" y="13"/>
                    </a:lnTo>
                    <a:lnTo>
                      <a:pt x="9"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60" name="Freeform 103"/>
              <p:cNvSpPr>
                <a:spLocks/>
              </p:cNvSpPr>
              <p:nvPr/>
            </p:nvSpPr>
            <p:spPr bwMode="auto">
              <a:xfrm>
                <a:off x="2705" y="2066"/>
                <a:ext cx="75" cy="158"/>
              </a:xfrm>
              <a:custGeom>
                <a:avLst/>
                <a:gdLst>
                  <a:gd name="T0" fmla="*/ 1 w 299"/>
                  <a:gd name="T1" fmla="*/ 0 h 633"/>
                  <a:gd name="T2" fmla="*/ 19 w 299"/>
                  <a:gd name="T3" fmla="*/ 39 h 633"/>
                  <a:gd name="T4" fmla="*/ 18 w 299"/>
                  <a:gd name="T5" fmla="*/ 39 h 633"/>
                  <a:gd name="T6" fmla="*/ 0 w 299"/>
                  <a:gd name="T7" fmla="*/ 1 h 633"/>
                  <a:gd name="T8" fmla="*/ 1 w 299"/>
                  <a:gd name="T9" fmla="*/ 0 h 6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 h="633">
                    <a:moveTo>
                      <a:pt x="10" y="0"/>
                    </a:moveTo>
                    <a:lnTo>
                      <a:pt x="299" y="626"/>
                    </a:lnTo>
                    <a:lnTo>
                      <a:pt x="285" y="633"/>
                    </a:lnTo>
                    <a:lnTo>
                      <a:pt x="0" y="17"/>
                    </a:lnTo>
                    <a:lnTo>
                      <a:pt x="10"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61" name="Freeform 104"/>
              <p:cNvSpPr>
                <a:spLocks/>
              </p:cNvSpPr>
              <p:nvPr/>
            </p:nvSpPr>
            <p:spPr bwMode="auto">
              <a:xfrm>
                <a:off x="3055" y="2028"/>
                <a:ext cx="105" cy="143"/>
              </a:xfrm>
              <a:custGeom>
                <a:avLst/>
                <a:gdLst>
                  <a:gd name="T0" fmla="*/ 0 w 420"/>
                  <a:gd name="T1" fmla="*/ 0 h 572"/>
                  <a:gd name="T2" fmla="*/ 26 w 420"/>
                  <a:gd name="T3" fmla="*/ 35 h 572"/>
                  <a:gd name="T4" fmla="*/ 26 w 420"/>
                  <a:gd name="T5" fmla="*/ 36 h 572"/>
                  <a:gd name="T6" fmla="*/ 0 w 420"/>
                  <a:gd name="T7" fmla="*/ 1 h 572"/>
                  <a:gd name="T8" fmla="*/ 0 w 420"/>
                  <a:gd name="T9" fmla="*/ 1 h 572"/>
                  <a:gd name="T10" fmla="*/ 0 w 420"/>
                  <a:gd name="T11" fmla="*/ 1 h 572"/>
                  <a:gd name="T12" fmla="*/ 0 w 420"/>
                  <a:gd name="T13" fmla="*/ 0 h 572"/>
                  <a:gd name="T14" fmla="*/ 0 w 420"/>
                  <a:gd name="T15" fmla="*/ 0 h 5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20" h="572">
                    <a:moveTo>
                      <a:pt x="0" y="0"/>
                    </a:moveTo>
                    <a:lnTo>
                      <a:pt x="420" y="561"/>
                    </a:lnTo>
                    <a:lnTo>
                      <a:pt x="409" y="572"/>
                    </a:lnTo>
                    <a:lnTo>
                      <a:pt x="0" y="18"/>
                    </a:lnTo>
                    <a:lnTo>
                      <a:pt x="0" y="16"/>
                    </a:lnTo>
                    <a:lnTo>
                      <a:pt x="0" y="7"/>
                    </a:lnTo>
                    <a:lnTo>
                      <a:pt x="0" y="2"/>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62" name="Freeform 105"/>
              <p:cNvSpPr>
                <a:spLocks/>
              </p:cNvSpPr>
              <p:nvPr/>
            </p:nvSpPr>
            <p:spPr bwMode="auto">
              <a:xfrm>
                <a:off x="3087" y="2026"/>
                <a:ext cx="111" cy="140"/>
              </a:xfrm>
              <a:custGeom>
                <a:avLst/>
                <a:gdLst>
                  <a:gd name="T0" fmla="*/ 0 w 441"/>
                  <a:gd name="T1" fmla="*/ 0 h 561"/>
                  <a:gd name="T2" fmla="*/ 28 w 441"/>
                  <a:gd name="T3" fmla="*/ 34 h 561"/>
                  <a:gd name="T4" fmla="*/ 27 w 441"/>
                  <a:gd name="T5" fmla="*/ 35 h 561"/>
                  <a:gd name="T6" fmla="*/ 0 w 441"/>
                  <a:gd name="T7" fmla="*/ 1 h 561"/>
                  <a:gd name="T8" fmla="*/ 0 w 441"/>
                  <a:gd name="T9" fmla="*/ 0 h 5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561">
                    <a:moveTo>
                      <a:pt x="0" y="0"/>
                    </a:moveTo>
                    <a:lnTo>
                      <a:pt x="441" y="547"/>
                    </a:lnTo>
                    <a:lnTo>
                      <a:pt x="430" y="561"/>
                    </a:lnTo>
                    <a:lnTo>
                      <a:pt x="0" y="21"/>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63" name="Freeform 106"/>
              <p:cNvSpPr>
                <a:spLocks/>
              </p:cNvSpPr>
              <p:nvPr/>
            </p:nvSpPr>
            <p:spPr bwMode="auto">
              <a:xfrm>
                <a:off x="3120" y="2020"/>
                <a:ext cx="110" cy="134"/>
              </a:xfrm>
              <a:custGeom>
                <a:avLst/>
                <a:gdLst>
                  <a:gd name="T0" fmla="*/ 0 w 441"/>
                  <a:gd name="T1" fmla="*/ 0 h 537"/>
                  <a:gd name="T2" fmla="*/ 27 w 441"/>
                  <a:gd name="T3" fmla="*/ 32 h 537"/>
                  <a:gd name="T4" fmla="*/ 27 w 441"/>
                  <a:gd name="T5" fmla="*/ 33 h 537"/>
                  <a:gd name="T6" fmla="*/ 0 w 441"/>
                  <a:gd name="T7" fmla="*/ 1 h 537"/>
                  <a:gd name="T8" fmla="*/ 0 w 441"/>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537">
                    <a:moveTo>
                      <a:pt x="0" y="0"/>
                    </a:moveTo>
                    <a:lnTo>
                      <a:pt x="441" y="517"/>
                    </a:lnTo>
                    <a:lnTo>
                      <a:pt x="430" y="537"/>
                    </a:lnTo>
                    <a:lnTo>
                      <a:pt x="0" y="22"/>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210" name="Group 107"/>
            <p:cNvGrpSpPr>
              <a:grpSpLocks/>
            </p:cNvGrpSpPr>
            <p:nvPr/>
          </p:nvGrpSpPr>
          <p:grpSpPr bwMode="auto">
            <a:xfrm rot="-3214438">
              <a:off x="3801" y="903"/>
              <a:ext cx="461" cy="480"/>
              <a:chOff x="3481" y="3030"/>
              <a:chExt cx="1115" cy="1118"/>
            </a:xfrm>
          </p:grpSpPr>
          <p:sp>
            <p:nvSpPr>
              <p:cNvPr id="7212" name="Freeform 108"/>
              <p:cNvSpPr>
                <a:spLocks/>
              </p:cNvSpPr>
              <p:nvPr/>
            </p:nvSpPr>
            <p:spPr bwMode="auto">
              <a:xfrm>
                <a:off x="3502" y="3068"/>
                <a:ext cx="1045" cy="1051"/>
              </a:xfrm>
              <a:custGeom>
                <a:avLst/>
                <a:gdLst>
                  <a:gd name="T0" fmla="*/ 199 w 4179"/>
                  <a:gd name="T1" fmla="*/ 222 h 4201"/>
                  <a:gd name="T2" fmla="*/ 191 w 4179"/>
                  <a:gd name="T3" fmla="*/ 197 h 4201"/>
                  <a:gd name="T4" fmla="*/ 226 w 4179"/>
                  <a:gd name="T5" fmla="*/ 192 h 4201"/>
                  <a:gd name="T6" fmla="*/ 200 w 4179"/>
                  <a:gd name="T7" fmla="*/ 159 h 4201"/>
                  <a:gd name="T8" fmla="*/ 161 w 4179"/>
                  <a:gd name="T9" fmla="*/ 173 h 4201"/>
                  <a:gd name="T10" fmla="*/ 153 w 4179"/>
                  <a:gd name="T11" fmla="*/ 148 h 4201"/>
                  <a:gd name="T12" fmla="*/ 189 w 4179"/>
                  <a:gd name="T13" fmla="*/ 143 h 4201"/>
                  <a:gd name="T14" fmla="*/ 170 w 4179"/>
                  <a:gd name="T15" fmla="*/ 118 h 4201"/>
                  <a:gd name="T16" fmla="*/ 173 w 4179"/>
                  <a:gd name="T17" fmla="*/ 125 h 4201"/>
                  <a:gd name="T18" fmla="*/ 111 w 4179"/>
                  <a:gd name="T19" fmla="*/ 110 h 4201"/>
                  <a:gd name="T20" fmla="*/ 121 w 4179"/>
                  <a:gd name="T21" fmla="*/ 107 h 4201"/>
                  <a:gd name="T22" fmla="*/ 166 w 4179"/>
                  <a:gd name="T23" fmla="*/ 112 h 4201"/>
                  <a:gd name="T24" fmla="*/ 140 w 4179"/>
                  <a:gd name="T25" fmla="*/ 78 h 4201"/>
                  <a:gd name="T26" fmla="*/ 101 w 4179"/>
                  <a:gd name="T27" fmla="*/ 93 h 4201"/>
                  <a:gd name="T28" fmla="*/ 94 w 4179"/>
                  <a:gd name="T29" fmla="*/ 68 h 4201"/>
                  <a:gd name="T30" fmla="*/ 129 w 4179"/>
                  <a:gd name="T31" fmla="*/ 63 h 4201"/>
                  <a:gd name="T32" fmla="*/ 73 w 4179"/>
                  <a:gd name="T33" fmla="*/ 54 h 4201"/>
                  <a:gd name="T34" fmla="*/ 66 w 4179"/>
                  <a:gd name="T35" fmla="*/ 29 h 4201"/>
                  <a:gd name="T36" fmla="*/ 99 w 4179"/>
                  <a:gd name="T37" fmla="*/ 24 h 4201"/>
                  <a:gd name="T38" fmla="*/ 84 w 4179"/>
                  <a:gd name="T39" fmla="*/ 9 h 4201"/>
                  <a:gd name="T40" fmla="*/ 45 w 4179"/>
                  <a:gd name="T41" fmla="*/ 24 h 4201"/>
                  <a:gd name="T42" fmla="*/ 30 w 4179"/>
                  <a:gd name="T43" fmla="*/ 0 h 4201"/>
                  <a:gd name="T44" fmla="*/ 27 w 4179"/>
                  <a:gd name="T45" fmla="*/ 0 h 4201"/>
                  <a:gd name="T46" fmla="*/ 24 w 4179"/>
                  <a:gd name="T47" fmla="*/ 1 h 4201"/>
                  <a:gd name="T48" fmla="*/ 19 w 4179"/>
                  <a:gd name="T49" fmla="*/ 1 h 4201"/>
                  <a:gd name="T50" fmla="*/ 14 w 4179"/>
                  <a:gd name="T51" fmla="*/ 2 h 4201"/>
                  <a:gd name="T52" fmla="*/ 8 w 4179"/>
                  <a:gd name="T53" fmla="*/ 3 h 4201"/>
                  <a:gd name="T54" fmla="*/ 4 w 4179"/>
                  <a:gd name="T55" fmla="*/ 4 h 4201"/>
                  <a:gd name="T56" fmla="*/ 1 w 4179"/>
                  <a:gd name="T57" fmla="*/ 5 h 4201"/>
                  <a:gd name="T58" fmla="*/ 0 w 4179"/>
                  <a:gd name="T59" fmla="*/ 5 h 4201"/>
                  <a:gd name="T60" fmla="*/ 72 w 4179"/>
                  <a:gd name="T61" fmla="*/ 91 h 4201"/>
                  <a:gd name="T62" fmla="*/ 126 w 4179"/>
                  <a:gd name="T63" fmla="*/ 186 h 4201"/>
                  <a:gd name="T64" fmla="*/ 261 w 4179"/>
                  <a:gd name="T65" fmla="*/ 239 h 4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79" h="4201">
                    <a:moveTo>
                      <a:pt x="3876" y="3410"/>
                    </a:moveTo>
                    <a:lnTo>
                      <a:pt x="3181" y="3544"/>
                    </a:lnTo>
                    <a:lnTo>
                      <a:pt x="2895" y="3172"/>
                    </a:lnTo>
                    <a:lnTo>
                      <a:pt x="3061" y="3147"/>
                    </a:lnTo>
                    <a:lnTo>
                      <a:pt x="3045" y="3126"/>
                    </a:lnTo>
                    <a:lnTo>
                      <a:pt x="3617" y="3068"/>
                    </a:lnTo>
                    <a:lnTo>
                      <a:pt x="3213" y="2534"/>
                    </a:lnTo>
                    <a:lnTo>
                      <a:pt x="3197" y="2534"/>
                    </a:lnTo>
                    <a:lnTo>
                      <a:pt x="3269" y="2634"/>
                    </a:lnTo>
                    <a:lnTo>
                      <a:pt x="2567" y="2767"/>
                    </a:lnTo>
                    <a:lnTo>
                      <a:pt x="2287" y="2395"/>
                    </a:lnTo>
                    <a:lnTo>
                      <a:pt x="2449" y="2371"/>
                    </a:lnTo>
                    <a:lnTo>
                      <a:pt x="2433" y="2349"/>
                    </a:lnTo>
                    <a:lnTo>
                      <a:pt x="3015" y="2289"/>
                    </a:lnTo>
                    <a:lnTo>
                      <a:pt x="3068" y="2343"/>
                    </a:lnTo>
                    <a:lnTo>
                      <a:pt x="2724" y="1890"/>
                    </a:lnTo>
                    <a:lnTo>
                      <a:pt x="2689" y="1893"/>
                    </a:lnTo>
                    <a:lnTo>
                      <a:pt x="2762" y="1991"/>
                    </a:lnTo>
                    <a:lnTo>
                      <a:pt x="2061" y="2126"/>
                    </a:lnTo>
                    <a:lnTo>
                      <a:pt x="1779" y="1751"/>
                    </a:lnTo>
                    <a:lnTo>
                      <a:pt x="1945" y="1730"/>
                    </a:lnTo>
                    <a:lnTo>
                      <a:pt x="1929" y="1708"/>
                    </a:lnTo>
                    <a:lnTo>
                      <a:pt x="2507" y="1651"/>
                    </a:lnTo>
                    <a:lnTo>
                      <a:pt x="2654" y="1793"/>
                    </a:lnTo>
                    <a:lnTo>
                      <a:pt x="2246" y="1252"/>
                    </a:lnTo>
                    <a:lnTo>
                      <a:pt x="2243" y="1252"/>
                    </a:lnTo>
                    <a:lnTo>
                      <a:pt x="2317" y="1352"/>
                    </a:lnTo>
                    <a:lnTo>
                      <a:pt x="1613" y="1486"/>
                    </a:lnTo>
                    <a:lnTo>
                      <a:pt x="1331" y="1114"/>
                    </a:lnTo>
                    <a:lnTo>
                      <a:pt x="1497" y="1090"/>
                    </a:lnTo>
                    <a:lnTo>
                      <a:pt x="1481" y="1067"/>
                    </a:lnTo>
                    <a:lnTo>
                      <a:pt x="2061" y="1010"/>
                    </a:lnTo>
                    <a:lnTo>
                      <a:pt x="1846" y="728"/>
                    </a:lnTo>
                    <a:lnTo>
                      <a:pt x="1168" y="859"/>
                    </a:lnTo>
                    <a:lnTo>
                      <a:pt x="885" y="483"/>
                    </a:lnTo>
                    <a:lnTo>
                      <a:pt x="1049" y="462"/>
                    </a:lnTo>
                    <a:lnTo>
                      <a:pt x="1035" y="441"/>
                    </a:lnTo>
                    <a:lnTo>
                      <a:pt x="1586" y="383"/>
                    </a:lnTo>
                    <a:lnTo>
                      <a:pt x="1405" y="141"/>
                    </a:lnTo>
                    <a:lnTo>
                      <a:pt x="1347" y="147"/>
                    </a:lnTo>
                    <a:lnTo>
                      <a:pt x="1421" y="247"/>
                    </a:lnTo>
                    <a:lnTo>
                      <a:pt x="717" y="381"/>
                    </a:lnTo>
                    <a:lnTo>
                      <a:pt x="435" y="9"/>
                    </a:lnTo>
                    <a:lnTo>
                      <a:pt x="475" y="4"/>
                    </a:lnTo>
                    <a:lnTo>
                      <a:pt x="459" y="0"/>
                    </a:lnTo>
                    <a:lnTo>
                      <a:pt x="437" y="0"/>
                    </a:lnTo>
                    <a:lnTo>
                      <a:pt x="407" y="4"/>
                    </a:lnTo>
                    <a:lnTo>
                      <a:pt x="375" y="9"/>
                    </a:lnTo>
                    <a:lnTo>
                      <a:pt x="336" y="14"/>
                    </a:lnTo>
                    <a:lnTo>
                      <a:pt x="299" y="20"/>
                    </a:lnTo>
                    <a:lnTo>
                      <a:pt x="255" y="27"/>
                    </a:lnTo>
                    <a:lnTo>
                      <a:pt x="215" y="36"/>
                    </a:lnTo>
                    <a:lnTo>
                      <a:pt x="174" y="44"/>
                    </a:lnTo>
                    <a:lnTo>
                      <a:pt x="133" y="52"/>
                    </a:lnTo>
                    <a:lnTo>
                      <a:pt x="98" y="60"/>
                    </a:lnTo>
                    <a:lnTo>
                      <a:pt x="65" y="66"/>
                    </a:lnTo>
                    <a:lnTo>
                      <a:pt x="38" y="74"/>
                    </a:lnTo>
                    <a:lnTo>
                      <a:pt x="19" y="76"/>
                    </a:lnTo>
                    <a:lnTo>
                      <a:pt x="6" y="82"/>
                    </a:lnTo>
                    <a:lnTo>
                      <a:pt x="0" y="82"/>
                    </a:lnTo>
                    <a:lnTo>
                      <a:pt x="913" y="1442"/>
                    </a:lnTo>
                    <a:lnTo>
                      <a:pt x="1151" y="1456"/>
                    </a:lnTo>
                    <a:lnTo>
                      <a:pt x="2211" y="2826"/>
                    </a:lnTo>
                    <a:lnTo>
                      <a:pt x="2017" y="2976"/>
                    </a:lnTo>
                    <a:lnTo>
                      <a:pt x="2925" y="4201"/>
                    </a:lnTo>
                    <a:lnTo>
                      <a:pt x="4179" y="3812"/>
                    </a:lnTo>
                    <a:lnTo>
                      <a:pt x="3876" y="3410"/>
                    </a:lnTo>
                    <a:close/>
                  </a:path>
                </a:pathLst>
              </a:custGeom>
              <a:solidFill>
                <a:srgbClr val="7FDD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 name="Freeform 109"/>
              <p:cNvSpPr>
                <a:spLocks/>
              </p:cNvSpPr>
              <p:nvPr/>
            </p:nvSpPr>
            <p:spPr bwMode="auto">
              <a:xfrm>
                <a:off x="3621" y="3064"/>
                <a:ext cx="33" cy="5"/>
              </a:xfrm>
              <a:custGeom>
                <a:avLst/>
                <a:gdLst>
                  <a:gd name="T0" fmla="*/ 8 w 133"/>
                  <a:gd name="T1" fmla="*/ 1 h 20"/>
                  <a:gd name="T2" fmla="*/ 8 w 133"/>
                  <a:gd name="T3" fmla="*/ 0 h 20"/>
                  <a:gd name="T4" fmla="*/ 0 w 133"/>
                  <a:gd name="T5" fmla="*/ 1 h 20"/>
                  <a:gd name="T6" fmla="*/ 0 w 133"/>
                  <a:gd name="T7" fmla="*/ 1 h 20"/>
                  <a:gd name="T8" fmla="*/ 0 w 133"/>
                  <a:gd name="T9" fmla="*/ 1 h 20"/>
                  <a:gd name="T10" fmla="*/ 8 w 133"/>
                  <a:gd name="T11" fmla="*/ 1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3" h="20">
                    <a:moveTo>
                      <a:pt x="133" y="11"/>
                    </a:moveTo>
                    <a:lnTo>
                      <a:pt x="126" y="0"/>
                    </a:lnTo>
                    <a:lnTo>
                      <a:pt x="0" y="20"/>
                    </a:lnTo>
                    <a:lnTo>
                      <a:pt x="3" y="20"/>
                    </a:lnTo>
                    <a:lnTo>
                      <a:pt x="6" y="20"/>
                    </a:lnTo>
                    <a:lnTo>
                      <a:pt x="133"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 name="Freeform 110"/>
              <p:cNvSpPr>
                <a:spLocks/>
              </p:cNvSpPr>
              <p:nvPr/>
            </p:nvSpPr>
            <p:spPr bwMode="auto">
              <a:xfrm>
                <a:off x="3611" y="3067"/>
                <a:ext cx="246" cy="96"/>
              </a:xfrm>
              <a:custGeom>
                <a:avLst/>
                <a:gdLst>
                  <a:gd name="T0" fmla="*/ 17 w 986"/>
                  <a:gd name="T1" fmla="*/ 24 h 386"/>
                  <a:gd name="T2" fmla="*/ 61 w 986"/>
                  <a:gd name="T3" fmla="*/ 16 h 386"/>
                  <a:gd name="T4" fmla="*/ 57 w 986"/>
                  <a:gd name="T5" fmla="*/ 9 h 386"/>
                  <a:gd name="T6" fmla="*/ 20 w 986"/>
                  <a:gd name="T7" fmla="*/ 13 h 386"/>
                  <a:gd name="T8" fmla="*/ 11 w 986"/>
                  <a:gd name="T9" fmla="*/ 0 h 386"/>
                  <a:gd name="T10" fmla="*/ 3 w 986"/>
                  <a:gd name="T11" fmla="*/ 0 h 386"/>
                  <a:gd name="T12" fmla="*/ 3 w 986"/>
                  <a:gd name="T13" fmla="*/ 0 h 386"/>
                  <a:gd name="T14" fmla="*/ 2 w 986"/>
                  <a:gd name="T15" fmla="*/ 0 h 386"/>
                  <a:gd name="T16" fmla="*/ 0 w 986"/>
                  <a:gd name="T17" fmla="*/ 1 h 386"/>
                  <a:gd name="T18" fmla="*/ 17 w 986"/>
                  <a:gd name="T19" fmla="*/ 24 h 3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6" h="386">
                    <a:moveTo>
                      <a:pt x="282" y="386"/>
                    </a:moveTo>
                    <a:lnTo>
                      <a:pt x="986" y="252"/>
                    </a:lnTo>
                    <a:lnTo>
                      <a:pt x="912" y="152"/>
                    </a:lnTo>
                    <a:lnTo>
                      <a:pt x="328" y="206"/>
                    </a:lnTo>
                    <a:lnTo>
                      <a:pt x="173" y="0"/>
                    </a:lnTo>
                    <a:lnTo>
                      <a:pt x="46" y="9"/>
                    </a:lnTo>
                    <a:lnTo>
                      <a:pt x="43" y="9"/>
                    </a:lnTo>
                    <a:lnTo>
                      <a:pt x="40" y="9"/>
                    </a:lnTo>
                    <a:lnTo>
                      <a:pt x="0" y="14"/>
                    </a:lnTo>
                    <a:lnTo>
                      <a:pt x="282" y="386"/>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 name="Freeform 111"/>
              <p:cNvSpPr>
                <a:spLocks/>
              </p:cNvSpPr>
              <p:nvPr/>
            </p:nvSpPr>
            <p:spPr bwMode="auto">
              <a:xfrm>
                <a:off x="3648" y="3044"/>
                <a:ext cx="146" cy="20"/>
              </a:xfrm>
              <a:custGeom>
                <a:avLst/>
                <a:gdLst>
                  <a:gd name="T0" fmla="*/ 0 w 580"/>
                  <a:gd name="T1" fmla="*/ 4 h 81"/>
                  <a:gd name="T2" fmla="*/ 1 w 580"/>
                  <a:gd name="T3" fmla="*/ 5 h 81"/>
                  <a:gd name="T4" fmla="*/ 37 w 580"/>
                  <a:gd name="T5" fmla="*/ 0 h 81"/>
                  <a:gd name="T6" fmla="*/ 0 w 580"/>
                  <a:gd name="T7" fmla="*/ 4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0" h="81">
                    <a:moveTo>
                      <a:pt x="0" y="60"/>
                    </a:moveTo>
                    <a:lnTo>
                      <a:pt x="16" y="81"/>
                    </a:lnTo>
                    <a:lnTo>
                      <a:pt x="580" y="0"/>
                    </a:lnTo>
                    <a:lnTo>
                      <a:pt x="0" y="6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 name="Freeform 112"/>
              <p:cNvSpPr>
                <a:spLocks/>
              </p:cNvSpPr>
              <p:nvPr/>
            </p:nvSpPr>
            <p:spPr bwMode="auto">
              <a:xfrm>
                <a:off x="3794" y="3044"/>
                <a:ext cx="59" cy="60"/>
              </a:xfrm>
              <a:custGeom>
                <a:avLst/>
                <a:gdLst>
                  <a:gd name="T0" fmla="*/ 15 w 240"/>
                  <a:gd name="T1" fmla="*/ 15 h 238"/>
                  <a:gd name="T2" fmla="*/ 0 w 240"/>
                  <a:gd name="T3" fmla="*/ 0 h 238"/>
                  <a:gd name="T4" fmla="*/ 7 w 240"/>
                  <a:gd name="T5" fmla="*/ 10 h 238"/>
                  <a:gd name="T6" fmla="*/ 15 w 240"/>
                  <a:gd name="T7" fmla="*/ 15 h 2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0" h="238">
                    <a:moveTo>
                      <a:pt x="240" y="238"/>
                    </a:moveTo>
                    <a:lnTo>
                      <a:pt x="0" y="0"/>
                    </a:lnTo>
                    <a:lnTo>
                      <a:pt x="117" y="157"/>
                    </a:lnTo>
                    <a:lnTo>
                      <a:pt x="240"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 name="Freeform 113"/>
              <p:cNvSpPr>
                <a:spLocks/>
              </p:cNvSpPr>
              <p:nvPr/>
            </p:nvSpPr>
            <p:spPr bwMode="auto">
              <a:xfrm>
                <a:off x="3823" y="3083"/>
                <a:ext cx="30" cy="22"/>
              </a:xfrm>
              <a:custGeom>
                <a:avLst/>
                <a:gdLst>
                  <a:gd name="T0" fmla="*/ 4 w 123"/>
                  <a:gd name="T1" fmla="*/ 6 h 87"/>
                  <a:gd name="T2" fmla="*/ 7 w 123"/>
                  <a:gd name="T3" fmla="*/ 5 h 87"/>
                  <a:gd name="T4" fmla="*/ 0 w 123"/>
                  <a:gd name="T5" fmla="*/ 0 h 87"/>
                  <a:gd name="T6" fmla="*/ 4 w 123"/>
                  <a:gd name="T7" fmla="*/ 6 h 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3" h="87">
                    <a:moveTo>
                      <a:pt x="65" y="87"/>
                    </a:moveTo>
                    <a:lnTo>
                      <a:pt x="123" y="81"/>
                    </a:lnTo>
                    <a:lnTo>
                      <a:pt x="0" y="0"/>
                    </a:lnTo>
                    <a:lnTo>
                      <a:pt x="65" y="87"/>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8" name="Freeform 114"/>
              <p:cNvSpPr>
                <a:spLocks/>
              </p:cNvSpPr>
              <p:nvPr/>
            </p:nvSpPr>
            <p:spPr bwMode="auto">
              <a:xfrm>
                <a:off x="3652" y="3044"/>
                <a:ext cx="171" cy="39"/>
              </a:xfrm>
              <a:custGeom>
                <a:avLst/>
                <a:gdLst>
                  <a:gd name="T0" fmla="*/ 34 w 681"/>
                  <a:gd name="T1" fmla="*/ 4 h 157"/>
                  <a:gd name="T2" fmla="*/ 43 w 681"/>
                  <a:gd name="T3" fmla="*/ 10 h 157"/>
                  <a:gd name="T4" fmla="*/ 36 w 681"/>
                  <a:gd name="T5" fmla="*/ 0 h 157"/>
                  <a:gd name="T6" fmla="*/ 0 w 681"/>
                  <a:gd name="T7" fmla="*/ 5 h 157"/>
                  <a:gd name="T8" fmla="*/ 1 w 681"/>
                  <a:gd name="T9" fmla="*/ 6 h 157"/>
                  <a:gd name="T10" fmla="*/ 34 w 681"/>
                  <a:gd name="T11" fmla="*/ 4 h 1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81" h="157">
                    <a:moveTo>
                      <a:pt x="534" y="60"/>
                    </a:moveTo>
                    <a:lnTo>
                      <a:pt x="681" y="157"/>
                    </a:lnTo>
                    <a:lnTo>
                      <a:pt x="564" y="0"/>
                    </a:lnTo>
                    <a:lnTo>
                      <a:pt x="0" y="81"/>
                    </a:lnTo>
                    <a:lnTo>
                      <a:pt x="7" y="92"/>
                    </a:lnTo>
                    <a:lnTo>
                      <a:pt x="534" y="60"/>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 name="Freeform 115"/>
              <p:cNvSpPr>
                <a:spLocks/>
              </p:cNvSpPr>
              <p:nvPr/>
            </p:nvSpPr>
            <p:spPr bwMode="auto">
              <a:xfrm>
                <a:off x="3654" y="3059"/>
                <a:ext cx="185" cy="60"/>
              </a:xfrm>
              <a:custGeom>
                <a:avLst/>
                <a:gdLst>
                  <a:gd name="T0" fmla="*/ 33 w 739"/>
                  <a:gd name="T1" fmla="*/ 0 h 238"/>
                  <a:gd name="T2" fmla="*/ 0 w 739"/>
                  <a:gd name="T3" fmla="*/ 2 h 238"/>
                  <a:gd name="T4" fmla="*/ 10 w 739"/>
                  <a:gd name="T5" fmla="*/ 15 h 238"/>
                  <a:gd name="T6" fmla="*/ 46 w 739"/>
                  <a:gd name="T7" fmla="*/ 12 h 238"/>
                  <a:gd name="T8" fmla="*/ 42 w 739"/>
                  <a:gd name="T9" fmla="*/ 6 h 238"/>
                  <a:gd name="T10" fmla="*/ 33 w 739"/>
                  <a:gd name="T11" fmla="*/ 0 h 2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9" h="238">
                    <a:moveTo>
                      <a:pt x="527" y="0"/>
                    </a:moveTo>
                    <a:lnTo>
                      <a:pt x="0" y="32"/>
                    </a:lnTo>
                    <a:lnTo>
                      <a:pt x="155" y="238"/>
                    </a:lnTo>
                    <a:lnTo>
                      <a:pt x="739" y="184"/>
                    </a:lnTo>
                    <a:lnTo>
                      <a:pt x="674" y="97"/>
                    </a:lnTo>
                    <a:lnTo>
                      <a:pt x="527" y="0"/>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 name="Freeform 116"/>
              <p:cNvSpPr>
                <a:spLocks/>
              </p:cNvSpPr>
              <p:nvPr/>
            </p:nvSpPr>
            <p:spPr bwMode="auto">
              <a:xfrm>
                <a:off x="3945" y="3224"/>
                <a:ext cx="25" cy="26"/>
              </a:xfrm>
              <a:custGeom>
                <a:avLst/>
                <a:gdLst>
                  <a:gd name="T0" fmla="*/ 5 w 101"/>
                  <a:gd name="T1" fmla="*/ 7 h 103"/>
                  <a:gd name="T2" fmla="*/ 6 w 101"/>
                  <a:gd name="T3" fmla="*/ 6 h 103"/>
                  <a:gd name="T4" fmla="*/ 2 w 101"/>
                  <a:gd name="T5" fmla="*/ 0 h 103"/>
                  <a:gd name="T6" fmla="*/ 0 w 101"/>
                  <a:gd name="T7" fmla="*/ 0 h 103"/>
                  <a:gd name="T8" fmla="*/ 5 w 101"/>
                  <a:gd name="T9" fmla="*/ 7 h 1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103">
                    <a:moveTo>
                      <a:pt x="76" y="103"/>
                    </a:moveTo>
                    <a:lnTo>
                      <a:pt x="101" y="98"/>
                    </a:lnTo>
                    <a:lnTo>
                      <a:pt x="28" y="0"/>
                    </a:lnTo>
                    <a:lnTo>
                      <a:pt x="0" y="3"/>
                    </a:lnTo>
                    <a:lnTo>
                      <a:pt x="76"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 name="Freeform 117"/>
              <p:cNvSpPr>
                <a:spLocks/>
              </p:cNvSpPr>
              <p:nvPr/>
            </p:nvSpPr>
            <p:spPr bwMode="auto">
              <a:xfrm>
                <a:off x="3724" y="3184"/>
                <a:ext cx="240" cy="99"/>
              </a:xfrm>
              <a:custGeom>
                <a:avLst/>
                <a:gdLst>
                  <a:gd name="T0" fmla="*/ 20 w 961"/>
                  <a:gd name="T1" fmla="*/ 13 h 397"/>
                  <a:gd name="T2" fmla="*/ 10 w 961"/>
                  <a:gd name="T3" fmla="*/ 0 h 397"/>
                  <a:gd name="T4" fmla="*/ 0 w 961"/>
                  <a:gd name="T5" fmla="*/ 1 h 397"/>
                  <a:gd name="T6" fmla="*/ 18 w 961"/>
                  <a:gd name="T7" fmla="*/ 25 h 397"/>
                  <a:gd name="T8" fmla="*/ 60 w 961"/>
                  <a:gd name="T9" fmla="*/ 16 h 397"/>
                  <a:gd name="T10" fmla="*/ 55 w 961"/>
                  <a:gd name="T11" fmla="*/ 10 h 397"/>
                  <a:gd name="T12" fmla="*/ 20 w 961"/>
                  <a:gd name="T13" fmla="*/ 13 h 3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61" h="397">
                    <a:moveTo>
                      <a:pt x="329" y="217"/>
                    </a:moveTo>
                    <a:lnTo>
                      <a:pt x="164" y="0"/>
                    </a:lnTo>
                    <a:lnTo>
                      <a:pt x="0" y="21"/>
                    </a:lnTo>
                    <a:lnTo>
                      <a:pt x="283" y="397"/>
                    </a:lnTo>
                    <a:lnTo>
                      <a:pt x="961" y="266"/>
                    </a:lnTo>
                    <a:lnTo>
                      <a:pt x="885" y="166"/>
                    </a:lnTo>
                    <a:lnTo>
                      <a:pt x="329" y="217"/>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 name="Freeform 118"/>
              <p:cNvSpPr>
                <a:spLocks/>
              </p:cNvSpPr>
              <p:nvPr/>
            </p:nvSpPr>
            <p:spPr bwMode="auto">
              <a:xfrm>
                <a:off x="3899" y="3163"/>
                <a:ext cx="7" cy="1"/>
              </a:xfrm>
              <a:custGeom>
                <a:avLst/>
                <a:gdLst>
                  <a:gd name="T0" fmla="*/ 2 w 30"/>
                  <a:gd name="T1" fmla="*/ 0 h 2"/>
                  <a:gd name="T2" fmla="*/ 0 w 30"/>
                  <a:gd name="T3" fmla="*/ 1 h 2"/>
                  <a:gd name="T4" fmla="*/ 0 w 30"/>
                  <a:gd name="T5" fmla="*/ 1 h 2"/>
                  <a:gd name="T6" fmla="*/ 2 w 30"/>
                  <a:gd name="T7" fmla="*/ 0 h 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2">
                    <a:moveTo>
                      <a:pt x="30" y="0"/>
                    </a:moveTo>
                    <a:lnTo>
                      <a:pt x="0" y="2"/>
                    </a:lnTo>
                    <a:lnTo>
                      <a:pt x="3" y="2"/>
                    </a:lnTo>
                    <a:lnTo>
                      <a:pt x="30"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3" name="Freeform 119"/>
              <p:cNvSpPr>
                <a:spLocks/>
              </p:cNvSpPr>
              <p:nvPr/>
            </p:nvSpPr>
            <p:spPr bwMode="auto">
              <a:xfrm>
                <a:off x="3906" y="3163"/>
                <a:ext cx="60" cy="61"/>
              </a:xfrm>
              <a:custGeom>
                <a:avLst/>
                <a:gdLst>
                  <a:gd name="T0" fmla="*/ 15 w 239"/>
                  <a:gd name="T1" fmla="*/ 15 h 244"/>
                  <a:gd name="T2" fmla="*/ 0 w 239"/>
                  <a:gd name="T3" fmla="*/ 0 h 244"/>
                  <a:gd name="T4" fmla="*/ 12 w 239"/>
                  <a:gd name="T5" fmla="*/ 15 h 244"/>
                  <a:gd name="T6" fmla="*/ 15 w 239"/>
                  <a:gd name="T7" fmla="*/ 15 h 2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9" h="244">
                    <a:moveTo>
                      <a:pt x="239" y="238"/>
                    </a:moveTo>
                    <a:lnTo>
                      <a:pt x="0" y="0"/>
                    </a:lnTo>
                    <a:lnTo>
                      <a:pt x="182" y="244"/>
                    </a:lnTo>
                    <a:lnTo>
                      <a:pt x="239"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 name="Freeform 120"/>
              <p:cNvSpPr>
                <a:spLocks/>
              </p:cNvSpPr>
              <p:nvPr/>
            </p:nvSpPr>
            <p:spPr bwMode="auto">
              <a:xfrm>
                <a:off x="3761" y="3164"/>
                <a:ext cx="138" cy="20"/>
              </a:xfrm>
              <a:custGeom>
                <a:avLst/>
                <a:gdLst>
                  <a:gd name="T0" fmla="*/ 1 w 554"/>
                  <a:gd name="T1" fmla="*/ 5 h 79"/>
                  <a:gd name="T2" fmla="*/ 34 w 554"/>
                  <a:gd name="T3" fmla="*/ 0 h 79"/>
                  <a:gd name="T4" fmla="*/ 34 w 554"/>
                  <a:gd name="T5" fmla="*/ 0 h 79"/>
                  <a:gd name="T6" fmla="*/ 0 w 554"/>
                  <a:gd name="T7" fmla="*/ 4 h 79"/>
                  <a:gd name="T8" fmla="*/ 1 w 554"/>
                  <a:gd name="T9" fmla="*/ 5 h 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4" h="79">
                    <a:moveTo>
                      <a:pt x="14" y="79"/>
                    </a:moveTo>
                    <a:lnTo>
                      <a:pt x="554" y="0"/>
                    </a:lnTo>
                    <a:lnTo>
                      <a:pt x="551" y="0"/>
                    </a:lnTo>
                    <a:lnTo>
                      <a:pt x="0" y="58"/>
                    </a:lnTo>
                    <a:lnTo>
                      <a:pt x="14" y="79"/>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 name="Freeform 121"/>
              <p:cNvSpPr>
                <a:spLocks/>
              </p:cNvSpPr>
              <p:nvPr/>
            </p:nvSpPr>
            <p:spPr bwMode="auto">
              <a:xfrm>
                <a:off x="3899" y="3163"/>
                <a:ext cx="53" cy="62"/>
              </a:xfrm>
              <a:custGeom>
                <a:avLst/>
                <a:gdLst>
                  <a:gd name="T0" fmla="*/ 12 w 209"/>
                  <a:gd name="T1" fmla="*/ 16 h 247"/>
                  <a:gd name="T2" fmla="*/ 13 w 209"/>
                  <a:gd name="T3" fmla="*/ 15 h 247"/>
                  <a:gd name="T4" fmla="*/ 2 w 209"/>
                  <a:gd name="T5" fmla="*/ 0 h 247"/>
                  <a:gd name="T6" fmla="*/ 0 w 209"/>
                  <a:gd name="T7" fmla="*/ 0 h 247"/>
                  <a:gd name="T8" fmla="*/ 12 w 209"/>
                  <a:gd name="T9" fmla="*/ 16 h 2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 h="247">
                    <a:moveTo>
                      <a:pt x="181" y="247"/>
                    </a:moveTo>
                    <a:lnTo>
                      <a:pt x="209" y="244"/>
                    </a:lnTo>
                    <a:lnTo>
                      <a:pt x="27" y="0"/>
                    </a:lnTo>
                    <a:lnTo>
                      <a:pt x="0" y="2"/>
                    </a:lnTo>
                    <a:lnTo>
                      <a:pt x="181" y="247"/>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 name="Freeform 122"/>
              <p:cNvSpPr>
                <a:spLocks/>
              </p:cNvSpPr>
              <p:nvPr/>
            </p:nvSpPr>
            <p:spPr bwMode="auto">
              <a:xfrm>
                <a:off x="3764" y="3164"/>
                <a:ext cx="181" cy="74"/>
              </a:xfrm>
              <a:custGeom>
                <a:avLst/>
                <a:gdLst>
                  <a:gd name="T0" fmla="*/ 45 w 721"/>
                  <a:gd name="T1" fmla="*/ 15 h 296"/>
                  <a:gd name="T2" fmla="*/ 34 w 721"/>
                  <a:gd name="T3" fmla="*/ 0 h 296"/>
                  <a:gd name="T4" fmla="*/ 0 w 721"/>
                  <a:gd name="T5" fmla="*/ 5 h 296"/>
                  <a:gd name="T6" fmla="*/ 10 w 721"/>
                  <a:gd name="T7" fmla="*/ 19 h 296"/>
                  <a:gd name="T8" fmla="*/ 45 w 721"/>
                  <a:gd name="T9" fmla="*/ 15 h 2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1" h="296">
                    <a:moveTo>
                      <a:pt x="721" y="245"/>
                    </a:moveTo>
                    <a:lnTo>
                      <a:pt x="540" y="0"/>
                    </a:lnTo>
                    <a:lnTo>
                      <a:pt x="0" y="79"/>
                    </a:lnTo>
                    <a:lnTo>
                      <a:pt x="165" y="296"/>
                    </a:lnTo>
                    <a:lnTo>
                      <a:pt x="721" y="245"/>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 name="Freeform 123"/>
              <p:cNvSpPr>
                <a:spLocks/>
              </p:cNvSpPr>
              <p:nvPr/>
            </p:nvSpPr>
            <p:spPr bwMode="auto">
              <a:xfrm>
                <a:off x="3835" y="3341"/>
                <a:ext cx="246" cy="99"/>
              </a:xfrm>
              <a:custGeom>
                <a:avLst/>
                <a:gdLst>
                  <a:gd name="T0" fmla="*/ 10 w 986"/>
                  <a:gd name="T1" fmla="*/ 0 h 396"/>
                  <a:gd name="T2" fmla="*/ 0 w 986"/>
                  <a:gd name="T3" fmla="*/ 2 h 396"/>
                  <a:gd name="T4" fmla="*/ 17 w 986"/>
                  <a:gd name="T5" fmla="*/ 25 h 396"/>
                  <a:gd name="T6" fmla="*/ 61 w 986"/>
                  <a:gd name="T7" fmla="*/ 17 h 396"/>
                  <a:gd name="T8" fmla="*/ 57 w 986"/>
                  <a:gd name="T9" fmla="*/ 10 h 396"/>
                  <a:gd name="T10" fmla="*/ 20 w 986"/>
                  <a:gd name="T11" fmla="*/ 14 h 396"/>
                  <a:gd name="T12" fmla="*/ 10 w 986"/>
                  <a:gd name="T13" fmla="*/ 0 h 3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6" h="396">
                    <a:moveTo>
                      <a:pt x="166" y="0"/>
                    </a:moveTo>
                    <a:lnTo>
                      <a:pt x="0" y="24"/>
                    </a:lnTo>
                    <a:lnTo>
                      <a:pt x="282" y="396"/>
                    </a:lnTo>
                    <a:lnTo>
                      <a:pt x="986" y="262"/>
                    </a:lnTo>
                    <a:lnTo>
                      <a:pt x="912" y="162"/>
                    </a:lnTo>
                    <a:lnTo>
                      <a:pt x="328" y="217"/>
                    </a:lnTo>
                    <a:lnTo>
                      <a:pt x="166"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8" name="Freeform 124"/>
              <p:cNvSpPr>
                <a:spLocks/>
              </p:cNvSpPr>
              <p:nvPr/>
            </p:nvSpPr>
            <p:spPr bwMode="auto">
              <a:xfrm>
                <a:off x="4018" y="3320"/>
                <a:ext cx="1" cy="1"/>
              </a:xfrm>
              <a:custGeom>
                <a:avLst/>
                <a:gdLst>
                  <a:gd name="T0" fmla="*/ 0 w 1"/>
                  <a:gd name="T1" fmla="*/ 0 h 3"/>
                  <a:gd name="T2" fmla="*/ 0 w 1"/>
                  <a:gd name="T3" fmla="*/ 0 h 3"/>
                  <a:gd name="T4" fmla="*/ 0 w 1"/>
                  <a:gd name="T5" fmla="*/ 0 h 3"/>
                  <a:gd name="T6" fmla="*/ 0 60000 65536"/>
                  <a:gd name="T7" fmla="*/ 0 60000 65536"/>
                  <a:gd name="T8" fmla="*/ 0 60000 65536"/>
                </a:gdLst>
                <a:ahLst/>
                <a:cxnLst>
                  <a:cxn ang="T6">
                    <a:pos x="T0" y="T1"/>
                  </a:cxn>
                  <a:cxn ang="T7">
                    <a:pos x="T2" y="T3"/>
                  </a:cxn>
                  <a:cxn ang="T8">
                    <a:pos x="T4" y="T5"/>
                  </a:cxn>
                </a:cxnLst>
                <a:rect l="0" t="0" r="r" b="b"/>
                <a:pathLst>
                  <a:path w="1" h="3">
                    <a:moveTo>
                      <a:pt x="0" y="0"/>
                    </a:moveTo>
                    <a:lnTo>
                      <a:pt x="0" y="3"/>
                    </a:lnTo>
                    <a:lnTo>
                      <a:pt x="0"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9" name="Freeform 125"/>
              <p:cNvSpPr>
                <a:spLocks/>
              </p:cNvSpPr>
              <p:nvPr/>
            </p:nvSpPr>
            <p:spPr bwMode="auto">
              <a:xfrm>
                <a:off x="4018" y="3320"/>
                <a:ext cx="59" cy="61"/>
              </a:xfrm>
              <a:custGeom>
                <a:avLst/>
                <a:gdLst>
                  <a:gd name="T0" fmla="*/ 11 w 240"/>
                  <a:gd name="T1" fmla="*/ 15 h 245"/>
                  <a:gd name="T2" fmla="*/ 15 w 240"/>
                  <a:gd name="T3" fmla="*/ 15 h 245"/>
                  <a:gd name="T4" fmla="*/ 0 w 240"/>
                  <a:gd name="T5" fmla="*/ 0 h 245"/>
                  <a:gd name="T6" fmla="*/ 6 w 240"/>
                  <a:gd name="T7" fmla="*/ 8 h 245"/>
                  <a:gd name="T8" fmla="*/ 11 w 240"/>
                  <a:gd name="T9" fmla="*/ 15 h 2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245">
                    <a:moveTo>
                      <a:pt x="185" y="245"/>
                    </a:moveTo>
                    <a:lnTo>
                      <a:pt x="240" y="240"/>
                    </a:lnTo>
                    <a:lnTo>
                      <a:pt x="0" y="0"/>
                    </a:lnTo>
                    <a:lnTo>
                      <a:pt x="95" y="131"/>
                    </a:lnTo>
                    <a:lnTo>
                      <a:pt x="185" y="245"/>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 name="Freeform 126"/>
              <p:cNvSpPr>
                <a:spLocks/>
              </p:cNvSpPr>
              <p:nvPr/>
            </p:nvSpPr>
            <p:spPr bwMode="auto">
              <a:xfrm>
                <a:off x="3872" y="3321"/>
                <a:ext cx="146" cy="20"/>
              </a:xfrm>
              <a:custGeom>
                <a:avLst/>
                <a:gdLst>
                  <a:gd name="T0" fmla="*/ 1 w 580"/>
                  <a:gd name="T1" fmla="*/ 5 h 80"/>
                  <a:gd name="T2" fmla="*/ 37 w 580"/>
                  <a:gd name="T3" fmla="*/ 0 h 80"/>
                  <a:gd name="T4" fmla="*/ 0 w 580"/>
                  <a:gd name="T5" fmla="*/ 4 h 80"/>
                  <a:gd name="T6" fmla="*/ 1 w 580"/>
                  <a:gd name="T7" fmla="*/ 5 h 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0" h="80">
                    <a:moveTo>
                      <a:pt x="16" y="80"/>
                    </a:moveTo>
                    <a:lnTo>
                      <a:pt x="580" y="0"/>
                    </a:lnTo>
                    <a:lnTo>
                      <a:pt x="0" y="57"/>
                    </a:lnTo>
                    <a:lnTo>
                      <a:pt x="16" y="80"/>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 name="Freeform 127"/>
              <p:cNvSpPr>
                <a:spLocks/>
              </p:cNvSpPr>
              <p:nvPr/>
            </p:nvSpPr>
            <p:spPr bwMode="auto">
              <a:xfrm>
                <a:off x="4041" y="3353"/>
                <a:ext cx="23" cy="28"/>
              </a:xfrm>
              <a:custGeom>
                <a:avLst/>
                <a:gdLst>
                  <a:gd name="T0" fmla="*/ 6 w 90"/>
                  <a:gd name="T1" fmla="*/ 7 h 114"/>
                  <a:gd name="T2" fmla="*/ 6 w 90"/>
                  <a:gd name="T3" fmla="*/ 7 h 114"/>
                  <a:gd name="T4" fmla="*/ 0 w 90"/>
                  <a:gd name="T5" fmla="*/ 0 h 114"/>
                  <a:gd name="T6" fmla="*/ 6 w 90"/>
                  <a:gd name="T7" fmla="*/ 7 h 1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0" h="114">
                    <a:moveTo>
                      <a:pt x="87" y="114"/>
                    </a:moveTo>
                    <a:lnTo>
                      <a:pt x="90" y="114"/>
                    </a:lnTo>
                    <a:lnTo>
                      <a:pt x="0" y="0"/>
                    </a:lnTo>
                    <a:lnTo>
                      <a:pt x="87" y="114"/>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 name="Freeform 128"/>
              <p:cNvSpPr>
                <a:spLocks/>
              </p:cNvSpPr>
              <p:nvPr/>
            </p:nvSpPr>
            <p:spPr bwMode="auto">
              <a:xfrm>
                <a:off x="4018" y="3320"/>
                <a:ext cx="23" cy="33"/>
              </a:xfrm>
              <a:custGeom>
                <a:avLst/>
                <a:gdLst>
                  <a:gd name="T0" fmla="*/ 6 w 95"/>
                  <a:gd name="T1" fmla="*/ 8 h 131"/>
                  <a:gd name="T2" fmla="*/ 0 w 95"/>
                  <a:gd name="T3" fmla="*/ 0 h 131"/>
                  <a:gd name="T4" fmla="*/ 0 w 95"/>
                  <a:gd name="T5" fmla="*/ 0 h 131"/>
                  <a:gd name="T6" fmla="*/ 6 w 95"/>
                  <a:gd name="T7" fmla="*/ 8 h 1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 h="131">
                    <a:moveTo>
                      <a:pt x="95" y="131"/>
                    </a:moveTo>
                    <a:lnTo>
                      <a:pt x="0" y="0"/>
                    </a:lnTo>
                    <a:lnTo>
                      <a:pt x="0" y="3"/>
                    </a:lnTo>
                    <a:lnTo>
                      <a:pt x="95" y="131"/>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 name="Freeform 129"/>
              <p:cNvSpPr>
                <a:spLocks/>
              </p:cNvSpPr>
              <p:nvPr/>
            </p:nvSpPr>
            <p:spPr bwMode="auto">
              <a:xfrm>
                <a:off x="3876" y="3321"/>
                <a:ext cx="187" cy="74"/>
              </a:xfrm>
              <a:custGeom>
                <a:avLst/>
                <a:gdLst>
                  <a:gd name="T0" fmla="*/ 35 w 746"/>
                  <a:gd name="T1" fmla="*/ 0 h 297"/>
                  <a:gd name="T2" fmla="*/ 0 w 746"/>
                  <a:gd name="T3" fmla="*/ 5 h 297"/>
                  <a:gd name="T4" fmla="*/ 10 w 746"/>
                  <a:gd name="T5" fmla="*/ 18 h 297"/>
                  <a:gd name="T6" fmla="*/ 47 w 746"/>
                  <a:gd name="T7" fmla="*/ 15 h 297"/>
                  <a:gd name="T8" fmla="*/ 41 w 746"/>
                  <a:gd name="T9" fmla="*/ 8 h 297"/>
                  <a:gd name="T10" fmla="*/ 35 w 746"/>
                  <a:gd name="T11" fmla="*/ 0 h 2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46" h="297">
                    <a:moveTo>
                      <a:pt x="564" y="0"/>
                    </a:moveTo>
                    <a:lnTo>
                      <a:pt x="0" y="80"/>
                    </a:lnTo>
                    <a:lnTo>
                      <a:pt x="162" y="297"/>
                    </a:lnTo>
                    <a:lnTo>
                      <a:pt x="746" y="242"/>
                    </a:lnTo>
                    <a:lnTo>
                      <a:pt x="659" y="128"/>
                    </a:lnTo>
                    <a:lnTo>
                      <a:pt x="564" y="0"/>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4" name="Freeform 130"/>
              <p:cNvSpPr>
                <a:spLocks/>
              </p:cNvSpPr>
              <p:nvPr/>
            </p:nvSpPr>
            <p:spPr bwMode="auto">
              <a:xfrm>
                <a:off x="3947" y="3501"/>
                <a:ext cx="246" cy="99"/>
              </a:xfrm>
              <a:custGeom>
                <a:avLst/>
                <a:gdLst>
                  <a:gd name="T0" fmla="*/ 11 w 983"/>
                  <a:gd name="T1" fmla="*/ 0 h 396"/>
                  <a:gd name="T2" fmla="*/ 0 w 983"/>
                  <a:gd name="T3" fmla="*/ 1 h 396"/>
                  <a:gd name="T4" fmla="*/ 18 w 983"/>
                  <a:gd name="T5" fmla="*/ 25 h 396"/>
                  <a:gd name="T6" fmla="*/ 62 w 983"/>
                  <a:gd name="T7" fmla="*/ 16 h 396"/>
                  <a:gd name="T8" fmla="*/ 57 w 983"/>
                  <a:gd name="T9" fmla="*/ 10 h 396"/>
                  <a:gd name="T10" fmla="*/ 21 w 983"/>
                  <a:gd name="T11" fmla="*/ 14 h 396"/>
                  <a:gd name="T12" fmla="*/ 11 w 983"/>
                  <a:gd name="T13" fmla="*/ 0 h 3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3" h="396">
                    <a:moveTo>
                      <a:pt x="166" y="0"/>
                    </a:moveTo>
                    <a:lnTo>
                      <a:pt x="0" y="21"/>
                    </a:lnTo>
                    <a:lnTo>
                      <a:pt x="282" y="396"/>
                    </a:lnTo>
                    <a:lnTo>
                      <a:pt x="983" y="261"/>
                    </a:lnTo>
                    <a:lnTo>
                      <a:pt x="910" y="163"/>
                    </a:lnTo>
                    <a:lnTo>
                      <a:pt x="328" y="217"/>
                    </a:lnTo>
                    <a:lnTo>
                      <a:pt x="166"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5" name="Freeform 131"/>
              <p:cNvSpPr>
                <a:spLocks/>
              </p:cNvSpPr>
              <p:nvPr/>
            </p:nvSpPr>
            <p:spPr bwMode="auto">
              <a:xfrm>
                <a:off x="4166" y="3516"/>
                <a:ext cx="23" cy="25"/>
              </a:xfrm>
              <a:custGeom>
                <a:avLst/>
                <a:gdLst>
                  <a:gd name="T0" fmla="*/ 6 w 91"/>
                  <a:gd name="T1" fmla="*/ 6 h 97"/>
                  <a:gd name="T2" fmla="*/ 0 w 91"/>
                  <a:gd name="T3" fmla="*/ 0 h 97"/>
                  <a:gd name="T4" fmla="*/ 5 w 91"/>
                  <a:gd name="T5" fmla="*/ 6 h 97"/>
                  <a:gd name="T6" fmla="*/ 6 w 91"/>
                  <a:gd name="T7" fmla="*/ 6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 h="97">
                    <a:moveTo>
                      <a:pt x="91" y="94"/>
                    </a:moveTo>
                    <a:lnTo>
                      <a:pt x="0" y="0"/>
                    </a:lnTo>
                    <a:lnTo>
                      <a:pt x="70" y="97"/>
                    </a:lnTo>
                    <a:lnTo>
                      <a:pt x="91" y="94"/>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6" name="Freeform 132"/>
              <p:cNvSpPr>
                <a:spLocks/>
              </p:cNvSpPr>
              <p:nvPr/>
            </p:nvSpPr>
            <p:spPr bwMode="auto">
              <a:xfrm>
                <a:off x="3984" y="3481"/>
                <a:ext cx="145" cy="20"/>
              </a:xfrm>
              <a:custGeom>
                <a:avLst/>
                <a:gdLst>
                  <a:gd name="T0" fmla="*/ 0 w 578"/>
                  <a:gd name="T1" fmla="*/ 4 h 79"/>
                  <a:gd name="T2" fmla="*/ 1 w 578"/>
                  <a:gd name="T3" fmla="*/ 5 h 79"/>
                  <a:gd name="T4" fmla="*/ 36 w 578"/>
                  <a:gd name="T5" fmla="*/ 0 h 79"/>
                  <a:gd name="T6" fmla="*/ 0 w 578"/>
                  <a:gd name="T7" fmla="*/ 4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8" h="79">
                    <a:moveTo>
                      <a:pt x="0" y="57"/>
                    </a:moveTo>
                    <a:lnTo>
                      <a:pt x="16" y="79"/>
                    </a:lnTo>
                    <a:lnTo>
                      <a:pt x="578" y="0"/>
                    </a:lnTo>
                    <a:lnTo>
                      <a:pt x="0" y="57"/>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7" name="Freeform 133"/>
              <p:cNvSpPr>
                <a:spLocks/>
              </p:cNvSpPr>
              <p:nvPr/>
            </p:nvSpPr>
            <p:spPr bwMode="auto">
              <a:xfrm>
                <a:off x="4129" y="3481"/>
                <a:ext cx="54" cy="61"/>
              </a:xfrm>
              <a:custGeom>
                <a:avLst/>
                <a:gdLst>
                  <a:gd name="T0" fmla="*/ 11 w 217"/>
                  <a:gd name="T1" fmla="*/ 15 h 242"/>
                  <a:gd name="T2" fmla="*/ 13 w 217"/>
                  <a:gd name="T3" fmla="*/ 15 h 242"/>
                  <a:gd name="T4" fmla="*/ 9 w 217"/>
                  <a:gd name="T5" fmla="*/ 9 h 242"/>
                  <a:gd name="T6" fmla="*/ 0 w 217"/>
                  <a:gd name="T7" fmla="*/ 0 h 242"/>
                  <a:gd name="T8" fmla="*/ 11 w 217"/>
                  <a:gd name="T9" fmla="*/ 15 h 2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7" h="242">
                    <a:moveTo>
                      <a:pt x="182" y="242"/>
                    </a:moveTo>
                    <a:lnTo>
                      <a:pt x="217" y="239"/>
                    </a:lnTo>
                    <a:lnTo>
                      <a:pt x="147" y="142"/>
                    </a:lnTo>
                    <a:lnTo>
                      <a:pt x="0" y="0"/>
                    </a:lnTo>
                    <a:lnTo>
                      <a:pt x="182" y="242"/>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8" name="Freeform 134"/>
              <p:cNvSpPr>
                <a:spLocks/>
              </p:cNvSpPr>
              <p:nvPr/>
            </p:nvSpPr>
            <p:spPr bwMode="auto">
              <a:xfrm>
                <a:off x="3988" y="3481"/>
                <a:ext cx="186" cy="74"/>
              </a:xfrm>
              <a:custGeom>
                <a:avLst/>
                <a:gdLst>
                  <a:gd name="T0" fmla="*/ 0 w 744"/>
                  <a:gd name="T1" fmla="*/ 5 h 296"/>
                  <a:gd name="T2" fmla="*/ 10 w 744"/>
                  <a:gd name="T3" fmla="*/ 19 h 296"/>
                  <a:gd name="T4" fmla="*/ 47 w 744"/>
                  <a:gd name="T5" fmla="*/ 15 h 296"/>
                  <a:gd name="T6" fmla="*/ 35 w 744"/>
                  <a:gd name="T7" fmla="*/ 0 h 296"/>
                  <a:gd name="T8" fmla="*/ 0 w 744"/>
                  <a:gd name="T9" fmla="*/ 5 h 2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4" h="296">
                    <a:moveTo>
                      <a:pt x="0" y="79"/>
                    </a:moveTo>
                    <a:lnTo>
                      <a:pt x="162" y="296"/>
                    </a:lnTo>
                    <a:lnTo>
                      <a:pt x="744" y="242"/>
                    </a:lnTo>
                    <a:lnTo>
                      <a:pt x="562" y="0"/>
                    </a:lnTo>
                    <a:lnTo>
                      <a:pt x="0" y="79"/>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9" name="Freeform 135"/>
              <p:cNvSpPr>
                <a:spLocks/>
              </p:cNvSpPr>
              <p:nvPr/>
            </p:nvSpPr>
            <p:spPr bwMode="auto">
              <a:xfrm>
                <a:off x="4074" y="3661"/>
                <a:ext cx="246" cy="99"/>
              </a:xfrm>
              <a:custGeom>
                <a:avLst/>
                <a:gdLst>
                  <a:gd name="T0" fmla="*/ 10 w 982"/>
                  <a:gd name="T1" fmla="*/ 0 h 396"/>
                  <a:gd name="T2" fmla="*/ 0 w 982"/>
                  <a:gd name="T3" fmla="*/ 2 h 396"/>
                  <a:gd name="T4" fmla="*/ 18 w 982"/>
                  <a:gd name="T5" fmla="*/ 25 h 396"/>
                  <a:gd name="T6" fmla="*/ 62 w 982"/>
                  <a:gd name="T7" fmla="*/ 17 h 396"/>
                  <a:gd name="T8" fmla="*/ 57 w 982"/>
                  <a:gd name="T9" fmla="*/ 10 h 396"/>
                  <a:gd name="T10" fmla="*/ 21 w 982"/>
                  <a:gd name="T11" fmla="*/ 14 h 396"/>
                  <a:gd name="T12" fmla="*/ 10 w 982"/>
                  <a:gd name="T13" fmla="*/ 0 h 3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2" h="396">
                    <a:moveTo>
                      <a:pt x="162" y="0"/>
                    </a:moveTo>
                    <a:lnTo>
                      <a:pt x="0" y="24"/>
                    </a:lnTo>
                    <a:lnTo>
                      <a:pt x="280" y="396"/>
                    </a:lnTo>
                    <a:lnTo>
                      <a:pt x="982" y="263"/>
                    </a:lnTo>
                    <a:lnTo>
                      <a:pt x="910" y="163"/>
                    </a:lnTo>
                    <a:lnTo>
                      <a:pt x="326" y="217"/>
                    </a:lnTo>
                    <a:lnTo>
                      <a:pt x="162"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40" name="Freeform 136"/>
              <p:cNvSpPr>
                <a:spLocks/>
              </p:cNvSpPr>
              <p:nvPr/>
            </p:nvSpPr>
            <p:spPr bwMode="auto">
              <a:xfrm>
                <a:off x="4269" y="3654"/>
                <a:ext cx="47" cy="48"/>
              </a:xfrm>
              <a:custGeom>
                <a:avLst/>
                <a:gdLst>
                  <a:gd name="T0" fmla="*/ 12 w 185"/>
                  <a:gd name="T1" fmla="*/ 12 h 191"/>
                  <a:gd name="T2" fmla="*/ 0 w 185"/>
                  <a:gd name="T3" fmla="*/ 0 h 191"/>
                  <a:gd name="T4" fmla="*/ 9 w 185"/>
                  <a:gd name="T5" fmla="*/ 12 h 191"/>
                  <a:gd name="T6" fmla="*/ 12 w 185"/>
                  <a:gd name="T7" fmla="*/ 12 h 1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5" h="191">
                    <a:moveTo>
                      <a:pt x="185" y="185"/>
                    </a:moveTo>
                    <a:lnTo>
                      <a:pt x="0" y="0"/>
                    </a:lnTo>
                    <a:lnTo>
                      <a:pt x="145" y="191"/>
                    </a:lnTo>
                    <a:lnTo>
                      <a:pt x="185" y="185"/>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41" name="Freeform 137"/>
              <p:cNvSpPr>
                <a:spLocks/>
              </p:cNvSpPr>
              <p:nvPr/>
            </p:nvSpPr>
            <p:spPr bwMode="auto">
              <a:xfrm>
                <a:off x="4111" y="3640"/>
                <a:ext cx="145" cy="21"/>
              </a:xfrm>
              <a:custGeom>
                <a:avLst/>
                <a:gdLst>
                  <a:gd name="T0" fmla="*/ 0 w 582"/>
                  <a:gd name="T1" fmla="*/ 4 h 82"/>
                  <a:gd name="T2" fmla="*/ 1 w 582"/>
                  <a:gd name="T3" fmla="*/ 5 h 82"/>
                  <a:gd name="T4" fmla="*/ 36 w 582"/>
                  <a:gd name="T5" fmla="*/ 0 h 82"/>
                  <a:gd name="T6" fmla="*/ 0 w 582"/>
                  <a:gd name="T7" fmla="*/ 4 h 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2" h="82">
                    <a:moveTo>
                      <a:pt x="0" y="60"/>
                    </a:moveTo>
                    <a:lnTo>
                      <a:pt x="16" y="82"/>
                    </a:lnTo>
                    <a:lnTo>
                      <a:pt x="582" y="0"/>
                    </a:lnTo>
                    <a:lnTo>
                      <a:pt x="0" y="60"/>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42" name="Freeform 138"/>
              <p:cNvSpPr>
                <a:spLocks/>
              </p:cNvSpPr>
              <p:nvPr/>
            </p:nvSpPr>
            <p:spPr bwMode="auto">
              <a:xfrm>
                <a:off x="4256" y="3640"/>
                <a:ext cx="49" cy="62"/>
              </a:xfrm>
              <a:custGeom>
                <a:avLst/>
                <a:gdLst>
                  <a:gd name="T0" fmla="*/ 11 w 198"/>
                  <a:gd name="T1" fmla="*/ 16 h 245"/>
                  <a:gd name="T2" fmla="*/ 12 w 198"/>
                  <a:gd name="T3" fmla="*/ 16 h 245"/>
                  <a:gd name="T4" fmla="*/ 3 w 198"/>
                  <a:gd name="T5" fmla="*/ 4 h 245"/>
                  <a:gd name="T6" fmla="*/ 0 w 198"/>
                  <a:gd name="T7" fmla="*/ 0 h 245"/>
                  <a:gd name="T8" fmla="*/ 11 w 198"/>
                  <a:gd name="T9" fmla="*/ 16 h 2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 h="245">
                    <a:moveTo>
                      <a:pt x="182" y="245"/>
                    </a:moveTo>
                    <a:lnTo>
                      <a:pt x="198" y="245"/>
                    </a:lnTo>
                    <a:lnTo>
                      <a:pt x="53" y="54"/>
                    </a:lnTo>
                    <a:lnTo>
                      <a:pt x="0" y="0"/>
                    </a:lnTo>
                    <a:lnTo>
                      <a:pt x="182" y="245"/>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43" name="Freeform 139"/>
              <p:cNvSpPr>
                <a:spLocks/>
              </p:cNvSpPr>
              <p:nvPr/>
            </p:nvSpPr>
            <p:spPr bwMode="auto">
              <a:xfrm>
                <a:off x="4115" y="3640"/>
                <a:ext cx="186" cy="75"/>
              </a:xfrm>
              <a:custGeom>
                <a:avLst/>
                <a:gdLst>
                  <a:gd name="T0" fmla="*/ 0 w 748"/>
                  <a:gd name="T1" fmla="*/ 5 h 299"/>
                  <a:gd name="T2" fmla="*/ 10 w 748"/>
                  <a:gd name="T3" fmla="*/ 19 h 299"/>
                  <a:gd name="T4" fmla="*/ 46 w 748"/>
                  <a:gd name="T5" fmla="*/ 15 h 299"/>
                  <a:gd name="T6" fmla="*/ 35 w 748"/>
                  <a:gd name="T7" fmla="*/ 0 h 299"/>
                  <a:gd name="T8" fmla="*/ 0 w 748"/>
                  <a:gd name="T9" fmla="*/ 5 h 2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8" h="299">
                    <a:moveTo>
                      <a:pt x="0" y="82"/>
                    </a:moveTo>
                    <a:lnTo>
                      <a:pt x="164" y="299"/>
                    </a:lnTo>
                    <a:lnTo>
                      <a:pt x="748" y="245"/>
                    </a:lnTo>
                    <a:lnTo>
                      <a:pt x="566" y="0"/>
                    </a:lnTo>
                    <a:lnTo>
                      <a:pt x="0" y="82"/>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44" name="Freeform 140"/>
              <p:cNvSpPr>
                <a:spLocks/>
              </p:cNvSpPr>
              <p:nvPr/>
            </p:nvSpPr>
            <p:spPr bwMode="auto">
              <a:xfrm>
                <a:off x="4453" y="3896"/>
                <a:ext cx="20" cy="25"/>
              </a:xfrm>
              <a:custGeom>
                <a:avLst/>
                <a:gdLst>
                  <a:gd name="T0" fmla="*/ 5 w 79"/>
                  <a:gd name="T1" fmla="*/ 6 h 100"/>
                  <a:gd name="T2" fmla="*/ 5 w 79"/>
                  <a:gd name="T3" fmla="*/ 6 h 100"/>
                  <a:gd name="T4" fmla="*/ 0 w 79"/>
                  <a:gd name="T5" fmla="*/ 0 h 100"/>
                  <a:gd name="T6" fmla="*/ 0 w 79"/>
                  <a:gd name="T7" fmla="*/ 0 h 100"/>
                  <a:gd name="T8" fmla="*/ 5 w 79"/>
                  <a:gd name="T9" fmla="*/ 6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100">
                    <a:moveTo>
                      <a:pt x="74" y="100"/>
                    </a:moveTo>
                    <a:lnTo>
                      <a:pt x="79" y="100"/>
                    </a:lnTo>
                    <a:lnTo>
                      <a:pt x="5" y="0"/>
                    </a:lnTo>
                    <a:lnTo>
                      <a:pt x="0" y="3"/>
                    </a:lnTo>
                    <a:lnTo>
                      <a:pt x="74"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45" name="Freeform 141"/>
              <p:cNvSpPr>
                <a:spLocks/>
              </p:cNvSpPr>
              <p:nvPr/>
            </p:nvSpPr>
            <p:spPr bwMode="auto">
              <a:xfrm>
                <a:off x="4226" y="3855"/>
                <a:ext cx="245" cy="99"/>
              </a:xfrm>
              <a:custGeom>
                <a:avLst/>
                <a:gdLst>
                  <a:gd name="T0" fmla="*/ 20 w 981"/>
                  <a:gd name="T1" fmla="*/ 13 h 397"/>
                  <a:gd name="T2" fmla="*/ 10 w 981"/>
                  <a:gd name="T3" fmla="*/ 0 h 397"/>
                  <a:gd name="T4" fmla="*/ 0 w 981"/>
                  <a:gd name="T5" fmla="*/ 1 h 397"/>
                  <a:gd name="T6" fmla="*/ 18 w 981"/>
                  <a:gd name="T7" fmla="*/ 25 h 397"/>
                  <a:gd name="T8" fmla="*/ 61 w 981"/>
                  <a:gd name="T9" fmla="*/ 16 h 397"/>
                  <a:gd name="T10" fmla="*/ 57 w 981"/>
                  <a:gd name="T11" fmla="*/ 10 h 397"/>
                  <a:gd name="T12" fmla="*/ 20 w 981"/>
                  <a:gd name="T13" fmla="*/ 13 h 3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 h="397">
                    <a:moveTo>
                      <a:pt x="328" y="217"/>
                    </a:moveTo>
                    <a:lnTo>
                      <a:pt x="166" y="0"/>
                    </a:lnTo>
                    <a:lnTo>
                      <a:pt x="0" y="25"/>
                    </a:lnTo>
                    <a:lnTo>
                      <a:pt x="286" y="397"/>
                    </a:lnTo>
                    <a:lnTo>
                      <a:pt x="981" y="263"/>
                    </a:lnTo>
                    <a:lnTo>
                      <a:pt x="907" y="166"/>
                    </a:lnTo>
                    <a:lnTo>
                      <a:pt x="328" y="217"/>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46" name="Freeform 142"/>
              <p:cNvSpPr>
                <a:spLocks/>
              </p:cNvSpPr>
              <p:nvPr/>
            </p:nvSpPr>
            <p:spPr bwMode="auto">
              <a:xfrm>
                <a:off x="4409" y="3835"/>
                <a:ext cx="60" cy="61"/>
              </a:xfrm>
              <a:custGeom>
                <a:avLst/>
                <a:gdLst>
                  <a:gd name="T0" fmla="*/ 15 w 238"/>
                  <a:gd name="T1" fmla="*/ 15 h 244"/>
                  <a:gd name="T2" fmla="*/ 0 w 238"/>
                  <a:gd name="T3" fmla="*/ 0 h 244"/>
                  <a:gd name="T4" fmla="*/ 11 w 238"/>
                  <a:gd name="T5" fmla="*/ 15 h 244"/>
                  <a:gd name="T6" fmla="*/ 15 w 238"/>
                  <a:gd name="T7" fmla="*/ 15 h 2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8" h="244">
                    <a:moveTo>
                      <a:pt x="238" y="238"/>
                    </a:moveTo>
                    <a:lnTo>
                      <a:pt x="0" y="0"/>
                    </a:lnTo>
                    <a:lnTo>
                      <a:pt x="178" y="244"/>
                    </a:lnTo>
                    <a:lnTo>
                      <a:pt x="238"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47" name="Freeform 143"/>
              <p:cNvSpPr>
                <a:spLocks/>
              </p:cNvSpPr>
              <p:nvPr/>
            </p:nvSpPr>
            <p:spPr bwMode="auto">
              <a:xfrm>
                <a:off x="4406" y="3835"/>
                <a:ext cx="3" cy="1"/>
              </a:xfrm>
              <a:custGeom>
                <a:avLst/>
                <a:gdLst>
                  <a:gd name="T0" fmla="*/ 1 w 12"/>
                  <a:gd name="T1" fmla="*/ 0 h 2"/>
                  <a:gd name="T2" fmla="*/ 0 w 12"/>
                  <a:gd name="T3" fmla="*/ 1 h 2"/>
                  <a:gd name="T4" fmla="*/ 1 w 12"/>
                  <a:gd name="T5" fmla="*/ 0 h 2"/>
                  <a:gd name="T6" fmla="*/ 0 60000 65536"/>
                  <a:gd name="T7" fmla="*/ 0 60000 65536"/>
                  <a:gd name="T8" fmla="*/ 0 60000 65536"/>
                </a:gdLst>
                <a:ahLst/>
                <a:cxnLst>
                  <a:cxn ang="T6">
                    <a:pos x="T0" y="T1"/>
                  </a:cxn>
                  <a:cxn ang="T7">
                    <a:pos x="T2" y="T3"/>
                  </a:cxn>
                  <a:cxn ang="T8">
                    <a:pos x="T4" y="T5"/>
                  </a:cxn>
                </a:cxnLst>
                <a:rect l="0" t="0" r="r" b="b"/>
                <a:pathLst>
                  <a:path w="12" h="2">
                    <a:moveTo>
                      <a:pt x="12" y="0"/>
                    </a:moveTo>
                    <a:lnTo>
                      <a:pt x="0" y="2"/>
                    </a:lnTo>
                    <a:lnTo>
                      <a:pt x="12"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48" name="Freeform 144"/>
              <p:cNvSpPr>
                <a:spLocks/>
              </p:cNvSpPr>
              <p:nvPr/>
            </p:nvSpPr>
            <p:spPr bwMode="auto">
              <a:xfrm>
                <a:off x="4263" y="3835"/>
                <a:ext cx="143" cy="20"/>
              </a:xfrm>
              <a:custGeom>
                <a:avLst/>
                <a:gdLst>
                  <a:gd name="T0" fmla="*/ 1 w 572"/>
                  <a:gd name="T1" fmla="*/ 5 h 79"/>
                  <a:gd name="T2" fmla="*/ 36 w 572"/>
                  <a:gd name="T3" fmla="*/ 0 h 79"/>
                  <a:gd name="T4" fmla="*/ 0 w 572"/>
                  <a:gd name="T5" fmla="*/ 4 h 79"/>
                  <a:gd name="T6" fmla="*/ 1 w 572"/>
                  <a:gd name="T7" fmla="*/ 5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2" h="79">
                    <a:moveTo>
                      <a:pt x="16" y="79"/>
                    </a:moveTo>
                    <a:lnTo>
                      <a:pt x="572" y="0"/>
                    </a:lnTo>
                    <a:lnTo>
                      <a:pt x="0" y="58"/>
                    </a:lnTo>
                    <a:lnTo>
                      <a:pt x="16" y="79"/>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49" name="Freeform 145"/>
              <p:cNvSpPr>
                <a:spLocks/>
              </p:cNvSpPr>
              <p:nvPr/>
            </p:nvSpPr>
            <p:spPr bwMode="auto">
              <a:xfrm>
                <a:off x="4406" y="3835"/>
                <a:ext cx="48" cy="61"/>
              </a:xfrm>
              <a:custGeom>
                <a:avLst/>
                <a:gdLst>
                  <a:gd name="T0" fmla="*/ 12 w 190"/>
                  <a:gd name="T1" fmla="*/ 15 h 247"/>
                  <a:gd name="T2" fmla="*/ 12 w 190"/>
                  <a:gd name="T3" fmla="*/ 15 h 247"/>
                  <a:gd name="T4" fmla="*/ 1 w 190"/>
                  <a:gd name="T5" fmla="*/ 0 h 247"/>
                  <a:gd name="T6" fmla="*/ 0 w 190"/>
                  <a:gd name="T7" fmla="*/ 0 h 247"/>
                  <a:gd name="T8" fmla="*/ 12 w 190"/>
                  <a:gd name="T9" fmla="*/ 15 h 2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0" h="247">
                    <a:moveTo>
                      <a:pt x="185" y="247"/>
                    </a:moveTo>
                    <a:lnTo>
                      <a:pt x="190" y="244"/>
                    </a:lnTo>
                    <a:lnTo>
                      <a:pt x="12" y="0"/>
                    </a:lnTo>
                    <a:lnTo>
                      <a:pt x="0" y="2"/>
                    </a:lnTo>
                    <a:lnTo>
                      <a:pt x="185" y="247"/>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50" name="Freeform 146"/>
              <p:cNvSpPr>
                <a:spLocks/>
              </p:cNvSpPr>
              <p:nvPr/>
            </p:nvSpPr>
            <p:spPr bwMode="auto">
              <a:xfrm>
                <a:off x="4267" y="3835"/>
                <a:ext cx="186" cy="74"/>
              </a:xfrm>
              <a:custGeom>
                <a:avLst/>
                <a:gdLst>
                  <a:gd name="T0" fmla="*/ 47 w 741"/>
                  <a:gd name="T1" fmla="*/ 15 h 296"/>
                  <a:gd name="T2" fmla="*/ 35 w 741"/>
                  <a:gd name="T3" fmla="*/ 0 h 296"/>
                  <a:gd name="T4" fmla="*/ 0 w 741"/>
                  <a:gd name="T5" fmla="*/ 5 h 296"/>
                  <a:gd name="T6" fmla="*/ 10 w 741"/>
                  <a:gd name="T7" fmla="*/ 19 h 296"/>
                  <a:gd name="T8" fmla="*/ 47 w 741"/>
                  <a:gd name="T9" fmla="*/ 15 h 2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1" h="296">
                    <a:moveTo>
                      <a:pt x="741" y="245"/>
                    </a:moveTo>
                    <a:lnTo>
                      <a:pt x="556" y="0"/>
                    </a:lnTo>
                    <a:lnTo>
                      <a:pt x="0" y="79"/>
                    </a:lnTo>
                    <a:lnTo>
                      <a:pt x="162" y="296"/>
                    </a:lnTo>
                    <a:lnTo>
                      <a:pt x="741" y="245"/>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51" name="Freeform 147"/>
              <p:cNvSpPr>
                <a:spLocks/>
              </p:cNvSpPr>
              <p:nvPr/>
            </p:nvSpPr>
            <p:spPr bwMode="auto">
              <a:xfrm>
                <a:off x="3566" y="3085"/>
                <a:ext cx="247" cy="383"/>
              </a:xfrm>
              <a:custGeom>
                <a:avLst/>
                <a:gdLst>
                  <a:gd name="T0" fmla="*/ 1 w 986"/>
                  <a:gd name="T1" fmla="*/ 4 h 1530"/>
                  <a:gd name="T2" fmla="*/ 4 w 986"/>
                  <a:gd name="T3" fmla="*/ 10 h 1530"/>
                  <a:gd name="T4" fmla="*/ 7 w 986"/>
                  <a:gd name="T5" fmla="*/ 16 h 1530"/>
                  <a:gd name="T6" fmla="*/ 11 w 986"/>
                  <a:gd name="T7" fmla="*/ 22 h 1530"/>
                  <a:gd name="T8" fmla="*/ 14 w 986"/>
                  <a:gd name="T9" fmla="*/ 27 h 1530"/>
                  <a:gd name="T10" fmla="*/ 17 w 986"/>
                  <a:gd name="T11" fmla="*/ 33 h 1530"/>
                  <a:gd name="T12" fmla="*/ 21 w 986"/>
                  <a:gd name="T13" fmla="*/ 38 h 1530"/>
                  <a:gd name="T14" fmla="*/ 24 w 986"/>
                  <a:gd name="T15" fmla="*/ 44 h 1530"/>
                  <a:gd name="T16" fmla="*/ 28 w 986"/>
                  <a:gd name="T17" fmla="*/ 50 h 1530"/>
                  <a:gd name="T18" fmla="*/ 32 w 986"/>
                  <a:gd name="T19" fmla="*/ 55 h 1530"/>
                  <a:gd name="T20" fmla="*/ 35 w 986"/>
                  <a:gd name="T21" fmla="*/ 61 h 1530"/>
                  <a:gd name="T22" fmla="*/ 39 w 986"/>
                  <a:gd name="T23" fmla="*/ 67 h 1530"/>
                  <a:gd name="T24" fmla="*/ 43 w 986"/>
                  <a:gd name="T25" fmla="*/ 72 h 1530"/>
                  <a:gd name="T26" fmla="*/ 46 w 986"/>
                  <a:gd name="T27" fmla="*/ 78 h 1530"/>
                  <a:gd name="T28" fmla="*/ 50 w 986"/>
                  <a:gd name="T29" fmla="*/ 83 h 1530"/>
                  <a:gd name="T30" fmla="*/ 53 w 986"/>
                  <a:gd name="T31" fmla="*/ 89 h 1530"/>
                  <a:gd name="T32" fmla="*/ 57 w 986"/>
                  <a:gd name="T33" fmla="*/ 95 h 1530"/>
                  <a:gd name="T34" fmla="*/ 57 w 986"/>
                  <a:gd name="T35" fmla="*/ 95 h 1530"/>
                  <a:gd name="T36" fmla="*/ 58 w 986"/>
                  <a:gd name="T37" fmla="*/ 96 h 1530"/>
                  <a:gd name="T38" fmla="*/ 60 w 986"/>
                  <a:gd name="T39" fmla="*/ 96 h 1530"/>
                  <a:gd name="T40" fmla="*/ 61 w 986"/>
                  <a:gd name="T41" fmla="*/ 96 h 1530"/>
                  <a:gd name="T42" fmla="*/ 61 w 986"/>
                  <a:gd name="T43" fmla="*/ 95 h 1530"/>
                  <a:gd name="T44" fmla="*/ 62 w 986"/>
                  <a:gd name="T45" fmla="*/ 94 h 1530"/>
                  <a:gd name="T46" fmla="*/ 62 w 986"/>
                  <a:gd name="T47" fmla="*/ 93 h 1530"/>
                  <a:gd name="T48" fmla="*/ 62 w 986"/>
                  <a:gd name="T49" fmla="*/ 92 h 1530"/>
                  <a:gd name="T50" fmla="*/ 58 w 986"/>
                  <a:gd name="T51" fmla="*/ 86 h 1530"/>
                  <a:gd name="T52" fmla="*/ 54 w 986"/>
                  <a:gd name="T53" fmla="*/ 80 h 1530"/>
                  <a:gd name="T54" fmla="*/ 51 w 986"/>
                  <a:gd name="T55" fmla="*/ 75 h 1530"/>
                  <a:gd name="T56" fmla="*/ 47 w 986"/>
                  <a:gd name="T57" fmla="*/ 69 h 1530"/>
                  <a:gd name="T58" fmla="*/ 44 w 986"/>
                  <a:gd name="T59" fmla="*/ 64 h 1530"/>
                  <a:gd name="T60" fmla="*/ 40 w 986"/>
                  <a:gd name="T61" fmla="*/ 58 h 1530"/>
                  <a:gd name="T62" fmla="*/ 37 w 986"/>
                  <a:gd name="T63" fmla="*/ 53 h 1530"/>
                  <a:gd name="T64" fmla="*/ 33 w 986"/>
                  <a:gd name="T65" fmla="*/ 47 h 1530"/>
                  <a:gd name="T66" fmla="*/ 29 w 986"/>
                  <a:gd name="T67" fmla="*/ 41 h 1530"/>
                  <a:gd name="T68" fmla="*/ 26 w 986"/>
                  <a:gd name="T69" fmla="*/ 36 h 1530"/>
                  <a:gd name="T70" fmla="*/ 22 w 986"/>
                  <a:gd name="T71" fmla="*/ 30 h 1530"/>
                  <a:gd name="T72" fmla="*/ 19 w 986"/>
                  <a:gd name="T73" fmla="*/ 24 h 1530"/>
                  <a:gd name="T74" fmla="*/ 15 w 986"/>
                  <a:gd name="T75" fmla="*/ 19 h 1530"/>
                  <a:gd name="T76" fmla="*/ 12 w 986"/>
                  <a:gd name="T77" fmla="*/ 13 h 1530"/>
                  <a:gd name="T78" fmla="*/ 9 w 986"/>
                  <a:gd name="T79" fmla="*/ 7 h 1530"/>
                  <a:gd name="T80" fmla="*/ 5 w 986"/>
                  <a:gd name="T81" fmla="*/ 2 h 1530"/>
                  <a:gd name="T82" fmla="*/ 5 w 986"/>
                  <a:gd name="T83" fmla="*/ 1 h 1530"/>
                  <a:gd name="T84" fmla="*/ 4 w 986"/>
                  <a:gd name="T85" fmla="*/ 0 h 1530"/>
                  <a:gd name="T86" fmla="*/ 3 w 986"/>
                  <a:gd name="T87" fmla="*/ 0 h 1530"/>
                  <a:gd name="T88" fmla="*/ 2 w 986"/>
                  <a:gd name="T89" fmla="*/ 0 h 1530"/>
                  <a:gd name="T90" fmla="*/ 1 w 986"/>
                  <a:gd name="T91" fmla="*/ 1 h 1530"/>
                  <a:gd name="T92" fmla="*/ 0 w 986"/>
                  <a:gd name="T93" fmla="*/ 2 h 1530"/>
                  <a:gd name="T94" fmla="*/ 0 w 986"/>
                  <a:gd name="T95" fmla="*/ 3 h 1530"/>
                  <a:gd name="T96" fmla="*/ 1 w 986"/>
                  <a:gd name="T97" fmla="*/ 4 h 15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86" h="1530">
                    <a:moveTo>
                      <a:pt x="6" y="65"/>
                    </a:moveTo>
                    <a:lnTo>
                      <a:pt x="58" y="157"/>
                    </a:lnTo>
                    <a:lnTo>
                      <a:pt x="111" y="249"/>
                    </a:lnTo>
                    <a:lnTo>
                      <a:pt x="166" y="342"/>
                    </a:lnTo>
                    <a:lnTo>
                      <a:pt x="220" y="430"/>
                    </a:lnTo>
                    <a:lnTo>
                      <a:pt x="277" y="520"/>
                    </a:lnTo>
                    <a:lnTo>
                      <a:pt x="332" y="613"/>
                    </a:lnTo>
                    <a:lnTo>
                      <a:pt x="388" y="702"/>
                    </a:lnTo>
                    <a:lnTo>
                      <a:pt x="446" y="792"/>
                    </a:lnTo>
                    <a:lnTo>
                      <a:pt x="503" y="882"/>
                    </a:lnTo>
                    <a:lnTo>
                      <a:pt x="559" y="971"/>
                    </a:lnTo>
                    <a:lnTo>
                      <a:pt x="619" y="1061"/>
                    </a:lnTo>
                    <a:lnTo>
                      <a:pt x="677" y="1151"/>
                    </a:lnTo>
                    <a:lnTo>
                      <a:pt x="734" y="1240"/>
                    </a:lnTo>
                    <a:lnTo>
                      <a:pt x="790" y="1329"/>
                    </a:lnTo>
                    <a:lnTo>
                      <a:pt x="848" y="1419"/>
                    </a:lnTo>
                    <a:lnTo>
                      <a:pt x="905" y="1509"/>
                    </a:lnTo>
                    <a:lnTo>
                      <a:pt x="916" y="1523"/>
                    </a:lnTo>
                    <a:lnTo>
                      <a:pt x="932" y="1530"/>
                    </a:lnTo>
                    <a:lnTo>
                      <a:pt x="949" y="1530"/>
                    </a:lnTo>
                    <a:lnTo>
                      <a:pt x="965" y="1525"/>
                    </a:lnTo>
                    <a:lnTo>
                      <a:pt x="979" y="1511"/>
                    </a:lnTo>
                    <a:lnTo>
                      <a:pt x="986" y="1498"/>
                    </a:lnTo>
                    <a:lnTo>
                      <a:pt x="986" y="1479"/>
                    </a:lnTo>
                    <a:lnTo>
                      <a:pt x="981" y="1463"/>
                    </a:lnTo>
                    <a:lnTo>
                      <a:pt x="924" y="1373"/>
                    </a:lnTo>
                    <a:lnTo>
                      <a:pt x="866" y="1283"/>
                    </a:lnTo>
                    <a:lnTo>
                      <a:pt x="813" y="1194"/>
                    </a:lnTo>
                    <a:lnTo>
                      <a:pt x="755" y="1104"/>
                    </a:lnTo>
                    <a:lnTo>
                      <a:pt x="695" y="1017"/>
                    </a:lnTo>
                    <a:lnTo>
                      <a:pt x="639" y="928"/>
                    </a:lnTo>
                    <a:lnTo>
                      <a:pt x="582" y="838"/>
                    </a:lnTo>
                    <a:lnTo>
                      <a:pt x="524" y="749"/>
                    </a:lnTo>
                    <a:lnTo>
                      <a:pt x="467" y="659"/>
                    </a:lnTo>
                    <a:lnTo>
                      <a:pt x="413" y="569"/>
                    </a:lnTo>
                    <a:lnTo>
                      <a:pt x="356" y="480"/>
                    </a:lnTo>
                    <a:lnTo>
                      <a:pt x="302" y="388"/>
                    </a:lnTo>
                    <a:lnTo>
                      <a:pt x="245" y="298"/>
                    </a:lnTo>
                    <a:lnTo>
                      <a:pt x="191" y="208"/>
                    </a:lnTo>
                    <a:lnTo>
                      <a:pt x="136" y="116"/>
                    </a:lnTo>
                    <a:lnTo>
                      <a:pt x="85" y="23"/>
                    </a:lnTo>
                    <a:lnTo>
                      <a:pt x="74" y="10"/>
                    </a:lnTo>
                    <a:lnTo>
                      <a:pt x="60" y="2"/>
                    </a:lnTo>
                    <a:lnTo>
                      <a:pt x="41" y="0"/>
                    </a:lnTo>
                    <a:lnTo>
                      <a:pt x="25" y="5"/>
                    </a:lnTo>
                    <a:lnTo>
                      <a:pt x="11" y="16"/>
                    </a:lnTo>
                    <a:lnTo>
                      <a:pt x="3" y="30"/>
                    </a:lnTo>
                    <a:lnTo>
                      <a:pt x="0" y="48"/>
                    </a:lnTo>
                    <a:lnTo>
                      <a:pt x="6" y="65"/>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52" name="Freeform 148"/>
              <p:cNvSpPr>
                <a:spLocks/>
              </p:cNvSpPr>
              <p:nvPr/>
            </p:nvSpPr>
            <p:spPr bwMode="auto">
              <a:xfrm>
                <a:off x="3802" y="3453"/>
                <a:ext cx="281" cy="353"/>
              </a:xfrm>
              <a:custGeom>
                <a:avLst/>
                <a:gdLst>
                  <a:gd name="T0" fmla="*/ 1 w 1122"/>
                  <a:gd name="T1" fmla="*/ 5 h 1409"/>
                  <a:gd name="T2" fmla="*/ 5 w 1122"/>
                  <a:gd name="T3" fmla="*/ 10 h 1409"/>
                  <a:gd name="T4" fmla="*/ 9 w 1122"/>
                  <a:gd name="T5" fmla="*/ 15 h 1409"/>
                  <a:gd name="T6" fmla="*/ 13 w 1122"/>
                  <a:gd name="T7" fmla="*/ 20 h 1409"/>
                  <a:gd name="T8" fmla="*/ 17 w 1122"/>
                  <a:gd name="T9" fmla="*/ 25 h 1409"/>
                  <a:gd name="T10" fmla="*/ 22 w 1122"/>
                  <a:gd name="T11" fmla="*/ 30 h 1409"/>
                  <a:gd name="T12" fmla="*/ 26 w 1122"/>
                  <a:gd name="T13" fmla="*/ 35 h 1409"/>
                  <a:gd name="T14" fmla="*/ 30 w 1122"/>
                  <a:gd name="T15" fmla="*/ 40 h 1409"/>
                  <a:gd name="T16" fmla="*/ 34 w 1122"/>
                  <a:gd name="T17" fmla="*/ 46 h 1409"/>
                  <a:gd name="T18" fmla="*/ 38 w 1122"/>
                  <a:gd name="T19" fmla="*/ 51 h 1409"/>
                  <a:gd name="T20" fmla="*/ 42 w 1122"/>
                  <a:gd name="T21" fmla="*/ 56 h 1409"/>
                  <a:gd name="T22" fmla="*/ 46 w 1122"/>
                  <a:gd name="T23" fmla="*/ 61 h 1409"/>
                  <a:gd name="T24" fmla="*/ 49 w 1122"/>
                  <a:gd name="T25" fmla="*/ 66 h 1409"/>
                  <a:gd name="T26" fmla="*/ 54 w 1122"/>
                  <a:gd name="T27" fmla="*/ 72 h 1409"/>
                  <a:gd name="T28" fmla="*/ 57 w 1122"/>
                  <a:gd name="T29" fmla="*/ 77 h 1409"/>
                  <a:gd name="T30" fmla="*/ 61 w 1122"/>
                  <a:gd name="T31" fmla="*/ 82 h 1409"/>
                  <a:gd name="T32" fmla="*/ 65 w 1122"/>
                  <a:gd name="T33" fmla="*/ 87 h 1409"/>
                  <a:gd name="T34" fmla="*/ 66 w 1122"/>
                  <a:gd name="T35" fmla="*/ 88 h 1409"/>
                  <a:gd name="T36" fmla="*/ 67 w 1122"/>
                  <a:gd name="T37" fmla="*/ 88 h 1409"/>
                  <a:gd name="T38" fmla="*/ 68 w 1122"/>
                  <a:gd name="T39" fmla="*/ 88 h 1409"/>
                  <a:gd name="T40" fmla="*/ 69 w 1122"/>
                  <a:gd name="T41" fmla="*/ 88 h 1409"/>
                  <a:gd name="T42" fmla="*/ 70 w 1122"/>
                  <a:gd name="T43" fmla="*/ 87 h 1409"/>
                  <a:gd name="T44" fmla="*/ 70 w 1122"/>
                  <a:gd name="T45" fmla="*/ 86 h 1409"/>
                  <a:gd name="T46" fmla="*/ 70 w 1122"/>
                  <a:gd name="T47" fmla="*/ 85 h 1409"/>
                  <a:gd name="T48" fmla="*/ 70 w 1122"/>
                  <a:gd name="T49" fmla="*/ 84 h 1409"/>
                  <a:gd name="T50" fmla="*/ 66 w 1122"/>
                  <a:gd name="T51" fmla="*/ 78 h 1409"/>
                  <a:gd name="T52" fmla="*/ 62 w 1122"/>
                  <a:gd name="T53" fmla="*/ 73 h 1409"/>
                  <a:gd name="T54" fmla="*/ 58 w 1122"/>
                  <a:gd name="T55" fmla="*/ 68 h 1409"/>
                  <a:gd name="T56" fmla="*/ 54 w 1122"/>
                  <a:gd name="T57" fmla="*/ 63 h 1409"/>
                  <a:gd name="T58" fmla="*/ 50 w 1122"/>
                  <a:gd name="T59" fmla="*/ 58 h 1409"/>
                  <a:gd name="T60" fmla="*/ 46 w 1122"/>
                  <a:gd name="T61" fmla="*/ 52 h 1409"/>
                  <a:gd name="T62" fmla="*/ 42 w 1122"/>
                  <a:gd name="T63" fmla="*/ 47 h 1409"/>
                  <a:gd name="T64" fmla="*/ 38 w 1122"/>
                  <a:gd name="T65" fmla="*/ 42 h 1409"/>
                  <a:gd name="T66" fmla="*/ 34 w 1122"/>
                  <a:gd name="T67" fmla="*/ 37 h 1409"/>
                  <a:gd name="T68" fmla="*/ 30 w 1122"/>
                  <a:gd name="T69" fmla="*/ 32 h 1409"/>
                  <a:gd name="T70" fmla="*/ 26 w 1122"/>
                  <a:gd name="T71" fmla="*/ 26 h 1409"/>
                  <a:gd name="T72" fmla="*/ 22 w 1122"/>
                  <a:gd name="T73" fmla="*/ 21 h 1409"/>
                  <a:gd name="T74" fmla="*/ 18 w 1122"/>
                  <a:gd name="T75" fmla="*/ 16 h 1409"/>
                  <a:gd name="T76" fmla="*/ 14 w 1122"/>
                  <a:gd name="T77" fmla="*/ 11 h 1409"/>
                  <a:gd name="T78" fmla="*/ 9 w 1122"/>
                  <a:gd name="T79" fmla="*/ 6 h 1409"/>
                  <a:gd name="T80" fmla="*/ 5 w 1122"/>
                  <a:gd name="T81" fmla="*/ 1 h 1409"/>
                  <a:gd name="T82" fmla="*/ 4 w 1122"/>
                  <a:gd name="T83" fmla="*/ 0 h 1409"/>
                  <a:gd name="T84" fmla="*/ 3 w 1122"/>
                  <a:gd name="T85" fmla="*/ 0 h 1409"/>
                  <a:gd name="T86" fmla="*/ 2 w 1122"/>
                  <a:gd name="T87" fmla="*/ 0 h 1409"/>
                  <a:gd name="T88" fmla="*/ 1 w 1122"/>
                  <a:gd name="T89" fmla="*/ 1 h 1409"/>
                  <a:gd name="T90" fmla="*/ 1 w 1122"/>
                  <a:gd name="T91" fmla="*/ 2 h 1409"/>
                  <a:gd name="T92" fmla="*/ 0 w 1122"/>
                  <a:gd name="T93" fmla="*/ 3 h 1409"/>
                  <a:gd name="T94" fmla="*/ 0 w 1122"/>
                  <a:gd name="T95" fmla="*/ 4 h 1409"/>
                  <a:gd name="T96" fmla="*/ 1 w 1122"/>
                  <a:gd name="T97" fmla="*/ 5 h 14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122" h="1409">
                    <a:moveTo>
                      <a:pt x="9" y="73"/>
                    </a:moveTo>
                    <a:lnTo>
                      <a:pt x="76" y="152"/>
                    </a:lnTo>
                    <a:lnTo>
                      <a:pt x="145" y="234"/>
                    </a:lnTo>
                    <a:lnTo>
                      <a:pt x="210" y="312"/>
                    </a:lnTo>
                    <a:lnTo>
                      <a:pt x="277" y="394"/>
                    </a:lnTo>
                    <a:lnTo>
                      <a:pt x="343" y="477"/>
                    </a:lnTo>
                    <a:lnTo>
                      <a:pt x="408" y="560"/>
                    </a:lnTo>
                    <a:lnTo>
                      <a:pt x="470" y="641"/>
                    </a:lnTo>
                    <a:lnTo>
                      <a:pt x="535" y="725"/>
                    </a:lnTo>
                    <a:lnTo>
                      <a:pt x="598" y="809"/>
                    </a:lnTo>
                    <a:lnTo>
                      <a:pt x="663" y="890"/>
                    </a:lnTo>
                    <a:lnTo>
                      <a:pt x="725" y="974"/>
                    </a:lnTo>
                    <a:lnTo>
                      <a:pt x="788" y="1059"/>
                    </a:lnTo>
                    <a:lnTo>
                      <a:pt x="854" y="1143"/>
                    </a:lnTo>
                    <a:lnTo>
                      <a:pt x="916" y="1227"/>
                    </a:lnTo>
                    <a:lnTo>
                      <a:pt x="978" y="1309"/>
                    </a:lnTo>
                    <a:lnTo>
                      <a:pt x="1043" y="1392"/>
                    </a:lnTo>
                    <a:lnTo>
                      <a:pt x="1057" y="1404"/>
                    </a:lnTo>
                    <a:lnTo>
                      <a:pt x="1076" y="1409"/>
                    </a:lnTo>
                    <a:lnTo>
                      <a:pt x="1092" y="1406"/>
                    </a:lnTo>
                    <a:lnTo>
                      <a:pt x="1108" y="1398"/>
                    </a:lnTo>
                    <a:lnTo>
                      <a:pt x="1119" y="1385"/>
                    </a:lnTo>
                    <a:lnTo>
                      <a:pt x="1122" y="1366"/>
                    </a:lnTo>
                    <a:lnTo>
                      <a:pt x="1119" y="1350"/>
                    </a:lnTo>
                    <a:lnTo>
                      <a:pt x="1111" y="1332"/>
                    </a:lnTo>
                    <a:lnTo>
                      <a:pt x="1046" y="1251"/>
                    </a:lnTo>
                    <a:lnTo>
                      <a:pt x="983" y="1168"/>
                    </a:lnTo>
                    <a:lnTo>
                      <a:pt x="921" y="1083"/>
                    </a:lnTo>
                    <a:lnTo>
                      <a:pt x="856" y="1002"/>
                    </a:lnTo>
                    <a:lnTo>
                      <a:pt x="794" y="918"/>
                    </a:lnTo>
                    <a:lnTo>
                      <a:pt x="731" y="836"/>
                    </a:lnTo>
                    <a:lnTo>
                      <a:pt x="669" y="752"/>
                    </a:lnTo>
                    <a:lnTo>
                      <a:pt x="603" y="668"/>
                    </a:lnTo>
                    <a:lnTo>
                      <a:pt x="540" y="586"/>
                    </a:lnTo>
                    <a:lnTo>
                      <a:pt x="475" y="505"/>
                    </a:lnTo>
                    <a:lnTo>
                      <a:pt x="413" y="421"/>
                    </a:lnTo>
                    <a:lnTo>
                      <a:pt x="348" y="339"/>
                    </a:lnTo>
                    <a:lnTo>
                      <a:pt x="281" y="258"/>
                    </a:lnTo>
                    <a:lnTo>
                      <a:pt x="215" y="179"/>
                    </a:lnTo>
                    <a:lnTo>
                      <a:pt x="147" y="98"/>
                    </a:lnTo>
                    <a:lnTo>
                      <a:pt x="80" y="19"/>
                    </a:lnTo>
                    <a:lnTo>
                      <a:pt x="66" y="5"/>
                    </a:lnTo>
                    <a:lnTo>
                      <a:pt x="50" y="0"/>
                    </a:lnTo>
                    <a:lnTo>
                      <a:pt x="34" y="3"/>
                    </a:lnTo>
                    <a:lnTo>
                      <a:pt x="16" y="10"/>
                    </a:lnTo>
                    <a:lnTo>
                      <a:pt x="6" y="24"/>
                    </a:lnTo>
                    <a:lnTo>
                      <a:pt x="0" y="40"/>
                    </a:lnTo>
                    <a:lnTo>
                      <a:pt x="0" y="57"/>
                    </a:lnTo>
                    <a:lnTo>
                      <a:pt x="9" y="73"/>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53" name="Freeform 149"/>
              <p:cNvSpPr>
                <a:spLocks/>
              </p:cNvSpPr>
              <p:nvPr/>
            </p:nvSpPr>
            <p:spPr bwMode="auto">
              <a:xfrm>
                <a:off x="4116" y="3847"/>
                <a:ext cx="189" cy="254"/>
              </a:xfrm>
              <a:custGeom>
                <a:avLst/>
                <a:gdLst>
                  <a:gd name="T0" fmla="*/ 0 w 755"/>
                  <a:gd name="T1" fmla="*/ 4 h 1016"/>
                  <a:gd name="T2" fmla="*/ 3 w 755"/>
                  <a:gd name="T3" fmla="*/ 8 h 1016"/>
                  <a:gd name="T4" fmla="*/ 5 w 755"/>
                  <a:gd name="T5" fmla="*/ 12 h 1016"/>
                  <a:gd name="T6" fmla="*/ 8 w 755"/>
                  <a:gd name="T7" fmla="*/ 15 h 1016"/>
                  <a:gd name="T8" fmla="*/ 10 w 755"/>
                  <a:gd name="T9" fmla="*/ 19 h 1016"/>
                  <a:gd name="T10" fmla="*/ 13 w 755"/>
                  <a:gd name="T11" fmla="*/ 23 h 1016"/>
                  <a:gd name="T12" fmla="*/ 16 w 755"/>
                  <a:gd name="T13" fmla="*/ 27 h 1016"/>
                  <a:gd name="T14" fmla="*/ 18 w 755"/>
                  <a:gd name="T15" fmla="*/ 30 h 1016"/>
                  <a:gd name="T16" fmla="*/ 21 w 755"/>
                  <a:gd name="T17" fmla="*/ 34 h 1016"/>
                  <a:gd name="T18" fmla="*/ 23 w 755"/>
                  <a:gd name="T19" fmla="*/ 38 h 1016"/>
                  <a:gd name="T20" fmla="*/ 26 w 755"/>
                  <a:gd name="T21" fmla="*/ 41 h 1016"/>
                  <a:gd name="T22" fmla="*/ 29 w 755"/>
                  <a:gd name="T23" fmla="*/ 45 h 1016"/>
                  <a:gd name="T24" fmla="*/ 31 w 755"/>
                  <a:gd name="T25" fmla="*/ 48 h 1016"/>
                  <a:gd name="T26" fmla="*/ 34 w 755"/>
                  <a:gd name="T27" fmla="*/ 52 h 1016"/>
                  <a:gd name="T28" fmla="*/ 37 w 755"/>
                  <a:gd name="T29" fmla="*/ 55 h 1016"/>
                  <a:gd name="T30" fmla="*/ 40 w 755"/>
                  <a:gd name="T31" fmla="*/ 59 h 1016"/>
                  <a:gd name="T32" fmla="*/ 42 w 755"/>
                  <a:gd name="T33" fmla="*/ 63 h 1016"/>
                  <a:gd name="T34" fmla="*/ 43 w 755"/>
                  <a:gd name="T35" fmla="*/ 63 h 1016"/>
                  <a:gd name="T36" fmla="*/ 44 w 755"/>
                  <a:gd name="T37" fmla="*/ 64 h 1016"/>
                  <a:gd name="T38" fmla="*/ 46 w 755"/>
                  <a:gd name="T39" fmla="*/ 63 h 1016"/>
                  <a:gd name="T40" fmla="*/ 47 w 755"/>
                  <a:gd name="T41" fmla="*/ 63 h 1016"/>
                  <a:gd name="T42" fmla="*/ 47 w 755"/>
                  <a:gd name="T43" fmla="*/ 62 h 1016"/>
                  <a:gd name="T44" fmla="*/ 47 w 755"/>
                  <a:gd name="T45" fmla="*/ 61 h 1016"/>
                  <a:gd name="T46" fmla="*/ 47 w 755"/>
                  <a:gd name="T47" fmla="*/ 60 h 1016"/>
                  <a:gd name="T48" fmla="*/ 47 w 755"/>
                  <a:gd name="T49" fmla="*/ 59 h 1016"/>
                  <a:gd name="T50" fmla="*/ 44 w 755"/>
                  <a:gd name="T51" fmla="*/ 55 h 1016"/>
                  <a:gd name="T52" fmla="*/ 41 w 755"/>
                  <a:gd name="T53" fmla="*/ 52 h 1016"/>
                  <a:gd name="T54" fmla="*/ 38 w 755"/>
                  <a:gd name="T55" fmla="*/ 48 h 1016"/>
                  <a:gd name="T56" fmla="*/ 36 w 755"/>
                  <a:gd name="T57" fmla="*/ 45 h 1016"/>
                  <a:gd name="T58" fmla="*/ 33 w 755"/>
                  <a:gd name="T59" fmla="*/ 41 h 1016"/>
                  <a:gd name="T60" fmla="*/ 31 w 755"/>
                  <a:gd name="T61" fmla="*/ 38 h 1016"/>
                  <a:gd name="T62" fmla="*/ 28 w 755"/>
                  <a:gd name="T63" fmla="*/ 34 h 1016"/>
                  <a:gd name="T64" fmla="*/ 25 w 755"/>
                  <a:gd name="T65" fmla="*/ 30 h 1016"/>
                  <a:gd name="T66" fmla="*/ 23 w 755"/>
                  <a:gd name="T67" fmla="*/ 27 h 1016"/>
                  <a:gd name="T68" fmla="*/ 20 w 755"/>
                  <a:gd name="T69" fmla="*/ 23 h 1016"/>
                  <a:gd name="T70" fmla="*/ 18 w 755"/>
                  <a:gd name="T71" fmla="*/ 20 h 1016"/>
                  <a:gd name="T72" fmla="*/ 15 w 755"/>
                  <a:gd name="T73" fmla="*/ 16 h 1016"/>
                  <a:gd name="T74" fmla="*/ 13 w 755"/>
                  <a:gd name="T75" fmla="*/ 12 h 1016"/>
                  <a:gd name="T76" fmla="*/ 10 w 755"/>
                  <a:gd name="T77" fmla="*/ 9 h 1016"/>
                  <a:gd name="T78" fmla="*/ 8 w 755"/>
                  <a:gd name="T79" fmla="*/ 5 h 1016"/>
                  <a:gd name="T80" fmla="*/ 5 w 755"/>
                  <a:gd name="T81" fmla="*/ 1 h 1016"/>
                  <a:gd name="T82" fmla="*/ 4 w 755"/>
                  <a:gd name="T83" fmla="*/ 0 h 1016"/>
                  <a:gd name="T84" fmla="*/ 4 w 755"/>
                  <a:gd name="T85" fmla="*/ 0 h 1016"/>
                  <a:gd name="T86" fmla="*/ 2 w 755"/>
                  <a:gd name="T87" fmla="*/ 0 h 1016"/>
                  <a:gd name="T88" fmla="*/ 1 w 755"/>
                  <a:gd name="T89" fmla="*/ 0 h 1016"/>
                  <a:gd name="T90" fmla="*/ 0 w 755"/>
                  <a:gd name="T91" fmla="*/ 1 h 1016"/>
                  <a:gd name="T92" fmla="*/ 0 w 755"/>
                  <a:gd name="T93" fmla="*/ 2 h 1016"/>
                  <a:gd name="T94" fmla="*/ 0 w 755"/>
                  <a:gd name="T95" fmla="*/ 3 h 1016"/>
                  <a:gd name="T96" fmla="*/ 0 w 755"/>
                  <a:gd name="T97" fmla="*/ 4 h 10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55" h="1016">
                    <a:moveTo>
                      <a:pt x="5" y="65"/>
                    </a:moveTo>
                    <a:lnTo>
                      <a:pt x="47" y="124"/>
                    </a:lnTo>
                    <a:lnTo>
                      <a:pt x="84" y="184"/>
                    </a:lnTo>
                    <a:lnTo>
                      <a:pt x="125" y="244"/>
                    </a:lnTo>
                    <a:lnTo>
                      <a:pt x="165" y="304"/>
                    </a:lnTo>
                    <a:lnTo>
                      <a:pt x="206" y="363"/>
                    </a:lnTo>
                    <a:lnTo>
                      <a:pt x="248" y="423"/>
                    </a:lnTo>
                    <a:lnTo>
                      <a:pt x="288" y="480"/>
                    </a:lnTo>
                    <a:lnTo>
                      <a:pt x="331" y="540"/>
                    </a:lnTo>
                    <a:lnTo>
                      <a:pt x="372" y="600"/>
                    </a:lnTo>
                    <a:lnTo>
                      <a:pt x="416" y="656"/>
                    </a:lnTo>
                    <a:lnTo>
                      <a:pt x="456" y="714"/>
                    </a:lnTo>
                    <a:lnTo>
                      <a:pt x="500" y="771"/>
                    </a:lnTo>
                    <a:lnTo>
                      <a:pt x="543" y="831"/>
                    </a:lnTo>
                    <a:lnTo>
                      <a:pt x="587" y="885"/>
                    </a:lnTo>
                    <a:lnTo>
                      <a:pt x="633" y="942"/>
                    </a:lnTo>
                    <a:lnTo>
                      <a:pt x="676" y="998"/>
                    </a:lnTo>
                    <a:lnTo>
                      <a:pt x="689" y="1009"/>
                    </a:lnTo>
                    <a:lnTo>
                      <a:pt x="709" y="1016"/>
                    </a:lnTo>
                    <a:lnTo>
                      <a:pt x="726" y="1012"/>
                    </a:lnTo>
                    <a:lnTo>
                      <a:pt x="742" y="1004"/>
                    </a:lnTo>
                    <a:lnTo>
                      <a:pt x="752" y="991"/>
                    </a:lnTo>
                    <a:lnTo>
                      <a:pt x="755" y="972"/>
                    </a:lnTo>
                    <a:lnTo>
                      <a:pt x="752" y="956"/>
                    </a:lnTo>
                    <a:lnTo>
                      <a:pt x="744" y="939"/>
                    </a:lnTo>
                    <a:lnTo>
                      <a:pt x="701" y="885"/>
                    </a:lnTo>
                    <a:lnTo>
                      <a:pt x="657" y="827"/>
                    </a:lnTo>
                    <a:lnTo>
                      <a:pt x="613" y="771"/>
                    </a:lnTo>
                    <a:lnTo>
                      <a:pt x="571" y="714"/>
                    </a:lnTo>
                    <a:lnTo>
                      <a:pt x="527" y="656"/>
                    </a:lnTo>
                    <a:lnTo>
                      <a:pt x="486" y="600"/>
                    </a:lnTo>
                    <a:lnTo>
                      <a:pt x="442" y="543"/>
                    </a:lnTo>
                    <a:lnTo>
                      <a:pt x="402" y="485"/>
                    </a:lnTo>
                    <a:lnTo>
                      <a:pt x="361" y="429"/>
                    </a:lnTo>
                    <a:lnTo>
                      <a:pt x="320" y="369"/>
                    </a:lnTo>
                    <a:lnTo>
                      <a:pt x="280" y="312"/>
                    </a:lnTo>
                    <a:lnTo>
                      <a:pt x="239" y="254"/>
                    </a:lnTo>
                    <a:lnTo>
                      <a:pt x="201" y="195"/>
                    </a:lnTo>
                    <a:lnTo>
                      <a:pt x="160" y="136"/>
                    </a:lnTo>
                    <a:lnTo>
                      <a:pt x="119" y="78"/>
                    </a:lnTo>
                    <a:lnTo>
                      <a:pt x="82" y="18"/>
                    </a:lnTo>
                    <a:lnTo>
                      <a:pt x="68" y="5"/>
                    </a:lnTo>
                    <a:lnTo>
                      <a:pt x="54" y="0"/>
                    </a:lnTo>
                    <a:lnTo>
                      <a:pt x="35" y="0"/>
                    </a:lnTo>
                    <a:lnTo>
                      <a:pt x="19" y="5"/>
                    </a:lnTo>
                    <a:lnTo>
                      <a:pt x="5" y="18"/>
                    </a:lnTo>
                    <a:lnTo>
                      <a:pt x="0" y="32"/>
                    </a:lnTo>
                    <a:lnTo>
                      <a:pt x="0" y="48"/>
                    </a:lnTo>
                    <a:lnTo>
                      <a:pt x="5" y="65"/>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54" name="Freeform 150"/>
              <p:cNvSpPr>
                <a:spLocks/>
              </p:cNvSpPr>
              <p:nvPr/>
            </p:nvSpPr>
            <p:spPr bwMode="auto">
              <a:xfrm>
                <a:off x="3907" y="3135"/>
                <a:ext cx="689" cy="862"/>
              </a:xfrm>
              <a:custGeom>
                <a:avLst/>
                <a:gdLst>
                  <a:gd name="T0" fmla="*/ 172 w 2756"/>
                  <a:gd name="T1" fmla="*/ 215 h 3451"/>
                  <a:gd name="T2" fmla="*/ 169 w 2756"/>
                  <a:gd name="T3" fmla="*/ 215 h 3451"/>
                  <a:gd name="T4" fmla="*/ 163 w 2756"/>
                  <a:gd name="T5" fmla="*/ 209 h 3451"/>
                  <a:gd name="T6" fmla="*/ 158 w 2756"/>
                  <a:gd name="T7" fmla="*/ 202 h 3451"/>
                  <a:gd name="T8" fmla="*/ 153 w 2756"/>
                  <a:gd name="T9" fmla="*/ 195 h 3451"/>
                  <a:gd name="T10" fmla="*/ 148 w 2756"/>
                  <a:gd name="T11" fmla="*/ 189 h 3451"/>
                  <a:gd name="T12" fmla="*/ 143 w 2756"/>
                  <a:gd name="T13" fmla="*/ 182 h 3451"/>
                  <a:gd name="T14" fmla="*/ 137 w 2756"/>
                  <a:gd name="T15" fmla="*/ 175 h 3451"/>
                  <a:gd name="T16" fmla="*/ 132 w 2756"/>
                  <a:gd name="T17" fmla="*/ 169 h 3451"/>
                  <a:gd name="T18" fmla="*/ 127 w 2756"/>
                  <a:gd name="T19" fmla="*/ 162 h 3451"/>
                  <a:gd name="T20" fmla="*/ 122 w 2756"/>
                  <a:gd name="T21" fmla="*/ 155 h 3451"/>
                  <a:gd name="T22" fmla="*/ 117 w 2756"/>
                  <a:gd name="T23" fmla="*/ 148 h 3451"/>
                  <a:gd name="T24" fmla="*/ 112 w 2756"/>
                  <a:gd name="T25" fmla="*/ 142 h 3451"/>
                  <a:gd name="T26" fmla="*/ 107 w 2756"/>
                  <a:gd name="T27" fmla="*/ 135 h 3451"/>
                  <a:gd name="T28" fmla="*/ 101 w 2756"/>
                  <a:gd name="T29" fmla="*/ 128 h 3451"/>
                  <a:gd name="T30" fmla="*/ 96 w 2756"/>
                  <a:gd name="T31" fmla="*/ 122 h 3451"/>
                  <a:gd name="T32" fmla="*/ 91 w 2756"/>
                  <a:gd name="T33" fmla="*/ 115 h 3451"/>
                  <a:gd name="T34" fmla="*/ 86 w 2756"/>
                  <a:gd name="T35" fmla="*/ 108 h 3451"/>
                  <a:gd name="T36" fmla="*/ 81 w 2756"/>
                  <a:gd name="T37" fmla="*/ 102 h 3451"/>
                  <a:gd name="T38" fmla="*/ 76 w 2756"/>
                  <a:gd name="T39" fmla="*/ 95 h 3451"/>
                  <a:gd name="T40" fmla="*/ 70 w 2756"/>
                  <a:gd name="T41" fmla="*/ 88 h 3451"/>
                  <a:gd name="T42" fmla="*/ 65 w 2756"/>
                  <a:gd name="T43" fmla="*/ 82 h 3451"/>
                  <a:gd name="T44" fmla="*/ 60 w 2756"/>
                  <a:gd name="T45" fmla="*/ 75 h 3451"/>
                  <a:gd name="T46" fmla="*/ 55 w 2756"/>
                  <a:gd name="T47" fmla="*/ 68 h 3451"/>
                  <a:gd name="T48" fmla="*/ 49 w 2756"/>
                  <a:gd name="T49" fmla="*/ 62 h 3451"/>
                  <a:gd name="T50" fmla="*/ 44 w 2756"/>
                  <a:gd name="T51" fmla="*/ 55 h 3451"/>
                  <a:gd name="T52" fmla="*/ 39 w 2756"/>
                  <a:gd name="T53" fmla="*/ 49 h 3451"/>
                  <a:gd name="T54" fmla="*/ 33 w 2756"/>
                  <a:gd name="T55" fmla="*/ 42 h 3451"/>
                  <a:gd name="T56" fmla="*/ 28 w 2756"/>
                  <a:gd name="T57" fmla="*/ 36 h 3451"/>
                  <a:gd name="T58" fmla="*/ 22 w 2756"/>
                  <a:gd name="T59" fmla="*/ 29 h 3451"/>
                  <a:gd name="T60" fmla="*/ 17 w 2756"/>
                  <a:gd name="T61" fmla="*/ 23 h 3451"/>
                  <a:gd name="T62" fmla="*/ 11 w 2756"/>
                  <a:gd name="T63" fmla="*/ 16 h 3451"/>
                  <a:gd name="T64" fmla="*/ 6 w 2756"/>
                  <a:gd name="T65" fmla="*/ 10 h 3451"/>
                  <a:gd name="T66" fmla="*/ 0 w 2756"/>
                  <a:gd name="T67" fmla="*/ 3 h 3451"/>
                  <a:gd name="T68" fmla="*/ 0 w 2756"/>
                  <a:gd name="T69" fmla="*/ 2 h 3451"/>
                  <a:gd name="T70" fmla="*/ 0 w 2756"/>
                  <a:gd name="T71" fmla="*/ 1 h 3451"/>
                  <a:gd name="T72" fmla="*/ 0 w 2756"/>
                  <a:gd name="T73" fmla="*/ 1 h 3451"/>
                  <a:gd name="T74" fmla="*/ 1 w 2756"/>
                  <a:gd name="T75" fmla="*/ 0 h 3451"/>
                  <a:gd name="T76" fmla="*/ 4 w 2756"/>
                  <a:gd name="T77" fmla="*/ 1 h 3451"/>
                  <a:gd name="T78" fmla="*/ 53 w 2756"/>
                  <a:gd name="T79" fmla="*/ 59 h 3451"/>
                  <a:gd name="T80" fmla="*/ 147 w 2756"/>
                  <a:gd name="T81" fmla="*/ 182 h 3451"/>
                  <a:gd name="T82" fmla="*/ 150 w 2756"/>
                  <a:gd name="T83" fmla="*/ 186 h 3451"/>
                  <a:gd name="T84" fmla="*/ 153 w 2756"/>
                  <a:gd name="T85" fmla="*/ 190 h 3451"/>
                  <a:gd name="T86" fmla="*/ 157 w 2756"/>
                  <a:gd name="T87" fmla="*/ 194 h 3451"/>
                  <a:gd name="T88" fmla="*/ 160 w 2756"/>
                  <a:gd name="T89" fmla="*/ 198 h 3451"/>
                  <a:gd name="T90" fmla="*/ 163 w 2756"/>
                  <a:gd name="T91" fmla="*/ 202 h 3451"/>
                  <a:gd name="T92" fmla="*/ 166 w 2756"/>
                  <a:gd name="T93" fmla="*/ 206 h 3451"/>
                  <a:gd name="T94" fmla="*/ 170 w 2756"/>
                  <a:gd name="T95" fmla="*/ 210 h 3451"/>
                  <a:gd name="T96" fmla="*/ 172 w 2756"/>
                  <a:gd name="T97" fmla="*/ 214 h 3451"/>
                  <a:gd name="T98" fmla="*/ 172 w 2756"/>
                  <a:gd name="T99" fmla="*/ 215 h 3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56" h="3451">
                    <a:moveTo>
                      <a:pt x="2742" y="3451"/>
                    </a:moveTo>
                    <a:lnTo>
                      <a:pt x="2696" y="3449"/>
                    </a:lnTo>
                    <a:lnTo>
                      <a:pt x="2612" y="3343"/>
                    </a:lnTo>
                    <a:lnTo>
                      <a:pt x="2528" y="3237"/>
                    </a:lnTo>
                    <a:lnTo>
                      <a:pt x="2446" y="3128"/>
                    </a:lnTo>
                    <a:lnTo>
                      <a:pt x="2363" y="3022"/>
                    </a:lnTo>
                    <a:lnTo>
                      <a:pt x="2281" y="2916"/>
                    </a:lnTo>
                    <a:lnTo>
                      <a:pt x="2197" y="2807"/>
                    </a:lnTo>
                    <a:lnTo>
                      <a:pt x="2116" y="2702"/>
                    </a:lnTo>
                    <a:lnTo>
                      <a:pt x="2033" y="2594"/>
                    </a:lnTo>
                    <a:lnTo>
                      <a:pt x="1950" y="2488"/>
                    </a:lnTo>
                    <a:lnTo>
                      <a:pt x="1869" y="2379"/>
                    </a:lnTo>
                    <a:lnTo>
                      <a:pt x="1786" y="2273"/>
                    </a:lnTo>
                    <a:lnTo>
                      <a:pt x="1705" y="2164"/>
                    </a:lnTo>
                    <a:lnTo>
                      <a:pt x="1620" y="2058"/>
                    </a:lnTo>
                    <a:lnTo>
                      <a:pt x="1539" y="1950"/>
                    </a:lnTo>
                    <a:lnTo>
                      <a:pt x="1458" y="1844"/>
                    </a:lnTo>
                    <a:lnTo>
                      <a:pt x="1373" y="1735"/>
                    </a:lnTo>
                    <a:lnTo>
                      <a:pt x="1292" y="1629"/>
                    </a:lnTo>
                    <a:lnTo>
                      <a:pt x="1208" y="1524"/>
                    </a:lnTo>
                    <a:lnTo>
                      <a:pt x="1124" y="1418"/>
                    </a:lnTo>
                    <a:lnTo>
                      <a:pt x="1042" y="1309"/>
                    </a:lnTo>
                    <a:lnTo>
                      <a:pt x="959" y="1203"/>
                    </a:lnTo>
                    <a:lnTo>
                      <a:pt x="874" y="1097"/>
                    </a:lnTo>
                    <a:lnTo>
                      <a:pt x="788" y="991"/>
                    </a:lnTo>
                    <a:lnTo>
                      <a:pt x="703" y="889"/>
                    </a:lnTo>
                    <a:lnTo>
                      <a:pt x="616" y="783"/>
                    </a:lnTo>
                    <a:lnTo>
                      <a:pt x="532" y="676"/>
                    </a:lnTo>
                    <a:lnTo>
                      <a:pt x="445" y="573"/>
                    </a:lnTo>
                    <a:lnTo>
                      <a:pt x="356" y="470"/>
                    </a:lnTo>
                    <a:lnTo>
                      <a:pt x="269" y="367"/>
                    </a:lnTo>
                    <a:lnTo>
                      <a:pt x="179" y="263"/>
                    </a:lnTo>
                    <a:lnTo>
                      <a:pt x="89" y="161"/>
                    </a:lnTo>
                    <a:lnTo>
                      <a:pt x="0" y="57"/>
                    </a:lnTo>
                    <a:lnTo>
                      <a:pt x="0" y="41"/>
                    </a:lnTo>
                    <a:lnTo>
                      <a:pt x="0" y="25"/>
                    </a:lnTo>
                    <a:lnTo>
                      <a:pt x="3" y="11"/>
                    </a:lnTo>
                    <a:lnTo>
                      <a:pt x="13" y="0"/>
                    </a:lnTo>
                    <a:lnTo>
                      <a:pt x="59" y="11"/>
                    </a:lnTo>
                    <a:lnTo>
                      <a:pt x="853" y="948"/>
                    </a:lnTo>
                    <a:lnTo>
                      <a:pt x="2357" y="2911"/>
                    </a:lnTo>
                    <a:lnTo>
                      <a:pt x="2403" y="2978"/>
                    </a:lnTo>
                    <a:lnTo>
                      <a:pt x="2452" y="3044"/>
                    </a:lnTo>
                    <a:lnTo>
                      <a:pt x="2504" y="3109"/>
                    </a:lnTo>
                    <a:lnTo>
                      <a:pt x="2558" y="3172"/>
                    </a:lnTo>
                    <a:lnTo>
                      <a:pt x="2610" y="3237"/>
                    </a:lnTo>
                    <a:lnTo>
                      <a:pt x="2661" y="3302"/>
                    </a:lnTo>
                    <a:lnTo>
                      <a:pt x="2710" y="3367"/>
                    </a:lnTo>
                    <a:lnTo>
                      <a:pt x="2756" y="3435"/>
                    </a:lnTo>
                    <a:lnTo>
                      <a:pt x="2742" y="345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55" name="Freeform 151"/>
              <p:cNvSpPr>
                <a:spLocks/>
              </p:cNvSpPr>
              <p:nvPr/>
            </p:nvSpPr>
            <p:spPr bwMode="auto">
              <a:xfrm>
                <a:off x="3481" y="3125"/>
                <a:ext cx="1114" cy="1023"/>
              </a:xfrm>
              <a:custGeom>
                <a:avLst/>
                <a:gdLst>
                  <a:gd name="T0" fmla="*/ 199 w 4456"/>
                  <a:gd name="T1" fmla="*/ 255 h 4092"/>
                  <a:gd name="T2" fmla="*/ 191 w 4456"/>
                  <a:gd name="T3" fmla="*/ 253 h 4092"/>
                  <a:gd name="T4" fmla="*/ 200 w 4456"/>
                  <a:gd name="T5" fmla="*/ 250 h 4092"/>
                  <a:gd name="T6" fmla="*/ 189 w 4456"/>
                  <a:gd name="T7" fmla="*/ 235 h 4092"/>
                  <a:gd name="T8" fmla="*/ 177 w 4456"/>
                  <a:gd name="T9" fmla="*/ 234 h 4092"/>
                  <a:gd name="T10" fmla="*/ 179 w 4456"/>
                  <a:gd name="T11" fmla="*/ 242 h 4092"/>
                  <a:gd name="T12" fmla="*/ 186 w 4456"/>
                  <a:gd name="T13" fmla="*/ 243 h 4092"/>
                  <a:gd name="T14" fmla="*/ 180 w 4456"/>
                  <a:gd name="T15" fmla="*/ 250 h 4092"/>
                  <a:gd name="T16" fmla="*/ 172 w 4456"/>
                  <a:gd name="T17" fmla="*/ 245 h 4092"/>
                  <a:gd name="T18" fmla="*/ 164 w 4456"/>
                  <a:gd name="T19" fmla="*/ 230 h 4092"/>
                  <a:gd name="T20" fmla="*/ 157 w 4456"/>
                  <a:gd name="T21" fmla="*/ 219 h 4092"/>
                  <a:gd name="T22" fmla="*/ 150 w 4456"/>
                  <a:gd name="T23" fmla="*/ 212 h 4092"/>
                  <a:gd name="T24" fmla="*/ 146 w 4456"/>
                  <a:gd name="T25" fmla="*/ 212 h 4092"/>
                  <a:gd name="T26" fmla="*/ 146 w 4456"/>
                  <a:gd name="T27" fmla="*/ 210 h 4092"/>
                  <a:gd name="T28" fmla="*/ 144 w 4456"/>
                  <a:gd name="T29" fmla="*/ 203 h 4092"/>
                  <a:gd name="T30" fmla="*/ 135 w 4456"/>
                  <a:gd name="T31" fmla="*/ 203 h 4092"/>
                  <a:gd name="T32" fmla="*/ 140 w 4456"/>
                  <a:gd name="T33" fmla="*/ 200 h 4092"/>
                  <a:gd name="T34" fmla="*/ 136 w 4456"/>
                  <a:gd name="T35" fmla="*/ 194 h 4092"/>
                  <a:gd name="T36" fmla="*/ 131 w 4456"/>
                  <a:gd name="T37" fmla="*/ 194 h 4092"/>
                  <a:gd name="T38" fmla="*/ 125 w 4456"/>
                  <a:gd name="T39" fmla="*/ 179 h 4092"/>
                  <a:gd name="T40" fmla="*/ 124 w 4456"/>
                  <a:gd name="T41" fmla="*/ 168 h 4092"/>
                  <a:gd name="T42" fmla="*/ 131 w 4456"/>
                  <a:gd name="T43" fmla="*/ 162 h 4092"/>
                  <a:gd name="T44" fmla="*/ 113 w 4456"/>
                  <a:gd name="T45" fmla="*/ 137 h 4092"/>
                  <a:gd name="T46" fmla="*/ 93 w 4456"/>
                  <a:gd name="T47" fmla="*/ 112 h 4092"/>
                  <a:gd name="T48" fmla="*/ 76 w 4456"/>
                  <a:gd name="T49" fmla="*/ 90 h 4092"/>
                  <a:gd name="T50" fmla="*/ 61 w 4456"/>
                  <a:gd name="T51" fmla="*/ 86 h 4092"/>
                  <a:gd name="T52" fmla="*/ 49 w 4456"/>
                  <a:gd name="T53" fmla="*/ 71 h 4092"/>
                  <a:gd name="T54" fmla="*/ 38 w 4456"/>
                  <a:gd name="T55" fmla="*/ 58 h 4092"/>
                  <a:gd name="T56" fmla="*/ 24 w 4456"/>
                  <a:gd name="T57" fmla="*/ 46 h 4092"/>
                  <a:gd name="T58" fmla="*/ 29 w 4456"/>
                  <a:gd name="T59" fmla="*/ 42 h 4092"/>
                  <a:gd name="T60" fmla="*/ 20 w 4456"/>
                  <a:gd name="T61" fmla="*/ 36 h 4092"/>
                  <a:gd name="T62" fmla="*/ 18 w 4456"/>
                  <a:gd name="T63" fmla="*/ 32 h 4092"/>
                  <a:gd name="T64" fmla="*/ 17 w 4456"/>
                  <a:gd name="T65" fmla="*/ 26 h 4092"/>
                  <a:gd name="T66" fmla="*/ 9 w 4456"/>
                  <a:gd name="T67" fmla="*/ 25 h 4092"/>
                  <a:gd name="T68" fmla="*/ 0 w 4456"/>
                  <a:gd name="T69" fmla="*/ 3 h 4092"/>
                  <a:gd name="T70" fmla="*/ 22 w 4456"/>
                  <a:gd name="T71" fmla="*/ 20 h 4092"/>
                  <a:gd name="T72" fmla="*/ 34 w 4456"/>
                  <a:gd name="T73" fmla="*/ 44 h 4092"/>
                  <a:gd name="T74" fmla="*/ 49 w 4456"/>
                  <a:gd name="T75" fmla="*/ 64 h 4092"/>
                  <a:gd name="T76" fmla="*/ 67 w 4456"/>
                  <a:gd name="T77" fmla="*/ 80 h 4092"/>
                  <a:gd name="T78" fmla="*/ 83 w 4456"/>
                  <a:gd name="T79" fmla="*/ 91 h 4092"/>
                  <a:gd name="T80" fmla="*/ 133 w 4456"/>
                  <a:gd name="T81" fmla="*/ 166 h 4092"/>
                  <a:gd name="T82" fmla="*/ 129 w 4456"/>
                  <a:gd name="T83" fmla="*/ 175 h 4092"/>
                  <a:gd name="T84" fmla="*/ 140 w 4456"/>
                  <a:gd name="T85" fmla="*/ 189 h 4092"/>
                  <a:gd name="T86" fmla="*/ 146 w 4456"/>
                  <a:gd name="T87" fmla="*/ 197 h 4092"/>
                  <a:gd name="T88" fmla="*/ 151 w 4456"/>
                  <a:gd name="T89" fmla="*/ 198 h 4092"/>
                  <a:gd name="T90" fmla="*/ 151 w 4456"/>
                  <a:gd name="T91" fmla="*/ 203 h 4092"/>
                  <a:gd name="T92" fmla="*/ 160 w 4456"/>
                  <a:gd name="T93" fmla="*/ 209 h 4092"/>
                  <a:gd name="T94" fmla="*/ 157 w 4456"/>
                  <a:gd name="T95" fmla="*/ 212 h 4092"/>
                  <a:gd name="T96" fmla="*/ 163 w 4456"/>
                  <a:gd name="T97" fmla="*/ 218 h 4092"/>
                  <a:gd name="T98" fmla="*/ 171 w 4456"/>
                  <a:gd name="T99" fmla="*/ 217 h 4092"/>
                  <a:gd name="T100" fmla="*/ 165 w 4456"/>
                  <a:gd name="T101" fmla="*/ 207 h 4092"/>
                  <a:gd name="T102" fmla="*/ 152 w 4456"/>
                  <a:gd name="T103" fmla="*/ 189 h 4092"/>
                  <a:gd name="T104" fmla="*/ 141 w 4456"/>
                  <a:gd name="T105" fmla="*/ 169 h 4092"/>
                  <a:gd name="T106" fmla="*/ 153 w 4456"/>
                  <a:gd name="T107" fmla="*/ 184 h 4092"/>
                  <a:gd name="T108" fmla="*/ 177 w 4456"/>
                  <a:gd name="T109" fmla="*/ 214 h 4092"/>
                  <a:gd name="T110" fmla="*/ 201 w 4456"/>
                  <a:gd name="T111" fmla="*/ 243 h 4092"/>
                  <a:gd name="T112" fmla="*/ 215 w 4456"/>
                  <a:gd name="T113" fmla="*/ 247 h 4092"/>
                  <a:gd name="T114" fmla="*/ 227 w 4456"/>
                  <a:gd name="T115" fmla="*/ 244 h 4092"/>
                  <a:gd name="T116" fmla="*/ 279 w 4456"/>
                  <a:gd name="T117" fmla="*/ 232 h 40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456" h="4092">
                    <a:moveTo>
                      <a:pt x="3343" y="4035"/>
                    </a:moveTo>
                    <a:lnTo>
                      <a:pt x="3316" y="4060"/>
                    </a:lnTo>
                    <a:lnTo>
                      <a:pt x="3288" y="4074"/>
                    </a:lnTo>
                    <a:lnTo>
                      <a:pt x="3256" y="4079"/>
                    </a:lnTo>
                    <a:lnTo>
                      <a:pt x="3223" y="4079"/>
                    </a:lnTo>
                    <a:lnTo>
                      <a:pt x="3188" y="4079"/>
                    </a:lnTo>
                    <a:lnTo>
                      <a:pt x="3152" y="4079"/>
                    </a:lnTo>
                    <a:lnTo>
                      <a:pt x="3117" y="4081"/>
                    </a:lnTo>
                    <a:lnTo>
                      <a:pt x="3082" y="4092"/>
                    </a:lnTo>
                    <a:lnTo>
                      <a:pt x="3036" y="4092"/>
                    </a:lnTo>
                    <a:lnTo>
                      <a:pt x="3039" y="4062"/>
                    </a:lnTo>
                    <a:lnTo>
                      <a:pt x="3050" y="4044"/>
                    </a:lnTo>
                    <a:lnTo>
                      <a:pt x="3071" y="4032"/>
                    </a:lnTo>
                    <a:lnTo>
                      <a:pt x="3096" y="4024"/>
                    </a:lnTo>
                    <a:lnTo>
                      <a:pt x="3122" y="4021"/>
                    </a:lnTo>
                    <a:lnTo>
                      <a:pt x="3150" y="4016"/>
                    </a:lnTo>
                    <a:lnTo>
                      <a:pt x="3177" y="4008"/>
                    </a:lnTo>
                    <a:lnTo>
                      <a:pt x="3196" y="3991"/>
                    </a:lnTo>
                    <a:lnTo>
                      <a:pt x="3172" y="3954"/>
                    </a:lnTo>
                    <a:lnTo>
                      <a:pt x="3142" y="3913"/>
                    </a:lnTo>
                    <a:lnTo>
                      <a:pt x="3112" y="3875"/>
                    </a:lnTo>
                    <a:lnTo>
                      <a:pt x="3082" y="3837"/>
                    </a:lnTo>
                    <a:lnTo>
                      <a:pt x="3050" y="3799"/>
                    </a:lnTo>
                    <a:lnTo>
                      <a:pt x="3017" y="3760"/>
                    </a:lnTo>
                    <a:lnTo>
                      <a:pt x="2985" y="3723"/>
                    </a:lnTo>
                    <a:lnTo>
                      <a:pt x="2955" y="3684"/>
                    </a:lnTo>
                    <a:lnTo>
                      <a:pt x="2939" y="3718"/>
                    </a:lnTo>
                    <a:lnTo>
                      <a:pt x="2909" y="3734"/>
                    </a:lnTo>
                    <a:lnTo>
                      <a:pt x="2870" y="3742"/>
                    </a:lnTo>
                    <a:lnTo>
                      <a:pt x="2833" y="3748"/>
                    </a:lnTo>
                    <a:lnTo>
                      <a:pt x="2803" y="3753"/>
                    </a:lnTo>
                    <a:lnTo>
                      <a:pt x="2789" y="3764"/>
                    </a:lnTo>
                    <a:lnTo>
                      <a:pt x="2797" y="3788"/>
                    </a:lnTo>
                    <a:lnTo>
                      <a:pt x="2838" y="3832"/>
                    </a:lnTo>
                    <a:lnTo>
                      <a:pt x="2849" y="3853"/>
                    </a:lnTo>
                    <a:lnTo>
                      <a:pt x="2865" y="3864"/>
                    </a:lnTo>
                    <a:lnTo>
                      <a:pt x="2884" y="3873"/>
                    </a:lnTo>
                    <a:lnTo>
                      <a:pt x="2903" y="3873"/>
                    </a:lnTo>
                    <a:lnTo>
                      <a:pt x="2925" y="3873"/>
                    </a:lnTo>
                    <a:lnTo>
                      <a:pt x="2946" y="3875"/>
                    </a:lnTo>
                    <a:lnTo>
                      <a:pt x="2965" y="3878"/>
                    </a:lnTo>
                    <a:lnTo>
                      <a:pt x="2981" y="3889"/>
                    </a:lnTo>
                    <a:lnTo>
                      <a:pt x="2960" y="3908"/>
                    </a:lnTo>
                    <a:lnTo>
                      <a:pt x="2944" y="3931"/>
                    </a:lnTo>
                    <a:lnTo>
                      <a:pt x="2935" y="3959"/>
                    </a:lnTo>
                    <a:lnTo>
                      <a:pt x="2935" y="3989"/>
                    </a:lnTo>
                    <a:lnTo>
                      <a:pt x="2903" y="3997"/>
                    </a:lnTo>
                    <a:lnTo>
                      <a:pt x="2875" y="3991"/>
                    </a:lnTo>
                    <a:lnTo>
                      <a:pt x="2854" y="3981"/>
                    </a:lnTo>
                    <a:lnTo>
                      <a:pt x="2838" y="3961"/>
                    </a:lnTo>
                    <a:lnTo>
                      <a:pt x="2822" y="3943"/>
                    </a:lnTo>
                    <a:lnTo>
                      <a:pt x="2803" y="3926"/>
                    </a:lnTo>
                    <a:lnTo>
                      <a:pt x="2778" y="3915"/>
                    </a:lnTo>
                    <a:lnTo>
                      <a:pt x="2748" y="3915"/>
                    </a:lnTo>
                    <a:lnTo>
                      <a:pt x="2778" y="3885"/>
                    </a:lnTo>
                    <a:lnTo>
                      <a:pt x="2745" y="3845"/>
                    </a:lnTo>
                    <a:lnTo>
                      <a:pt x="2718" y="3802"/>
                    </a:lnTo>
                    <a:lnTo>
                      <a:pt x="2688" y="3758"/>
                    </a:lnTo>
                    <a:lnTo>
                      <a:pt x="2658" y="3712"/>
                    </a:lnTo>
                    <a:lnTo>
                      <a:pt x="2628" y="3672"/>
                    </a:lnTo>
                    <a:lnTo>
                      <a:pt x="2593" y="3636"/>
                    </a:lnTo>
                    <a:lnTo>
                      <a:pt x="2553" y="3603"/>
                    </a:lnTo>
                    <a:lnTo>
                      <a:pt x="2509" y="3582"/>
                    </a:lnTo>
                    <a:lnTo>
                      <a:pt x="2523" y="3552"/>
                    </a:lnTo>
                    <a:lnTo>
                      <a:pt x="2526" y="3522"/>
                    </a:lnTo>
                    <a:lnTo>
                      <a:pt x="2515" y="3497"/>
                    </a:lnTo>
                    <a:lnTo>
                      <a:pt x="2498" y="3471"/>
                    </a:lnTo>
                    <a:lnTo>
                      <a:pt x="2477" y="3448"/>
                    </a:lnTo>
                    <a:lnTo>
                      <a:pt x="2452" y="3424"/>
                    </a:lnTo>
                    <a:lnTo>
                      <a:pt x="2431" y="3402"/>
                    </a:lnTo>
                    <a:lnTo>
                      <a:pt x="2411" y="3378"/>
                    </a:lnTo>
                    <a:lnTo>
                      <a:pt x="2403" y="3383"/>
                    </a:lnTo>
                    <a:lnTo>
                      <a:pt x="2392" y="3386"/>
                    </a:lnTo>
                    <a:lnTo>
                      <a:pt x="2381" y="3388"/>
                    </a:lnTo>
                    <a:lnTo>
                      <a:pt x="2368" y="3388"/>
                    </a:lnTo>
                    <a:lnTo>
                      <a:pt x="2357" y="3388"/>
                    </a:lnTo>
                    <a:lnTo>
                      <a:pt x="2346" y="3392"/>
                    </a:lnTo>
                    <a:lnTo>
                      <a:pt x="2335" y="3397"/>
                    </a:lnTo>
                    <a:lnTo>
                      <a:pt x="2325" y="3405"/>
                    </a:lnTo>
                    <a:lnTo>
                      <a:pt x="2314" y="3397"/>
                    </a:lnTo>
                    <a:lnTo>
                      <a:pt x="2311" y="3386"/>
                    </a:lnTo>
                    <a:lnTo>
                      <a:pt x="2314" y="3372"/>
                    </a:lnTo>
                    <a:lnTo>
                      <a:pt x="2314" y="3362"/>
                    </a:lnTo>
                    <a:lnTo>
                      <a:pt x="2327" y="3351"/>
                    </a:lnTo>
                    <a:lnTo>
                      <a:pt x="2344" y="3342"/>
                    </a:lnTo>
                    <a:lnTo>
                      <a:pt x="2357" y="3332"/>
                    </a:lnTo>
                    <a:lnTo>
                      <a:pt x="2371" y="3318"/>
                    </a:lnTo>
                    <a:lnTo>
                      <a:pt x="2352" y="3283"/>
                    </a:lnTo>
                    <a:lnTo>
                      <a:pt x="2327" y="3261"/>
                    </a:lnTo>
                    <a:lnTo>
                      <a:pt x="2302" y="3253"/>
                    </a:lnTo>
                    <a:lnTo>
                      <a:pt x="2276" y="3250"/>
                    </a:lnTo>
                    <a:lnTo>
                      <a:pt x="2246" y="3256"/>
                    </a:lnTo>
                    <a:lnTo>
                      <a:pt x="2216" y="3261"/>
                    </a:lnTo>
                    <a:lnTo>
                      <a:pt x="2184" y="3270"/>
                    </a:lnTo>
                    <a:lnTo>
                      <a:pt x="2154" y="3272"/>
                    </a:lnTo>
                    <a:lnTo>
                      <a:pt x="2154" y="3253"/>
                    </a:lnTo>
                    <a:lnTo>
                      <a:pt x="2161" y="3240"/>
                    </a:lnTo>
                    <a:lnTo>
                      <a:pt x="2173" y="3229"/>
                    </a:lnTo>
                    <a:lnTo>
                      <a:pt x="2186" y="3217"/>
                    </a:lnTo>
                    <a:lnTo>
                      <a:pt x="2200" y="3212"/>
                    </a:lnTo>
                    <a:lnTo>
                      <a:pt x="2216" y="3205"/>
                    </a:lnTo>
                    <a:lnTo>
                      <a:pt x="2230" y="3196"/>
                    </a:lnTo>
                    <a:lnTo>
                      <a:pt x="2240" y="3188"/>
                    </a:lnTo>
                    <a:lnTo>
                      <a:pt x="2230" y="3164"/>
                    </a:lnTo>
                    <a:lnTo>
                      <a:pt x="2221" y="3139"/>
                    </a:lnTo>
                    <a:lnTo>
                      <a:pt x="2208" y="3117"/>
                    </a:lnTo>
                    <a:lnTo>
                      <a:pt x="2186" y="3099"/>
                    </a:lnTo>
                    <a:lnTo>
                      <a:pt x="2173" y="3095"/>
                    </a:lnTo>
                    <a:lnTo>
                      <a:pt x="2156" y="3095"/>
                    </a:lnTo>
                    <a:lnTo>
                      <a:pt x="2145" y="3101"/>
                    </a:lnTo>
                    <a:lnTo>
                      <a:pt x="2131" y="3106"/>
                    </a:lnTo>
                    <a:lnTo>
                      <a:pt x="2118" y="3109"/>
                    </a:lnTo>
                    <a:lnTo>
                      <a:pt x="2108" y="3112"/>
                    </a:lnTo>
                    <a:lnTo>
                      <a:pt x="2094" y="3106"/>
                    </a:lnTo>
                    <a:lnTo>
                      <a:pt x="2083" y="3099"/>
                    </a:lnTo>
                    <a:lnTo>
                      <a:pt x="2129" y="3028"/>
                    </a:lnTo>
                    <a:lnTo>
                      <a:pt x="2099" y="2988"/>
                    </a:lnTo>
                    <a:lnTo>
                      <a:pt x="2066" y="2946"/>
                    </a:lnTo>
                    <a:lnTo>
                      <a:pt x="2031" y="2908"/>
                    </a:lnTo>
                    <a:lnTo>
                      <a:pt x="1999" y="2868"/>
                    </a:lnTo>
                    <a:lnTo>
                      <a:pt x="1969" y="2827"/>
                    </a:lnTo>
                    <a:lnTo>
                      <a:pt x="1947" y="2783"/>
                    </a:lnTo>
                    <a:lnTo>
                      <a:pt x="1933" y="2740"/>
                    </a:lnTo>
                    <a:lnTo>
                      <a:pt x="1930" y="2694"/>
                    </a:lnTo>
                    <a:lnTo>
                      <a:pt x="1955" y="2691"/>
                    </a:lnTo>
                    <a:lnTo>
                      <a:pt x="1977" y="2686"/>
                    </a:lnTo>
                    <a:lnTo>
                      <a:pt x="1999" y="2674"/>
                    </a:lnTo>
                    <a:lnTo>
                      <a:pt x="2018" y="2662"/>
                    </a:lnTo>
                    <a:lnTo>
                      <a:pt x="2037" y="2644"/>
                    </a:lnTo>
                    <a:lnTo>
                      <a:pt x="2055" y="2628"/>
                    </a:lnTo>
                    <a:lnTo>
                      <a:pt x="2072" y="2612"/>
                    </a:lnTo>
                    <a:lnTo>
                      <a:pt x="2089" y="2593"/>
                    </a:lnTo>
                    <a:lnTo>
                      <a:pt x="2043" y="2526"/>
                    </a:lnTo>
                    <a:lnTo>
                      <a:pt x="1995" y="2455"/>
                    </a:lnTo>
                    <a:lnTo>
                      <a:pt x="1950" y="2387"/>
                    </a:lnTo>
                    <a:lnTo>
                      <a:pt x="1901" y="2319"/>
                    </a:lnTo>
                    <a:lnTo>
                      <a:pt x="1852" y="2251"/>
                    </a:lnTo>
                    <a:lnTo>
                      <a:pt x="1801" y="2186"/>
                    </a:lnTo>
                    <a:lnTo>
                      <a:pt x="1748" y="2119"/>
                    </a:lnTo>
                    <a:lnTo>
                      <a:pt x="1697" y="2050"/>
                    </a:lnTo>
                    <a:lnTo>
                      <a:pt x="1646" y="1985"/>
                    </a:lnTo>
                    <a:lnTo>
                      <a:pt x="1595" y="1918"/>
                    </a:lnTo>
                    <a:lnTo>
                      <a:pt x="1540" y="1852"/>
                    </a:lnTo>
                    <a:lnTo>
                      <a:pt x="1489" y="1784"/>
                    </a:lnTo>
                    <a:lnTo>
                      <a:pt x="1436" y="1717"/>
                    </a:lnTo>
                    <a:lnTo>
                      <a:pt x="1385" y="1651"/>
                    </a:lnTo>
                    <a:lnTo>
                      <a:pt x="1334" y="1583"/>
                    </a:lnTo>
                    <a:lnTo>
                      <a:pt x="1281" y="1516"/>
                    </a:lnTo>
                    <a:lnTo>
                      <a:pt x="1249" y="1480"/>
                    </a:lnTo>
                    <a:lnTo>
                      <a:pt x="1214" y="1445"/>
                    </a:lnTo>
                    <a:lnTo>
                      <a:pt x="1179" y="1412"/>
                    </a:lnTo>
                    <a:lnTo>
                      <a:pt x="1140" y="1382"/>
                    </a:lnTo>
                    <a:lnTo>
                      <a:pt x="1103" y="1361"/>
                    </a:lnTo>
                    <a:lnTo>
                      <a:pt x="1062" y="1350"/>
                    </a:lnTo>
                    <a:lnTo>
                      <a:pt x="1016" y="1350"/>
                    </a:lnTo>
                    <a:lnTo>
                      <a:pt x="967" y="1369"/>
                    </a:lnTo>
                    <a:lnTo>
                      <a:pt x="939" y="1329"/>
                    </a:lnTo>
                    <a:lnTo>
                      <a:pt x="910" y="1290"/>
                    </a:lnTo>
                    <a:lnTo>
                      <a:pt x="880" y="1252"/>
                    </a:lnTo>
                    <a:lnTo>
                      <a:pt x="850" y="1214"/>
                    </a:lnTo>
                    <a:lnTo>
                      <a:pt x="817" y="1176"/>
                    </a:lnTo>
                    <a:lnTo>
                      <a:pt x="787" y="1140"/>
                    </a:lnTo>
                    <a:lnTo>
                      <a:pt x="757" y="1103"/>
                    </a:lnTo>
                    <a:lnTo>
                      <a:pt x="725" y="1068"/>
                    </a:lnTo>
                    <a:lnTo>
                      <a:pt x="695" y="1029"/>
                    </a:lnTo>
                    <a:lnTo>
                      <a:pt x="665" y="994"/>
                    </a:lnTo>
                    <a:lnTo>
                      <a:pt x="635" y="957"/>
                    </a:lnTo>
                    <a:lnTo>
                      <a:pt x="605" y="918"/>
                    </a:lnTo>
                    <a:lnTo>
                      <a:pt x="576" y="880"/>
                    </a:lnTo>
                    <a:lnTo>
                      <a:pt x="549" y="839"/>
                    </a:lnTo>
                    <a:lnTo>
                      <a:pt x="521" y="798"/>
                    </a:lnTo>
                    <a:lnTo>
                      <a:pt x="496" y="758"/>
                    </a:lnTo>
                    <a:lnTo>
                      <a:pt x="380" y="756"/>
                    </a:lnTo>
                    <a:lnTo>
                      <a:pt x="378" y="733"/>
                    </a:lnTo>
                    <a:lnTo>
                      <a:pt x="385" y="720"/>
                    </a:lnTo>
                    <a:lnTo>
                      <a:pt x="404" y="712"/>
                    </a:lnTo>
                    <a:lnTo>
                      <a:pt x="424" y="703"/>
                    </a:lnTo>
                    <a:lnTo>
                      <a:pt x="443" y="696"/>
                    </a:lnTo>
                    <a:lnTo>
                      <a:pt x="456" y="685"/>
                    </a:lnTo>
                    <a:lnTo>
                      <a:pt x="456" y="666"/>
                    </a:lnTo>
                    <a:lnTo>
                      <a:pt x="440" y="641"/>
                    </a:lnTo>
                    <a:lnTo>
                      <a:pt x="426" y="603"/>
                    </a:lnTo>
                    <a:lnTo>
                      <a:pt x="404" y="581"/>
                    </a:lnTo>
                    <a:lnTo>
                      <a:pt x="380" y="571"/>
                    </a:lnTo>
                    <a:lnTo>
                      <a:pt x="353" y="568"/>
                    </a:lnTo>
                    <a:lnTo>
                      <a:pt x="325" y="568"/>
                    </a:lnTo>
                    <a:lnTo>
                      <a:pt x="296" y="568"/>
                    </a:lnTo>
                    <a:lnTo>
                      <a:pt x="267" y="562"/>
                    </a:lnTo>
                    <a:lnTo>
                      <a:pt x="239" y="552"/>
                    </a:lnTo>
                    <a:lnTo>
                      <a:pt x="247" y="538"/>
                    </a:lnTo>
                    <a:lnTo>
                      <a:pt x="261" y="527"/>
                    </a:lnTo>
                    <a:lnTo>
                      <a:pt x="279" y="514"/>
                    </a:lnTo>
                    <a:lnTo>
                      <a:pt x="296" y="502"/>
                    </a:lnTo>
                    <a:lnTo>
                      <a:pt x="307" y="490"/>
                    </a:lnTo>
                    <a:lnTo>
                      <a:pt x="313" y="476"/>
                    </a:lnTo>
                    <a:lnTo>
                      <a:pt x="307" y="460"/>
                    </a:lnTo>
                    <a:lnTo>
                      <a:pt x="285" y="437"/>
                    </a:lnTo>
                    <a:lnTo>
                      <a:pt x="272" y="414"/>
                    </a:lnTo>
                    <a:lnTo>
                      <a:pt x="255" y="400"/>
                    </a:lnTo>
                    <a:lnTo>
                      <a:pt x="237" y="394"/>
                    </a:lnTo>
                    <a:lnTo>
                      <a:pt x="214" y="391"/>
                    </a:lnTo>
                    <a:lnTo>
                      <a:pt x="193" y="391"/>
                    </a:lnTo>
                    <a:lnTo>
                      <a:pt x="168" y="394"/>
                    </a:lnTo>
                    <a:lnTo>
                      <a:pt x="147" y="394"/>
                    </a:lnTo>
                    <a:lnTo>
                      <a:pt x="125" y="391"/>
                    </a:lnTo>
                    <a:lnTo>
                      <a:pt x="133" y="372"/>
                    </a:lnTo>
                    <a:lnTo>
                      <a:pt x="149" y="356"/>
                    </a:lnTo>
                    <a:lnTo>
                      <a:pt x="168" y="340"/>
                    </a:lnTo>
                    <a:lnTo>
                      <a:pt x="184" y="321"/>
                    </a:lnTo>
                    <a:lnTo>
                      <a:pt x="0" y="44"/>
                    </a:lnTo>
                    <a:lnTo>
                      <a:pt x="11" y="30"/>
                    </a:lnTo>
                    <a:lnTo>
                      <a:pt x="22" y="12"/>
                    </a:lnTo>
                    <a:lnTo>
                      <a:pt x="36" y="0"/>
                    </a:lnTo>
                    <a:lnTo>
                      <a:pt x="57" y="3"/>
                    </a:lnTo>
                    <a:lnTo>
                      <a:pt x="285" y="321"/>
                    </a:lnTo>
                    <a:lnTo>
                      <a:pt x="342" y="324"/>
                    </a:lnTo>
                    <a:lnTo>
                      <a:pt x="355" y="410"/>
                    </a:lnTo>
                    <a:lnTo>
                      <a:pt x="391" y="467"/>
                    </a:lnTo>
                    <a:lnTo>
                      <a:pt x="429" y="525"/>
                    </a:lnTo>
                    <a:lnTo>
                      <a:pt x="464" y="581"/>
                    </a:lnTo>
                    <a:lnTo>
                      <a:pt x="503" y="638"/>
                    </a:lnTo>
                    <a:lnTo>
                      <a:pt x="540" y="696"/>
                    </a:lnTo>
                    <a:lnTo>
                      <a:pt x="579" y="752"/>
                    </a:lnTo>
                    <a:lnTo>
                      <a:pt x="619" y="807"/>
                    </a:lnTo>
                    <a:lnTo>
                      <a:pt x="660" y="864"/>
                    </a:lnTo>
                    <a:lnTo>
                      <a:pt x="701" y="918"/>
                    </a:lnTo>
                    <a:lnTo>
                      <a:pt x="741" y="975"/>
                    </a:lnTo>
                    <a:lnTo>
                      <a:pt x="785" y="1029"/>
                    </a:lnTo>
                    <a:lnTo>
                      <a:pt x="828" y="1084"/>
                    </a:lnTo>
                    <a:lnTo>
                      <a:pt x="872" y="1138"/>
                    </a:lnTo>
                    <a:lnTo>
                      <a:pt x="918" y="1193"/>
                    </a:lnTo>
                    <a:lnTo>
                      <a:pt x="964" y="1244"/>
                    </a:lnTo>
                    <a:lnTo>
                      <a:pt x="1011" y="1299"/>
                    </a:lnTo>
                    <a:lnTo>
                      <a:pt x="1064" y="1285"/>
                    </a:lnTo>
                    <a:lnTo>
                      <a:pt x="1117" y="1287"/>
                    </a:lnTo>
                    <a:lnTo>
                      <a:pt x="1163" y="1306"/>
                    </a:lnTo>
                    <a:lnTo>
                      <a:pt x="1209" y="1334"/>
                    </a:lnTo>
                    <a:lnTo>
                      <a:pt x="1249" y="1369"/>
                    </a:lnTo>
                    <a:lnTo>
                      <a:pt x="1290" y="1407"/>
                    </a:lnTo>
                    <a:lnTo>
                      <a:pt x="1330" y="1447"/>
                    </a:lnTo>
                    <a:lnTo>
                      <a:pt x="1369" y="1488"/>
                    </a:lnTo>
                    <a:lnTo>
                      <a:pt x="2161" y="2536"/>
                    </a:lnTo>
                    <a:lnTo>
                      <a:pt x="2159" y="2566"/>
                    </a:lnTo>
                    <a:lnTo>
                      <a:pt x="2148" y="2596"/>
                    </a:lnTo>
                    <a:lnTo>
                      <a:pt x="2134" y="2626"/>
                    </a:lnTo>
                    <a:lnTo>
                      <a:pt x="2118" y="2651"/>
                    </a:lnTo>
                    <a:lnTo>
                      <a:pt x="2096" y="2674"/>
                    </a:lnTo>
                    <a:lnTo>
                      <a:pt x="2072" y="2694"/>
                    </a:lnTo>
                    <a:lnTo>
                      <a:pt x="2045" y="2710"/>
                    </a:lnTo>
                    <a:lnTo>
                      <a:pt x="2015" y="2721"/>
                    </a:lnTo>
                    <a:lnTo>
                      <a:pt x="2034" y="2762"/>
                    </a:lnTo>
                    <a:lnTo>
                      <a:pt x="2055" y="2803"/>
                    </a:lnTo>
                    <a:lnTo>
                      <a:pt x="2080" y="2843"/>
                    </a:lnTo>
                    <a:lnTo>
                      <a:pt x="2110" y="2881"/>
                    </a:lnTo>
                    <a:lnTo>
                      <a:pt x="2138" y="2916"/>
                    </a:lnTo>
                    <a:lnTo>
                      <a:pt x="2170" y="2954"/>
                    </a:lnTo>
                    <a:lnTo>
                      <a:pt x="2200" y="2993"/>
                    </a:lnTo>
                    <a:lnTo>
                      <a:pt x="2230" y="3028"/>
                    </a:lnTo>
                    <a:lnTo>
                      <a:pt x="2344" y="3014"/>
                    </a:lnTo>
                    <a:lnTo>
                      <a:pt x="2272" y="3085"/>
                    </a:lnTo>
                    <a:lnTo>
                      <a:pt x="2290" y="3099"/>
                    </a:lnTo>
                    <a:lnTo>
                      <a:pt x="2302" y="3115"/>
                    </a:lnTo>
                    <a:lnTo>
                      <a:pt x="2316" y="3134"/>
                    </a:lnTo>
                    <a:lnTo>
                      <a:pt x="2330" y="3150"/>
                    </a:lnTo>
                    <a:lnTo>
                      <a:pt x="2346" y="3164"/>
                    </a:lnTo>
                    <a:lnTo>
                      <a:pt x="2362" y="3171"/>
                    </a:lnTo>
                    <a:lnTo>
                      <a:pt x="2381" y="3171"/>
                    </a:lnTo>
                    <a:lnTo>
                      <a:pt x="2403" y="3159"/>
                    </a:lnTo>
                    <a:lnTo>
                      <a:pt x="2411" y="3159"/>
                    </a:lnTo>
                    <a:lnTo>
                      <a:pt x="2417" y="3164"/>
                    </a:lnTo>
                    <a:lnTo>
                      <a:pt x="2422" y="3169"/>
                    </a:lnTo>
                    <a:lnTo>
                      <a:pt x="2427" y="3175"/>
                    </a:lnTo>
                    <a:lnTo>
                      <a:pt x="2408" y="3191"/>
                    </a:lnTo>
                    <a:lnTo>
                      <a:pt x="2401" y="3207"/>
                    </a:lnTo>
                    <a:lnTo>
                      <a:pt x="2403" y="3224"/>
                    </a:lnTo>
                    <a:lnTo>
                      <a:pt x="2411" y="3240"/>
                    </a:lnTo>
                    <a:lnTo>
                      <a:pt x="2425" y="3256"/>
                    </a:lnTo>
                    <a:lnTo>
                      <a:pt x="2438" y="3272"/>
                    </a:lnTo>
                    <a:lnTo>
                      <a:pt x="2450" y="3288"/>
                    </a:lnTo>
                    <a:lnTo>
                      <a:pt x="2457" y="3305"/>
                    </a:lnTo>
                    <a:lnTo>
                      <a:pt x="2556" y="3321"/>
                    </a:lnTo>
                    <a:lnTo>
                      <a:pt x="2553" y="3335"/>
                    </a:lnTo>
                    <a:lnTo>
                      <a:pt x="2544" y="3346"/>
                    </a:lnTo>
                    <a:lnTo>
                      <a:pt x="2533" y="3356"/>
                    </a:lnTo>
                    <a:lnTo>
                      <a:pt x="2523" y="3365"/>
                    </a:lnTo>
                    <a:lnTo>
                      <a:pt x="2515" y="3372"/>
                    </a:lnTo>
                    <a:lnTo>
                      <a:pt x="2509" y="3383"/>
                    </a:lnTo>
                    <a:lnTo>
                      <a:pt x="2512" y="3395"/>
                    </a:lnTo>
                    <a:lnTo>
                      <a:pt x="2526" y="3408"/>
                    </a:lnTo>
                    <a:lnTo>
                      <a:pt x="2537" y="3432"/>
                    </a:lnTo>
                    <a:lnTo>
                      <a:pt x="2556" y="3454"/>
                    </a:lnTo>
                    <a:lnTo>
                      <a:pt x="2577" y="3473"/>
                    </a:lnTo>
                    <a:lnTo>
                      <a:pt x="2596" y="3495"/>
                    </a:lnTo>
                    <a:lnTo>
                      <a:pt x="2612" y="3487"/>
                    </a:lnTo>
                    <a:lnTo>
                      <a:pt x="2634" y="3481"/>
                    </a:lnTo>
                    <a:lnTo>
                      <a:pt x="2653" y="3481"/>
                    </a:lnTo>
                    <a:lnTo>
                      <a:pt x="2674" y="3481"/>
                    </a:lnTo>
                    <a:lnTo>
                      <a:pt x="2697" y="3481"/>
                    </a:lnTo>
                    <a:lnTo>
                      <a:pt x="2718" y="3481"/>
                    </a:lnTo>
                    <a:lnTo>
                      <a:pt x="2738" y="3476"/>
                    </a:lnTo>
                    <a:lnTo>
                      <a:pt x="2754" y="3467"/>
                    </a:lnTo>
                    <a:lnTo>
                      <a:pt x="2732" y="3430"/>
                    </a:lnTo>
                    <a:lnTo>
                      <a:pt x="2710" y="3397"/>
                    </a:lnTo>
                    <a:lnTo>
                      <a:pt x="2686" y="3365"/>
                    </a:lnTo>
                    <a:lnTo>
                      <a:pt x="2662" y="3332"/>
                    </a:lnTo>
                    <a:lnTo>
                      <a:pt x="2637" y="3302"/>
                    </a:lnTo>
                    <a:lnTo>
                      <a:pt x="2607" y="3270"/>
                    </a:lnTo>
                    <a:lnTo>
                      <a:pt x="2577" y="3237"/>
                    </a:lnTo>
                    <a:lnTo>
                      <a:pt x="2542" y="3205"/>
                    </a:lnTo>
                    <a:lnTo>
                      <a:pt x="2509" y="3141"/>
                    </a:lnTo>
                    <a:lnTo>
                      <a:pt x="2468" y="3082"/>
                    </a:lnTo>
                    <a:lnTo>
                      <a:pt x="2427" y="3023"/>
                    </a:lnTo>
                    <a:lnTo>
                      <a:pt x="2385" y="2963"/>
                    </a:lnTo>
                    <a:lnTo>
                      <a:pt x="2341" y="2903"/>
                    </a:lnTo>
                    <a:lnTo>
                      <a:pt x="2302" y="2843"/>
                    </a:lnTo>
                    <a:lnTo>
                      <a:pt x="2270" y="2778"/>
                    </a:lnTo>
                    <a:lnTo>
                      <a:pt x="2246" y="2713"/>
                    </a:lnTo>
                    <a:lnTo>
                      <a:pt x="2256" y="2702"/>
                    </a:lnTo>
                    <a:lnTo>
                      <a:pt x="2267" y="2697"/>
                    </a:lnTo>
                    <a:lnTo>
                      <a:pt x="2279" y="2697"/>
                    </a:lnTo>
                    <a:lnTo>
                      <a:pt x="2292" y="2697"/>
                    </a:lnTo>
                    <a:lnTo>
                      <a:pt x="2341" y="2780"/>
                    </a:lnTo>
                    <a:lnTo>
                      <a:pt x="2392" y="2865"/>
                    </a:lnTo>
                    <a:lnTo>
                      <a:pt x="2447" y="2946"/>
                    </a:lnTo>
                    <a:lnTo>
                      <a:pt x="2503" y="3028"/>
                    </a:lnTo>
                    <a:lnTo>
                      <a:pt x="2566" y="3106"/>
                    </a:lnTo>
                    <a:lnTo>
                      <a:pt x="2628" y="3185"/>
                    </a:lnTo>
                    <a:lnTo>
                      <a:pt x="2692" y="3264"/>
                    </a:lnTo>
                    <a:lnTo>
                      <a:pt x="2757" y="3340"/>
                    </a:lnTo>
                    <a:lnTo>
                      <a:pt x="2822" y="3418"/>
                    </a:lnTo>
                    <a:lnTo>
                      <a:pt x="2886" y="3495"/>
                    </a:lnTo>
                    <a:lnTo>
                      <a:pt x="2955" y="3573"/>
                    </a:lnTo>
                    <a:lnTo>
                      <a:pt x="3020" y="3649"/>
                    </a:lnTo>
                    <a:lnTo>
                      <a:pt x="3082" y="3728"/>
                    </a:lnTo>
                    <a:lnTo>
                      <a:pt x="3147" y="3804"/>
                    </a:lnTo>
                    <a:lnTo>
                      <a:pt x="3207" y="3885"/>
                    </a:lnTo>
                    <a:lnTo>
                      <a:pt x="3267" y="3965"/>
                    </a:lnTo>
                    <a:lnTo>
                      <a:pt x="3302" y="3968"/>
                    </a:lnTo>
                    <a:lnTo>
                      <a:pt x="3337" y="3968"/>
                    </a:lnTo>
                    <a:lnTo>
                      <a:pt x="3371" y="3968"/>
                    </a:lnTo>
                    <a:lnTo>
                      <a:pt x="3406" y="3961"/>
                    </a:lnTo>
                    <a:lnTo>
                      <a:pt x="3438" y="3954"/>
                    </a:lnTo>
                    <a:lnTo>
                      <a:pt x="3471" y="3945"/>
                    </a:lnTo>
                    <a:lnTo>
                      <a:pt x="3503" y="3938"/>
                    </a:lnTo>
                    <a:lnTo>
                      <a:pt x="3535" y="3926"/>
                    </a:lnTo>
                    <a:lnTo>
                      <a:pt x="3568" y="3915"/>
                    </a:lnTo>
                    <a:lnTo>
                      <a:pt x="3600" y="3905"/>
                    </a:lnTo>
                    <a:lnTo>
                      <a:pt x="3634" y="3894"/>
                    </a:lnTo>
                    <a:lnTo>
                      <a:pt x="3666" y="3883"/>
                    </a:lnTo>
                    <a:lnTo>
                      <a:pt x="3701" y="3875"/>
                    </a:lnTo>
                    <a:lnTo>
                      <a:pt x="3734" y="3867"/>
                    </a:lnTo>
                    <a:lnTo>
                      <a:pt x="3769" y="3861"/>
                    </a:lnTo>
                    <a:lnTo>
                      <a:pt x="3805" y="3855"/>
                    </a:lnTo>
                    <a:lnTo>
                      <a:pt x="4456" y="3704"/>
                    </a:lnTo>
                    <a:lnTo>
                      <a:pt x="4397" y="3764"/>
                    </a:lnTo>
                    <a:lnTo>
                      <a:pt x="3343" y="4035"/>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56" name="Freeform 152"/>
              <p:cNvSpPr>
                <a:spLocks/>
              </p:cNvSpPr>
              <p:nvPr/>
            </p:nvSpPr>
            <p:spPr bwMode="auto">
              <a:xfrm>
                <a:off x="4204" y="3793"/>
                <a:ext cx="309" cy="179"/>
              </a:xfrm>
              <a:custGeom>
                <a:avLst/>
                <a:gdLst>
                  <a:gd name="T0" fmla="*/ 54 w 1235"/>
                  <a:gd name="T1" fmla="*/ 44 h 717"/>
                  <a:gd name="T2" fmla="*/ 52 w 1235"/>
                  <a:gd name="T3" fmla="*/ 44 h 717"/>
                  <a:gd name="T4" fmla="*/ 51 w 1235"/>
                  <a:gd name="T5" fmla="*/ 42 h 717"/>
                  <a:gd name="T6" fmla="*/ 56 w 1235"/>
                  <a:gd name="T7" fmla="*/ 41 h 717"/>
                  <a:gd name="T8" fmla="*/ 61 w 1235"/>
                  <a:gd name="T9" fmla="*/ 40 h 717"/>
                  <a:gd name="T10" fmla="*/ 66 w 1235"/>
                  <a:gd name="T11" fmla="*/ 38 h 717"/>
                  <a:gd name="T12" fmla="*/ 70 w 1235"/>
                  <a:gd name="T13" fmla="*/ 36 h 717"/>
                  <a:gd name="T14" fmla="*/ 67 w 1235"/>
                  <a:gd name="T15" fmla="*/ 32 h 717"/>
                  <a:gd name="T16" fmla="*/ 64 w 1235"/>
                  <a:gd name="T17" fmla="*/ 28 h 717"/>
                  <a:gd name="T18" fmla="*/ 61 w 1235"/>
                  <a:gd name="T19" fmla="*/ 24 h 717"/>
                  <a:gd name="T20" fmla="*/ 57 w 1235"/>
                  <a:gd name="T21" fmla="*/ 20 h 717"/>
                  <a:gd name="T22" fmla="*/ 54 w 1235"/>
                  <a:gd name="T23" fmla="*/ 17 h 717"/>
                  <a:gd name="T24" fmla="*/ 50 w 1235"/>
                  <a:gd name="T25" fmla="*/ 13 h 717"/>
                  <a:gd name="T26" fmla="*/ 46 w 1235"/>
                  <a:gd name="T27" fmla="*/ 9 h 717"/>
                  <a:gd name="T28" fmla="*/ 43 w 1235"/>
                  <a:gd name="T29" fmla="*/ 5 h 717"/>
                  <a:gd name="T30" fmla="*/ 37 w 1235"/>
                  <a:gd name="T31" fmla="*/ 6 h 717"/>
                  <a:gd name="T32" fmla="*/ 32 w 1235"/>
                  <a:gd name="T33" fmla="*/ 7 h 717"/>
                  <a:gd name="T34" fmla="*/ 27 w 1235"/>
                  <a:gd name="T35" fmla="*/ 8 h 717"/>
                  <a:gd name="T36" fmla="*/ 23 w 1235"/>
                  <a:gd name="T37" fmla="*/ 10 h 717"/>
                  <a:gd name="T38" fmla="*/ 18 w 1235"/>
                  <a:gd name="T39" fmla="*/ 12 h 717"/>
                  <a:gd name="T40" fmla="*/ 13 w 1235"/>
                  <a:gd name="T41" fmla="*/ 13 h 717"/>
                  <a:gd name="T42" fmla="*/ 8 w 1235"/>
                  <a:gd name="T43" fmla="*/ 15 h 717"/>
                  <a:gd name="T44" fmla="*/ 4 w 1235"/>
                  <a:gd name="T45" fmla="*/ 17 h 717"/>
                  <a:gd name="T46" fmla="*/ 22 w 1235"/>
                  <a:gd name="T47" fmla="*/ 45 h 717"/>
                  <a:gd name="T48" fmla="*/ 15 w 1235"/>
                  <a:gd name="T49" fmla="*/ 38 h 717"/>
                  <a:gd name="T50" fmla="*/ 8 w 1235"/>
                  <a:gd name="T51" fmla="*/ 31 h 717"/>
                  <a:gd name="T52" fmla="*/ 3 w 1235"/>
                  <a:gd name="T53" fmla="*/ 24 h 717"/>
                  <a:gd name="T54" fmla="*/ 0 w 1235"/>
                  <a:gd name="T55" fmla="*/ 15 h 717"/>
                  <a:gd name="T56" fmla="*/ 6 w 1235"/>
                  <a:gd name="T57" fmla="*/ 13 h 717"/>
                  <a:gd name="T58" fmla="*/ 11 w 1235"/>
                  <a:gd name="T59" fmla="*/ 11 h 717"/>
                  <a:gd name="T60" fmla="*/ 17 w 1235"/>
                  <a:gd name="T61" fmla="*/ 9 h 717"/>
                  <a:gd name="T62" fmla="*/ 22 w 1235"/>
                  <a:gd name="T63" fmla="*/ 7 h 717"/>
                  <a:gd name="T64" fmla="*/ 28 w 1235"/>
                  <a:gd name="T65" fmla="*/ 5 h 717"/>
                  <a:gd name="T66" fmla="*/ 34 w 1235"/>
                  <a:gd name="T67" fmla="*/ 3 h 717"/>
                  <a:gd name="T68" fmla="*/ 40 w 1235"/>
                  <a:gd name="T69" fmla="*/ 1 h 717"/>
                  <a:gd name="T70" fmla="*/ 45 w 1235"/>
                  <a:gd name="T71" fmla="*/ 0 h 717"/>
                  <a:gd name="T72" fmla="*/ 49 w 1235"/>
                  <a:gd name="T73" fmla="*/ 5 h 717"/>
                  <a:gd name="T74" fmla="*/ 53 w 1235"/>
                  <a:gd name="T75" fmla="*/ 10 h 717"/>
                  <a:gd name="T76" fmla="*/ 58 w 1235"/>
                  <a:gd name="T77" fmla="*/ 14 h 717"/>
                  <a:gd name="T78" fmla="*/ 62 w 1235"/>
                  <a:gd name="T79" fmla="*/ 19 h 717"/>
                  <a:gd name="T80" fmla="*/ 67 w 1235"/>
                  <a:gd name="T81" fmla="*/ 23 h 717"/>
                  <a:gd name="T82" fmla="*/ 71 w 1235"/>
                  <a:gd name="T83" fmla="*/ 28 h 717"/>
                  <a:gd name="T84" fmla="*/ 74 w 1235"/>
                  <a:gd name="T85" fmla="*/ 33 h 717"/>
                  <a:gd name="T86" fmla="*/ 77 w 1235"/>
                  <a:gd name="T87" fmla="*/ 38 h 717"/>
                  <a:gd name="T88" fmla="*/ 72 w 1235"/>
                  <a:gd name="T89" fmla="*/ 40 h 717"/>
                  <a:gd name="T90" fmla="*/ 66 w 1235"/>
                  <a:gd name="T91" fmla="*/ 41 h 717"/>
                  <a:gd name="T92" fmla="*/ 60 w 1235"/>
                  <a:gd name="T93" fmla="*/ 42 h 717"/>
                  <a:gd name="T94" fmla="*/ 55 w 1235"/>
                  <a:gd name="T95" fmla="*/ 44 h 7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235" h="717">
                    <a:moveTo>
                      <a:pt x="876" y="709"/>
                    </a:moveTo>
                    <a:lnTo>
                      <a:pt x="860" y="709"/>
                    </a:lnTo>
                    <a:lnTo>
                      <a:pt x="843" y="709"/>
                    </a:lnTo>
                    <a:lnTo>
                      <a:pt x="827" y="707"/>
                    </a:lnTo>
                    <a:lnTo>
                      <a:pt x="816" y="693"/>
                    </a:lnTo>
                    <a:lnTo>
                      <a:pt x="816" y="679"/>
                    </a:lnTo>
                    <a:lnTo>
                      <a:pt x="855" y="666"/>
                    </a:lnTo>
                    <a:lnTo>
                      <a:pt x="892" y="655"/>
                    </a:lnTo>
                    <a:lnTo>
                      <a:pt x="933" y="647"/>
                    </a:lnTo>
                    <a:lnTo>
                      <a:pt x="974" y="638"/>
                    </a:lnTo>
                    <a:lnTo>
                      <a:pt x="1012" y="627"/>
                    </a:lnTo>
                    <a:lnTo>
                      <a:pt x="1050" y="617"/>
                    </a:lnTo>
                    <a:lnTo>
                      <a:pt x="1085" y="603"/>
                    </a:lnTo>
                    <a:lnTo>
                      <a:pt x="1120" y="584"/>
                    </a:lnTo>
                    <a:lnTo>
                      <a:pt x="1102" y="548"/>
                    </a:lnTo>
                    <a:lnTo>
                      <a:pt x="1077" y="516"/>
                    </a:lnTo>
                    <a:lnTo>
                      <a:pt x="1056" y="483"/>
                    </a:lnTo>
                    <a:lnTo>
                      <a:pt x="1028" y="451"/>
                    </a:lnTo>
                    <a:lnTo>
                      <a:pt x="1004" y="421"/>
                    </a:lnTo>
                    <a:lnTo>
                      <a:pt x="977" y="389"/>
                    </a:lnTo>
                    <a:lnTo>
                      <a:pt x="947" y="359"/>
                    </a:lnTo>
                    <a:lnTo>
                      <a:pt x="917" y="329"/>
                    </a:lnTo>
                    <a:lnTo>
                      <a:pt x="887" y="299"/>
                    </a:lnTo>
                    <a:lnTo>
                      <a:pt x="857" y="269"/>
                    </a:lnTo>
                    <a:lnTo>
                      <a:pt x="827" y="236"/>
                    </a:lnTo>
                    <a:lnTo>
                      <a:pt x="797" y="206"/>
                    </a:lnTo>
                    <a:lnTo>
                      <a:pt x="767" y="176"/>
                    </a:lnTo>
                    <a:lnTo>
                      <a:pt x="737" y="148"/>
                    </a:lnTo>
                    <a:lnTo>
                      <a:pt x="707" y="118"/>
                    </a:lnTo>
                    <a:lnTo>
                      <a:pt x="681" y="84"/>
                    </a:lnTo>
                    <a:lnTo>
                      <a:pt x="640" y="90"/>
                    </a:lnTo>
                    <a:lnTo>
                      <a:pt x="596" y="95"/>
                    </a:lnTo>
                    <a:lnTo>
                      <a:pt x="556" y="104"/>
                    </a:lnTo>
                    <a:lnTo>
                      <a:pt x="515" y="114"/>
                    </a:lnTo>
                    <a:lnTo>
                      <a:pt x="478" y="123"/>
                    </a:lnTo>
                    <a:lnTo>
                      <a:pt x="436" y="134"/>
                    </a:lnTo>
                    <a:lnTo>
                      <a:pt x="398" y="148"/>
                    </a:lnTo>
                    <a:lnTo>
                      <a:pt x="360" y="158"/>
                    </a:lnTo>
                    <a:lnTo>
                      <a:pt x="319" y="171"/>
                    </a:lnTo>
                    <a:lnTo>
                      <a:pt x="282" y="188"/>
                    </a:lnTo>
                    <a:lnTo>
                      <a:pt x="243" y="201"/>
                    </a:lnTo>
                    <a:lnTo>
                      <a:pt x="206" y="218"/>
                    </a:lnTo>
                    <a:lnTo>
                      <a:pt x="171" y="231"/>
                    </a:lnTo>
                    <a:lnTo>
                      <a:pt x="132" y="247"/>
                    </a:lnTo>
                    <a:lnTo>
                      <a:pt x="94" y="264"/>
                    </a:lnTo>
                    <a:lnTo>
                      <a:pt x="56" y="280"/>
                    </a:lnTo>
                    <a:lnTo>
                      <a:pt x="382" y="687"/>
                    </a:lnTo>
                    <a:lnTo>
                      <a:pt x="342" y="717"/>
                    </a:lnTo>
                    <a:lnTo>
                      <a:pt x="293" y="668"/>
                    </a:lnTo>
                    <a:lnTo>
                      <a:pt x="241" y="617"/>
                    </a:lnTo>
                    <a:lnTo>
                      <a:pt x="187" y="562"/>
                    </a:lnTo>
                    <a:lnTo>
                      <a:pt x="132" y="502"/>
                    </a:lnTo>
                    <a:lnTo>
                      <a:pt x="83" y="443"/>
                    </a:lnTo>
                    <a:lnTo>
                      <a:pt x="42" y="381"/>
                    </a:lnTo>
                    <a:lnTo>
                      <a:pt x="12" y="315"/>
                    </a:lnTo>
                    <a:lnTo>
                      <a:pt x="0" y="250"/>
                    </a:lnTo>
                    <a:lnTo>
                      <a:pt x="42" y="229"/>
                    </a:lnTo>
                    <a:lnTo>
                      <a:pt x="86" y="210"/>
                    </a:lnTo>
                    <a:lnTo>
                      <a:pt x="129" y="190"/>
                    </a:lnTo>
                    <a:lnTo>
                      <a:pt x="173" y="174"/>
                    </a:lnTo>
                    <a:lnTo>
                      <a:pt x="219" y="158"/>
                    </a:lnTo>
                    <a:lnTo>
                      <a:pt x="263" y="139"/>
                    </a:lnTo>
                    <a:lnTo>
                      <a:pt x="309" y="125"/>
                    </a:lnTo>
                    <a:lnTo>
                      <a:pt x="355" y="109"/>
                    </a:lnTo>
                    <a:lnTo>
                      <a:pt x="401" y="95"/>
                    </a:lnTo>
                    <a:lnTo>
                      <a:pt x="448" y="79"/>
                    </a:lnTo>
                    <a:lnTo>
                      <a:pt x="494" y="65"/>
                    </a:lnTo>
                    <a:lnTo>
                      <a:pt x="540" y="52"/>
                    </a:lnTo>
                    <a:lnTo>
                      <a:pt x="586" y="38"/>
                    </a:lnTo>
                    <a:lnTo>
                      <a:pt x="631" y="25"/>
                    </a:lnTo>
                    <a:lnTo>
                      <a:pt x="679" y="14"/>
                    </a:lnTo>
                    <a:lnTo>
                      <a:pt x="725" y="0"/>
                    </a:lnTo>
                    <a:lnTo>
                      <a:pt x="751" y="41"/>
                    </a:lnTo>
                    <a:lnTo>
                      <a:pt x="781" y="79"/>
                    </a:lnTo>
                    <a:lnTo>
                      <a:pt x="813" y="120"/>
                    </a:lnTo>
                    <a:lnTo>
                      <a:pt x="850" y="158"/>
                    </a:lnTo>
                    <a:lnTo>
                      <a:pt x="885" y="193"/>
                    </a:lnTo>
                    <a:lnTo>
                      <a:pt x="920" y="231"/>
                    </a:lnTo>
                    <a:lnTo>
                      <a:pt x="955" y="266"/>
                    </a:lnTo>
                    <a:lnTo>
                      <a:pt x="993" y="301"/>
                    </a:lnTo>
                    <a:lnTo>
                      <a:pt x="1028" y="340"/>
                    </a:lnTo>
                    <a:lnTo>
                      <a:pt x="1063" y="375"/>
                    </a:lnTo>
                    <a:lnTo>
                      <a:pt x="1097" y="413"/>
                    </a:lnTo>
                    <a:lnTo>
                      <a:pt x="1129" y="451"/>
                    </a:lnTo>
                    <a:lnTo>
                      <a:pt x="1159" y="490"/>
                    </a:lnTo>
                    <a:lnTo>
                      <a:pt x="1189" y="530"/>
                    </a:lnTo>
                    <a:lnTo>
                      <a:pt x="1213" y="571"/>
                    </a:lnTo>
                    <a:lnTo>
                      <a:pt x="1235" y="611"/>
                    </a:lnTo>
                    <a:lnTo>
                      <a:pt x="1194" y="636"/>
                    </a:lnTo>
                    <a:lnTo>
                      <a:pt x="1150" y="649"/>
                    </a:lnTo>
                    <a:lnTo>
                      <a:pt x="1104" y="657"/>
                    </a:lnTo>
                    <a:lnTo>
                      <a:pt x="1056" y="663"/>
                    </a:lnTo>
                    <a:lnTo>
                      <a:pt x="1007" y="666"/>
                    </a:lnTo>
                    <a:lnTo>
                      <a:pt x="961" y="673"/>
                    </a:lnTo>
                    <a:lnTo>
                      <a:pt x="917" y="687"/>
                    </a:lnTo>
                    <a:lnTo>
                      <a:pt x="876" y="709"/>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57" name="Freeform 153"/>
              <p:cNvSpPr>
                <a:spLocks/>
              </p:cNvSpPr>
              <p:nvPr/>
            </p:nvSpPr>
            <p:spPr bwMode="auto">
              <a:xfrm>
                <a:off x="4392" y="3992"/>
                <a:ext cx="74" cy="75"/>
              </a:xfrm>
              <a:custGeom>
                <a:avLst/>
                <a:gdLst>
                  <a:gd name="T0" fmla="*/ 18 w 298"/>
                  <a:gd name="T1" fmla="*/ 6 h 304"/>
                  <a:gd name="T2" fmla="*/ 16 w 298"/>
                  <a:gd name="T3" fmla="*/ 6 h 304"/>
                  <a:gd name="T4" fmla="*/ 14 w 298"/>
                  <a:gd name="T5" fmla="*/ 6 h 304"/>
                  <a:gd name="T6" fmla="*/ 12 w 298"/>
                  <a:gd name="T7" fmla="*/ 5 h 304"/>
                  <a:gd name="T8" fmla="*/ 10 w 298"/>
                  <a:gd name="T9" fmla="*/ 5 h 304"/>
                  <a:gd name="T10" fmla="*/ 8 w 298"/>
                  <a:gd name="T11" fmla="*/ 4 h 304"/>
                  <a:gd name="T12" fmla="*/ 6 w 298"/>
                  <a:gd name="T13" fmla="*/ 5 h 304"/>
                  <a:gd name="T14" fmla="*/ 5 w 298"/>
                  <a:gd name="T15" fmla="*/ 6 h 304"/>
                  <a:gd name="T16" fmla="*/ 4 w 298"/>
                  <a:gd name="T17" fmla="*/ 8 h 304"/>
                  <a:gd name="T18" fmla="*/ 4 w 298"/>
                  <a:gd name="T19" fmla="*/ 9 h 304"/>
                  <a:gd name="T20" fmla="*/ 4 w 298"/>
                  <a:gd name="T21" fmla="*/ 11 h 304"/>
                  <a:gd name="T22" fmla="*/ 5 w 298"/>
                  <a:gd name="T23" fmla="*/ 12 h 304"/>
                  <a:gd name="T24" fmla="*/ 6 w 298"/>
                  <a:gd name="T25" fmla="*/ 13 h 304"/>
                  <a:gd name="T26" fmla="*/ 7 w 298"/>
                  <a:gd name="T27" fmla="*/ 14 h 304"/>
                  <a:gd name="T28" fmla="*/ 8 w 298"/>
                  <a:gd name="T29" fmla="*/ 15 h 304"/>
                  <a:gd name="T30" fmla="*/ 9 w 298"/>
                  <a:gd name="T31" fmla="*/ 15 h 304"/>
                  <a:gd name="T32" fmla="*/ 10 w 298"/>
                  <a:gd name="T33" fmla="*/ 16 h 304"/>
                  <a:gd name="T34" fmla="*/ 11 w 298"/>
                  <a:gd name="T35" fmla="*/ 16 h 304"/>
                  <a:gd name="T36" fmla="*/ 11 w 298"/>
                  <a:gd name="T37" fmla="*/ 18 h 304"/>
                  <a:gd name="T38" fmla="*/ 9 w 298"/>
                  <a:gd name="T39" fmla="*/ 19 h 304"/>
                  <a:gd name="T40" fmla="*/ 8 w 298"/>
                  <a:gd name="T41" fmla="*/ 19 h 304"/>
                  <a:gd name="T42" fmla="*/ 6 w 298"/>
                  <a:gd name="T43" fmla="*/ 19 h 304"/>
                  <a:gd name="T44" fmla="*/ 5 w 298"/>
                  <a:gd name="T45" fmla="*/ 18 h 304"/>
                  <a:gd name="T46" fmla="*/ 3 w 298"/>
                  <a:gd name="T47" fmla="*/ 17 h 304"/>
                  <a:gd name="T48" fmla="*/ 2 w 298"/>
                  <a:gd name="T49" fmla="*/ 16 h 304"/>
                  <a:gd name="T50" fmla="*/ 1 w 298"/>
                  <a:gd name="T51" fmla="*/ 15 h 304"/>
                  <a:gd name="T52" fmla="*/ 0 w 298"/>
                  <a:gd name="T53" fmla="*/ 13 h 304"/>
                  <a:gd name="T54" fmla="*/ 0 w 298"/>
                  <a:gd name="T55" fmla="*/ 11 h 304"/>
                  <a:gd name="T56" fmla="*/ 0 w 298"/>
                  <a:gd name="T57" fmla="*/ 9 h 304"/>
                  <a:gd name="T58" fmla="*/ 1 w 298"/>
                  <a:gd name="T59" fmla="*/ 6 h 304"/>
                  <a:gd name="T60" fmla="*/ 2 w 298"/>
                  <a:gd name="T61" fmla="*/ 4 h 304"/>
                  <a:gd name="T62" fmla="*/ 3 w 298"/>
                  <a:gd name="T63" fmla="*/ 3 h 304"/>
                  <a:gd name="T64" fmla="*/ 5 w 298"/>
                  <a:gd name="T65" fmla="*/ 1 h 304"/>
                  <a:gd name="T66" fmla="*/ 6 w 298"/>
                  <a:gd name="T67" fmla="*/ 0 h 304"/>
                  <a:gd name="T68" fmla="*/ 9 w 298"/>
                  <a:gd name="T69" fmla="*/ 0 h 304"/>
                  <a:gd name="T70" fmla="*/ 10 w 298"/>
                  <a:gd name="T71" fmla="*/ 1 h 304"/>
                  <a:gd name="T72" fmla="*/ 11 w 298"/>
                  <a:gd name="T73" fmla="*/ 1 h 304"/>
                  <a:gd name="T74" fmla="*/ 13 w 298"/>
                  <a:gd name="T75" fmla="*/ 1 h 304"/>
                  <a:gd name="T76" fmla="*/ 14 w 298"/>
                  <a:gd name="T77" fmla="*/ 2 h 304"/>
                  <a:gd name="T78" fmla="*/ 16 w 298"/>
                  <a:gd name="T79" fmla="*/ 2 h 304"/>
                  <a:gd name="T80" fmla="*/ 17 w 298"/>
                  <a:gd name="T81" fmla="*/ 3 h 304"/>
                  <a:gd name="T82" fmla="*/ 18 w 298"/>
                  <a:gd name="T83" fmla="*/ 5 h 304"/>
                  <a:gd name="T84" fmla="*/ 18 w 298"/>
                  <a:gd name="T85" fmla="*/ 6 h 30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8" h="304">
                    <a:moveTo>
                      <a:pt x="298" y="103"/>
                    </a:moveTo>
                    <a:lnTo>
                      <a:pt x="265" y="101"/>
                    </a:lnTo>
                    <a:lnTo>
                      <a:pt x="233" y="94"/>
                    </a:lnTo>
                    <a:lnTo>
                      <a:pt x="198" y="84"/>
                    </a:lnTo>
                    <a:lnTo>
                      <a:pt x="165" y="76"/>
                    </a:lnTo>
                    <a:lnTo>
                      <a:pt x="133" y="71"/>
                    </a:lnTo>
                    <a:lnTo>
                      <a:pt x="106" y="76"/>
                    </a:lnTo>
                    <a:lnTo>
                      <a:pt x="81" y="94"/>
                    </a:lnTo>
                    <a:lnTo>
                      <a:pt x="64" y="131"/>
                    </a:lnTo>
                    <a:lnTo>
                      <a:pt x="64" y="152"/>
                    </a:lnTo>
                    <a:lnTo>
                      <a:pt x="73" y="173"/>
                    </a:lnTo>
                    <a:lnTo>
                      <a:pt x="81" y="193"/>
                    </a:lnTo>
                    <a:lnTo>
                      <a:pt x="94" y="212"/>
                    </a:lnTo>
                    <a:lnTo>
                      <a:pt x="108" y="225"/>
                    </a:lnTo>
                    <a:lnTo>
                      <a:pt x="124" y="239"/>
                    </a:lnTo>
                    <a:lnTo>
                      <a:pt x="143" y="253"/>
                    </a:lnTo>
                    <a:lnTo>
                      <a:pt x="163" y="260"/>
                    </a:lnTo>
                    <a:lnTo>
                      <a:pt x="179" y="260"/>
                    </a:lnTo>
                    <a:lnTo>
                      <a:pt x="179" y="290"/>
                    </a:lnTo>
                    <a:lnTo>
                      <a:pt x="152" y="302"/>
                    </a:lnTo>
                    <a:lnTo>
                      <a:pt x="127" y="304"/>
                    </a:lnTo>
                    <a:lnTo>
                      <a:pt x="101" y="302"/>
                    </a:lnTo>
                    <a:lnTo>
                      <a:pt x="76" y="293"/>
                    </a:lnTo>
                    <a:lnTo>
                      <a:pt x="54" y="279"/>
                    </a:lnTo>
                    <a:lnTo>
                      <a:pt x="35" y="260"/>
                    </a:lnTo>
                    <a:lnTo>
                      <a:pt x="18" y="239"/>
                    </a:lnTo>
                    <a:lnTo>
                      <a:pt x="5" y="217"/>
                    </a:lnTo>
                    <a:lnTo>
                      <a:pt x="0" y="179"/>
                    </a:lnTo>
                    <a:lnTo>
                      <a:pt x="2" y="141"/>
                    </a:lnTo>
                    <a:lnTo>
                      <a:pt x="11" y="106"/>
                    </a:lnTo>
                    <a:lnTo>
                      <a:pt x="27" y="73"/>
                    </a:lnTo>
                    <a:lnTo>
                      <a:pt x="48" y="46"/>
                    </a:lnTo>
                    <a:lnTo>
                      <a:pt x="76" y="24"/>
                    </a:lnTo>
                    <a:lnTo>
                      <a:pt x="106" y="8"/>
                    </a:lnTo>
                    <a:lnTo>
                      <a:pt x="141" y="0"/>
                    </a:lnTo>
                    <a:lnTo>
                      <a:pt x="163" y="11"/>
                    </a:lnTo>
                    <a:lnTo>
                      <a:pt x="187" y="16"/>
                    </a:lnTo>
                    <a:lnTo>
                      <a:pt x="212" y="24"/>
                    </a:lnTo>
                    <a:lnTo>
                      <a:pt x="235" y="30"/>
                    </a:lnTo>
                    <a:lnTo>
                      <a:pt x="258" y="41"/>
                    </a:lnTo>
                    <a:lnTo>
                      <a:pt x="277" y="54"/>
                    </a:lnTo>
                    <a:lnTo>
                      <a:pt x="290" y="76"/>
                    </a:lnTo>
                    <a:lnTo>
                      <a:pt x="298" y="103"/>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58" name="Freeform 154"/>
              <p:cNvSpPr>
                <a:spLocks/>
              </p:cNvSpPr>
              <p:nvPr/>
            </p:nvSpPr>
            <p:spPr bwMode="auto">
              <a:xfrm>
                <a:off x="4059" y="3614"/>
                <a:ext cx="284" cy="172"/>
              </a:xfrm>
              <a:custGeom>
                <a:avLst/>
                <a:gdLst>
                  <a:gd name="T0" fmla="*/ 58 w 1138"/>
                  <a:gd name="T1" fmla="*/ 33 h 687"/>
                  <a:gd name="T2" fmla="*/ 60 w 1138"/>
                  <a:gd name="T3" fmla="*/ 31 h 687"/>
                  <a:gd name="T4" fmla="*/ 62 w 1138"/>
                  <a:gd name="T5" fmla="*/ 30 h 687"/>
                  <a:gd name="T6" fmla="*/ 65 w 1138"/>
                  <a:gd name="T7" fmla="*/ 28 h 687"/>
                  <a:gd name="T8" fmla="*/ 44 w 1138"/>
                  <a:gd name="T9" fmla="*/ 5 h 687"/>
                  <a:gd name="T10" fmla="*/ 39 w 1138"/>
                  <a:gd name="T11" fmla="*/ 6 h 687"/>
                  <a:gd name="T12" fmla="*/ 34 w 1138"/>
                  <a:gd name="T13" fmla="*/ 7 h 687"/>
                  <a:gd name="T14" fmla="*/ 30 w 1138"/>
                  <a:gd name="T15" fmla="*/ 8 h 687"/>
                  <a:gd name="T16" fmla="*/ 25 w 1138"/>
                  <a:gd name="T17" fmla="*/ 9 h 687"/>
                  <a:gd name="T18" fmla="*/ 20 w 1138"/>
                  <a:gd name="T19" fmla="*/ 10 h 687"/>
                  <a:gd name="T20" fmla="*/ 15 w 1138"/>
                  <a:gd name="T21" fmla="*/ 12 h 687"/>
                  <a:gd name="T22" fmla="*/ 11 w 1138"/>
                  <a:gd name="T23" fmla="*/ 13 h 687"/>
                  <a:gd name="T24" fmla="*/ 6 w 1138"/>
                  <a:gd name="T25" fmla="*/ 15 h 687"/>
                  <a:gd name="T26" fmla="*/ 23 w 1138"/>
                  <a:gd name="T27" fmla="*/ 43 h 687"/>
                  <a:gd name="T28" fmla="*/ 17 w 1138"/>
                  <a:gd name="T29" fmla="*/ 37 h 687"/>
                  <a:gd name="T30" fmla="*/ 12 w 1138"/>
                  <a:gd name="T31" fmla="*/ 30 h 687"/>
                  <a:gd name="T32" fmla="*/ 7 w 1138"/>
                  <a:gd name="T33" fmla="*/ 22 h 687"/>
                  <a:gd name="T34" fmla="*/ 0 w 1138"/>
                  <a:gd name="T35" fmla="*/ 16 h 687"/>
                  <a:gd name="T36" fmla="*/ 1 w 1138"/>
                  <a:gd name="T37" fmla="*/ 13 h 687"/>
                  <a:gd name="T38" fmla="*/ 3 w 1138"/>
                  <a:gd name="T39" fmla="*/ 12 h 687"/>
                  <a:gd name="T40" fmla="*/ 5 w 1138"/>
                  <a:gd name="T41" fmla="*/ 12 h 687"/>
                  <a:gd name="T42" fmla="*/ 6 w 1138"/>
                  <a:gd name="T43" fmla="*/ 10 h 687"/>
                  <a:gd name="T44" fmla="*/ 11 w 1138"/>
                  <a:gd name="T45" fmla="*/ 9 h 687"/>
                  <a:gd name="T46" fmla="*/ 16 w 1138"/>
                  <a:gd name="T47" fmla="*/ 7 h 687"/>
                  <a:gd name="T48" fmla="*/ 21 w 1138"/>
                  <a:gd name="T49" fmla="*/ 6 h 687"/>
                  <a:gd name="T50" fmla="*/ 26 w 1138"/>
                  <a:gd name="T51" fmla="*/ 4 h 687"/>
                  <a:gd name="T52" fmla="*/ 31 w 1138"/>
                  <a:gd name="T53" fmla="*/ 3 h 687"/>
                  <a:gd name="T54" fmla="*/ 36 w 1138"/>
                  <a:gd name="T55" fmla="*/ 2 h 687"/>
                  <a:gd name="T56" fmla="*/ 42 w 1138"/>
                  <a:gd name="T57" fmla="*/ 1 h 687"/>
                  <a:gd name="T58" fmla="*/ 47 w 1138"/>
                  <a:gd name="T59" fmla="*/ 0 h 687"/>
                  <a:gd name="T60" fmla="*/ 70 w 1138"/>
                  <a:gd name="T61" fmla="*/ 28 h 687"/>
                  <a:gd name="T62" fmla="*/ 67 w 1138"/>
                  <a:gd name="T63" fmla="*/ 31 h 687"/>
                  <a:gd name="T64" fmla="*/ 64 w 1138"/>
                  <a:gd name="T65" fmla="*/ 33 h 687"/>
                  <a:gd name="T66" fmla="*/ 60 w 1138"/>
                  <a:gd name="T67" fmla="*/ 34 h 6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38" h="687">
                    <a:moveTo>
                      <a:pt x="934" y="552"/>
                    </a:moveTo>
                    <a:lnTo>
                      <a:pt x="931" y="525"/>
                    </a:lnTo>
                    <a:lnTo>
                      <a:pt x="940" y="502"/>
                    </a:lnTo>
                    <a:lnTo>
                      <a:pt x="956" y="490"/>
                    </a:lnTo>
                    <a:lnTo>
                      <a:pt x="975" y="478"/>
                    </a:lnTo>
                    <a:lnTo>
                      <a:pt x="996" y="470"/>
                    </a:lnTo>
                    <a:lnTo>
                      <a:pt x="1018" y="460"/>
                    </a:lnTo>
                    <a:lnTo>
                      <a:pt x="1037" y="443"/>
                    </a:lnTo>
                    <a:lnTo>
                      <a:pt x="1051" y="424"/>
                    </a:lnTo>
                    <a:lnTo>
                      <a:pt x="709" y="74"/>
                    </a:lnTo>
                    <a:lnTo>
                      <a:pt x="670" y="79"/>
                    </a:lnTo>
                    <a:lnTo>
                      <a:pt x="630" y="88"/>
                    </a:lnTo>
                    <a:lnTo>
                      <a:pt x="592" y="95"/>
                    </a:lnTo>
                    <a:lnTo>
                      <a:pt x="554" y="104"/>
                    </a:lnTo>
                    <a:lnTo>
                      <a:pt x="513" y="111"/>
                    </a:lnTo>
                    <a:lnTo>
                      <a:pt x="476" y="120"/>
                    </a:lnTo>
                    <a:lnTo>
                      <a:pt x="437" y="128"/>
                    </a:lnTo>
                    <a:lnTo>
                      <a:pt x="399" y="139"/>
                    </a:lnTo>
                    <a:lnTo>
                      <a:pt x="361" y="150"/>
                    </a:lnTo>
                    <a:lnTo>
                      <a:pt x="323" y="160"/>
                    </a:lnTo>
                    <a:lnTo>
                      <a:pt x="288" y="171"/>
                    </a:lnTo>
                    <a:lnTo>
                      <a:pt x="250" y="185"/>
                    </a:lnTo>
                    <a:lnTo>
                      <a:pt x="212" y="199"/>
                    </a:lnTo>
                    <a:lnTo>
                      <a:pt x="176" y="212"/>
                    </a:lnTo>
                    <a:lnTo>
                      <a:pt x="139" y="226"/>
                    </a:lnTo>
                    <a:lnTo>
                      <a:pt x="104" y="239"/>
                    </a:lnTo>
                    <a:lnTo>
                      <a:pt x="413" y="647"/>
                    </a:lnTo>
                    <a:lnTo>
                      <a:pt x="367" y="687"/>
                    </a:lnTo>
                    <a:lnTo>
                      <a:pt x="317" y="638"/>
                    </a:lnTo>
                    <a:lnTo>
                      <a:pt x="271" y="584"/>
                    </a:lnTo>
                    <a:lnTo>
                      <a:pt x="231" y="527"/>
                    </a:lnTo>
                    <a:lnTo>
                      <a:pt x="192" y="470"/>
                    </a:lnTo>
                    <a:lnTo>
                      <a:pt x="152" y="413"/>
                    </a:lnTo>
                    <a:lnTo>
                      <a:pt x="109" y="356"/>
                    </a:lnTo>
                    <a:lnTo>
                      <a:pt x="57" y="301"/>
                    </a:lnTo>
                    <a:lnTo>
                      <a:pt x="0" y="250"/>
                    </a:lnTo>
                    <a:lnTo>
                      <a:pt x="3" y="220"/>
                    </a:lnTo>
                    <a:lnTo>
                      <a:pt x="14" y="204"/>
                    </a:lnTo>
                    <a:lnTo>
                      <a:pt x="30" y="199"/>
                    </a:lnTo>
                    <a:lnTo>
                      <a:pt x="49" y="196"/>
                    </a:lnTo>
                    <a:lnTo>
                      <a:pt x="65" y="196"/>
                    </a:lnTo>
                    <a:lnTo>
                      <a:pt x="81" y="193"/>
                    </a:lnTo>
                    <a:lnTo>
                      <a:pt x="95" y="180"/>
                    </a:lnTo>
                    <a:lnTo>
                      <a:pt x="104" y="153"/>
                    </a:lnTo>
                    <a:lnTo>
                      <a:pt x="144" y="141"/>
                    </a:lnTo>
                    <a:lnTo>
                      <a:pt x="185" y="134"/>
                    </a:lnTo>
                    <a:lnTo>
                      <a:pt x="222" y="123"/>
                    </a:lnTo>
                    <a:lnTo>
                      <a:pt x="263" y="111"/>
                    </a:lnTo>
                    <a:lnTo>
                      <a:pt x="305" y="100"/>
                    </a:lnTo>
                    <a:lnTo>
                      <a:pt x="342" y="90"/>
                    </a:lnTo>
                    <a:lnTo>
                      <a:pt x="383" y="79"/>
                    </a:lnTo>
                    <a:lnTo>
                      <a:pt x="423" y="68"/>
                    </a:lnTo>
                    <a:lnTo>
                      <a:pt x="464" y="58"/>
                    </a:lnTo>
                    <a:lnTo>
                      <a:pt x="505" y="49"/>
                    </a:lnTo>
                    <a:lnTo>
                      <a:pt x="546" y="38"/>
                    </a:lnTo>
                    <a:lnTo>
                      <a:pt x="587" y="30"/>
                    </a:lnTo>
                    <a:lnTo>
                      <a:pt x="628" y="22"/>
                    </a:lnTo>
                    <a:lnTo>
                      <a:pt x="668" y="14"/>
                    </a:lnTo>
                    <a:lnTo>
                      <a:pt x="711" y="5"/>
                    </a:lnTo>
                    <a:lnTo>
                      <a:pt x="753" y="0"/>
                    </a:lnTo>
                    <a:lnTo>
                      <a:pt x="1138" y="424"/>
                    </a:lnTo>
                    <a:lnTo>
                      <a:pt x="1118" y="451"/>
                    </a:lnTo>
                    <a:lnTo>
                      <a:pt x="1097" y="476"/>
                    </a:lnTo>
                    <a:lnTo>
                      <a:pt x="1076" y="495"/>
                    </a:lnTo>
                    <a:lnTo>
                      <a:pt x="1048" y="511"/>
                    </a:lnTo>
                    <a:lnTo>
                      <a:pt x="1021" y="527"/>
                    </a:lnTo>
                    <a:lnTo>
                      <a:pt x="991" y="538"/>
                    </a:lnTo>
                    <a:lnTo>
                      <a:pt x="964" y="546"/>
                    </a:lnTo>
                    <a:lnTo>
                      <a:pt x="934" y="552"/>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59" name="Freeform 155"/>
              <p:cNvSpPr>
                <a:spLocks/>
              </p:cNvSpPr>
              <p:nvPr/>
            </p:nvSpPr>
            <p:spPr bwMode="auto">
              <a:xfrm>
                <a:off x="4171" y="3877"/>
                <a:ext cx="96" cy="127"/>
              </a:xfrm>
              <a:custGeom>
                <a:avLst/>
                <a:gdLst>
                  <a:gd name="T0" fmla="*/ 23 w 386"/>
                  <a:gd name="T1" fmla="*/ 32 h 507"/>
                  <a:gd name="T2" fmla="*/ 20 w 386"/>
                  <a:gd name="T3" fmla="*/ 32 h 507"/>
                  <a:gd name="T4" fmla="*/ 18 w 386"/>
                  <a:gd name="T5" fmla="*/ 28 h 507"/>
                  <a:gd name="T6" fmla="*/ 15 w 386"/>
                  <a:gd name="T7" fmla="*/ 24 h 507"/>
                  <a:gd name="T8" fmla="*/ 12 w 386"/>
                  <a:gd name="T9" fmla="*/ 21 h 507"/>
                  <a:gd name="T10" fmla="*/ 9 w 386"/>
                  <a:gd name="T11" fmla="*/ 17 h 507"/>
                  <a:gd name="T12" fmla="*/ 6 w 386"/>
                  <a:gd name="T13" fmla="*/ 13 h 507"/>
                  <a:gd name="T14" fmla="*/ 4 w 386"/>
                  <a:gd name="T15" fmla="*/ 9 h 507"/>
                  <a:gd name="T16" fmla="*/ 1 w 386"/>
                  <a:gd name="T17" fmla="*/ 5 h 507"/>
                  <a:gd name="T18" fmla="*/ 0 w 386"/>
                  <a:gd name="T19" fmla="*/ 1 h 507"/>
                  <a:gd name="T20" fmla="*/ 1 w 386"/>
                  <a:gd name="T21" fmla="*/ 0 h 507"/>
                  <a:gd name="T22" fmla="*/ 4 w 386"/>
                  <a:gd name="T23" fmla="*/ 4 h 507"/>
                  <a:gd name="T24" fmla="*/ 7 w 386"/>
                  <a:gd name="T25" fmla="*/ 7 h 507"/>
                  <a:gd name="T26" fmla="*/ 11 w 386"/>
                  <a:gd name="T27" fmla="*/ 11 h 507"/>
                  <a:gd name="T28" fmla="*/ 14 w 386"/>
                  <a:gd name="T29" fmla="*/ 15 h 507"/>
                  <a:gd name="T30" fmla="*/ 16 w 386"/>
                  <a:gd name="T31" fmla="*/ 19 h 507"/>
                  <a:gd name="T32" fmla="*/ 19 w 386"/>
                  <a:gd name="T33" fmla="*/ 23 h 507"/>
                  <a:gd name="T34" fmla="*/ 22 w 386"/>
                  <a:gd name="T35" fmla="*/ 27 h 507"/>
                  <a:gd name="T36" fmla="*/ 24 w 386"/>
                  <a:gd name="T37" fmla="*/ 31 h 507"/>
                  <a:gd name="T38" fmla="*/ 23 w 386"/>
                  <a:gd name="T39" fmla="*/ 32 h 50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6" h="507">
                    <a:moveTo>
                      <a:pt x="372" y="507"/>
                    </a:moveTo>
                    <a:lnTo>
                      <a:pt x="328" y="507"/>
                    </a:lnTo>
                    <a:lnTo>
                      <a:pt x="291" y="445"/>
                    </a:lnTo>
                    <a:lnTo>
                      <a:pt x="245" y="386"/>
                    </a:lnTo>
                    <a:lnTo>
                      <a:pt x="199" y="329"/>
                    </a:lnTo>
                    <a:lnTo>
                      <a:pt x="150" y="269"/>
                    </a:lnTo>
                    <a:lnTo>
                      <a:pt x="100" y="209"/>
                    </a:lnTo>
                    <a:lnTo>
                      <a:pt x="60" y="146"/>
                    </a:lnTo>
                    <a:lnTo>
                      <a:pt x="25" y="82"/>
                    </a:lnTo>
                    <a:lnTo>
                      <a:pt x="0" y="14"/>
                    </a:lnTo>
                    <a:lnTo>
                      <a:pt x="16" y="0"/>
                    </a:lnTo>
                    <a:lnTo>
                      <a:pt x="70" y="57"/>
                    </a:lnTo>
                    <a:lnTo>
                      <a:pt x="122" y="117"/>
                    </a:lnTo>
                    <a:lnTo>
                      <a:pt x="171" y="176"/>
                    </a:lnTo>
                    <a:lnTo>
                      <a:pt x="220" y="236"/>
                    </a:lnTo>
                    <a:lnTo>
                      <a:pt x="266" y="299"/>
                    </a:lnTo>
                    <a:lnTo>
                      <a:pt x="310" y="364"/>
                    </a:lnTo>
                    <a:lnTo>
                      <a:pt x="351" y="429"/>
                    </a:lnTo>
                    <a:lnTo>
                      <a:pt x="386" y="497"/>
                    </a:lnTo>
                    <a:lnTo>
                      <a:pt x="372" y="507"/>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60" name="Freeform 156"/>
              <p:cNvSpPr>
                <a:spLocks/>
              </p:cNvSpPr>
              <p:nvPr/>
            </p:nvSpPr>
            <p:spPr bwMode="auto">
              <a:xfrm>
                <a:off x="4176" y="3769"/>
                <a:ext cx="55" cy="21"/>
              </a:xfrm>
              <a:custGeom>
                <a:avLst/>
                <a:gdLst>
                  <a:gd name="T0" fmla="*/ 0 w 220"/>
                  <a:gd name="T1" fmla="*/ 5 h 84"/>
                  <a:gd name="T2" fmla="*/ 1 w 220"/>
                  <a:gd name="T3" fmla="*/ 4 h 84"/>
                  <a:gd name="T4" fmla="*/ 3 w 220"/>
                  <a:gd name="T5" fmla="*/ 3 h 84"/>
                  <a:gd name="T6" fmla="*/ 5 w 220"/>
                  <a:gd name="T7" fmla="*/ 2 h 84"/>
                  <a:gd name="T8" fmla="*/ 7 w 220"/>
                  <a:gd name="T9" fmla="*/ 1 h 84"/>
                  <a:gd name="T10" fmla="*/ 8 w 220"/>
                  <a:gd name="T11" fmla="*/ 1 h 84"/>
                  <a:gd name="T12" fmla="*/ 10 w 220"/>
                  <a:gd name="T13" fmla="*/ 0 h 84"/>
                  <a:gd name="T14" fmla="*/ 12 w 220"/>
                  <a:gd name="T15" fmla="*/ 0 h 84"/>
                  <a:gd name="T16" fmla="*/ 14 w 220"/>
                  <a:gd name="T17" fmla="*/ 0 h 84"/>
                  <a:gd name="T18" fmla="*/ 13 w 220"/>
                  <a:gd name="T19" fmla="*/ 2 h 84"/>
                  <a:gd name="T20" fmla="*/ 11 w 220"/>
                  <a:gd name="T21" fmla="*/ 3 h 84"/>
                  <a:gd name="T22" fmla="*/ 10 w 220"/>
                  <a:gd name="T23" fmla="*/ 4 h 84"/>
                  <a:gd name="T24" fmla="*/ 8 w 220"/>
                  <a:gd name="T25" fmla="*/ 4 h 84"/>
                  <a:gd name="T26" fmla="*/ 6 w 220"/>
                  <a:gd name="T27" fmla="*/ 5 h 84"/>
                  <a:gd name="T28" fmla="*/ 4 w 220"/>
                  <a:gd name="T29" fmla="*/ 5 h 84"/>
                  <a:gd name="T30" fmla="*/ 2 w 220"/>
                  <a:gd name="T31" fmla="*/ 5 h 84"/>
                  <a:gd name="T32" fmla="*/ 0 w 220"/>
                  <a:gd name="T33" fmla="*/ 5 h 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20" h="84">
                    <a:moveTo>
                      <a:pt x="0" y="84"/>
                    </a:moveTo>
                    <a:lnTo>
                      <a:pt x="19" y="60"/>
                    </a:lnTo>
                    <a:lnTo>
                      <a:pt x="44" y="38"/>
                    </a:lnTo>
                    <a:lnTo>
                      <a:pt x="71" y="24"/>
                    </a:lnTo>
                    <a:lnTo>
                      <a:pt x="103" y="14"/>
                    </a:lnTo>
                    <a:lnTo>
                      <a:pt x="133" y="6"/>
                    </a:lnTo>
                    <a:lnTo>
                      <a:pt x="163" y="3"/>
                    </a:lnTo>
                    <a:lnTo>
                      <a:pt x="193" y="0"/>
                    </a:lnTo>
                    <a:lnTo>
                      <a:pt x="220" y="0"/>
                    </a:lnTo>
                    <a:lnTo>
                      <a:pt x="203" y="28"/>
                    </a:lnTo>
                    <a:lnTo>
                      <a:pt x="180" y="47"/>
                    </a:lnTo>
                    <a:lnTo>
                      <a:pt x="152" y="60"/>
                    </a:lnTo>
                    <a:lnTo>
                      <a:pt x="122" y="65"/>
                    </a:lnTo>
                    <a:lnTo>
                      <a:pt x="92" y="70"/>
                    </a:lnTo>
                    <a:lnTo>
                      <a:pt x="60" y="74"/>
                    </a:lnTo>
                    <a:lnTo>
                      <a:pt x="30" y="79"/>
                    </a:lnTo>
                    <a:lnTo>
                      <a:pt x="0" y="8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61" name="Freeform 157"/>
              <p:cNvSpPr>
                <a:spLocks/>
              </p:cNvSpPr>
              <p:nvPr/>
            </p:nvSpPr>
            <p:spPr bwMode="auto">
              <a:xfrm>
                <a:off x="4145" y="4003"/>
                <a:ext cx="65" cy="40"/>
              </a:xfrm>
              <a:custGeom>
                <a:avLst/>
                <a:gdLst>
                  <a:gd name="T0" fmla="*/ 1 w 258"/>
                  <a:gd name="T1" fmla="*/ 4 h 161"/>
                  <a:gd name="T2" fmla="*/ 0 w 258"/>
                  <a:gd name="T3" fmla="*/ 3 h 161"/>
                  <a:gd name="T4" fmla="*/ 1 w 258"/>
                  <a:gd name="T5" fmla="*/ 3 h 161"/>
                  <a:gd name="T6" fmla="*/ 2 w 258"/>
                  <a:gd name="T7" fmla="*/ 3 h 161"/>
                  <a:gd name="T8" fmla="*/ 3 w 258"/>
                  <a:gd name="T9" fmla="*/ 3 h 161"/>
                  <a:gd name="T10" fmla="*/ 4 w 258"/>
                  <a:gd name="T11" fmla="*/ 2 h 161"/>
                  <a:gd name="T12" fmla="*/ 6 w 258"/>
                  <a:gd name="T13" fmla="*/ 2 h 161"/>
                  <a:gd name="T14" fmla="*/ 7 w 258"/>
                  <a:gd name="T15" fmla="*/ 2 h 161"/>
                  <a:gd name="T16" fmla="*/ 7 w 258"/>
                  <a:gd name="T17" fmla="*/ 1 h 161"/>
                  <a:gd name="T18" fmla="*/ 8 w 258"/>
                  <a:gd name="T19" fmla="*/ 0 h 161"/>
                  <a:gd name="T20" fmla="*/ 16 w 258"/>
                  <a:gd name="T21" fmla="*/ 9 h 161"/>
                  <a:gd name="T22" fmla="*/ 14 w 258"/>
                  <a:gd name="T23" fmla="*/ 9 h 161"/>
                  <a:gd name="T24" fmla="*/ 12 w 258"/>
                  <a:gd name="T25" fmla="*/ 10 h 161"/>
                  <a:gd name="T26" fmla="*/ 9 w 258"/>
                  <a:gd name="T27" fmla="*/ 10 h 161"/>
                  <a:gd name="T28" fmla="*/ 7 w 258"/>
                  <a:gd name="T29" fmla="*/ 10 h 161"/>
                  <a:gd name="T30" fmla="*/ 5 w 258"/>
                  <a:gd name="T31" fmla="*/ 9 h 161"/>
                  <a:gd name="T32" fmla="*/ 4 w 258"/>
                  <a:gd name="T33" fmla="*/ 8 h 161"/>
                  <a:gd name="T34" fmla="*/ 2 w 258"/>
                  <a:gd name="T35" fmla="*/ 7 h 161"/>
                  <a:gd name="T36" fmla="*/ 1 w 258"/>
                  <a:gd name="T37" fmla="*/ 4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58" h="161">
                    <a:moveTo>
                      <a:pt x="11" y="73"/>
                    </a:moveTo>
                    <a:lnTo>
                      <a:pt x="0" y="57"/>
                    </a:lnTo>
                    <a:lnTo>
                      <a:pt x="16" y="48"/>
                    </a:lnTo>
                    <a:lnTo>
                      <a:pt x="32" y="43"/>
                    </a:lnTo>
                    <a:lnTo>
                      <a:pt x="52" y="43"/>
                    </a:lnTo>
                    <a:lnTo>
                      <a:pt x="68" y="41"/>
                    </a:lnTo>
                    <a:lnTo>
                      <a:pt x="87" y="38"/>
                    </a:lnTo>
                    <a:lnTo>
                      <a:pt x="103" y="30"/>
                    </a:lnTo>
                    <a:lnTo>
                      <a:pt x="117" y="20"/>
                    </a:lnTo>
                    <a:lnTo>
                      <a:pt x="128" y="0"/>
                    </a:lnTo>
                    <a:lnTo>
                      <a:pt x="258" y="147"/>
                    </a:lnTo>
                    <a:lnTo>
                      <a:pt x="219" y="152"/>
                    </a:lnTo>
                    <a:lnTo>
                      <a:pt x="184" y="155"/>
                    </a:lnTo>
                    <a:lnTo>
                      <a:pt x="147" y="161"/>
                    </a:lnTo>
                    <a:lnTo>
                      <a:pt x="114" y="157"/>
                    </a:lnTo>
                    <a:lnTo>
                      <a:pt x="84" y="152"/>
                    </a:lnTo>
                    <a:lnTo>
                      <a:pt x="54" y="138"/>
                    </a:lnTo>
                    <a:lnTo>
                      <a:pt x="30" y="111"/>
                    </a:lnTo>
                    <a:lnTo>
                      <a:pt x="11" y="73"/>
                    </a:lnTo>
                    <a:close/>
                  </a:path>
                </a:pathLst>
              </a:custGeom>
              <a:solidFill>
                <a:srgbClr val="7FDD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62" name="Freeform 158"/>
              <p:cNvSpPr>
                <a:spLocks/>
              </p:cNvSpPr>
              <p:nvPr/>
            </p:nvSpPr>
            <p:spPr bwMode="auto">
              <a:xfrm>
                <a:off x="3942" y="3454"/>
                <a:ext cx="262" cy="157"/>
              </a:xfrm>
              <a:custGeom>
                <a:avLst/>
                <a:gdLst>
                  <a:gd name="T0" fmla="*/ 53 w 1049"/>
                  <a:gd name="T1" fmla="*/ 32 h 625"/>
                  <a:gd name="T2" fmla="*/ 53 w 1049"/>
                  <a:gd name="T3" fmla="*/ 31 h 625"/>
                  <a:gd name="T4" fmla="*/ 54 w 1049"/>
                  <a:gd name="T5" fmla="*/ 29 h 625"/>
                  <a:gd name="T6" fmla="*/ 56 w 1049"/>
                  <a:gd name="T7" fmla="*/ 28 h 625"/>
                  <a:gd name="T8" fmla="*/ 58 w 1049"/>
                  <a:gd name="T9" fmla="*/ 27 h 625"/>
                  <a:gd name="T10" fmla="*/ 60 w 1049"/>
                  <a:gd name="T11" fmla="*/ 25 h 625"/>
                  <a:gd name="T12" fmla="*/ 43 w 1049"/>
                  <a:gd name="T13" fmla="*/ 5 h 625"/>
                  <a:gd name="T14" fmla="*/ 38 w 1049"/>
                  <a:gd name="T15" fmla="*/ 5 h 625"/>
                  <a:gd name="T16" fmla="*/ 33 w 1049"/>
                  <a:gd name="T17" fmla="*/ 6 h 625"/>
                  <a:gd name="T18" fmla="*/ 27 w 1049"/>
                  <a:gd name="T19" fmla="*/ 7 h 625"/>
                  <a:gd name="T20" fmla="*/ 23 w 1049"/>
                  <a:gd name="T21" fmla="*/ 9 h 625"/>
                  <a:gd name="T22" fmla="*/ 18 w 1049"/>
                  <a:gd name="T23" fmla="*/ 11 h 625"/>
                  <a:gd name="T24" fmla="*/ 13 w 1049"/>
                  <a:gd name="T25" fmla="*/ 13 h 625"/>
                  <a:gd name="T26" fmla="*/ 8 w 1049"/>
                  <a:gd name="T27" fmla="*/ 15 h 625"/>
                  <a:gd name="T28" fmla="*/ 3 w 1049"/>
                  <a:gd name="T29" fmla="*/ 17 h 625"/>
                  <a:gd name="T30" fmla="*/ 7 w 1049"/>
                  <a:gd name="T31" fmla="*/ 22 h 625"/>
                  <a:gd name="T32" fmla="*/ 11 w 1049"/>
                  <a:gd name="T33" fmla="*/ 27 h 625"/>
                  <a:gd name="T34" fmla="*/ 15 w 1049"/>
                  <a:gd name="T35" fmla="*/ 32 h 625"/>
                  <a:gd name="T36" fmla="*/ 17 w 1049"/>
                  <a:gd name="T37" fmla="*/ 38 h 625"/>
                  <a:gd name="T38" fmla="*/ 13 w 1049"/>
                  <a:gd name="T39" fmla="*/ 36 h 625"/>
                  <a:gd name="T40" fmla="*/ 8 w 1049"/>
                  <a:gd name="T41" fmla="*/ 30 h 625"/>
                  <a:gd name="T42" fmla="*/ 3 w 1049"/>
                  <a:gd name="T43" fmla="*/ 23 h 625"/>
                  <a:gd name="T44" fmla="*/ 0 w 1049"/>
                  <a:gd name="T45" fmla="*/ 16 h 625"/>
                  <a:gd name="T46" fmla="*/ 3 w 1049"/>
                  <a:gd name="T47" fmla="*/ 12 h 625"/>
                  <a:gd name="T48" fmla="*/ 8 w 1049"/>
                  <a:gd name="T49" fmla="*/ 10 h 625"/>
                  <a:gd name="T50" fmla="*/ 14 w 1049"/>
                  <a:gd name="T51" fmla="*/ 8 h 625"/>
                  <a:gd name="T52" fmla="*/ 19 w 1049"/>
                  <a:gd name="T53" fmla="*/ 6 h 625"/>
                  <a:gd name="T54" fmla="*/ 24 w 1049"/>
                  <a:gd name="T55" fmla="*/ 5 h 625"/>
                  <a:gd name="T56" fmla="*/ 30 w 1049"/>
                  <a:gd name="T57" fmla="*/ 3 h 625"/>
                  <a:gd name="T58" fmla="*/ 36 w 1049"/>
                  <a:gd name="T59" fmla="*/ 2 h 625"/>
                  <a:gd name="T60" fmla="*/ 41 w 1049"/>
                  <a:gd name="T61" fmla="*/ 0 h 625"/>
                  <a:gd name="T62" fmla="*/ 47 w 1049"/>
                  <a:gd name="T63" fmla="*/ 3 h 625"/>
                  <a:gd name="T64" fmla="*/ 53 w 1049"/>
                  <a:gd name="T65" fmla="*/ 9 h 625"/>
                  <a:gd name="T66" fmla="*/ 59 w 1049"/>
                  <a:gd name="T67" fmla="*/ 15 h 625"/>
                  <a:gd name="T68" fmla="*/ 64 w 1049"/>
                  <a:gd name="T69" fmla="*/ 22 h 625"/>
                  <a:gd name="T70" fmla="*/ 64 w 1049"/>
                  <a:gd name="T71" fmla="*/ 27 h 625"/>
                  <a:gd name="T72" fmla="*/ 61 w 1049"/>
                  <a:gd name="T73" fmla="*/ 29 h 625"/>
                  <a:gd name="T74" fmla="*/ 58 w 1049"/>
                  <a:gd name="T75" fmla="*/ 31 h 625"/>
                  <a:gd name="T76" fmla="*/ 55 w 1049"/>
                  <a:gd name="T77" fmla="*/ 32 h 62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625">
                    <a:moveTo>
                      <a:pt x="858" y="519"/>
                    </a:moveTo>
                    <a:lnTo>
                      <a:pt x="850" y="511"/>
                    </a:lnTo>
                    <a:lnTo>
                      <a:pt x="844" y="500"/>
                    </a:lnTo>
                    <a:lnTo>
                      <a:pt x="844" y="486"/>
                    </a:lnTo>
                    <a:lnTo>
                      <a:pt x="844" y="476"/>
                    </a:lnTo>
                    <a:lnTo>
                      <a:pt x="860" y="465"/>
                    </a:lnTo>
                    <a:lnTo>
                      <a:pt x="880" y="454"/>
                    </a:lnTo>
                    <a:lnTo>
                      <a:pt x="896" y="442"/>
                    </a:lnTo>
                    <a:lnTo>
                      <a:pt x="915" y="432"/>
                    </a:lnTo>
                    <a:lnTo>
                      <a:pt x="931" y="421"/>
                    </a:lnTo>
                    <a:lnTo>
                      <a:pt x="948" y="407"/>
                    </a:lnTo>
                    <a:lnTo>
                      <a:pt x="964" y="394"/>
                    </a:lnTo>
                    <a:lnTo>
                      <a:pt x="978" y="377"/>
                    </a:lnTo>
                    <a:lnTo>
                      <a:pt x="689" y="70"/>
                    </a:lnTo>
                    <a:lnTo>
                      <a:pt x="649" y="77"/>
                    </a:lnTo>
                    <a:lnTo>
                      <a:pt x="606" y="82"/>
                    </a:lnTo>
                    <a:lnTo>
                      <a:pt x="564" y="90"/>
                    </a:lnTo>
                    <a:lnTo>
                      <a:pt x="524" y="98"/>
                    </a:lnTo>
                    <a:lnTo>
                      <a:pt x="483" y="106"/>
                    </a:lnTo>
                    <a:lnTo>
                      <a:pt x="442" y="117"/>
                    </a:lnTo>
                    <a:lnTo>
                      <a:pt x="405" y="130"/>
                    </a:lnTo>
                    <a:lnTo>
                      <a:pt x="364" y="141"/>
                    </a:lnTo>
                    <a:lnTo>
                      <a:pt x="326" y="155"/>
                    </a:lnTo>
                    <a:lnTo>
                      <a:pt x="285" y="169"/>
                    </a:lnTo>
                    <a:lnTo>
                      <a:pt x="247" y="185"/>
                    </a:lnTo>
                    <a:lnTo>
                      <a:pt x="209" y="199"/>
                    </a:lnTo>
                    <a:lnTo>
                      <a:pt x="171" y="215"/>
                    </a:lnTo>
                    <a:lnTo>
                      <a:pt x="133" y="231"/>
                    </a:lnTo>
                    <a:lnTo>
                      <a:pt x="95" y="248"/>
                    </a:lnTo>
                    <a:lnTo>
                      <a:pt x="57" y="264"/>
                    </a:lnTo>
                    <a:lnTo>
                      <a:pt x="86" y="304"/>
                    </a:lnTo>
                    <a:lnTo>
                      <a:pt x="119" y="345"/>
                    </a:lnTo>
                    <a:lnTo>
                      <a:pt x="151" y="384"/>
                    </a:lnTo>
                    <a:lnTo>
                      <a:pt x="185" y="424"/>
                    </a:lnTo>
                    <a:lnTo>
                      <a:pt x="215" y="465"/>
                    </a:lnTo>
                    <a:lnTo>
                      <a:pt x="241" y="508"/>
                    </a:lnTo>
                    <a:lnTo>
                      <a:pt x="266" y="551"/>
                    </a:lnTo>
                    <a:lnTo>
                      <a:pt x="282" y="597"/>
                    </a:lnTo>
                    <a:lnTo>
                      <a:pt x="252" y="625"/>
                    </a:lnTo>
                    <a:lnTo>
                      <a:pt x="217" y="573"/>
                    </a:lnTo>
                    <a:lnTo>
                      <a:pt x="176" y="521"/>
                    </a:lnTo>
                    <a:lnTo>
                      <a:pt x="133" y="470"/>
                    </a:lnTo>
                    <a:lnTo>
                      <a:pt x="89" y="416"/>
                    </a:lnTo>
                    <a:lnTo>
                      <a:pt x="54" y="364"/>
                    </a:lnTo>
                    <a:lnTo>
                      <a:pt x="24" y="310"/>
                    </a:lnTo>
                    <a:lnTo>
                      <a:pt x="5" y="253"/>
                    </a:lnTo>
                    <a:lnTo>
                      <a:pt x="0" y="193"/>
                    </a:lnTo>
                    <a:lnTo>
                      <a:pt x="43" y="183"/>
                    </a:lnTo>
                    <a:lnTo>
                      <a:pt x="89" y="169"/>
                    </a:lnTo>
                    <a:lnTo>
                      <a:pt x="133" y="158"/>
                    </a:lnTo>
                    <a:lnTo>
                      <a:pt x="176" y="144"/>
                    </a:lnTo>
                    <a:lnTo>
                      <a:pt x="220" y="128"/>
                    </a:lnTo>
                    <a:lnTo>
                      <a:pt x="264" y="114"/>
                    </a:lnTo>
                    <a:lnTo>
                      <a:pt x="307" y="100"/>
                    </a:lnTo>
                    <a:lnTo>
                      <a:pt x="350" y="88"/>
                    </a:lnTo>
                    <a:lnTo>
                      <a:pt x="393" y="74"/>
                    </a:lnTo>
                    <a:lnTo>
                      <a:pt x="437" y="60"/>
                    </a:lnTo>
                    <a:lnTo>
                      <a:pt x="483" y="47"/>
                    </a:lnTo>
                    <a:lnTo>
                      <a:pt x="527" y="35"/>
                    </a:lnTo>
                    <a:lnTo>
                      <a:pt x="571" y="24"/>
                    </a:lnTo>
                    <a:lnTo>
                      <a:pt x="617" y="14"/>
                    </a:lnTo>
                    <a:lnTo>
                      <a:pt x="659" y="5"/>
                    </a:lnTo>
                    <a:lnTo>
                      <a:pt x="706" y="0"/>
                    </a:lnTo>
                    <a:lnTo>
                      <a:pt x="749" y="49"/>
                    </a:lnTo>
                    <a:lnTo>
                      <a:pt x="795" y="95"/>
                    </a:lnTo>
                    <a:lnTo>
                      <a:pt x="848" y="144"/>
                    </a:lnTo>
                    <a:lnTo>
                      <a:pt x="899" y="190"/>
                    </a:lnTo>
                    <a:lnTo>
                      <a:pt x="945" y="241"/>
                    </a:lnTo>
                    <a:lnTo>
                      <a:pt x="989" y="294"/>
                    </a:lnTo>
                    <a:lnTo>
                      <a:pt x="1024" y="348"/>
                    </a:lnTo>
                    <a:lnTo>
                      <a:pt x="1049" y="405"/>
                    </a:lnTo>
                    <a:lnTo>
                      <a:pt x="1029" y="430"/>
                    </a:lnTo>
                    <a:lnTo>
                      <a:pt x="1007" y="448"/>
                    </a:lnTo>
                    <a:lnTo>
                      <a:pt x="983" y="465"/>
                    </a:lnTo>
                    <a:lnTo>
                      <a:pt x="961" y="481"/>
                    </a:lnTo>
                    <a:lnTo>
                      <a:pt x="936" y="492"/>
                    </a:lnTo>
                    <a:lnTo>
                      <a:pt x="910" y="502"/>
                    </a:lnTo>
                    <a:lnTo>
                      <a:pt x="885" y="511"/>
                    </a:lnTo>
                    <a:lnTo>
                      <a:pt x="858" y="519"/>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63" name="Freeform 159"/>
              <p:cNvSpPr>
                <a:spLocks/>
              </p:cNvSpPr>
              <p:nvPr/>
            </p:nvSpPr>
            <p:spPr bwMode="auto">
              <a:xfrm>
                <a:off x="4037" y="3687"/>
                <a:ext cx="113" cy="139"/>
              </a:xfrm>
              <a:custGeom>
                <a:avLst/>
                <a:gdLst>
                  <a:gd name="T0" fmla="*/ 24 w 450"/>
                  <a:gd name="T1" fmla="*/ 35 h 556"/>
                  <a:gd name="T2" fmla="*/ 22 w 450"/>
                  <a:gd name="T3" fmla="*/ 30 h 556"/>
                  <a:gd name="T4" fmla="*/ 19 w 450"/>
                  <a:gd name="T5" fmla="*/ 26 h 556"/>
                  <a:gd name="T6" fmla="*/ 15 w 450"/>
                  <a:gd name="T7" fmla="*/ 22 h 556"/>
                  <a:gd name="T8" fmla="*/ 12 w 450"/>
                  <a:gd name="T9" fmla="*/ 18 h 556"/>
                  <a:gd name="T10" fmla="*/ 8 w 450"/>
                  <a:gd name="T11" fmla="*/ 14 h 556"/>
                  <a:gd name="T12" fmla="*/ 5 w 450"/>
                  <a:gd name="T13" fmla="*/ 10 h 556"/>
                  <a:gd name="T14" fmla="*/ 2 w 450"/>
                  <a:gd name="T15" fmla="*/ 6 h 556"/>
                  <a:gd name="T16" fmla="*/ 0 w 450"/>
                  <a:gd name="T17" fmla="*/ 1 h 556"/>
                  <a:gd name="T18" fmla="*/ 1 w 450"/>
                  <a:gd name="T19" fmla="*/ 0 h 556"/>
                  <a:gd name="T20" fmla="*/ 2 w 450"/>
                  <a:gd name="T21" fmla="*/ 0 h 556"/>
                  <a:gd name="T22" fmla="*/ 3 w 450"/>
                  <a:gd name="T23" fmla="*/ 0 h 556"/>
                  <a:gd name="T24" fmla="*/ 4 w 450"/>
                  <a:gd name="T25" fmla="*/ 0 h 556"/>
                  <a:gd name="T26" fmla="*/ 28 w 450"/>
                  <a:gd name="T27" fmla="*/ 33 h 556"/>
                  <a:gd name="T28" fmla="*/ 28 w 450"/>
                  <a:gd name="T29" fmla="*/ 34 h 556"/>
                  <a:gd name="T30" fmla="*/ 27 w 450"/>
                  <a:gd name="T31" fmla="*/ 34 h 556"/>
                  <a:gd name="T32" fmla="*/ 25 w 450"/>
                  <a:gd name="T33" fmla="*/ 35 h 556"/>
                  <a:gd name="T34" fmla="*/ 24 w 450"/>
                  <a:gd name="T35" fmla="*/ 35 h 5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50" h="556">
                    <a:moveTo>
                      <a:pt x="380" y="554"/>
                    </a:moveTo>
                    <a:lnTo>
                      <a:pt x="342" y="480"/>
                    </a:lnTo>
                    <a:lnTo>
                      <a:pt x="296" y="413"/>
                    </a:lnTo>
                    <a:lnTo>
                      <a:pt x="242" y="347"/>
                    </a:lnTo>
                    <a:lnTo>
                      <a:pt x="187" y="284"/>
                    </a:lnTo>
                    <a:lnTo>
                      <a:pt x="131" y="219"/>
                    </a:lnTo>
                    <a:lnTo>
                      <a:pt x="78" y="154"/>
                    </a:lnTo>
                    <a:lnTo>
                      <a:pt x="32" y="87"/>
                    </a:lnTo>
                    <a:lnTo>
                      <a:pt x="0" y="16"/>
                    </a:lnTo>
                    <a:lnTo>
                      <a:pt x="11" y="2"/>
                    </a:lnTo>
                    <a:lnTo>
                      <a:pt x="27" y="0"/>
                    </a:lnTo>
                    <a:lnTo>
                      <a:pt x="43" y="0"/>
                    </a:lnTo>
                    <a:lnTo>
                      <a:pt x="57" y="0"/>
                    </a:lnTo>
                    <a:lnTo>
                      <a:pt x="450" y="524"/>
                    </a:lnTo>
                    <a:lnTo>
                      <a:pt x="440" y="538"/>
                    </a:lnTo>
                    <a:lnTo>
                      <a:pt x="424" y="548"/>
                    </a:lnTo>
                    <a:lnTo>
                      <a:pt x="404" y="556"/>
                    </a:lnTo>
                    <a:lnTo>
                      <a:pt x="380" y="55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64" name="Freeform 160"/>
              <p:cNvSpPr>
                <a:spLocks/>
              </p:cNvSpPr>
              <p:nvPr/>
            </p:nvSpPr>
            <p:spPr bwMode="auto">
              <a:xfrm>
                <a:off x="3821" y="3305"/>
                <a:ext cx="267" cy="165"/>
              </a:xfrm>
              <a:custGeom>
                <a:avLst/>
                <a:gdLst>
                  <a:gd name="T0" fmla="*/ 50 w 1067"/>
                  <a:gd name="T1" fmla="*/ 26 h 660"/>
                  <a:gd name="T2" fmla="*/ 53 w 1067"/>
                  <a:gd name="T3" fmla="*/ 24 h 660"/>
                  <a:gd name="T4" fmla="*/ 56 w 1067"/>
                  <a:gd name="T5" fmla="*/ 23 h 660"/>
                  <a:gd name="T6" fmla="*/ 60 w 1067"/>
                  <a:gd name="T7" fmla="*/ 22 h 660"/>
                  <a:gd name="T8" fmla="*/ 60 w 1067"/>
                  <a:gd name="T9" fmla="*/ 20 h 660"/>
                  <a:gd name="T10" fmla="*/ 56 w 1067"/>
                  <a:gd name="T11" fmla="*/ 17 h 660"/>
                  <a:gd name="T12" fmla="*/ 53 w 1067"/>
                  <a:gd name="T13" fmla="*/ 14 h 660"/>
                  <a:gd name="T14" fmla="*/ 50 w 1067"/>
                  <a:gd name="T15" fmla="*/ 10 h 660"/>
                  <a:gd name="T16" fmla="*/ 47 w 1067"/>
                  <a:gd name="T17" fmla="*/ 6 h 660"/>
                  <a:gd name="T18" fmla="*/ 43 w 1067"/>
                  <a:gd name="T19" fmla="*/ 4 h 660"/>
                  <a:gd name="T20" fmla="*/ 39 w 1067"/>
                  <a:gd name="T21" fmla="*/ 3 h 660"/>
                  <a:gd name="T22" fmla="*/ 35 w 1067"/>
                  <a:gd name="T23" fmla="*/ 5 h 660"/>
                  <a:gd name="T24" fmla="*/ 30 w 1067"/>
                  <a:gd name="T25" fmla="*/ 8 h 660"/>
                  <a:gd name="T26" fmla="*/ 23 w 1067"/>
                  <a:gd name="T27" fmla="*/ 9 h 660"/>
                  <a:gd name="T28" fmla="*/ 16 w 1067"/>
                  <a:gd name="T29" fmla="*/ 11 h 660"/>
                  <a:gd name="T30" fmla="*/ 10 w 1067"/>
                  <a:gd name="T31" fmla="*/ 13 h 660"/>
                  <a:gd name="T32" fmla="*/ 10 w 1067"/>
                  <a:gd name="T33" fmla="*/ 17 h 660"/>
                  <a:gd name="T34" fmla="*/ 14 w 1067"/>
                  <a:gd name="T35" fmla="*/ 24 h 660"/>
                  <a:gd name="T36" fmla="*/ 19 w 1067"/>
                  <a:gd name="T37" fmla="*/ 30 h 660"/>
                  <a:gd name="T38" fmla="*/ 23 w 1067"/>
                  <a:gd name="T39" fmla="*/ 36 h 660"/>
                  <a:gd name="T40" fmla="*/ 26 w 1067"/>
                  <a:gd name="T41" fmla="*/ 40 h 660"/>
                  <a:gd name="T42" fmla="*/ 25 w 1067"/>
                  <a:gd name="T43" fmla="*/ 41 h 660"/>
                  <a:gd name="T44" fmla="*/ 22 w 1067"/>
                  <a:gd name="T45" fmla="*/ 41 h 660"/>
                  <a:gd name="T46" fmla="*/ 17 w 1067"/>
                  <a:gd name="T47" fmla="*/ 34 h 660"/>
                  <a:gd name="T48" fmla="*/ 12 w 1067"/>
                  <a:gd name="T49" fmla="*/ 27 h 660"/>
                  <a:gd name="T50" fmla="*/ 7 w 1067"/>
                  <a:gd name="T51" fmla="*/ 20 h 660"/>
                  <a:gd name="T52" fmla="*/ 0 w 1067"/>
                  <a:gd name="T53" fmla="*/ 14 h 660"/>
                  <a:gd name="T54" fmla="*/ 3 w 1067"/>
                  <a:gd name="T55" fmla="*/ 11 h 660"/>
                  <a:gd name="T56" fmla="*/ 9 w 1067"/>
                  <a:gd name="T57" fmla="*/ 9 h 660"/>
                  <a:gd name="T58" fmla="*/ 14 w 1067"/>
                  <a:gd name="T59" fmla="*/ 7 h 660"/>
                  <a:gd name="T60" fmla="*/ 20 w 1067"/>
                  <a:gd name="T61" fmla="*/ 6 h 660"/>
                  <a:gd name="T62" fmla="*/ 26 w 1067"/>
                  <a:gd name="T63" fmla="*/ 5 h 660"/>
                  <a:gd name="T64" fmla="*/ 31 w 1067"/>
                  <a:gd name="T65" fmla="*/ 3 h 660"/>
                  <a:gd name="T66" fmla="*/ 37 w 1067"/>
                  <a:gd name="T67" fmla="*/ 2 h 660"/>
                  <a:gd name="T68" fmla="*/ 43 w 1067"/>
                  <a:gd name="T69" fmla="*/ 1 h 660"/>
                  <a:gd name="T70" fmla="*/ 48 w 1067"/>
                  <a:gd name="T71" fmla="*/ 3 h 660"/>
                  <a:gd name="T72" fmla="*/ 54 w 1067"/>
                  <a:gd name="T73" fmla="*/ 8 h 660"/>
                  <a:gd name="T74" fmla="*/ 59 w 1067"/>
                  <a:gd name="T75" fmla="*/ 14 h 660"/>
                  <a:gd name="T76" fmla="*/ 65 w 1067"/>
                  <a:gd name="T77" fmla="*/ 19 h 660"/>
                  <a:gd name="T78" fmla="*/ 65 w 1067"/>
                  <a:gd name="T79" fmla="*/ 24 h 660"/>
                  <a:gd name="T80" fmla="*/ 61 w 1067"/>
                  <a:gd name="T81" fmla="*/ 26 h 660"/>
                  <a:gd name="T82" fmla="*/ 57 w 1067"/>
                  <a:gd name="T83" fmla="*/ 27 h 660"/>
                  <a:gd name="T84" fmla="*/ 52 w 1067"/>
                  <a:gd name="T85" fmla="*/ 28 h 6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067" h="660">
                    <a:moveTo>
                      <a:pt x="791" y="448"/>
                    </a:moveTo>
                    <a:lnTo>
                      <a:pt x="801" y="420"/>
                    </a:lnTo>
                    <a:lnTo>
                      <a:pt x="820" y="401"/>
                    </a:lnTo>
                    <a:lnTo>
                      <a:pt x="842" y="385"/>
                    </a:lnTo>
                    <a:lnTo>
                      <a:pt x="870" y="375"/>
                    </a:lnTo>
                    <a:lnTo>
                      <a:pt x="900" y="366"/>
                    </a:lnTo>
                    <a:lnTo>
                      <a:pt x="926" y="355"/>
                    </a:lnTo>
                    <a:lnTo>
                      <a:pt x="956" y="348"/>
                    </a:lnTo>
                    <a:lnTo>
                      <a:pt x="981" y="334"/>
                    </a:lnTo>
                    <a:lnTo>
                      <a:pt x="954" y="320"/>
                    </a:lnTo>
                    <a:lnTo>
                      <a:pt x="926" y="302"/>
                    </a:lnTo>
                    <a:lnTo>
                      <a:pt x="900" y="277"/>
                    </a:lnTo>
                    <a:lnTo>
                      <a:pt x="875" y="247"/>
                    </a:lnTo>
                    <a:lnTo>
                      <a:pt x="848" y="217"/>
                    </a:lnTo>
                    <a:lnTo>
                      <a:pt x="824" y="184"/>
                    </a:lnTo>
                    <a:lnTo>
                      <a:pt x="799" y="152"/>
                    </a:lnTo>
                    <a:lnTo>
                      <a:pt x="771" y="122"/>
                    </a:lnTo>
                    <a:lnTo>
                      <a:pt x="748" y="94"/>
                    </a:lnTo>
                    <a:lnTo>
                      <a:pt x="720" y="73"/>
                    </a:lnTo>
                    <a:lnTo>
                      <a:pt x="690" y="57"/>
                    </a:lnTo>
                    <a:lnTo>
                      <a:pt x="660" y="49"/>
                    </a:lnTo>
                    <a:lnTo>
                      <a:pt x="628" y="46"/>
                    </a:lnTo>
                    <a:lnTo>
                      <a:pt x="595" y="57"/>
                    </a:lnTo>
                    <a:lnTo>
                      <a:pt x="560" y="78"/>
                    </a:lnTo>
                    <a:lnTo>
                      <a:pt x="522" y="112"/>
                    </a:lnTo>
                    <a:lnTo>
                      <a:pt x="471" y="122"/>
                    </a:lnTo>
                    <a:lnTo>
                      <a:pt x="416" y="133"/>
                    </a:lnTo>
                    <a:lnTo>
                      <a:pt x="364" y="144"/>
                    </a:lnTo>
                    <a:lnTo>
                      <a:pt x="313" y="152"/>
                    </a:lnTo>
                    <a:lnTo>
                      <a:pt x="261" y="166"/>
                    </a:lnTo>
                    <a:lnTo>
                      <a:pt x="212" y="179"/>
                    </a:lnTo>
                    <a:lnTo>
                      <a:pt x="164" y="198"/>
                    </a:lnTo>
                    <a:lnTo>
                      <a:pt x="117" y="223"/>
                    </a:lnTo>
                    <a:lnTo>
                      <a:pt x="155" y="274"/>
                    </a:lnTo>
                    <a:lnTo>
                      <a:pt x="191" y="325"/>
                    </a:lnTo>
                    <a:lnTo>
                      <a:pt x="228" y="378"/>
                    </a:lnTo>
                    <a:lnTo>
                      <a:pt x="263" y="429"/>
                    </a:lnTo>
                    <a:lnTo>
                      <a:pt x="300" y="480"/>
                    </a:lnTo>
                    <a:lnTo>
                      <a:pt x="335" y="530"/>
                    </a:lnTo>
                    <a:lnTo>
                      <a:pt x="372" y="581"/>
                    </a:lnTo>
                    <a:lnTo>
                      <a:pt x="413" y="630"/>
                    </a:lnTo>
                    <a:lnTo>
                      <a:pt x="408" y="635"/>
                    </a:lnTo>
                    <a:lnTo>
                      <a:pt x="402" y="641"/>
                    </a:lnTo>
                    <a:lnTo>
                      <a:pt x="397" y="649"/>
                    </a:lnTo>
                    <a:lnTo>
                      <a:pt x="397" y="660"/>
                    </a:lnTo>
                    <a:lnTo>
                      <a:pt x="356" y="660"/>
                    </a:lnTo>
                    <a:lnTo>
                      <a:pt x="307" y="605"/>
                    </a:lnTo>
                    <a:lnTo>
                      <a:pt x="267" y="549"/>
                    </a:lnTo>
                    <a:lnTo>
                      <a:pt x="226" y="491"/>
                    </a:lnTo>
                    <a:lnTo>
                      <a:pt x="187" y="431"/>
                    </a:lnTo>
                    <a:lnTo>
                      <a:pt x="147" y="375"/>
                    </a:lnTo>
                    <a:lnTo>
                      <a:pt x="104" y="320"/>
                    </a:lnTo>
                    <a:lnTo>
                      <a:pt x="55" y="269"/>
                    </a:lnTo>
                    <a:lnTo>
                      <a:pt x="0" y="223"/>
                    </a:lnTo>
                    <a:lnTo>
                      <a:pt x="0" y="179"/>
                    </a:lnTo>
                    <a:lnTo>
                      <a:pt x="44" y="166"/>
                    </a:lnTo>
                    <a:lnTo>
                      <a:pt x="87" y="149"/>
                    </a:lnTo>
                    <a:lnTo>
                      <a:pt x="134" y="138"/>
                    </a:lnTo>
                    <a:lnTo>
                      <a:pt x="177" y="124"/>
                    </a:lnTo>
                    <a:lnTo>
                      <a:pt x="223" y="114"/>
                    </a:lnTo>
                    <a:lnTo>
                      <a:pt x="267" y="101"/>
                    </a:lnTo>
                    <a:lnTo>
                      <a:pt x="313" y="89"/>
                    </a:lnTo>
                    <a:lnTo>
                      <a:pt x="359" y="82"/>
                    </a:lnTo>
                    <a:lnTo>
                      <a:pt x="406" y="71"/>
                    </a:lnTo>
                    <a:lnTo>
                      <a:pt x="452" y="59"/>
                    </a:lnTo>
                    <a:lnTo>
                      <a:pt x="498" y="52"/>
                    </a:lnTo>
                    <a:lnTo>
                      <a:pt x="544" y="41"/>
                    </a:lnTo>
                    <a:lnTo>
                      <a:pt x="590" y="30"/>
                    </a:lnTo>
                    <a:lnTo>
                      <a:pt x="633" y="22"/>
                    </a:lnTo>
                    <a:lnTo>
                      <a:pt x="679" y="11"/>
                    </a:lnTo>
                    <a:lnTo>
                      <a:pt x="725" y="0"/>
                    </a:lnTo>
                    <a:lnTo>
                      <a:pt x="764" y="46"/>
                    </a:lnTo>
                    <a:lnTo>
                      <a:pt x="810" y="89"/>
                    </a:lnTo>
                    <a:lnTo>
                      <a:pt x="856" y="130"/>
                    </a:lnTo>
                    <a:lnTo>
                      <a:pt x="902" y="174"/>
                    </a:lnTo>
                    <a:lnTo>
                      <a:pt x="949" y="214"/>
                    </a:lnTo>
                    <a:lnTo>
                      <a:pt x="992" y="258"/>
                    </a:lnTo>
                    <a:lnTo>
                      <a:pt x="1032" y="304"/>
                    </a:lnTo>
                    <a:lnTo>
                      <a:pt x="1067" y="350"/>
                    </a:lnTo>
                    <a:lnTo>
                      <a:pt x="1038" y="375"/>
                    </a:lnTo>
                    <a:lnTo>
                      <a:pt x="1008" y="396"/>
                    </a:lnTo>
                    <a:lnTo>
                      <a:pt x="972" y="410"/>
                    </a:lnTo>
                    <a:lnTo>
                      <a:pt x="940" y="424"/>
                    </a:lnTo>
                    <a:lnTo>
                      <a:pt x="905" y="431"/>
                    </a:lnTo>
                    <a:lnTo>
                      <a:pt x="866" y="440"/>
                    </a:lnTo>
                    <a:lnTo>
                      <a:pt x="829" y="445"/>
                    </a:lnTo>
                    <a:lnTo>
                      <a:pt x="791" y="448"/>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65" name="Freeform 161"/>
              <p:cNvSpPr>
                <a:spLocks/>
              </p:cNvSpPr>
              <p:nvPr/>
            </p:nvSpPr>
            <p:spPr bwMode="auto">
              <a:xfrm>
                <a:off x="3910" y="3527"/>
                <a:ext cx="85" cy="105"/>
              </a:xfrm>
              <a:custGeom>
                <a:avLst/>
                <a:gdLst>
                  <a:gd name="T0" fmla="*/ 18 w 342"/>
                  <a:gd name="T1" fmla="*/ 26 h 421"/>
                  <a:gd name="T2" fmla="*/ 15 w 342"/>
                  <a:gd name="T3" fmla="*/ 23 h 421"/>
                  <a:gd name="T4" fmla="*/ 13 w 342"/>
                  <a:gd name="T5" fmla="*/ 21 h 421"/>
                  <a:gd name="T6" fmla="*/ 10 w 342"/>
                  <a:gd name="T7" fmla="*/ 18 h 421"/>
                  <a:gd name="T8" fmla="*/ 8 w 342"/>
                  <a:gd name="T9" fmla="*/ 15 h 421"/>
                  <a:gd name="T10" fmla="*/ 6 w 342"/>
                  <a:gd name="T11" fmla="*/ 12 h 421"/>
                  <a:gd name="T12" fmla="*/ 3 w 342"/>
                  <a:gd name="T13" fmla="*/ 8 h 421"/>
                  <a:gd name="T14" fmla="*/ 2 w 342"/>
                  <a:gd name="T15" fmla="*/ 5 h 421"/>
                  <a:gd name="T16" fmla="*/ 0 w 342"/>
                  <a:gd name="T17" fmla="*/ 2 h 421"/>
                  <a:gd name="T18" fmla="*/ 2 w 342"/>
                  <a:gd name="T19" fmla="*/ 0 h 421"/>
                  <a:gd name="T20" fmla="*/ 4 w 342"/>
                  <a:gd name="T21" fmla="*/ 3 h 421"/>
                  <a:gd name="T22" fmla="*/ 7 w 342"/>
                  <a:gd name="T23" fmla="*/ 6 h 421"/>
                  <a:gd name="T24" fmla="*/ 9 w 342"/>
                  <a:gd name="T25" fmla="*/ 9 h 421"/>
                  <a:gd name="T26" fmla="*/ 12 w 342"/>
                  <a:gd name="T27" fmla="*/ 12 h 421"/>
                  <a:gd name="T28" fmla="*/ 15 w 342"/>
                  <a:gd name="T29" fmla="*/ 15 h 421"/>
                  <a:gd name="T30" fmla="*/ 17 w 342"/>
                  <a:gd name="T31" fmla="*/ 19 h 421"/>
                  <a:gd name="T32" fmla="*/ 20 w 342"/>
                  <a:gd name="T33" fmla="*/ 22 h 421"/>
                  <a:gd name="T34" fmla="*/ 21 w 342"/>
                  <a:gd name="T35" fmla="*/ 25 h 421"/>
                  <a:gd name="T36" fmla="*/ 18 w 342"/>
                  <a:gd name="T37" fmla="*/ 26 h 4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2" h="421">
                    <a:moveTo>
                      <a:pt x="296" y="421"/>
                    </a:moveTo>
                    <a:lnTo>
                      <a:pt x="250" y="377"/>
                    </a:lnTo>
                    <a:lnTo>
                      <a:pt x="210" y="334"/>
                    </a:lnTo>
                    <a:lnTo>
                      <a:pt x="166" y="287"/>
                    </a:lnTo>
                    <a:lnTo>
                      <a:pt x="129" y="239"/>
                    </a:lnTo>
                    <a:lnTo>
                      <a:pt x="93" y="187"/>
                    </a:lnTo>
                    <a:lnTo>
                      <a:pt x="58" y="135"/>
                    </a:lnTo>
                    <a:lnTo>
                      <a:pt x="28" y="81"/>
                    </a:lnTo>
                    <a:lnTo>
                      <a:pt x="0" y="27"/>
                    </a:lnTo>
                    <a:lnTo>
                      <a:pt x="30" y="0"/>
                    </a:lnTo>
                    <a:lnTo>
                      <a:pt x="69" y="49"/>
                    </a:lnTo>
                    <a:lnTo>
                      <a:pt x="109" y="95"/>
                    </a:lnTo>
                    <a:lnTo>
                      <a:pt x="153" y="144"/>
                    </a:lnTo>
                    <a:lnTo>
                      <a:pt x="199" y="193"/>
                    </a:lnTo>
                    <a:lnTo>
                      <a:pt x="240" y="244"/>
                    </a:lnTo>
                    <a:lnTo>
                      <a:pt x="280" y="299"/>
                    </a:lnTo>
                    <a:lnTo>
                      <a:pt x="316" y="352"/>
                    </a:lnTo>
                    <a:lnTo>
                      <a:pt x="342" y="410"/>
                    </a:lnTo>
                    <a:lnTo>
                      <a:pt x="296" y="42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66" name="Freeform 162"/>
              <p:cNvSpPr>
                <a:spLocks/>
              </p:cNvSpPr>
              <p:nvPr/>
            </p:nvSpPr>
            <p:spPr bwMode="auto">
              <a:xfrm>
                <a:off x="3718" y="3159"/>
                <a:ext cx="256" cy="123"/>
              </a:xfrm>
              <a:custGeom>
                <a:avLst/>
                <a:gdLst>
                  <a:gd name="T0" fmla="*/ 51 w 1024"/>
                  <a:gd name="T1" fmla="*/ 27 h 489"/>
                  <a:gd name="T2" fmla="*/ 48 w 1024"/>
                  <a:gd name="T3" fmla="*/ 27 h 489"/>
                  <a:gd name="T4" fmla="*/ 48 w 1024"/>
                  <a:gd name="T5" fmla="*/ 24 h 489"/>
                  <a:gd name="T6" fmla="*/ 49 w 1024"/>
                  <a:gd name="T7" fmla="*/ 23 h 489"/>
                  <a:gd name="T8" fmla="*/ 50 w 1024"/>
                  <a:gd name="T9" fmla="*/ 23 h 489"/>
                  <a:gd name="T10" fmla="*/ 52 w 1024"/>
                  <a:gd name="T11" fmla="*/ 23 h 489"/>
                  <a:gd name="T12" fmla="*/ 54 w 1024"/>
                  <a:gd name="T13" fmla="*/ 23 h 489"/>
                  <a:gd name="T14" fmla="*/ 55 w 1024"/>
                  <a:gd name="T15" fmla="*/ 23 h 489"/>
                  <a:gd name="T16" fmla="*/ 57 w 1024"/>
                  <a:gd name="T17" fmla="*/ 23 h 489"/>
                  <a:gd name="T18" fmla="*/ 58 w 1024"/>
                  <a:gd name="T19" fmla="*/ 21 h 489"/>
                  <a:gd name="T20" fmla="*/ 42 w 1024"/>
                  <a:gd name="T21" fmla="*/ 5 h 489"/>
                  <a:gd name="T22" fmla="*/ 39 w 1024"/>
                  <a:gd name="T23" fmla="*/ 5 h 489"/>
                  <a:gd name="T24" fmla="*/ 37 w 1024"/>
                  <a:gd name="T25" fmla="*/ 6 h 489"/>
                  <a:gd name="T26" fmla="*/ 35 w 1024"/>
                  <a:gd name="T27" fmla="*/ 6 h 489"/>
                  <a:gd name="T28" fmla="*/ 32 w 1024"/>
                  <a:gd name="T29" fmla="*/ 6 h 489"/>
                  <a:gd name="T30" fmla="*/ 30 w 1024"/>
                  <a:gd name="T31" fmla="*/ 6 h 489"/>
                  <a:gd name="T32" fmla="*/ 27 w 1024"/>
                  <a:gd name="T33" fmla="*/ 7 h 489"/>
                  <a:gd name="T34" fmla="*/ 25 w 1024"/>
                  <a:gd name="T35" fmla="*/ 7 h 489"/>
                  <a:gd name="T36" fmla="*/ 23 w 1024"/>
                  <a:gd name="T37" fmla="*/ 7 h 489"/>
                  <a:gd name="T38" fmla="*/ 20 w 1024"/>
                  <a:gd name="T39" fmla="*/ 7 h 489"/>
                  <a:gd name="T40" fmla="*/ 18 w 1024"/>
                  <a:gd name="T41" fmla="*/ 8 h 489"/>
                  <a:gd name="T42" fmla="*/ 16 w 1024"/>
                  <a:gd name="T43" fmla="*/ 8 h 489"/>
                  <a:gd name="T44" fmla="*/ 14 w 1024"/>
                  <a:gd name="T45" fmla="*/ 9 h 489"/>
                  <a:gd name="T46" fmla="*/ 11 w 1024"/>
                  <a:gd name="T47" fmla="*/ 9 h 489"/>
                  <a:gd name="T48" fmla="*/ 9 w 1024"/>
                  <a:gd name="T49" fmla="*/ 10 h 489"/>
                  <a:gd name="T50" fmla="*/ 7 w 1024"/>
                  <a:gd name="T51" fmla="*/ 11 h 489"/>
                  <a:gd name="T52" fmla="*/ 5 w 1024"/>
                  <a:gd name="T53" fmla="*/ 11 h 489"/>
                  <a:gd name="T54" fmla="*/ 6 w 1024"/>
                  <a:gd name="T55" fmla="*/ 14 h 489"/>
                  <a:gd name="T56" fmla="*/ 9 w 1024"/>
                  <a:gd name="T57" fmla="*/ 17 h 489"/>
                  <a:gd name="T58" fmla="*/ 11 w 1024"/>
                  <a:gd name="T59" fmla="*/ 19 h 489"/>
                  <a:gd name="T60" fmla="*/ 14 w 1024"/>
                  <a:gd name="T61" fmla="*/ 21 h 489"/>
                  <a:gd name="T62" fmla="*/ 16 w 1024"/>
                  <a:gd name="T63" fmla="*/ 23 h 489"/>
                  <a:gd name="T64" fmla="*/ 18 w 1024"/>
                  <a:gd name="T65" fmla="*/ 25 h 489"/>
                  <a:gd name="T66" fmla="*/ 20 w 1024"/>
                  <a:gd name="T67" fmla="*/ 28 h 489"/>
                  <a:gd name="T68" fmla="*/ 21 w 1024"/>
                  <a:gd name="T69" fmla="*/ 31 h 489"/>
                  <a:gd name="T70" fmla="*/ 18 w 1024"/>
                  <a:gd name="T71" fmla="*/ 30 h 489"/>
                  <a:gd name="T72" fmla="*/ 15 w 1024"/>
                  <a:gd name="T73" fmla="*/ 28 h 489"/>
                  <a:gd name="T74" fmla="*/ 12 w 1024"/>
                  <a:gd name="T75" fmla="*/ 26 h 489"/>
                  <a:gd name="T76" fmla="*/ 10 w 1024"/>
                  <a:gd name="T77" fmla="*/ 23 h 489"/>
                  <a:gd name="T78" fmla="*/ 7 w 1024"/>
                  <a:gd name="T79" fmla="*/ 21 h 489"/>
                  <a:gd name="T80" fmla="*/ 5 w 1024"/>
                  <a:gd name="T81" fmla="*/ 18 h 489"/>
                  <a:gd name="T82" fmla="*/ 3 w 1024"/>
                  <a:gd name="T83" fmla="*/ 16 h 489"/>
                  <a:gd name="T84" fmla="*/ 0 w 1024"/>
                  <a:gd name="T85" fmla="*/ 13 h 489"/>
                  <a:gd name="T86" fmla="*/ 0 w 1024"/>
                  <a:gd name="T87" fmla="*/ 8 h 489"/>
                  <a:gd name="T88" fmla="*/ 43 w 1024"/>
                  <a:gd name="T89" fmla="*/ 0 h 489"/>
                  <a:gd name="T90" fmla="*/ 64 w 1024"/>
                  <a:gd name="T91" fmla="*/ 21 h 489"/>
                  <a:gd name="T92" fmla="*/ 64 w 1024"/>
                  <a:gd name="T93" fmla="*/ 23 h 489"/>
                  <a:gd name="T94" fmla="*/ 63 w 1024"/>
                  <a:gd name="T95" fmla="*/ 24 h 489"/>
                  <a:gd name="T96" fmla="*/ 61 w 1024"/>
                  <a:gd name="T97" fmla="*/ 25 h 489"/>
                  <a:gd name="T98" fmla="*/ 59 w 1024"/>
                  <a:gd name="T99" fmla="*/ 26 h 489"/>
                  <a:gd name="T100" fmla="*/ 57 w 1024"/>
                  <a:gd name="T101" fmla="*/ 26 h 489"/>
                  <a:gd name="T102" fmla="*/ 55 w 1024"/>
                  <a:gd name="T103" fmla="*/ 26 h 489"/>
                  <a:gd name="T104" fmla="*/ 53 w 1024"/>
                  <a:gd name="T105" fmla="*/ 26 h 489"/>
                  <a:gd name="T106" fmla="*/ 51 w 1024"/>
                  <a:gd name="T107" fmla="*/ 27 h 4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024" h="489">
                    <a:moveTo>
                      <a:pt x="820" y="421"/>
                    </a:moveTo>
                    <a:lnTo>
                      <a:pt x="763" y="421"/>
                    </a:lnTo>
                    <a:lnTo>
                      <a:pt x="765" y="386"/>
                    </a:lnTo>
                    <a:lnTo>
                      <a:pt x="779" y="370"/>
                    </a:lnTo>
                    <a:lnTo>
                      <a:pt x="800" y="361"/>
                    </a:lnTo>
                    <a:lnTo>
                      <a:pt x="828" y="361"/>
                    </a:lnTo>
                    <a:lnTo>
                      <a:pt x="855" y="364"/>
                    </a:lnTo>
                    <a:lnTo>
                      <a:pt x="883" y="364"/>
                    </a:lnTo>
                    <a:lnTo>
                      <a:pt x="904" y="356"/>
                    </a:lnTo>
                    <a:lnTo>
                      <a:pt x="923" y="336"/>
                    </a:lnTo>
                    <a:lnTo>
                      <a:pt x="665" y="73"/>
                    </a:lnTo>
                    <a:lnTo>
                      <a:pt x="627" y="79"/>
                    </a:lnTo>
                    <a:lnTo>
                      <a:pt x="589" y="87"/>
                    </a:lnTo>
                    <a:lnTo>
                      <a:pt x="551" y="90"/>
                    </a:lnTo>
                    <a:lnTo>
                      <a:pt x="513" y="95"/>
                    </a:lnTo>
                    <a:lnTo>
                      <a:pt x="475" y="98"/>
                    </a:lnTo>
                    <a:lnTo>
                      <a:pt x="437" y="103"/>
                    </a:lnTo>
                    <a:lnTo>
                      <a:pt x="398" y="107"/>
                    </a:lnTo>
                    <a:lnTo>
                      <a:pt x="361" y="112"/>
                    </a:lnTo>
                    <a:lnTo>
                      <a:pt x="323" y="117"/>
                    </a:lnTo>
                    <a:lnTo>
                      <a:pt x="287" y="123"/>
                    </a:lnTo>
                    <a:lnTo>
                      <a:pt x="250" y="128"/>
                    </a:lnTo>
                    <a:lnTo>
                      <a:pt x="215" y="135"/>
                    </a:lnTo>
                    <a:lnTo>
                      <a:pt x="176" y="144"/>
                    </a:lnTo>
                    <a:lnTo>
                      <a:pt x="141" y="155"/>
                    </a:lnTo>
                    <a:lnTo>
                      <a:pt x="109" y="165"/>
                    </a:lnTo>
                    <a:lnTo>
                      <a:pt x="73" y="179"/>
                    </a:lnTo>
                    <a:lnTo>
                      <a:pt x="100" y="223"/>
                    </a:lnTo>
                    <a:lnTo>
                      <a:pt x="135" y="261"/>
                    </a:lnTo>
                    <a:lnTo>
                      <a:pt x="174" y="296"/>
                    </a:lnTo>
                    <a:lnTo>
                      <a:pt x="215" y="329"/>
                    </a:lnTo>
                    <a:lnTo>
                      <a:pt x="250" y="364"/>
                    </a:lnTo>
                    <a:lnTo>
                      <a:pt x="285" y="400"/>
                    </a:lnTo>
                    <a:lnTo>
                      <a:pt x="312" y="440"/>
                    </a:lnTo>
                    <a:lnTo>
                      <a:pt x="328" y="489"/>
                    </a:lnTo>
                    <a:lnTo>
                      <a:pt x="280" y="470"/>
                    </a:lnTo>
                    <a:lnTo>
                      <a:pt x="236" y="442"/>
                    </a:lnTo>
                    <a:lnTo>
                      <a:pt x="195" y="410"/>
                    </a:lnTo>
                    <a:lnTo>
                      <a:pt x="155" y="370"/>
                    </a:lnTo>
                    <a:lnTo>
                      <a:pt x="116" y="329"/>
                    </a:lnTo>
                    <a:lnTo>
                      <a:pt x="79" y="285"/>
                    </a:lnTo>
                    <a:lnTo>
                      <a:pt x="40" y="245"/>
                    </a:lnTo>
                    <a:lnTo>
                      <a:pt x="0" y="209"/>
                    </a:lnTo>
                    <a:lnTo>
                      <a:pt x="3" y="123"/>
                    </a:lnTo>
                    <a:lnTo>
                      <a:pt x="682" y="0"/>
                    </a:lnTo>
                    <a:lnTo>
                      <a:pt x="1024" y="336"/>
                    </a:lnTo>
                    <a:lnTo>
                      <a:pt x="1019" y="366"/>
                    </a:lnTo>
                    <a:lnTo>
                      <a:pt x="999" y="386"/>
                    </a:lnTo>
                    <a:lnTo>
                      <a:pt x="975" y="400"/>
                    </a:lnTo>
                    <a:lnTo>
                      <a:pt x="947" y="405"/>
                    </a:lnTo>
                    <a:lnTo>
                      <a:pt x="912" y="407"/>
                    </a:lnTo>
                    <a:lnTo>
                      <a:pt x="880" y="410"/>
                    </a:lnTo>
                    <a:lnTo>
                      <a:pt x="848" y="413"/>
                    </a:lnTo>
                    <a:lnTo>
                      <a:pt x="820" y="42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67" name="Freeform 163"/>
              <p:cNvSpPr>
                <a:spLocks/>
              </p:cNvSpPr>
              <p:nvPr/>
            </p:nvSpPr>
            <p:spPr bwMode="auto">
              <a:xfrm>
                <a:off x="3803" y="3379"/>
                <a:ext cx="86" cy="102"/>
              </a:xfrm>
              <a:custGeom>
                <a:avLst/>
                <a:gdLst>
                  <a:gd name="T0" fmla="*/ 19 w 342"/>
                  <a:gd name="T1" fmla="*/ 25 h 410"/>
                  <a:gd name="T2" fmla="*/ 0 w 342"/>
                  <a:gd name="T3" fmla="*/ 2 h 410"/>
                  <a:gd name="T4" fmla="*/ 1 w 342"/>
                  <a:gd name="T5" fmla="*/ 1 h 410"/>
                  <a:gd name="T6" fmla="*/ 2 w 342"/>
                  <a:gd name="T7" fmla="*/ 0 h 410"/>
                  <a:gd name="T8" fmla="*/ 3 w 342"/>
                  <a:gd name="T9" fmla="*/ 0 h 410"/>
                  <a:gd name="T10" fmla="*/ 4 w 342"/>
                  <a:gd name="T11" fmla="*/ 0 h 410"/>
                  <a:gd name="T12" fmla="*/ 6 w 342"/>
                  <a:gd name="T13" fmla="*/ 3 h 410"/>
                  <a:gd name="T14" fmla="*/ 9 w 342"/>
                  <a:gd name="T15" fmla="*/ 6 h 410"/>
                  <a:gd name="T16" fmla="*/ 11 w 342"/>
                  <a:gd name="T17" fmla="*/ 9 h 410"/>
                  <a:gd name="T18" fmla="*/ 14 w 342"/>
                  <a:gd name="T19" fmla="*/ 12 h 410"/>
                  <a:gd name="T20" fmla="*/ 16 w 342"/>
                  <a:gd name="T21" fmla="*/ 15 h 410"/>
                  <a:gd name="T22" fmla="*/ 18 w 342"/>
                  <a:gd name="T23" fmla="*/ 18 h 410"/>
                  <a:gd name="T24" fmla="*/ 20 w 342"/>
                  <a:gd name="T25" fmla="*/ 21 h 410"/>
                  <a:gd name="T26" fmla="*/ 22 w 342"/>
                  <a:gd name="T27" fmla="*/ 24 h 410"/>
                  <a:gd name="T28" fmla="*/ 19 w 342"/>
                  <a:gd name="T29" fmla="*/ 25 h 4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42" h="410">
                    <a:moveTo>
                      <a:pt x="295" y="410"/>
                    </a:moveTo>
                    <a:lnTo>
                      <a:pt x="0" y="30"/>
                    </a:lnTo>
                    <a:lnTo>
                      <a:pt x="12" y="16"/>
                    </a:lnTo>
                    <a:lnTo>
                      <a:pt x="26" y="6"/>
                    </a:lnTo>
                    <a:lnTo>
                      <a:pt x="40" y="0"/>
                    </a:lnTo>
                    <a:lnTo>
                      <a:pt x="56" y="0"/>
                    </a:lnTo>
                    <a:lnTo>
                      <a:pt x="97" y="46"/>
                    </a:lnTo>
                    <a:lnTo>
                      <a:pt x="138" y="92"/>
                    </a:lnTo>
                    <a:lnTo>
                      <a:pt x="178" y="141"/>
                    </a:lnTo>
                    <a:lnTo>
                      <a:pt x="217" y="187"/>
                    </a:lnTo>
                    <a:lnTo>
                      <a:pt x="252" y="239"/>
                    </a:lnTo>
                    <a:lnTo>
                      <a:pt x="284" y="288"/>
                    </a:lnTo>
                    <a:lnTo>
                      <a:pt x="314" y="339"/>
                    </a:lnTo>
                    <a:lnTo>
                      <a:pt x="342" y="394"/>
                    </a:lnTo>
                    <a:lnTo>
                      <a:pt x="295" y="410"/>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68" name="Freeform 164"/>
              <p:cNvSpPr>
                <a:spLocks/>
              </p:cNvSpPr>
              <p:nvPr/>
            </p:nvSpPr>
            <p:spPr bwMode="auto">
              <a:xfrm>
                <a:off x="3622" y="3036"/>
                <a:ext cx="249" cy="107"/>
              </a:xfrm>
              <a:custGeom>
                <a:avLst/>
                <a:gdLst>
                  <a:gd name="T0" fmla="*/ 42 w 994"/>
                  <a:gd name="T1" fmla="*/ 25 h 429"/>
                  <a:gd name="T2" fmla="*/ 38 w 994"/>
                  <a:gd name="T3" fmla="*/ 25 h 429"/>
                  <a:gd name="T4" fmla="*/ 35 w 994"/>
                  <a:gd name="T5" fmla="*/ 26 h 429"/>
                  <a:gd name="T6" fmla="*/ 32 w 994"/>
                  <a:gd name="T7" fmla="*/ 26 h 429"/>
                  <a:gd name="T8" fmla="*/ 30 w 994"/>
                  <a:gd name="T9" fmla="*/ 25 h 429"/>
                  <a:gd name="T10" fmla="*/ 31 w 994"/>
                  <a:gd name="T11" fmla="*/ 23 h 429"/>
                  <a:gd name="T12" fmla="*/ 33 w 994"/>
                  <a:gd name="T13" fmla="*/ 22 h 429"/>
                  <a:gd name="T14" fmla="*/ 36 w 994"/>
                  <a:gd name="T15" fmla="*/ 22 h 429"/>
                  <a:gd name="T16" fmla="*/ 39 w 994"/>
                  <a:gd name="T17" fmla="*/ 21 h 429"/>
                  <a:gd name="T18" fmla="*/ 44 w 994"/>
                  <a:gd name="T19" fmla="*/ 21 h 429"/>
                  <a:gd name="T20" fmla="*/ 48 w 994"/>
                  <a:gd name="T21" fmla="*/ 20 h 429"/>
                  <a:gd name="T22" fmla="*/ 52 w 994"/>
                  <a:gd name="T23" fmla="*/ 19 h 429"/>
                  <a:gd name="T24" fmla="*/ 52 w 994"/>
                  <a:gd name="T25" fmla="*/ 13 h 429"/>
                  <a:gd name="T26" fmla="*/ 48 w 994"/>
                  <a:gd name="T27" fmla="*/ 7 h 429"/>
                  <a:gd name="T28" fmla="*/ 43 w 994"/>
                  <a:gd name="T29" fmla="*/ 4 h 429"/>
                  <a:gd name="T30" fmla="*/ 37 w 994"/>
                  <a:gd name="T31" fmla="*/ 3 h 429"/>
                  <a:gd name="T32" fmla="*/ 30 w 994"/>
                  <a:gd name="T33" fmla="*/ 4 h 429"/>
                  <a:gd name="T34" fmla="*/ 23 w 994"/>
                  <a:gd name="T35" fmla="*/ 7 h 429"/>
                  <a:gd name="T36" fmla="*/ 16 w 994"/>
                  <a:gd name="T37" fmla="*/ 9 h 429"/>
                  <a:gd name="T38" fmla="*/ 10 w 994"/>
                  <a:gd name="T39" fmla="*/ 10 h 429"/>
                  <a:gd name="T40" fmla="*/ 6 w 994"/>
                  <a:gd name="T41" fmla="*/ 12 h 429"/>
                  <a:gd name="T42" fmla="*/ 7 w 994"/>
                  <a:gd name="T43" fmla="*/ 15 h 429"/>
                  <a:gd name="T44" fmla="*/ 10 w 994"/>
                  <a:gd name="T45" fmla="*/ 19 h 429"/>
                  <a:gd name="T46" fmla="*/ 12 w 994"/>
                  <a:gd name="T47" fmla="*/ 22 h 429"/>
                  <a:gd name="T48" fmla="*/ 12 w 994"/>
                  <a:gd name="T49" fmla="*/ 25 h 429"/>
                  <a:gd name="T50" fmla="*/ 8 w 994"/>
                  <a:gd name="T51" fmla="*/ 22 h 429"/>
                  <a:gd name="T52" fmla="*/ 4 w 994"/>
                  <a:gd name="T53" fmla="*/ 18 h 429"/>
                  <a:gd name="T54" fmla="*/ 1 w 994"/>
                  <a:gd name="T55" fmla="*/ 13 h 429"/>
                  <a:gd name="T56" fmla="*/ 0 w 994"/>
                  <a:gd name="T57" fmla="*/ 8 h 429"/>
                  <a:gd name="T58" fmla="*/ 5 w 994"/>
                  <a:gd name="T59" fmla="*/ 7 h 429"/>
                  <a:gd name="T60" fmla="*/ 11 w 994"/>
                  <a:gd name="T61" fmla="*/ 5 h 429"/>
                  <a:gd name="T62" fmla="*/ 16 w 994"/>
                  <a:gd name="T63" fmla="*/ 4 h 429"/>
                  <a:gd name="T64" fmla="*/ 21 w 994"/>
                  <a:gd name="T65" fmla="*/ 3 h 429"/>
                  <a:gd name="T66" fmla="*/ 27 w 994"/>
                  <a:gd name="T67" fmla="*/ 2 h 429"/>
                  <a:gd name="T68" fmla="*/ 32 w 994"/>
                  <a:gd name="T69" fmla="*/ 1 h 429"/>
                  <a:gd name="T70" fmla="*/ 38 w 994"/>
                  <a:gd name="T71" fmla="*/ 0 h 429"/>
                  <a:gd name="T72" fmla="*/ 44 w 994"/>
                  <a:gd name="T73" fmla="*/ 0 h 429"/>
                  <a:gd name="T74" fmla="*/ 60 w 994"/>
                  <a:gd name="T75" fmla="*/ 21 h 429"/>
                  <a:gd name="T76" fmla="*/ 56 w 994"/>
                  <a:gd name="T77" fmla="*/ 23 h 429"/>
                  <a:gd name="T78" fmla="*/ 51 w 994"/>
                  <a:gd name="T79" fmla="*/ 23 h 429"/>
                  <a:gd name="T80" fmla="*/ 46 w 994"/>
                  <a:gd name="T81" fmla="*/ 24 h 42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994" h="429">
                    <a:moveTo>
                      <a:pt x="690" y="391"/>
                    </a:moveTo>
                    <a:lnTo>
                      <a:pt x="663" y="396"/>
                    </a:lnTo>
                    <a:lnTo>
                      <a:pt x="635" y="400"/>
                    </a:lnTo>
                    <a:lnTo>
                      <a:pt x="608" y="405"/>
                    </a:lnTo>
                    <a:lnTo>
                      <a:pt x="580" y="410"/>
                    </a:lnTo>
                    <a:lnTo>
                      <a:pt x="554" y="413"/>
                    </a:lnTo>
                    <a:lnTo>
                      <a:pt x="529" y="418"/>
                    </a:lnTo>
                    <a:lnTo>
                      <a:pt x="502" y="423"/>
                    </a:lnTo>
                    <a:lnTo>
                      <a:pt x="475" y="429"/>
                    </a:lnTo>
                    <a:lnTo>
                      <a:pt x="472" y="402"/>
                    </a:lnTo>
                    <a:lnTo>
                      <a:pt x="478" y="383"/>
                    </a:lnTo>
                    <a:lnTo>
                      <a:pt x="492" y="372"/>
                    </a:lnTo>
                    <a:lnTo>
                      <a:pt x="510" y="364"/>
                    </a:lnTo>
                    <a:lnTo>
                      <a:pt x="529" y="361"/>
                    </a:lnTo>
                    <a:lnTo>
                      <a:pt x="552" y="356"/>
                    </a:lnTo>
                    <a:lnTo>
                      <a:pt x="573" y="353"/>
                    </a:lnTo>
                    <a:lnTo>
                      <a:pt x="592" y="345"/>
                    </a:lnTo>
                    <a:lnTo>
                      <a:pt x="627" y="340"/>
                    </a:lnTo>
                    <a:lnTo>
                      <a:pt x="660" y="334"/>
                    </a:lnTo>
                    <a:lnTo>
                      <a:pt x="695" y="331"/>
                    </a:lnTo>
                    <a:lnTo>
                      <a:pt x="730" y="326"/>
                    </a:lnTo>
                    <a:lnTo>
                      <a:pt x="765" y="321"/>
                    </a:lnTo>
                    <a:lnTo>
                      <a:pt x="799" y="312"/>
                    </a:lnTo>
                    <a:lnTo>
                      <a:pt x="831" y="305"/>
                    </a:lnTo>
                    <a:lnTo>
                      <a:pt x="864" y="291"/>
                    </a:lnTo>
                    <a:lnTo>
                      <a:pt x="836" y="215"/>
                    </a:lnTo>
                    <a:lnTo>
                      <a:pt x="804" y="155"/>
                    </a:lnTo>
                    <a:lnTo>
                      <a:pt x="765" y="111"/>
                    </a:lnTo>
                    <a:lnTo>
                      <a:pt x="725" y="81"/>
                    </a:lnTo>
                    <a:lnTo>
                      <a:pt x="681" y="63"/>
                    </a:lnTo>
                    <a:lnTo>
                      <a:pt x="633" y="54"/>
                    </a:lnTo>
                    <a:lnTo>
                      <a:pt x="584" y="54"/>
                    </a:lnTo>
                    <a:lnTo>
                      <a:pt x="532" y="63"/>
                    </a:lnTo>
                    <a:lnTo>
                      <a:pt x="478" y="74"/>
                    </a:lnTo>
                    <a:lnTo>
                      <a:pt x="421" y="90"/>
                    </a:lnTo>
                    <a:lnTo>
                      <a:pt x="367" y="109"/>
                    </a:lnTo>
                    <a:lnTo>
                      <a:pt x="312" y="125"/>
                    </a:lnTo>
                    <a:lnTo>
                      <a:pt x="255" y="141"/>
                    </a:lnTo>
                    <a:lnTo>
                      <a:pt x="203" y="155"/>
                    </a:lnTo>
                    <a:lnTo>
                      <a:pt x="150" y="163"/>
                    </a:lnTo>
                    <a:lnTo>
                      <a:pt x="100" y="166"/>
                    </a:lnTo>
                    <a:lnTo>
                      <a:pt x="90" y="192"/>
                    </a:lnTo>
                    <a:lnTo>
                      <a:pt x="92" y="220"/>
                    </a:lnTo>
                    <a:lnTo>
                      <a:pt x="106" y="247"/>
                    </a:lnTo>
                    <a:lnTo>
                      <a:pt x="125" y="275"/>
                    </a:lnTo>
                    <a:lnTo>
                      <a:pt x="150" y="301"/>
                    </a:lnTo>
                    <a:lnTo>
                      <a:pt x="174" y="328"/>
                    </a:lnTo>
                    <a:lnTo>
                      <a:pt x="196" y="358"/>
                    </a:lnTo>
                    <a:lnTo>
                      <a:pt x="215" y="386"/>
                    </a:lnTo>
                    <a:lnTo>
                      <a:pt x="185" y="410"/>
                    </a:lnTo>
                    <a:lnTo>
                      <a:pt x="152" y="383"/>
                    </a:lnTo>
                    <a:lnTo>
                      <a:pt x="120" y="353"/>
                    </a:lnTo>
                    <a:lnTo>
                      <a:pt x="86" y="321"/>
                    </a:lnTo>
                    <a:lnTo>
                      <a:pt x="60" y="285"/>
                    </a:lnTo>
                    <a:lnTo>
                      <a:pt x="32" y="247"/>
                    </a:lnTo>
                    <a:lnTo>
                      <a:pt x="14" y="209"/>
                    </a:lnTo>
                    <a:lnTo>
                      <a:pt x="3" y="171"/>
                    </a:lnTo>
                    <a:lnTo>
                      <a:pt x="0" y="134"/>
                    </a:lnTo>
                    <a:lnTo>
                      <a:pt x="40" y="122"/>
                    </a:lnTo>
                    <a:lnTo>
                      <a:pt x="81" y="111"/>
                    </a:lnTo>
                    <a:lnTo>
                      <a:pt x="122" y="100"/>
                    </a:lnTo>
                    <a:lnTo>
                      <a:pt x="166" y="90"/>
                    </a:lnTo>
                    <a:lnTo>
                      <a:pt x="206" y="79"/>
                    </a:lnTo>
                    <a:lnTo>
                      <a:pt x="250" y="68"/>
                    </a:lnTo>
                    <a:lnTo>
                      <a:pt x="293" y="57"/>
                    </a:lnTo>
                    <a:lnTo>
                      <a:pt x="337" y="49"/>
                    </a:lnTo>
                    <a:lnTo>
                      <a:pt x="380" y="38"/>
                    </a:lnTo>
                    <a:lnTo>
                      <a:pt x="423" y="30"/>
                    </a:lnTo>
                    <a:lnTo>
                      <a:pt x="467" y="24"/>
                    </a:lnTo>
                    <a:lnTo>
                      <a:pt x="510" y="16"/>
                    </a:lnTo>
                    <a:lnTo>
                      <a:pt x="557" y="11"/>
                    </a:lnTo>
                    <a:lnTo>
                      <a:pt x="603" y="5"/>
                    </a:lnTo>
                    <a:lnTo>
                      <a:pt x="649" y="3"/>
                    </a:lnTo>
                    <a:lnTo>
                      <a:pt x="695" y="0"/>
                    </a:lnTo>
                    <a:lnTo>
                      <a:pt x="994" y="321"/>
                    </a:lnTo>
                    <a:lnTo>
                      <a:pt x="964" y="342"/>
                    </a:lnTo>
                    <a:lnTo>
                      <a:pt x="931" y="356"/>
                    </a:lnTo>
                    <a:lnTo>
                      <a:pt x="894" y="367"/>
                    </a:lnTo>
                    <a:lnTo>
                      <a:pt x="852" y="372"/>
                    </a:lnTo>
                    <a:lnTo>
                      <a:pt x="811" y="375"/>
                    </a:lnTo>
                    <a:lnTo>
                      <a:pt x="769" y="377"/>
                    </a:lnTo>
                    <a:lnTo>
                      <a:pt x="728" y="383"/>
                    </a:lnTo>
                    <a:lnTo>
                      <a:pt x="690" y="39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69" name="Freeform 165"/>
              <p:cNvSpPr>
                <a:spLocks/>
              </p:cNvSpPr>
              <p:nvPr/>
            </p:nvSpPr>
            <p:spPr bwMode="auto">
              <a:xfrm>
                <a:off x="3697" y="3221"/>
                <a:ext cx="78" cy="92"/>
              </a:xfrm>
              <a:custGeom>
                <a:avLst/>
                <a:gdLst>
                  <a:gd name="T0" fmla="*/ 0 w 312"/>
                  <a:gd name="T1" fmla="*/ 3 h 366"/>
                  <a:gd name="T2" fmla="*/ 1 w 312"/>
                  <a:gd name="T3" fmla="*/ 2 h 366"/>
                  <a:gd name="T4" fmla="*/ 1 w 312"/>
                  <a:gd name="T5" fmla="*/ 1 h 366"/>
                  <a:gd name="T6" fmla="*/ 2 w 312"/>
                  <a:gd name="T7" fmla="*/ 0 h 366"/>
                  <a:gd name="T8" fmla="*/ 4 w 312"/>
                  <a:gd name="T9" fmla="*/ 0 h 366"/>
                  <a:gd name="T10" fmla="*/ 20 w 312"/>
                  <a:gd name="T11" fmla="*/ 21 h 366"/>
                  <a:gd name="T12" fmla="*/ 17 w 312"/>
                  <a:gd name="T13" fmla="*/ 23 h 366"/>
                  <a:gd name="T14" fmla="*/ 0 w 312"/>
                  <a:gd name="T15" fmla="*/ 3 h 36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2" h="366">
                    <a:moveTo>
                      <a:pt x="0" y="46"/>
                    </a:moveTo>
                    <a:lnTo>
                      <a:pt x="11" y="30"/>
                    </a:lnTo>
                    <a:lnTo>
                      <a:pt x="21" y="10"/>
                    </a:lnTo>
                    <a:lnTo>
                      <a:pt x="35" y="0"/>
                    </a:lnTo>
                    <a:lnTo>
                      <a:pt x="57" y="2"/>
                    </a:lnTo>
                    <a:lnTo>
                      <a:pt x="312" y="325"/>
                    </a:lnTo>
                    <a:lnTo>
                      <a:pt x="272" y="366"/>
                    </a:lnTo>
                    <a:lnTo>
                      <a:pt x="0" y="46"/>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0" name="Freeform 166"/>
              <p:cNvSpPr>
                <a:spLocks/>
              </p:cNvSpPr>
              <p:nvPr/>
            </p:nvSpPr>
            <p:spPr bwMode="auto">
              <a:xfrm>
                <a:off x="3538" y="3127"/>
                <a:ext cx="169" cy="218"/>
              </a:xfrm>
              <a:custGeom>
                <a:avLst/>
                <a:gdLst>
                  <a:gd name="T0" fmla="*/ 41 w 674"/>
                  <a:gd name="T1" fmla="*/ 54 h 874"/>
                  <a:gd name="T2" fmla="*/ 39 w 674"/>
                  <a:gd name="T3" fmla="*/ 54 h 874"/>
                  <a:gd name="T4" fmla="*/ 0 w 674"/>
                  <a:gd name="T5" fmla="*/ 3 h 874"/>
                  <a:gd name="T6" fmla="*/ 0 w 674"/>
                  <a:gd name="T7" fmla="*/ 2 h 874"/>
                  <a:gd name="T8" fmla="*/ 0 w 674"/>
                  <a:gd name="T9" fmla="*/ 1 h 874"/>
                  <a:gd name="T10" fmla="*/ 0 w 674"/>
                  <a:gd name="T11" fmla="*/ 1 h 874"/>
                  <a:gd name="T12" fmla="*/ 1 w 674"/>
                  <a:gd name="T13" fmla="*/ 0 h 874"/>
                  <a:gd name="T14" fmla="*/ 4 w 674"/>
                  <a:gd name="T15" fmla="*/ 0 h 874"/>
                  <a:gd name="T16" fmla="*/ 42 w 674"/>
                  <a:gd name="T17" fmla="*/ 51 h 874"/>
                  <a:gd name="T18" fmla="*/ 42 w 674"/>
                  <a:gd name="T19" fmla="*/ 52 h 874"/>
                  <a:gd name="T20" fmla="*/ 42 w 674"/>
                  <a:gd name="T21" fmla="*/ 53 h 874"/>
                  <a:gd name="T22" fmla="*/ 42 w 674"/>
                  <a:gd name="T23" fmla="*/ 54 h 874"/>
                  <a:gd name="T24" fmla="*/ 41 w 674"/>
                  <a:gd name="T25" fmla="*/ 54 h 8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74" h="874">
                    <a:moveTo>
                      <a:pt x="658" y="874"/>
                    </a:moveTo>
                    <a:lnTo>
                      <a:pt x="614" y="872"/>
                    </a:lnTo>
                    <a:lnTo>
                      <a:pt x="0" y="57"/>
                    </a:lnTo>
                    <a:lnTo>
                      <a:pt x="3" y="41"/>
                    </a:lnTo>
                    <a:lnTo>
                      <a:pt x="0" y="24"/>
                    </a:lnTo>
                    <a:lnTo>
                      <a:pt x="5" y="11"/>
                    </a:lnTo>
                    <a:lnTo>
                      <a:pt x="16" y="0"/>
                    </a:lnTo>
                    <a:lnTo>
                      <a:pt x="62" y="0"/>
                    </a:lnTo>
                    <a:lnTo>
                      <a:pt x="670" y="815"/>
                    </a:lnTo>
                    <a:lnTo>
                      <a:pt x="670" y="828"/>
                    </a:lnTo>
                    <a:lnTo>
                      <a:pt x="674" y="844"/>
                    </a:lnTo>
                    <a:lnTo>
                      <a:pt x="668" y="861"/>
                    </a:lnTo>
                    <a:lnTo>
                      <a:pt x="658" y="87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1" name="Freeform 167"/>
              <p:cNvSpPr>
                <a:spLocks/>
              </p:cNvSpPr>
              <p:nvPr/>
            </p:nvSpPr>
            <p:spPr bwMode="auto">
              <a:xfrm>
                <a:off x="3600" y="3091"/>
                <a:ext cx="64" cy="91"/>
              </a:xfrm>
              <a:custGeom>
                <a:avLst/>
                <a:gdLst>
                  <a:gd name="T0" fmla="*/ 14 w 258"/>
                  <a:gd name="T1" fmla="*/ 23 h 364"/>
                  <a:gd name="T2" fmla="*/ 12 w 258"/>
                  <a:gd name="T3" fmla="*/ 21 h 364"/>
                  <a:gd name="T4" fmla="*/ 10 w 258"/>
                  <a:gd name="T5" fmla="*/ 19 h 364"/>
                  <a:gd name="T6" fmla="*/ 8 w 258"/>
                  <a:gd name="T7" fmla="*/ 16 h 364"/>
                  <a:gd name="T8" fmla="*/ 6 w 258"/>
                  <a:gd name="T9" fmla="*/ 14 h 364"/>
                  <a:gd name="T10" fmla="*/ 5 w 258"/>
                  <a:gd name="T11" fmla="*/ 12 h 364"/>
                  <a:gd name="T12" fmla="*/ 3 w 258"/>
                  <a:gd name="T13" fmla="*/ 9 h 364"/>
                  <a:gd name="T14" fmla="*/ 1 w 258"/>
                  <a:gd name="T15" fmla="*/ 6 h 364"/>
                  <a:gd name="T16" fmla="*/ 0 w 258"/>
                  <a:gd name="T17" fmla="*/ 4 h 364"/>
                  <a:gd name="T18" fmla="*/ 0 w 258"/>
                  <a:gd name="T19" fmla="*/ 3 h 364"/>
                  <a:gd name="T20" fmla="*/ 1 w 258"/>
                  <a:gd name="T21" fmla="*/ 2 h 364"/>
                  <a:gd name="T22" fmla="*/ 1 w 258"/>
                  <a:gd name="T23" fmla="*/ 1 h 364"/>
                  <a:gd name="T24" fmla="*/ 2 w 258"/>
                  <a:gd name="T25" fmla="*/ 0 h 364"/>
                  <a:gd name="T26" fmla="*/ 4 w 258"/>
                  <a:gd name="T27" fmla="*/ 3 h 364"/>
                  <a:gd name="T28" fmla="*/ 5 w 258"/>
                  <a:gd name="T29" fmla="*/ 5 h 364"/>
                  <a:gd name="T30" fmla="*/ 7 w 258"/>
                  <a:gd name="T31" fmla="*/ 8 h 364"/>
                  <a:gd name="T32" fmla="*/ 9 w 258"/>
                  <a:gd name="T33" fmla="*/ 11 h 364"/>
                  <a:gd name="T34" fmla="*/ 11 w 258"/>
                  <a:gd name="T35" fmla="*/ 13 h 364"/>
                  <a:gd name="T36" fmla="*/ 13 w 258"/>
                  <a:gd name="T37" fmla="*/ 16 h 364"/>
                  <a:gd name="T38" fmla="*/ 14 w 258"/>
                  <a:gd name="T39" fmla="*/ 18 h 364"/>
                  <a:gd name="T40" fmla="*/ 16 w 258"/>
                  <a:gd name="T41" fmla="*/ 21 h 364"/>
                  <a:gd name="T42" fmla="*/ 14 w 258"/>
                  <a:gd name="T43" fmla="*/ 23 h 3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58" h="364">
                    <a:moveTo>
                      <a:pt x="231" y="364"/>
                    </a:moveTo>
                    <a:lnTo>
                      <a:pt x="196" y="334"/>
                    </a:lnTo>
                    <a:lnTo>
                      <a:pt x="164" y="298"/>
                    </a:lnTo>
                    <a:lnTo>
                      <a:pt x="130" y="261"/>
                    </a:lnTo>
                    <a:lnTo>
                      <a:pt x="104" y="222"/>
                    </a:lnTo>
                    <a:lnTo>
                      <a:pt x="76" y="182"/>
                    </a:lnTo>
                    <a:lnTo>
                      <a:pt x="49" y="141"/>
                    </a:lnTo>
                    <a:lnTo>
                      <a:pt x="25" y="101"/>
                    </a:lnTo>
                    <a:lnTo>
                      <a:pt x="0" y="60"/>
                    </a:lnTo>
                    <a:lnTo>
                      <a:pt x="9" y="44"/>
                    </a:lnTo>
                    <a:lnTo>
                      <a:pt x="14" y="27"/>
                    </a:lnTo>
                    <a:lnTo>
                      <a:pt x="21" y="11"/>
                    </a:lnTo>
                    <a:lnTo>
                      <a:pt x="33" y="0"/>
                    </a:lnTo>
                    <a:lnTo>
                      <a:pt x="60" y="44"/>
                    </a:lnTo>
                    <a:lnTo>
                      <a:pt x="90" y="85"/>
                    </a:lnTo>
                    <a:lnTo>
                      <a:pt x="120" y="125"/>
                    </a:lnTo>
                    <a:lnTo>
                      <a:pt x="150" y="168"/>
                    </a:lnTo>
                    <a:lnTo>
                      <a:pt x="180" y="209"/>
                    </a:lnTo>
                    <a:lnTo>
                      <a:pt x="210" y="250"/>
                    </a:lnTo>
                    <a:lnTo>
                      <a:pt x="234" y="293"/>
                    </a:lnTo>
                    <a:lnTo>
                      <a:pt x="258" y="337"/>
                    </a:lnTo>
                    <a:lnTo>
                      <a:pt x="231" y="36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2" name="Freeform 168"/>
              <p:cNvSpPr>
                <a:spLocks/>
              </p:cNvSpPr>
              <p:nvPr/>
            </p:nvSpPr>
            <p:spPr bwMode="auto">
              <a:xfrm>
                <a:off x="3493" y="3030"/>
                <a:ext cx="144" cy="27"/>
              </a:xfrm>
              <a:custGeom>
                <a:avLst/>
                <a:gdLst>
                  <a:gd name="T0" fmla="*/ 33 w 579"/>
                  <a:gd name="T1" fmla="*/ 4 h 111"/>
                  <a:gd name="T2" fmla="*/ 31 w 579"/>
                  <a:gd name="T3" fmla="*/ 4 h 111"/>
                  <a:gd name="T4" fmla="*/ 29 w 579"/>
                  <a:gd name="T5" fmla="*/ 4 h 111"/>
                  <a:gd name="T6" fmla="*/ 27 w 579"/>
                  <a:gd name="T7" fmla="*/ 4 h 111"/>
                  <a:gd name="T8" fmla="*/ 25 w 579"/>
                  <a:gd name="T9" fmla="*/ 4 h 111"/>
                  <a:gd name="T10" fmla="*/ 23 w 579"/>
                  <a:gd name="T11" fmla="*/ 4 h 111"/>
                  <a:gd name="T12" fmla="*/ 21 w 579"/>
                  <a:gd name="T13" fmla="*/ 4 h 111"/>
                  <a:gd name="T14" fmla="*/ 18 w 579"/>
                  <a:gd name="T15" fmla="*/ 4 h 111"/>
                  <a:gd name="T16" fmla="*/ 16 w 579"/>
                  <a:gd name="T17" fmla="*/ 4 h 111"/>
                  <a:gd name="T18" fmla="*/ 14 w 579"/>
                  <a:gd name="T19" fmla="*/ 5 h 111"/>
                  <a:gd name="T20" fmla="*/ 12 w 579"/>
                  <a:gd name="T21" fmla="*/ 5 h 111"/>
                  <a:gd name="T22" fmla="*/ 10 w 579"/>
                  <a:gd name="T23" fmla="*/ 5 h 111"/>
                  <a:gd name="T24" fmla="*/ 8 w 579"/>
                  <a:gd name="T25" fmla="*/ 5 h 111"/>
                  <a:gd name="T26" fmla="*/ 6 w 579"/>
                  <a:gd name="T27" fmla="*/ 6 h 111"/>
                  <a:gd name="T28" fmla="*/ 4 w 579"/>
                  <a:gd name="T29" fmla="*/ 6 h 111"/>
                  <a:gd name="T30" fmla="*/ 2 w 579"/>
                  <a:gd name="T31" fmla="*/ 6 h 111"/>
                  <a:gd name="T32" fmla="*/ 0 w 579"/>
                  <a:gd name="T33" fmla="*/ 7 h 111"/>
                  <a:gd name="T34" fmla="*/ 0 w 579"/>
                  <a:gd name="T35" fmla="*/ 6 h 111"/>
                  <a:gd name="T36" fmla="*/ 0 w 579"/>
                  <a:gd name="T37" fmla="*/ 5 h 111"/>
                  <a:gd name="T38" fmla="*/ 1 w 579"/>
                  <a:gd name="T39" fmla="*/ 4 h 111"/>
                  <a:gd name="T40" fmla="*/ 1 w 579"/>
                  <a:gd name="T41" fmla="*/ 4 h 111"/>
                  <a:gd name="T42" fmla="*/ 2 w 579"/>
                  <a:gd name="T43" fmla="*/ 3 h 111"/>
                  <a:gd name="T44" fmla="*/ 3 w 579"/>
                  <a:gd name="T45" fmla="*/ 3 h 111"/>
                  <a:gd name="T46" fmla="*/ 4 w 579"/>
                  <a:gd name="T47" fmla="*/ 3 h 111"/>
                  <a:gd name="T48" fmla="*/ 4 w 579"/>
                  <a:gd name="T49" fmla="*/ 2 h 111"/>
                  <a:gd name="T50" fmla="*/ 6 w 579"/>
                  <a:gd name="T51" fmla="*/ 2 h 111"/>
                  <a:gd name="T52" fmla="*/ 8 w 579"/>
                  <a:gd name="T53" fmla="*/ 2 h 111"/>
                  <a:gd name="T54" fmla="*/ 10 w 579"/>
                  <a:gd name="T55" fmla="*/ 1 h 111"/>
                  <a:gd name="T56" fmla="*/ 12 w 579"/>
                  <a:gd name="T57" fmla="*/ 1 h 111"/>
                  <a:gd name="T58" fmla="*/ 14 w 579"/>
                  <a:gd name="T59" fmla="*/ 1 h 111"/>
                  <a:gd name="T60" fmla="*/ 16 w 579"/>
                  <a:gd name="T61" fmla="*/ 0 h 111"/>
                  <a:gd name="T62" fmla="*/ 18 w 579"/>
                  <a:gd name="T63" fmla="*/ 0 h 111"/>
                  <a:gd name="T64" fmla="*/ 20 w 579"/>
                  <a:gd name="T65" fmla="*/ 0 h 111"/>
                  <a:gd name="T66" fmla="*/ 22 w 579"/>
                  <a:gd name="T67" fmla="*/ 0 h 111"/>
                  <a:gd name="T68" fmla="*/ 24 w 579"/>
                  <a:gd name="T69" fmla="*/ 0 h 111"/>
                  <a:gd name="T70" fmla="*/ 26 w 579"/>
                  <a:gd name="T71" fmla="*/ 0 h 111"/>
                  <a:gd name="T72" fmla="*/ 28 w 579"/>
                  <a:gd name="T73" fmla="*/ 0 h 111"/>
                  <a:gd name="T74" fmla="*/ 30 w 579"/>
                  <a:gd name="T75" fmla="*/ 0 h 111"/>
                  <a:gd name="T76" fmla="*/ 32 w 579"/>
                  <a:gd name="T77" fmla="*/ 0 h 111"/>
                  <a:gd name="T78" fmla="*/ 34 w 579"/>
                  <a:gd name="T79" fmla="*/ 1 h 111"/>
                  <a:gd name="T80" fmla="*/ 36 w 579"/>
                  <a:gd name="T81" fmla="*/ 1 h 111"/>
                  <a:gd name="T82" fmla="*/ 33 w 579"/>
                  <a:gd name="T83" fmla="*/ 4 h 1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79" h="111">
                    <a:moveTo>
                      <a:pt x="535" y="60"/>
                    </a:moveTo>
                    <a:lnTo>
                      <a:pt x="503" y="63"/>
                    </a:lnTo>
                    <a:lnTo>
                      <a:pt x="468" y="66"/>
                    </a:lnTo>
                    <a:lnTo>
                      <a:pt x="434" y="69"/>
                    </a:lnTo>
                    <a:lnTo>
                      <a:pt x="402" y="71"/>
                    </a:lnTo>
                    <a:lnTo>
                      <a:pt x="367" y="71"/>
                    </a:lnTo>
                    <a:lnTo>
                      <a:pt x="332" y="74"/>
                    </a:lnTo>
                    <a:lnTo>
                      <a:pt x="299" y="76"/>
                    </a:lnTo>
                    <a:lnTo>
                      <a:pt x="263" y="76"/>
                    </a:lnTo>
                    <a:lnTo>
                      <a:pt x="231" y="79"/>
                    </a:lnTo>
                    <a:lnTo>
                      <a:pt x="196" y="82"/>
                    </a:lnTo>
                    <a:lnTo>
                      <a:pt x="163" y="88"/>
                    </a:lnTo>
                    <a:lnTo>
                      <a:pt x="131" y="90"/>
                    </a:lnTo>
                    <a:lnTo>
                      <a:pt x="98" y="95"/>
                    </a:lnTo>
                    <a:lnTo>
                      <a:pt x="65" y="99"/>
                    </a:lnTo>
                    <a:lnTo>
                      <a:pt x="32" y="106"/>
                    </a:lnTo>
                    <a:lnTo>
                      <a:pt x="0" y="111"/>
                    </a:lnTo>
                    <a:lnTo>
                      <a:pt x="0" y="95"/>
                    </a:lnTo>
                    <a:lnTo>
                      <a:pt x="2" y="82"/>
                    </a:lnTo>
                    <a:lnTo>
                      <a:pt x="11" y="71"/>
                    </a:lnTo>
                    <a:lnTo>
                      <a:pt x="22" y="63"/>
                    </a:lnTo>
                    <a:lnTo>
                      <a:pt x="36" y="58"/>
                    </a:lnTo>
                    <a:lnTo>
                      <a:pt x="49" y="53"/>
                    </a:lnTo>
                    <a:lnTo>
                      <a:pt x="62" y="46"/>
                    </a:lnTo>
                    <a:lnTo>
                      <a:pt x="73" y="41"/>
                    </a:lnTo>
                    <a:lnTo>
                      <a:pt x="103" y="36"/>
                    </a:lnTo>
                    <a:lnTo>
                      <a:pt x="133" y="30"/>
                    </a:lnTo>
                    <a:lnTo>
                      <a:pt x="166" y="25"/>
                    </a:lnTo>
                    <a:lnTo>
                      <a:pt x="196" y="20"/>
                    </a:lnTo>
                    <a:lnTo>
                      <a:pt x="228" y="14"/>
                    </a:lnTo>
                    <a:lnTo>
                      <a:pt x="258" y="9"/>
                    </a:lnTo>
                    <a:lnTo>
                      <a:pt x="291" y="6"/>
                    </a:lnTo>
                    <a:lnTo>
                      <a:pt x="323" y="4"/>
                    </a:lnTo>
                    <a:lnTo>
                      <a:pt x="356" y="0"/>
                    </a:lnTo>
                    <a:lnTo>
                      <a:pt x="386" y="0"/>
                    </a:lnTo>
                    <a:lnTo>
                      <a:pt x="418" y="0"/>
                    </a:lnTo>
                    <a:lnTo>
                      <a:pt x="450" y="0"/>
                    </a:lnTo>
                    <a:lnTo>
                      <a:pt x="484" y="4"/>
                    </a:lnTo>
                    <a:lnTo>
                      <a:pt x="516" y="6"/>
                    </a:lnTo>
                    <a:lnTo>
                      <a:pt x="546" y="11"/>
                    </a:lnTo>
                    <a:lnTo>
                      <a:pt x="579" y="17"/>
                    </a:lnTo>
                    <a:lnTo>
                      <a:pt x="535" y="60"/>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211" name="AutoShape 169"/>
            <p:cNvSpPr>
              <a:spLocks noChangeArrowheads="1"/>
            </p:cNvSpPr>
            <p:nvPr/>
          </p:nvSpPr>
          <p:spPr bwMode="auto">
            <a:xfrm>
              <a:off x="2640" y="768"/>
              <a:ext cx="2016" cy="912"/>
            </a:xfrm>
            <a:prstGeom prst="roundRect">
              <a:avLst>
                <a:gd name="adj" fmla="val 16667"/>
              </a:avLst>
            </a:prstGeom>
            <a:noFill/>
            <a:ln w="9525" algn="ctr">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grpSp>
        <p:nvGrpSpPr>
          <p:cNvPr id="7174" name="Group 170"/>
          <p:cNvGrpSpPr>
            <a:grpSpLocks/>
          </p:cNvGrpSpPr>
          <p:nvPr/>
        </p:nvGrpSpPr>
        <p:grpSpPr bwMode="auto">
          <a:xfrm>
            <a:off x="5943600" y="4133850"/>
            <a:ext cx="2286000" cy="2266950"/>
            <a:chOff x="1008" y="2604"/>
            <a:chExt cx="1440" cy="1428"/>
          </a:xfrm>
        </p:grpSpPr>
        <p:sp>
          <p:nvSpPr>
            <p:cNvPr id="7197" name="AutoShape 171"/>
            <p:cNvSpPr>
              <a:spLocks noChangeArrowheads="1"/>
            </p:cNvSpPr>
            <p:nvPr/>
          </p:nvSpPr>
          <p:spPr bwMode="auto">
            <a:xfrm>
              <a:off x="1608" y="2604"/>
              <a:ext cx="240" cy="240"/>
            </a:xfrm>
            <a:prstGeom prst="upDownArrow">
              <a:avLst>
                <a:gd name="adj1" fmla="val 50000"/>
                <a:gd name="adj2" fmla="val 20000"/>
              </a:avLst>
            </a:prstGeom>
            <a:solidFill>
              <a:srgbClr val="CC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nvGrpSpPr>
            <p:cNvPr id="7198" name="Group 172"/>
            <p:cNvGrpSpPr>
              <a:grpSpLocks/>
            </p:cNvGrpSpPr>
            <p:nvPr/>
          </p:nvGrpSpPr>
          <p:grpSpPr bwMode="auto">
            <a:xfrm>
              <a:off x="1008" y="2832"/>
              <a:ext cx="1440" cy="1200"/>
              <a:chOff x="1008" y="2832"/>
              <a:chExt cx="1440" cy="1200"/>
            </a:xfrm>
          </p:grpSpPr>
          <p:sp>
            <p:nvSpPr>
              <p:cNvPr id="7199" name="AutoShape 173"/>
              <p:cNvSpPr>
                <a:spLocks noChangeArrowheads="1"/>
              </p:cNvSpPr>
              <p:nvPr/>
            </p:nvSpPr>
            <p:spPr bwMode="auto">
              <a:xfrm>
                <a:off x="1608" y="3120"/>
                <a:ext cx="240" cy="240"/>
              </a:xfrm>
              <a:prstGeom prst="upDownArrow">
                <a:avLst>
                  <a:gd name="adj1" fmla="val 50000"/>
                  <a:gd name="adj2" fmla="val 20000"/>
                </a:avLst>
              </a:prstGeom>
              <a:solidFill>
                <a:srgbClr val="CC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7200" name="Text Box 174"/>
              <p:cNvSpPr txBox="1">
                <a:spLocks noChangeArrowheads="1"/>
              </p:cNvSpPr>
              <p:nvPr/>
            </p:nvSpPr>
            <p:spPr bwMode="auto">
              <a:xfrm>
                <a:off x="1008" y="2832"/>
                <a:ext cx="1440" cy="300"/>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t>IDE</a:t>
                </a:r>
                <a:r>
                  <a:rPr lang="zh-CN" altLang="en-US" sz="2400"/>
                  <a:t>控制器</a:t>
                </a:r>
              </a:p>
            </p:txBody>
          </p:sp>
          <p:pic>
            <p:nvPicPr>
              <p:cNvPr id="7201" name="Picture 17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96" y="3301"/>
                <a:ext cx="763" cy="7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480432" name="Group 176"/>
          <p:cNvGrpSpPr>
            <a:grpSpLocks/>
          </p:cNvGrpSpPr>
          <p:nvPr/>
        </p:nvGrpSpPr>
        <p:grpSpPr bwMode="auto">
          <a:xfrm>
            <a:off x="2133600" y="4495800"/>
            <a:ext cx="2362200" cy="533400"/>
            <a:chOff x="816" y="2832"/>
            <a:chExt cx="1488" cy="336"/>
          </a:xfrm>
        </p:grpSpPr>
        <p:sp>
          <p:nvSpPr>
            <p:cNvPr id="7195" name="Line 177"/>
            <p:cNvSpPr>
              <a:spLocks noChangeShapeType="1"/>
            </p:cNvSpPr>
            <p:nvPr/>
          </p:nvSpPr>
          <p:spPr bwMode="auto">
            <a:xfrm>
              <a:off x="864" y="3168"/>
              <a:ext cx="1344"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96" name="Text Box 178"/>
            <p:cNvSpPr txBox="1">
              <a:spLocks noChangeArrowheads="1"/>
            </p:cNvSpPr>
            <p:nvPr/>
          </p:nvSpPr>
          <p:spPr bwMode="auto">
            <a:xfrm>
              <a:off x="816" y="2832"/>
              <a:ext cx="14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FF0000"/>
                  </a:solidFill>
                </a:rPr>
                <a:t>发出一个读命令</a:t>
              </a:r>
            </a:p>
          </p:txBody>
        </p:sp>
      </p:grpSp>
      <p:grpSp>
        <p:nvGrpSpPr>
          <p:cNvPr id="480435" name="Group 179"/>
          <p:cNvGrpSpPr>
            <a:grpSpLocks/>
          </p:cNvGrpSpPr>
          <p:nvPr/>
        </p:nvGrpSpPr>
        <p:grpSpPr bwMode="auto">
          <a:xfrm>
            <a:off x="1143000" y="5943600"/>
            <a:ext cx="3352800" cy="533400"/>
            <a:chOff x="192" y="3744"/>
            <a:chExt cx="2112" cy="336"/>
          </a:xfrm>
        </p:grpSpPr>
        <p:sp>
          <p:nvSpPr>
            <p:cNvPr id="7193" name="Line 180"/>
            <p:cNvSpPr>
              <a:spLocks noChangeShapeType="1"/>
            </p:cNvSpPr>
            <p:nvPr/>
          </p:nvSpPr>
          <p:spPr bwMode="auto">
            <a:xfrm>
              <a:off x="912" y="4080"/>
              <a:ext cx="1248" cy="0"/>
            </a:xfrm>
            <a:prstGeom prst="line">
              <a:avLst/>
            </a:prstGeom>
            <a:noFill/>
            <a:ln w="381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94" name="Text Box 181"/>
            <p:cNvSpPr txBox="1">
              <a:spLocks noChangeArrowheads="1"/>
            </p:cNvSpPr>
            <p:nvPr/>
          </p:nvSpPr>
          <p:spPr bwMode="auto">
            <a:xfrm>
              <a:off x="192" y="3744"/>
              <a:ext cx="21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FF0000"/>
                  </a:solidFill>
                </a:rPr>
                <a:t>读完后向</a:t>
              </a:r>
              <a:r>
                <a:rPr lang="en-US" altLang="zh-CN" sz="2400">
                  <a:solidFill>
                    <a:srgbClr val="FF0000"/>
                  </a:solidFill>
                </a:rPr>
                <a:t>CPU</a:t>
              </a:r>
              <a:r>
                <a:rPr lang="zh-CN" altLang="en-US" sz="2400">
                  <a:solidFill>
                    <a:srgbClr val="FF0000"/>
                  </a:solidFill>
                </a:rPr>
                <a:t>发出中断</a:t>
              </a:r>
            </a:p>
          </p:txBody>
        </p:sp>
      </p:grpSp>
      <p:grpSp>
        <p:nvGrpSpPr>
          <p:cNvPr id="480438" name="Group 182"/>
          <p:cNvGrpSpPr>
            <a:grpSpLocks/>
          </p:cNvGrpSpPr>
          <p:nvPr/>
        </p:nvGrpSpPr>
        <p:grpSpPr bwMode="auto">
          <a:xfrm>
            <a:off x="2133600" y="5181600"/>
            <a:ext cx="2895600" cy="533400"/>
            <a:chOff x="864" y="3648"/>
            <a:chExt cx="1824" cy="336"/>
          </a:xfrm>
        </p:grpSpPr>
        <p:sp>
          <p:nvSpPr>
            <p:cNvPr id="7191" name="Line 183"/>
            <p:cNvSpPr>
              <a:spLocks noChangeShapeType="1"/>
            </p:cNvSpPr>
            <p:nvPr/>
          </p:nvSpPr>
          <p:spPr bwMode="auto">
            <a:xfrm>
              <a:off x="912" y="3984"/>
              <a:ext cx="1344" cy="0"/>
            </a:xfrm>
            <a:prstGeom prst="line">
              <a:avLst/>
            </a:prstGeom>
            <a:noFill/>
            <a:ln w="5715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92" name="Text Box 184"/>
            <p:cNvSpPr txBox="1">
              <a:spLocks noChangeArrowheads="1"/>
            </p:cNvSpPr>
            <p:nvPr/>
          </p:nvSpPr>
          <p:spPr bwMode="auto">
            <a:xfrm>
              <a:off x="864" y="3648"/>
              <a:ext cx="18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FF0000"/>
                  </a:solidFill>
                </a:rPr>
                <a:t>将数据送往内存</a:t>
              </a:r>
            </a:p>
          </p:txBody>
        </p:sp>
      </p:grpSp>
      <p:sp>
        <p:nvSpPr>
          <p:cNvPr id="480441" name="Freeform 185"/>
          <p:cNvSpPr>
            <a:spLocks/>
          </p:cNvSpPr>
          <p:nvPr/>
        </p:nvSpPr>
        <p:spPr bwMode="auto">
          <a:xfrm>
            <a:off x="1511300" y="1828800"/>
            <a:ext cx="6032500" cy="2667000"/>
          </a:xfrm>
          <a:custGeom>
            <a:avLst/>
            <a:gdLst>
              <a:gd name="T0" fmla="*/ 464124707 w 3960"/>
              <a:gd name="T1" fmla="*/ 0 h 1680"/>
              <a:gd name="T2" fmla="*/ 464124707 w 3960"/>
              <a:gd name="T3" fmla="*/ 1693545000 h 1680"/>
              <a:gd name="T4" fmla="*/ 464124707 w 3960"/>
              <a:gd name="T5" fmla="*/ 2147483647 h 1680"/>
              <a:gd name="T6" fmla="*/ 1243852753 w 3960"/>
              <a:gd name="T7" fmla="*/ 2147483647 h 1680"/>
              <a:gd name="T8" fmla="*/ 2147483647 w 3960"/>
              <a:gd name="T9" fmla="*/ 2147483647 h 1680"/>
              <a:gd name="T10" fmla="*/ 2147483647 w 3960"/>
              <a:gd name="T11" fmla="*/ 2147483647 h 1680"/>
              <a:gd name="T12" fmla="*/ 2147483647 w 3960"/>
              <a:gd name="T13" fmla="*/ 2147483647 h 16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60" h="1680">
                <a:moveTo>
                  <a:pt x="200" y="0"/>
                </a:moveTo>
                <a:cubicBezTo>
                  <a:pt x="200" y="244"/>
                  <a:pt x="200" y="488"/>
                  <a:pt x="200" y="672"/>
                </a:cubicBezTo>
                <a:cubicBezTo>
                  <a:pt x="200" y="856"/>
                  <a:pt x="144" y="1024"/>
                  <a:pt x="200" y="1104"/>
                </a:cubicBezTo>
                <a:cubicBezTo>
                  <a:pt x="256" y="1184"/>
                  <a:pt x="0" y="1144"/>
                  <a:pt x="536" y="1152"/>
                </a:cubicBezTo>
                <a:cubicBezTo>
                  <a:pt x="1072" y="1160"/>
                  <a:pt x="2872" y="1144"/>
                  <a:pt x="3416" y="1152"/>
                </a:cubicBezTo>
                <a:cubicBezTo>
                  <a:pt x="3960" y="1160"/>
                  <a:pt x="3720" y="1112"/>
                  <a:pt x="3800" y="1200"/>
                </a:cubicBezTo>
                <a:cubicBezTo>
                  <a:pt x="3880" y="1288"/>
                  <a:pt x="3888" y="1484"/>
                  <a:pt x="3896" y="1680"/>
                </a:cubicBezTo>
              </a:path>
            </a:pathLst>
          </a:custGeom>
          <a:noFill/>
          <a:ln w="38100"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80442" name="Group 186"/>
          <p:cNvGrpSpPr>
            <a:grpSpLocks/>
          </p:cNvGrpSpPr>
          <p:nvPr/>
        </p:nvGrpSpPr>
        <p:grpSpPr bwMode="auto">
          <a:xfrm>
            <a:off x="7543800" y="5105400"/>
            <a:ext cx="1524000" cy="457200"/>
            <a:chOff x="4752" y="3216"/>
            <a:chExt cx="960" cy="288"/>
          </a:xfrm>
        </p:grpSpPr>
        <p:sp>
          <p:nvSpPr>
            <p:cNvPr id="7189" name="AutoShape 187"/>
            <p:cNvSpPr>
              <a:spLocks noChangeArrowheads="1"/>
            </p:cNvSpPr>
            <p:nvPr/>
          </p:nvSpPr>
          <p:spPr bwMode="auto">
            <a:xfrm>
              <a:off x="4752" y="3216"/>
              <a:ext cx="96" cy="288"/>
            </a:xfrm>
            <a:prstGeom prst="upDownArrow">
              <a:avLst>
                <a:gd name="adj1" fmla="val 50000"/>
                <a:gd name="adj2" fmla="val 60000"/>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7190" name="Text Box 188"/>
            <p:cNvSpPr txBox="1">
              <a:spLocks noChangeArrowheads="1"/>
            </p:cNvSpPr>
            <p:nvPr/>
          </p:nvSpPr>
          <p:spPr bwMode="auto">
            <a:xfrm>
              <a:off x="4848" y="3216"/>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FF0000"/>
                  </a:solidFill>
                </a:rPr>
                <a:t>读磁盘</a:t>
              </a:r>
            </a:p>
          </p:txBody>
        </p:sp>
      </p:grpSp>
      <p:sp>
        <p:nvSpPr>
          <p:cNvPr id="480445" name="Freeform 189"/>
          <p:cNvSpPr>
            <a:spLocks/>
          </p:cNvSpPr>
          <p:nvPr/>
        </p:nvSpPr>
        <p:spPr bwMode="auto">
          <a:xfrm>
            <a:off x="1625600" y="1905000"/>
            <a:ext cx="5321300" cy="3352800"/>
          </a:xfrm>
          <a:custGeom>
            <a:avLst/>
            <a:gdLst>
              <a:gd name="T0" fmla="*/ 2147483647 w 3352"/>
              <a:gd name="T1" fmla="*/ 2147483647 h 2112"/>
              <a:gd name="T2" fmla="*/ 2147483647 w 3352"/>
              <a:gd name="T3" fmla="*/ 2147483647 h 2112"/>
              <a:gd name="T4" fmla="*/ 2147483647 w 3352"/>
              <a:gd name="T5" fmla="*/ 2147483647 h 2112"/>
              <a:gd name="T6" fmla="*/ 2147483647 w 3352"/>
              <a:gd name="T7" fmla="*/ 2147483647 h 2112"/>
              <a:gd name="T8" fmla="*/ 1048385000 w 3352"/>
              <a:gd name="T9" fmla="*/ 2147483647 h 2112"/>
              <a:gd name="T10" fmla="*/ 322580000 w 3352"/>
              <a:gd name="T11" fmla="*/ 2147483647 h 2112"/>
              <a:gd name="T12" fmla="*/ 322580000 w 3352"/>
              <a:gd name="T13" fmla="*/ 1451610000 h 2112"/>
              <a:gd name="T14" fmla="*/ 2147483647 w 3352"/>
              <a:gd name="T15" fmla="*/ 1209675000 h 2112"/>
              <a:gd name="T16" fmla="*/ 2147483647 w 3352"/>
              <a:gd name="T17" fmla="*/ 0 h 21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52" h="2112">
                <a:moveTo>
                  <a:pt x="3296" y="2112"/>
                </a:moveTo>
                <a:cubicBezTo>
                  <a:pt x="3304" y="1900"/>
                  <a:pt x="3312" y="1688"/>
                  <a:pt x="3296" y="1584"/>
                </a:cubicBezTo>
                <a:cubicBezTo>
                  <a:pt x="3280" y="1480"/>
                  <a:pt x="3352" y="1504"/>
                  <a:pt x="3200" y="1488"/>
                </a:cubicBezTo>
                <a:cubicBezTo>
                  <a:pt x="3048" y="1472"/>
                  <a:pt x="2848" y="1488"/>
                  <a:pt x="2384" y="1488"/>
                </a:cubicBezTo>
                <a:cubicBezTo>
                  <a:pt x="1920" y="1488"/>
                  <a:pt x="792" y="1536"/>
                  <a:pt x="416" y="1488"/>
                </a:cubicBezTo>
                <a:cubicBezTo>
                  <a:pt x="40" y="1440"/>
                  <a:pt x="176" y="1352"/>
                  <a:pt x="128" y="1200"/>
                </a:cubicBezTo>
                <a:cubicBezTo>
                  <a:pt x="80" y="1048"/>
                  <a:pt x="0" y="696"/>
                  <a:pt x="128" y="576"/>
                </a:cubicBezTo>
                <a:cubicBezTo>
                  <a:pt x="256" y="456"/>
                  <a:pt x="752" y="576"/>
                  <a:pt x="896" y="480"/>
                </a:cubicBezTo>
                <a:cubicBezTo>
                  <a:pt x="1040" y="384"/>
                  <a:pt x="1016" y="192"/>
                  <a:pt x="992" y="0"/>
                </a:cubicBezTo>
              </a:path>
            </a:pathLst>
          </a:custGeom>
          <a:noFill/>
          <a:ln w="57150" cap="rnd" cmpd="sng">
            <a:solidFill>
              <a:srgbClr val="FF0000"/>
            </a:solidFill>
            <a:prstDash val="sysDot"/>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446" name="Freeform 190"/>
          <p:cNvSpPr>
            <a:spLocks/>
          </p:cNvSpPr>
          <p:nvPr/>
        </p:nvSpPr>
        <p:spPr bwMode="auto">
          <a:xfrm>
            <a:off x="1485900" y="1905000"/>
            <a:ext cx="5067300" cy="2743200"/>
          </a:xfrm>
          <a:custGeom>
            <a:avLst/>
            <a:gdLst>
              <a:gd name="T0" fmla="*/ 2147483647 w 3192"/>
              <a:gd name="T1" fmla="*/ 2147483647 h 1632"/>
              <a:gd name="T2" fmla="*/ 2147483647 w 3192"/>
              <a:gd name="T3" fmla="*/ 2147483647 h 1632"/>
              <a:gd name="T4" fmla="*/ 2147483647 w 3192"/>
              <a:gd name="T5" fmla="*/ 2147483647 h 1632"/>
              <a:gd name="T6" fmla="*/ 2147483647 w 3192"/>
              <a:gd name="T7" fmla="*/ 2147483647 h 1632"/>
              <a:gd name="T8" fmla="*/ 1209675000 w 3192"/>
              <a:gd name="T9" fmla="*/ 2147483647 h 1632"/>
              <a:gd name="T10" fmla="*/ 362902500 w 3192"/>
              <a:gd name="T11" fmla="*/ 2147483647 h 1632"/>
              <a:gd name="T12" fmla="*/ 120967500 w 3192"/>
              <a:gd name="T13" fmla="*/ 2147483647 h 1632"/>
              <a:gd name="T14" fmla="*/ 0 w 3192"/>
              <a:gd name="T15" fmla="*/ 0 h 16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2" h="1632">
                <a:moveTo>
                  <a:pt x="3168" y="1632"/>
                </a:moveTo>
                <a:cubicBezTo>
                  <a:pt x="3180" y="1572"/>
                  <a:pt x="3192" y="1512"/>
                  <a:pt x="3168" y="1488"/>
                </a:cubicBezTo>
                <a:cubicBezTo>
                  <a:pt x="3144" y="1464"/>
                  <a:pt x="3112" y="1488"/>
                  <a:pt x="3024" y="1488"/>
                </a:cubicBezTo>
                <a:cubicBezTo>
                  <a:pt x="2936" y="1488"/>
                  <a:pt x="3064" y="1488"/>
                  <a:pt x="2640" y="1488"/>
                </a:cubicBezTo>
                <a:cubicBezTo>
                  <a:pt x="2216" y="1488"/>
                  <a:pt x="896" y="1496"/>
                  <a:pt x="480" y="1488"/>
                </a:cubicBezTo>
                <a:cubicBezTo>
                  <a:pt x="64" y="1480"/>
                  <a:pt x="216" y="1504"/>
                  <a:pt x="144" y="1440"/>
                </a:cubicBezTo>
                <a:cubicBezTo>
                  <a:pt x="72" y="1376"/>
                  <a:pt x="72" y="1344"/>
                  <a:pt x="48" y="1104"/>
                </a:cubicBezTo>
                <a:cubicBezTo>
                  <a:pt x="24" y="864"/>
                  <a:pt x="12" y="432"/>
                  <a:pt x="0" y="0"/>
                </a:cubicBezTo>
              </a:path>
            </a:pathLst>
          </a:custGeom>
          <a:noFill/>
          <a:ln w="38100" cap="flat" cmpd="sng">
            <a:solidFill>
              <a:srgbClr val="000080"/>
            </a:solidFill>
            <a:prstDash val="dash"/>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80447" name="Group 191"/>
          <p:cNvGrpSpPr>
            <a:grpSpLocks/>
          </p:cNvGrpSpPr>
          <p:nvPr/>
        </p:nvGrpSpPr>
        <p:grpSpPr bwMode="auto">
          <a:xfrm>
            <a:off x="4724400" y="1390650"/>
            <a:ext cx="4038600" cy="895350"/>
            <a:chOff x="2976" y="876"/>
            <a:chExt cx="2544" cy="564"/>
          </a:xfrm>
        </p:grpSpPr>
        <p:sp>
          <p:nvSpPr>
            <p:cNvPr id="7187" name="Rectangle 192"/>
            <p:cNvSpPr>
              <a:spLocks noChangeArrowheads="1"/>
            </p:cNvSpPr>
            <p:nvPr/>
          </p:nvSpPr>
          <p:spPr bwMode="auto">
            <a:xfrm>
              <a:off x="2976" y="876"/>
              <a:ext cx="2544" cy="5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10000"/>
                </a:lnSpc>
                <a:spcBef>
                  <a:spcPct val="0"/>
                </a:spcBef>
                <a:buClrTx/>
                <a:buSzTx/>
                <a:buFontTx/>
                <a:buNone/>
              </a:pPr>
              <a:r>
                <a:rPr lang="en-US" altLang="zh-CN" sz="2400"/>
                <a:t>CPU</a:t>
              </a:r>
              <a:r>
                <a:rPr lang="zh-CN" altLang="en-US" sz="2400"/>
                <a:t>向控制器中的寄存器读写数据</a:t>
              </a:r>
            </a:p>
          </p:txBody>
        </p:sp>
        <p:pic>
          <p:nvPicPr>
            <p:cNvPr id="7188" name="Picture 193" descr="j01158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96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0450" name="Group 194"/>
          <p:cNvGrpSpPr>
            <a:grpSpLocks/>
          </p:cNvGrpSpPr>
          <p:nvPr/>
        </p:nvGrpSpPr>
        <p:grpSpPr bwMode="auto">
          <a:xfrm>
            <a:off x="4724400" y="2305050"/>
            <a:ext cx="4038600" cy="895350"/>
            <a:chOff x="2976" y="876"/>
            <a:chExt cx="2544" cy="564"/>
          </a:xfrm>
        </p:grpSpPr>
        <p:sp>
          <p:nvSpPr>
            <p:cNvPr id="7185" name="Rectangle 195"/>
            <p:cNvSpPr>
              <a:spLocks noChangeArrowheads="1"/>
            </p:cNvSpPr>
            <p:nvPr/>
          </p:nvSpPr>
          <p:spPr bwMode="auto">
            <a:xfrm>
              <a:off x="2976" y="876"/>
              <a:ext cx="2544" cy="5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10000"/>
                </a:lnSpc>
                <a:spcBef>
                  <a:spcPct val="0"/>
                </a:spcBef>
                <a:buClrTx/>
                <a:buSzTx/>
                <a:buFontTx/>
                <a:buNone/>
              </a:pPr>
              <a:r>
                <a:rPr lang="zh-CN" altLang="en-US" sz="2400"/>
                <a:t>控制器完成真正的工作，并向</a:t>
              </a:r>
              <a:r>
                <a:rPr lang="en-US" altLang="zh-CN" sz="2400"/>
                <a:t>CPU</a:t>
              </a:r>
              <a:r>
                <a:rPr lang="zh-CN" altLang="en-US" sz="2400"/>
                <a:t>发中断信号</a:t>
              </a:r>
            </a:p>
          </p:txBody>
        </p:sp>
        <p:pic>
          <p:nvPicPr>
            <p:cNvPr id="7186" name="Picture 196" descr="j01158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96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80453" name="AutoShape 197"/>
          <p:cNvSpPr>
            <a:spLocks noChangeArrowheads="1"/>
          </p:cNvSpPr>
          <p:nvPr/>
        </p:nvSpPr>
        <p:spPr bwMode="auto">
          <a:xfrm rot="10800000">
            <a:off x="5181600" y="381000"/>
            <a:ext cx="2362200" cy="838200"/>
          </a:xfrm>
          <a:prstGeom prst="wedgeRoundRectCallout">
            <a:avLst>
              <a:gd name="adj1" fmla="val 49861"/>
              <a:gd name="adj2" fmla="val -76329"/>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想让外设工作并不复杂</a:t>
            </a:r>
            <a:r>
              <a:rPr lang="en-US" altLang="zh-CN" sz="24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0441"/>
                                        </p:tgtEl>
                                        <p:attrNameLst>
                                          <p:attrName>style.visibility</p:attrName>
                                        </p:attrNameLst>
                                      </p:cBhvr>
                                      <p:to>
                                        <p:strVal val="visible"/>
                                      </p:to>
                                    </p:set>
                                    <p:animEffect transition="in" filter="wipe(left)">
                                      <p:cBhvr>
                                        <p:cTn id="7" dur="500"/>
                                        <p:tgtEl>
                                          <p:spTgt spid="480441"/>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480432"/>
                                        </p:tgtEl>
                                        <p:attrNameLst>
                                          <p:attrName>style.visibility</p:attrName>
                                        </p:attrNameLst>
                                      </p:cBhvr>
                                      <p:to>
                                        <p:strVal val="visible"/>
                                      </p:to>
                                    </p:set>
                                    <p:animEffect transition="in" filter="dissolve">
                                      <p:cBhvr>
                                        <p:cTn id="11" dur="500"/>
                                        <p:tgtEl>
                                          <p:spTgt spid="48043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80442"/>
                                        </p:tgtEl>
                                        <p:attrNameLst>
                                          <p:attrName>style.visibility</p:attrName>
                                        </p:attrNameLst>
                                      </p:cBhvr>
                                      <p:to>
                                        <p:strVal val="visible"/>
                                      </p:to>
                                    </p:set>
                                    <p:animEffect transition="in" filter="wipe(left)">
                                      <p:cBhvr>
                                        <p:cTn id="16" dur="500"/>
                                        <p:tgtEl>
                                          <p:spTgt spid="48044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480445"/>
                                        </p:tgtEl>
                                        <p:attrNameLst>
                                          <p:attrName>style.visibility</p:attrName>
                                        </p:attrNameLst>
                                      </p:cBhvr>
                                      <p:to>
                                        <p:strVal val="visible"/>
                                      </p:to>
                                    </p:set>
                                    <p:animEffect transition="in" filter="wipe(down)">
                                      <p:cBhvr>
                                        <p:cTn id="21" dur="500"/>
                                        <p:tgtEl>
                                          <p:spTgt spid="480445"/>
                                        </p:tgtEl>
                                      </p:cBhvr>
                                    </p:animEffect>
                                  </p:childTnLst>
                                </p:cTn>
                              </p:par>
                            </p:childTnLst>
                          </p:cTn>
                        </p:par>
                        <p:par>
                          <p:cTn id="22" fill="hold" nodeType="afterGroup">
                            <p:stCondLst>
                              <p:cond delay="500"/>
                            </p:stCondLst>
                            <p:childTnLst>
                              <p:par>
                                <p:cTn id="23" presetID="9" presetClass="entr" presetSubtype="0" fill="hold" nodeType="afterEffect">
                                  <p:stCondLst>
                                    <p:cond delay="0"/>
                                  </p:stCondLst>
                                  <p:childTnLst>
                                    <p:set>
                                      <p:cBhvr>
                                        <p:cTn id="24" dur="1" fill="hold">
                                          <p:stCondLst>
                                            <p:cond delay="0"/>
                                          </p:stCondLst>
                                        </p:cTn>
                                        <p:tgtEl>
                                          <p:spTgt spid="480438"/>
                                        </p:tgtEl>
                                        <p:attrNameLst>
                                          <p:attrName>style.visibility</p:attrName>
                                        </p:attrNameLst>
                                      </p:cBhvr>
                                      <p:to>
                                        <p:strVal val="visible"/>
                                      </p:to>
                                    </p:set>
                                    <p:animEffect transition="in" filter="dissolve">
                                      <p:cBhvr>
                                        <p:cTn id="25" dur="500"/>
                                        <p:tgtEl>
                                          <p:spTgt spid="48043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80446"/>
                                        </p:tgtEl>
                                        <p:attrNameLst>
                                          <p:attrName>style.visibility</p:attrName>
                                        </p:attrNameLst>
                                      </p:cBhvr>
                                      <p:to>
                                        <p:strVal val="visible"/>
                                      </p:to>
                                    </p:set>
                                    <p:animEffect transition="in" filter="wipe(down)">
                                      <p:cBhvr>
                                        <p:cTn id="30" dur="500"/>
                                        <p:tgtEl>
                                          <p:spTgt spid="480446"/>
                                        </p:tgtEl>
                                      </p:cBhvr>
                                    </p:animEffect>
                                  </p:childTnLst>
                                </p:cTn>
                              </p:par>
                            </p:childTnLst>
                          </p:cTn>
                        </p:par>
                        <p:par>
                          <p:cTn id="31" fill="hold" nodeType="afterGroup">
                            <p:stCondLst>
                              <p:cond delay="500"/>
                            </p:stCondLst>
                            <p:childTnLst>
                              <p:par>
                                <p:cTn id="32" presetID="9" presetClass="entr" presetSubtype="0" fill="hold" nodeType="afterEffect">
                                  <p:stCondLst>
                                    <p:cond delay="0"/>
                                  </p:stCondLst>
                                  <p:childTnLst>
                                    <p:set>
                                      <p:cBhvr>
                                        <p:cTn id="33" dur="1" fill="hold">
                                          <p:stCondLst>
                                            <p:cond delay="0"/>
                                          </p:stCondLst>
                                        </p:cTn>
                                        <p:tgtEl>
                                          <p:spTgt spid="480435"/>
                                        </p:tgtEl>
                                        <p:attrNameLst>
                                          <p:attrName>style.visibility</p:attrName>
                                        </p:attrNameLst>
                                      </p:cBhvr>
                                      <p:to>
                                        <p:strVal val="visible"/>
                                      </p:to>
                                    </p:set>
                                    <p:animEffect transition="in" filter="dissolve">
                                      <p:cBhvr>
                                        <p:cTn id="34" dur="500"/>
                                        <p:tgtEl>
                                          <p:spTgt spid="48043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480447"/>
                                        </p:tgtEl>
                                        <p:attrNameLst>
                                          <p:attrName>style.visibility</p:attrName>
                                        </p:attrNameLst>
                                      </p:cBhvr>
                                      <p:to>
                                        <p:strVal val="visible"/>
                                      </p:to>
                                    </p:set>
                                    <p:animEffect transition="in" filter="dissolve">
                                      <p:cBhvr>
                                        <p:cTn id="39" dur="500"/>
                                        <p:tgtEl>
                                          <p:spTgt spid="480447"/>
                                        </p:tgtEl>
                                      </p:cBhvr>
                                    </p:animEffect>
                                  </p:childTnLst>
                                </p:cTn>
                              </p:par>
                            </p:childTnLst>
                          </p:cTn>
                        </p:par>
                        <p:par>
                          <p:cTn id="40" fill="hold" nodeType="afterGroup">
                            <p:stCondLst>
                              <p:cond delay="500"/>
                            </p:stCondLst>
                            <p:childTnLst>
                              <p:par>
                                <p:cTn id="41" presetID="9" presetClass="entr" presetSubtype="0" fill="hold" nodeType="afterEffect">
                                  <p:stCondLst>
                                    <p:cond delay="0"/>
                                  </p:stCondLst>
                                  <p:childTnLst>
                                    <p:set>
                                      <p:cBhvr>
                                        <p:cTn id="42" dur="1" fill="hold">
                                          <p:stCondLst>
                                            <p:cond delay="0"/>
                                          </p:stCondLst>
                                        </p:cTn>
                                        <p:tgtEl>
                                          <p:spTgt spid="480450"/>
                                        </p:tgtEl>
                                        <p:attrNameLst>
                                          <p:attrName>style.visibility</p:attrName>
                                        </p:attrNameLst>
                                      </p:cBhvr>
                                      <p:to>
                                        <p:strVal val="visible"/>
                                      </p:to>
                                    </p:set>
                                    <p:animEffect transition="in" filter="dissolve">
                                      <p:cBhvr>
                                        <p:cTn id="43" dur="500"/>
                                        <p:tgtEl>
                                          <p:spTgt spid="480450"/>
                                        </p:tgtEl>
                                      </p:cBhvr>
                                    </p:animEffect>
                                  </p:childTnLst>
                                </p:cTn>
                              </p:par>
                            </p:childTnLst>
                          </p:cTn>
                        </p:par>
                        <p:par>
                          <p:cTn id="44" fill="hold" nodeType="afterGroup">
                            <p:stCondLst>
                              <p:cond delay="1000"/>
                            </p:stCondLst>
                            <p:childTnLst>
                              <p:par>
                                <p:cTn id="45" presetID="9" presetClass="entr" presetSubtype="0" fill="hold" grpId="0" nodeType="afterEffect">
                                  <p:stCondLst>
                                    <p:cond delay="0"/>
                                  </p:stCondLst>
                                  <p:childTnLst>
                                    <p:set>
                                      <p:cBhvr>
                                        <p:cTn id="46" dur="1" fill="hold">
                                          <p:stCondLst>
                                            <p:cond delay="0"/>
                                          </p:stCondLst>
                                        </p:cTn>
                                        <p:tgtEl>
                                          <p:spTgt spid="480453"/>
                                        </p:tgtEl>
                                        <p:attrNameLst>
                                          <p:attrName>style.visibility</p:attrName>
                                        </p:attrNameLst>
                                      </p:cBhvr>
                                      <p:to>
                                        <p:strVal val="visible"/>
                                      </p:to>
                                    </p:set>
                                    <p:animEffect transition="in" filter="dissolve">
                                      <p:cBhvr>
                                        <p:cTn id="47" dur="500"/>
                                        <p:tgtEl>
                                          <p:spTgt spid="480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441" grpId="0" animBg="1"/>
      <p:bldP spid="480445" grpId="0" animBg="1"/>
      <p:bldP spid="480446" grpId="0" animBg="1"/>
      <p:bldP spid="4804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4"/>
          <p:cNvSpPr>
            <a:spLocks noChangeArrowheads="1"/>
          </p:cNvSpPr>
          <p:nvPr/>
        </p:nvSpPr>
        <p:spPr bwMode="auto">
          <a:xfrm>
            <a:off x="838200" y="2438400"/>
            <a:ext cx="76200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4800">
                <a:solidFill>
                  <a:srgbClr val="FF0000"/>
                </a:solidFill>
                <a:latin typeface="Arial Black" pitchFamily="34" charset="0"/>
                <a:ea typeface="黑体" pitchFamily="2" charset="-122"/>
              </a:rPr>
              <a:t>I/O</a:t>
            </a:r>
            <a:r>
              <a:rPr lang="zh-CN" altLang="en-US" sz="4800">
                <a:solidFill>
                  <a:srgbClr val="FF0000"/>
                </a:solidFill>
                <a:latin typeface="Arial Black" pitchFamily="34" charset="0"/>
                <a:ea typeface="黑体" pitchFamily="2" charset="-122"/>
              </a:rPr>
              <a:t>系统想给用户提供一个什么样的视图</a:t>
            </a:r>
            <a:r>
              <a:rPr lang="en-US" altLang="zh-CN" sz="4800">
                <a:solidFill>
                  <a:srgbClr val="FF0000"/>
                </a:solidFill>
                <a:latin typeface="Arial Black" pitchFamily="34" charset="0"/>
                <a:ea typeface="黑体" pitchFamily="2" charset="-122"/>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看一段操纵外设的程序</a:t>
            </a:r>
          </a:p>
        </p:txBody>
      </p:sp>
      <p:graphicFrame>
        <p:nvGraphicFramePr>
          <p:cNvPr id="9219" name="Object 3"/>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spid="_x0000_s9323" name="剪辑" r:id="rId3" imgW="2166845" imgH="2287575" progId="MS_ClipArt_Gallery.2">
                  <p:embed/>
                </p:oleObj>
              </mc:Choice>
              <mc:Fallback>
                <p:oleObj name="剪辑" r:id="rId3" imgW="2166845" imgH="2287575"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82308" name="Group 4"/>
          <p:cNvGrpSpPr>
            <a:grpSpLocks/>
          </p:cNvGrpSpPr>
          <p:nvPr/>
        </p:nvGrpSpPr>
        <p:grpSpPr bwMode="auto">
          <a:xfrm>
            <a:off x="0" y="1143000"/>
            <a:ext cx="8153400" cy="2514600"/>
            <a:chOff x="288" y="768"/>
            <a:chExt cx="5136" cy="1824"/>
          </a:xfrm>
        </p:grpSpPr>
        <p:sp>
          <p:nvSpPr>
            <p:cNvPr id="9227" name="Rectangle 5"/>
            <p:cNvSpPr>
              <a:spLocks noChangeArrowheads="1"/>
            </p:cNvSpPr>
            <p:nvPr/>
          </p:nvSpPr>
          <p:spPr bwMode="auto">
            <a:xfrm>
              <a:off x="288" y="768"/>
              <a:ext cx="5136" cy="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a:lnSpc>
                  <a:spcPct val="130000"/>
                </a:lnSpc>
                <a:spcBef>
                  <a:spcPct val="30000"/>
                </a:spcBef>
                <a:buClrTx/>
                <a:buSzPct val="100000"/>
                <a:buFontTx/>
                <a:buNone/>
              </a:pPr>
              <a:r>
                <a:rPr lang="en-US" altLang="zh-CN" sz="2400" dirty="0">
                  <a:solidFill>
                    <a:schemeClr val="accent2"/>
                  </a:solidFill>
                  <a:latin typeface="Courier New" pitchFamily="49" charset="0"/>
                  <a:ea typeface="BatangChe" pitchFamily="49" charset="-127"/>
                </a:rPr>
                <a:t>	</a:t>
              </a:r>
              <a:r>
                <a:rPr lang="en-US" altLang="zh-CN" sz="2400" dirty="0" err="1">
                  <a:latin typeface="Courier New" pitchFamily="49" charset="0"/>
                  <a:ea typeface="BatangChe" pitchFamily="49" charset="-127"/>
                </a:rPr>
                <a:t>int</a:t>
              </a:r>
              <a:r>
                <a:rPr lang="en-US" altLang="zh-CN" sz="2400" dirty="0">
                  <a:latin typeface="Courier New" pitchFamily="49" charset="0"/>
                  <a:ea typeface="BatangChe" pitchFamily="49" charset="-127"/>
                </a:rPr>
                <a:t> </a:t>
              </a:r>
              <a:r>
                <a:rPr lang="en-US" altLang="zh-CN" sz="2400" dirty="0" err="1">
                  <a:latin typeface="Courier New" pitchFamily="49" charset="0"/>
                  <a:ea typeface="BatangChe" pitchFamily="49" charset="-127"/>
                </a:rPr>
                <a:t>fd</a:t>
              </a:r>
              <a:r>
                <a:rPr lang="en-US" altLang="zh-CN" sz="2400" dirty="0">
                  <a:latin typeface="Courier New" pitchFamily="49" charset="0"/>
                  <a:ea typeface="BatangChe" pitchFamily="49" charset="-127"/>
                </a:rPr>
                <a:t> = </a:t>
              </a:r>
              <a:r>
                <a:rPr lang="en-US" altLang="zh-CN" sz="2400" dirty="0">
                  <a:solidFill>
                    <a:srgbClr val="FF0000"/>
                  </a:solidFill>
                  <a:latin typeface="Courier New" pitchFamily="49" charset="0"/>
                  <a:ea typeface="BatangChe" pitchFamily="49" charset="-127"/>
                </a:rPr>
                <a:t>open(“/</a:t>
              </a:r>
              <a:r>
                <a:rPr lang="en-US" altLang="zh-CN" sz="2400" dirty="0" err="1">
                  <a:solidFill>
                    <a:srgbClr val="FF0000"/>
                  </a:solidFill>
                  <a:latin typeface="Courier New" pitchFamily="49" charset="0"/>
                  <a:ea typeface="BatangChe" pitchFamily="49" charset="-127"/>
                </a:rPr>
                <a:t>dev</a:t>
              </a:r>
              <a:r>
                <a:rPr lang="en-US" altLang="zh-CN" sz="2400" dirty="0">
                  <a:solidFill>
                    <a:srgbClr val="FF0000"/>
                  </a:solidFill>
                  <a:latin typeface="Courier New" pitchFamily="49" charset="0"/>
                  <a:ea typeface="BatangChe" pitchFamily="49" charset="-127"/>
                </a:rPr>
                <a:t>/something”);</a:t>
              </a:r>
              <a:r>
                <a:rPr lang="en-US" altLang="zh-CN" sz="2400" dirty="0">
                  <a:latin typeface="Courier New" pitchFamily="49" charset="0"/>
                  <a:ea typeface="BatangChe" pitchFamily="49" charset="-127"/>
                </a:rPr>
                <a:t/>
              </a:r>
              <a:br>
                <a:rPr lang="en-US" altLang="zh-CN" sz="2400" dirty="0">
                  <a:latin typeface="Courier New" pitchFamily="49" charset="0"/>
                  <a:ea typeface="BatangChe" pitchFamily="49" charset="-127"/>
                </a:rPr>
              </a:br>
              <a:r>
                <a:rPr lang="en-US" altLang="zh-CN" sz="2400" dirty="0">
                  <a:latin typeface="Courier New" pitchFamily="49" charset="0"/>
                  <a:ea typeface="BatangChe" pitchFamily="49" charset="-127"/>
                </a:rPr>
                <a:t>	for (</a:t>
              </a:r>
              <a:r>
                <a:rPr lang="en-US" altLang="zh-CN" sz="2400" dirty="0" err="1">
                  <a:latin typeface="Courier New" pitchFamily="49" charset="0"/>
                  <a:ea typeface="BatangChe" pitchFamily="49" charset="-127"/>
                </a:rPr>
                <a:t>int</a:t>
              </a:r>
              <a:r>
                <a:rPr lang="en-US" altLang="zh-CN" sz="2400" dirty="0">
                  <a:latin typeface="Courier New" pitchFamily="49" charset="0"/>
                  <a:ea typeface="BatangChe" pitchFamily="49" charset="-127"/>
                </a:rPr>
                <a:t> </a:t>
              </a:r>
              <a:r>
                <a:rPr lang="en-US" altLang="zh-CN" sz="2400" dirty="0" err="1">
                  <a:latin typeface="Courier New" pitchFamily="49" charset="0"/>
                  <a:ea typeface="BatangChe" pitchFamily="49" charset="-127"/>
                </a:rPr>
                <a:t>i</a:t>
              </a:r>
              <a:r>
                <a:rPr lang="en-US" altLang="zh-CN" sz="2400" dirty="0">
                  <a:latin typeface="Courier New" pitchFamily="49" charset="0"/>
                  <a:ea typeface="BatangChe" pitchFamily="49" charset="-127"/>
                </a:rPr>
                <a:t> = 0; </a:t>
              </a:r>
              <a:r>
                <a:rPr lang="en-US" altLang="zh-CN" sz="2400" dirty="0" err="1">
                  <a:latin typeface="Courier New" pitchFamily="49" charset="0"/>
                  <a:ea typeface="BatangChe" pitchFamily="49" charset="-127"/>
                </a:rPr>
                <a:t>i</a:t>
              </a:r>
              <a:r>
                <a:rPr lang="en-US" altLang="zh-CN" sz="2400" dirty="0">
                  <a:latin typeface="Courier New" pitchFamily="49" charset="0"/>
                  <a:ea typeface="BatangChe" pitchFamily="49" charset="-127"/>
                </a:rPr>
                <a:t> &lt; 10; </a:t>
              </a:r>
              <a:r>
                <a:rPr lang="en-US" altLang="zh-CN" sz="2400" dirty="0" err="1">
                  <a:latin typeface="Courier New" pitchFamily="49" charset="0"/>
                  <a:ea typeface="BatangChe" pitchFamily="49" charset="-127"/>
                </a:rPr>
                <a:t>i</a:t>
              </a:r>
              <a:r>
                <a:rPr lang="en-US" altLang="zh-CN" sz="2400" dirty="0">
                  <a:latin typeface="Courier New" pitchFamily="49" charset="0"/>
                  <a:ea typeface="BatangChe" pitchFamily="49" charset="-127"/>
                </a:rPr>
                <a:t>++) {</a:t>
              </a:r>
              <a:br>
                <a:rPr lang="en-US" altLang="zh-CN" sz="2400" dirty="0">
                  <a:latin typeface="Courier New" pitchFamily="49" charset="0"/>
                  <a:ea typeface="BatangChe" pitchFamily="49" charset="-127"/>
                </a:rPr>
              </a:br>
              <a:r>
                <a:rPr lang="en-US" altLang="zh-CN" sz="2400" dirty="0">
                  <a:latin typeface="Courier New" pitchFamily="49" charset="0"/>
                  <a:ea typeface="BatangChe" pitchFamily="49" charset="-127"/>
                </a:rPr>
                <a:t>		</a:t>
              </a:r>
              <a:r>
                <a:rPr lang="en-US" altLang="zh-CN" sz="2400" dirty="0" err="1">
                  <a:solidFill>
                    <a:srgbClr val="FF0000"/>
                  </a:solidFill>
                  <a:latin typeface="Courier New" pitchFamily="49" charset="0"/>
                  <a:ea typeface="BatangChe" pitchFamily="49" charset="-127"/>
                </a:rPr>
                <a:t>fprintf</a:t>
              </a:r>
              <a:r>
                <a:rPr lang="en-US" altLang="zh-CN" sz="2400" dirty="0">
                  <a:solidFill>
                    <a:srgbClr val="FF0000"/>
                  </a:solidFill>
                  <a:latin typeface="Courier New" pitchFamily="49" charset="0"/>
                  <a:ea typeface="BatangChe" pitchFamily="49" charset="-127"/>
                </a:rPr>
                <a:t>(</a:t>
              </a:r>
              <a:r>
                <a:rPr lang="en-US" altLang="zh-CN" sz="2400" dirty="0" err="1">
                  <a:solidFill>
                    <a:srgbClr val="FF0000"/>
                  </a:solidFill>
                  <a:latin typeface="Courier New" pitchFamily="49" charset="0"/>
                  <a:ea typeface="BatangChe" pitchFamily="49" charset="-127"/>
                </a:rPr>
                <a:t>fd</a:t>
              </a:r>
              <a:r>
                <a:rPr lang="en-US" altLang="zh-CN" sz="2400" dirty="0">
                  <a:latin typeface="Courier New" pitchFamily="49" charset="0"/>
                  <a:ea typeface="BatangChe" pitchFamily="49" charset="-127"/>
                </a:rPr>
                <a:t>,”Count %d\n”,</a:t>
              </a:r>
              <a:r>
                <a:rPr lang="en-US" altLang="zh-CN" sz="2400" dirty="0" err="1">
                  <a:latin typeface="Courier New" pitchFamily="49" charset="0"/>
                  <a:ea typeface="BatangChe" pitchFamily="49" charset="-127"/>
                </a:rPr>
                <a:t>i</a:t>
              </a:r>
              <a:r>
                <a:rPr lang="en-US" altLang="zh-CN" sz="2400" dirty="0">
                  <a:latin typeface="Courier New" pitchFamily="49" charset="0"/>
                  <a:ea typeface="BatangChe" pitchFamily="49" charset="-127"/>
                </a:rPr>
                <a:t>);</a:t>
              </a:r>
              <a:br>
                <a:rPr lang="en-US" altLang="zh-CN" sz="2400" dirty="0">
                  <a:latin typeface="Courier New" pitchFamily="49" charset="0"/>
                  <a:ea typeface="BatangChe" pitchFamily="49" charset="-127"/>
                </a:rPr>
              </a:br>
              <a:r>
                <a:rPr lang="en-US" altLang="zh-CN" sz="2400" dirty="0">
                  <a:latin typeface="Courier New" pitchFamily="49" charset="0"/>
                  <a:ea typeface="BatangChe" pitchFamily="49" charset="-127"/>
                </a:rPr>
                <a:t>	}</a:t>
              </a:r>
              <a:br>
                <a:rPr lang="en-US" altLang="zh-CN" sz="2400" dirty="0">
                  <a:latin typeface="Courier New" pitchFamily="49" charset="0"/>
                  <a:ea typeface="BatangChe" pitchFamily="49" charset="-127"/>
                </a:rPr>
              </a:br>
              <a:r>
                <a:rPr lang="en-US" altLang="zh-CN" sz="2400" dirty="0">
                  <a:latin typeface="Courier New" pitchFamily="49" charset="0"/>
                  <a:ea typeface="BatangChe" pitchFamily="49" charset="-127"/>
                </a:rPr>
                <a:t>	</a:t>
              </a:r>
              <a:r>
                <a:rPr lang="en-US" altLang="zh-CN" sz="2400" dirty="0">
                  <a:solidFill>
                    <a:srgbClr val="FF0000"/>
                  </a:solidFill>
                  <a:latin typeface="Courier New" pitchFamily="49" charset="0"/>
                  <a:ea typeface="BatangChe" pitchFamily="49" charset="-127"/>
                </a:rPr>
                <a:t>close(</a:t>
              </a:r>
              <a:r>
                <a:rPr lang="en-US" altLang="zh-CN" sz="2400" dirty="0" err="1">
                  <a:solidFill>
                    <a:srgbClr val="FF0000"/>
                  </a:solidFill>
                  <a:latin typeface="Courier New" pitchFamily="49" charset="0"/>
                  <a:ea typeface="BatangChe" pitchFamily="49" charset="-127"/>
                </a:rPr>
                <a:t>fd</a:t>
              </a:r>
              <a:r>
                <a:rPr lang="en-US" altLang="zh-CN" sz="2400" dirty="0">
                  <a:latin typeface="Courier New" pitchFamily="49" charset="0"/>
                  <a:ea typeface="BatangChe" pitchFamily="49" charset="-127"/>
                </a:rPr>
                <a:t>);</a:t>
              </a:r>
            </a:p>
          </p:txBody>
        </p:sp>
        <p:sp>
          <p:nvSpPr>
            <p:cNvPr id="9228" name="Rectangle 6"/>
            <p:cNvSpPr>
              <a:spLocks noChangeArrowheads="1"/>
            </p:cNvSpPr>
            <p:nvPr/>
          </p:nvSpPr>
          <p:spPr bwMode="auto">
            <a:xfrm>
              <a:off x="720" y="816"/>
              <a:ext cx="4656" cy="1776"/>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grpSp>
        <p:nvGrpSpPr>
          <p:cNvPr id="482311" name="Group 7"/>
          <p:cNvGrpSpPr>
            <a:grpSpLocks/>
          </p:cNvGrpSpPr>
          <p:nvPr/>
        </p:nvGrpSpPr>
        <p:grpSpPr bwMode="auto">
          <a:xfrm>
            <a:off x="685800" y="3816350"/>
            <a:ext cx="7543800" cy="1114425"/>
            <a:chOff x="624" y="3680"/>
            <a:chExt cx="4752" cy="702"/>
          </a:xfrm>
        </p:grpSpPr>
        <p:sp>
          <p:nvSpPr>
            <p:cNvPr id="9225" name="Rectangle 8"/>
            <p:cNvSpPr>
              <a:spLocks noChangeArrowheads="1"/>
            </p:cNvSpPr>
            <p:nvPr/>
          </p:nvSpPr>
          <p:spPr bwMode="auto">
            <a:xfrm>
              <a:off x="624" y="3680"/>
              <a:ext cx="4752" cy="7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en-US" altLang="zh-CN" sz="2400"/>
                <a:t>(1) </a:t>
              </a:r>
              <a:r>
                <a:rPr lang="zh-CN" altLang="en-US" sz="2400"/>
                <a:t>不论什么设备都是</a:t>
              </a:r>
              <a:r>
                <a:rPr lang="en-US" altLang="zh-CN" sz="2400"/>
                <a:t>open, read, write, close</a:t>
              </a:r>
            </a:p>
            <a:p>
              <a:pPr lvl="1" eaLnBrk="1" hangingPunct="1">
                <a:lnSpc>
                  <a:spcPct val="140000"/>
                </a:lnSpc>
                <a:spcBef>
                  <a:spcPct val="0"/>
                </a:spcBef>
                <a:buClrTx/>
                <a:buSzTx/>
                <a:buFontTx/>
                <a:buNone/>
              </a:pPr>
              <a:r>
                <a:rPr lang="zh-CN" altLang="en-US" sz="2400">
                  <a:solidFill>
                    <a:srgbClr val="FF0000"/>
                  </a:solidFill>
                </a:rPr>
                <a:t>操作系统为用户提供统一的接口</a:t>
              </a:r>
              <a:r>
                <a:rPr lang="en-US" altLang="zh-CN" sz="2400">
                  <a:solidFill>
                    <a:srgbClr val="FF0000"/>
                  </a:solidFill>
                </a:rPr>
                <a:t>!</a:t>
              </a:r>
              <a:endParaRPr lang="en-US" altLang="zh-CN" sz="1800" b="0">
                <a:solidFill>
                  <a:srgbClr val="FF0000"/>
                </a:solidFill>
              </a:endParaRPr>
            </a:p>
          </p:txBody>
        </p:sp>
        <p:pic>
          <p:nvPicPr>
            <p:cNvPr id="9226" name="Picture 9" descr="j01158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2314" name="Group 10"/>
          <p:cNvGrpSpPr>
            <a:grpSpLocks/>
          </p:cNvGrpSpPr>
          <p:nvPr/>
        </p:nvGrpSpPr>
        <p:grpSpPr bwMode="auto">
          <a:xfrm>
            <a:off x="685800" y="4981575"/>
            <a:ext cx="7543800" cy="1114425"/>
            <a:chOff x="624" y="3680"/>
            <a:chExt cx="4752" cy="702"/>
          </a:xfrm>
        </p:grpSpPr>
        <p:sp>
          <p:nvSpPr>
            <p:cNvPr id="9223" name="Rectangle 11"/>
            <p:cNvSpPr>
              <a:spLocks noChangeArrowheads="1"/>
            </p:cNvSpPr>
            <p:nvPr/>
          </p:nvSpPr>
          <p:spPr bwMode="auto">
            <a:xfrm>
              <a:off x="624" y="3680"/>
              <a:ext cx="4752" cy="7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en-US" altLang="zh-CN" sz="2400"/>
                <a:t>(2) </a:t>
              </a:r>
              <a:r>
                <a:rPr lang="zh-CN" altLang="en-US" sz="2400"/>
                <a:t>不同的设备对应不同的文件</a:t>
              </a:r>
              <a:r>
                <a:rPr lang="en-US" altLang="zh-CN" sz="2400"/>
                <a:t>(</a:t>
              </a:r>
              <a:r>
                <a:rPr lang="zh-CN" altLang="en-US" sz="2400"/>
                <a:t>设备文件</a:t>
              </a:r>
              <a:r>
                <a:rPr lang="en-US" altLang="zh-CN" sz="2400"/>
                <a:t>)</a:t>
              </a:r>
            </a:p>
            <a:p>
              <a:pPr lvl="1" eaLnBrk="1" hangingPunct="1">
                <a:lnSpc>
                  <a:spcPct val="140000"/>
                </a:lnSpc>
                <a:spcBef>
                  <a:spcPct val="0"/>
                </a:spcBef>
                <a:buClrTx/>
                <a:buSzTx/>
                <a:buFontTx/>
                <a:buNone/>
              </a:pPr>
              <a:r>
                <a:rPr lang="zh-CN" altLang="en-US" sz="2400">
                  <a:solidFill>
                    <a:srgbClr val="FF0000"/>
                  </a:solidFill>
                </a:rPr>
                <a:t>设备文件中存放了设备的属性</a:t>
              </a:r>
              <a:r>
                <a:rPr lang="en-US" altLang="zh-CN" sz="2400">
                  <a:solidFill>
                    <a:srgbClr val="FF0000"/>
                  </a:solidFill>
                </a:rPr>
                <a:t>!</a:t>
              </a:r>
              <a:endParaRPr lang="en-US" altLang="zh-CN" sz="1800" b="0">
                <a:solidFill>
                  <a:srgbClr val="FF0000"/>
                </a:solidFill>
              </a:endParaRPr>
            </a:p>
          </p:txBody>
        </p:sp>
        <p:pic>
          <p:nvPicPr>
            <p:cNvPr id="9224" name="Picture 12" descr="j01158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82308"/>
                                        </p:tgtEl>
                                        <p:attrNameLst>
                                          <p:attrName>style.visibility</p:attrName>
                                        </p:attrNameLst>
                                      </p:cBhvr>
                                      <p:to>
                                        <p:strVal val="visible"/>
                                      </p:to>
                                    </p:set>
                                    <p:animEffect transition="in" filter="dissolve">
                                      <p:cBhvr>
                                        <p:cTn id="7" dur="500"/>
                                        <p:tgtEl>
                                          <p:spTgt spid="4823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82311"/>
                                        </p:tgtEl>
                                        <p:attrNameLst>
                                          <p:attrName>style.visibility</p:attrName>
                                        </p:attrNameLst>
                                      </p:cBhvr>
                                      <p:to>
                                        <p:strVal val="visible"/>
                                      </p:to>
                                    </p:set>
                                    <p:animEffect transition="in" filter="dissolve">
                                      <p:cBhvr>
                                        <p:cTn id="12" dur="500"/>
                                        <p:tgtEl>
                                          <p:spTgt spid="4823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82314"/>
                                        </p:tgtEl>
                                        <p:attrNameLst>
                                          <p:attrName>style.visibility</p:attrName>
                                        </p:attrNameLst>
                                      </p:cBhvr>
                                      <p:to>
                                        <p:strVal val="visible"/>
                                      </p:to>
                                    </p:set>
                                    <p:animEffect transition="in" filter="dissolve">
                                      <p:cBhvr>
                                        <p:cTn id="17" dur="500"/>
                                        <p:tgtEl>
                                          <p:spTgt spid="482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AutoShape 2"/>
          <p:cNvSpPr>
            <a:spLocks noChangeArrowheads="1"/>
          </p:cNvSpPr>
          <p:nvPr/>
        </p:nvSpPr>
        <p:spPr bwMode="auto">
          <a:xfrm>
            <a:off x="2203645" y="4572000"/>
            <a:ext cx="4038600" cy="1981200"/>
          </a:xfrm>
          <a:prstGeom prst="cube">
            <a:avLst>
              <a:gd name="adj" fmla="val 6951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83331" name="AutoShape 3"/>
          <p:cNvSpPr>
            <a:spLocks noChangeArrowheads="1"/>
          </p:cNvSpPr>
          <p:nvPr/>
        </p:nvSpPr>
        <p:spPr bwMode="auto">
          <a:xfrm>
            <a:off x="4642045" y="4572000"/>
            <a:ext cx="4114800" cy="1981200"/>
          </a:xfrm>
          <a:prstGeom prst="cube">
            <a:avLst>
              <a:gd name="adj" fmla="val 6951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83332" name="AutoShape 4"/>
          <p:cNvSpPr>
            <a:spLocks noChangeArrowheads="1"/>
          </p:cNvSpPr>
          <p:nvPr/>
        </p:nvSpPr>
        <p:spPr bwMode="auto">
          <a:xfrm>
            <a:off x="2203645" y="4100513"/>
            <a:ext cx="3810000" cy="1981200"/>
          </a:xfrm>
          <a:prstGeom prst="cube">
            <a:avLst>
              <a:gd name="adj" fmla="val 6951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83333" name="AutoShape 5"/>
          <p:cNvSpPr>
            <a:spLocks noChangeArrowheads="1"/>
          </p:cNvSpPr>
          <p:nvPr/>
        </p:nvSpPr>
        <p:spPr bwMode="auto">
          <a:xfrm>
            <a:off x="4642045" y="4100513"/>
            <a:ext cx="4114800" cy="1981200"/>
          </a:xfrm>
          <a:prstGeom prst="cube">
            <a:avLst>
              <a:gd name="adj" fmla="val 6951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0246" name="Rectangle 6"/>
          <p:cNvSpPr>
            <a:spLocks noGrp="1" noChangeArrowheads="1"/>
          </p:cNvSpPr>
          <p:nvPr>
            <p:ph type="title"/>
          </p:nvPr>
        </p:nvSpPr>
        <p:spPr>
          <a:xfrm>
            <a:off x="679645" y="304800"/>
            <a:ext cx="7848600" cy="676275"/>
          </a:xfrm>
        </p:spPr>
        <p:txBody>
          <a:bodyPr/>
          <a:lstStyle/>
          <a:p>
            <a:pPr eaLnBrk="1" hangingPunct="1"/>
            <a:r>
              <a:rPr lang="zh-CN" altLang="en-US" dirty="0" smtClean="0"/>
              <a:t>显然操作系统将完成</a:t>
            </a:r>
            <a:r>
              <a:rPr lang="en-US" altLang="zh-CN" dirty="0" smtClean="0"/>
              <a:t>…</a:t>
            </a:r>
          </a:p>
        </p:txBody>
      </p:sp>
      <p:sp>
        <p:nvSpPr>
          <p:cNvPr id="483335" name="AutoShape 7"/>
          <p:cNvSpPr>
            <a:spLocks noChangeArrowheads="1"/>
          </p:cNvSpPr>
          <p:nvPr/>
        </p:nvSpPr>
        <p:spPr bwMode="auto">
          <a:xfrm>
            <a:off x="2279845" y="2424113"/>
            <a:ext cx="4191000" cy="2590800"/>
          </a:xfrm>
          <a:prstGeom prst="cube">
            <a:avLst>
              <a:gd name="adj" fmla="val 6951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83336" name="Text Box 8"/>
          <p:cNvSpPr txBox="1">
            <a:spLocks noChangeArrowheads="1"/>
          </p:cNvSpPr>
          <p:nvPr/>
        </p:nvSpPr>
        <p:spPr bwMode="auto">
          <a:xfrm>
            <a:off x="2327470" y="4205288"/>
            <a:ext cx="1066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键盘命令</a:t>
            </a:r>
          </a:p>
        </p:txBody>
      </p:sp>
      <p:sp>
        <p:nvSpPr>
          <p:cNvPr id="483337" name="AutoShape 9"/>
          <p:cNvSpPr>
            <a:spLocks noChangeArrowheads="1"/>
          </p:cNvSpPr>
          <p:nvPr/>
        </p:nvSpPr>
        <p:spPr bwMode="auto">
          <a:xfrm>
            <a:off x="4648200" y="2424113"/>
            <a:ext cx="4343400" cy="2590800"/>
          </a:xfrm>
          <a:prstGeom prst="cube">
            <a:avLst>
              <a:gd name="adj" fmla="val 6951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endParaRPr lang="zh-CN" altLang="zh-CN" sz="2400" b="0"/>
          </a:p>
        </p:txBody>
      </p:sp>
      <p:grpSp>
        <p:nvGrpSpPr>
          <p:cNvPr id="483338" name="Group 10"/>
          <p:cNvGrpSpPr>
            <a:grpSpLocks/>
          </p:cNvGrpSpPr>
          <p:nvPr/>
        </p:nvGrpSpPr>
        <p:grpSpPr bwMode="auto">
          <a:xfrm>
            <a:off x="1898845" y="1143000"/>
            <a:ext cx="7010400" cy="2362200"/>
            <a:chOff x="1008" y="711"/>
            <a:chExt cx="4416" cy="1488"/>
          </a:xfrm>
        </p:grpSpPr>
        <p:sp>
          <p:nvSpPr>
            <p:cNvPr id="10278" name="AutoShape 11"/>
            <p:cNvSpPr>
              <a:spLocks noChangeArrowheads="1"/>
            </p:cNvSpPr>
            <p:nvPr/>
          </p:nvSpPr>
          <p:spPr bwMode="auto">
            <a:xfrm>
              <a:off x="1248" y="711"/>
              <a:ext cx="4176" cy="1488"/>
            </a:xfrm>
            <a:prstGeom prst="cube">
              <a:avLst>
                <a:gd name="adj" fmla="val 6951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0279" name="Text Box 12"/>
            <p:cNvSpPr txBox="1">
              <a:spLocks noChangeArrowheads="1"/>
            </p:cNvSpPr>
            <p:nvPr/>
          </p:nvSpPr>
          <p:spPr bwMode="auto">
            <a:xfrm rot="-2714947">
              <a:off x="4248" y="1263"/>
              <a:ext cx="13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dirty="0">
                  <a:solidFill>
                    <a:srgbClr val="FF0000"/>
                  </a:solidFill>
                </a:rPr>
                <a:t>系统调用接口</a:t>
              </a:r>
            </a:p>
          </p:txBody>
        </p:sp>
        <p:sp>
          <p:nvSpPr>
            <p:cNvPr id="10280" name="Text Box 13"/>
            <p:cNvSpPr txBox="1">
              <a:spLocks noChangeArrowheads="1"/>
            </p:cNvSpPr>
            <p:nvPr/>
          </p:nvSpPr>
          <p:spPr bwMode="auto">
            <a:xfrm>
              <a:off x="1008" y="1815"/>
              <a:ext cx="35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t>open()</a:t>
              </a:r>
              <a:r>
                <a:rPr lang="zh-CN" altLang="en-US" sz="2400"/>
                <a:t>，</a:t>
              </a:r>
              <a:r>
                <a:rPr lang="en-US" altLang="zh-CN" sz="2400"/>
                <a:t>read()</a:t>
              </a:r>
              <a:r>
                <a:rPr lang="zh-CN" altLang="en-US" sz="2400"/>
                <a:t>，</a:t>
              </a:r>
              <a:r>
                <a:rPr lang="en-US" altLang="zh-CN" sz="2400"/>
                <a:t>write()</a:t>
              </a:r>
              <a:r>
                <a:rPr lang="zh-CN" altLang="en-US" sz="2400"/>
                <a:t>，</a:t>
              </a:r>
              <a:r>
                <a:rPr lang="en-US" altLang="zh-CN" sz="2400"/>
                <a:t>close()</a:t>
              </a:r>
            </a:p>
          </p:txBody>
        </p:sp>
      </p:grpSp>
      <p:pic>
        <p:nvPicPr>
          <p:cNvPr id="483342" name="Picture 14" descr="j02920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3445" y="1433513"/>
            <a:ext cx="9906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3343" name="Text Box 15"/>
          <p:cNvSpPr txBox="1">
            <a:spLocks noChangeArrowheads="1"/>
          </p:cNvSpPr>
          <p:nvPr/>
        </p:nvSpPr>
        <p:spPr bwMode="auto">
          <a:xfrm>
            <a:off x="4794445" y="4192588"/>
            <a:ext cx="83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磁盘命令</a:t>
            </a:r>
          </a:p>
        </p:txBody>
      </p:sp>
      <p:sp>
        <p:nvSpPr>
          <p:cNvPr id="483344" name="Text Box 16"/>
          <p:cNvSpPr txBox="1">
            <a:spLocks noChangeArrowheads="1"/>
          </p:cNvSpPr>
          <p:nvPr/>
        </p:nvSpPr>
        <p:spPr bwMode="auto">
          <a:xfrm rot="-2714947">
            <a:off x="6966145" y="3342115"/>
            <a:ext cx="2209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dirty="0">
                <a:solidFill>
                  <a:srgbClr val="FF0000"/>
                </a:solidFill>
              </a:rPr>
              <a:t>设备</a:t>
            </a:r>
            <a:r>
              <a:rPr lang="zh-CN" altLang="en-US" sz="2400" dirty="0" smtClean="0">
                <a:solidFill>
                  <a:srgbClr val="FF0000"/>
                </a:solidFill>
              </a:rPr>
              <a:t>驱动</a:t>
            </a:r>
            <a:r>
              <a:rPr lang="en-US" altLang="zh-CN" sz="2400" dirty="0" smtClean="0">
                <a:solidFill>
                  <a:srgbClr val="FF0000"/>
                </a:solidFill>
              </a:rPr>
              <a:t>/</a:t>
            </a:r>
            <a:r>
              <a:rPr lang="zh-CN" altLang="en-US" sz="2400" dirty="0" smtClean="0">
                <a:solidFill>
                  <a:srgbClr val="FF0000"/>
                </a:solidFill>
              </a:rPr>
              <a:t>中断服务程序</a:t>
            </a:r>
            <a:endParaRPr lang="zh-CN" altLang="en-US" sz="2400" dirty="0">
              <a:solidFill>
                <a:srgbClr val="FF0000"/>
              </a:solidFill>
            </a:endParaRPr>
          </a:p>
        </p:txBody>
      </p:sp>
      <p:sp>
        <p:nvSpPr>
          <p:cNvPr id="483345" name="Freeform 17"/>
          <p:cNvSpPr>
            <a:spLocks/>
          </p:cNvSpPr>
          <p:nvPr/>
        </p:nvSpPr>
        <p:spPr bwMode="auto">
          <a:xfrm>
            <a:off x="3041845" y="4024313"/>
            <a:ext cx="1066800" cy="228600"/>
          </a:xfrm>
          <a:custGeom>
            <a:avLst/>
            <a:gdLst>
              <a:gd name="T0" fmla="*/ 2147483647 w 400"/>
              <a:gd name="T1" fmla="*/ 0 h 144"/>
              <a:gd name="T2" fmla="*/ 455224896 w 400"/>
              <a:gd name="T3" fmla="*/ 120967500 h 144"/>
              <a:gd name="T4" fmla="*/ 113806224 w 400"/>
              <a:gd name="T5" fmla="*/ 362902500 h 144"/>
              <a:gd name="T6" fmla="*/ 0 60000 65536"/>
              <a:gd name="T7" fmla="*/ 0 60000 65536"/>
              <a:gd name="T8" fmla="*/ 0 60000 65536"/>
            </a:gdLst>
            <a:ahLst/>
            <a:cxnLst>
              <a:cxn ang="T6">
                <a:pos x="T0" y="T1"/>
              </a:cxn>
              <a:cxn ang="T7">
                <a:pos x="T2" y="T3"/>
              </a:cxn>
              <a:cxn ang="T8">
                <a:pos x="T4" y="T5"/>
              </a:cxn>
            </a:cxnLst>
            <a:rect l="0" t="0" r="r" b="b"/>
            <a:pathLst>
              <a:path w="400" h="144">
                <a:moveTo>
                  <a:pt x="400" y="0"/>
                </a:moveTo>
                <a:cubicBezTo>
                  <a:pt x="264" y="12"/>
                  <a:pt x="128" y="24"/>
                  <a:pt x="64" y="48"/>
                </a:cubicBezTo>
                <a:cubicBezTo>
                  <a:pt x="0" y="72"/>
                  <a:pt x="8" y="108"/>
                  <a:pt x="16" y="144"/>
                </a:cubicBezTo>
              </a:path>
            </a:pathLst>
          </a:custGeom>
          <a:noFill/>
          <a:ln w="38100"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3346" name="Freeform 18"/>
          <p:cNvSpPr>
            <a:spLocks/>
          </p:cNvSpPr>
          <p:nvPr/>
        </p:nvSpPr>
        <p:spPr bwMode="auto">
          <a:xfrm>
            <a:off x="4261045" y="3998913"/>
            <a:ext cx="1346200" cy="330200"/>
          </a:xfrm>
          <a:custGeom>
            <a:avLst/>
            <a:gdLst>
              <a:gd name="T0" fmla="*/ 0 w 848"/>
              <a:gd name="T1" fmla="*/ 40322500 h 208"/>
              <a:gd name="T2" fmla="*/ 846772500 w 848"/>
              <a:gd name="T3" fmla="*/ 40322500 h 208"/>
              <a:gd name="T4" fmla="*/ 1935480000 w 848"/>
              <a:gd name="T5" fmla="*/ 282257500 h 208"/>
              <a:gd name="T6" fmla="*/ 2056447500 w 848"/>
              <a:gd name="T7" fmla="*/ 524192500 h 2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48" h="208">
                <a:moveTo>
                  <a:pt x="0" y="16"/>
                </a:moveTo>
                <a:cubicBezTo>
                  <a:pt x="104" y="8"/>
                  <a:pt x="208" y="0"/>
                  <a:pt x="336" y="16"/>
                </a:cubicBezTo>
                <a:cubicBezTo>
                  <a:pt x="464" y="32"/>
                  <a:pt x="688" y="80"/>
                  <a:pt x="768" y="112"/>
                </a:cubicBezTo>
                <a:cubicBezTo>
                  <a:pt x="848" y="144"/>
                  <a:pt x="832" y="176"/>
                  <a:pt x="816" y="208"/>
                </a:cubicBezTo>
              </a:path>
            </a:pathLst>
          </a:custGeom>
          <a:noFill/>
          <a:ln w="38100"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83347" name="Group 19"/>
          <p:cNvGrpSpPr>
            <a:grpSpLocks/>
          </p:cNvGrpSpPr>
          <p:nvPr/>
        </p:nvGrpSpPr>
        <p:grpSpPr bwMode="auto">
          <a:xfrm>
            <a:off x="755845" y="3262313"/>
            <a:ext cx="5486400" cy="1219200"/>
            <a:chOff x="288" y="2055"/>
            <a:chExt cx="2880" cy="768"/>
          </a:xfrm>
        </p:grpSpPr>
        <p:grpSp>
          <p:nvGrpSpPr>
            <p:cNvPr id="10272" name="Group 20"/>
            <p:cNvGrpSpPr>
              <a:grpSpLocks/>
            </p:cNvGrpSpPr>
            <p:nvPr/>
          </p:nvGrpSpPr>
          <p:grpSpPr bwMode="auto">
            <a:xfrm>
              <a:off x="288" y="2055"/>
              <a:ext cx="768" cy="768"/>
              <a:chOff x="240" y="2928"/>
              <a:chExt cx="768" cy="768"/>
            </a:xfrm>
          </p:grpSpPr>
          <p:sp>
            <p:nvSpPr>
              <p:cNvPr id="10276" name="Text Box 21"/>
              <p:cNvSpPr txBox="1">
                <a:spLocks noChangeArrowheads="1"/>
              </p:cNvSpPr>
              <p:nvPr/>
            </p:nvSpPr>
            <p:spPr bwMode="auto">
              <a:xfrm>
                <a:off x="240" y="3024"/>
                <a:ext cx="76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dirty="0">
                    <a:solidFill>
                      <a:srgbClr val="FF0000"/>
                    </a:solidFill>
                  </a:rPr>
                  <a:t>设备属性数据</a:t>
                </a:r>
              </a:p>
            </p:txBody>
          </p:sp>
          <p:sp>
            <p:nvSpPr>
              <p:cNvPr id="10277" name="AutoShape 22"/>
              <p:cNvSpPr>
                <a:spLocks noChangeArrowheads="1"/>
              </p:cNvSpPr>
              <p:nvPr/>
            </p:nvSpPr>
            <p:spPr bwMode="auto">
              <a:xfrm>
                <a:off x="240" y="2928"/>
                <a:ext cx="720" cy="768"/>
              </a:xfrm>
              <a:prstGeom prst="foldedCorner">
                <a:avLst>
                  <a:gd name="adj" fmla="val 125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sp>
          <p:nvSpPr>
            <p:cNvPr id="10273" name="Freeform 23"/>
            <p:cNvSpPr>
              <a:spLocks/>
            </p:cNvSpPr>
            <p:nvPr/>
          </p:nvSpPr>
          <p:spPr bwMode="auto">
            <a:xfrm>
              <a:off x="960" y="2391"/>
              <a:ext cx="1200" cy="48"/>
            </a:xfrm>
            <a:custGeom>
              <a:avLst/>
              <a:gdLst>
                <a:gd name="T0" fmla="*/ 0 w 1296"/>
                <a:gd name="T1" fmla="*/ 41 h 56"/>
                <a:gd name="T2" fmla="*/ 576 w 1296"/>
                <a:gd name="T3" fmla="*/ 6 h 56"/>
                <a:gd name="T4" fmla="*/ 1111 w 1296"/>
                <a:gd name="T5" fmla="*/ 6 h 56"/>
                <a:gd name="T6" fmla="*/ 0 60000 65536"/>
                <a:gd name="T7" fmla="*/ 0 60000 65536"/>
                <a:gd name="T8" fmla="*/ 0 60000 65536"/>
              </a:gdLst>
              <a:ahLst/>
              <a:cxnLst>
                <a:cxn ang="T6">
                  <a:pos x="T0" y="T1"/>
                </a:cxn>
                <a:cxn ang="T7">
                  <a:pos x="T2" y="T3"/>
                </a:cxn>
                <a:cxn ang="T8">
                  <a:pos x="T4" y="T5"/>
                </a:cxn>
              </a:cxnLst>
              <a:rect l="0" t="0" r="r" b="b"/>
              <a:pathLst>
                <a:path w="1296" h="56">
                  <a:moveTo>
                    <a:pt x="0" y="56"/>
                  </a:moveTo>
                  <a:cubicBezTo>
                    <a:pt x="228" y="36"/>
                    <a:pt x="456" y="16"/>
                    <a:pt x="672" y="8"/>
                  </a:cubicBezTo>
                  <a:cubicBezTo>
                    <a:pt x="888" y="0"/>
                    <a:pt x="1092" y="4"/>
                    <a:pt x="1296" y="8"/>
                  </a:cubicBezTo>
                </a:path>
              </a:pathLst>
            </a:custGeom>
            <a:noFill/>
            <a:ln w="38100"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4" name="Freeform 24"/>
            <p:cNvSpPr>
              <a:spLocks/>
            </p:cNvSpPr>
            <p:nvPr/>
          </p:nvSpPr>
          <p:spPr bwMode="auto">
            <a:xfrm>
              <a:off x="2544" y="2103"/>
              <a:ext cx="288" cy="192"/>
            </a:xfrm>
            <a:custGeom>
              <a:avLst/>
              <a:gdLst>
                <a:gd name="T0" fmla="*/ 288 w 288"/>
                <a:gd name="T1" fmla="*/ 0 h 240"/>
                <a:gd name="T2" fmla="*/ 144 w 288"/>
                <a:gd name="T3" fmla="*/ 123 h 240"/>
                <a:gd name="T4" fmla="*/ 0 w 288"/>
                <a:gd name="T5" fmla="*/ 154 h 240"/>
                <a:gd name="T6" fmla="*/ 0 60000 65536"/>
                <a:gd name="T7" fmla="*/ 0 60000 65536"/>
                <a:gd name="T8" fmla="*/ 0 60000 65536"/>
              </a:gdLst>
              <a:ahLst/>
              <a:cxnLst>
                <a:cxn ang="T6">
                  <a:pos x="T0" y="T1"/>
                </a:cxn>
                <a:cxn ang="T7">
                  <a:pos x="T2" y="T3"/>
                </a:cxn>
                <a:cxn ang="T8">
                  <a:pos x="T4" y="T5"/>
                </a:cxn>
              </a:cxnLst>
              <a:rect l="0" t="0" r="r" b="b"/>
              <a:pathLst>
                <a:path w="288" h="240">
                  <a:moveTo>
                    <a:pt x="288" y="0"/>
                  </a:moveTo>
                  <a:cubicBezTo>
                    <a:pt x="240" y="76"/>
                    <a:pt x="192" y="152"/>
                    <a:pt x="144" y="192"/>
                  </a:cubicBezTo>
                  <a:cubicBezTo>
                    <a:pt x="96" y="232"/>
                    <a:pt x="48" y="236"/>
                    <a:pt x="0" y="240"/>
                  </a:cubicBezTo>
                </a:path>
              </a:pathLst>
            </a:custGeom>
            <a:noFill/>
            <a:ln w="38100"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5" name="Text Box 25"/>
            <p:cNvSpPr txBox="1">
              <a:spLocks noChangeArrowheads="1"/>
            </p:cNvSpPr>
            <p:nvPr/>
          </p:nvSpPr>
          <p:spPr bwMode="auto">
            <a:xfrm>
              <a:off x="2064" y="2247"/>
              <a:ext cx="1104" cy="52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dirty="0"/>
                <a:t>进行</a:t>
              </a:r>
              <a:r>
                <a:rPr lang="zh-CN" altLang="en-US" sz="2400" dirty="0" smtClean="0"/>
                <a:t>解释控制</a:t>
              </a:r>
              <a:endParaRPr lang="zh-CN" altLang="en-US" sz="2400" dirty="0"/>
            </a:p>
          </p:txBody>
        </p:sp>
      </p:grpSp>
      <p:sp>
        <p:nvSpPr>
          <p:cNvPr id="483354" name="Text Box 26"/>
          <p:cNvSpPr txBox="1">
            <a:spLocks noChangeArrowheads="1"/>
          </p:cNvSpPr>
          <p:nvPr/>
        </p:nvSpPr>
        <p:spPr bwMode="auto">
          <a:xfrm>
            <a:off x="2432245" y="5548313"/>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键盘控制器</a:t>
            </a:r>
          </a:p>
        </p:txBody>
      </p:sp>
      <p:sp>
        <p:nvSpPr>
          <p:cNvPr id="483355" name="Text Box 27"/>
          <p:cNvSpPr txBox="1">
            <a:spLocks noChangeArrowheads="1"/>
          </p:cNvSpPr>
          <p:nvPr/>
        </p:nvSpPr>
        <p:spPr bwMode="auto">
          <a:xfrm>
            <a:off x="4870645" y="5548313"/>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磁盘控制器</a:t>
            </a:r>
          </a:p>
        </p:txBody>
      </p:sp>
      <p:sp>
        <p:nvSpPr>
          <p:cNvPr id="483356" name="AutoShape 28"/>
          <p:cNvSpPr>
            <a:spLocks noChangeArrowheads="1"/>
          </p:cNvSpPr>
          <p:nvPr/>
        </p:nvSpPr>
        <p:spPr bwMode="auto">
          <a:xfrm>
            <a:off x="2737045" y="5014913"/>
            <a:ext cx="304800" cy="304800"/>
          </a:xfrm>
          <a:prstGeom prst="downArrow">
            <a:avLst>
              <a:gd name="adj1" fmla="val 50000"/>
              <a:gd name="adj2" fmla="val 25000"/>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83357" name="Text Box 29"/>
          <p:cNvSpPr txBox="1">
            <a:spLocks noChangeArrowheads="1"/>
          </p:cNvSpPr>
          <p:nvPr/>
        </p:nvSpPr>
        <p:spPr bwMode="auto">
          <a:xfrm>
            <a:off x="3575245" y="4205288"/>
            <a:ext cx="1066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中断处理</a:t>
            </a:r>
          </a:p>
        </p:txBody>
      </p:sp>
      <p:sp>
        <p:nvSpPr>
          <p:cNvPr id="483358" name="Line 30"/>
          <p:cNvSpPr>
            <a:spLocks noChangeShapeType="1"/>
          </p:cNvSpPr>
          <p:nvPr/>
        </p:nvSpPr>
        <p:spPr bwMode="auto">
          <a:xfrm>
            <a:off x="3499045" y="4252913"/>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3359" name="Line 31"/>
          <p:cNvSpPr>
            <a:spLocks noChangeShapeType="1"/>
          </p:cNvSpPr>
          <p:nvPr/>
        </p:nvSpPr>
        <p:spPr bwMode="auto">
          <a:xfrm>
            <a:off x="5861245" y="4252913"/>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3360" name="Text Box 32"/>
          <p:cNvSpPr txBox="1">
            <a:spLocks noChangeArrowheads="1"/>
          </p:cNvSpPr>
          <p:nvPr/>
        </p:nvSpPr>
        <p:spPr bwMode="auto">
          <a:xfrm>
            <a:off x="6089845" y="4176713"/>
            <a:ext cx="83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中断处理</a:t>
            </a:r>
          </a:p>
        </p:txBody>
      </p:sp>
      <p:sp>
        <p:nvSpPr>
          <p:cNvPr id="483361" name="AutoShape 33"/>
          <p:cNvSpPr>
            <a:spLocks noChangeArrowheads="1"/>
          </p:cNvSpPr>
          <p:nvPr/>
        </p:nvSpPr>
        <p:spPr bwMode="auto">
          <a:xfrm>
            <a:off x="5175445" y="5014913"/>
            <a:ext cx="304800" cy="304800"/>
          </a:xfrm>
          <a:prstGeom prst="downArrow">
            <a:avLst>
              <a:gd name="adj1" fmla="val 50000"/>
              <a:gd name="adj2" fmla="val 25000"/>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83362" name="AutoShape 34"/>
          <p:cNvSpPr>
            <a:spLocks noChangeArrowheads="1"/>
          </p:cNvSpPr>
          <p:nvPr/>
        </p:nvSpPr>
        <p:spPr bwMode="auto">
          <a:xfrm rot="10800000">
            <a:off x="6318445" y="5014913"/>
            <a:ext cx="304800" cy="304800"/>
          </a:xfrm>
          <a:prstGeom prst="downArrow">
            <a:avLst>
              <a:gd name="adj1" fmla="val 50000"/>
              <a:gd name="adj2" fmla="val 25000"/>
            </a:avLst>
          </a:prstGeom>
          <a:solidFill>
            <a:schemeClr val="accent2"/>
          </a:solidFill>
          <a:ln w="952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83363" name="AutoShape 35"/>
          <p:cNvSpPr>
            <a:spLocks noChangeArrowheads="1"/>
          </p:cNvSpPr>
          <p:nvPr/>
        </p:nvSpPr>
        <p:spPr bwMode="auto">
          <a:xfrm rot="10800000">
            <a:off x="3880045" y="5014913"/>
            <a:ext cx="304800" cy="304800"/>
          </a:xfrm>
          <a:prstGeom prst="downArrow">
            <a:avLst>
              <a:gd name="adj1" fmla="val 50000"/>
              <a:gd name="adj2" fmla="val 25000"/>
            </a:avLst>
          </a:prstGeom>
          <a:solidFill>
            <a:schemeClr val="accent2"/>
          </a:solidFill>
          <a:ln w="952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83364" name="Text Box 36"/>
          <p:cNvSpPr txBox="1">
            <a:spLocks noChangeArrowheads="1"/>
          </p:cNvSpPr>
          <p:nvPr/>
        </p:nvSpPr>
        <p:spPr bwMode="auto">
          <a:xfrm>
            <a:off x="2432245" y="6081713"/>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键盘</a:t>
            </a:r>
          </a:p>
        </p:txBody>
      </p:sp>
      <p:sp>
        <p:nvSpPr>
          <p:cNvPr id="483365" name="Text Box 37"/>
          <p:cNvSpPr txBox="1">
            <a:spLocks noChangeArrowheads="1"/>
          </p:cNvSpPr>
          <p:nvPr/>
        </p:nvSpPr>
        <p:spPr bwMode="auto">
          <a:xfrm>
            <a:off x="4870645" y="6081713"/>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磁盘</a:t>
            </a:r>
          </a:p>
        </p:txBody>
      </p:sp>
      <p:sp>
        <p:nvSpPr>
          <p:cNvPr id="483366" name="Freeform 38"/>
          <p:cNvSpPr>
            <a:spLocks/>
          </p:cNvSpPr>
          <p:nvPr/>
        </p:nvSpPr>
        <p:spPr bwMode="auto">
          <a:xfrm>
            <a:off x="3587945" y="3276600"/>
            <a:ext cx="977900" cy="1066800"/>
          </a:xfrm>
          <a:custGeom>
            <a:avLst/>
            <a:gdLst>
              <a:gd name="T0" fmla="*/ 294979706 w 664"/>
              <a:gd name="T1" fmla="*/ 1693545000 h 672"/>
              <a:gd name="T2" fmla="*/ 190868702 w 664"/>
              <a:gd name="T3" fmla="*/ 483870000 h 672"/>
              <a:gd name="T4" fmla="*/ 1440193389 w 664"/>
              <a:gd name="T5" fmla="*/ 0 h 672"/>
              <a:gd name="T6" fmla="*/ 0 60000 65536"/>
              <a:gd name="T7" fmla="*/ 0 60000 65536"/>
              <a:gd name="T8" fmla="*/ 0 60000 65536"/>
            </a:gdLst>
            <a:ahLst/>
            <a:cxnLst>
              <a:cxn ang="T6">
                <a:pos x="T0" y="T1"/>
              </a:cxn>
              <a:cxn ang="T7">
                <a:pos x="T2" y="T3"/>
              </a:cxn>
              <a:cxn ang="T8">
                <a:pos x="T4" y="T5"/>
              </a:cxn>
            </a:cxnLst>
            <a:rect l="0" t="0" r="r" b="b"/>
            <a:pathLst>
              <a:path w="664" h="672">
                <a:moveTo>
                  <a:pt x="136" y="672"/>
                </a:moveTo>
                <a:cubicBezTo>
                  <a:pt x="68" y="488"/>
                  <a:pt x="0" y="304"/>
                  <a:pt x="88" y="192"/>
                </a:cubicBezTo>
                <a:cubicBezTo>
                  <a:pt x="176" y="80"/>
                  <a:pt x="420" y="40"/>
                  <a:pt x="664" y="0"/>
                </a:cubicBezTo>
              </a:path>
            </a:pathLst>
          </a:custGeom>
          <a:noFill/>
          <a:ln w="38100" cap="flat" cmpd="sng">
            <a:solidFill>
              <a:schemeClr val="accent2"/>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3367" name="Freeform 39"/>
          <p:cNvSpPr>
            <a:spLocks/>
          </p:cNvSpPr>
          <p:nvPr/>
        </p:nvSpPr>
        <p:spPr bwMode="auto">
          <a:xfrm flipH="1">
            <a:off x="6242245" y="3276600"/>
            <a:ext cx="838200" cy="1066800"/>
          </a:xfrm>
          <a:custGeom>
            <a:avLst/>
            <a:gdLst>
              <a:gd name="T0" fmla="*/ 216720145 w 664"/>
              <a:gd name="T1" fmla="*/ 1693545000 h 672"/>
              <a:gd name="T2" fmla="*/ 140230608 w 664"/>
              <a:gd name="T3" fmla="*/ 483870000 h 672"/>
              <a:gd name="T4" fmla="*/ 1058101265 w 664"/>
              <a:gd name="T5" fmla="*/ 0 h 672"/>
              <a:gd name="T6" fmla="*/ 0 60000 65536"/>
              <a:gd name="T7" fmla="*/ 0 60000 65536"/>
              <a:gd name="T8" fmla="*/ 0 60000 65536"/>
            </a:gdLst>
            <a:ahLst/>
            <a:cxnLst>
              <a:cxn ang="T6">
                <a:pos x="T0" y="T1"/>
              </a:cxn>
              <a:cxn ang="T7">
                <a:pos x="T2" y="T3"/>
              </a:cxn>
              <a:cxn ang="T8">
                <a:pos x="T4" y="T5"/>
              </a:cxn>
            </a:cxnLst>
            <a:rect l="0" t="0" r="r" b="b"/>
            <a:pathLst>
              <a:path w="664" h="672">
                <a:moveTo>
                  <a:pt x="136" y="672"/>
                </a:moveTo>
                <a:cubicBezTo>
                  <a:pt x="68" y="488"/>
                  <a:pt x="0" y="304"/>
                  <a:pt x="88" y="192"/>
                </a:cubicBezTo>
                <a:cubicBezTo>
                  <a:pt x="176" y="80"/>
                  <a:pt x="420" y="40"/>
                  <a:pt x="664" y="0"/>
                </a:cubicBezTo>
              </a:path>
            </a:pathLst>
          </a:custGeom>
          <a:noFill/>
          <a:ln w="38100" cap="flat" cmpd="sng">
            <a:solidFill>
              <a:schemeClr val="accent2"/>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AutoShape 40"/>
          <p:cNvSpPr>
            <a:spLocks noChangeArrowheads="1"/>
          </p:cNvSpPr>
          <p:nvPr/>
        </p:nvSpPr>
        <p:spPr bwMode="auto">
          <a:xfrm rot="10800000">
            <a:off x="5708845" y="1638299"/>
            <a:ext cx="1948658" cy="419099"/>
          </a:xfrm>
          <a:prstGeom prst="wedgeRoundRectCallout">
            <a:avLst>
              <a:gd name="adj1" fmla="val 81311"/>
              <a:gd name="adj2" fmla="val 42164"/>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1800" dirty="0" smtClean="0"/>
              <a:t>用户库函数</a:t>
            </a:r>
            <a:endParaRPr lang="zh-CN" altLang="en-US" sz="1800" dirty="0"/>
          </a:p>
        </p:txBody>
      </p:sp>
      <p:grpSp>
        <p:nvGrpSpPr>
          <p:cNvPr id="6" name="组合 5"/>
          <p:cNvGrpSpPr/>
          <p:nvPr/>
        </p:nvGrpSpPr>
        <p:grpSpPr>
          <a:xfrm>
            <a:off x="7232845" y="323276"/>
            <a:ext cx="1758755" cy="2495753"/>
            <a:chOff x="6934200" y="323276"/>
            <a:chExt cx="1758755" cy="2495754"/>
          </a:xfrm>
        </p:grpSpPr>
        <p:sp>
          <p:nvSpPr>
            <p:cNvPr id="483368" name="AutoShape 40"/>
            <p:cNvSpPr>
              <a:spLocks noChangeArrowheads="1"/>
            </p:cNvSpPr>
            <p:nvPr/>
          </p:nvSpPr>
          <p:spPr bwMode="auto">
            <a:xfrm rot="10800000">
              <a:off x="6934200" y="323276"/>
              <a:ext cx="1524000" cy="838200"/>
            </a:xfrm>
            <a:prstGeom prst="wedgeRoundRectCallout">
              <a:avLst>
                <a:gd name="adj1" fmla="val 96630"/>
                <a:gd name="adj2" fmla="val -99422"/>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1800" dirty="0" smtClean="0"/>
                <a:t>统称为</a:t>
              </a:r>
              <a:r>
                <a:rPr lang="en-US" altLang="zh-CN" sz="1800" dirty="0"/>
                <a:t>I/O</a:t>
              </a:r>
              <a:r>
                <a:rPr lang="zh-CN" altLang="en-US" sz="1800" dirty="0"/>
                <a:t>系统</a:t>
              </a:r>
            </a:p>
          </p:txBody>
        </p:sp>
        <p:cxnSp>
          <p:nvCxnSpPr>
            <p:cNvPr id="3" name="直接箭头连接符 2"/>
            <p:cNvCxnSpPr>
              <a:stCxn id="483368" idx="0"/>
              <a:endCxn id="10279" idx="0"/>
            </p:cNvCxnSpPr>
            <p:nvPr/>
          </p:nvCxnSpPr>
          <p:spPr bwMode="auto">
            <a:xfrm>
              <a:off x="7696200" y="1161476"/>
              <a:ext cx="66254" cy="92548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直接箭头连接符 4"/>
            <p:cNvCxnSpPr>
              <a:stCxn id="483368" idx="0"/>
              <a:endCxn id="483337" idx="5"/>
            </p:cNvCxnSpPr>
            <p:nvPr/>
          </p:nvCxnSpPr>
          <p:spPr bwMode="auto">
            <a:xfrm>
              <a:off x="7696200" y="1161476"/>
              <a:ext cx="996755" cy="165755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83342"/>
                                        </p:tgtEl>
                                        <p:attrNameLst>
                                          <p:attrName>style.visibility</p:attrName>
                                        </p:attrNameLst>
                                      </p:cBhvr>
                                      <p:to>
                                        <p:strVal val="visible"/>
                                      </p:to>
                                    </p:set>
                                    <p:animEffect transition="in" filter="dissolve">
                                      <p:cBhvr>
                                        <p:cTn id="7" dur="500"/>
                                        <p:tgtEl>
                                          <p:spTgt spid="4833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83338"/>
                                        </p:tgtEl>
                                        <p:attrNameLst>
                                          <p:attrName>style.visibility</p:attrName>
                                        </p:attrNameLst>
                                      </p:cBhvr>
                                      <p:to>
                                        <p:strVal val="visible"/>
                                      </p:to>
                                    </p:set>
                                    <p:animEffect transition="in" filter="dissolve">
                                      <p:cBhvr>
                                        <p:cTn id="12" dur="500"/>
                                        <p:tgtEl>
                                          <p:spTgt spid="4833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83347"/>
                                        </p:tgtEl>
                                        <p:attrNameLst>
                                          <p:attrName>style.visibility</p:attrName>
                                        </p:attrNameLst>
                                      </p:cBhvr>
                                      <p:to>
                                        <p:strVal val="visible"/>
                                      </p:to>
                                    </p:set>
                                    <p:animEffect transition="in" filter="dissolve">
                                      <p:cBhvr>
                                        <p:cTn id="17" dur="500"/>
                                        <p:tgtEl>
                                          <p:spTgt spid="4833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83346"/>
                                        </p:tgtEl>
                                        <p:attrNameLst>
                                          <p:attrName>style.visibility</p:attrName>
                                        </p:attrNameLst>
                                      </p:cBhvr>
                                      <p:to>
                                        <p:strVal val="visible"/>
                                      </p:to>
                                    </p:set>
                                    <p:animEffect transition="in" filter="dissolve">
                                      <p:cBhvr>
                                        <p:cTn id="22" dur="500"/>
                                        <p:tgtEl>
                                          <p:spTgt spid="48334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83345"/>
                                        </p:tgtEl>
                                        <p:attrNameLst>
                                          <p:attrName>style.visibility</p:attrName>
                                        </p:attrNameLst>
                                      </p:cBhvr>
                                      <p:to>
                                        <p:strVal val="visible"/>
                                      </p:to>
                                    </p:set>
                                    <p:animEffect transition="in" filter="dissolve">
                                      <p:cBhvr>
                                        <p:cTn id="25" dur="500"/>
                                        <p:tgtEl>
                                          <p:spTgt spid="48334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83336"/>
                                        </p:tgtEl>
                                        <p:attrNameLst>
                                          <p:attrName>style.visibility</p:attrName>
                                        </p:attrNameLst>
                                      </p:cBhvr>
                                      <p:to>
                                        <p:strVal val="visible"/>
                                      </p:to>
                                    </p:set>
                                    <p:animEffect transition="in" filter="dissolve">
                                      <p:cBhvr>
                                        <p:cTn id="28" dur="500"/>
                                        <p:tgtEl>
                                          <p:spTgt spid="48333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83343"/>
                                        </p:tgtEl>
                                        <p:attrNameLst>
                                          <p:attrName>style.visibility</p:attrName>
                                        </p:attrNameLst>
                                      </p:cBhvr>
                                      <p:to>
                                        <p:strVal val="visible"/>
                                      </p:to>
                                    </p:set>
                                    <p:animEffect transition="in" filter="dissolve">
                                      <p:cBhvr>
                                        <p:cTn id="31" dur="500"/>
                                        <p:tgtEl>
                                          <p:spTgt spid="48334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83337"/>
                                        </p:tgtEl>
                                        <p:attrNameLst>
                                          <p:attrName>style.visibility</p:attrName>
                                        </p:attrNameLst>
                                      </p:cBhvr>
                                      <p:to>
                                        <p:strVal val="visible"/>
                                      </p:to>
                                    </p:set>
                                    <p:animEffect transition="in" filter="dissolve">
                                      <p:cBhvr>
                                        <p:cTn id="34" dur="500"/>
                                        <p:tgtEl>
                                          <p:spTgt spid="48333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83335"/>
                                        </p:tgtEl>
                                        <p:attrNameLst>
                                          <p:attrName>style.visibility</p:attrName>
                                        </p:attrNameLst>
                                      </p:cBhvr>
                                      <p:to>
                                        <p:strVal val="visible"/>
                                      </p:to>
                                    </p:set>
                                    <p:animEffect transition="in" filter="dissolve">
                                      <p:cBhvr>
                                        <p:cTn id="37" dur="500"/>
                                        <p:tgtEl>
                                          <p:spTgt spid="483335"/>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83344"/>
                                        </p:tgtEl>
                                        <p:attrNameLst>
                                          <p:attrName>style.visibility</p:attrName>
                                        </p:attrNameLst>
                                      </p:cBhvr>
                                      <p:to>
                                        <p:strVal val="visible"/>
                                      </p:to>
                                    </p:set>
                                    <p:animEffect transition="in" filter="dissolve">
                                      <p:cBhvr>
                                        <p:cTn id="40" dur="500"/>
                                        <p:tgtEl>
                                          <p:spTgt spid="48334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1" fill="hold" grpId="0" nodeType="clickEffect">
                                  <p:stCondLst>
                                    <p:cond delay="0"/>
                                  </p:stCondLst>
                                  <p:childTnLst>
                                    <p:set>
                                      <p:cBhvr>
                                        <p:cTn id="44" dur="1" fill="hold">
                                          <p:stCondLst>
                                            <p:cond delay="0"/>
                                          </p:stCondLst>
                                        </p:cTn>
                                        <p:tgtEl>
                                          <p:spTgt spid="483356"/>
                                        </p:tgtEl>
                                        <p:attrNameLst>
                                          <p:attrName>style.visibility</p:attrName>
                                        </p:attrNameLst>
                                      </p:cBhvr>
                                      <p:to>
                                        <p:strVal val="visible"/>
                                      </p:to>
                                    </p:set>
                                    <p:anim calcmode="lin" valueType="num">
                                      <p:cBhvr>
                                        <p:cTn id="45" dur="500" fill="hold"/>
                                        <p:tgtEl>
                                          <p:spTgt spid="483356"/>
                                        </p:tgtEl>
                                        <p:attrNameLst>
                                          <p:attrName>ppt_x</p:attrName>
                                        </p:attrNameLst>
                                      </p:cBhvr>
                                      <p:tavLst>
                                        <p:tav tm="0">
                                          <p:val>
                                            <p:strVal val="#ppt_x"/>
                                          </p:val>
                                        </p:tav>
                                        <p:tav tm="100000">
                                          <p:val>
                                            <p:strVal val="#ppt_x"/>
                                          </p:val>
                                        </p:tav>
                                      </p:tavLst>
                                    </p:anim>
                                    <p:anim calcmode="lin" valueType="num">
                                      <p:cBhvr>
                                        <p:cTn id="46" dur="500" fill="hold"/>
                                        <p:tgtEl>
                                          <p:spTgt spid="483356"/>
                                        </p:tgtEl>
                                        <p:attrNameLst>
                                          <p:attrName>ppt_y</p:attrName>
                                        </p:attrNameLst>
                                      </p:cBhvr>
                                      <p:tavLst>
                                        <p:tav tm="0">
                                          <p:val>
                                            <p:strVal val="#ppt_y-#ppt_h/2"/>
                                          </p:val>
                                        </p:tav>
                                        <p:tav tm="100000">
                                          <p:val>
                                            <p:strVal val="#ppt_y"/>
                                          </p:val>
                                        </p:tav>
                                      </p:tavLst>
                                    </p:anim>
                                    <p:anim calcmode="lin" valueType="num">
                                      <p:cBhvr>
                                        <p:cTn id="47" dur="500" fill="hold"/>
                                        <p:tgtEl>
                                          <p:spTgt spid="483356"/>
                                        </p:tgtEl>
                                        <p:attrNameLst>
                                          <p:attrName>ppt_w</p:attrName>
                                        </p:attrNameLst>
                                      </p:cBhvr>
                                      <p:tavLst>
                                        <p:tav tm="0">
                                          <p:val>
                                            <p:strVal val="#ppt_w"/>
                                          </p:val>
                                        </p:tav>
                                        <p:tav tm="100000">
                                          <p:val>
                                            <p:strVal val="#ppt_w"/>
                                          </p:val>
                                        </p:tav>
                                      </p:tavLst>
                                    </p:anim>
                                    <p:anim calcmode="lin" valueType="num">
                                      <p:cBhvr>
                                        <p:cTn id="48" dur="500" fill="hold"/>
                                        <p:tgtEl>
                                          <p:spTgt spid="483356"/>
                                        </p:tgtEl>
                                        <p:attrNameLst>
                                          <p:attrName>ppt_h</p:attrName>
                                        </p:attrNameLst>
                                      </p:cBhvr>
                                      <p:tavLst>
                                        <p:tav tm="0">
                                          <p:val>
                                            <p:fltVal val="0"/>
                                          </p:val>
                                        </p:tav>
                                        <p:tav tm="100000">
                                          <p:val>
                                            <p:strVal val="#ppt_h"/>
                                          </p:val>
                                        </p:tav>
                                      </p:tavLst>
                                    </p:anim>
                                  </p:childTnLst>
                                </p:cTn>
                              </p:par>
                              <p:par>
                                <p:cTn id="49" presetID="17" presetClass="entr" presetSubtype="1" fill="hold" grpId="0" nodeType="withEffect">
                                  <p:stCondLst>
                                    <p:cond delay="0"/>
                                  </p:stCondLst>
                                  <p:childTnLst>
                                    <p:set>
                                      <p:cBhvr>
                                        <p:cTn id="50" dur="1" fill="hold">
                                          <p:stCondLst>
                                            <p:cond delay="0"/>
                                          </p:stCondLst>
                                        </p:cTn>
                                        <p:tgtEl>
                                          <p:spTgt spid="483361"/>
                                        </p:tgtEl>
                                        <p:attrNameLst>
                                          <p:attrName>style.visibility</p:attrName>
                                        </p:attrNameLst>
                                      </p:cBhvr>
                                      <p:to>
                                        <p:strVal val="visible"/>
                                      </p:to>
                                    </p:set>
                                    <p:anim calcmode="lin" valueType="num">
                                      <p:cBhvr>
                                        <p:cTn id="51" dur="500" fill="hold"/>
                                        <p:tgtEl>
                                          <p:spTgt spid="483361"/>
                                        </p:tgtEl>
                                        <p:attrNameLst>
                                          <p:attrName>ppt_x</p:attrName>
                                        </p:attrNameLst>
                                      </p:cBhvr>
                                      <p:tavLst>
                                        <p:tav tm="0">
                                          <p:val>
                                            <p:strVal val="#ppt_x"/>
                                          </p:val>
                                        </p:tav>
                                        <p:tav tm="100000">
                                          <p:val>
                                            <p:strVal val="#ppt_x"/>
                                          </p:val>
                                        </p:tav>
                                      </p:tavLst>
                                    </p:anim>
                                    <p:anim calcmode="lin" valueType="num">
                                      <p:cBhvr>
                                        <p:cTn id="52" dur="500" fill="hold"/>
                                        <p:tgtEl>
                                          <p:spTgt spid="483361"/>
                                        </p:tgtEl>
                                        <p:attrNameLst>
                                          <p:attrName>ppt_y</p:attrName>
                                        </p:attrNameLst>
                                      </p:cBhvr>
                                      <p:tavLst>
                                        <p:tav tm="0">
                                          <p:val>
                                            <p:strVal val="#ppt_y-#ppt_h/2"/>
                                          </p:val>
                                        </p:tav>
                                        <p:tav tm="100000">
                                          <p:val>
                                            <p:strVal val="#ppt_y"/>
                                          </p:val>
                                        </p:tav>
                                      </p:tavLst>
                                    </p:anim>
                                    <p:anim calcmode="lin" valueType="num">
                                      <p:cBhvr>
                                        <p:cTn id="53" dur="500" fill="hold"/>
                                        <p:tgtEl>
                                          <p:spTgt spid="483361"/>
                                        </p:tgtEl>
                                        <p:attrNameLst>
                                          <p:attrName>ppt_w</p:attrName>
                                        </p:attrNameLst>
                                      </p:cBhvr>
                                      <p:tavLst>
                                        <p:tav tm="0">
                                          <p:val>
                                            <p:strVal val="#ppt_w"/>
                                          </p:val>
                                        </p:tav>
                                        <p:tav tm="100000">
                                          <p:val>
                                            <p:strVal val="#ppt_w"/>
                                          </p:val>
                                        </p:tav>
                                      </p:tavLst>
                                    </p:anim>
                                    <p:anim calcmode="lin" valueType="num">
                                      <p:cBhvr>
                                        <p:cTn id="54" dur="500" fill="hold"/>
                                        <p:tgtEl>
                                          <p:spTgt spid="483361"/>
                                        </p:tgtEl>
                                        <p:attrNameLst>
                                          <p:attrName>ppt_h</p:attrName>
                                        </p:attrNameLst>
                                      </p:cBhvr>
                                      <p:tavLst>
                                        <p:tav tm="0">
                                          <p:val>
                                            <p:fltVal val="0"/>
                                          </p:val>
                                        </p:tav>
                                        <p:tav tm="100000">
                                          <p:val>
                                            <p:strVal val="#ppt_h"/>
                                          </p:val>
                                        </p:tav>
                                      </p:tavLst>
                                    </p:anim>
                                  </p:childTnLst>
                                </p:cTn>
                              </p:par>
                            </p:childTnLst>
                          </p:cTn>
                        </p:par>
                        <p:par>
                          <p:cTn id="55" fill="hold" nodeType="afterGroup">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483354"/>
                                        </p:tgtEl>
                                        <p:attrNameLst>
                                          <p:attrName>style.visibility</p:attrName>
                                        </p:attrNameLst>
                                      </p:cBhvr>
                                      <p:to>
                                        <p:strVal val="visible"/>
                                      </p:to>
                                    </p:set>
                                    <p:animEffect transition="in" filter="dissolve">
                                      <p:cBhvr>
                                        <p:cTn id="58" dur="500"/>
                                        <p:tgtEl>
                                          <p:spTgt spid="483354"/>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483355"/>
                                        </p:tgtEl>
                                        <p:attrNameLst>
                                          <p:attrName>style.visibility</p:attrName>
                                        </p:attrNameLst>
                                      </p:cBhvr>
                                      <p:to>
                                        <p:strVal val="visible"/>
                                      </p:to>
                                    </p:set>
                                    <p:animEffect transition="in" filter="dissolve">
                                      <p:cBhvr>
                                        <p:cTn id="61" dur="500"/>
                                        <p:tgtEl>
                                          <p:spTgt spid="48335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483333"/>
                                        </p:tgtEl>
                                        <p:attrNameLst>
                                          <p:attrName>style.visibility</p:attrName>
                                        </p:attrNameLst>
                                      </p:cBhvr>
                                      <p:to>
                                        <p:strVal val="visible"/>
                                      </p:to>
                                    </p:set>
                                    <p:animEffect transition="in" filter="dissolve">
                                      <p:cBhvr>
                                        <p:cTn id="64" dur="500"/>
                                        <p:tgtEl>
                                          <p:spTgt spid="48333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83332"/>
                                        </p:tgtEl>
                                        <p:attrNameLst>
                                          <p:attrName>style.visibility</p:attrName>
                                        </p:attrNameLst>
                                      </p:cBhvr>
                                      <p:to>
                                        <p:strVal val="visible"/>
                                      </p:to>
                                    </p:set>
                                    <p:animEffect transition="in" filter="dissolve">
                                      <p:cBhvr>
                                        <p:cTn id="67" dur="500"/>
                                        <p:tgtEl>
                                          <p:spTgt spid="48333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483365"/>
                                        </p:tgtEl>
                                        <p:attrNameLst>
                                          <p:attrName>style.visibility</p:attrName>
                                        </p:attrNameLst>
                                      </p:cBhvr>
                                      <p:to>
                                        <p:strVal val="visible"/>
                                      </p:to>
                                    </p:set>
                                    <p:animEffect transition="in" filter="dissolve">
                                      <p:cBhvr>
                                        <p:cTn id="72" dur="500"/>
                                        <p:tgtEl>
                                          <p:spTgt spid="483365"/>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483331"/>
                                        </p:tgtEl>
                                        <p:attrNameLst>
                                          <p:attrName>style.visibility</p:attrName>
                                        </p:attrNameLst>
                                      </p:cBhvr>
                                      <p:to>
                                        <p:strVal val="visible"/>
                                      </p:to>
                                    </p:set>
                                    <p:animEffect transition="in" filter="dissolve">
                                      <p:cBhvr>
                                        <p:cTn id="75" dur="500"/>
                                        <p:tgtEl>
                                          <p:spTgt spid="483331"/>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483330"/>
                                        </p:tgtEl>
                                        <p:attrNameLst>
                                          <p:attrName>style.visibility</p:attrName>
                                        </p:attrNameLst>
                                      </p:cBhvr>
                                      <p:to>
                                        <p:strVal val="visible"/>
                                      </p:to>
                                    </p:set>
                                    <p:animEffect transition="in" filter="dissolve">
                                      <p:cBhvr>
                                        <p:cTn id="78" dur="500"/>
                                        <p:tgtEl>
                                          <p:spTgt spid="483330"/>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483364"/>
                                        </p:tgtEl>
                                        <p:attrNameLst>
                                          <p:attrName>style.visibility</p:attrName>
                                        </p:attrNameLst>
                                      </p:cBhvr>
                                      <p:to>
                                        <p:strVal val="visible"/>
                                      </p:to>
                                    </p:set>
                                    <p:animEffect transition="in" filter="dissolve">
                                      <p:cBhvr>
                                        <p:cTn id="81" dur="500"/>
                                        <p:tgtEl>
                                          <p:spTgt spid="483364"/>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7" presetClass="entr" presetSubtype="4" fill="hold" grpId="0" nodeType="clickEffect">
                                  <p:stCondLst>
                                    <p:cond delay="0"/>
                                  </p:stCondLst>
                                  <p:childTnLst>
                                    <p:set>
                                      <p:cBhvr>
                                        <p:cTn id="85" dur="1" fill="hold">
                                          <p:stCondLst>
                                            <p:cond delay="0"/>
                                          </p:stCondLst>
                                        </p:cTn>
                                        <p:tgtEl>
                                          <p:spTgt spid="483362"/>
                                        </p:tgtEl>
                                        <p:attrNameLst>
                                          <p:attrName>style.visibility</p:attrName>
                                        </p:attrNameLst>
                                      </p:cBhvr>
                                      <p:to>
                                        <p:strVal val="visible"/>
                                      </p:to>
                                    </p:set>
                                    <p:anim calcmode="lin" valueType="num">
                                      <p:cBhvr>
                                        <p:cTn id="86" dur="500" fill="hold"/>
                                        <p:tgtEl>
                                          <p:spTgt spid="483362"/>
                                        </p:tgtEl>
                                        <p:attrNameLst>
                                          <p:attrName>ppt_x</p:attrName>
                                        </p:attrNameLst>
                                      </p:cBhvr>
                                      <p:tavLst>
                                        <p:tav tm="0">
                                          <p:val>
                                            <p:strVal val="#ppt_x"/>
                                          </p:val>
                                        </p:tav>
                                        <p:tav tm="100000">
                                          <p:val>
                                            <p:strVal val="#ppt_x"/>
                                          </p:val>
                                        </p:tav>
                                      </p:tavLst>
                                    </p:anim>
                                    <p:anim calcmode="lin" valueType="num">
                                      <p:cBhvr>
                                        <p:cTn id="87" dur="500" fill="hold"/>
                                        <p:tgtEl>
                                          <p:spTgt spid="483362"/>
                                        </p:tgtEl>
                                        <p:attrNameLst>
                                          <p:attrName>ppt_y</p:attrName>
                                        </p:attrNameLst>
                                      </p:cBhvr>
                                      <p:tavLst>
                                        <p:tav tm="0">
                                          <p:val>
                                            <p:strVal val="#ppt_y+#ppt_h/2"/>
                                          </p:val>
                                        </p:tav>
                                        <p:tav tm="100000">
                                          <p:val>
                                            <p:strVal val="#ppt_y"/>
                                          </p:val>
                                        </p:tav>
                                      </p:tavLst>
                                    </p:anim>
                                    <p:anim calcmode="lin" valueType="num">
                                      <p:cBhvr>
                                        <p:cTn id="88" dur="500" fill="hold"/>
                                        <p:tgtEl>
                                          <p:spTgt spid="483362"/>
                                        </p:tgtEl>
                                        <p:attrNameLst>
                                          <p:attrName>ppt_w</p:attrName>
                                        </p:attrNameLst>
                                      </p:cBhvr>
                                      <p:tavLst>
                                        <p:tav tm="0">
                                          <p:val>
                                            <p:strVal val="#ppt_w"/>
                                          </p:val>
                                        </p:tav>
                                        <p:tav tm="100000">
                                          <p:val>
                                            <p:strVal val="#ppt_w"/>
                                          </p:val>
                                        </p:tav>
                                      </p:tavLst>
                                    </p:anim>
                                    <p:anim calcmode="lin" valueType="num">
                                      <p:cBhvr>
                                        <p:cTn id="89" dur="500" fill="hold"/>
                                        <p:tgtEl>
                                          <p:spTgt spid="483362"/>
                                        </p:tgtEl>
                                        <p:attrNameLst>
                                          <p:attrName>ppt_h</p:attrName>
                                        </p:attrNameLst>
                                      </p:cBhvr>
                                      <p:tavLst>
                                        <p:tav tm="0">
                                          <p:val>
                                            <p:fltVal val="0"/>
                                          </p:val>
                                        </p:tav>
                                        <p:tav tm="100000">
                                          <p:val>
                                            <p:strVal val="#ppt_h"/>
                                          </p:val>
                                        </p:tav>
                                      </p:tavLst>
                                    </p:anim>
                                  </p:childTnLst>
                                </p:cTn>
                              </p:par>
                              <p:par>
                                <p:cTn id="90" presetID="17" presetClass="entr" presetSubtype="4" fill="hold" grpId="0" nodeType="withEffect">
                                  <p:stCondLst>
                                    <p:cond delay="0"/>
                                  </p:stCondLst>
                                  <p:childTnLst>
                                    <p:set>
                                      <p:cBhvr>
                                        <p:cTn id="91" dur="1" fill="hold">
                                          <p:stCondLst>
                                            <p:cond delay="0"/>
                                          </p:stCondLst>
                                        </p:cTn>
                                        <p:tgtEl>
                                          <p:spTgt spid="483363"/>
                                        </p:tgtEl>
                                        <p:attrNameLst>
                                          <p:attrName>style.visibility</p:attrName>
                                        </p:attrNameLst>
                                      </p:cBhvr>
                                      <p:to>
                                        <p:strVal val="visible"/>
                                      </p:to>
                                    </p:set>
                                    <p:anim calcmode="lin" valueType="num">
                                      <p:cBhvr>
                                        <p:cTn id="92" dur="500" fill="hold"/>
                                        <p:tgtEl>
                                          <p:spTgt spid="483363"/>
                                        </p:tgtEl>
                                        <p:attrNameLst>
                                          <p:attrName>ppt_x</p:attrName>
                                        </p:attrNameLst>
                                      </p:cBhvr>
                                      <p:tavLst>
                                        <p:tav tm="0">
                                          <p:val>
                                            <p:strVal val="#ppt_x"/>
                                          </p:val>
                                        </p:tav>
                                        <p:tav tm="100000">
                                          <p:val>
                                            <p:strVal val="#ppt_x"/>
                                          </p:val>
                                        </p:tav>
                                      </p:tavLst>
                                    </p:anim>
                                    <p:anim calcmode="lin" valueType="num">
                                      <p:cBhvr>
                                        <p:cTn id="93" dur="500" fill="hold"/>
                                        <p:tgtEl>
                                          <p:spTgt spid="483363"/>
                                        </p:tgtEl>
                                        <p:attrNameLst>
                                          <p:attrName>ppt_y</p:attrName>
                                        </p:attrNameLst>
                                      </p:cBhvr>
                                      <p:tavLst>
                                        <p:tav tm="0">
                                          <p:val>
                                            <p:strVal val="#ppt_y+#ppt_h/2"/>
                                          </p:val>
                                        </p:tav>
                                        <p:tav tm="100000">
                                          <p:val>
                                            <p:strVal val="#ppt_y"/>
                                          </p:val>
                                        </p:tav>
                                      </p:tavLst>
                                    </p:anim>
                                    <p:anim calcmode="lin" valueType="num">
                                      <p:cBhvr>
                                        <p:cTn id="94" dur="500" fill="hold"/>
                                        <p:tgtEl>
                                          <p:spTgt spid="483363"/>
                                        </p:tgtEl>
                                        <p:attrNameLst>
                                          <p:attrName>ppt_w</p:attrName>
                                        </p:attrNameLst>
                                      </p:cBhvr>
                                      <p:tavLst>
                                        <p:tav tm="0">
                                          <p:val>
                                            <p:strVal val="#ppt_w"/>
                                          </p:val>
                                        </p:tav>
                                        <p:tav tm="100000">
                                          <p:val>
                                            <p:strVal val="#ppt_w"/>
                                          </p:val>
                                        </p:tav>
                                      </p:tavLst>
                                    </p:anim>
                                    <p:anim calcmode="lin" valueType="num">
                                      <p:cBhvr>
                                        <p:cTn id="95" dur="500" fill="hold"/>
                                        <p:tgtEl>
                                          <p:spTgt spid="483363"/>
                                        </p:tgtEl>
                                        <p:attrNameLst>
                                          <p:attrName>ppt_h</p:attrName>
                                        </p:attrNameLst>
                                      </p:cBhvr>
                                      <p:tavLst>
                                        <p:tav tm="0">
                                          <p:val>
                                            <p:fltVal val="0"/>
                                          </p:val>
                                        </p:tav>
                                        <p:tav tm="100000">
                                          <p:val>
                                            <p:strVal val="#ppt_h"/>
                                          </p:val>
                                        </p:tav>
                                      </p:tavLst>
                                    </p:anim>
                                  </p:childTnLst>
                                </p:cTn>
                              </p:par>
                            </p:childTnLst>
                          </p:cTn>
                        </p:par>
                        <p:par>
                          <p:cTn id="96" fill="hold" nodeType="afterGroup">
                            <p:stCondLst>
                              <p:cond delay="500"/>
                            </p:stCondLst>
                            <p:childTnLst>
                              <p:par>
                                <p:cTn id="97" presetID="9" presetClass="entr" presetSubtype="0" fill="hold" grpId="0" nodeType="afterEffect">
                                  <p:stCondLst>
                                    <p:cond delay="0"/>
                                  </p:stCondLst>
                                  <p:childTnLst>
                                    <p:set>
                                      <p:cBhvr>
                                        <p:cTn id="98" dur="1" fill="hold">
                                          <p:stCondLst>
                                            <p:cond delay="0"/>
                                          </p:stCondLst>
                                        </p:cTn>
                                        <p:tgtEl>
                                          <p:spTgt spid="483358"/>
                                        </p:tgtEl>
                                        <p:attrNameLst>
                                          <p:attrName>style.visibility</p:attrName>
                                        </p:attrNameLst>
                                      </p:cBhvr>
                                      <p:to>
                                        <p:strVal val="visible"/>
                                      </p:to>
                                    </p:set>
                                    <p:animEffect transition="in" filter="dissolve">
                                      <p:cBhvr>
                                        <p:cTn id="99" dur="500"/>
                                        <p:tgtEl>
                                          <p:spTgt spid="483358"/>
                                        </p:tgtEl>
                                      </p:cBhvr>
                                    </p:animEffect>
                                  </p:childTnLst>
                                </p:cTn>
                              </p:par>
                            </p:childTnLst>
                          </p:cTn>
                        </p:par>
                        <p:par>
                          <p:cTn id="100" fill="hold" nodeType="afterGroup">
                            <p:stCondLst>
                              <p:cond delay="1000"/>
                            </p:stCondLst>
                            <p:childTnLst>
                              <p:par>
                                <p:cTn id="101" presetID="9" presetClass="entr" presetSubtype="0" fill="hold" grpId="0" nodeType="afterEffect">
                                  <p:stCondLst>
                                    <p:cond delay="0"/>
                                  </p:stCondLst>
                                  <p:childTnLst>
                                    <p:set>
                                      <p:cBhvr>
                                        <p:cTn id="102" dur="1" fill="hold">
                                          <p:stCondLst>
                                            <p:cond delay="0"/>
                                          </p:stCondLst>
                                        </p:cTn>
                                        <p:tgtEl>
                                          <p:spTgt spid="483357"/>
                                        </p:tgtEl>
                                        <p:attrNameLst>
                                          <p:attrName>style.visibility</p:attrName>
                                        </p:attrNameLst>
                                      </p:cBhvr>
                                      <p:to>
                                        <p:strVal val="visible"/>
                                      </p:to>
                                    </p:set>
                                    <p:animEffect transition="in" filter="dissolve">
                                      <p:cBhvr>
                                        <p:cTn id="103" dur="500"/>
                                        <p:tgtEl>
                                          <p:spTgt spid="483357"/>
                                        </p:tgtEl>
                                      </p:cBhvr>
                                    </p:animEffect>
                                  </p:childTnLst>
                                </p:cTn>
                              </p:par>
                            </p:childTnLst>
                          </p:cTn>
                        </p:par>
                        <p:par>
                          <p:cTn id="104" fill="hold" nodeType="afterGroup">
                            <p:stCondLst>
                              <p:cond delay="1500"/>
                            </p:stCondLst>
                            <p:childTnLst>
                              <p:par>
                                <p:cTn id="105" presetID="9" presetClass="entr" presetSubtype="0" fill="hold" grpId="0" nodeType="afterEffect">
                                  <p:stCondLst>
                                    <p:cond delay="0"/>
                                  </p:stCondLst>
                                  <p:childTnLst>
                                    <p:set>
                                      <p:cBhvr>
                                        <p:cTn id="106" dur="1" fill="hold">
                                          <p:stCondLst>
                                            <p:cond delay="0"/>
                                          </p:stCondLst>
                                        </p:cTn>
                                        <p:tgtEl>
                                          <p:spTgt spid="483360"/>
                                        </p:tgtEl>
                                        <p:attrNameLst>
                                          <p:attrName>style.visibility</p:attrName>
                                        </p:attrNameLst>
                                      </p:cBhvr>
                                      <p:to>
                                        <p:strVal val="visible"/>
                                      </p:to>
                                    </p:set>
                                    <p:animEffect transition="in" filter="dissolve">
                                      <p:cBhvr>
                                        <p:cTn id="107" dur="500"/>
                                        <p:tgtEl>
                                          <p:spTgt spid="483360"/>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483359"/>
                                        </p:tgtEl>
                                        <p:attrNameLst>
                                          <p:attrName>style.visibility</p:attrName>
                                        </p:attrNameLst>
                                      </p:cBhvr>
                                      <p:to>
                                        <p:strVal val="visible"/>
                                      </p:to>
                                    </p:set>
                                    <p:animEffect transition="in" filter="dissolve">
                                      <p:cBhvr>
                                        <p:cTn id="110" dur="500"/>
                                        <p:tgtEl>
                                          <p:spTgt spid="483359"/>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483367"/>
                                        </p:tgtEl>
                                        <p:attrNameLst>
                                          <p:attrName>style.visibility</p:attrName>
                                        </p:attrNameLst>
                                      </p:cBhvr>
                                      <p:to>
                                        <p:strVal val="visible"/>
                                      </p:to>
                                    </p:set>
                                    <p:animEffect transition="in" filter="wipe(down)">
                                      <p:cBhvr>
                                        <p:cTn id="115" dur="500"/>
                                        <p:tgtEl>
                                          <p:spTgt spid="483367"/>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483366"/>
                                        </p:tgtEl>
                                        <p:attrNameLst>
                                          <p:attrName>style.visibility</p:attrName>
                                        </p:attrNameLst>
                                      </p:cBhvr>
                                      <p:to>
                                        <p:strVal val="visible"/>
                                      </p:to>
                                    </p:set>
                                    <p:animEffect transition="in" filter="wipe(down)">
                                      <p:cBhvr>
                                        <p:cTn id="118" dur="500"/>
                                        <p:tgtEl>
                                          <p:spTgt spid="483366"/>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42"/>
                                        </p:tgtEl>
                                        <p:attrNameLst>
                                          <p:attrName>style.visibility</p:attrName>
                                        </p:attrNameLst>
                                      </p:cBhvr>
                                      <p:to>
                                        <p:strVal val="visible"/>
                                      </p:to>
                                    </p:set>
                                    <p:animEffect transition="in" filter="dissolve">
                                      <p:cBhvr>
                                        <p:cTn id="123" dur="500"/>
                                        <p:tgtEl>
                                          <p:spTgt spid="42"/>
                                        </p:tgtEl>
                                      </p:cBhvr>
                                    </p:animEffect>
                                  </p:childTnLst>
                                </p:cTn>
                              </p:par>
                            </p:childTnLst>
                          </p:cTn>
                        </p:par>
                      </p:childTnLst>
                    </p:cTn>
                  </p:par>
                  <p:par>
                    <p:cTn id="124" fill="hold">
                      <p:stCondLst>
                        <p:cond delay="indefinite"/>
                      </p:stCondLst>
                      <p:childTnLst>
                        <p:par>
                          <p:cTn id="125" fill="hold">
                            <p:stCondLst>
                              <p:cond delay="0"/>
                            </p:stCondLst>
                            <p:childTnLst>
                              <p:par>
                                <p:cTn id="126" presetID="2" presetClass="entr" presetSubtype="4" fill="hold" nodeType="clickEffect">
                                  <p:stCondLst>
                                    <p:cond delay="0"/>
                                  </p:stCondLst>
                                  <p:childTnLst>
                                    <p:set>
                                      <p:cBhvr>
                                        <p:cTn id="127" dur="1" fill="hold">
                                          <p:stCondLst>
                                            <p:cond delay="0"/>
                                          </p:stCondLst>
                                        </p:cTn>
                                        <p:tgtEl>
                                          <p:spTgt spid="6"/>
                                        </p:tgtEl>
                                        <p:attrNameLst>
                                          <p:attrName>style.visibility</p:attrName>
                                        </p:attrNameLst>
                                      </p:cBhvr>
                                      <p:to>
                                        <p:strVal val="visible"/>
                                      </p:to>
                                    </p:set>
                                    <p:anim calcmode="lin" valueType="num">
                                      <p:cBhvr additive="base">
                                        <p:cTn id="128" dur="500" fill="hold"/>
                                        <p:tgtEl>
                                          <p:spTgt spid="6"/>
                                        </p:tgtEl>
                                        <p:attrNameLst>
                                          <p:attrName>ppt_x</p:attrName>
                                        </p:attrNameLst>
                                      </p:cBhvr>
                                      <p:tavLst>
                                        <p:tav tm="0">
                                          <p:val>
                                            <p:strVal val="#ppt_x"/>
                                          </p:val>
                                        </p:tav>
                                        <p:tav tm="100000">
                                          <p:val>
                                            <p:strVal val="#ppt_x"/>
                                          </p:val>
                                        </p:tav>
                                      </p:tavLst>
                                    </p:anim>
                                    <p:anim calcmode="lin" valueType="num">
                                      <p:cBhvr additive="base">
                                        <p:cTn id="1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0" grpId="0" animBg="1"/>
      <p:bldP spid="483331" grpId="0" animBg="1"/>
      <p:bldP spid="483332" grpId="0" animBg="1"/>
      <p:bldP spid="483333" grpId="0" animBg="1"/>
      <p:bldP spid="483335" grpId="0" animBg="1"/>
      <p:bldP spid="483336" grpId="0"/>
      <p:bldP spid="483337" grpId="0" animBg="1"/>
      <p:bldP spid="483343" grpId="0"/>
      <p:bldP spid="483344" grpId="0"/>
      <p:bldP spid="483345" grpId="0" animBg="1"/>
      <p:bldP spid="483346" grpId="0" animBg="1"/>
      <p:bldP spid="483354" grpId="0"/>
      <p:bldP spid="483355" grpId="0"/>
      <p:bldP spid="483356" grpId="0" animBg="1"/>
      <p:bldP spid="483357" grpId="0"/>
      <p:bldP spid="483358" grpId="0" animBg="1"/>
      <p:bldP spid="483359" grpId="0" animBg="1"/>
      <p:bldP spid="483360" grpId="0"/>
      <p:bldP spid="483361" grpId="0" animBg="1"/>
      <p:bldP spid="483362" grpId="0" animBg="1"/>
      <p:bldP spid="483363" grpId="0" animBg="1"/>
      <p:bldP spid="483364" grpId="0"/>
      <p:bldP spid="483365" grpId="0"/>
      <p:bldP spid="483366" grpId="0" animBg="1"/>
      <p:bldP spid="483367" grpId="0" animBg="1"/>
      <p:bldP spid="42" grpId="0" animBg="1"/>
    </p:bldLst>
  </p:timing>
</p:sld>
</file>

<file path=ppt/theme/theme1.xml><?xml version="1.0" encoding="utf-8"?>
<a:theme xmlns:a="http://schemas.openxmlformats.org/drawingml/2006/main" name="1_OS-Lizhijun">
  <a:themeElements>
    <a:clrScheme name="1_OS-Lizhiju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OS-Lizhiju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6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6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OS-Lizhiju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OS-Lizhiju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OS-Lizhiju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OS-Lizhiju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OS-Lizhiju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OS-Lizhiju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OS-Lizhiju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OS-Lizhiju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OS-Lizhiju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OS-Lizhiju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OS-Lizhiju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OS-Lizhiju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OS-Lizhijun</Template>
  <TotalTime>7753</TotalTime>
  <Words>3101</Words>
  <Application>Microsoft Office PowerPoint</Application>
  <PresentationFormat>全屏显示(4:3)</PresentationFormat>
  <Paragraphs>496</Paragraphs>
  <Slides>41</Slides>
  <Notes>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43" baseType="lpstr">
      <vt:lpstr>1_OS-Lizhijun</vt:lpstr>
      <vt:lpstr>剪辑</vt:lpstr>
      <vt:lpstr>PowerPoint 演示文稿</vt:lpstr>
      <vt:lpstr>PowerPoint 演示文稿</vt:lpstr>
      <vt:lpstr>PowerPoint 演示文稿</vt:lpstr>
      <vt:lpstr>认识计算机外设与计算机!</vt:lpstr>
      <vt:lpstr>认识计算机外设与计算机!</vt:lpstr>
      <vt:lpstr>想一想外设怎么工作?</vt:lpstr>
      <vt:lpstr>PowerPoint 演示文稿</vt:lpstr>
      <vt:lpstr>看一段操纵外设的程序</vt:lpstr>
      <vt:lpstr>显然操作系统将完成…</vt:lpstr>
      <vt:lpstr>IO系统组成</vt:lpstr>
      <vt:lpstr>IO系统用户接口</vt:lpstr>
      <vt:lpstr>I/O系统如何向设备发命令?</vt:lpstr>
      <vt:lpstr>CPU、设备控制器与设备之间关系</vt:lpstr>
      <vt:lpstr>I/O系统向设备发命令方式?</vt:lpstr>
      <vt:lpstr>控制I/O硬件的方式?</vt:lpstr>
      <vt:lpstr>控制I/O硬件的方式</vt:lpstr>
      <vt:lpstr>例子：程序方法控制I/O设备读入数据流程</vt:lpstr>
      <vt:lpstr>控制I/O硬件的方式?</vt:lpstr>
      <vt:lpstr>例子：中断方法控制I/O设备读入数据流程</vt:lpstr>
      <vt:lpstr>同一IO设备使用轮询和中断</vt:lpstr>
      <vt:lpstr>SJA1000 CAN总线控制器部分寄存器组</vt:lpstr>
      <vt:lpstr>SJA1000 中断发送</vt:lpstr>
      <vt:lpstr>SJA1000 中断与轮询接收</vt:lpstr>
      <vt:lpstr>中断服务程序的设置</vt:lpstr>
      <vt:lpstr>硬件缓冲区</vt:lpstr>
      <vt:lpstr>中断在某些场合还不够!</vt:lpstr>
      <vt:lpstr>I/O系统发完命令后做什么?</vt:lpstr>
      <vt:lpstr>例子：DMA方式数据输入过程</vt:lpstr>
      <vt:lpstr>I/O系统发完命令后做什么?</vt:lpstr>
      <vt:lpstr>PowerPoint 演示文稿</vt:lpstr>
      <vt:lpstr>PowerPoint 演示文稿</vt:lpstr>
      <vt:lpstr>PowerPoint 演示文稿</vt:lpstr>
      <vt:lpstr>PowerPoint 演示文稿</vt:lpstr>
      <vt:lpstr>PowerPoint 演示文稿</vt:lpstr>
      <vt:lpstr>缓冲技术软件缓冲的4种实现方法</vt:lpstr>
      <vt:lpstr>缓冲技术软件缓冲的4种实现方法</vt:lpstr>
      <vt:lpstr>PowerPoint 演示文稿</vt:lpstr>
      <vt:lpstr>PowerPoint 演示文稿</vt:lpstr>
      <vt:lpstr>PowerPoint 演示文稿</vt:lpstr>
      <vt:lpstr>总结一些I/O系统要完成的工作!</vt:lpstr>
      <vt:lpstr>I/O设备管理总结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fgx</dc:creator>
  <cp:lastModifiedBy>qmc</cp:lastModifiedBy>
  <cp:revision>1723</cp:revision>
  <cp:lastPrinted>1601-01-01T00:00:00Z</cp:lastPrinted>
  <dcterms:created xsi:type="dcterms:W3CDTF">1601-01-01T00:00:00Z</dcterms:created>
  <dcterms:modified xsi:type="dcterms:W3CDTF">2016-12-13T22:26:56Z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